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98" r:id="rId4"/>
    <p:sldId id="299" r:id="rId5"/>
    <p:sldId id="300" r:id="rId6"/>
    <p:sldId id="301" r:id="rId7"/>
    <p:sldId id="302" r:id="rId8"/>
    <p:sldId id="259" r:id="rId9"/>
    <p:sldId id="260" r:id="rId10"/>
    <p:sldId id="261" r:id="rId11"/>
    <p:sldId id="262" r:id="rId12"/>
    <p:sldId id="263" r:id="rId13"/>
    <p:sldId id="264" r:id="rId14"/>
    <p:sldId id="265" r:id="rId15"/>
    <p:sldId id="266" r:id="rId16"/>
    <p:sldId id="267" r:id="rId17"/>
    <p:sldId id="270" r:id="rId18"/>
    <p:sldId id="268" r:id="rId19"/>
    <p:sldId id="269" r:id="rId20"/>
    <p:sldId id="272" r:id="rId21"/>
    <p:sldId id="273" r:id="rId22"/>
    <p:sldId id="278" r:id="rId23"/>
    <p:sldId id="274" r:id="rId24"/>
    <p:sldId id="275" r:id="rId25"/>
    <p:sldId id="277" r:id="rId26"/>
    <p:sldId id="276" r:id="rId27"/>
    <p:sldId id="286" r:id="rId28"/>
    <p:sldId id="289" r:id="rId29"/>
    <p:sldId id="280" r:id="rId30"/>
    <p:sldId id="287" r:id="rId31"/>
    <p:sldId id="283" r:id="rId32"/>
    <p:sldId id="288" r:id="rId33"/>
    <p:sldId id="284" r:id="rId34"/>
    <p:sldId id="292" r:id="rId35"/>
    <p:sldId id="294" r:id="rId36"/>
    <p:sldId id="295" r:id="rId37"/>
    <p:sldId id="296" r:id="rId38"/>
    <p:sldId id="293"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p:restoredTop sz="94584"/>
  </p:normalViewPr>
  <p:slideViewPr>
    <p:cSldViewPr snapToGrid="0" snapToObjects="1" showGuides="1">
      <p:cViewPr varScale="1">
        <p:scale>
          <a:sx n="127" d="100"/>
          <a:sy n="127" d="100"/>
        </p:scale>
        <p:origin x="13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103CD-3CD9-3140-B687-2C4550621AE7}" type="datetimeFigureOut">
              <a:rPr lang="en-US" smtClean="0"/>
              <a:t>1/22/21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997B1-78BC-DF45-A2E9-34C45EEF905C}" type="slidenum">
              <a:rPr lang="en-US" smtClean="0"/>
              <a:t>‹#›</a:t>
            </a:fld>
            <a:endParaRPr lang="en-US"/>
          </a:p>
        </p:txBody>
      </p:sp>
    </p:spTree>
    <p:extLst>
      <p:ext uri="{BB962C8B-B14F-4D97-AF65-F5344CB8AC3E}">
        <p14:creationId xmlns:p14="http://schemas.microsoft.com/office/powerpoint/2010/main" val="200267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10/18/2017</a:t>
            </a:r>
          </a:p>
        </p:txBody>
      </p:sp>
      <p:sp>
        <p:nvSpPr>
          <p:cNvPr id="4" name="Slide Number Placeholder 3"/>
          <p:cNvSpPr>
            <a:spLocks noGrp="1"/>
          </p:cNvSpPr>
          <p:nvPr>
            <p:ph type="sldNum" sz="quarter" idx="10"/>
          </p:nvPr>
        </p:nvSpPr>
        <p:spPr/>
        <p:txBody>
          <a:bodyPr/>
          <a:lstStyle/>
          <a:p>
            <a:fld id="{BCA997B1-78BC-DF45-A2E9-34C45EEF905C}" type="slidenum">
              <a:rPr lang="en-US" smtClean="0"/>
              <a:t>31</a:t>
            </a:fld>
            <a:endParaRPr lang="en-US"/>
          </a:p>
        </p:txBody>
      </p:sp>
    </p:spTree>
    <p:extLst>
      <p:ext uri="{BB962C8B-B14F-4D97-AF65-F5344CB8AC3E}">
        <p14:creationId xmlns:p14="http://schemas.microsoft.com/office/powerpoint/2010/main" val="152905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google.com/search?q=nepal+earthquake&amp;source=lnms&amp;tbm=isch&amp;sa=X&amp;ved=0ahUKEwjYq_icrfTRAhXFzVQKHcR4CZAQ_AUICigD&amp;biw=1236&amp;bih=691#imgrc=_"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10</a:t>
            </a:r>
          </a:p>
        </p:txBody>
      </p:sp>
      <p:sp>
        <p:nvSpPr>
          <p:cNvPr id="3" name="Subtitle 2"/>
          <p:cNvSpPr>
            <a:spLocks noGrp="1"/>
          </p:cNvSpPr>
          <p:nvPr>
            <p:ph type="subTitle" idx="1"/>
          </p:nvPr>
        </p:nvSpPr>
        <p:spPr/>
        <p:txBody>
          <a:bodyPr/>
          <a:lstStyle/>
          <a:p>
            <a:r>
              <a:rPr lang="en-US" dirty="0">
                <a:solidFill>
                  <a:srgbClr val="0000FF"/>
                </a:solidFill>
              </a:rPr>
              <a:t>Modern Earthquakes: </a:t>
            </a:r>
          </a:p>
          <a:p>
            <a:r>
              <a:rPr lang="en-US" sz="2400" dirty="0">
                <a:solidFill>
                  <a:srgbClr val="0000FF"/>
                </a:solidFill>
              </a:rPr>
              <a:t>Case Studies of Catastrophic Earthquakes</a:t>
            </a:r>
          </a:p>
          <a:p>
            <a:r>
              <a:rPr lang="en-US" dirty="0">
                <a:solidFill>
                  <a:srgbClr val="0000FF"/>
                </a:solidFill>
              </a:rPr>
              <a:t>John Rundle GEL/EPS 131</a:t>
            </a:r>
          </a:p>
        </p:txBody>
      </p:sp>
      <p:sp>
        <p:nvSpPr>
          <p:cNvPr id="4" name="TextBox 3">
            <a:extLst>
              <a:ext uri="{FF2B5EF4-FFF2-40B4-BE49-F238E27FC236}">
                <a16:creationId xmlns:a16="http://schemas.microsoft.com/office/drawing/2014/main" id="{EE1738C0-1B9E-1C4A-A375-2F5F1ECC029A}"/>
              </a:ext>
            </a:extLst>
          </p:cNvPr>
          <p:cNvSpPr txBox="1"/>
          <p:nvPr/>
        </p:nvSpPr>
        <p:spPr>
          <a:xfrm>
            <a:off x="4995081" y="6141493"/>
            <a:ext cx="2777319" cy="369332"/>
          </a:xfrm>
          <a:prstGeom prst="rect">
            <a:avLst/>
          </a:prstGeom>
          <a:noFill/>
        </p:spPr>
        <p:txBody>
          <a:bodyPr wrap="square" rtlCol="0">
            <a:spAutoFit/>
          </a:bodyPr>
          <a:lstStyle/>
          <a:p>
            <a:r>
              <a:rPr lang="en-US" dirty="0"/>
              <a:t>Start Here 1/27/2021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sz="1400" dirty="0"/>
              <a:t>"Most of the casualties resulting from the earthquake were in Pakistan, where more than 74,698 people died, putting it higher than the massive scale of destruction of the 1935 Quetta earthquake.</a:t>
            </a:r>
          </a:p>
          <a:p>
            <a:r>
              <a:rPr lang="en-US" sz="1400" dirty="0">
                <a:solidFill>
                  <a:schemeClr val="tx1"/>
                </a:solidFill>
              </a:rPr>
              <a:t>International donors have estimated that about 100,000 died, with an additional 138,000 becoming seriously injured, and 3.5 million becoming displaced.</a:t>
            </a:r>
          </a:p>
          <a:p>
            <a:r>
              <a:rPr lang="en-US" sz="1400" dirty="0"/>
              <a:t>Saturday is a normal school day in the region, most students were at schools when the earthquake struck. </a:t>
            </a:r>
          </a:p>
          <a:p>
            <a:r>
              <a:rPr lang="en-US" sz="1400" dirty="0"/>
              <a:t>Many were buried under collapsed school buildings. Many people were also trapped in their homes.</a:t>
            </a:r>
          </a:p>
          <a:p>
            <a:r>
              <a:rPr lang="en-US" sz="1400" dirty="0"/>
              <a:t>Reports indicate that entire towns and villages were completely wiped out in Northern Pakistan, with other surrounding areas also suffering severe damage."</a:t>
            </a:r>
          </a:p>
        </p:txBody>
      </p:sp>
      <p:pic>
        <p:nvPicPr>
          <p:cNvPr id="7" name="Content Placeholder 6" descr="Screen Shot 2013-10-07 at 2.40.36 PM.png"/>
          <p:cNvPicPr>
            <a:picLocks noGrp="1" noChangeAspect="1"/>
          </p:cNvPicPr>
          <p:nvPr>
            <p:ph sz="half" idx="2"/>
          </p:nvPr>
        </p:nvPicPr>
        <p:blipFill>
          <a:blip r:embed="rId2"/>
          <a:srcRect t="3021" b="3841"/>
          <a:stretch>
            <a:fillRect/>
          </a:stretch>
        </p:blipFill>
        <p:spPr>
          <a:xfrm>
            <a:off x="4648200" y="2551047"/>
            <a:ext cx="4038600" cy="2149401"/>
          </a:xfrm>
        </p:spPr>
      </p:pic>
      <p:sp>
        <p:nvSpPr>
          <p:cNvPr id="8" name="Title 1"/>
          <p:cNvSpPr>
            <a:spLocks noGrp="1"/>
          </p:cNvSpPr>
          <p:nvPr>
            <p:ph type="title"/>
          </p:nvPr>
        </p:nvSpPr>
        <p:spPr>
          <a:xfrm>
            <a:off x="457200" y="274638"/>
            <a:ext cx="8229600" cy="1143000"/>
          </a:xfrm>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4038600" cy="4706880"/>
          </a:xfrm>
        </p:spPr>
        <p:txBody>
          <a:bodyPr>
            <a:noAutofit/>
          </a:bodyPr>
          <a:lstStyle/>
          <a:p>
            <a:r>
              <a:rPr lang="en-US" sz="1600" dirty="0"/>
              <a:t>"Most of the devastation hit north Pakistan and Pakistan-administered Kashmir. </a:t>
            </a:r>
          </a:p>
          <a:p>
            <a:r>
              <a:rPr lang="en-US" sz="1600" dirty="0"/>
              <a:t>In Kashmir, the three main districts were badly affected and </a:t>
            </a:r>
            <a:r>
              <a:rPr lang="en-US" sz="1600" dirty="0" err="1"/>
              <a:t>Muzaffarabad</a:t>
            </a:r>
            <a:r>
              <a:rPr lang="en-US" sz="1600" dirty="0"/>
              <a:t>, the state capital of Kashmir, was hardest hit in terms of casualties and destruction.</a:t>
            </a:r>
          </a:p>
          <a:p>
            <a:r>
              <a:rPr lang="en-US" sz="1600" dirty="0"/>
              <a:t> Hospitals, schools, and rescue services including police and armed forces were </a:t>
            </a:r>
            <a:r>
              <a:rPr lang="en-US" sz="1600" dirty="0" err="1"/>
              <a:t>paralysed</a:t>
            </a:r>
            <a:r>
              <a:rPr lang="en-US" sz="1600" dirty="0"/>
              <a:t>. </a:t>
            </a:r>
          </a:p>
          <a:p>
            <a:r>
              <a:rPr lang="en-US" sz="1600" dirty="0"/>
              <a:t>There was virtually no infrastructure and communication was badly affected.</a:t>
            </a:r>
          </a:p>
          <a:p>
            <a:r>
              <a:rPr lang="en-US" sz="1600" dirty="0"/>
              <a:t> More than 70% of all casualties were estimated to have occurred in </a:t>
            </a:r>
            <a:r>
              <a:rPr lang="en-US" sz="1600" dirty="0" err="1"/>
              <a:t>Muzaffarabad</a:t>
            </a:r>
            <a:r>
              <a:rPr lang="en-US" sz="1600" dirty="0"/>
              <a:t>. </a:t>
            </a:r>
          </a:p>
          <a:p>
            <a:r>
              <a:rPr lang="en-US" sz="1600" dirty="0" err="1"/>
              <a:t>Bagh</a:t>
            </a:r>
            <a:r>
              <a:rPr lang="en-US" sz="1600" dirty="0"/>
              <a:t>, the second-most-affected district, accounted for 15% of the total casualties."</a:t>
            </a:r>
          </a:p>
        </p:txBody>
      </p:sp>
      <p:pic>
        <p:nvPicPr>
          <p:cNvPr id="7" name="Content Placeholder 6" descr="750px-Sesimic_hazard_zones_of-Pakistan.png"/>
          <p:cNvPicPr>
            <a:picLocks noGrp="1" noChangeAspect="1"/>
          </p:cNvPicPr>
          <p:nvPr>
            <p:ph sz="half" idx="2"/>
          </p:nvPr>
        </p:nvPicPr>
        <p:blipFill>
          <a:blip r:embed="rId2"/>
          <a:srcRect t="-20159" b="-20159"/>
          <a:stretch>
            <a:fillRect/>
          </a:stretch>
        </p:blipFill>
        <p:spPr/>
      </p:pic>
      <p:sp>
        <p:nvSpPr>
          <p:cNvPr id="8" name="Title 1"/>
          <p:cNvSpPr>
            <a:spLocks noGrp="1"/>
          </p:cNvSpPr>
          <p:nvPr>
            <p:ph type="title"/>
          </p:nvPr>
        </p:nvSpPr>
        <p:spPr>
          <a:xfrm>
            <a:off x="457200" y="274638"/>
            <a:ext cx="8229600" cy="1143000"/>
          </a:xfrm>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M7.7 Iran – Pakistan 4/16/2013</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
        <p:nvSpPr>
          <p:cNvPr id="5" name="Content Placeholder 4"/>
          <p:cNvSpPr>
            <a:spLocks noGrp="1"/>
          </p:cNvSpPr>
          <p:nvPr>
            <p:ph sz="half" idx="1"/>
          </p:nvPr>
        </p:nvSpPr>
        <p:spPr/>
        <p:txBody>
          <a:bodyPr>
            <a:noAutofit/>
          </a:bodyPr>
          <a:lstStyle/>
          <a:p>
            <a:r>
              <a:rPr lang="en-US" sz="1600" dirty="0"/>
              <a:t>"The earthquake struck 83 </a:t>
            </a:r>
            <a:r>
              <a:rPr lang="en-US" sz="1600" dirty="0" err="1"/>
              <a:t>kilometres</a:t>
            </a:r>
            <a:r>
              <a:rPr lang="en-US" sz="1600" dirty="0"/>
              <a:t> (52 mi) east of the city of </a:t>
            </a:r>
            <a:r>
              <a:rPr lang="en-US" sz="1600" dirty="0" err="1"/>
              <a:t>Khash</a:t>
            </a:r>
            <a:r>
              <a:rPr lang="en-US" sz="1600" dirty="0"/>
              <a:t>, and was felt throughout much of eastern Iran and southern Pakistan, and as far away as Riyadh, Manama, Doha, Abu Dhabi, Muscat, and Delhi.</a:t>
            </a:r>
          </a:p>
          <a:p>
            <a:r>
              <a:rPr lang="en-US" sz="1600" dirty="0"/>
              <a:t>Although the earthquake was much stronger than previous ones in the area, the depth and the terrain/population density above the focus, as well as predominating building construction being relatively light materials such as mud and wood, meant that there were relatively few casualties in Iran, although the number of casualties was higher in the neighboring state of Pakistan, with at least 34 reported deaths."</a:t>
            </a:r>
          </a:p>
          <a:p>
            <a:endParaRPr lang="en-US" sz="1600" dirty="0"/>
          </a:p>
        </p:txBody>
      </p:sp>
      <p:pic>
        <p:nvPicPr>
          <p:cNvPr id="9" name="Content Placeholder 8" descr="Screen Shot 2013-10-07 at 2.57.39 PM.png"/>
          <p:cNvPicPr>
            <a:picLocks noGrp="1" noChangeAspect="1"/>
          </p:cNvPicPr>
          <p:nvPr>
            <p:ph sz="half" idx="2"/>
          </p:nvPr>
        </p:nvPicPr>
        <p:blipFill>
          <a:blip r:embed="rId2"/>
          <a:srcRect l="-37453" r="-37453"/>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332038"/>
            <a:ext cx="4038600" cy="3920766"/>
          </a:xfrm>
        </p:spPr>
        <p:txBody>
          <a:bodyPr>
            <a:noAutofit/>
          </a:bodyPr>
          <a:lstStyle/>
          <a:p>
            <a:r>
              <a:rPr lang="en-US" sz="1800" dirty="0"/>
              <a:t>"The 2013 Pakistan earthquake was a magnitude Mw 7.7 earthquake that took place on 24 September, with an epicenter 66 </a:t>
            </a:r>
            <a:r>
              <a:rPr lang="en-US" sz="1800" dirty="0" err="1"/>
              <a:t>kilometres</a:t>
            </a:r>
            <a:r>
              <a:rPr lang="en-US" sz="1800" dirty="0"/>
              <a:t> (41 mi) north-northeast of </a:t>
            </a:r>
            <a:r>
              <a:rPr lang="en-US" sz="1800" dirty="0" err="1"/>
              <a:t>Awaran</a:t>
            </a:r>
            <a:r>
              <a:rPr lang="en-US" sz="1800" dirty="0"/>
              <a:t> in the province of </a:t>
            </a:r>
            <a:r>
              <a:rPr lang="en-US" sz="1800" dirty="0" err="1"/>
              <a:t>Balochistan</a:t>
            </a:r>
            <a:r>
              <a:rPr lang="en-US" sz="1800" dirty="0"/>
              <a:t>, southwestern Pakistan.</a:t>
            </a:r>
          </a:p>
          <a:p>
            <a:r>
              <a:rPr lang="en-US" sz="1800" dirty="0"/>
              <a:t>At least 825 people were killed, and hundreds more were injured. </a:t>
            </a:r>
          </a:p>
          <a:p>
            <a:r>
              <a:rPr lang="en-US" sz="1800" dirty="0"/>
              <a:t>On 28 September another earthquake with a 6.8 magnitude hit Pakistan at a depth of 14.8 km, killing at least 22 people."</a:t>
            </a:r>
          </a:p>
          <a:p>
            <a:endParaRPr lang="en-US" sz="1800" dirty="0"/>
          </a:p>
        </p:txBody>
      </p:sp>
      <p:pic>
        <p:nvPicPr>
          <p:cNvPr id="5" name="Content Placeholder 4" descr="Screen Shot 2013-10-07 at 3.04.27 PM.png"/>
          <p:cNvPicPr>
            <a:picLocks noGrp="1" noChangeAspect="1"/>
          </p:cNvPicPr>
          <p:nvPr>
            <p:ph sz="half" idx="2"/>
          </p:nvPr>
        </p:nvPicPr>
        <p:blipFill>
          <a:blip r:embed="rId2"/>
          <a:srcRect l="-2575" r="-8390"/>
          <a:stretch>
            <a:fillRect/>
          </a:stretch>
        </p:blipFill>
        <p:spPr>
          <a:xfrm>
            <a:off x="5731452" y="150788"/>
            <a:ext cx="2778886" cy="6366191"/>
          </a:xfrm>
        </p:spPr>
      </p:pic>
      <p:sp>
        <p:nvSpPr>
          <p:cNvPr id="6" name="Title 1"/>
          <p:cNvSpPr>
            <a:spLocks noGrp="1"/>
          </p:cNvSpPr>
          <p:nvPr>
            <p:ph type="title"/>
          </p:nvPr>
        </p:nvSpPr>
        <p:spPr>
          <a:xfrm>
            <a:off x="457200" y="274638"/>
            <a:ext cx="4114800" cy="1787918"/>
          </a:xfrm>
        </p:spPr>
        <p:txBody>
          <a:bodyPr>
            <a:normAutofit fontScale="90000"/>
          </a:bodyPr>
          <a:lstStyle/>
          <a:p>
            <a:r>
              <a:rPr lang="en-US" dirty="0"/>
              <a:t>M7.7 Pakistan 9/24/2013</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M8.0 </a:t>
            </a:r>
            <a:r>
              <a:rPr lang="en-US" dirty="0" err="1"/>
              <a:t>Wenchuan</a:t>
            </a:r>
            <a:r>
              <a:rPr lang="en-US" dirty="0"/>
              <a:t>, China 5/12/2008</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sp>
        <p:nvSpPr>
          <p:cNvPr id="5" name="Content Placeholder 4"/>
          <p:cNvSpPr>
            <a:spLocks noGrp="1"/>
          </p:cNvSpPr>
          <p:nvPr>
            <p:ph idx="1"/>
          </p:nvPr>
        </p:nvSpPr>
        <p:spPr/>
        <p:txBody>
          <a:bodyPr>
            <a:normAutofit/>
          </a:bodyPr>
          <a:lstStyle/>
          <a:p>
            <a:r>
              <a:rPr lang="en-US" sz="1800" dirty="0"/>
              <a:t>"The 2008 Sichuan earthquake or the Great Sichuan Earthquake was a deadly earthquake that measured at 8.0 Ms and 7.9 Mw</a:t>
            </a:r>
          </a:p>
          <a:p>
            <a:r>
              <a:rPr lang="en-US" sz="1800" dirty="0">
                <a:solidFill>
                  <a:schemeClr val="tx1"/>
                </a:solidFill>
              </a:rPr>
              <a:t>Occurred at 02:28:01 PM China Standard Time at epicenter (06:28:01 </a:t>
            </a:r>
            <a:r>
              <a:rPr lang="en-US" sz="1800" dirty="0" err="1">
                <a:solidFill>
                  <a:schemeClr val="tx1"/>
                </a:solidFill>
              </a:rPr>
              <a:t>UTC</a:t>
            </a:r>
            <a:r>
              <a:rPr lang="en-US" sz="1800" dirty="0">
                <a:solidFill>
                  <a:schemeClr val="tx1"/>
                </a:solidFill>
              </a:rPr>
              <a:t>) on Monday, May 12, 2008 in Sichuan province, killing 69,195 people, with 18,392 missing.</a:t>
            </a:r>
          </a:p>
          <a:p>
            <a:r>
              <a:rPr lang="en-US" sz="1800" dirty="0"/>
              <a:t>It is also known as the </a:t>
            </a:r>
            <a:r>
              <a:rPr lang="en-US" sz="1800" dirty="0" err="1"/>
              <a:t>Wenchuan</a:t>
            </a:r>
            <a:r>
              <a:rPr lang="en-US" sz="1800" dirty="0"/>
              <a:t> earthquake (Chinese: 汶川大地震; pinyin: </a:t>
            </a:r>
            <a:r>
              <a:rPr lang="en-US" sz="1800" dirty="0" err="1"/>
              <a:t>Wènchuān</a:t>
            </a:r>
            <a:r>
              <a:rPr lang="en-US" sz="1800" dirty="0"/>
              <a:t> </a:t>
            </a:r>
            <a:r>
              <a:rPr lang="en-US" sz="1800" dirty="0" err="1"/>
              <a:t>dà</a:t>
            </a:r>
            <a:r>
              <a:rPr lang="en-US" sz="1800" dirty="0"/>
              <a:t> </a:t>
            </a:r>
            <a:r>
              <a:rPr lang="en-US" sz="1800" dirty="0" err="1"/>
              <a:t>dìzhèn</a:t>
            </a:r>
            <a:r>
              <a:rPr lang="en-US" sz="1800" dirty="0"/>
              <a:t>), after the location of the earthquake's epicenter, </a:t>
            </a:r>
            <a:r>
              <a:rPr lang="en-US" sz="1800" dirty="0" err="1"/>
              <a:t>Wenchuan</a:t>
            </a:r>
            <a:r>
              <a:rPr lang="en-US" sz="1800" dirty="0"/>
              <a:t> County, Sichuan. </a:t>
            </a:r>
          </a:p>
          <a:p>
            <a:r>
              <a:rPr lang="en-US" sz="1800" dirty="0"/>
              <a:t>The epicenter was 80 </a:t>
            </a:r>
            <a:r>
              <a:rPr lang="en-US" sz="1800" dirty="0" err="1"/>
              <a:t>kilometres</a:t>
            </a:r>
            <a:r>
              <a:rPr lang="en-US" sz="1800" dirty="0"/>
              <a:t> (50 mi) west-northwest of Chengdu, the provincial capital, with a focal depth of 19 km (12 mi). </a:t>
            </a:r>
          </a:p>
          <a:p>
            <a:r>
              <a:rPr lang="en-US" sz="1800" dirty="0">
                <a:solidFill>
                  <a:schemeClr val="tx1"/>
                </a:solidFill>
              </a:rPr>
              <a:t>The earthquake was also felt in nearby countries and as far away as both Beijing and Shanghai—1,500 km (930 mi) and 1,700 km (1,060 mi) away—where office buildings swayed with the tremor</a:t>
            </a:r>
            <a:r>
              <a:rPr lang="en-US" sz="1800" dirty="0"/>
              <a:t>.</a:t>
            </a:r>
          </a:p>
          <a:p>
            <a:r>
              <a:rPr lang="en-US" sz="1800" dirty="0"/>
              <a:t>Strong aftershocks, some exceeding magnitude 6, continued to hit the area even months after the main quake, causing new casualties and damage."</a:t>
            </a:r>
          </a:p>
          <a:p>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ge1-463px-2008_Sichuan_Earthquake_aftershockes_through_May_28.pdf.jpg"/>
          <p:cNvPicPr>
            <a:picLocks noGrp="1" noChangeAspect="1"/>
          </p:cNvPicPr>
          <p:nvPr>
            <p:ph sz="half" idx="1"/>
          </p:nvPr>
        </p:nvPicPr>
        <p:blipFill>
          <a:blip r:embed="rId2"/>
          <a:srcRect l="-12619" r="-12619"/>
          <a:stretch>
            <a:fillRect/>
          </a:stretch>
        </p:blipFill>
        <p:spPr>
          <a:xfrm>
            <a:off x="457200" y="1954213"/>
            <a:ext cx="4038600" cy="4171950"/>
          </a:xfrm>
        </p:spPr>
      </p:pic>
      <p:pic>
        <p:nvPicPr>
          <p:cNvPr id="6" name="Content Placeholder 5" descr="Screen Shot 2013-10-07 at 3.28.12 PM.png"/>
          <p:cNvPicPr>
            <a:picLocks noGrp="1" noChangeAspect="1"/>
          </p:cNvPicPr>
          <p:nvPr>
            <p:ph sz="half" idx="2"/>
          </p:nvPr>
        </p:nvPicPr>
        <p:blipFill>
          <a:blip r:embed="rId3"/>
          <a:srcRect l="91" r="-3385"/>
          <a:stretch>
            <a:fillRect/>
          </a:stretch>
        </p:blipFill>
        <p:spPr>
          <a:xfrm>
            <a:off x="5590337" y="43584"/>
            <a:ext cx="2735465" cy="6732983"/>
          </a:xfrm>
        </p:spPr>
      </p:pic>
      <p:sp>
        <p:nvSpPr>
          <p:cNvPr id="5" name="Title 1"/>
          <p:cNvSpPr>
            <a:spLocks noGrp="1"/>
          </p:cNvSpPr>
          <p:nvPr>
            <p:ph type="title"/>
          </p:nvPr>
        </p:nvSpPr>
        <p:spPr>
          <a:xfrm>
            <a:off x="457200" y="274638"/>
            <a:ext cx="4114800" cy="1143000"/>
          </a:xfrm>
        </p:spPr>
        <p:txBody>
          <a:bodyPr>
            <a:normAutofit fontScale="90000"/>
          </a:bodyPr>
          <a:lstStyle/>
          <a:p>
            <a:r>
              <a:rPr lang="en-US" sz="2400" dirty="0"/>
              <a:t>M8.0 </a:t>
            </a:r>
            <a:r>
              <a:rPr lang="en-US" sz="2400" dirty="0" err="1"/>
              <a:t>Wenchuan</a:t>
            </a:r>
            <a:r>
              <a:rPr lang="en-US" sz="2400" dirty="0"/>
              <a:t>, China 5/12/2008</a:t>
            </a:r>
            <a:br>
              <a:rPr lang="en-US" dirty="0"/>
            </a:br>
            <a:r>
              <a:rPr lang="en-US" sz="1400" dirty="0">
                <a:solidFill>
                  <a:srgbClr val="800000"/>
                </a:solidFill>
              </a:rPr>
              <a:t>http://</a:t>
            </a:r>
            <a:r>
              <a:rPr lang="en-US" sz="1400" dirty="0" err="1">
                <a:solidFill>
                  <a:srgbClr val="800000"/>
                </a:solidFill>
              </a:rPr>
              <a:t>en.wikipedia.org/wiki/2008_Sichuan_earthquake</a:t>
            </a:r>
            <a:endParaRPr lang="en-US" sz="1400" dirty="0">
              <a:solidFill>
                <a:srgbClr val="8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sz="1600" dirty="0">
                <a:solidFill>
                  <a:schemeClr val="tx1"/>
                </a:solidFill>
              </a:rPr>
              <a:t>"Office buildings in Shanghai's financial district, including the Jin Mao Tower and the Hong Kong New World Tower, were evacuated.</a:t>
            </a:r>
          </a:p>
          <a:p>
            <a:r>
              <a:rPr lang="en-US" sz="1600" dirty="0"/>
              <a:t>A receptionist at the Tibet Hotel in Chengdu said things were "calm" after the hotel evacuated its guests.</a:t>
            </a:r>
          </a:p>
          <a:p>
            <a:r>
              <a:rPr lang="en-US" sz="1600" dirty="0"/>
              <a:t>Reporters in Chengdu said they saw cracks on walls of some residential buildings in the downtown areas, but no building collapsed. </a:t>
            </a:r>
          </a:p>
          <a:p>
            <a:r>
              <a:rPr lang="en-US" sz="1600" dirty="0">
                <a:solidFill>
                  <a:schemeClr val="tx1"/>
                </a:solidFill>
              </a:rPr>
              <a:t>Many Beijing office towers were evacuated, including the building housing the media offices for the organizers of the 2008 Summer Olympics. </a:t>
            </a:r>
          </a:p>
          <a:p>
            <a:r>
              <a:rPr lang="en-US" sz="1600" dirty="0"/>
              <a:t>None of the Olympic venues were damaged."</a:t>
            </a:r>
          </a:p>
          <a:p>
            <a:endParaRPr lang="en-US" sz="1600" dirty="0"/>
          </a:p>
        </p:txBody>
      </p:sp>
      <p:pic>
        <p:nvPicPr>
          <p:cNvPr id="5" name="Content Placeholder 4" descr="509px-May12_2008_Sichuan,_China_earthquake_shake_map.jpg"/>
          <p:cNvPicPr>
            <a:picLocks noGrp="1" noChangeAspect="1"/>
          </p:cNvPicPr>
          <p:nvPr>
            <p:ph sz="half" idx="2"/>
          </p:nvPr>
        </p:nvPicPr>
        <p:blipFill>
          <a:blip r:embed="rId2"/>
          <a:srcRect l="-2592" r="-2592"/>
          <a:stretch>
            <a:fillRect/>
          </a:stretch>
        </p:blipFill>
        <p:spPr/>
      </p:pic>
      <p:sp>
        <p:nvSpPr>
          <p:cNvPr id="6" name="Title 1"/>
          <p:cNvSpPr>
            <a:spLocks noGrp="1"/>
          </p:cNvSpPr>
          <p:nvPr>
            <p:ph type="title"/>
          </p:nvPr>
        </p:nvSpPr>
        <p:spPr>
          <a:xfrm>
            <a:off x="457200" y="274638"/>
            <a:ext cx="8229600" cy="1143000"/>
          </a:xfrm>
        </p:spPr>
        <p:txBody>
          <a:bodyPr/>
          <a:lstStyle/>
          <a:p>
            <a:r>
              <a:rPr lang="en-US" dirty="0"/>
              <a:t>Ground Shaking</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6066669" cy="1143000"/>
          </a:xfrm>
        </p:spPr>
        <p:txBody>
          <a:bodyPr/>
          <a:lstStyle/>
          <a:p>
            <a:r>
              <a:rPr lang="en-US" dirty="0"/>
              <a:t>Casualties</a:t>
            </a:r>
            <a:br>
              <a:rPr lang="en-US" dirty="0"/>
            </a:br>
            <a:r>
              <a:rPr lang="en-US" sz="2000" dirty="0">
                <a:solidFill>
                  <a:srgbClr val="800000"/>
                </a:solidFill>
              </a:rPr>
              <a:t>http://</a:t>
            </a:r>
            <a:r>
              <a:rPr lang="en-US" sz="2000" dirty="0" err="1">
                <a:solidFill>
                  <a:srgbClr val="800000"/>
                </a:solidFill>
              </a:rPr>
              <a:t>en.wikipedia.org/wiki2008_Sichuan_earthquake</a:t>
            </a:r>
            <a:endParaRPr lang="en-US" dirty="0"/>
          </a:p>
        </p:txBody>
      </p:sp>
      <p:sp>
        <p:nvSpPr>
          <p:cNvPr id="4" name="Content Placeholder 3"/>
          <p:cNvSpPr>
            <a:spLocks noGrp="1"/>
          </p:cNvSpPr>
          <p:nvPr>
            <p:ph sz="half" idx="1"/>
          </p:nvPr>
        </p:nvSpPr>
        <p:spPr>
          <a:xfrm>
            <a:off x="457200" y="1600200"/>
            <a:ext cx="6066668" cy="4525963"/>
          </a:xfrm>
        </p:spPr>
        <p:txBody>
          <a:bodyPr>
            <a:normAutofit/>
          </a:bodyPr>
          <a:lstStyle/>
          <a:p>
            <a:r>
              <a:rPr lang="en-US" sz="1400" dirty="0">
                <a:solidFill>
                  <a:schemeClr val="tx1"/>
                </a:solidFill>
              </a:rPr>
              <a:t>According to Chinese state officials, the quake caused 69,180 known deaths including 68,636 in Sichuan province; 18,498 people are listed as missing, and 374,176 injured </a:t>
            </a:r>
          </a:p>
          <a:p>
            <a:r>
              <a:rPr lang="en-US" sz="1400" dirty="0"/>
              <a:t>This estimate includes 158 earthquake relief workers who were killed in landslides as they tried to repair roads.</a:t>
            </a:r>
          </a:p>
          <a:p>
            <a:r>
              <a:rPr lang="en-US" sz="1400" dirty="0"/>
              <a:t>One rescue team reported only 2,300 survivors from the town of </a:t>
            </a:r>
            <a:r>
              <a:rPr lang="en-US" sz="1400" dirty="0" err="1"/>
              <a:t>Yingxiu</a:t>
            </a:r>
            <a:r>
              <a:rPr lang="en-US" sz="1400" dirty="0"/>
              <a:t> in </a:t>
            </a:r>
            <a:r>
              <a:rPr lang="en-US" sz="1400" dirty="0" err="1"/>
              <a:t>Wenchuan</a:t>
            </a:r>
            <a:r>
              <a:rPr lang="en-US" sz="1400" dirty="0"/>
              <a:t> County, out of a total population of about 9,000.[72] </a:t>
            </a:r>
          </a:p>
          <a:p>
            <a:r>
              <a:rPr lang="en-US" sz="1400" dirty="0"/>
              <a:t>3,000 to 5,000 people were killed in </a:t>
            </a:r>
            <a:r>
              <a:rPr lang="en-US" sz="1400" dirty="0" err="1"/>
              <a:t>Beichuan</a:t>
            </a:r>
            <a:r>
              <a:rPr lang="en-US" sz="1400" dirty="0"/>
              <a:t> County, Sichuan alone; in the same location, 10,000 people were injured and 80% of the buildings were destroyed. </a:t>
            </a:r>
          </a:p>
          <a:p>
            <a:r>
              <a:rPr lang="en-US" sz="1400" dirty="0">
                <a:solidFill>
                  <a:schemeClr val="tx1"/>
                </a:solidFill>
              </a:rPr>
              <a:t>In terms of school casualties, thousands of school children died due to shoddy construction. </a:t>
            </a:r>
          </a:p>
          <a:p>
            <a:r>
              <a:rPr lang="en-US" sz="1400" dirty="0"/>
              <a:t>In </a:t>
            </a:r>
            <a:r>
              <a:rPr lang="en-US" sz="1400" dirty="0" err="1"/>
              <a:t>Mianyang</a:t>
            </a:r>
            <a:r>
              <a:rPr lang="en-US" sz="1400" dirty="0"/>
              <a:t> City, seven schools collapsed, burying at least 1,700 people. At least 7,000 school buildings throughout the province collapsed. </a:t>
            </a:r>
          </a:p>
          <a:p>
            <a:r>
              <a:rPr lang="en-US" sz="1400" dirty="0"/>
              <a:t>Another 700 students were buried in a school in </a:t>
            </a:r>
            <a:r>
              <a:rPr lang="en-US" sz="1400" dirty="0" err="1"/>
              <a:t>Hanwang</a:t>
            </a:r>
            <a:r>
              <a:rPr lang="en-US" sz="1400" dirty="0"/>
              <a:t>. At least 600 students and staff died at </a:t>
            </a:r>
            <a:r>
              <a:rPr lang="en-US" sz="1400" dirty="0" err="1"/>
              <a:t>Juyuan</a:t>
            </a:r>
            <a:r>
              <a:rPr lang="en-US" sz="1400" dirty="0"/>
              <a:t> Elementary School. Up to 1,300 children and teachers died at </a:t>
            </a:r>
            <a:r>
              <a:rPr lang="en-US" sz="1400" dirty="0" err="1"/>
              <a:t>Beichuan</a:t>
            </a:r>
            <a:r>
              <a:rPr lang="en-US" sz="1400" dirty="0"/>
              <a:t> Middle </a:t>
            </a:r>
            <a:r>
              <a:rPr lang="en-US" sz="1400" dirty="0" err="1"/>
              <a:t>School.[77</a:t>
            </a:r>
            <a:r>
              <a:rPr lang="en-US" sz="1400" dirty="0"/>
              <a:t>]</a:t>
            </a:r>
          </a:p>
          <a:p>
            <a:endParaRPr lang="en-US" sz="1400" dirty="0"/>
          </a:p>
        </p:txBody>
      </p:sp>
      <p:pic>
        <p:nvPicPr>
          <p:cNvPr id="6" name="Content Placeholder 5" descr="Screen Shot 2013-10-07 at 3.56.24 PM.png"/>
          <p:cNvPicPr>
            <a:picLocks noGrp="1" noChangeAspect="1"/>
          </p:cNvPicPr>
          <p:nvPr>
            <p:ph sz="half" idx="2"/>
          </p:nvPr>
        </p:nvPicPr>
        <p:blipFill>
          <a:blip r:embed="rId2"/>
          <a:srcRect l="-2699" r="-5472"/>
          <a:stretch>
            <a:fillRect/>
          </a:stretch>
        </p:blipFill>
        <p:spPr>
          <a:xfrm>
            <a:off x="6914648" y="111798"/>
            <a:ext cx="1682528" cy="657236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1600" dirty="0"/>
              <a:t>"All of the highways into </a:t>
            </a:r>
            <a:r>
              <a:rPr lang="en-US" sz="1600" dirty="0" err="1"/>
              <a:t>Wenchuan</a:t>
            </a:r>
            <a:r>
              <a:rPr lang="en-US" sz="1600" dirty="0"/>
              <a:t>, and others throughout the province, were damaged, resulting in delayed arrival of the rescue troops.</a:t>
            </a:r>
          </a:p>
          <a:p>
            <a:r>
              <a:rPr lang="en-US" sz="1600" dirty="0">
                <a:solidFill>
                  <a:schemeClr val="tx1"/>
                </a:solidFill>
              </a:rPr>
              <a:t>In </a:t>
            </a:r>
            <a:r>
              <a:rPr lang="en-US" sz="1600" dirty="0" err="1">
                <a:solidFill>
                  <a:schemeClr val="tx1"/>
                </a:solidFill>
              </a:rPr>
              <a:t>Beichuan</a:t>
            </a:r>
            <a:r>
              <a:rPr lang="en-US" sz="1600" dirty="0">
                <a:solidFill>
                  <a:schemeClr val="tx1"/>
                </a:solidFill>
              </a:rPr>
              <a:t> County, 80% of the buildings collapsed according to Xinhua News. </a:t>
            </a:r>
          </a:p>
          <a:p>
            <a:r>
              <a:rPr lang="en-US" sz="1600" dirty="0"/>
              <a:t>In the city of </a:t>
            </a:r>
            <a:r>
              <a:rPr lang="en-US" sz="1600" dirty="0" err="1"/>
              <a:t>Shifang</a:t>
            </a:r>
            <a:r>
              <a:rPr lang="en-US" sz="1600" dirty="0"/>
              <a:t>, the collapse of two chemical plants led to leakage of some 80 tons of liquid ammonia, with hundreds of people reported buried.</a:t>
            </a:r>
          </a:p>
          <a:p>
            <a:r>
              <a:rPr lang="en-US" sz="1600" dirty="0">
                <a:solidFill>
                  <a:schemeClr val="tx1"/>
                </a:solidFill>
              </a:rPr>
              <a:t>In the city of </a:t>
            </a:r>
            <a:r>
              <a:rPr lang="en-US" sz="1600" dirty="0" err="1">
                <a:solidFill>
                  <a:schemeClr val="tx1"/>
                </a:solidFill>
              </a:rPr>
              <a:t>Dujiangyan</a:t>
            </a:r>
            <a:r>
              <a:rPr lang="en-US" sz="1600" dirty="0">
                <a:solidFill>
                  <a:schemeClr val="tx1"/>
                </a:solidFill>
              </a:rPr>
              <a:t>, south-east of the epicenter, a whole school collapsed with 900 students buried and fewer than 60 survived</a:t>
            </a:r>
            <a:r>
              <a:rPr lang="en-US" sz="1600" dirty="0"/>
              <a:t>. </a:t>
            </a:r>
          </a:p>
          <a:p>
            <a:r>
              <a:rPr lang="en-US" sz="1600" dirty="0"/>
              <a:t>The </a:t>
            </a:r>
            <a:r>
              <a:rPr lang="en-US" sz="1600" dirty="0" err="1"/>
              <a:t>Juyuan</a:t>
            </a:r>
            <a:r>
              <a:rPr lang="en-US" sz="1600" dirty="0"/>
              <a:t> Middle School, where many teenagers were buried, was excavated by civilians and cranes.</a:t>
            </a:r>
          </a:p>
          <a:p>
            <a:r>
              <a:rPr lang="en-US" sz="1600" dirty="0" err="1"/>
              <a:t>Dujiangyan</a:t>
            </a:r>
            <a:r>
              <a:rPr lang="en-US" sz="1600" dirty="0"/>
              <a:t> is home of the </a:t>
            </a:r>
            <a:r>
              <a:rPr lang="en-US" sz="1600" dirty="0" err="1"/>
              <a:t>Dujiangyan</a:t>
            </a:r>
            <a:r>
              <a:rPr lang="en-US" sz="1600" dirty="0"/>
              <a:t> Irrigation System, an ancient water diversion project which is still in use and is a UNESCO World Heritage Site. The project's famous Fish Mouth was cracked but not severely damaged otherwise.</a:t>
            </a:r>
          </a:p>
          <a:p>
            <a:r>
              <a:rPr lang="en-US" sz="1600" dirty="0"/>
              <a:t>Both the Shanghai Stock Exchange and the Shenzhen Stock Exchange suspended trading of companies based in southwestern China. </a:t>
            </a:r>
          </a:p>
          <a:p>
            <a:r>
              <a:rPr lang="en-US" sz="1600" dirty="0"/>
              <a:t>Copper rose over speculations that production in southwestern China may be affected, and oil prices dropped over speculations that demand from China would fall."</a:t>
            </a:r>
          </a:p>
          <a:p>
            <a:endParaRPr lang="en-US" sz="1600" dirty="0"/>
          </a:p>
        </p:txBody>
      </p:sp>
      <p:sp>
        <p:nvSpPr>
          <p:cNvPr id="7" name="Title 1"/>
          <p:cNvSpPr>
            <a:spLocks noGrp="1"/>
          </p:cNvSpPr>
          <p:nvPr>
            <p:ph type="title"/>
          </p:nvPr>
        </p:nvSpPr>
        <p:spPr>
          <a:xfrm>
            <a:off x="457200" y="274638"/>
            <a:ext cx="8229600" cy="1143000"/>
          </a:xfrm>
        </p:spPr>
        <p:txBody>
          <a:bodyPr/>
          <a:lstStyle/>
          <a:p>
            <a:r>
              <a:rPr lang="en-US" dirty="0"/>
              <a:t>Damage</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pic>
        <p:nvPicPr>
          <p:cNvPr id="7" name="Picture 6" descr="800px-Sichuan_earthquake_jundao.JPG"/>
          <p:cNvPicPr>
            <a:picLocks noChangeAspect="1"/>
          </p:cNvPicPr>
          <p:nvPr/>
        </p:nvPicPr>
        <p:blipFill>
          <a:blip r:embed="rId2"/>
          <a:stretch>
            <a:fillRect/>
          </a:stretch>
        </p:blipFill>
        <p:spPr>
          <a:xfrm>
            <a:off x="1306528" y="1677192"/>
            <a:ext cx="3108960" cy="2331720"/>
          </a:xfrm>
          <a:prstGeom prst="rect">
            <a:avLst/>
          </a:prstGeom>
        </p:spPr>
      </p:pic>
      <p:pic>
        <p:nvPicPr>
          <p:cNvPr id="8" name="Picture 7" descr="800px-Sichuan_earthquake_wenchuan.JPG"/>
          <p:cNvPicPr>
            <a:picLocks noChangeAspect="1"/>
          </p:cNvPicPr>
          <p:nvPr/>
        </p:nvPicPr>
        <p:blipFill>
          <a:blip r:embed="rId3"/>
          <a:stretch>
            <a:fillRect/>
          </a:stretch>
        </p:blipFill>
        <p:spPr>
          <a:xfrm>
            <a:off x="1306528" y="4255379"/>
            <a:ext cx="3108960" cy="2331720"/>
          </a:xfrm>
          <a:prstGeom prst="rect">
            <a:avLst/>
          </a:prstGeom>
        </p:spPr>
      </p:pic>
      <p:pic>
        <p:nvPicPr>
          <p:cNvPr id="9" name="Picture 8" descr="ADBC_Branch_in_BeiChuan_after_earthquake.jpg"/>
          <p:cNvPicPr>
            <a:picLocks noChangeAspect="1"/>
          </p:cNvPicPr>
          <p:nvPr/>
        </p:nvPicPr>
        <p:blipFill>
          <a:blip r:embed="rId4"/>
          <a:stretch>
            <a:fillRect/>
          </a:stretch>
        </p:blipFill>
        <p:spPr>
          <a:xfrm>
            <a:off x="4732793" y="4255381"/>
            <a:ext cx="3108960" cy="2331718"/>
          </a:xfrm>
          <a:prstGeom prst="rect">
            <a:avLst/>
          </a:prstGeom>
        </p:spPr>
      </p:pic>
      <p:pic>
        <p:nvPicPr>
          <p:cNvPr id="11" name="Picture 10" descr="Miaoziping_Bridge_damaged_in_2008_earthquake (1).jpg"/>
          <p:cNvPicPr>
            <a:picLocks noChangeAspect="1"/>
          </p:cNvPicPr>
          <p:nvPr/>
        </p:nvPicPr>
        <p:blipFill>
          <a:blip r:embed="rId5"/>
          <a:stretch>
            <a:fillRect/>
          </a:stretch>
        </p:blipFill>
        <p:spPr>
          <a:xfrm>
            <a:off x="4732793" y="1677192"/>
            <a:ext cx="3108960" cy="2331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lnSpcReduction="10000"/>
          </a:bodyPr>
          <a:lstStyle/>
          <a:p>
            <a:r>
              <a:rPr lang="en-US" dirty="0"/>
              <a:t>Recent Catastrophic Earthquakes</a:t>
            </a:r>
          </a:p>
          <a:p>
            <a:r>
              <a:rPr lang="en-US" dirty="0"/>
              <a:t>Tangshan China, Earthquake, 1976</a:t>
            </a:r>
          </a:p>
          <a:p>
            <a:r>
              <a:rPr lang="en-US" dirty="0"/>
              <a:t>Kashmir 2005</a:t>
            </a:r>
          </a:p>
          <a:p>
            <a:r>
              <a:rPr lang="en-US" dirty="0"/>
              <a:t>Iran-Pakistan 2013</a:t>
            </a:r>
          </a:p>
          <a:p>
            <a:r>
              <a:rPr lang="en-US" dirty="0" err="1"/>
              <a:t>Wenchuan</a:t>
            </a:r>
            <a:r>
              <a:rPr lang="en-US" dirty="0"/>
              <a:t>, China 2008</a:t>
            </a:r>
          </a:p>
          <a:p>
            <a:r>
              <a:rPr lang="en-US" dirty="0"/>
              <a:t>Haiti 2010</a:t>
            </a:r>
          </a:p>
          <a:p>
            <a:r>
              <a:rPr lang="en-US" dirty="0"/>
              <a:t>Maule, Chile 2010</a:t>
            </a:r>
          </a:p>
          <a:p>
            <a:r>
              <a:rPr lang="en-US" dirty="0"/>
              <a:t>Christchurch, NZ  2010, 2011</a:t>
            </a:r>
          </a:p>
          <a:p>
            <a:r>
              <a:rPr lang="en-US" dirty="0"/>
              <a:t>Nepal, 2015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199" y="68374"/>
            <a:ext cx="5224231" cy="817320"/>
          </a:xfrm>
        </p:spPr>
        <p:txBody>
          <a:bodyPr/>
          <a:lstStyle/>
          <a:p>
            <a:r>
              <a:rPr lang="en-US" sz="2400" dirty="0"/>
              <a:t>M7.0 Port-au-Prince, Haiti 1/12/2010</a:t>
            </a:r>
            <a:br>
              <a:rPr lang="en-US" dirty="0"/>
            </a:br>
            <a:r>
              <a:rPr lang="en-US" sz="1400" dirty="0">
                <a:solidFill>
                  <a:srgbClr val="800000"/>
                </a:solidFill>
              </a:rPr>
              <a:t>http://</a:t>
            </a:r>
            <a:r>
              <a:rPr lang="en-US" sz="1400" dirty="0" err="1">
                <a:solidFill>
                  <a:srgbClr val="800000"/>
                </a:solidFill>
              </a:rPr>
              <a:t>en.wikipedia.org/wiki/2010_Haiti_earthquake</a:t>
            </a:r>
            <a:endParaRPr lang="en-US" sz="1400" dirty="0">
              <a:solidFill>
                <a:srgbClr val="800000"/>
              </a:solidFill>
            </a:endParaRPr>
          </a:p>
        </p:txBody>
      </p:sp>
      <p:pic>
        <p:nvPicPr>
          <p:cNvPr id="9" name="Content Placeholder 8" descr="Screen Shot 2013-10-18 at 2.39.52 PM.png"/>
          <p:cNvPicPr>
            <a:picLocks noGrp="1" noChangeAspect="1"/>
          </p:cNvPicPr>
          <p:nvPr>
            <p:ph sz="half" idx="2"/>
          </p:nvPr>
        </p:nvPicPr>
        <p:blipFill>
          <a:blip r:embed="rId2"/>
          <a:srcRect l="-558" r="-296"/>
          <a:stretch>
            <a:fillRect/>
          </a:stretch>
        </p:blipFill>
        <p:spPr>
          <a:xfrm>
            <a:off x="5681431" y="274638"/>
            <a:ext cx="2797942" cy="6437865"/>
          </a:xfrm>
        </p:spPr>
      </p:pic>
      <p:pic>
        <p:nvPicPr>
          <p:cNvPr id="11" name="Content Placeholder 10" descr="800px-Gonâve_microplate.png"/>
          <p:cNvPicPr>
            <a:picLocks noGrp="1" noChangeAspect="1"/>
          </p:cNvPicPr>
          <p:nvPr>
            <p:ph sz="half" idx="1"/>
          </p:nvPr>
        </p:nvPicPr>
        <p:blipFill>
          <a:blip r:embed="rId3"/>
          <a:srcRect t="-104" b="2312"/>
          <a:stretch>
            <a:fillRect/>
          </a:stretch>
        </p:blipFill>
        <p:spPr>
          <a:xfrm>
            <a:off x="846692" y="966761"/>
            <a:ext cx="4504834" cy="2786367"/>
          </a:xfrm>
        </p:spPr>
      </p:pic>
      <p:pic>
        <p:nvPicPr>
          <p:cNvPr id="12" name="Picture 11" descr="541px-Haiti_2010_history.svg.png"/>
          <p:cNvPicPr>
            <a:picLocks noChangeAspect="1"/>
          </p:cNvPicPr>
          <p:nvPr/>
        </p:nvPicPr>
        <p:blipFill>
          <a:blip r:embed="rId4"/>
          <a:stretch>
            <a:fillRect/>
          </a:stretch>
        </p:blipFill>
        <p:spPr>
          <a:xfrm>
            <a:off x="326777" y="3916782"/>
            <a:ext cx="5354654" cy="2810946"/>
          </a:xfrm>
          <a:prstGeom prst="rect">
            <a:avLst/>
          </a:prstGeom>
        </p:spPr>
      </p:pic>
      <p:sp>
        <p:nvSpPr>
          <p:cNvPr id="13" name="TextBox 12"/>
          <p:cNvSpPr txBox="1"/>
          <p:nvPr/>
        </p:nvSpPr>
        <p:spPr>
          <a:xfrm>
            <a:off x="3712418" y="3256668"/>
            <a:ext cx="1367733" cy="369332"/>
          </a:xfrm>
          <a:prstGeom prst="rect">
            <a:avLst/>
          </a:prstGeom>
          <a:noFill/>
        </p:spPr>
        <p:txBody>
          <a:bodyPr wrap="square" rtlCol="0">
            <a:spAutoFit/>
          </a:bodyPr>
          <a:lstStyle/>
          <a:p>
            <a:pPr algn="ctr"/>
            <a:r>
              <a:rPr lang="en-US" dirty="0">
                <a:solidFill>
                  <a:schemeClr val="bg1"/>
                </a:solidFill>
              </a:rPr>
              <a:t>Tectonics</a:t>
            </a:r>
          </a:p>
        </p:txBody>
      </p:sp>
      <p:sp>
        <p:nvSpPr>
          <p:cNvPr id="14" name="TextBox 13"/>
          <p:cNvSpPr txBox="1"/>
          <p:nvPr/>
        </p:nvSpPr>
        <p:spPr>
          <a:xfrm>
            <a:off x="2854872" y="4157672"/>
            <a:ext cx="2681190" cy="369332"/>
          </a:xfrm>
          <a:prstGeom prst="rect">
            <a:avLst/>
          </a:prstGeom>
          <a:noFill/>
        </p:spPr>
        <p:txBody>
          <a:bodyPr wrap="square" rtlCol="0">
            <a:spAutoFit/>
          </a:bodyPr>
          <a:lstStyle/>
          <a:p>
            <a:pPr algn="ctr"/>
            <a:r>
              <a:rPr lang="en-US" dirty="0" err="1"/>
              <a:t>Mainshock</a:t>
            </a:r>
            <a:r>
              <a:rPr lang="en-US" dirty="0"/>
              <a:t>-Aftershocks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5769" y="349412"/>
            <a:ext cx="4038600" cy="6277044"/>
          </a:xfrm>
        </p:spPr>
        <p:txBody>
          <a:bodyPr>
            <a:noAutofit/>
          </a:bodyPr>
          <a:lstStyle/>
          <a:p>
            <a:r>
              <a:rPr lang="en-US" sz="1400" dirty="0">
                <a:solidFill>
                  <a:schemeClr val="tx1"/>
                </a:solidFill>
              </a:rPr>
              <a:t>"The  earthquake occurred inland at 16:53 (</a:t>
            </a:r>
            <a:r>
              <a:rPr lang="en-US" sz="1400" dirty="0" err="1">
                <a:solidFill>
                  <a:schemeClr val="tx1"/>
                </a:solidFill>
              </a:rPr>
              <a:t>UTC</a:t>
            </a:r>
            <a:r>
              <a:rPr lang="en-US" sz="1400" dirty="0">
                <a:solidFill>
                  <a:schemeClr val="tx1"/>
                </a:solidFill>
              </a:rPr>
              <a:t>-05:00), approximately 25 km (16 miles) WSW from Port-au-Prince at a depth of 13 km (8.1 miles) on blind thrust faults associated with the </a:t>
            </a:r>
            <a:r>
              <a:rPr lang="en-US" sz="1400" dirty="0" err="1">
                <a:solidFill>
                  <a:schemeClr val="tx1"/>
                </a:solidFill>
              </a:rPr>
              <a:t>Enriquillo</a:t>
            </a:r>
            <a:r>
              <a:rPr lang="en-US" sz="1400" dirty="0">
                <a:solidFill>
                  <a:schemeClr val="tx1"/>
                </a:solidFill>
              </a:rPr>
              <a:t>-Plantain Garden fault system.</a:t>
            </a:r>
            <a:r>
              <a:rPr lang="en-US" sz="1400" dirty="0"/>
              <a:t> </a:t>
            </a:r>
          </a:p>
          <a:p>
            <a:r>
              <a:rPr lang="en-US" sz="1400" dirty="0"/>
              <a:t>There is no evidence of surface rupture and based on seismological, geological and ground deformation data. </a:t>
            </a:r>
          </a:p>
          <a:p>
            <a:r>
              <a:rPr lang="en-US" sz="1400" dirty="0"/>
              <a:t>Strong shaking associated with intensity IX on the Modified </a:t>
            </a:r>
            <a:r>
              <a:rPr lang="en-US" sz="1400" dirty="0" err="1"/>
              <a:t>Mercalli</a:t>
            </a:r>
            <a:r>
              <a:rPr lang="en-US" sz="1400" dirty="0"/>
              <a:t> scale (MM) was recorded in Port-au-Prince and its suburbs.</a:t>
            </a:r>
          </a:p>
          <a:p>
            <a:r>
              <a:rPr lang="en-US" sz="1400" dirty="0"/>
              <a:t>It was also felt in several surrounding countries and regions, including Cuba (MM III in Guantánamo), Jamaica (MM II in Kingston), Venezuela (MM II in Caracas), Puerto Rico (MM II–III in San Juan), and the bordering Dominican Republic (MM III in Santo Domingo).</a:t>
            </a:r>
          </a:p>
          <a:p>
            <a:r>
              <a:rPr lang="en-US" sz="1400" dirty="0">
                <a:solidFill>
                  <a:schemeClr val="tx1"/>
                </a:solidFill>
              </a:rPr>
              <a:t>According to estimates from the United States Geological Survey, approximately 3.5 million people lived in the area that experienced shaking intensity of MM VII to </a:t>
            </a:r>
            <a:r>
              <a:rPr lang="en-US" sz="1400" dirty="0" err="1">
                <a:solidFill>
                  <a:schemeClr val="tx1"/>
                </a:solidFill>
              </a:rPr>
              <a:t>X</a:t>
            </a:r>
            <a:endParaRPr lang="en-US" sz="1400" dirty="0">
              <a:solidFill>
                <a:schemeClr val="tx1"/>
              </a:solidFill>
            </a:endParaRPr>
          </a:p>
          <a:p>
            <a:r>
              <a:rPr lang="en-US" sz="1400" dirty="0"/>
              <a:t>Shaking damage was more severe than for other quakes of similar magnitude due to the shallow depth of the quake."</a:t>
            </a:r>
          </a:p>
          <a:p>
            <a:endParaRPr lang="en-US" sz="1400" dirty="0"/>
          </a:p>
        </p:txBody>
      </p:sp>
      <p:sp>
        <p:nvSpPr>
          <p:cNvPr id="6" name="Title 1"/>
          <p:cNvSpPr>
            <a:spLocks noGrp="1"/>
          </p:cNvSpPr>
          <p:nvPr>
            <p:ph type="title"/>
          </p:nvPr>
        </p:nvSpPr>
        <p:spPr>
          <a:xfrm>
            <a:off x="4553094" y="217350"/>
            <a:ext cx="4191000" cy="1143000"/>
          </a:xfrm>
        </p:spPr>
        <p:txBody>
          <a:bodyPr/>
          <a:lstStyle/>
          <a:p>
            <a:r>
              <a:rPr lang="en-US" dirty="0"/>
              <a:t>Ground Shaking</a:t>
            </a:r>
            <a:br>
              <a:rPr lang="en-US" dirty="0"/>
            </a:br>
            <a:r>
              <a:rPr lang="en-US" sz="1600" dirty="0">
                <a:solidFill>
                  <a:srgbClr val="800000"/>
                </a:solidFill>
              </a:rPr>
              <a:t>http://</a:t>
            </a:r>
            <a:r>
              <a:rPr lang="en-US" sz="1600" dirty="0" err="1">
                <a:solidFill>
                  <a:srgbClr val="800000"/>
                </a:solidFill>
              </a:rPr>
              <a:t>en.wikipedia.org/wiki/2010_Haiti_earthquake</a:t>
            </a:r>
            <a:endParaRPr lang="en-US" sz="1600" dirty="0">
              <a:solidFill>
                <a:srgbClr val="800000"/>
              </a:solidFill>
            </a:endParaRPr>
          </a:p>
        </p:txBody>
      </p:sp>
      <p:pic>
        <p:nvPicPr>
          <p:cNvPr id="8" name="Content Placeholder 7" descr="473px-Haiti_Jan2010_ShakeMap.png"/>
          <p:cNvPicPr>
            <a:picLocks noGrp="1" noChangeAspect="1"/>
          </p:cNvPicPr>
          <p:nvPr>
            <p:ph sz="half" idx="2"/>
          </p:nvPr>
        </p:nvPicPr>
        <p:blipFill>
          <a:blip r:embed="rId2"/>
          <a:srcRect l="-6595" r="-6595"/>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1800" dirty="0">
                <a:solidFill>
                  <a:schemeClr val="tx1"/>
                </a:solidFill>
              </a:rPr>
              <a:t>"A 2007 earthquake hazard study by </a:t>
            </a:r>
            <a:r>
              <a:rPr lang="en-US" sz="1800" dirty="0" err="1">
                <a:solidFill>
                  <a:schemeClr val="tx1"/>
                </a:solidFill>
              </a:rPr>
              <a:t>C</a:t>
            </a:r>
            <a:r>
              <a:rPr lang="en-US" sz="1800" dirty="0">
                <a:solidFill>
                  <a:schemeClr val="tx1"/>
                </a:solidFill>
              </a:rPr>
              <a:t>. </a:t>
            </a:r>
            <a:r>
              <a:rPr lang="en-US" sz="1800" dirty="0" err="1">
                <a:solidFill>
                  <a:schemeClr val="tx1"/>
                </a:solidFill>
              </a:rPr>
              <a:t>DeMets</a:t>
            </a:r>
            <a:r>
              <a:rPr lang="en-US" sz="1800" dirty="0">
                <a:solidFill>
                  <a:schemeClr val="tx1"/>
                </a:solidFill>
              </a:rPr>
              <a:t> and </a:t>
            </a:r>
            <a:r>
              <a:rPr lang="en-US" sz="1800" dirty="0" err="1">
                <a:solidFill>
                  <a:schemeClr val="tx1"/>
                </a:solidFill>
              </a:rPr>
              <a:t>M</a:t>
            </a:r>
            <a:r>
              <a:rPr lang="en-US" sz="1800" dirty="0">
                <a:solidFill>
                  <a:schemeClr val="tx1"/>
                </a:solidFill>
              </a:rPr>
              <a:t>. Wiggins-</a:t>
            </a:r>
            <a:r>
              <a:rPr lang="en-US" sz="1800" dirty="0" err="1">
                <a:solidFill>
                  <a:schemeClr val="tx1"/>
                </a:solidFill>
              </a:rPr>
              <a:t>Grandison</a:t>
            </a:r>
            <a:r>
              <a:rPr lang="en-US" sz="1800" dirty="0">
                <a:solidFill>
                  <a:schemeClr val="tx1"/>
                </a:solidFill>
              </a:rPr>
              <a:t> noted that the </a:t>
            </a:r>
            <a:r>
              <a:rPr lang="en-US" sz="1800" dirty="0" err="1">
                <a:solidFill>
                  <a:schemeClr val="tx1"/>
                </a:solidFill>
              </a:rPr>
              <a:t>Enriquillo</a:t>
            </a:r>
            <a:r>
              <a:rPr lang="en-US" sz="1800" dirty="0">
                <a:solidFill>
                  <a:schemeClr val="tx1"/>
                </a:solidFill>
              </a:rPr>
              <a:t>-Plantain Garden fault zone could be at the end of its seismic cycle and concluded that a worst-case forecast would involve a 7.2 Mw earthquake, similar in size to the 1692 Jamaica earthquake.</a:t>
            </a:r>
          </a:p>
          <a:p>
            <a:r>
              <a:rPr lang="en-US" sz="1800" dirty="0"/>
              <a:t>Paul Mann and a group including the 2006 study team presented a hazard assessment of the </a:t>
            </a:r>
            <a:r>
              <a:rPr lang="en-US" sz="1800" dirty="0" err="1"/>
              <a:t>Enriquillo</a:t>
            </a:r>
            <a:r>
              <a:rPr lang="en-US" sz="1800" dirty="0"/>
              <a:t>-Plantain Garden fault system to the 18th Caribbean Geologic Conference in March 2008</a:t>
            </a:r>
          </a:p>
          <a:p>
            <a:r>
              <a:rPr lang="en-US" sz="1800" dirty="0"/>
              <a:t>They noted that large strain accumulation from GPS observations implied the possible future earthquake</a:t>
            </a:r>
          </a:p>
          <a:p>
            <a:r>
              <a:rPr lang="en-US" sz="1800" dirty="0"/>
              <a:t>The team recommended "high priority" historical geologic rupture studies, as the fault was fully locked and had recorded few earthquakes in the preceding 40 years.</a:t>
            </a:r>
          </a:p>
          <a:p>
            <a:r>
              <a:rPr lang="en-US" sz="1800" dirty="0"/>
              <a:t>An article published in Haiti's Le </a:t>
            </a:r>
            <a:r>
              <a:rPr lang="en-US" sz="1800" dirty="0" err="1"/>
              <a:t>Matin</a:t>
            </a:r>
            <a:r>
              <a:rPr lang="en-US" sz="1800" dirty="0"/>
              <a:t> newspaper in September 2008 cited comments by geologist Patrick Charles to the effect that there was a high risk of major seismic activity in Port-au-Prince."</a:t>
            </a:r>
          </a:p>
          <a:p>
            <a:endParaRPr lang="en-US" sz="1800" dirty="0"/>
          </a:p>
        </p:txBody>
      </p:sp>
      <p:sp>
        <p:nvSpPr>
          <p:cNvPr id="7" name="Title 1"/>
          <p:cNvSpPr>
            <a:spLocks noGrp="1"/>
          </p:cNvSpPr>
          <p:nvPr>
            <p:ph type="title"/>
          </p:nvPr>
        </p:nvSpPr>
        <p:spPr>
          <a:xfrm>
            <a:off x="457200" y="274638"/>
            <a:ext cx="8229600" cy="1143000"/>
          </a:xfrm>
        </p:spPr>
        <p:txBody>
          <a:bodyPr/>
          <a:lstStyle/>
          <a:p>
            <a:r>
              <a:rPr lang="en-US" dirty="0"/>
              <a:t>Earthquake of this Type was Anticipated</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Damage</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sp>
        <p:nvSpPr>
          <p:cNvPr id="4" name="Content Placeholder 3"/>
          <p:cNvSpPr>
            <a:spLocks noGrp="1"/>
          </p:cNvSpPr>
          <p:nvPr>
            <p:ph idx="1"/>
          </p:nvPr>
        </p:nvSpPr>
        <p:spPr/>
        <p:txBody>
          <a:bodyPr>
            <a:normAutofit/>
          </a:bodyPr>
          <a:lstStyle/>
          <a:p>
            <a:r>
              <a:rPr lang="en-US" sz="1800" dirty="0"/>
              <a:t>"Vital infrastructure necessary to respond to the disaster was severely damaged or destroyed, including all hospitals in the capital; air, sea, and land transport facilities; and communication systems.</a:t>
            </a:r>
          </a:p>
          <a:p>
            <a:r>
              <a:rPr lang="en-US" sz="1800" dirty="0"/>
              <a:t>The quake seriously damaged the control tower at Toussaint </a:t>
            </a:r>
            <a:r>
              <a:rPr lang="en-US" sz="1800" dirty="0" err="1"/>
              <a:t>L'Ouverture</a:t>
            </a:r>
            <a:r>
              <a:rPr lang="en-US" sz="1800" dirty="0"/>
              <a:t> International Airport. </a:t>
            </a:r>
          </a:p>
          <a:p>
            <a:r>
              <a:rPr lang="en-US" sz="1800" dirty="0">
                <a:solidFill>
                  <a:schemeClr val="tx1"/>
                </a:solidFill>
              </a:rPr>
              <a:t>Damage to the Port-au-Prince seaport rendered the harbor unusable for immediate rescue operations</a:t>
            </a:r>
          </a:p>
          <a:p>
            <a:r>
              <a:rPr lang="en-US" sz="1800" dirty="0"/>
              <a:t>Roads were blocked with road debris or the surfaces broken. The main road linking Port-au-Prince with </a:t>
            </a:r>
            <a:r>
              <a:rPr lang="en-US" sz="1800" dirty="0" err="1"/>
              <a:t>Jacmel</a:t>
            </a:r>
            <a:r>
              <a:rPr lang="en-US" sz="1800" dirty="0"/>
              <a:t> remained blocked ten days after the earthquake, hampering delivery of aid to </a:t>
            </a:r>
            <a:r>
              <a:rPr lang="en-US" sz="1800" dirty="0" err="1"/>
              <a:t>Jacmel</a:t>
            </a:r>
            <a:r>
              <a:rPr lang="en-US" sz="1800" dirty="0"/>
              <a:t>. </a:t>
            </a:r>
          </a:p>
          <a:p>
            <a:r>
              <a:rPr lang="en-US" sz="1800" dirty="0"/>
              <a:t>When asked why the road had not been opened, </a:t>
            </a:r>
            <a:r>
              <a:rPr lang="en-US" sz="1800" dirty="0" err="1"/>
              <a:t>Hazem</a:t>
            </a:r>
            <a:r>
              <a:rPr lang="en-US" sz="1800" dirty="0"/>
              <a:t> el-</a:t>
            </a:r>
            <a:r>
              <a:rPr lang="en-US" sz="1800" dirty="0" err="1"/>
              <a:t>Zein</a:t>
            </a:r>
            <a:r>
              <a:rPr lang="en-US" sz="1800" dirty="0"/>
              <a:t>, head of the south-east division of the UN World Food </a:t>
            </a:r>
            <a:r>
              <a:rPr lang="en-US" sz="1800" dirty="0" err="1"/>
              <a:t>Programme</a:t>
            </a:r>
            <a:r>
              <a:rPr lang="en-US" sz="1800" dirty="0"/>
              <a:t> said that 'We ask the same questions to the people in charge...They promise rapid response. To be honest, I don't know why it hasn't been done. I can only think that their priority must be somewhere else.'"</a:t>
            </a:r>
          </a:p>
          <a:p>
            <a:endParaRPr lang="en-US" sz="1800" dirty="0"/>
          </a:p>
          <a:p>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pic>
        <p:nvPicPr>
          <p:cNvPr id="10" name="Picture 9" descr="800px-Haitian_national_palace_earthquake.jpg"/>
          <p:cNvPicPr>
            <a:picLocks noChangeAspect="1"/>
          </p:cNvPicPr>
          <p:nvPr/>
        </p:nvPicPr>
        <p:blipFill>
          <a:blip r:embed="rId2"/>
          <a:stretch>
            <a:fillRect/>
          </a:stretch>
        </p:blipFill>
        <p:spPr>
          <a:xfrm>
            <a:off x="1184001" y="1547910"/>
            <a:ext cx="6794441" cy="4526797"/>
          </a:xfrm>
          <a:prstGeom prst="rect">
            <a:avLst/>
          </a:prstGeom>
        </p:spPr>
      </p:pic>
      <p:sp>
        <p:nvSpPr>
          <p:cNvPr id="12" name="TextBox 11"/>
          <p:cNvSpPr txBox="1"/>
          <p:nvPr/>
        </p:nvSpPr>
        <p:spPr>
          <a:xfrm>
            <a:off x="1184001" y="6165949"/>
            <a:ext cx="6794441" cy="369332"/>
          </a:xfrm>
          <a:prstGeom prst="rect">
            <a:avLst/>
          </a:prstGeom>
          <a:noFill/>
        </p:spPr>
        <p:txBody>
          <a:bodyPr wrap="square" rtlCol="0">
            <a:spAutoFit/>
          </a:bodyPr>
          <a:lstStyle/>
          <a:p>
            <a:pPr algn="ctr"/>
            <a:r>
              <a:rPr lang="en-US" dirty="0">
                <a:latin typeface="Helvetica Neue Light"/>
                <a:cs typeface="Helvetica Neue Light"/>
              </a:rPr>
              <a:t>Presidential Palace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pic>
        <p:nvPicPr>
          <p:cNvPr id="5" name="Picture 4" descr="800px-Haiti_Earthquake_building_damage.jpg"/>
          <p:cNvPicPr>
            <a:picLocks noChangeAspect="1"/>
          </p:cNvPicPr>
          <p:nvPr/>
        </p:nvPicPr>
        <p:blipFill>
          <a:blip r:embed="rId2"/>
          <a:stretch>
            <a:fillRect/>
          </a:stretch>
        </p:blipFill>
        <p:spPr>
          <a:xfrm>
            <a:off x="637010" y="1652432"/>
            <a:ext cx="3431144" cy="2286000"/>
          </a:xfrm>
          <a:prstGeom prst="rect">
            <a:avLst/>
          </a:prstGeom>
        </p:spPr>
      </p:pic>
      <p:pic>
        <p:nvPicPr>
          <p:cNvPr id="8" name="Picture 7" descr="800px-Haiti_earthquake_damage_overhead.jpg"/>
          <p:cNvPicPr>
            <a:picLocks noChangeAspect="1"/>
          </p:cNvPicPr>
          <p:nvPr/>
        </p:nvPicPr>
        <p:blipFill>
          <a:blip r:embed="rId3"/>
          <a:stretch>
            <a:fillRect/>
          </a:stretch>
        </p:blipFill>
        <p:spPr>
          <a:xfrm>
            <a:off x="637010" y="4268277"/>
            <a:ext cx="3437594" cy="2286000"/>
          </a:xfrm>
          <a:prstGeom prst="rect">
            <a:avLst/>
          </a:prstGeom>
        </p:spPr>
      </p:pic>
      <p:pic>
        <p:nvPicPr>
          <p:cNvPr id="11" name="Picture 10" descr="800px-Earthquake_damage_in_Jacmel_2010-01-17_4.jpg"/>
          <p:cNvPicPr>
            <a:picLocks noChangeAspect="1"/>
          </p:cNvPicPr>
          <p:nvPr/>
        </p:nvPicPr>
        <p:blipFill>
          <a:blip r:embed="rId4"/>
          <a:stretch>
            <a:fillRect/>
          </a:stretch>
        </p:blipFill>
        <p:spPr>
          <a:xfrm>
            <a:off x="5049416" y="4268277"/>
            <a:ext cx="3431139" cy="2286000"/>
          </a:xfrm>
          <a:prstGeom prst="rect">
            <a:avLst/>
          </a:prstGeom>
        </p:spPr>
      </p:pic>
      <p:pic>
        <p:nvPicPr>
          <p:cNvPr id="13" name="Picture 12" descr="800px-EscombrosBelAir5_Edit1.jpg"/>
          <p:cNvPicPr>
            <a:picLocks noChangeAspect="1"/>
          </p:cNvPicPr>
          <p:nvPr/>
        </p:nvPicPr>
        <p:blipFill>
          <a:blip r:embed="rId5"/>
          <a:stretch>
            <a:fillRect/>
          </a:stretch>
        </p:blipFill>
        <p:spPr>
          <a:xfrm>
            <a:off x="5049416" y="1652432"/>
            <a:ext cx="3197203" cy="2286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4946" y="274638"/>
            <a:ext cx="3574084" cy="1143000"/>
          </a:xfrm>
        </p:spPr>
        <p:txBody>
          <a:bodyPr>
            <a:normAutofit fontScale="90000"/>
          </a:bodyPr>
          <a:lstStyle/>
          <a:p>
            <a:r>
              <a:rPr lang="en-US" dirty="0"/>
              <a:t>Casualties</a:t>
            </a:r>
            <a:br>
              <a:rPr lang="en-US" dirty="0"/>
            </a:br>
            <a:r>
              <a:rPr lang="en-US" sz="1800" dirty="0">
                <a:solidFill>
                  <a:srgbClr val="800000"/>
                </a:solidFill>
              </a:rPr>
              <a:t>http://</a:t>
            </a:r>
            <a:r>
              <a:rPr lang="en-US" sz="1800" dirty="0" err="1">
                <a:solidFill>
                  <a:srgbClr val="800000"/>
                </a:solidFill>
              </a:rPr>
              <a:t>en.wikipedia.org/wiki/2010_Haiti_earthquake</a:t>
            </a:r>
            <a:endParaRPr lang="en-US" sz="1800" dirty="0"/>
          </a:p>
        </p:txBody>
      </p:sp>
      <p:sp>
        <p:nvSpPr>
          <p:cNvPr id="8" name="Content Placeholder 7"/>
          <p:cNvSpPr>
            <a:spLocks noGrp="1"/>
          </p:cNvSpPr>
          <p:nvPr>
            <p:ph idx="1"/>
          </p:nvPr>
        </p:nvSpPr>
        <p:spPr>
          <a:xfrm>
            <a:off x="196679" y="502614"/>
            <a:ext cx="5328527" cy="5891320"/>
          </a:xfrm>
        </p:spPr>
        <p:txBody>
          <a:bodyPr>
            <a:normAutofit fontScale="92500" lnSpcReduction="20000"/>
          </a:bodyPr>
          <a:lstStyle/>
          <a:p>
            <a:pPr>
              <a:lnSpc>
                <a:spcPct val="110000"/>
              </a:lnSpc>
              <a:spcBef>
                <a:spcPts val="0"/>
              </a:spcBef>
              <a:spcAft>
                <a:spcPts val="1200"/>
              </a:spcAft>
            </a:pPr>
            <a:r>
              <a:rPr lang="en-US" sz="1600" dirty="0"/>
              <a:t>"The earthquake struck in the most populated area of the country. The International Federation of Red Cross and Red Crescent Societies estimated that as many as 3 million people had been affected by the quake.</a:t>
            </a:r>
          </a:p>
          <a:p>
            <a:pPr>
              <a:lnSpc>
                <a:spcPct val="110000"/>
              </a:lnSpc>
              <a:spcBef>
                <a:spcPts val="0"/>
              </a:spcBef>
              <a:spcAft>
                <a:spcPts val="1200"/>
              </a:spcAft>
            </a:pPr>
            <a:r>
              <a:rPr lang="en-US" sz="1600" dirty="0"/>
              <a:t>In mid February 2010, the Haitian government reported the death toll to have reached 230,000.</a:t>
            </a:r>
          </a:p>
          <a:p>
            <a:pPr>
              <a:lnSpc>
                <a:spcPct val="110000"/>
              </a:lnSpc>
              <a:spcBef>
                <a:spcPts val="0"/>
              </a:spcBef>
              <a:spcAft>
                <a:spcPts val="1200"/>
              </a:spcAft>
            </a:pPr>
            <a:r>
              <a:rPr lang="en-US" sz="1600" dirty="0"/>
              <a:t> However, an investigation by Radio Netherlands has questioned the official death toll, reporting an estimate of 92,000 deaths as being a more realistic figure.</a:t>
            </a:r>
          </a:p>
          <a:p>
            <a:pPr>
              <a:lnSpc>
                <a:spcPct val="110000"/>
              </a:lnSpc>
              <a:spcBef>
                <a:spcPts val="0"/>
              </a:spcBef>
              <a:spcAft>
                <a:spcPts val="1200"/>
              </a:spcAft>
            </a:pPr>
            <a:r>
              <a:rPr lang="en-US" sz="1600" dirty="0">
                <a:solidFill>
                  <a:schemeClr val="tx1"/>
                </a:solidFill>
              </a:rPr>
              <a:t>On the first anniversary of the earthquake, 12 January 2011, Haitian Prime Minister Jean-Max </a:t>
            </a:r>
            <a:r>
              <a:rPr lang="en-US" sz="1600" dirty="0" err="1">
                <a:solidFill>
                  <a:schemeClr val="tx1"/>
                </a:solidFill>
              </a:rPr>
              <a:t>Bellerive</a:t>
            </a:r>
            <a:r>
              <a:rPr lang="en-US" sz="1600" dirty="0">
                <a:solidFill>
                  <a:schemeClr val="tx1"/>
                </a:solidFill>
              </a:rPr>
              <a:t> said the death toll from the quake was more than 316,000, raising the figures from previous estimates.</a:t>
            </a:r>
          </a:p>
          <a:p>
            <a:pPr>
              <a:lnSpc>
                <a:spcPct val="110000"/>
              </a:lnSpc>
              <a:spcBef>
                <a:spcPts val="0"/>
              </a:spcBef>
              <a:spcAft>
                <a:spcPts val="1200"/>
              </a:spcAft>
            </a:pPr>
            <a:r>
              <a:rPr lang="en-US" sz="1600" dirty="0"/>
              <a:t>The dead included aid workers, embassy staff, foreign tourists—and a number of public figures, including Archbishop of Port-au-Prince Monsignor Joseph Serge </a:t>
            </a:r>
            <a:r>
              <a:rPr lang="en-US" sz="1600" dirty="0" err="1"/>
              <a:t>Miot</a:t>
            </a:r>
            <a:r>
              <a:rPr lang="en-US" sz="1600" dirty="0"/>
              <a:t>,  and officials in the Haitian government, including opposition leader Michel Gaillard.</a:t>
            </a:r>
          </a:p>
          <a:p>
            <a:pPr>
              <a:lnSpc>
                <a:spcPct val="110000"/>
              </a:lnSpc>
              <a:spcBef>
                <a:spcPts val="0"/>
              </a:spcBef>
              <a:spcAft>
                <a:spcPts val="1200"/>
              </a:spcAft>
            </a:pPr>
            <a:r>
              <a:rPr lang="en-US" sz="1600" dirty="0"/>
              <a:t>At least 85 United Nations personnel working with </a:t>
            </a:r>
            <a:r>
              <a:rPr lang="en-US" sz="1600" dirty="0" err="1"/>
              <a:t>MINUSTAH</a:t>
            </a:r>
            <a:r>
              <a:rPr lang="en-US" sz="1600" dirty="0"/>
              <a:t> were killed. </a:t>
            </a:r>
          </a:p>
          <a:p>
            <a:pPr>
              <a:lnSpc>
                <a:spcPct val="110000"/>
              </a:lnSpc>
              <a:spcBef>
                <a:spcPts val="0"/>
              </a:spcBef>
              <a:spcAft>
                <a:spcPts val="1200"/>
              </a:spcAft>
            </a:pPr>
            <a:r>
              <a:rPr lang="en-US" sz="1600" dirty="0"/>
              <a:t>Around 200 guests were killed in the collapse of the </a:t>
            </a:r>
            <a:r>
              <a:rPr lang="en-US" sz="1600" dirty="0" err="1"/>
              <a:t>Hôtel</a:t>
            </a:r>
            <a:r>
              <a:rPr lang="en-US" sz="1600" dirty="0"/>
              <a:t> Montana in Port-au-Prince."</a:t>
            </a:r>
          </a:p>
        </p:txBody>
      </p:sp>
      <p:pic>
        <p:nvPicPr>
          <p:cNvPr id="9" name="Picture 8" descr="750px-Fairfax_County_Urban_SAR_scales_Montana_Hotel_2010-01-14.jpg"/>
          <p:cNvPicPr>
            <a:picLocks noChangeAspect="1"/>
          </p:cNvPicPr>
          <p:nvPr/>
        </p:nvPicPr>
        <p:blipFill>
          <a:blip r:embed="rId2"/>
          <a:stretch>
            <a:fillRect/>
          </a:stretch>
        </p:blipFill>
        <p:spPr>
          <a:xfrm>
            <a:off x="5896921" y="1897181"/>
            <a:ext cx="2540654" cy="2032523"/>
          </a:xfrm>
          <a:prstGeom prst="rect">
            <a:avLst/>
          </a:prstGeom>
        </p:spPr>
      </p:pic>
      <p:sp>
        <p:nvSpPr>
          <p:cNvPr id="10" name="TextBox 9"/>
          <p:cNvSpPr txBox="1"/>
          <p:nvPr/>
        </p:nvSpPr>
        <p:spPr>
          <a:xfrm>
            <a:off x="5896922" y="4353080"/>
            <a:ext cx="2540654" cy="923330"/>
          </a:xfrm>
          <a:prstGeom prst="rect">
            <a:avLst/>
          </a:prstGeom>
          <a:noFill/>
        </p:spPr>
        <p:txBody>
          <a:bodyPr wrap="square" rtlCol="0">
            <a:spAutoFit/>
          </a:bodyPr>
          <a:lstStyle/>
          <a:p>
            <a:pPr algn="ctr"/>
            <a:r>
              <a:rPr lang="en-US" b="1" dirty="0">
                <a:latin typeface="Helvetica Neue Light"/>
                <a:cs typeface="Helvetica Neue Light"/>
              </a:rPr>
              <a:t>Rescue workers search the hotel Montana for survivors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4114800" cy="1143000"/>
          </a:xfrm>
        </p:spPr>
        <p:txBody>
          <a:bodyPr/>
          <a:lstStyle/>
          <a:p>
            <a:r>
              <a:rPr lang="en-US" sz="2400" dirty="0"/>
              <a:t>M8.8 Maule, Chile 2/27/2010</a:t>
            </a:r>
            <a:br>
              <a:rPr lang="en-US" sz="1400" dirty="0"/>
            </a:br>
            <a:r>
              <a:rPr lang="en-US" sz="1400" dirty="0">
                <a:solidFill>
                  <a:srgbClr val="800000"/>
                </a:solidFill>
              </a:rPr>
              <a:t>http://</a:t>
            </a:r>
            <a:r>
              <a:rPr lang="en-US" sz="1400" dirty="0" err="1">
                <a:solidFill>
                  <a:srgbClr val="800000"/>
                </a:solidFill>
              </a:rPr>
              <a:t>en.wikipedia.org/wiki/2010_Chile_earthquake</a:t>
            </a:r>
            <a:endParaRPr lang="en-US" sz="1400" dirty="0">
              <a:solidFill>
                <a:srgbClr val="800000"/>
              </a:solidFill>
            </a:endParaRPr>
          </a:p>
        </p:txBody>
      </p:sp>
      <p:pic>
        <p:nvPicPr>
          <p:cNvPr id="9" name="Content Placeholder 8" descr="Screen Shot 2013-10-18 at 3.38.07 PM.png"/>
          <p:cNvPicPr>
            <a:picLocks noGrp="1" noChangeAspect="1"/>
          </p:cNvPicPr>
          <p:nvPr>
            <p:ph sz="half" idx="2"/>
          </p:nvPr>
        </p:nvPicPr>
        <p:blipFill>
          <a:blip r:embed="rId2"/>
          <a:srcRect l="3826" t="17912" r="-5314"/>
          <a:stretch>
            <a:fillRect/>
          </a:stretch>
        </p:blipFill>
        <p:spPr>
          <a:xfrm>
            <a:off x="6469593" y="131601"/>
            <a:ext cx="2290409" cy="6700202"/>
          </a:xfrm>
        </p:spPr>
      </p:pic>
      <p:sp>
        <p:nvSpPr>
          <p:cNvPr id="10" name="Content Placeholder 9"/>
          <p:cNvSpPr>
            <a:spLocks noGrp="1"/>
          </p:cNvSpPr>
          <p:nvPr>
            <p:ph sz="half" idx="1"/>
          </p:nvPr>
        </p:nvSpPr>
        <p:spPr>
          <a:xfrm>
            <a:off x="457200" y="1600200"/>
            <a:ext cx="5065740" cy="4525963"/>
          </a:xfrm>
        </p:spPr>
        <p:txBody>
          <a:bodyPr>
            <a:normAutofit/>
          </a:bodyPr>
          <a:lstStyle/>
          <a:p>
            <a:r>
              <a:rPr lang="en-US" sz="1600" dirty="0"/>
              <a:t>“The 2010 Chile earthquake occurred off the coast of central Chile on Saturday, 27 February 2010, at 03:34 local time (06:34 UTC), </a:t>
            </a:r>
          </a:p>
          <a:p>
            <a:r>
              <a:rPr lang="en-US" sz="1600" dirty="0"/>
              <a:t>Magnitude 8.8 on the moment magnitude scale, with intense shaking lasting for about three minutes.</a:t>
            </a:r>
          </a:p>
          <a:p>
            <a:r>
              <a:rPr lang="en-US" sz="1600" dirty="0">
                <a:solidFill>
                  <a:schemeClr val="tx1"/>
                </a:solidFill>
              </a:rPr>
              <a:t>It ranks as the sixth largest earthquake ever to be recorded by a seismograph. </a:t>
            </a:r>
          </a:p>
          <a:p>
            <a:r>
              <a:rPr lang="en-US" sz="1600" dirty="0"/>
              <a:t>It was felt strongly in six Chilean regions (from Valparaíso in the north to Araucanía in the south), that together make up about 80 percent of the country's population.”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926" y="274638"/>
            <a:ext cx="4488873" cy="1143000"/>
          </a:xfrm>
        </p:spPr>
        <p:txBody>
          <a:bodyPr>
            <a:normAutofit fontScale="90000"/>
          </a:bodyPr>
          <a:lstStyle/>
          <a:p>
            <a:r>
              <a:rPr lang="en-US" dirty="0"/>
              <a:t>M8.8 Maule, Chile 2/27/2010</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/wiki/2010_Chile_earthquake</a:t>
            </a:r>
            <a:endParaRPr lang="en-US" sz="1600" dirty="0"/>
          </a:p>
        </p:txBody>
      </p:sp>
      <p:sp>
        <p:nvSpPr>
          <p:cNvPr id="3" name="Content Placeholder 2"/>
          <p:cNvSpPr>
            <a:spLocks noGrp="1"/>
          </p:cNvSpPr>
          <p:nvPr>
            <p:ph sz="half" idx="1"/>
          </p:nvPr>
        </p:nvSpPr>
        <p:spPr>
          <a:xfrm>
            <a:off x="156594" y="274638"/>
            <a:ext cx="4664787" cy="6470073"/>
          </a:xfrm>
        </p:spPr>
        <p:txBody>
          <a:bodyPr>
            <a:noAutofit/>
          </a:bodyPr>
          <a:lstStyle/>
          <a:p>
            <a:pPr>
              <a:lnSpc>
                <a:spcPct val="110000"/>
              </a:lnSpc>
              <a:spcBef>
                <a:spcPts val="0"/>
              </a:spcBef>
              <a:spcAft>
                <a:spcPts val="1200"/>
              </a:spcAft>
            </a:pPr>
            <a:r>
              <a:rPr lang="en-US" sz="1600" dirty="0">
                <a:solidFill>
                  <a:schemeClr val="tx1"/>
                </a:solidFill>
              </a:rPr>
              <a:t>“The earthquake triggered a tsunami which devastated several coastal towns in south-central Chile and damaged the port at Talcahuano. </a:t>
            </a:r>
          </a:p>
          <a:p>
            <a:pPr>
              <a:lnSpc>
                <a:spcPct val="110000"/>
              </a:lnSpc>
              <a:spcBef>
                <a:spcPts val="0"/>
              </a:spcBef>
              <a:spcAft>
                <a:spcPts val="1200"/>
              </a:spcAft>
            </a:pPr>
            <a:r>
              <a:rPr lang="en-US" sz="1600" dirty="0"/>
              <a:t>Tsunami warnings were issued in 53 countries, and the wave caused minor damage in the San Diego area of California,</a:t>
            </a:r>
          </a:p>
          <a:p>
            <a:pPr>
              <a:lnSpc>
                <a:spcPct val="110000"/>
              </a:lnSpc>
              <a:spcBef>
                <a:spcPts val="0"/>
              </a:spcBef>
              <a:spcAft>
                <a:spcPts val="1200"/>
              </a:spcAft>
            </a:pPr>
            <a:r>
              <a:rPr lang="en-US" sz="1600" dirty="0"/>
              <a:t>In the </a:t>
            </a:r>
            <a:r>
              <a:rPr lang="en-US" sz="1600" dirty="0" err="1"/>
              <a:t>Tōhoku</a:t>
            </a:r>
            <a:r>
              <a:rPr lang="en-US" sz="1600" dirty="0"/>
              <a:t> region of Japan, where damage to the fisheries business was estimated at ¥6.26 billion (USD$66.7 million).</a:t>
            </a:r>
          </a:p>
          <a:p>
            <a:pPr>
              <a:lnSpc>
                <a:spcPct val="110000"/>
              </a:lnSpc>
              <a:spcBef>
                <a:spcPts val="0"/>
              </a:spcBef>
              <a:spcAft>
                <a:spcPts val="1200"/>
              </a:spcAft>
            </a:pPr>
            <a:r>
              <a:rPr lang="en-US" sz="1600" dirty="0"/>
              <a:t>The earthquake also generated a blackout that affected 93 percent of the Chilean population and which went on for several days in some locations.</a:t>
            </a:r>
          </a:p>
          <a:p>
            <a:pPr>
              <a:lnSpc>
                <a:spcPct val="110000"/>
              </a:lnSpc>
              <a:spcBef>
                <a:spcPts val="0"/>
              </a:spcBef>
              <a:spcAft>
                <a:spcPts val="1200"/>
              </a:spcAft>
            </a:pPr>
            <a:r>
              <a:rPr lang="en-US" sz="1600" dirty="0"/>
              <a:t>President Michelle </a:t>
            </a:r>
            <a:r>
              <a:rPr lang="en-US" sz="1600" dirty="0" err="1"/>
              <a:t>Bachelet</a:t>
            </a:r>
            <a:r>
              <a:rPr lang="en-US" sz="1600" dirty="0"/>
              <a:t> declared a "state of catastrophe" and sent military troops to take control of the most affected areas. According to official sources, 525 people lost their lives, 25 people went missing and about 9% of the population in the affected regions lost their homes.”</a:t>
            </a:r>
          </a:p>
        </p:txBody>
      </p:sp>
      <p:pic>
        <p:nvPicPr>
          <p:cNvPr id="5" name="Content Placeholder 4" descr="450px-Torre_O´Higgins_conce.jpg"/>
          <p:cNvPicPr>
            <a:picLocks noGrp="1" noChangeAspect="1"/>
          </p:cNvPicPr>
          <p:nvPr>
            <p:ph sz="half" idx="2"/>
          </p:nvPr>
        </p:nvPicPr>
        <p:blipFill>
          <a:blip r:embed="rId2">
            <a:extLst>
              <a:ext uri="{28A0092B-C50C-407E-A947-70E740481C1C}">
                <a14:useLocalDpi xmlns:a14="http://schemas.microsoft.com/office/drawing/2010/main" val="0"/>
              </a:ext>
            </a:extLst>
          </a:blip>
          <a:srcRect t="7975" b="7975"/>
          <a:stretch>
            <a:fillRect/>
          </a:stretch>
        </p:blipFill>
        <p:spPr>
          <a:xfrm>
            <a:off x="4933181" y="1801091"/>
            <a:ext cx="3587363" cy="4020272"/>
          </a:xfrm>
        </p:spPr>
      </p:pic>
      <p:sp>
        <p:nvSpPr>
          <p:cNvPr id="6" name="TextBox 5"/>
          <p:cNvSpPr txBox="1"/>
          <p:nvPr/>
        </p:nvSpPr>
        <p:spPr>
          <a:xfrm>
            <a:off x="4603164" y="5897039"/>
            <a:ext cx="4540836" cy="307777"/>
          </a:xfrm>
          <a:prstGeom prst="rect">
            <a:avLst/>
          </a:prstGeom>
          <a:noFill/>
        </p:spPr>
        <p:txBody>
          <a:bodyPr wrap="square" rtlCol="0">
            <a:spAutoFit/>
          </a:bodyPr>
          <a:lstStyle/>
          <a:p>
            <a:pPr algn="ctr"/>
            <a:r>
              <a:rPr lang="en-US" sz="1400" dirty="0">
                <a:latin typeface="Helvetica Neue Light"/>
                <a:cs typeface="Helvetica Neue Light"/>
              </a:rPr>
              <a:t>Partially collapsed 21 story Higgins Tower, Concepcion</a:t>
            </a:r>
          </a:p>
        </p:txBody>
      </p:sp>
    </p:spTree>
    <p:extLst>
      <p:ext uri="{BB962C8B-B14F-4D97-AF65-F5344CB8AC3E}">
        <p14:creationId xmlns:p14="http://schemas.microsoft.com/office/powerpoint/2010/main" val="328618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900" y="274638"/>
            <a:ext cx="4406900" cy="1143000"/>
          </a:xfrm>
        </p:spPr>
        <p:txBody>
          <a:bodyPr>
            <a:normAutofit fontScale="90000"/>
          </a:bodyPr>
          <a:lstStyle/>
          <a:p>
            <a:r>
              <a:rPr lang="en-US" dirty="0"/>
              <a:t>Ground Shaking</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sp>
        <p:nvSpPr>
          <p:cNvPr id="3" name="Content Placeholder 2"/>
          <p:cNvSpPr>
            <a:spLocks noGrp="1"/>
          </p:cNvSpPr>
          <p:nvPr>
            <p:ph sz="half" idx="1"/>
          </p:nvPr>
        </p:nvSpPr>
        <p:spPr>
          <a:xfrm>
            <a:off x="368300" y="0"/>
            <a:ext cx="4038600" cy="4525963"/>
          </a:xfrm>
        </p:spPr>
        <p:txBody>
          <a:bodyPr>
            <a:noAutofit/>
          </a:bodyPr>
          <a:lstStyle/>
          <a:p>
            <a:pPr>
              <a:lnSpc>
                <a:spcPct val="110000"/>
              </a:lnSpc>
              <a:spcBef>
                <a:spcPts val="0"/>
              </a:spcBef>
              <a:spcAft>
                <a:spcPts val="1200"/>
              </a:spcAft>
            </a:pPr>
            <a:r>
              <a:rPr lang="en-US" sz="1600" dirty="0"/>
              <a:t>“Shaking was felt strongly in six Chilean regions (from Valparaíso in the north to Araucanía in the south), that together make up about 80 percent of the country's population. </a:t>
            </a:r>
          </a:p>
          <a:p>
            <a:pPr>
              <a:lnSpc>
                <a:spcPct val="110000"/>
              </a:lnSpc>
              <a:spcBef>
                <a:spcPts val="0"/>
              </a:spcBef>
              <a:spcAft>
                <a:spcPts val="1200"/>
              </a:spcAft>
            </a:pPr>
            <a:r>
              <a:rPr lang="en-US" sz="1600" dirty="0"/>
              <a:t>According to the United States Geological Survey (USGS) the cities experiencing the strongest shaking—VIII (Destructive) on the </a:t>
            </a:r>
            <a:r>
              <a:rPr lang="en-US" sz="1600" dirty="0" err="1"/>
              <a:t>Mercalli</a:t>
            </a:r>
            <a:r>
              <a:rPr lang="en-US" sz="1600" dirty="0"/>
              <a:t> intensity scale (MM)—were </a:t>
            </a:r>
            <a:r>
              <a:rPr lang="en-US" sz="1600" dirty="0" err="1"/>
              <a:t>Arauco</a:t>
            </a:r>
            <a:r>
              <a:rPr lang="en-US" sz="1600" dirty="0"/>
              <a:t> and Coronel. </a:t>
            </a:r>
          </a:p>
          <a:p>
            <a:pPr>
              <a:lnSpc>
                <a:spcPct val="110000"/>
              </a:lnSpc>
              <a:spcBef>
                <a:spcPts val="0"/>
              </a:spcBef>
              <a:spcAft>
                <a:spcPts val="1200"/>
              </a:spcAft>
            </a:pPr>
            <a:r>
              <a:rPr lang="en-US" sz="1600" dirty="0"/>
              <a:t>According to Chile's Seismological Service Concepción experienced the strongest shaking at MM IX (Violent).</a:t>
            </a:r>
          </a:p>
          <a:p>
            <a:pPr>
              <a:lnSpc>
                <a:spcPct val="110000"/>
              </a:lnSpc>
              <a:spcBef>
                <a:spcPts val="0"/>
              </a:spcBef>
              <a:spcAft>
                <a:spcPts val="1200"/>
              </a:spcAft>
            </a:pPr>
            <a:r>
              <a:rPr lang="en-US" sz="1600" dirty="0"/>
              <a:t>The earthquake was felt in the capital Santiago at MM VII (Very Strong) or MM VIII.</a:t>
            </a:r>
          </a:p>
          <a:p>
            <a:pPr>
              <a:lnSpc>
                <a:spcPct val="110000"/>
              </a:lnSpc>
              <a:spcBef>
                <a:spcPts val="0"/>
              </a:spcBef>
              <a:spcAft>
                <a:spcPts val="1200"/>
              </a:spcAft>
            </a:pPr>
            <a:r>
              <a:rPr lang="en-US" sz="1600" dirty="0"/>
              <a:t>Tremors were felt in many Argentine cities, including Buenos Aires, Córdoba, Mendoza and La Rioja.</a:t>
            </a:r>
          </a:p>
          <a:p>
            <a:pPr>
              <a:lnSpc>
                <a:spcPct val="110000"/>
              </a:lnSpc>
              <a:spcBef>
                <a:spcPts val="0"/>
              </a:spcBef>
              <a:spcAft>
                <a:spcPts val="1200"/>
              </a:spcAft>
            </a:pPr>
            <a:r>
              <a:rPr lang="en-US" sz="1600" dirty="0"/>
              <a:t>Tremors were felt as far north as the city of Ica in southern Peru (approx. 2400 km).”</a:t>
            </a:r>
          </a:p>
          <a:p>
            <a:pPr>
              <a:lnSpc>
                <a:spcPct val="110000"/>
              </a:lnSpc>
              <a:spcBef>
                <a:spcPts val="0"/>
              </a:spcBef>
              <a:spcAft>
                <a:spcPts val="1200"/>
              </a:spcAft>
            </a:pPr>
            <a:endParaRPr lang="en-US" sz="1600" dirty="0"/>
          </a:p>
        </p:txBody>
      </p:sp>
      <p:pic>
        <p:nvPicPr>
          <p:cNvPr id="6" name="Content Placeholder 5" descr="2010_Maule_earthquake_intensity_USGS.jpg"/>
          <p:cNvPicPr>
            <a:picLocks noGrp="1" noChangeAspect="1"/>
          </p:cNvPicPr>
          <p:nvPr>
            <p:ph sz="half" idx="2"/>
          </p:nvPr>
        </p:nvPicPr>
        <p:blipFill>
          <a:blip r:embed="rId2">
            <a:extLst>
              <a:ext uri="{28A0092B-C50C-407E-A947-70E740481C1C}">
                <a14:useLocalDpi xmlns:a14="http://schemas.microsoft.com/office/drawing/2010/main" val="0"/>
              </a:ext>
            </a:extLst>
          </a:blip>
          <a:srcRect t="2292" b="2292"/>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3C1A-FE3E-C843-8555-A4EE1D770BF6}"/>
              </a:ext>
            </a:extLst>
          </p:cNvPr>
          <p:cNvSpPr>
            <a:spLocks noGrp="1"/>
          </p:cNvSpPr>
          <p:nvPr>
            <p:ph type="title"/>
          </p:nvPr>
        </p:nvSpPr>
        <p:spPr>
          <a:xfrm>
            <a:off x="457200" y="274638"/>
            <a:ext cx="5926183" cy="1143000"/>
          </a:xfrm>
        </p:spPr>
        <p:txBody>
          <a:bodyPr>
            <a:normAutofit fontScale="90000"/>
          </a:bodyPr>
          <a:lstStyle/>
          <a:p>
            <a:r>
              <a:rPr lang="en-US" dirty="0"/>
              <a:t>Tangshan, China Earthquake 7/27/1976</a:t>
            </a:r>
          </a:p>
        </p:txBody>
      </p:sp>
      <p:sp>
        <p:nvSpPr>
          <p:cNvPr id="13" name="Content Placeholder 12">
            <a:extLst>
              <a:ext uri="{FF2B5EF4-FFF2-40B4-BE49-F238E27FC236}">
                <a16:creationId xmlns:a16="http://schemas.microsoft.com/office/drawing/2014/main" id="{0C07012B-00B5-9145-A697-F7AC75B57EC7}"/>
              </a:ext>
            </a:extLst>
          </p:cNvPr>
          <p:cNvSpPr>
            <a:spLocks noGrp="1"/>
          </p:cNvSpPr>
          <p:nvPr>
            <p:ph sz="half" idx="1"/>
          </p:nvPr>
        </p:nvSpPr>
        <p:spPr>
          <a:xfrm>
            <a:off x="457200" y="1692276"/>
            <a:ext cx="5562600" cy="4525963"/>
          </a:xfrm>
        </p:spPr>
        <p:txBody>
          <a:bodyPr>
            <a:noAutofit/>
          </a:bodyPr>
          <a:lstStyle/>
          <a:p>
            <a:pPr>
              <a:spcBef>
                <a:spcPts val="0"/>
              </a:spcBef>
              <a:spcAft>
                <a:spcPts val="1200"/>
              </a:spcAft>
            </a:pPr>
            <a:r>
              <a:rPr lang="en-US" sz="1600" dirty="0"/>
              <a:t>The 1976 Tangshan earthquake, also known as Great Tangshan earthquake, was a natural disaster resulting from a magnitude 7.6 earthquake that hit the region around Tangshan, Hebei, People's Republic of China on July 28, 1976, at 3:42 in the morning. </a:t>
            </a:r>
          </a:p>
          <a:p>
            <a:pPr>
              <a:spcBef>
                <a:spcPts val="0"/>
              </a:spcBef>
              <a:spcAft>
                <a:spcPts val="1200"/>
              </a:spcAft>
            </a:pPr>
            <a:r>
              <a:rPr lang="en-US" sz="1600" dirty="0"/>
              <a:t>In minutes the city of Tangshan, an industrial city with approximately one million inhabitants, ceased to exist. </a:t>
            </a:r>
          </a:p>
          <a:p>
            <a:pPr>
              <a:spcBef>
                <a:spcPts val="0"/>
              </a:spcBef>
              <a:spcAft>
                <a:spcPts val="1200"/>
              </a:spcAft>
            </a:pPr>
            <a:r>
              <a:rPr lang="en-US" sz="1600" dirty="0"/>
              <a:t>Eighty-five percent of the buildings in the city collapsed or were unusable, all services failed, and most of the highway and railway bridges collapsed or were seriously damaged.</a:t>
            </a:r>
          </a:p>
          <a:p>
            <a:pPr>
              <a:spcBef>
                <a:spcPts val="0"/>
              </a:spcBef>
              <a:spcAft>
                <a:spcPts val="1200"/>
              </a:spcAft>
            </a:pPr>
            <a:r>
              <a:rPr lang="en-US" sz="1600" dirty="0"/>
              <a:t>At least 242,000 people died (some have said three times that), making this the third (or possibly second) deadliest earthquake in recorded history.</a:t>
            </a:r>
          </a:p>
          <a:p>
            <a:pPr>
              <a:spcBef>
                <a:spcPts val="0"/>
              </a:spcBef>
              <a:spcAft>
                <a:spcPts val="1200"/>
              </a:spcAft>
            </a:pPr>
            <a:r>
              <a:rPr lang="en-US" sz="1600" dirty="0"/>
              <a:t>Tangshan was the most notable of several disasters in 1976, which in Chinese tradition might signal that the government had lost political legitimacy.</a:t>
            </a:r>
          </a:p>
        </p:txBody>
      </p:sp>
      <p:pic>
        <p:nvPicPr>
          <p:cNvPr id="11" name="Picture 10">
            <a:extLst>
              <a:ext uri="{FF2B5EF4-FFF2-40B4-BE49-F238E27FC236}">
                <a16:creationId xmlns:a16="http://schemas.microsoft.com/office/drawing/2014/main" id="{717AF96F-0CCF-EC4C-8DFC-62D798595953}"/>
              </a:ext>
            </a:extLst>
          </p:cNvPr>
          <p:cNvPicPr>
            <a:picLocks noChangeAspect="1"/>
          </p:cNvPicPr>
          <p:nvPr/>
        </p:nvPicPr>
        <p:blipFill>
          <a:blip r:embed="rId2"/>
          <a:stretch>
            <a:fillRect/>
          </a:stretch>
        </p:blipFill>
        <p:spPr>
          <a:xfrm>
            <a:off x="6454003" y="0"/>
            <a:ext cx="2314575" cy="6858000"/>
          </a:xfrm>
          <a:prstGeom prst="rect">
            <a:avLst/>
          </a:prstGeom>
        </p:spPr>
      </p:pic>
    </p:spTree>
    <p:extLst>
      <p:ext uri="{BB962C8B-B14F-4D97-AF65-F5344CB8AC3E}">
        <p14:creationId xmlns:p14="http://schemas.microsoft.com/office/powerpoint/2010/main" val="3554400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806" y="274638"/>
            <a:ext cx="4301993" cy="1143000"/>
          </a:xfrm>
        </p:spPr>
        <p:txBody>
          <a:bodyPr/>
          <a:lstStyle/>
          <a:p>
            <a:r>
              <a:rPr lang="en-US" dirty="0"/>
              <a:t>Tsunami</a:t>
            </a:r>
            <a:br>
              <a:rPr lang="en-US" dirty="0"/>
            </a:br>
            <a:r>
              <a:rPr lang="en-US" sz="2000" dirty="0">
                <a:solidFill>
                  <a:srgbClr val="800000"/>
                </a:solidFill>
              </a:rPr>
              <a:t>http://</a:t>
            </a:r>
            <a:r>
              <a:rPr lang="en-US" sz="2000" dirty="0" err="1">
                <a:solidFill>
                  <a:srgbClr val="800000"/>
                </a:solidFill>
              </a:rPr>
              <a:t>en.wikipedia.org</a:t>
            </a:r>
            <a:endParaRPr lang="en-US" sz="2000" dirty="0">
              <a:solidFill>
                <a:srgbClr val="800000"/>
              </a:solidFill>
            </a:endParaRPr>
          </a:p>
        </p:txBody>
      </p:sp>
      <p:sp>
        <p:nvSpPr>
          <p:cNvPr id="3" name="Content Placeholder 2"/>
          <p:cNvSpPr>
            <a:spLocks noGrp="1"/>
          </p:cNvSpPr>
          <p:nvPr>
            <p:ph sz="half" idx="1"/>
          </p:nvPr>
        </p:nvSpPr>
        <p:spPr>
          <a:xfrm>
            <a:off x="457200" y="497888"/>
            <a:ext cx="4038600" cy="5900316"/>
          </a:xfrm>
        </p:spPr>
        <p:txBody>
          <a:bodyPr>
            <a:noAutofit/>
          </a:bodyPr>
          <a:lstStyle/>
          <a:p>
            <a:r>
              <a:rPr lang="en-US" sz="1400" dirty="0"/>
              <a:t>“</a:t>
            </a:r>
            <a:r>
              <a:rPr lang="en-US" sz="1400" dirty="0">
                <a:solidFill>
                  <a:schemeClr val="tx1"/>
                </a:solidFill>
              </a:rPr>
              <a:t>In Valparaíso, a tsunami wave of 1.29 m was reported</a:t>
            </a:r>
            <a:r>
              <a:rPr lang="en-US" sz="1400" dirty="0"/>
              <a:t>. </a:t>
            </a:r>
          </a:p>
          <a:p>
            <a:r>
              <a:rPr lang="en-US" sz="1400" dirty="0"/>
              <a:t>The port of Valparaíso was ordered to be closed due to the damage caused by the earthquake. </a:t>
            </a:r>
          </a:p>
          <a:p>
            <a:r>
              <a:rPr lang="en-US" sz="1400" dirty="0"/>
              <a:t>The port started to resume limited operations on 28 February.</a:t>
            </a:r>
          </a:p>
          <a:p>
            <a:r>
              <a:rPr lang="en-US" sz="1400" dirty="0"/>
              <a:t>In </a:t>
            </a:r>
            <a:r>
              <a:rPr lang="en-US" sz="1400" dirty="0" err="1"/>
              <a:t>Viña</a:t>
            </a:r>
            <a:r>
              <a:rPr lang="en-US" sz="1400" dirty="0"/>
              <a:t> del Mar, a touristic city and part of Greater Valparaíso, several buildings were structurally damaged, principally in the district Plan de </a:t>
            </a:r>
            <a:r>
              <a:rPr lang="en-US" sz="1400" dirty="0" err="1"/>
              <a:t>Viña</a:t>
            </a:r>
            <a:r>
              <a:rPr lang="en-US" sz="1400" dirty="0"/>
              <a:t>.</a:t>
            </a:r>
          </a:p>
          <a:p>
            <a:r>
              <a:rPr lang="en-US" sz="1400" dirty="0"/>
              <a:t>A surfer said the tsunami "...was like the one in Thailand, a sudden rise of water. One could not estimate the dimension of the wave, because it was advancing foam. </a:t>
            </a:r>
          </a:p>
          <a:p>
            <a:r>
              <a:rPr lang="en-US" sz="1400" dirty="0"/>
              <a:t>There were 10 to 15 rises, the last one being at 08:30 in the morning.</a:t>
            </a:r>
          </a:p>
          <a:p>
            <a:r>
              <a:rPr lang="en-US" sz="1400" dirty="0"/>
              <a:t>A 2.34 m (7.68 </a:t>
            </a:r>
            <a:r>
              <a:rPr lang="en-US" sz="1400" dirty="0" err="1"/>
              <a:t>ft</a:t>
            </a:r>
            <a:r>
              <a:rPr lang="en-US" sz="1400" dirty="0"/>
              <a:t>) tsunami wave hit Talcahuano, a port city. </a:t>
            </a:r>
          </a:p>
          <a:p>
            <a:r>
              <a:rPr lang="en-US" sz="1400" dirty="0"/>
              <a:t>The tsunami caused serious damage to port facilities and lifted boats out of the water.</a:t>
            </a:r>
          </a:p>
          <a:p>
            <a:r>
              <a:rPr lang="en-US" sz="1400" dirty="0"/>
              <a:t>In the fishing town of </a:t>
            </a:r>
            <a:r>
              <a:rPr lang="en-US" sz="1400" dirty="0" err="1"/>
              <a:t>Dichato</a:t>
            </a:r>
            <a:r>
              <a:rPr lang="en-US" sz="1400" dirty="0"/>
              <a:t>, which has 7,000 residents, it was the third tsunami wave that ended up being the most damaging.”</a:t>
            </a:r>
          </a:p>
        </p:txBody>
      </p:sp>
      <p:pic>
        <p:nvPicPr>
          <p:cNvPr id="5" name="Content Placeholder 4" descr="2010_Chile_earthquake_NOAA_tsunami_travel_time_projection_2010-02-27.jpg"/>
          <p:cNvPicPr>
            <a:picLocks noGrp="1" noChangeAspect="1"/>
          </p:cNvPicPr>
          <p:nvPr>
            <p:ph sz="half" idx="2"/>
          </p:nvPr>
        </p:nvPicPr>
        <p:blipFill>
          <a:blip r:embed="rId2">
            <a:extLst>
              <a:ext uri="{28A0092B-C50C-407E-A947-70E740481C1C}">
                <a14:useLocalDpi xmlns:a14="http://schemas.microsoft.com/office/drawing/2010/main" val="0"/>
              </a:ext>
            </a:extLst>
          </a:blip>
          <a:srcRect l="5682" r="5682"/>
          <a:stretch>
            <a:fillRect/>
          </a:stretch>
        </p:blipFill>
        <p:spPr/>
      </p:pic>
    </p:spTree>
    <p:extLst>
      <p:ext uri="{BB962C8B-B14F-4D97-AF65-F5344CB8AC3E}">
        <p14:creationId xmlns:p14="http://schemas.microsoft.com/office/powerpoint/2010/main" val="338758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1800" dirty="0"/>
              <a:t>“Buildings collapsed in Santiago and there were power outages in parts of the city. </a:t>
            </a:r>
          </a:p>
          <a:p>
            <a:r>
              <a:rPr lang="en-US" sz="1800" dirty="0"/>
              <a:t>A fire was reported in a chemical plant on the outskirts of Santiago and caused the evacuation of the neighborhood.</a:t>
            </a:r>
          </a:p>
          <a:p>
            <a:r>
              <a:rPr lang="en-US" sz="1800" dirty="0"/>
              <a:t>Santiago's International Airport seemed to have been damaged and the airport authority closed off all flight operations for 24 hours from around 12:00 UTC.</a:t>
            </a:r>
          </a:p>
          <a:p>
            <a:r>
              <a:rPr lang="en-US" sz="1800" dirty="0"/>
              <a:t>On Sunday, 28 February, Ricardo Ortega, head of the Chilean Air Force, said commercial airline services had been partially re-established and aircraft were being allowed to land in Santiago.</a:t>
            </a:r>
          </a:p>
          <a:p>
            <a:r>
              <a:rPr lang="en-US" sz="1800" dirty="0"/>
              <a:t>Santiago's national Fine Arts Museum was badly damaged and did not reopen until 9 March 2010. </a:t>
            </a:r>
          </a:p>
          <a:p>
            <a:r>
              <a:rPr lang="en-US" sz="1800" dirty="0"/>
              <a:t>An apartment building's two-story parking lot collapsed, wrecking 68 cars. </a:t>
            </a:r>
          </a:p>
          <a:p>
            <a:r>
              <a:rPr lang="en-US" sz="1800" dirty="0"/>
              <a:t>According to one health official, three hospitals in Santiago collapsed, and a dozen more south of the capital also suffered significant damage.”</a:t>
            </a:r>
          </a:p>
          <a:p>
            <a:endParaRPr lang="en-US" sz="1800" dirty="0"/>
          </a:p>
          <a:p>
            <a:pPr marL="0" indent="0">
              <a:buNone/>
            </a:pPr>
            <a:endParaRPr lang="en-US" sz="1800" dirty="0"/>
          </a:p>
        </p:txBody>
      </p:sp>
      <p:sp>
        <p:nvSpPr>
          <p:cNvPr id="7" name="Title 1"/>
          <p:cNvSpPr>
            <a:spLocks noGrp="1"/>
          </p:cNvSpPr>
          <p:nvPr>
            <p:ph type="title"/>
          </p:nvPr>
        </p:nvSpPr>
        <p:spPr>
          <a:xfrm>
            <a:off x="457200" y="274638"/>
            <a:ext cx="8229600" cy="1143000"/>
          </a:xfrm>
        </p:spPr>
        <p:txBody>
          <a:bodyPr/>
          <a:lstStyle/>
          <a:p>
            <a:r>
              <a:rPr lang="en-US" dirty="0"/>
              <a:t>Damage</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a:lnSpc>
                <a:spcPct val="90000"/>
              </a:lnSpc>
              <a:spcBef>
                <a:spcPts val="0"/>
              </a:spcBef>
              <a:spcAft>
                <a:spcPts val="1200"/>
              </a:spcAft>
            </a:pPr>
            <a:r>
              <a:rPr lang="en-US" sz="1800" dirty="0"/>
              <a:t>“In Chile, 370,000 homes were damaged.</a:t>
            </a:r>
          </a:p>
          <a:p>
            <a:pPr>
              <a:lnSpc>
                <a:spcPct val="90000"/>
              </a:lnSpc>
              <a:spcBef>
                <a:spcPts val="0"/>
              </a:spcBef>
              <a:spcAft>
                <a:spcPts val="1200"/>
              </a:spcAft>
            </a:pPr>
            <a:r>
              <a:rPr lang="en-US" sz="1800" dirty="0"/>
              <a:t>The final death toll of 525 victims and 25 people missing was announced by authorities in January 2011. </a:t>
            </a:r>
          </a:p>
          <a:p>
            <a:pPr>
              <a:lnSpc>
                <a:spcPct val="90000"/>
              </a:lnSpc>
              <a:spcBef>
                <a:spcPts val="0"/>
              </a:spcBef>
              <a:spcAft>
                <a:spcPts val="1200"/>
              </a:spcAft>
            </a:pPr>
            <a:r>
              <a:rPr lang="en-US" sz="1800" dirty="0"/>
              <a:t>This is down from early reports on 3 March of 802 people dead.</a:t>
            </a:r>
          </a:p>
          <a:p>
            <a:pPr>
              <a:lnSpc>
                <a:spcPct val="90000"/>
              </a:lnSpc>
              <a:spcBef>
                <a:spcPts val="0"/>
              </a:spcBef>
              <a:spcAft>
                <a:spcPts val="1200"/>
              </a:spcAft>
            </a:pPr>
            <a:r>
              <a:rPr lang="en-US" sz="1800" dirty="0"/>
              <a:t>he Chilean National Emergency Office (</a:t>
            </a:r>
            <a:r>
              <a:rPr lang="en-US" sz="1800" dirty="0" err="1"/>
              <a:t>Oficina</a:t>
            </a:r>
            <a:r>
              <a:rPr lang="en-US" sz="1800" dirty="0"/>
              <a:t> Nacional de </a:t>
            </a:r>
            <a:r>
              <a:rPr lang="en-US" sz="1800" dirty="0" err="1"/>
              <a:t>Emergencia</a:t>
            </a:r>
            <a:r>
              <a:rPr lang="en-US" sz="1800" dirty="0"/>
              <a:t>) estimated that the intensity of the earthquake was 9 on the Mercalli scale in the Biobío Region and 8 in Santiago.</a:t>
            </a:r>
          </a:p>
          <a:p>
            <a:pPr>
              <a:lnSpc>
                <a:spcPct val="90000"/>
              </a:lnSpc>
              <a:spcBef>
                <a:spcPts val="0"/>
              </a:spcBef>
              <a:spcAft>
                <a:spcPts val="1200"/>
              </a:spcAft>
            </a:pPr>
            <a:r>
              <a:rPr lang="en-US" sz="1800" dirty="0"/>
              <a:t>USGS put the intensity in Talcahuano at MM VIII, in Santiago and Concepción at MM VII and in Valparaíso at MM VI.</a:t>
            </a:r>
          </a:p>
          <a:p>
            <a:pPr>
              <a:lnSpc>
                <a:spcPct val="90000"/>
              </a:lnSpc>
              <a:spcBef>
                <a:spcPts val="0"/>
              </a:spcBef>
              <a:spcAft>
                <a:spcPts val="1200"/>
              </a:spcAft>
            </a:pPr>
            <a:r>
              <a:rPr lang="en-US" sz="1800" dirty="0">
                <a:solidFill>
                  <a:schemeClr val="tx1"/>
                </a:solidFill>
              </a:rPr>
              <a:t>On 10 March, Swiss Reinsurance Co. estimated that the Chilean quake would cost the insurance industry between 4 and 7 billion dollars, the same estimate made by the rival German-based Munich Re AG.”</a:t>
            </a:r>
          </a:p>
          <a:p>
            <a:pPr>
              <a:lnSpc>
                <a:spcPct val="90000"/>
              </a:lnSpc>
              <a:spcBef>
                <a:spcPts val="0"/>
              </a:spcBef>
              <a:spcAft>
                <a:spcPts val="1200"/>
              </a:spcAft>
            </a:pPr>
            <a:endParaRPr lang="en-US" sz="1800" dirty="0"/>
          </a:p>
          <a:p>
            <a:pPr>
              <a:lnSpc>
                <a:spcPct val="90000"/>
              </a:lnSpc>
              <a:spcBef>
                <a:spcPts val="0"/>
              </a:spcBef>
              <a:spcAft>
                <a:spcPts val="1200"/>
              </a:spcAft>
            </a:pPr>
            <a:endParaRPr lang="en-US" sz="1800" dirty="0"/>
          </a:p>
          <a:p>
            <a:pPr marL="0" indent="0">
              <a:lnSpc>
                <a:spcPct val="90000"/>
              </a:lnSpc>
              <a:spcBef>
                <a:spcPts val="0"/>
              </a:spcBef>
              <a:spcAft>
                <a:spcPts val="1200"/>
              </a:spcAft>
              <a:buNone/>
            </a:pPr>
            <a:endParaRPr lang="en-US" sz="1800" dirty="0"/>
          </a:p>
        </p:txBody>
      </p:sp>
      <p:sp>
        <p:nvSpPr>
          <p:cNvPr id="7" name="Title 1"/>
          <p:cNvSpPr>
            <a:spLocks noGrp="1"/>
          </p:cNvSpPr>
          <p:nvPr>
            <p:ph type="title"/>
          </p:nvPr>
        </p:nvSpPr>
        <p:spPr>
          <a:xfrm>
            <a:off x="457200" y="274638"/>
            <a:ext cx="8229600" cy="1143000"/>
          </a:xfrm>
        </p:spPr>
        <p:txBody>
          <a:bodyPr>
            <a:normAutofit fontScale="90000"/>
          </a:bodyPr>
          <a:lstStyle/>
          <a:p>
            <a:r>
              <a:rPr lang="en-US" dirty="0"/>
              <a:t>Damage and Economic Loss</a:t>
            </a:r>
            <a:br>
              <a:rPr lang="en-US" dirty="0"/>
            </a:br>
            <a:r>
              <a:rPr lang="en-US" dirty="0"/>
              <a:t> </a:t>
            </a: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spTree>
    <p:extLst>
      <p:ext uri="{BB962C8B-B14F-4D97-AF65-F5344CB8AC3E}">
        <p14:creationId xmlns:p14="http://schemas.microsoft.com/office/powerpoint/2010/main" val="542038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pic>
        <p:nvPicPr>
          <p:cNvPr id="2" name="Picture 1" descr="800px-Chile_Earthquake_2010_-_Maipú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28" y="1677192"/>
            <a:ext cx="3108960" cy="2331720"/>
          </a:xfrm>
          <a:prstGeom prst="rect">
            <a:avLst/>
          </a:prstGeom>
        </p:spPr>
      </p:pic>
      <p:pic>
        <p:nvPicPr>
          <p:cNvPr id="3" name="Picture 2" descr="Canal_ifarle_tsunam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93" y="1677192"/>
            <a:ext cx="3108960" cy="2331720"/>
          </a:xfrm>
          <a:prstGeom prst="rect">
            <a:avLst/>
          </a:prstGeom>
        </p:spPr>
      </p:pic>
      <p:pic>
        <p:nvPicPr>
          <p:cNvPr id="4" name="Picture 3" descr="800px-Vespucio_Norte_Highway_after_2010_earthqu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528" y="4290913"/>
            <a:ext cx="3108960" cy="2137410"/>
          </a:xfrm>
          <a:prstGeom prst="rect">
            <a:avLst/>
          </a:prstGeom>
        </p:spPr>
      </p:pic>
      <p:pic>
        <p:nvPicPr>
          <p:cNvPr id="5" name="Picture 4" descr="Casa_Pelluhue_tras_terremoto_2010.jpg"/>
          <p:cNvPicPr>
            <a:picLocks noChangeAspect="1"/>
          </p:cNvPicPr>
          <p:nvPr/>
        </p:nvPicPr>
        <p:blipFill rotWithShape="1">
          <a:blip r:embed="rId5">
            <a:extLst>
              <a:ext uri="{28A0092B-C50C-407E-A947-70E740481C1C}">
                <a14:useLocalDpi xmlns:a14="http://schemas.microsoft.com/office/drawing/2010/main" val="0"/>
              </a:ext>
            </a:extLst>
          </a:blip>
          <a:srcRect b="8333"/>
          <a:stretch/>
        </p:blipFill>
        <p:spPr>
          <a:xfrm>
            <a:off x="4732793" y="4290913"/>
            <a:ext cx="3108960" cy="21374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2256"/>
            <a:ext cx="7630583" cy="954107"/>
          </a:xfrm>
          <a:prstGeom prst="rect">
            <a:avLst/>
          </a:prstGeom>
          <a:noFill/>
        </p:spPr>
        <p:txBody>
          <a:bodyPr wrap="square" rtlCol="0">
            <a:spAutoFit/>
          </a:bodyPr>
          <a:lstStyle/>
          <a:p>
            <a:pPr algn="ctr"/>
            <a:r>
              <a:rPr lang="en-US" sz="2800" dirty="0">
                <a:solidFill>
                  <a:srgbClr val="FF0000"/>
                </a:solidFill>
                <a:latin typeface="Helvetica Neue Light"/>
                <a:cs typeface="Helvetica Neue Light"/>
              </a:rPr>
              <a:t>M7.8 Nepal Earthquake, April 25, 2015 </a:t>
            </a:r>
            <a:br>
              <a:rPr lang="en-US" sz="2800" dirty="0">
                <a:solidFill>
                  <a:srgbClr val="FF0000"/>
                </a:solidFill>
                <a:latin typeface="Helvetica Neue Light"/>
                <a:cs typeface="Helvetica Neue Light"/>
              </a:rPr>
            </a:br>
            <a:r>
              <a:rPr lang="en-US" sz="2800" dirty="0">
                <a:solidFill>
                  <a:srgbClr val="FF0000"/>
                </a:solidFill>
                <a:latin typeface="Helvetica Neue Light"/>
                <a:cs typeface="Helvetica Neue Light"/>
              </a:rPr>
              <a:t>and M7.3 Aftershock, May 12, 2015</a:t>
            </a:r>
          </a:p>
        </p:txBody>
      </p:sp>
      <p:grpSp>
        <p:nvGrpSpPr>
          <p:cNvPr id="7" name="Group 6"/>
          <p:cNvGrpSpPr/>
          <p:nvPr/>
        </p:nvGrpSpPr>
        <p:grpSpPr>
          <a:xfrm>
            <a:off x="4447955" y="1176362"/>
            <a:ext cx="4296833" cy="5588231"/>
            <a:chOff x="984250" y="1068926"/>
            <a:chExt cx="4296833" cy="5695668"/>
          </a:xfrm>
        </p:grpSpPr>
        <p:pic>
          <p:nvPicPr>
            <p:cNvPr id="5" name="Picture 4" descr="Screen Shot 2015-10-27 at 1.5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709" y="1068926"/>
              <a:ext cx="2500483" cy="5492750"/>
            </a:xfrm>
            <a:prstGeom prst="rect">
              <a:avLst/>
            </a:prstGeom>
          </p:spPr>
        </p:pic>
        <p:sp>
          <p:nvSpPr>
            <p:cNvPr id="6" name="TextBox 5"/>
            <p:cNvSpPr txBox="1"/>
            <p:nvPr/>
          </p:nvSpPr>
          <p:spPr>
            <a:xfrm>
              <a:off x="984250" y="6487595"/>
              <a:ext cx="4296833" cy="276999"/>
            </a:xfrm>
            <a:prstGeom prst="rect">
              <a:avLst/>
            </a:prstGeom>
            <a:noFill/>
          </p:spPr>
          <p:txBody>
            <a:bodyPr wrap="square" rtlCol="0">
              <a:spAutoFit/>
            </a:bodyPr>
            <a:lstStyle/>
            <a:p>
              <a:pPr algn="ctr"/>
              <a:r>
                <a:rPr lang="en-US" sz="1200" dirty="0"/>
                <a:t>https://</a:t>
              </a:r>
              <a:r>
                <a:rPr lang="en-US" sz="1200" dirty="0" err="1"/>
                <a:t>en.wikipedia.org</a:t>
              </a:r>
              <a:r>
                <a:rPr lang="en-US" sz="1200" dirty="0"/>
                <a:t>/wiki/April_2015_Nepal_earthquake</a:t>
              </a:r>
            </a:p>
          </p:txBody>
        </p:sp>
      </p:grpSp>
      <p:sp>
        <p:nvSpPr>
          <p:cNvPr id="10" name="TextBox 9"/>
          <p:cNvSpPr txBox="1"/>
          <p:nvPr/>
        </p:nvSpPr>
        <p:spPr>
          <a:xfrm>
            <a:off x="459396" y="1513117"/>
            <a:ext cx="3988559" cy="4939814"/>
          </a:xfrm>
          <a:prstGeom prst="rect">
            <a:avLst/>
          </a:prstGeom>
          <a:noFill/>
        </p:spPr>
        <p:txBody>
          <a:bodyPr wrap="square" rtlCol="0">
            <a:spAutoFit/>
          </a:bodyPr>
          <a:lstStyle/>
          <a:p>
            <a:pPr marL="176213" indent="-176213">
              <a:spcAft>
                <a:spcPts val="600"/>
              </a:spcAft>
              <a:buFont typeface="Arial"/>
              <a:buChar char="•"/>
            </a:pPr>
            <a:r>
              <a:rPr lang="en-US" sz="2000" dirty="0">
                <a:latin typeface="Helvetica Neue Light"/>
                <a:cs typeface="Helvetica Neue Light"/>
              </a:rPr>
              <a:t>The April 2015 Nepal earthquake (also known as the </a:t>
            </a:r>
            <a:r>
              <a:rPr lang="en-US" sz="2000" dirty="0" err="1">
                <a:latin typeface="Helvetica Neue Light"/>
                <a:cs typeface="Helvetica Neue Light"/>
              </a:rPr>
              <a:t>Gorkha</a:t>
            </a:r>
            <a:r>
              <a:rPr lang="en-US" sz="2000" dirty="0">
                <a:latin typeface="Helvetica Neue Light"/>
                <a:cs typeface="Helvetica Neue Light"/>
              </a:rPr>
              <a:t> earthquake) killed over 8,000 people and injured more than 21,000. </a:t>
            </a:r>
          </a:p>
          <a:p>
            <a:pPr marL="176213" indent="-176213">
              <a:spcAft>
                <a:spcPts val="600"/>
              </a:spcAft>
              <a:buFont typeface="Arial"/>
              <a:buChar char="•"/>
            </a:pPr>
            <a:r>
              <a:rPr lang="en-US" sz="2000" dirty="0">
                <a:solidFill>
                  <a:srgbClr val="0000FF"/>
                </a:solidFill>
                <a:latin typeface="Helvetica Neue Light"/>
                <a:cs typeface="Helvetica Neue Light"/>
              </a:rPr>
              <a:t>It occurred at 11:56 Nepal Standard Time on 25 April, with a magnitude of 7.8Mw or 8.1Ms and a maximum Mercalli Intensity of IX (Violent).</a:t>
            </a:r>
          </a:p>
          <a:p>
            <a:pPr marL="176213" indent="-176213">
              <a:spcAft>
                <a:spcPts val="600"/>
              </a:spcAft>
              <a:buFont typeface="Arial"/>
              <a:buChar char="•"/>
            </a:pPr>
            <a:r>
              <a:rPr lang="en-US" sz="2000" dirty="0">
                <a:solidFill>
                  <a:srgbClr val="0000FF"/>
                </a:solidFill>
                <a:latin typeface="Helvetica Neue Light"/>
                <a:cs typeface="Helvetica Neue Light"/>
              </a:rPr>
              <a:t> Its epicenter was east of the district of Lamjung, and its hypocenter was at a depth of approximately 8.2 km (5.1 mi). </a:t>
            </a:r>
          </a:p>
          <a:p>
            <a:pPr marL="176213" indent="-176213">
              <a:spcAft>
                <a:spcPts val="600"/>
              </a:spcAft>
              <a:buFont typeface="Arial"/>
              <a:buChar char="•"/>
            </a:pPr>
            <a:endParaRPr lang="en-US" sz="2000" dirty="0">
              <a:solidFill>
                <a:srgbClr val="0000FF"/>
              </a:solidFill>
              <a:latin typeface="Helvetica Neue Light"/>
              <a:cs typeface="Helvetica Neue Light"/>
            </a:endParaRPr>
          </a:p>
        </p:txBody>
      </p:sp>
    </p:spTree>
    <p:extLst>
      <p:ext uri="{BB962C8B-B14F-4D97-AF65-F5344CB8AC3E}">
        <p14:creationId xmlns:p14="http://schemas.microsoft.com/office/powerpoint/2010/main" val="2580565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Nepal </a:t>
            </a:r>
            <a:r>
              <a:rPr lang="en-US" dirty="0" err="1"/>
              <a:t>Mainshock</a:t>
            </a:r>
            <a:br>
              <a:rPr lang="en-US" dirty="0"/>
            </a:br>
            <a:r>
              <a:rPr lang="en-US" sz="2000" dirty="0">
                <a:solidFill>
                  <a:srgbClr val="800000"/>
                </a:solidFill>
              </a:rPr>
              <a:t>https://</a:t>
            </a:r>
            <a:r>
              <a:rPr lang="en-US" sz="2000" dirty="0" err="1">
                <a:solidFill>
                  <a:srgbClr val="800000"/>
                </a:solidFill>
              </a:rPr>
              <a:t>en.wikipedia.org</a:t>
            </a:r>
            <a:r>
              <a:rPr lang="en-US" sz="2000" dirty="0">
                <a:solidFill>
                  <a:srgbClr val="800000"/>
                </a:solidFill>
              </a:rPr>
              <a:t>/wiki/April_2015_Nepal_earthquake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It occurred at 11:56 Nepal Standard Time on 25 April, with a magnitude of 7.8Mw or 8.1Ms and a maximum </a:t>
            </a:r>
            <a:r>
              <a:rPr lang="en-US" sz="2000" dirty="0" err="1"/>
              <a:t>Mercalli</a:t>
            </a:r>
            <a:r>
              <a:rPr lang="en-US" sz="2000" dirty="0"/>
              <a:t> Intensity of IX (Violent). Its epicenter was east of the district of </a:t>
            </a:r>
            <a:r>
              <a:rPr lang="en-US" sz="2000" dirty="0" err="1"/>
              <a:t>Lamjung</a:t>
            </a:r>
            <a:r>
              <a:rPr lang="en-US" sz="2000" dirty="0"/>
              <a:t>, and its hypocenter was at a depth of approximately 8.2 km (5.1 mi). </a:t>
            </a:r>
          </a:p>
          <a:p>
            <a:pPr>
              <a:spcBef>
                <a:spcPts val="0"/>
              </a:spcBef>
              <a:spcAft>
                <a:spcPts val="1200"/>
              </a:spcAft>
            </a:pPr>
            <a:r>
              <a:rPr lang="en-US" sz="2000" dirty="0"/>
              <a:t>It was the worst natural disaster to strike Nepal since the 1934 Nepal–Bihar earthquake. </a:t>
            </a:r>
          </a:p>
          <a:p>
            <a:pPr>
              <a:spcBef>
                <a:spcPts val="0"/>
              </a:spcBef>
              <a:spcAft>
                <a:spcPts val="1200"/>
              </a:spcAft>
            </a:pPr>
            <a:r>
              <a:rPr lang="en-US" sz="2000" dirty="0"/>
              <a:t>The earthquake triggered an avalanche on Mount Everest, killing at least 19 making April 25, 2015 the deadliest day on the mountain in history.   </a:t>
            </a:r>
          </a:p>
          <a:p>
            <a:pPr>
              <a:spcBef>
                <a:spcPts val="0"/>
              </a:spcBef>
              <a:spcAft>
                <a:spcPts val="1200"/>
              </a:spcAft>
            </a:pPr>
            <a:r>
              <a:rPr lang="en-US" sz="2000" dirty="0"/>
              <a:t>The earthquake triggered another huge avalanche in the </a:t>
            </a:r>
            <a:r>
              <a:rPr lang="en-US" sz="2000" dirty="0" err="1"/>
              <a:t>Langtang</a:t>
            </a:r>
            <a:r>
              <a:rPr lang="en-US" sz="2000" dirty="0"/>
              <a:t> valley, where 250 people were reported missing. </a:t>
            </a:r>
          </a:p>
          <a:p>
            <a:pPr>
              <a:spcBef>
                <a:spcPts val="0"/>
              </a:spcBef>
              <a:spcAft>
                <a:spcPts val="1200"/>
              </a:spcAft>
            </a:pPr>
            <a:endParaRPr lang="en-US" sz="2000" dirty="0"/>
          </a:p>
        </p:txBody>
      </p:sp>
    </p:spTree>
    <p:extLst>
      <p:ext uri="{BB962C8B-B14F-4D97-AF65-F5344CB8AC3E}">
        <p14:creationId xmlns:p14="http://schemas.microsoft.com/office/powerpoint/2010/main" val="1564510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 and Casualties</a:t>
            </a:r>
          </a:p>
        </p:txBody>
      </p:sp>
      <p:sp>
        <p:nvSpPr>
          <p:cNvPr id="3" name="Content Placeholder 2"/>
          <p:cNvSpPr>
            <a:spLocks noGrp="1"/>
          </p:cNvSpPr>
          <p:nvPr>
            <p:ph idx="1"/>
          </p:nvPr>
        </p:nvSpPr>
        <p:spPr>
          <a:xfrm>
            <a:off x="823965" y="1600200"/>
            <a:ext cx="7536264" cy="4525963"/>
          </a:xfrm>
        </p:spPr>
        <p:txBody>
          <a:bodyPr>
            <a:normAutofit/>
          </a:bodyPr>
          <a:lstStyle/>
          <a:p>
            <a:pPr>
              <a:spcBef>
                <a:spcPts val="0"/>
              </a:spcBef>
              <a:spcAft>
                <a:spcPts val="1200"/>
              </a:spcAft>
            </a:pPr>
            <a:r>
              <a:rPr lang="en-US" sz="2000" dirty="0"/>
              <a:t>Hundreds of thousands of people were made homeless with entire villages flattened, across many districts of the country. </a:t>
            </a:r>
          </a:p>
          <a:p>
            <a:pPr>
              <a:spcBef>
                <a:spcPts val="0"/>
              </a:spcBef>
              <a:spcAft>
                <a:spcPts val="1200"/>
              </a:spcAft>
            </a:pPr>
            <a:r>
              <a:rPr lang="en-US" sz="2000" dirty="0"/>
              <a:t>Centuries-old buildings were destroyed at UNESCO World Heritage sites in the Kathmandu Valley, including some at the Kathmandu Durbar Square, the </a:t>
            </a:r>
            <a:r>
              <a:rPr lang="en-US" sz="2000" dirty="0" err="1"/>
              <a:t>Patan</a:t>
            </a:r>
            <a:r>
              <a:rPr lang="en-US" sz="2000" dirty="0"/>
              <a:t> Durbar Square, the </a:t>
            </a:r>
            <a:r>
              <a:rPr lang="en-US" sz="2000" dirty="0" err="1"/>
              <a:t>Bhaktapur</a:t>
            </a:r>
            <a:r>
              <a:rPr lang="en-US" sz="2000" dirty="0"/>
              <a:t> Durbar Square, the </a:t>
            </a:r>
            <a:r>
              <a:rPr lang="en-US" sz="2000" dirty="0" err="1"/>
              <a:t>Changu</a:t>
            </a:r>
            <a:r>
              <a:rPr lang="en-US" sz="2000" dirty="0"/>
              <a:t> Narayan Temple and the </a:t>
            </a:r>
            <a:r>
              <a:rPr lang="en-US" sz="2000" dirty="0" err="1"/>
              <a:t>Swayambhunath</a:t>
            </a:r>
            <a:r>
              <a:rPr lang="en-US" sz="2000" dirty="0"/>
              <a:t> </a:t>
            </a:r>
            <a:r>
              <a:rPr lang="en-US" sz="2000" dirty="0" err="1"/>
              <a:t>Stupa</a:t>
            </a:r>
            <a:r>
              <a:rPr lang="en-US" sz="2000" dirty="0"/>
              <a:t>. </a:t>
            </a:r>
          </a:p>
          <a:p>
            <a:pPr>
              <a:spcBef>
                <a:spcPts val="0"/>
              </a:spcBef>
              <a:spcAft>
                <a:spcPts val="1200"/>
              </a:spcAft>
            </a:pPr>
            <a:r>
              <a:rPr lang="en-US" sz="2000" dirty="0"/>
              <a:t>Geophysicists and other experts had warned for decades that Nepal was vulnerable to a deadly earthquake, particularly because of its geology, urbanization, and architecture. </a:t>
            </a:r>
          </a:p>
        </p:txBody>
      </p:sp>
    </p:spTree>
    <p:extLst>
      <p:ext uri="{BB962C8B-B14F-4D97-AF65-F5344CB8AC3E}">
        <p14:creationId xmlns:p14="http://schemas.microsoft.com/office/powerpoint/2010/main" val="181666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154" y="274638"/>
            <a:ext cx="4967646" cy="1143000"/>
          </a:xfrm>
        </p:spPr>
        <p:txBody>
          <a:bodyPr/>
          <a:lstStyle/>
          <a:p>
            <a:r>
              <a:rPr lang="en-US"/>
              <a:t>Aftershocks</a:t>
            </a:r>
            <a:endParaRPr lang="en-US" dirty="0"/>
          </a:p>
        </p:txBody>
      </p:sp>
      <p:sp>
        <p:nvSpPr>
          <p:cNvPr id="5" name="Content Placeholder 4"/>
          <p:cNvSpPr>
            <a:spLocks noGrp="1"/>
          </p:cNvSpPr>
          <p:nvPr>
            <p:ph sz="half" idx="1"/>
          </p:nvPr>
        </p:nvSpPr>
        <p:spPr>
          <a:xfrm>
            <a:off x="457200" y="369190"/>
            <a:ext cx="4038600" cy="5915827"/>
          </a:xfrm>
        </p:spPr>
        <p:txBody>
          <a:bodyPr>
            <a:noAutofit/>
          </a:bodyPr>
          <a:lstStyle/>
          <a:p>
            <a:r>
              <a:rPr lang="en-US" sz="2000" dirty="0"/>
              <a:t>Continuing aftershocks occurred throughout Nepal at the intervals of 15–20 minutes, with one shock reaching a magnitude of 6.7 on 26 April at 12:54:08 NST. The country also had a continued risk of landslides. </a:t>
            </a:r>
          </a:p>
          <a:p>
            <a:r>
              <a:rPr lang="en-US" sz="2000" dirty="0"/>
              <a:t>A major aftershock occurred on 12 May 2015 at 12:50 NST with a moment magnitude (Mw) of 7.3.</a:t>
            </a:r>
          </a:p>
          <a:p>
            <a:r>
              <a:rPr lang="en-US" sz="2000" dirty="0"/>
              <a:t>The epicenter was near the Chinese border between the capital of Kathmandu and Mt. Everest. </a:t>
            </a:r>
          </a:p>
          <a:p>
            <a:r>
              <a:rPr lang="en-US" sz="2000" dirty="0"/>
              <a:t>More than 200 people were killed and more than 2,500 were injured by this aftershock. </a:t>
            </a:r>
          </a:p>
          <a:p>
            <a:endParaRPr lang="en-US" sz="2000" dirty="0"/>
          </a:p>
        </p:txBody>
      </p:sp>
      <p:pic>
        <p:nvPicPr>
          <p:cNvPr id="7" name="Content Placeholder 6" descr="Screen Shot 2015-10-27 at 1.56.13 PM.png"/>
          <p:cNvPicPr>
            <a:picLocks noGrp="1" noChangeAspect="1"/>
          </p:cNvPicPr>
          <p:nvPr>
            <p:ph sz="half" idx="2"/>
          </p:nvPr>
        </p:nvPicPr>
        <p:blipFill>
          <a:blip r:embed="rId2">
            <a:extLst>
              <a:ext uri="{28A0092B-C50C-407E-A947-70E740481C1C}">
                <a14:useLocalDpi xmlns:a14="http://schemas.microsoft.com/office/drawing/2010/main" val="0"/>
              </a:ext>
            </a:extLst>
          </a:blip>
          <a:srcRect l="-35412" r="-35412"/>
          <a:stretch>
            <a:fillRect/>
          </a:stretch>
        </p:blipFill>
        <p:spPr>
          <a:prstGeom prst="rect">
            <a:avLst/>
          </a:prstGeom>
        </p:spPr>
      </p:pic>
      <p:sp>
        <p:nvSpPr>
          <p:cNvPr id="8" name="TextBox 7"/>
          <p:cNvSpPr txBox="1"/>
          <p:nvPr/>
        </p:nvSpPr>
        <p:spPr>
          <a:xfrm>
            <a:off x="4593175" y="6466429"/>
            <a:ext cx="4243917" cy="276999"/>
          </a:xfrm>
          <a:prstGeom prst="rect">
            <a:avLst/>
          </a:prstGeom>
          <a:noFill/>
        </p:spPr>
        <p:txBody>
          <a:bodyPr wrap="square" rtlCol="0">
            <a:spAutoFit/>
          </a:bodyPr>
          <a:lstStyle/>
          <a:p>
            <a:pPr algn="ctr"/>
            <a:r>
              <a:rPr lang="en-US" sz="1200" dirty="0"/>
              <a:t>https://</a:t>
            </a:r>
            <a:r>
              <a:rPr lang="en-US" sz="1200" dirty="0" err="1"/>
              <a:t>en.wikipedia.org</a:t>
            </a:r>
            <a:r>
              <a:rPr lang="en-US" sz="1200" dirty="0"/>
              <a:t>/wiki/May_2015_Nepal_earthquake</a:t>
            </a:r>
          </a:p>
        </p:txBody>
      </p:sp>
    </p:spTree>
    <p:extLst>
      <p:ext uri="{BB962C8B-B14F-4D97-AF65-F5344CB8AC3E}">
        <p14:creationId xmlns:p14="http://schemas.microsoft.com/office/powerpoint/2010/main" val="2405927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GS Nepal aftershock-statistics.pdf"/>
          <p:cNvPicPr>
            <a:picLocks noChangeAspect="1"/>
          </p:cNvPicPr>
          <p:nvPr/>
        </p:nvPicPr>
        <p:blipFill rotWithShape="1">
          <a:blip r:embed="rId2">
            <a:extLst>
              <a:ext uri="{28A0092B-C50C-407E-A947-70E740481C1C}">
                <a14:useLocalDpi xmlns:a14="http://schemas.microsoft.com/office/drawing/2010/main" val="0"/>
              </a:ext>
            </a:extLst>
          </a:blip>
          <a:srcRect l="8348" t="3086" r="8174" b="10185"/>
          <a:stretch/>
        </p:blipFill>
        <p:spPr>
          <a:xfrm>
            <a:off x="666749" y="476250"/>
            <a:ext cx="4423834" cy="5947834"/>
          </a:xfrm>
          <a:prstGeom prst="rect">
            <a:avLst/>
          </a:prstGeom>
        </p:spPr>
      </p:pic>
      <p:sp>
        <p:nvSpPr>
          <p:cNvPr id="6" name="Rectangle 5"/>
          <p:cNvSpPr/>
          <p:nvPr/>
        </p:nvSpPr>
        <p:spPr>
          <a:xfrm>
            <a:off x="836083" y="3757083"/>
            <a:ext cx="4053417" cy="5080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89667" y="275169"/>
            <a:ext cx="6889749" cy="461665"/>
          </a:xfrm>
          <a:prstGeom prst="rect">
            <a:avLst/>
          </a:prstGeom>
          <a:noFill/>
        </p:spPr>
        <p:txBody>
          <a:bodyPr wrap="square" rtlCol="0">
            <a:spAutoFit/>
          </a:bodyPr>
          <a:lstStyle/>
          <a:p>
            <a:pPr algn="ctr"/>
            <a:r>
              <a:rPr lang="en-US" sz="2400" dirty="0">
                <a:solidFill>
                  <a:srgbClr val="FF0000"/>
                </a:solidFill>
              </a:rPr>
              <a:t>Forecast for Nepal Aftershocks Made on May 8, 2015</a:t>
            </a:r>
          </a:p>
        </p:txBody>
      </p:sp>
      <p:sp>
        <p:nvSpPr>
          <p:cNvPr id="8" name="TextBox 7"/>
          <p:cNvSpPr txBox="1"/>
          <p:nvPr/>
        </p:nvSpPr>
        <p:spPr>
          <a:xfrm>
            <a:off x="5090583" y="1840416"/>
            <a:ext cx="3873499" cy="3385542"/>
          </a:xfrm>
          <a:prstGeom prst="rect">
            <a:avLst/>
          </a:prstGeom>
          <a:noFill/>
          <a:ln>
            <a:solidFill>
              <a:srgbClr val="0000FF"/>
            </a:solidFill>
          </a:ln>
        </p:spPr>
        <p:txBody>
          <a:bodyPr wrap="square" rtlCol="0">
            <a:spAutoFit/>
          </a:bodyPr>
          <a:lstStyle/>
          <a:p>
            <a:pPr algn="ctr"/>
            <a:r>
              <a:rPr lang="en-US" dirty="0">
                <a:solidFill>
                  <a:srgbClr val="FF0000"/>
                </a:solidFill>
              </a:rPr>
              <a:t>A consensus method using</a:t>
            </a:r>
          </a:p>
          <a:p>
            <a:pPr algn="ctr"/>
            <a:r>
              <a:rPr lang="en-US" dirty="0">
                <a:solidFill>
                  <a:srgbClr val="FF0000"/>
                </a:solidFill>
              </a:rPr>
              <a:t> </a:t>
            </a:r>
            <a:r>
              <a:rPr lang="en-US" dirty="0" err="1">
                <a:solidFill>
                  <a:srgbClr val="FF0000"/>
                </a:solidFill>
              </a:rPr>
              <a:t>Reasenberg</a:t>
            </a:r>
            <a:r>
              <a:rPr lang="en-US" dirty="0">
                <a:solidFill>
                  <a:srgbClr val="FF0000"/>
                </a:solidFill>
              </a:rPr>
              <a:t> and Jones 1989</a:t>
            </a:r>
          </a:p>
          <a:p>
            <a:pPr algn="ctr"/>
            <a:endParaRPr lang="en-US" dirty="0">
              <a:solidFill>
                <a:srgbClr val="FF0000"/>
              </a:solidFill>
            </a:endParaRPr>
          </a:p>
          <a:p>
            <a:pPr algn="ctr"/>
            <a:r>
              <a:rPr lang="en-US" sz="1600" dirty="0">
                <a:solidFill>
                  <a:srgbClr val="0000FF"/>
                </a:solidFill>
              </a:rPr>
              <a:t>Forecast made by USGS on May 8, 2015 at the request of USAID</a:t>
            </a:r>
          </a:p>
          <a:p>
            <a:pPr algn="ctr"/>
            <a:endParaRPr lang="en-US" sz="1600" dirty="0">
              <a:solidFill>
                <a:srgbClr val="0000FF"/>
              </a:solidFill>
            </a:endParaRPr>
          </a:p>
          <a:p>
            <a:pPr algn="ctr"/>
            <a:r>
              <a:rPr lang="en-US" sz="1600" dirty="0">
                <a:solidFill>
                  <a:srgbClr val="0000FF"/>
                </a:solidFill>
              </a:rPr>
              <a:t>99.6% probability of non-occurrence for M&gt;7 during the week of May 8-14</a:t>
            </a:r>
          </a:p>
          <a:p>
            <a:pPr algn="ctr"/>
            <a:endParaRPr lang="en-US" sz="1600" dirty="0">
              <a:solidFill>
                <a:srgbClr val="0000FF"/>
              </a:solidFill>
            </a:endParaRPr>
          </a:p>
          <a:p>
            <a:pPr algn="ctr"/>
            <a:r>
              <a:rPr lang="en-US" sz="1600" dirty="0">
                <a:solidFill>
                  <a:srgbClr val="0000FF"/>
                </a:solidFill>
              </a:rPr>
              <a:t>M7.3 aftershock occurred on May 12</a:t>
            </a:r>
          </a:p>
          <a:p>
            <a:pPr algn="ctr"/>
            <a:endParaRPr lang="en-US" sz="1600" dirty="0">
              <a:solidFill>
                <a:srgbClr val="0000FF"/>
              </a:solidFill>
            </a:endParaRPr>
          </a:p>
          <a:p>
            <a:pPr algn="ctr"/>
            <a:r>
              <a:rPr lang="en-US" sz="1600" dirty="0">
                <a:solidFill>
                  <a:srgbClr val="0000FF"/>
                </a:solidFill>
              </a:rPr>
              <a:t>280 deaths, 3500+ injuries</a:t>
            </a:r>
          </a:p>
          <a:p>
            <a:pPr algn="ctr"/>
            <a:r>
              <a:rPr lang="en-US" sz="1600" dirty="0">
                <a:solidFill>
                  <a:srgbClr val="0000FF"/>
                </a:solidFill>
              </a:rPr>
              <a:t>(per </a:t>
            </a:r>
            <a:r>
              <a:rPr lang="en-US" sz="1600" dirty="0" err="1">
                <a:solidFill>
                  <a:srgbClr val="0000FF"/>
                </a:solidFill>
              </a:rPr>
              <a:t>wikipedia</a:t>
            </a:r>
            <a:r>
              <a:rPr lang="en-US" sz="1600" dirty="0">
                <a:solidFill>
                  <a:srgbClr val="0000FF"/>
                </a:solidFill>
              </a:rPr>
              <a:t>)</a:t>
            </a:r>
          </a:p>
        </p:txBody>
      </p:sp>
    </p:spTree>
    <p:extLst>
      <p:ext uri="{BB962C8B-B14F-4D97-AF65-F5344CB8AC3E}">
        <p14:creationId xmlns:p14="http://schemas.microsoft.com/office/powerpoint/2010/main" val="413924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Damage</a:t>
            </a:r>
            <a:br>
              <a:rPr lang="en-US" dirty="0"/>
            </a:br>
            <a:r>
              <a:rPr lang="en-US" dirty="0">
                <a:solidFill>
                  <a:srgbClr val="0000FF"/>
                </a:solidFill>
              </a:rPr>
              <a:t>(Click on Image)</a:t>
            </a:r>
          </a:p>
        </p:txBody>
      </p:sp>
      <p:pic>
        <p:nvPicPr>
          <p:cNvPr id="6" name="Content Placeholder 5" descr="before_after_nepal-2.jpeg">
            <a:hlinkClick r:id="rId2"/>
          </p:cNvPr>
          <p:cNvPicPr>
            <a:picLocks noGrp="1" noChangeAspect="1"/>
          </p:cNvPicPr>
          <p:nvPr>
            <p:ph idx="1"/>
          </p:nvPr>
        </p:nvPicPr>
        <p:blipFill>
          <a:blip r:embed="rId3"/>
          <a:srcRect t="-6283" b="-6283"/>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785F-804C-1740-B547-54FF3E7259A0}"/>
              </a:ext>
            </a:extLst>
          </p:cNvPr>
          <p:cNvSpPr>
            <a:spLocks noGrp="1"/>
          </p:cNvSpPr>
          <p:nvPr>
            <p:ph type="title"/>
          </p:nvPr>
        </p:nvSpPr>
        <p:spPr/>
        <p:txBody>
          <a:bodyPr/>
          <a:lstStyle/>
          <a:p>
            <a:r>
              <a:rPr lang="en-US" dirty="0"/>
              <a:t>Tangshan, China Earthquake 7/27/1976</a:t>
            </a:r>
          </a:p>
        </p:txBody>
      </p:sp>
      <p:sp>
        <p:nvSpPr>
          <p:cNvPr id="3" name="Content Placeholder 2">
            <a:extLst>
              <a:ext uri="{FF2B5EF4-FFF2-40B4-BE49-F238E27FC236}">
                <a16:creationId xmlns:a16="http://schemas.microsoft.com/office/drawing/2014/main" id="{5A26755F-6541-7D46-98FC-ADC7DB4D46F8}"/>
              </a:ext>
            </a:extLst>
          </p:cNvPr>
          <p:cNvSpPr>
            <a:spLocks noGrp="1"/>
          </p:cNvSpPr>
          <p:nvPr>
            <p:ph sz="half" idx="1"/>
          </p:nvPr>
        </p:nvSpPr>
        <p:spPr>
          <a:xfrm>
            <a:off x="200297" y="1600200"/>
            <a:ext cx="4362994" cy="4525963"/>
          </a:xfrm>
        </p:spPr>
        <p:txBody>
          <a:bodyPr>
            <a:noAutofit/>
          </a:bodyPr>
          <a:lstStyle/>
          <a:p>
            <a:pPr>
              <a:spcBef>
                <a:spcPts val="0"/>
              </a:spcBef>
              <a:spcAft>
                <a:spcPts val="1200"/>
              </a:spcAft>
            </a:pPr>
            <a:r>
              <a:rPr lang="en-US" sz="1600" dirty="0"/>
              <a:t>The Tangshan earthquake was complex, with multiple events. </a:t>
            </a:r>
          </a:p>
          <a:p>
            <a:pPr>
              <a:spcBef>
                <a:spcPts val="0"/>
              </a:spcBef>
              <a:spcAft>
                <a:spcPts val="1200"/>
              </a:spcAft>
            </a:pPr>
            <a:r>
              <a:rPr lang="en-US" sz="1600" dirty="0"/>
              <a:t>The main shock struck at 3:42:56 in the morning (local time), approximately 12 km under the southern part of Tangshan.</a:t>
            </a:r>
          </a:p>
          <a:p>
            <a:pPr>
              <a:spcBef>
                <a:spcPts val="0"/>
              </a:spcBef>
              <a:spcAft>
                <a:spcPts val="1200"/>
              </a:spcAft>
            </a:pPr>
            <a:r>
              <a:rPr lang="en-US" sz="1600" dirty="0"/>
              <a:t>The magnitude was initially estimated at around 8.1, subsequently recalculated to be 7.6 on the standard Mw scale. </a:t>
            </a:r>
          </a:p>
          <a:p>
            <a:pPr>
              <a:spcBef>
                <a:spcPts val="0"/>
              </a:spcBef>
              <a:spcAft>
                <a:spcPts val="1200"/>
              </a:spcAft>
            </a:pPr>
            <a:r>
              <a:rPr lang="en-US" sz="1600" dirty="0"/>
              <a:t>The Tangshan quake, being relatively shallow, converted much of its energy to surface shaking, and on the </a:t>
            </a:r>
            <a:r>
              <a:rPr lang="en-US" sz="1600" dirty="0" err="1"/>
              <a:t>Ms</a:t>
            </a:r>
            <a:r>
              <a:rPr lang="en-US" sz="1600" dirty="0"/>
              <a:t> (surface magnitude) scale it also measured 7.6. (7.8 on the Chinese surface magnitude scale.) </a:t>
            </a:r>
          </a:p>
          <a:p>
            <a:pPr>
              <a:spcBef>
                <a:spcPts val="0"/>
              </a:spcBef>
              <a:spcAft>
                <a:spcPts val="1200"/>
              </a:spcAft>
            </a:pPr>
            <a:r>
              <a:rPr lang="en-US" sz="1600" dirty="0"/>
              <a:t>The Tangshan earthquake also came without warning, undermining a key tenet of Maoist ideology, that earthquakes could be predicted.</a:t>
            </a:r>
          </a:p>
          <a:p>
            <a:pPr>
              <a:spcBef>
                <a:spcPts val="0"/>
              </a:spcBef>
              <a:spcAft>
                <a:spcPts val="1200"/>
              </a:spcAft>
            </a:pPr>
            <a:endParaRPr lang="en-US" sz="1600" dirty="0"/>
          </a:p>
        </p:txBody>
      </p:sp>
      <p:pic>
        <p:nvPicPr>
          <p:cNvPr id="6" name="Content Placeholder 5">
            <a:extLst>
              <a:ext uri="{FF2B5EF4-FFF2-40B4-BE49-F238E27FC236}">
                <a16:creationId xmlns:a16="http://schemas.microsoft.com/office/drawing/2014/main" id="{D083E6A7-6C63-0342-8620-427439403092}"/>
              </a:ext>
            </a:extLst>
          </p:cNvPr>
          <p:cNvPicPr>
            <a:picLocks noGrp="1" noChangeAspect="1"/>
          </p:cNvPicPr>
          <p:nvPr>
            <p:ph sz="half" idx="2"/>
          </p:nvPr>
        </p:nvPicPr>
        <p:blipFill>
          <a:blip r:embed="rId2"/>
          <a:stretch>
            <a:fillRect/>
          </a:stretch>
        </p:blipFill>
        <p:spPr>
          <a:xfrm>
            <a:off x="4667250" y="1659731"/>
            <a:ext cx="4000500" cy="4406900"/>
          </a:xfrm>
        </p:spPr>
      </p:pic>
    </p:spTree>
    <p:extLst>
      <p:ext uri="{BB962C8B-B14F-4D97-AF65-F5344CB8AC3E}">
        <p14:creationId xmlns:p14="http://schemas.microsoft.com/office/powerpoint/2010/main" val="152015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87A44C-4016-9F4B-B078-ED47BD6D49BC}"/>
              </a:ext>
            </a:extLst>
          </p:cNvPr>
          <p:cNvSpPr>
            <a:spLocks noGrp="1"/>
          </p:cNvSpPr>
          <p:nvPr>
            <p:ph type="title"/>
          </p:nvPr>
        </p:nvSpPr>
        <p:spPr/>
        <p:txBody>
          <a:bodyPr/>
          <a:lstStyle/>
          <a:p>
            <a:r>
              <a:rPr lang="en-US" dirty="0"/>
              <a:t>Death Toll in Tangshan Earthquake</a:t>
            </a:r>
          </a:p>
        </p:txBody>
      </p:sp>
      <p:sp>
        <p:nvSpPr>
          <p:cNvPr id="6" name="Content Placeholder 5">
            <a:extLst>
              <a:ext uri="{FF2B5EF4-FFF2-40B4-BE49-F238E27FC236}">
                <a16:creationId xmlns:a16="http://schemas.microsoft.com/office/drawing/2014/main" id="{531EF0C6-E0A5-0E47-A825-E520DA7335FE}"/>
              </a:ext>
            </a:extLst>
          </p:cNvPr>
          <p:cNvSpPr>
            <a:spLocks noGrp="1"/>
          </p:cNvSpPr>
          <p:nvPr>
            <p:ph idx="1"/>
          </p:nvPr>
        </p:nvSpPr>
        <p:spPr/>
        <p:txBody>
          <a:bodyPr>
            <a:normAutofit fontScale="92500"/>
          </a:bodyPr>
          <a:lstStyle/>
          <a:p>
            <a:pPr>
              <a:spcBef>
                <a:spcPts val="0"/>
              </a:spcBef>
              <a:spcAft>
                <a:spcPts val="1200"/>
              </a:spcAft>
            </a:pPr>
            <a:r>
              <a:rPr lang="en-US" sz="2000" dirty="0"/>
              <a:t>Estimates of the number of deaths due to the Tangshan earthquake have varied widely, and generally lack a clear (let alone authoritative) basis.</a:t>
            </a:r>
          </a:p>
          <a:p>
            <a:pPr>
              <a:spcBef>
                <a:spcPts val="0"/>
              </a:spcBef>
              <a:spcAft>
                <a:spcPts val="1200"/>
              </a:spcAft>
            </a:pPr>
            <a:r>
              <a:rPr lang="en-US" sz="2000" dirty="0"/>
              <a:t>According to author Stephen </a:t>
            </a:r>
            <a:r>
              <a:rPr lang="en-US" sz="2000" dirty="0" err="1"/>
              <a:t>Spignesi</a:t>
            </a:r>
            <a:r>
              <a:rPr lang="en-US" sz="2000" dirty="0"/>
              <a:t>, a "couple of days" after the quake Dr. </a:t>
            </a:r>
            <a:r>
              <a:rPr lang="en-US" sz="2000" dirty="0" err="1"/>
              <a:t>Pararas-Carayannis</a:t>
            </a:r>
            <a:r>
              <a:rPr lang="en-US" sz="2000" dirty="0"/>
              <a:t> gave United Press International (UPI) an estimate of 700,000 to 750,000 deaths, based on a similar sized earthquake in Shensi province in 1556 that caused 830,000 deaths</a:t>
            </a:r>
          </a:p>
          <a:p>
            <a:pPr>
              <a:spcBef>
                <a:spcPts val="0"/>
              </a:spcBef>
              <a:spcAft>
                <a:spcPts val="1200"/>
              </a:spcAft>
            </a:pPr>
            <a:r>
              <a:rPr lang="en-US" sz="2000" dirty="0"/>
              <a:t>A 1988 book by several members of the Chinese State Seismological Bureau states that no more than 242,419 people died in the quake.</a:t>
            </a:r>
          </a:p>
          <a:p>
            <a:pPr>
              <a:spcBef>
                <a:spcPts val="0"/>
              </a:spcBef>
              <a:spcAft>
                <a:spcPts val="1200"/>
              </a:spcAft>
            </a:pPr>
            <a:r>
              <a:rPr lang="en-US" sz="2000" dirty="0"/>
              <a:t>It is unclear whether this number is merely the personal view of the authors, or an official view of the government. </a:t>
            </a:r>
          </a:p>
          <a:p>
            <a:pPr>
              <a:spcBef>
                <a:spcPts val="0"/>
              </a:spcBef>
              <a:spcAft>
                <a:spcPts val="1200"/>
              </a:spcAft>
            </a:pPr>
            <a:r>
              <a:rPr lang="en-US" sz="2000" dirty="0"/>
              <a:t>A webpage of the Chinese Earthquake Administration dated 2009 also attributes "242,769 deaths and 164,851 serious injuries" to the Tangshan quake.</a:t>
            </a:r>
          </a:p>
        </p:txBody>
      </p:sp>
    </p:spTree>
    <p:extLst>
      <p:ext uri="{BB962C8B-B14F-4D97-AF65-F5344CB8AC3E}">
        <p14:creationId xmlns:p14="http://schemas.microsoft.com/office/powerpoint/2010/main" val="190473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B0452-10B3-DF4A-A4C2-E6D8EF20ECBE}"/>
              </a:ext>
            </a:extLst>
          </p:cNvPr>
          <p:cNvSpPr>
            <a:spLocks noGrp="1"/>
          </p:cNvSpPr>
          <p:nvPr>
            <p:ph type="title"/>
          </p:nvPr>
        </p:nvSpPr>
        <p:spPr/>
        <p:txBody>
          <a:bodyPr>
            <a:normAutofit/>
          </a:bodyPr>
          <a:lstStyle/>
          <a:p>
            <a:r>
              <a:rPr lang="en-US" dirty="0"/>
              <a:t>Tangshan: Images of Destruction</a:t>
            </a:r>
          </a:p>
        </p:txBody>
      </p:sp>
      <p:pic>
        <p:nvPicPr>
          <p:cNvPr id="6" name="Picture 5">
            <a:extLst>
              <a:ext uri="{FF2B5EF4-FFF2-40B4-BE49-F238E27FC236}">
                <a16:creationId xmlns:a16="http://schemas.microsoft.com/office/drawing/2014/main" id="{8777309F-2101-234D-82E9-624F09FC2508}"/>
              </a:ext>
            </a:extLst>
          </p:cNvPr>
          <p:cNvPicPr>
            <a:picLocks noChangeAspect="1"/>
          </p:cNvPicPr>
          <p:nvPr/>
        </p:nvPicPr>
        <p:blipFill>
          <a:blip r:embed="rId2"/>
          <a:stretch>
            <a:fillRect/>
          </a:stretch>
        </p:blipFill>
        <p:spPr>
          <a:xfrm>
            <a:off x="457200" y="1653177"/>
            <a:ext cx="3125669" cy="2161177"/>
          </a:xfrm>
          <a:prstGeom prst="rect">
            <a:avLst/>
          </a:prstGeom>
        </p:spPr>
      </p:pic>
      <p:pic>
        <p:nvPicPr>
          <p:cNvPr id="8" name="Picture 7">
            <a:extLst>
              <a:ext uri="{FF2B5EF4-FFF2-40B4-BE49-F238E27FC236}">
                <a16:creationId xmlns:a16="http://schemas.microsoft.com/office/drawing/2014/main" id="{E7E4E468-54E7-A544-ABC2-B4A9D317276F}"/>
              </a:ext>
            </a:extLst>
          </p:cNvPr>
          <p:cNvPicPr>
            <a:picLocks noChangeAspect="1"/>
          </p:cNvPicPr>
          <p:nvPr/>
        </p:nvPicPr>
        <p:blipFill>
          <a:blip r:embed="rId3"/>
          <a:stretch>
            <a:fillRect/>
          </a:stretch>
        </p:blipFill>
        <p:spPr>
          <a:xfrm>
            <a:off x="4621350" y="1653177"/>
            <a:ext cx="3878217" cy="2181497"/>
          </a:xfrm>
          <a:prstGeom prst="rect">
            <a:avLst/>
          </a:prstGeom>
        </p:spPr>
      </p:pic>
      <p:pic>
        <p:nvPicPr>
          <p:cNvPr id="10" name="Picture 9">
            <a:extLst>
              <a:ext uri="{FF2B5EF4-FFF2-40B4-BE49-F238E27FC236}">
                <a16:creationId xmlns:a16="http://schemas.microsoft.com/office/drawing/2014/main" id="{0E07BB1D-5E33-2046-AE34-5BD28E4D0BA1}"/>
              </a:ext>
            </a:extLst>
          </p:cNvPr>
          <p:cNvPicPr>
            <a:picLocks noChangeAspect="1"/>
          </p:cNvPicPr>
          <p:nvPr/>
        </p:nvPicPr>
        <p:blipFill>
          <a:blip r:embed="rId4"/>
          <a:stretch>
            <a:fillRect/>
          </a:stretch>
        </p:blipFill>
        <p:spPr>
          <a:xfrm>
            <a:off x="457200" y="4175258"/>
            <a:ext cx="3970746" cy="2138094"/>
          </a:xfrm>
          <a:prstGeom prst="rect">
            <a:avLst/>
          </a:prstGeom>
        </p:spPr>
      </p:pic>
      <p:pic>
        <p:nvPicPr>
          <p:cNvPr id="14" name="Picture 13">
            <a:extLst>
              <a:ext uri="{FF2B5EF4-FFF2-40B4-BE49-F238E27FC236}">
                <a16:creationId xmlns:a16="http://schemas.microsoft.com/office/drawing/2014/main" id="{204736EC-B070-784F-B1CB-E7773ACBB44C}"/>
              </a:ext>
            </a:extLst>
          </p:cNvPr>
          <p:cNvPicPr>
            <a:picLocks noChangeAspect="1"/>
          </p:cNvPicPr>
          <p:nvPr/>
        </p:nvPicPr>
        <p:blipFill>
          <a:blip r:embed="rId5"/>
          <a:stretch>
            <a:fillRect/>
          </a:stretch>
        </p:blipFill>
        <p:spPr>
          <a:xfrm>
            <a:off x="4894220" y="4175258"/>
            <a:ext cx="3659778" cy="2134870"/>
          </a:xfrm>
          <a:prstGeom prst="rect">
            <a:avLst/>
          </a:prstGeom>
        </p:spPr>
      </p:pic>
    </p:spTree>
    <p:extLst>
      <p:ext uri="{BB962C8B-B14F-4D97-AF65-F5344CB8AC3E}">
        <p14:creationId xmlns:p14="http://schemas.microsoft.com/office/powerpoint/2010/main" val="420050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CB73-6A46-A447-81EC-F484B68979F7}"/>
              </a:ext>
            </a:extLst>
          </p:cNvPr>
          <p:cNvSpPr>
            <a:spLocks noGrp="1"/>
          </p:cNvSpPr>
          <p:nvPr>
            <p:ph type="title"/>
          </p:nvPr>
        </p:nvSpPr>
        <p:spPr/>
        <p:txBody>
          <a:bodyPr>
            <a:normAutofit/>
          </a:bodyPr>
          <a:lstStyle/>
          <a:p>
            <a:r>
              <a:rPr lang="en-US" dirty="0"/>
              <a:t>Tangshan 40 Years Later (2016)</a:t>
            </a:r>
            <a:br>
              <a:rPr lang="en-US" dirty="0"/>
            </a:br>
            <a:r>
              <a:rPr lang="en-US" sz="2700" dirty="0">
                <a:solidFill>
                  <a:srgbClr val="1C32FF"/>
                </a:solidFill>
              </a:rPr>
              <a:t>A Modern Chinese City</a:t>
            </a:r>
          </a:p>
        </p:txBody>
      </p:sp>
      <p:pic>
        <p:nvPicPr>
          <p:cNvPr id="4" name="Picture 3">
            <a:extLst>
              <a:ext uri="{FF2B5EF4-FFF2-40B4-BE49-F238E27FC236}">
                <a16:creationId xmlns:a16="http://schemas.microsoft.com/office/drawing/2014/main" id="{B5F70C35-CC16-8044-A0B7-FBAA7CA33F5A}"/>
              </a:ext>
            </a:extLst>
          </p:cNvPr>
          <p:cNvPicPr>
            <a:picLocks noChangeAspect="1"/>
          </p:cNvPicPr>
          <p:nvPr/>
        </p:nvPicPr>
        <p:blipFill>
          <a:blip r:embed="rId2"/>
          <a:stretch>
            <a:fillRect/>
          </a:stretch>
        </p:blipFill>
        <p:spPr>
          <a:xfrm>
            <a:off x="767029" y="1765978"/>
            <a:ext cx="3143124" cy="2354310"/>
          </a:xfrm>
          <a:prstGeom prst="rect">
            <a:avLst/>
          </a:prstGeom>
        </p:spPr>
      </p:pic>
      <p:pic>
        <p:nvPicPr>
          <p:cNvPr id="6" name="Picture 5">
            <a:extLst>
              <a:ext uri="{FF2B5EF4-FFF2-40B4-BE49-F238E27FC236}">
                <a16:creationId xmlns:a16="http://schemas.microsoft.com/office/drawing/2014/main" id="{FF7B62EB-5AAD-D844-ACDE-7D224FA5D337}"/>
              </a:ext>
            </a:extLst>
          </p:cNvPr>
          <p:cNvPicPr>
            <a:picLocks noChangeAspect="1"/>
          </p:cNvPicPr>
          <p:nvPr/>
        </p:nvPicPr>
        <p:blipFill>
          <a:blip r:embed="rId3"/>
          <a:stretch>
            <a:fillRect/>
          </a:stretch>
        </p:blipFill>
        <p:spPr>
          <a:xfrm>
            <a:off x="4827863" y="1765978"/>
            <a:ext cx="3536840" cy="2354310"/>
          </a:xfrm>
          <a:prstGeom prst="rect">
            <a:avLst/>
          </a:prstGeom>
        </p:spPr>
      </p:pic>
      <p:pic>
        <p:nvPicPr>
          <p:cNvPr id="8" name="Picture 7">
            <a:extLst>
              <a:ext uri="{FF2B5EF4-FFF2-40B4-BE49-F238E27FC236}">
                <a16:creationId xmlns:a16="http://schemas.microsoft.com/office/drawing/2014/main" id="{42C01228-E492-3B42-928F-7F4B2D5BA2C4}"/>
              </a:ext>
            </a:extLst>
          </p:cNvPr>
          <p:cNvPicPr>
            <a:picLocks noChangeAspect="1"/>
          </p:cNvPicPr>
          <p:nvPr/>
        </p:nvPicPr>
        <p:blipFill>
          <a:blip r:embed="rId4"/>
          <a:stretch>
            <a:fillRect/>
          </a:stretch>
        </p:blipFill>
        <p:spPr>
          <a:xfrm>
            <a:off x="767029" y="4471684"/>
            <a:ext cx="3619863" cy="1968301"/>
          </a:xfrm>
          <a:prstGeom prst="rect">
            <a:avLst/>
          </a:prstGeom>
        </p:spPr>
      </p:pic>
      <p:pic>
        <p:nvPicPr>
          <p:cNvPr id="10" name="Picture 9">
            <a:extLst>
              <a:ext uri="{FF2B5EF4-FFF2-40B4-BE49-F238E27FC236}">
                <a16:creationId xmlns:a16="http://schemas.microsoft.com/office/drawing/2014/main" id="{76ADFA98-3FFC-5F4D-A947-31D83F12243C}"/>
              </a:ext>
            </a:extLst>
          </p:cNvPr>
          <p:cNvPicPr>
            <a:picLocks noChangeAspect="1"/>
          </p:cNvPicPr>
          <p:nvPr/>
        </p:nvPicPr>
        <p:blipFill>
          <a:blip r:embed="rId5"/>
          <a:stretch>
            <a:fillRect/>
          </a:stretch>
        </p:blipFill>
        <p:spPr>
          <a:xfrm>
            <a:off x="4912719" y="4471684"/>
            <a:ext cx="3456223" cy="1985490"/>
          </a:xfrm>
          <a:prstGeom prst="rect">
            <a:avLst/>
          </a:prstGeom>
        </p:spPr>
      </p:pic>
    </p:spTree>
    <p:extLst>
      <p:ext uri="{BB962C8B-B14F-4D97-AF65-F5344CB8AC3E}">
        <p14:creationId xmlns:p14="http://schemas.microsoft.com/office/powerpoint/2010/main" val="198772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
        <p:nvSpPr>
          <p:cNvPr id="3" name="Content Placeholder 2"/>
          <p:cNvSpPr>
            <a:spLocks noGrp="1"/>
          </p:cNvSpPr>
          <p:nvPr>
            <p:ph idx="1"/>
          </p:nvPr>
        </p:nvSpPr>
        <p:spPr>
          <a:xfrm>
            <a:off x="457200" y="1600200"/>
            <a:ext cx="5534773" cy="4525963"/>
          </a:xfrm>
        </p:spPr>
        <p:txBody>
          <a:bodyPr>
            <a:noAutofit/>
          </a:bodyPr>
          <a:lstStyle/>
          <a:p>
            <a:r>
              <a:rPr lang="en-US" sz="1600" dirty="0"/>
              <a:t>"The 2005 Kashmir earthquake was a major earthquake centered in the Pakistan administered Kashmir near the city of </a:t>
            </a:r>
            <a:r>
              <a:rPr lang="en-US" sz="1600" dirty="0" err="1"/>
              <a:t>Muzaffarabad</a:t>
            </a:r>
            <a:r>
              <a:rPr lang="en-US" sz="1600" dirty="0"/>
              <a:t>, also affecting and the Khyber </a:t>
            </a:r>
            <a:r>
              <a:rPr lang="en-US" sz="1600" dirty="0" err="1"/>
              <a:t>Pakhtunkhwa</a:t>
            </a:r>
            <a:r>
              <a:rPr lang="en-US" sz="1600" dirty="0"/>
              <a:t> province of Pakistan. </a:t>
            </a:r>
          </a:p>
          <a:p>
            <a:r>
              <a:rPr lang="en-US" sz="1600" dirty="0"/>
              <a:t>It occurred at 08:52:37 Pakistan Standard Time (03:52:37 GMT) on 8 October 2005. </a:t>
            </a:r>
          </a:p>
          <a:p>
            <a:r>
              <a:rPr lang="en-US" sz="1600" dirty="0"/>
              <a:t>It registered a moment magnitude of 7.6 making it similar in size to the 1906 San Francisco earthquake, the 1935 Quetta earthquake, the 2001 Gujarat earthquake, and the 2009 Sumatra earthquakes. </a:t>
            </a:r>
          </a:p>
          <a:p>
            <a:r>
              <a:rPr lang="en-US" sz="1600" dirty="0">
                <a:solidFill>
                  <a:schemeClr val="tx1"/>
                </a:solidFill>
              </a:rPr>
              <a:t>As of 8 November 2005, the government of Pakistan's official death toll was 75,000. </a:t>
            </a:r>
          </a:p>
          <a:p>
            <a:r>
              <a:rPr lang="en-US" sz="1600" dirty="0"/>
              <a:t>The earthquake also affected countries in the surrounding region where tremors were felt in Tajikistan and western China, while officials say nearly 1,400 people also died in Jammu and Kashmir and four people in neighboring </a:t>
            </a:r>
            <a:r>
              <a:rPr lang="en-US" sz="1600" dirty="0" err="1"/>
              <a:t>Nangarhar</a:t>
            </a:r>
            <a:r>
              <a:rPr lang="en-US" sz="1600" dirty="0"/>
              <a:t> Province of Afghanistan. </a:t>
            </a:r>
          </a:p>
          <a:p>
            <a:r>
              <a:rPr lang="en-US" sz="1600" dirty="0"/>
              <a:t>The severity of the damage caused by the earthquake is attributed to poor construction"</a:t>
            </a:r>
          </a:p>
          <a:p>
            <a:endParaRPr lang="en-US" sz="1600" dirty="0"/>
          </a:p>
        </p:txBody>
      </p:sp>
      <p:pic>
        <p:nvPicPr>
          <p:cNvPr id="4" name="Picture 3" descr="Screen Shot 2013-10-07 at 2.49.35 PM.png"/>
          <p:cNvPicPr>
            <a:picLocks noChangeAspect="1"/>
          </p:cNvPicPr>
          <p:nvPr/>
        </p:nvPicPr>
        <p:blipFill>
          <a:blip r:embed="rId2"/>
          <a:stretch>
            <a:fillRect/>
          </a:stretch>
        </p:blipFill>
        <p:spPr>
          <a:xfrm>
            <a:off x="5991973" y="1747744"/>
            <a:ext cx="2879275" cy="45674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sz="1600" dirty="0"/>
              <a:t>"Pakistan-administered Kashmir lies in the area of collision of the Eurasian and Indian tectonic </a:t>
            </a:r>
            <a:r>
              <a:rPr lang="en-US" sz="1600" dirty="0" err="1"/>
              <a:t>plates.[6</a:t>
            </a:r>
            <a:r>
              <a:rPr lang="en-US" sz="1600" dirty="0"/>
              <a:t>] </a:t>
            </a:r>
          </a:p>
          <a:p>
            <a:r>
              <a:rPr lang="en-US" sz="1600" dirty="0"/>
              <a:t>The Pakistan Meteorological Department estimated the magnitude as 5.2 magnitude on the Richter scale.</a:t>
            </a:r>
          </a:p>
          <a:p>
            <a:r>
              <a:rPr lang="en-US" sz="1600" dirty="0"/>
              <a:t>The United States Geological Survey (</a:t>
            </a:r>
            <a:r>
              <a:rPr lang="en-US" sz="1600" dirty="0" err="1"/>
              <a:t>USGS</a:t>
            </a:r>
            <a:r>
              <a:rPr lang="en-US" sz="1600" dirty="0"/>
              <a:t>) measured its magnitude as a minimum of 7.6 on the moment magnitude scale</a:t>
            </a:r>
          </a:p>
          <a:p>
            <a:r>
              <a:rPr lang="en-US" sz="1600" dirty="0"/>
              <a:t>Epicenter at 34°29′35″N 73°37′44″E, about 19 km (12 mi) northeast of </a:t>
            </a:r>
            <a:r>
              <a:rPr lang="en-US" sz="1600" dirty="0" err="1"/>
              <a:t>Muzaffarabad</a:t>
            </a:r>
            <a:r>
              <a:rPr lang="en-US" sz="1600" dirty="0"/>
              <a:t>, Pakistan-administered Kashmir, and 100 km (62 mi) north-northeast of the national capital Islamabad.  The hypocenter was located at a depth of 26 km (16 mi) below the surface"</a:t>
            </a:r>
          </a:p>
          <a:p>
            <a:endParaRPr lang="en-US" sz="1600" dirty="0"/>
          </a:p>
        </p:txBody>
      </p:sp>
      <p:sp>
        <p:nvSpPr>
          <p:cNvPr id="8" name="Title 1"/>
          <p:cNvSpPr>
            <a:spLocks noGrp="1"/>
          </p:cNvSpPr>
          <p:nvPr>
            <p:ph type="title"/>
          </p:nvPr>
        </p:nvSpPr>
        <p:spPr>
          <a:xfrm>
            <a:off x="457200" y="274638"/>
            <a:ext cx="8229600" cy="1143000"/>
          </a:xfrm>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pic>
        <p:nvPicPr>
          <p:cNvPr id="10" name="Content Placeholder 9" descr="Earthquake_Information_for_Pakistan.gif"/>
          <p:cNvPicPr>
            <a:picLocks noGrp="1" noChangeAspect="1"/>
          </p:cNvPicPr>
          <p:nvPr>
            <p:ph sz="half" idx="2"/>
          </p:nvPr>
        </p:nvPicPr>
        <p:blipFill>
          <a:blip r:embed="rId2"/>
          <a:srcRect t="-1399" b="-1399"/>
          <a:stretch>
            <a:fillRect/>
          </a:stretch>
        </p:blip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11778</TotalTime>
  <Words>4405</Words>
  <Application>Microsoft Macintosh PowerPoint</Application>
  <PresentationFormat>On-screen Show (4:3)</PresentationFormat>
  <Paragraphs>214</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Helvetica Neue Light</vt:lpstr>
      <vt:lpstr>Office Theme</vt:lpstr>
      <vt:lpstr>Lecture 10</vt:lpstr>
      <vt:lpstr>Topics</vt:lpstr>
      <vt:lpstr>Tangshan, China Earthquake 7/27/1976</vt:lpstr>
      <vt:lpstr>Tangshan, China Earthquake 7/27/1976</vt:lpstr>
      <vt:lpstr>Death Toll in Tangshan Earthquake</vt:lpstr>
      <vt:lpstr>Tangshan: Images of Destruction</vt:lpstr>
      <vt:lpstr>Tangshan 40 Years Later (2016) A Modern Chinese City</vt:lpstr>
      <vt:lpstr>Kashmir M7.6 10/8/2005 http://en.wikipedia.org/wiki/2005_Kashmir_earthquake</vt:lpstr>
      <vt:lpstr>Kashmir M7.6 10/8/2005 http://en.wikipedia.org/wiki/2005_Kashmir_earthquake</vt:lpstr>
      <vt:lpstr>Kashmir M7.6 10/8/2005 http://en.wikipedia.org/wiki/2005_Kashmir_earthquake</vt:lpstr>
      <vt:lpstr>Kashmir M7.6 10/8/2005 http://en.wikipedia.org/wiki/2005_Kashmir_earthquake</vt:lpstr>
      <vt:lpstr>M7.7 Iran – Pakistan 4/16/2013 http://en.wikipedia.org/wiki/2005_Kashmir_earthquake</vt:lpstr>
      <vt:lpstr>M7.7 Pakistan 9/24/2013 http://en.wikipedia.org/wiki/2005_Kashmir_earthquake</vt:lpstr>
      <vt:lpstr>M8.0 Wenchuan, China 5/12/2008 http://en.wikipedia.org/wiki/2008_Sichuan_earthquake</vt:lpstr>
      <vt:lpstr>M8.0 Wenchuan, China 5/12/2008 http://en.wikipedia.org/wiki/2008_Sichuan_earthquake</vt:lpstr>
      <vt:lpstr>Ground Shaking http://en.wikipedia.org/wiki/2008_Sichuan_earthquake</vt:lpstr>
      <vt:lpstr>Casualties http://en.wikipedia.org/wiki2008_Sichuan_earthquake</vt:lpstr>
      <vt:lpstr>Damage http://en.wikipedia.org/wiki/2008_Sichuan_earthquake</vt:lpstr>
      <vt:lpstr>Destruction http://en.wikipedia.org/wiki/2008_Sichuan_earthquake</vt:lpstr>
      <vt:lpstr>M7.0 Port-au-Prince, Haiti 1/12/2010 http://en.wikipedia.org/wiki/2010_Haiti_earthquake</vt:lpstr>
      <vt:lpstr>Ground Shaking http://en.wikipedia.org/wiki/2010_Haiti_earthquake</vt:lpstr>
      <vt:lpstr>Earthquake of this Type was Anticipated http://en.wikipedia.org/wiki/2010_Haiti_earthquake</vt:lpstr>
      <vt:lpstr>Damage http://en.wikipedia.org/wiki/2010_Haiti_earthquake</vt:lpstr>
      <vt:lpstr>Destruction http://en.wikipedia.org/wiki/2010_Haiti_earthquake</vt:lpstr>
      <vt:lpstr>Destruction http://en.wikipedia.org/wiki/2010_Haiti_earthquake</vt:lpstr>
      <vt:lpstr>Casualties http://en.wikipedia.org/wiki/2010_Haiti_earthquake</vt:lpstr>
      <vt:lpstr>M8.8 Maule, Chile 2/27/2010 http://en.wikipedia.org/wiki/2010_Chile_earthquake</vt:lpstr>
      <vt:lpstr>M8.8 Maule, Chile 2/27/2010 http://en.wikipedia.org/wiki/2010_Chile_earthquake</vt:lpstr>
      <vt:lpstr>Ground Shaking http://en.wikipedia.org/wiki/2010_Chile_earthquake</vt:lpstr>
      <vt:lpstr>Tsunami http://en.wikipedia.org</vt:lpstr>
      <vt:lpstr>Damage http://en.wikipedia.org/wiki/2010_Chile_earthquake</vt:lpstr>
      <vt:lpstr>Damage and Economic Loss  http://en.wikipedia.org/wiki/2010_Chile_earthquake</vt:lpstr>
      <vt:lpstr>Destruction http://en.wikipedia.org/wiki/2010_Chile_earthquake</vt:lpstr>
      <vt:lpstr>PowerPoint Presentation</vt:lpstr>
      <vt:lpstr>Nepal Mainshock https://en.wikipedia.org/wiki/April_2015_Nepal_earthquake</vt:lpstr>
      <vt:lpstr>Damage and Casualties</vt:lpstr>
      <vt:lpstr>Aftershocks</vt:lpstr>
      <vt:lpstr>PowerPoint Presentation</vt:lpstr>
      <vt:lpstr>Damage (Click on Image)</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70</cp:revision>
  <dcterms:created xsi:type="dcterms:W3CDTF">2017-02-03T16:32:01Z</dcterms:created>
  <dcterms:modified xsi:type="dcterms:W3CDTF">2021-01-27T17:46:11Z</dcterms:modified>
</cp:coreProperties>
</file>