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848" r:id="rId2"/>
    <p:sldId id="853" r:id="rId3"/>
    <p:sldId id="357" r:id="rId4"/>
    <p:sldId id="358" r:id="rId5"/>
    <p:sldId id="298" r:id="rId6"/>
    <p:sldId id="299" r:id="rId7"/>
    <p:sldId id="301" r:id="rId8"/>
    <p:sldId id="302" r:id="rId9"/>
    <p:sldId id="270" r:id="rId10"/>
    <p:sldId id="258" r:id="rId11"/>
    <p:sldId id="847" r:id="rId12"/>
    <p:sldId id="260" r:id="rId13"/>
    <p:sldId id="264" r:id="rId14"/>
    <p:sldId id="265" r:id="rId15"/>
    <p:sldId id="266" r:id="rId16"/>
    <p:sldId id="267" r:id="rId17"/>
    <p:sldId id="355" r:id="rId18"/>
    <p:sldId id="354" r:id="rId19"/>
    <p:sldId id="360" r:id="rId20"/>
    <p:sldId id="356" r:id="rId21"/>
    <p:sldId id="359" r:id="rId22"/>
    <p:sldId id="268" r:id="rId23"/>
    <p:sldId id="341" r:id="rId24"/>
    <p:sldId id="852" r:id="rId25"/>
    <p:sldId id="344" r:id="rId26"/>
    <p:sldId id="347" r:id="rId27"/>
    <p:sldId id="348" r:id="rId28"/>
    <p:sldId id="854" r:id="rId29"/>
    <p:sldId id="276" r:id="rId30"/>
    <p:sldId id="262" r:id="rId31"/>
    <p:sldId id="349" r:id="rId32"/>
    <p:sldId id="350" r:id="rId33"/>
    <p:sldId id="351" r:id="rId34"/>
    <p:sldId id="353" r:id="rId35"/>
    <p:sldId id="352" r:id="rId36"/>
    <p:sldId id="273" r:id="rId37"/>
    <p:sldId id="837" r:id="rId38"/>
    <p:sldId id="855" r:id="rId39"/>
    <p:sldId id="856" r:id="rId40"/>
    <p:sldId id="864" r:id="rId41"/>
    <p:sldId id="322" r:id="rId42"/>
    <p:sldId id="323" r:id="rId43"/>
    <p:sldId id="324" r:id="rId44"/>
    <p:sldId id="325" r:id="rId45"/>
    <p:sldId id="329" r:id="rId46"/>
    <p:sldId id="866" r:id="rId47"/>
    <p:sldId id="862" r:id="rId48"/>
    <p:sldId id="870" r:id="rId49"/>
    <p:sldId id="871" r:id="rId50"/>
    <p:sldId id="872" r:id="rId51"/>
    <p:sldId id="873" r:id="rId52"/>
    <p:sldId id="869" r:id="rId53"/>
    <p:sldId id="874" r:id="rId54"/>
    <p:sldId id="875" r:id="rId55"/>
    <p:sldId id="876" r:id="rId56"/>
    <p:sldId id="877" r:id="rId57"/>
    <p:sldId id="878" r:id="rId58"/>
    <p:sldId id="868" r:id="rId59"/>
    <p:sldId id="859" r:id="rId60"/>
    <p:sldId id="867" r:id="rId61"/>
    <p:sldId id="86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3FF"/>
    <a:srgbClr val="DAE3F3"/>
    <a:srgbClr val="CBC7C7"/>
    <a:srgbClr val="FFFBFB"/>
    <a:srgbClr val="FF0000"/>
    <a:srgbClr val="FDFDFD"/>
    <a:srgbClr val="FEFEFE"/>
    <a:srgbClr val="FFFFFF"/>
    <a:srgbClr val="F8F8F8"/>
    <a:srgbClr val="201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3"/>
    <p:restoredTop sz="94526"/>
  </p:normalViewPr>
  <p:slideViewPr>
    <p:cSldViewPr snapToGrid="0" snapToObjects="1">
      <p:cViewPr varScale="1">
        <p:scale>
          <a:sx n="103" d="100"/>
          <a:sy n="103" d="100"/>
        </p:scale>
        <p:origin x="208" y="52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59C251-EE86-4AD0-AABE-7662CA1F1A38}"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E0B4E8E8-503C-4C0E-98FA-1635BFF45104}">
      <dgm:prSet/>
      <dgm:spPr/>
      <dgm:t>
        <a:bodyPr/>
        <a:lstStyle/>
        <a:p>
          <a:r>
            <a:rPr lang="en-US" dirty="0">
              <a:solidFill>
                <a:schemeClr val="tx1"/>
              </a:solidFill>
            </a:rPr>
            <a:t>Early in the morning of February 4, 1975, Chinese officials ordered that the city of </a:t>
          </a:r>
          <a:r>
            <a:rPr lang="en-US" dirty="0" err="1">
              <a:solidFill>
                <a:schemeClr val="tx1"/>
              </a:solidFill>
            </a:rPr>
            <a:t>Haicheng</a:t>
          </a:r>
          <a:r>
            <a:rPr lang="en-US" dirty="0">
              <a:solidFill>
                <a:schemeClr val="tx1"/>
              </a:solidFill>
            </a:rPr>
            <a:t> be evacuated, believing there to be a large chance of an earthquake occurring. </a:t>
          </a:r>
        </a:p>
      </dgm:t>
    </dgm:pt>
    <dgm:pt modelId="{FB9C8DA1-EC68-456A-A13C-CB2ED7E34D71}" type="parTrans" cxnId="{3B5AB363-41B8-44FB-B9D4-F0271AF78DB8}">
      <dgm:prSet/>
      <dgm:spPr/>
      <dgm:t>
        <a:bodyPr/>
        <a:lstStyle/>
        <a:p>
          <a:endParaRPr lang="en-US">
            <a:solidFill>
              <a:schemeClr val="tx1"/>
            </a:solidFill>
          </a:endParaRPr>
        </a:p>
      </dgm:t>
    </dgm:pt>
    <dgm:pt modelId="{0AC2BCEF-182A-4F00-9759-79A700D3A23E}" type="sibTrans" cxnId="{3B5AB363-41B8-44FB-B9D4-F0271AF78DB8}">
      <dgm:prSet/>
      <dgm:spPr/>
      <dgm:t>
        <a:bodyPr/>
        <a:lstStyle/>
        <a:p>
          <a:endParaRPr lang="en-US">
            <a:solidFill>
              <a:schemeClr val="tx1"/>
            </a:solidFill>
          </a:endParaRPr>
        </a:p>
      </dgm:t>
    </dgm:pt>
    <dgm:pt modelId="{34E8FF40-CFD9-4105-9743-3D2CBE1CB484}">
      <dgm:prSet/>
      <dgm:spPr/>
      <dgm:t>
        <a:bodyPr/>
        <a:lstStyle/>
        <a:p>
          <a:r>
            <a:rPr lang="en-US" dirty="0">
              <a:solidFill>
                <a:schemeClr val="tx1"/>
              </a:solidFill>
            </a:rPr>
            <a:t>The prediction was allegedly based on reports of changes in groundwater and soil elevations over the past several months as well as widespread accounts of unusual animal behavior, such as snakes crawling out of their holes in the middle of winter</a:t>
          </a:r>
        </a:p>
      </dgm:t>
    </dgm:pt>
    <dgm:pt modelId="{DF7DD57D-6399-49AF-A4DD-9BF631643BD2}" type="parTrans" cxnId="{6A530A57-6796-4741-9F6B-F99BD09F73F4}">
      <dgm:prSet/>
      <dgm:spPr/>
      <dgm:t>
        <a:bodyPr/>
        <a:lstStyle/>
        <a:p>
          <a:endParaRPr lang="en-US">
            <a:solidFill>
              <a:schemeClr val="tx1"/>
            </a:solidFill>
          </a:endParaRPr>
        </a:p>
      </dgm:t>
    </dgm:pt>
    <dgm:pt modelId="{7E26EDE7-7E77-4FCA-BF22-135419F8C3BA}" type="sibTrans" cxnId="{6A530A57-6796-4741-9F6B-F99BD09F73F4}">
      <dgm:prSet/>
      <dgm:spPr/>
      <dgm:t>
        <a:bodyPr/>
        <a:lstStyle/>
        <a:p>
          <a:endParaRPr lang="en-US">
            <a:solidFill>
              <a:schemeClr val="tx1"/>
            </a:solidFill>
          </a:endParaRPr>
        </a:p>
      </dgm:t>
    </dgm:pt>
    <dgm:pt modelId="{56C34AA1-2F80-4A68-8A7D-FC046FF1CE78}">
      <dgm:prSet/>
      <dgm:spPr/>
      <dgm:t>
        <a:bodyPr/>
        <a:lstStyle/>
        <a:p>
          <a:r>
            <a:rPr lang="en-US">
              <a:solidFill>
                <a:schemeClr val="tx1"/>
              </a:solidFill>
            </a:rPr>
            <a:t>A low-level alert was triggered by regional increases in seismicity (later recognized as foreshocks).</a:t>
          </a:r>
        </a:p>
      </dgm:t>
    </dgm:pt>
    <dgm:pt modelId="{BAE2B0BF-232B-4974-A0DE-9B264FBA2650}" type="parTrans" cxnId="{A829129D-E3D0-4BF3-81F5-9E3755725525}">
      <dgm:prSet/>
      <dgm:spPr/>
      <dgm:t>
        <a:bodyPr/>
        <a:lstStyle/>
        <a:p>
          <a:endParaRPr lang="en-US">
            <a:solidFill>
              <a:schemeClr val="tx1"/>
            </a:solidFill>
          </a:endParaRPr>
        </a:p>
      </dgm:t>
    </dgm:pt>
    <dgm:pt modelId="{4644EED6-A6E2-48D5-A9C7-B9595BB9D623}" type="sibTrans" cxnId="{A829129D-E3D0-4BF3-81F5-9E3755725525}">
      <dgm:prSet/>
      <dgm:spPr/>
      <dgm:t>
        <a:bodyPr/>
        <a:lstStyle/>
        <a:p>
          <a:endParaRPr lang="en-US">
            <a:solidFill>
              <a:schemeClr val="tx1"/>
            </a:solidFill>
          </a:endParaRPr>
        </a:p>
      </dgm:t>
    </dgm:pt>
    <dgm:pt modelId="{69999FA8-A2CE-49F7-AC7C-CD0BEF658E4B}">
      <dgm:prSet/>
      <dgm:spPr/>
      <dgm:t>
        <a:bodyPr/>
        <a:lstStyle/>
        <a:p>
          <a:r>
            <a:rPr lang="en-US">
              <a:solidFill>
                <a:schemeClr val="tx1"/>
              </a:solidFill>
            </a:rPr>
            <a:t>Both authorities and citizens were finally placed on high alert and an evacuation order was issued due to an increase in foreshocks.</a:t>
          </a:r>
        </a:p>
      </dgm:t>
    </dgm:pt>
    <dgm:pt modelId="{E2A5C19B-E483-4B67-AB0F-DA92E394A581}" type="parTrans" cxnId="{70690F5C-D444-4C7E-8716-9FB73CDB4133}">
      <dgm:prSet/>
      <dgm:spPr/>
      <dgm:t>
        <a:bodyPr/>
        <a:lstStyle/>
        <a:p>
          <a:endParaRPr lang="en-US">
            <a:solidFill>
              <a:schemeClr val="tx1"/>
            </a:solidFill>
          </a:endParaRPr>
        </a:p>
      </dgm:t>
    </dgm:pt>
    <dgm:pt modelId="{1E62E734-A9D1-416B-B0B2-DCE5DE0432FD}" type="sibTrans" cxnId="{70690F5C-D444-4C7E-8716-9FB73CDB4133}">
      <dgm:prSet/>
      <dgm:spPr/>
      <dgm:t>
        <a:bodyPr/>
        <a:lstStyle/>
        <a:p>
          <a:endParaRPr lang="en-US">
            <a:solidFill>
              <a:schemeClr val="tx1"/>
            </a:solidFill>
          </a:endParaRPr>
        </a:p>
      </dgm:t>
    </dgm:pt>
    <dgm:pt modelId="{9FA75555-F8C2-40F6-B662-42C654BE56ED}">
      <dgm:prSet/>
      <dgm:spPr/>
      <dgm:t>
        <a:bodyPr/>
        <a:lstStyle/>
        <a:p>
          <a:r>
            <a:rPr lang="en-US">
              <a:solidFill>
                <a:schemeClr val="tx1"/>
              </a:solidFill>
            </a:rPr>
            <a:t>The evacuation, despite successfully saving most of Haicheng's population, did not prevent deaths in its entirety. </a:t>
          </a:r>
        </a:p>
      </dgm:t>
    </dgm:pt>
    <dgm:pt modelId="{33891C47-EF15-44B9-8063-F19150EF8946}" type="parTrans" cxnId="{C24DD3E0-EDAF-4266-A472-7CD83CEF8FCC}">
      <dgm:prSet/>
      <dgm:spPr/>
      <dgm:t>
        <a:bodyPr/>
        <a:lstStyle/>
        <a:p>
          <a:endParaRPr lang="en-US">
            <a:solidFill>
              <a:schemeClr val="tx1"/>
            </a:solidFill>
          </a:endParaRPr>
        </a:p>
      </dgm:t>
    </dgm:pt>
    <dgm:pt modelId="{495F56DA-16CC-47FF-AB61-E71094523D65}" type="sibTrans" cxnId="{C24DD3E0-EDAF-4266-A472-7CD83CEF8FCC}">
      <dgm:prSet/>
      <dgm:spPr/>
      <dgm:t>
        <a:bodyPr/>
        <a:lstStyle/>
        <a:p>
          <a:endParaRPr lang="en-US">
            <a:solidFill>
              <a:schemeClr val="tx1"/>
            </a:solidFill>
          </a:endParaRPr>
        </a:p>
      </dgm:t>
    </dgm:pt>
    <dgm:pt modelId="{88FE0ABD-BBCA-476C-A602-8CDB2E73EAFD}">
      <dgm:prSet/>
      <dgm:spPr/>
      <dgm:t>
        <a:bodyPr/>
        <a:lstStyle/>
        <a:p>
          <a:r>
            <a:rPr lang="en-US">
              <a:solidFill>
                <a:schemeClr val="tx1"/>
              </a:solidFill>
            </a:rPr>
            <a:t>When the main quake struck at 7:36 pm, 2,041 people died, over 27,000 were injured and thousands of buildings collapsed. </a:t>
          </a:r>
        </a:p>
      </dgm:t>
    </dgm:pt>
    <dgm:pt modelId="{3181E911-F834-4941-86EB-87DCF5799841}" type="parTrans" cxnId="{E4953109-7C39-45B2-A95A-EEDFACF679C3}">
      <dgm:prSet/>
      <dgm:spPr/>
      <dgm:t>
        <a:bodyPr/>
        <a:lstStyle/>
        <a:p>
          <a:endParaRPr lang="en-US">
            <a:solidFill>
              <a:schemeClr val="tx1"/>
            </a:solidFill>
          </a:endParaRPr>
        </a:p>
      </dgm:t>
    </dgm:pt>
    <dgm:pt modelId="{735F4DAE-720D-4710-9738-CB2B7C2A77E4}" type="sibTrans" cxnId="{E4953109-7C39-45B2-A95A-EEDFACF679C3}">
      <dgm:prSet/>
      <dgm:spPr/>
      <dgm:t>
        <a:bodyPr/>
        <a:lstStyle/>
        <a:p>
          <a:endParaRPr lang="en-US">
            <a:solidFill>
              <a:schemeClr val="tx1"/>
            </a:solidFill>
          </a:endParaRPr>
        </a:p>
      </dgm:t>
    </dgm:pt>
    <dgm:pt modelId="{DF6A59F2-E635-48E0-8F95-BB24EA81F3AB}">
      <dgm:prSet/>
      <dgm:spPr/>
      <dgm:t>
        <a:bodyPr/>
        <a:lstStyle/>
        <a:p>
          <a:r>
            <a:rPr lang="en-US">
              <a:solidFill>
                <a:schemeClr val="tx1"/>
              </a:solidFill>
            </a:rPr>
            <a:t>However, the death toll was much lower than the estimate of over 150,000 dead which is believed to have resulted if the evacuation had not taken place.</a:t>
          </a:r>
        </a:p>
      </dgm:t>
    </dgm:pt>
    <dgm:pt modelId="{C2771211-0106-45BB-AA49-11B449CC6191}" type="parTrans" cxnId="{95760F3D-97D9-4C4E-9211-02A7AF0FE3DB}">
      <dgm:prSet/>
      <dgm:spPr/>
      <dgm:t>
        <a:bodyPr/>
        <a:lstStyle/>
        <a:p>
          <a:endParaRPr lang="en-US">
            <a:solidFill>
              <a:schemeClr val="tx1"/>
            </a:solidFill>
          </a:endParaRPr>
        </a:p>
      </dgm:t>
    </dgm:pt>
    <dgm:pt modelId="{98287D0C-6169-4D79-A004-1DDCEAD95B5E}" type="sibTrans" cxnId="{95760F3D-97D9-4C4E-9211-02A7AF0FE3DB}">
      <dgm:prSet/>
      <dgm:spPr/>
      <dgm:t>
        <a:bodyPr/>
        <a:lstStyle/>
        <a:p>
          <a:endParaRPr lang="en-US">
            <a:solidFill>
              <a:schemeClr val="tx1"/>
            </a:solidFill>
          </a:endParaRPr>
        </a:p>
      </dgm:t>
    </dgm:pt>
    <dgm:pt modelId="{48924D0F-E32F-44B2-801A-91017E004C66}">
      <dgm:prSet/>
      <dgm:spPr/>
      <dgm:t>
        <a:bodyPr/>
        <a:lstStyle/>
        <a:p>
          <a:r>
            <a:rPr lang="en-US" dirty="0">
              <a:solidFill>
                <a:schemeClr val="tx1"/>
              </a:solidFill>
            </a:rPr>
            <a:t>This was the </a:t>
          </a:r>
          <a:r>
            <a:rPr lang="en-US" dirty="0">
              <a:solidFill>
                <a:srgbClr val="FF0000"/>
              </a:solidFill>
            </a:rPr>
            <a:t>only</a:t>
          </a:r>
          <a:r>
            <a:rPr lang="en-US" dirty="0">
              <a:solidFill>
                <a:schemeClr val="tx1"/>
              </a:solidFill>
            </a:rPr>
            <a:t> successful evacuation of a potentially affected population before a devastating earthquake in history. </a:t>
          </a:r>
        </a:p>
      </dgm:t>
    </dgm:pt>
    <dgm:pt modelId="{D98F791B-E869-459F-B4F0-841F860EB197}" type="parTrans" cxnId="{32675860-62FB-4518-BC74-7B18BC59DF46}">
      <dgm:prSet/>
      <dgm:spPr/>
      <dgm:t>
        <a:bodyPr/>
        <a:lstStyle/>
        <a:p>
          <a:endParaRPr lang="en-US">
            <a:solidFill>
              <a:schemeClr val="tx1"/>
            </a:solidFill>
          </a:endParaRPr>
        </a:p>
      </dgm:t>
    </dgm:pt>
    <dgm:pt modelId="{F4ABB933-4FCA-4B0D-97D7-694EE3BBCBFF}" type="sibTrans" cxnId="{32675860-62FB-4518-BC74-7B18BC59DF46}">
      <dgm:prSet/>
      <dgm:spPr/>
      <dgm:t>
        <a:bodyPr/>
        <a:lstStyle/>
        <a:p>
          <a:endParaRPr lang="en-US">
            <a:solidFill>
              <a:schemeClr val="tx1"/>
            </a:solidFill>
          </a:endParaRPr>
        </a:p>
      </dgm:t>
    </dgm:pt>
    <dgm:pt modelId="{04D2D4CB-8F25-7A47-B70D-5B4E96FDDE27}" type="pres">
      <dgm:prSet presAssocID="{4259C251-EE86-4AD0-AABE-7662CA1F1A38}" presName="diagram" presStyleCnt="0">
        <dgm:presLayoutVars>
          <dgm:dir/>
          <dgm:resizeHandles val="exact"/>
        </dgm:presLayoutVars>
      </dgm:prSet>
      <dgm:spPr/>
    </dgm:pt>
    <dgm:pt modelId="{668FCA29-C086-9245-9A0F-B8BA2A793A49}" type="pres">
      <dgm:prSet presAssocID="{E0B4E8E8-503C-4C0E-98FA-1635BFF45104}" presName="node" presStyleLbl="node1" presStyleIdx="0" presStyleCnt="8">
        <dgm:presLayoutVars>
          <dgm:bulletEnabled val="1"/>
        </dgm:presLayoutVars>
      </dgm:prSet>
      <dgm:spPr/>
    </dgm:pt>
    <dgm:pt modelId="{DB7BDC2B-9A3F-3146-AB6B-1C1B2E831025}" type="pres">
      <dgm:prSet presAssocID="{0AC2BCEF-182A-4F00-9759-79A700D3A23E}" presName="sibTrans" presStyleCnt="0"/>
      <dgm:spPr/>
    </dgm:pt>
    <dgm:pt modelId="{08E17B1F-CA98-B347-9011-3E6900CDED0C}" type="pres">
      <dgm:prSet presAssocID="{34E8FF40-CFD9-4105-9743-3D2CBE1CB484}" presName="node" presStyleLbl="node1" presStyleIdx="1" presStyleCnt="8">
        <dgm:presLayoutVars>
          <dgm:bulletEnabled val="1"/>
        </dgm:presLayoutVars>
      </dgm:prSet>
      <dgm:spPr/>
    </dgm:pt>
    <dgm:pt modelId="{705A5B30-FAE4-0145-AD7E-38FF008E7BA6}" type="pres">
      <dgm:prSet presAssocID="{7E26EDE7-7E77-4FCA-BF22-135419F8C3BA}" presName="sibTrans" presStyleCnt="0"/>
      <dgm:spPr/>
    </dgm:pt>
    <dgm:pt modelId="{A63E8D78-9392-A947-897C-B381ED2ADA1A}" type="pres">
      <dgm:prSet presAssocID="{56C34AA1-2F80-4A68-8A7D-FC046FF1CE78}" presName="node" presStyleLbl="node1" presStyleIdx="2" presStyleCnt="8">
        <dgm:presLayoutVars>
          <dgm:bulletEnabled val="1"/>
        </dgm:presLayoutVars>
      </dgm:prSet>
      <dgm:spPr/>
    </dgm:pt>
    <dgm:pt modelId="{F0786DB4-3690-8F45-A808-44065B8A3952}" type="pres">
      <dgm:prSet presAssocID="{4644EED6-A6E2-48D5-A9C7-B9595BB9D623}" presName="sibTrans" presStyleCnt="0"/>
      <dgm:spPr/>
    </dgm:pt>
    <dgm:pt modelId="{76995F27-A99F-CF40-805F-B1FA52219CA8}" type="pres">
      <dgm:prSet presAssocID="{69999FA8-A2CE-49F7-AC7C-CD0BEF658E4B}" presName="node" presStyleLbl="node1" presStyleIdx="3" presStyleCnt="8">
        <dgm:presLayoutVars>
          <dgm:bulletEnabled val="1"/>
        </dgm:presLayoutVars>
      </dgm:prSet>
      <dgm:spPr/>
    </dgm:pt>
    <dgm:pt modelId="{00BB48DE-5EC7-094F-B3D9-5ABD15A8A2F8}" type="pres">
      <dgm:prSet presAssocID="{1E62E734-A9D1-416B-B0B2-DCE5DE0432FD}" presName="sibTrans" presStyleCnt="0"/>
      <dgm:spPr/>
    </dgm:pt>
    <dgm:pt modelId="{D6C58AA4-2AFD-CB4A-A4D6-FFAF0F4AD854}" type="pres">
      <dgm:prSet presAssocID="{9FA75555-F8C2-40F6-B662-42C654BE56ED}" presName="node" presStyleLbl="node1" presStyleIdx="4" presStyleCnt="8">
        <dgm:presLayoutVars>
          <dgm:bulletEnabled val="1"/>
        </dgm:presLayoutVars>
      </dgm:prSet>
      <dgm:spPr/>
    </dgm:pt>
    <dgm:pt modelId="{DE1D1FCE-830B-EF41-980B-A11EABE93436}" type="pres">
      <dgm:prSet presAssocID="{495F56DA-16CC-47FF-AB61-E71094523D65}" presName="sibTrans" presStyleCnt="0"/>
      <dgm:spPr/>
    </dgm:pt>
    <dgm:pt modelId="{AEE79BEA-0724-B243-AD26-DA238A2B2EA6}" type="pres">
      <dgm:prSet presAssocID="{88FE0ABD-BBCA-476C-A602-8CDB2E73EAFD}" presName="node" presStyleLbl="node1" presStyleIdx="5" presStyleCnt="8">
        <dgm:presLayoutVars>
          <dgm:bulletEnabled val="1"/>
        </dgm:presLayoutVars>
      </dgm:prSet>
      <dgm:spPr/>
    </dgm:pt>
    <dgm:pt modelId="{8F1CDACF-1823-C94F-BBA5-EC8527FB60BA}" type="pres">
      <dgm:prSet presAssocID="{735F4DAE-720D-4710-9738-CB2B7C2A77E4}" presName="sibTrans" presStyleCnt="0"/>
      <dgm:spPr/>
    </dgm:pt>
    <dgm:pt modelId="{86E55AF0-3EEF-4D47-B3AF-2FCBAA8C9E57}" type="pres">
      <dgm:prSet presAssocID="{DF6A59F2-E635-48E0-8F95-BB24EA81F3AB}" presName="node" presStyleLbl="node1" presStyleIdx="6" presStyleCnt="8">
        <dgm:presLayoutVars>
          <dgm:bulletEnabled val="1"/>
        </dgm:presLayoutVars>
      </dgm:prSet>
      <dgm:spPr/>
    </dgm:pt>
    <dgm:pt modelId="{98AB0D80-1B14-A249-A1A1-51F51A1752E5}" type="pres">
      <dgm:prSet presAssocID="{98287D0C-6169-4D79-A004-1DDCEAD95B5E}" presName="sibTrans" presStyleCnt="0"/>
      <dgm:spPr/>
    </dgm:pt>
    <dgm:pt modelId="{1E727525-5296-AD48-B616-539F08359C9E}" type="pres">
      <dgm:prSet presAssocID="{48924D0F-E32F-44B2-801A-91017E004C66}" presName="node" presStyleLbl="node1" presStyleIdx="7" presStyleCnt="8">
        <dgm:presLayoutVars>
          <dgm:bulletEnabled val="1"/>
        </dgm:presLayoutVars>
      </dgm:prSet>
      <dgm:spPr/>
    </dgm:pt>
  </dgm:ptLst>
  <dgm:cxnLst>
    <dgm:cxn modelId="{2A139C00-2671-C945-A39A-480EB8FA8969}" type="presOf" srcId="{69999FA8-A2CE-49F7-AC7C-CD0BEF658E4B}" destId="{76995F27-A99F-CF40-805F-B1FA52219CA8}" srcOrd="0" destOrd="0" presId="urn:microsoft.com/office/officeart/2005/8/layout/default"/>
    <dgm:cxn modelId="{E4953109-7C39-45B2-A95A-EEDFACF679C3}" srcId="{4259C251-EE86-4AD0-AABE-7662CA1F1A38}" destId="{88FE0ABD-BBCA-476C-A602-8CDB2E73EAFD}" srcOrd="5" destOrd="0" parTransId="{3181E911-F834-4941-86EB-87DCF5799841}" sibTransId="{735F4DAE-720D-4710-9738-CB2B7C2A77E4}"/>
    <dgm:cxn modelId="{95760F3D-97D9-4C4E-9211-02A7AF0FE3DB}" srcId="{4259C251-EE86-4AD0-AABE-7662CA1F1A38}" destId="{DF6A59F2-E635-48E0-8F95-BB24EA81F3AB}" srcOrd="6" destOrd="0" parTransId="{C2771211-0106-45BB-AA49-11B449CC6191}" sibTransId="{98287D0C-6169-4D79-A004-1DDCEAD95B5E}"/>
    <dgm:cxn modelId="{6A530A57-6796-4741-9F6B-F99BD09F73F4}" srcId="{4259C251-EE86-4AD0-AABE-7662CA1F1A38}" destId="{34E8FF40-CFD9-4105-9743-3D2CBE1CB484}" srcOrd="1" destOrd="0" parTransId="{DF7DD57D-6399-49AF-A4DD-9BF631643BD2}" sibTransId="{7E26EDE7-7E77-4FCA-BF22-135419F8C3BA}"/>
    <dgm:cxn modelId="{09037257-5F52-6440-B671-56CEEC71C410}" type="presOf" srcId="{88FE0ABD-BBCA-476C-A602-8CDB2E73EAFD}" destId="{AEE79BEA-0724-B243-AD26-DA238A2B2EA6}" srcOrd="0" destOrd="0" presId="urn:microsoft.com/office/officeart/2005/8/layout/default"/>
    <dgm:cxn modelId="{860B235B-C9D4-3C45-852A-99EB20563CB4}" type="presOf" srcId="{4259C251-EE86-4AD0-AABE-7662CA1F1A38}" destId="{04D2D4CB-8F25-7A47-B70D-5B4E96FDDE27}" srcOrd="0" destOrd="0" presId="urn:microsoft.com/office/officeart/2005/8/layout/default"/>
    <dgm:cxn modelId="{70690F5C-D444-4C7E-8716-9FB73CDB4133}" srcId="{4259C251-EE86-4AD0-AABE-7662CA1F1A38}" destId="{69999FA8-A2CE-49F7-AC7C-CD0BEF658E4B}" srcOrd="3" destOrd="0" parTransId="{E2A5C19B-E483-4B67-AB0F-DA92E394A581}" sibTransId="{1E62E734-A9D1-416B-B0B2-DCE5DE0432FD}"/>
    <dgm:cxn modelId="{32675860-62FB-4518-BC74-7B18BC59DF46}" srcId="{4259C251-EE86-4AD0-AABE-7662CA1F1A38}" destId="{48924D0F-E32F-44B2-801A-91017E004C66}" srcOrd="7" destOrd="0" parTransId="{D98F791B-E869-459F-B4F0-841F860EB197}" sibTransId="{F4ABB933-4FCA-4B0D-97D7-694EE3BBCBFF}"/>
    <dgm:cxn modelId="{3B5AB363-41B8-44FB-B9D4-F0271AF78DB8}" srcId="{4259C251-EE86-4AD0-AABE-7662CA1F1A38}" destId="{E0B4E8E8-503C-4C0E-98FA-1635BFF45104}" srcOrd="0" destOrd="0" parTransId="{FB9C8DA1-EC68-456A-A13C-CB2ED7E34D71}" sibTransId="{0AC2BCEF-182A-4F00-9759-79A700D3A23E}"/>
    <dgm:cxn modelId="{A829129D-E3D0-4BF3-81F5-9E3755725525}" srcId="{4259C251-EE86-4AD0-AABE-7662CA1F1A38}" destId="{56C34AA1-2F80-4A68-8A7D-FC046FF1CE78}" srcOrd="2" destOrd="0" parTransId="{BAE2B0BF-232B-4974-A0DE-9B264FBA2650}" sibTransId="{4644EED6-A6E2-48D5-A9C7-B9595BB9D623}"/>
    <dgm:cxn modelId="{7BB64EA6-D14D-F245-9169-0A5E029FD438}" type="presOf" srcId="{56C34AA1-2F80-4A68-8A7D-FC046FF1CE78}" destId="{A63E8D78-9392-A947-897C-B381ED2ADA1A}" srcOrd="0" destOrd="0" presId="urn:microsoft.com/office/officeart/2005/8/layout/default"/>
    <dgm:cxn modelId="{57A80BB2-A7CF-0044-84B2-65A2D6005359}" type="presOf" srcId="{34E8FF40-CFD9-4105-9743-3D2CBE1CB484}" destId="{08E17B1F-CA98-B347-9011-3E6900CDED0C}" srcOrd="0" destOrd="0" presId="urn:microsoft.com/office/officeart/2005/8/layout/default"/>
    <dgm:cxn modelId="{80A6F9BF-D0F7-4A46-B295-87EF82FEA928}" type="presOf" srcId="{DF6A59F2-E635-48E0-8F95-BB24EA81F3AB}" destId="{86E55AF0-3EEF-4D47-B3AF-2FCBAA8C9E57}" srcOrd="0" destOrd="0" presId="urn:microsoft.com/office/officeart/2005/8/layout/default"/>
    <dgm:cxn modelId="{3F6A63CD-6FA6-3A4B-B23D-264349F5A743}" type="presOf" srcId="{9FA75555-F8C2-40F6-B662-42C654BE56ED}" destId="{D6C58AA4-2AFD-CB4A-A4D6-FFAF0F4AD854}" srcOrd="0" destOrd="0" presId="urn:microsoft.com/office/officeart/2005/8/layout/default"/>
    <dgm:cxn modelId="{C24DD3E0-EDAF-4266-A472-7CD83CEF8FCC}" srcId="{4259C251-EE86-4AD0-AABE-7662CA1F1A38}" destId="{9FA75555-F8C2-40F6-B662-42C654BE56ED}" srcOrd="4" destOrd="0" parTransId="{33891C47-EF15-44B9-8063-F19150EF8946}" sibTransId="{495F56DA-16CC-47FF-AB61-E71094523D65}"/>
    <dgm:cxn modelId="{6FDD27E8-1B4B-FE47-A4BF-58A566F86675}" type="presOf" srcId="{E0B4E8E8-503C-4C0E-98FA-1635BFF45104}" destId="{668FCA29-C086-9245-9A0F-B8BA2A793A49}" srcOrd="0" destOrd="0" presId="urn:microsoft.com/office/officeart/2005/8/layout/default"/>
    <dgm:cxn modelId="{BE2862FA-ED72-5B41-A825-DD7F5D4DC544}" type="presOf" srcId="{48924D0F-E32F-44B2-801A-91017E004C66}" destId="{1E727525-5296-AD48-B616-539F08359C9E}" srcOrd="0" destOrd="0" presId="urn:microsoft.com/office/officeart/2005/8/layout/default"/>
    <dgm:cxn modelId="{15FE9A0B-4D64-9F4C-9794-9E0E2331D25A}" type="presParOf" srcId="{04D2D4CB-8F25-7A47-B70D-5B4E96FDDE27}" destId="{668FCA29-C086-9245-9A0F-B8BA2A793A49}" srcOrd="0" destOrd="0" presId="urn:microsoft.com/office/officeart/2005/8/layout/default"/>
    <dgm:cxn modelId="{DF9B5FFF-6CE3-0643-9D90-317F8472EC81}" type="presParOf" srcId="{04D2D4CB-8F25-7A47-B70D-5B4E96FDDE27}" destId="{DB7BDC2B-9A3F-3146-AB6B-1C1B2E831025}" srcOrd="1" destOrd="0" presId="urn:microsoft.com/office/officeart/2005/8/layout/default"/>
    <dgm:cxn modelId="{78F6BBA8-4735-D941-A628-8EF4FABA6D6E}" type="presParOf" srcId="{04D2D4CB-8F25-7A47-B70D-5B4E96FDDE27}" destId="{08E17B1F-CA98-B347-9011-3E6900CDED0C}" srcOrd="2" destOrd="0" presId="urn:microsoft.com/office/officeart/2005/8/layout/default"/>
    <dgm:cxn modelId="{4F0F9DA5-DB99-0C4D-9148-53BA451D4840}" type="presParOf" srcId="{04D2D4CB-8F25-7A47-B70D-5B4E96FDDE27}" destId="{705A5B30-FAE4-0145-AD7E-38FF008E7BA6}" srcOrd="3" destOrd="0" presId="urn:microsoft.com/office/officeart/2005/8/layout/default"/>
    <dgm:cxn modelId="{BEAB12CB-F662-664D-BBBD-FFBD1A4FF7F1}" type="presParOf" srcId="{04D2D4CB-8F25-7A47-B70D-5B4E96FDDE27}" destId="{A63E8D78-9392-A947-897C-B381ED2ADA1A}" srcOrd="4" destOrd="0" presId="urn:microsoft.com/office/officeart/2005/8/layout/default"/>
    <dgm:cxn modelId="{4D29E6A5-1944-BC49-88EA-412F03552738}" type="presParOf" srcId="{04D2D4CB-8F25-7A47-B70D-5B4E96FDDE27}" destId="{F0786DB4-3690-8F45-A808-44065B8A3952}" srcOrd="5" destOrd="0" presId="urn:microsoft.com/office/officeart/2005/8/layout/default"/>
    <dgm:cxn modelId="{0A3A94B1-825F-E142-A61E-ABA5A8FE26B5}" type="presParOf" srcId="{04D2D4CB-8F25-7A47-B70D-5B4E96FDDE27}" destId="{76995F27-A99F-CF40-805F-B1FA52219CA8}" srcOrd="6" destOrd="0" presId="urn:microsoft.com/office/officeart/2005/8/layout/default"/>
    <dgm:cxn modelId="{7E6AAA9D-DD59-2F45-802C-309729B85D46}" type="presParOf" srcId="{04D2D4CB-8F25-7A47-B70D-5B4E96FDDE27}" destId="{00BB48DE-5EC7-094F-B3D9-5ABD15A8A2F8}" srcOrd="7" destOrd="0" presId="urn:microsoft.com/office/officeart/2005/8/layout/default"/>
    <dgm:cxn modelId="{02ADFE03-278C-D24A-9556-9E9B3E73B3A2}" type="presParOf" srcId="{04D2D4CB-8F25-7A47-B70D-5B4E96FDDE27}" destId="{D6C58AA4-2AFD-CB4A-A4D6-FFAF0F4AD854}" srcOrd="8" destOrd="0" presId="urn:microsoft.com/office/officeart/2005/8/layout/default"/>
    <dgm:cxn modelId="{6CFA2FB0-5414-3B45-BFD8-6C908B34462F}" type="presParOf" srcId="{04D2D4CB-8F25-7A47-B70D-5B4E96FDDE27}" destId="{DE1D1FCE-830B-EF41-980B-A11EABE93436}" srcOrd="9" destOrd="0" presId="urn:microsoft.com/office/officeart/2005/8/layout/default"/>
    <dgm:cxn modelId="{2B781E29-BFC9-5440-9062-60772CA51049}" type="presParOf" srcId="{04D2D4CB-8F25-7A47-B70D-5B4E96FDDE27}" destId="{AEE79BEA-0724-B243-AD26-DA238A2B2EA6}" srcOrd="10" destOrd="0" presId="urn:microsoft.com/office/officeart/2005/8/layout/default"/>
    <dgm:cxn modelId="{89267262-1081-B640-B438-85B224A1C953}" type="presParOf" srcId="{04D2D4CB-8F25-7A47-B70D-5B4E96FDDE27}" destId="{8F1CDACF-1823-C94F-BBA5-EC8527FB60BA}" srcOrd="11" destOrd="0" presId="urn:microsoft.com/office/officeart/2005/8/layout/default"/>
    <dgm:cxn modelId="{0B234CC2-362A-FA41-BAE9-8E06C407CBE2}" type="presParOf" srcId="{04D2D4CB-8F25-7A47-B70D-5B4E96FDDE27}" destId="{86E55AF0-3EEF-4D47-B3AF-2FCBAA8C9E57}" srcOrd="12" destOrd="0" presId="urn:microsoft.com/office/officeart/2005/8/layout/default"/>
    <dgm:cxn modelId="{AB737596-96C8-114F-ADA0-C8E7861AF3E2}" type="presParOf" srcId="{04D2D4CB-8F25-7A47-B70D-5B4E96FDDE27}" destId="{98AB0D80-1B14-A249-A1A1-51F51A1752E5}" srcOrd="13" destOrd="0" presId="urn:microsoft.com/office/officeart/2005/8/layout/default"/>
    <dgm:cxn modelId="{26CDF63A-F198-6D4F-A36C-4D41C24DEE0E}" type="presParOf" srcId="{04D2D4CB-8F25-7A47-B70D-5B4E96FDDE27}" destId="{1E727525-5296-AD48-B616-539F08359C9E}"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3A8E02-D52D-43DD-A648-4883BB0A50D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0724405-88BF-4283-AA1F-49B8ED0EF27D}">
      <dgm:prSet/>
      <dgm:spPr/>
      <dgm:t>
        <a:bodyPr/>
        <a:lstStyle/>
        <a:p>
          <a:r>
            <a:rPr lang="en-US">
              <a:solidFill>
                <a:schemeClr val="tx1"/>
              </a:solidFill>
            </a:rPr>
            <a:t>“</a:t>
          </a:r>
          <a:r>
            <a:rPr lang="en-US" b="1">
              <a:solidFill>
                <a:schemeClr val="tx1"/>
              </a:solidFill>
            </a:rPr>
            <a:t>Earthquake prediction </a:t>
          </a:r>
          <a:r>
            <a:rPr lang="en-US">
              <a:solidFill>
                <a:schemeClr val="tx1"/>
              </a:solidFill>
            </a:rPr>
            <a:t>"is usually defined as the specification of the time, location, and magnitude of a future earthquake within stated limits”, and particularly of "the next strong earthquake to occur in a region.”</a:t>
          </a:r>
        </a:p>
      </dgm:t>
    </dgm:pt>
    <dgm:pt modelId="{6FF5B66E-DCB1-4C3B-B64F-FFD5A8003304}" type="parTrans" cxnId="{72FD84BD-ABB6-4823-A418-81EE3C4B6888}">
      <dgm:prSet/>
      <dgm:spPr/>
      <dgm:t>
        <a:bodyPr/>
        <a:lstStyle/>
        <a:p>
          <a:endParaRPr lang="en-US">
            <a:solidFill>
              <a:schemeClr val="tx1"/>
            </a:solidFill>
          </a:endParaRPr>
        </a:p>
      </dgm:t>
    </dgm:pt>
    <dgm:pt modelId="{254749ED-FCC9-41D8-889E-C785208C99CB}" type="sibTrans" cxnId="{72FD84BD-ABB6-4823-A418-81EE3C4B6888}">
      <dgm:prSet/>
      <dgm:spPr/>
      <dgm:t>
        <a:bodyPr/>
        <a:lstStyle/>
        <a:p>
          <a:endParaRPr lang="en-US">
            <a:solidFill>
              <a:schemeClr val="tx1"/>
            </a:solidFill>
          </a:endParaRPr>
        </a:p>
      </dgm:t>
    </dgm:pt>
    <dgm:pt modelId="{ABB1D92D-7746-4F39-BA5B-AAD5FF8DF91B}">
      <dgm:prSet/>
      <dgm:spPr/>
      <dgm:t>
        <a:bodyPr/>
        <a:lstStyle/>
        <a:p>
          <a:r>
            <a:rPr lang="en-US">
              <a:solidFill>
                <a:schemeClr val="tx1"/>
              </a:solidFill>
            </a:rPr>
            <a:t>This can be distinguished from </a:t>
          </a:r>
          <a:r>
            <a:rPr lang="en-US" b="1">
              <a:solidFill>
                <a:schemeClr val="tx1"/>
              </a:solidFill>
            </a:rPr>
            <a:t>earthquake forecasting</a:t>
          </a:r>
          <a:r>
            <a:rPr lang="en-US">
              <a:solidFill>
                <a:schemeClr val="tx1"/>
              </a:solidFill>
            </a:rPr>
            <a:t>, which is the probabilistic assessment of general earthquake hazard, including the frequency and magnitude of damaging earthquakes, in a given area over periods of years or decades.</a:t>
          </a:r>
        </a:p>
      </dgm:t>
    </dgm:pt>
    <dgm:pt modelId="{4CC6EB37-58F0-4509-815E-71EE127085FD}" type="parTrans" cxnId="{EDCB67EF-16C2-4712-8C29-8FE37906B746}">
      <dgm:prSet/>
      <dgm:spPr/>
      <dgm:t>
        <a:bodyPr/>
        <a:lstStyle/>
        <a:p>
          <a:endParaRPr lang="en-US">
            <a:solidFill>
              <a:schemeClr val="tx1"/>
            </a:solidFill>
          </a:endParaRPr>
        </a:p>
      </dgm:t>
    </dgm:pt>
    <dgm:pt modelId="{1B63948E-D230-4E23-B137-2725D766F4C6}" type="sibTrans" cxnId="{EDCB67EF-16C2-4712-8C29-8FE37906B746}">
      <dgm:prSet/>
      <dgm:spPr/>
      <dgm:t>
        <a:bodyPr/>
        <a:lstStyle/>
        <a:p>
          <a:endParaRPr lang="en-US">
            <a:solidFill>
              <a:schemeClr val="tx1"/>
            </a:solidFill>
          </a:endParaRPr>
        </a:p>
      </dgm:t>
    </dgm:pt>
    <dgm:pt modelId="{6AD270B5-4A08-4D33-9360-FBD35DBBC0D9}">
      <dgm:prSet/>
      <dgm:spPr/>
      <dgm:t>
        <a:bodyPr/>
        <a:lstStyle/>
        <a:p>
          <a:r>
            <a:rPr lang="en-US">
              <a:solidFill>
                <a:schemeClr val="tx1"/>
              </a:solidFill>
            </a:rPr>
            <a:t>This can be further distinguished from </a:t>
          </a:r>
          <a:r>
            <a:rPr lang="en-US" b="1">
              <a:solidFill>
                <a:schemeClr val="tx1"/>
              </a:solidFill>
            </a:rPr>
            <a:t>real-time earthquake warning systems</a:t>
          </a:r>
          <a:r>
            <a:rPr lang="en-US">
              <a:solidFill>
                <a:schemeClr val="tx1"/>
              </a:solidFill>
            </a:rPr>
            <a:t>, which, upon detection of a severe earthquake, can provide neighboring regions a few seconds warning of potentially significant shaking</a:t>
          </a:r>
        </a:p>
      </dgm:t>
    </dgm:pt>
    <dgm:pt modelId="{477D29D7-7C98-4F12-9212-B9243C852CBC}" type="parTrans" cxnId="{7D1C3F5E-2EB7-4B7A-B5C1-7CEB76683041}">
      <dgm:prSet/>
      <dgm:spPr/>
      <dgm:t>
        <a:bodyPr/>
        <a:lstStyle/>
        <a:p>
          <a:endParaRPr lang="en-US">
            <a:solidFill>
              <a:schemeClr val="tx1"/>
            </a:solidFill>
          </a:endParaRPr>
        </a:p>
      </dgm:t>
    </dgm:pt>
    <dgm:pt modelId="{AD8F3389-039D-42C3-8F64-45435E75E51F}" type="sibTrans" cxnId="{7D1C3F5E-2EB7-4B7A-B5C1-7CEB76683041}">
      <dgm:prSet/>
      <dgm:spPr/>
      <dgm:t>
        <a:bodyPr/>
        <a:lstStyle/>
        <a:p>
          <a:endParaRPr lang="en-US">
            <a:solidFill>
              <a:schemeClr val="tx1"/>
            </a:solidFill>
          </a:endParaRPr>
        </a:p>
      </dgm:t>
    </dgm:pt>
    <dgm:pt modelId="{FB835AFA-0435-4C70-931F-06C62143907F}">
      <dgm:prSet/>
      <dgm:spPr/>
      <dgm:t>
        <a:bodyPr/>
        <a:lstStyle/>
        <a:p>
          <a:r>
            <a:rPr lang="en-US">
              <a:solidFill>
                <a:schemeClr val="tx1"/>
              </a:solidFill>
            </a:rPr>
            <a:t>To be useful, an earthquake prediction must be precise enough to warrant the cost of increased precautions, including disruption of ordinary activities and commerce, and timely enough that preparation can be made. </a:t>
          </a:r>
        </a:p>
      </dgm:t>
    </dgm:pt>
    <dgm:pt modelId="{E4787DB9-4978-4F8F-A20D-EE9CE00A9B0F}" type="parTrans" cxnId="{9D7BF43C-CF2E-4428-ADC8-B1459796E11A}">
      <dgm:prSet/>
      <dgm:spPr/>
      <dgm:t>
        <a:bodyPr/>
        <a:lstStyle/>
        <a:p>
          <a:endParaRPr lang="en-US">
            <a:solidFill>
              <a:schemeClr val="tx1"/>
            </a:solidFill>
          </a:endParaRPr>
        </a:p>
      </dgm:t>
    </dgm:pt>
    <dgm:pt modelId="{05EC48BB-35E8-48B4-8167-9A3018616284}" type="sibTrans" cxnId="{9D7BF43C-CF2E-4428-ADC8-B1459796E11A}">
      <dgm:prSet/>
      <dgm:spPr/>
      <dgm:t>
        <a:bodyPr/>
        <a:lstStyle/>
        <a:p>
          <a:endParaRPr lang="en-US">
            <a:solidFill>
              <a:schemeClr val="tx1"/>
            </a:solidFill>
          </a:endParaRPr>
        </a:p>
      </dgm:t>
    </dgm:pt>
    <dgm:pt modelId="{6ED189BF-42D5-407B-B44D-CBE262144AE8}">
      <dgm:prSet/>
      <dgm:spPr/>
      <dgm:t>
        <a:bodyPr/>
        <a:lstStyle/>
        <a:p>
          <a:r>
            <a:rPr lang="en-US">
              <a:solidFill>
                <a:schemeClr val="tx1"/>
              </a:solidFill>
            </a:rPr>
            <a:t>Predictions must also be reliable, as false alarms and cancelled alarms are not only economically costly, but seriously undermine confidence in, and thereby the effectiveness of, any kind of warning.”</a:t>
          </a:r>
        </a:p>
      </dgm:t>
    </dgm:pt>
    <dgm:pt modelId="{5CB8173F-4791-4234-8337-67A474C9412B}" type="parTrans" cxnId="{1A71933B-3BF4-42FD-8469-0A4242F414B7}">
      <dgm:prSet/>
      <dgm:spPr/>
      <dgm:t>
        <a:bodyPr/>
        <a:lstStyle/>
        <a:p>
          <a:endParaRPr lang="en-US">
            <a:solidFill>
              <a:schemeClr val="tx1"/>
            </a:solidFill>
          </a:endParaRPr>
        </a:p>
      </dgm:t>
    </dgm:pt>
    <dgm:pt modelId="{183D74A3-2EF8-4EF5-BEB0-B8362C7E435A}" type="sibTrans" cxnId="{1A71933B-3BF4-42FD-8469-0A4242F414B7}">
      <dgm:prSet/>
      <dgm:spPr/>
      <dgm:t>
        <a:bodyPr/>
        <a:lstStyle/>
        <a:p>
          <a:endParaRPr lang="en-US">
            <a:solidFill>
              <a:schemeClr val="tx1"/>
            </a:solidFill>
          </a:endParaRPr>
        </a:p>
      </dgm:t>
    </dgm:pt>
    <dgm:pt modelId="{E4BDFEE1-EA62-4244-905E-3D539F5B7E6F}" type="pres">
      <dgm:prSet presAssocID="{4A3A8E02-D52D-43DD-A648-4883BB0A50D0}" presName="linear" presStyleCnt="0">
        <dgm:presLayoutVars>
          <dgm:animLvl val="lvl"/>
          <dgm:resizeHandles val="exact"/>
        </dgm:presLayoutVars>
      </dgm:prSet>
      <dgm:spPr/>
    </dgm:pt>
    <dgm:pt modelId="{81BAA0CE-81DA-BA4A-9166-609D337D4F0B}" type="pres">
      <dgm:prSet presAssocID="{00724405-88BF-4283-AA1F-49B8ED0EF27D}" presName="parentText" presStyleLbl="node1" presStyleIdx="0" presStyleCnt="5">
        <dgm:presLayoutVars>
          <dgm:chMax val="0"/>
          <dgm:bulletEnabled val="1"/>
        </dgm:presLayoutVars>
      </dgm:prSet>
      <dgm:spPr/>
    </dgm:pt>
    <dgm:pt modelId="{26771A6C-DE16-E44A-B7A7-BB00392822C2}" type="pres">
      <dgm:prSet presAssocID="{254749ED-FCC9-41D8-889E-C785208C99CB}" presName="spacer" presStyleCnt="0"/>
      <dgm:spPr/>
    </dgm:pt>
    <dgm:pt modelId="{D5828028-E82C-684F-81FF-2EA033728B65}" type="pres">
      <dgm:prSet presAssocID="{ABB1D92D-7746-4F39-BA5B-AAD5FF8DF91B}" presName="parentText" presStyleLbl="node1" presStyleIdx="1" presStyleCnt="5">
        <dgm:presLayoutVars>
          <dgm:chMax val="0"/>
          <dgm:bulletEnabled val="1"/>
        </dgm:presLayoutVars>
      </dgm:prSet>
      <dgm:spPr/>
    </dgm:pt>
    <dgm:pt modelId="{7B317C5D-FBFD-8C40-A8EC-D8FFD1A97162}" type="pres">
      <dgm:prSet presAssocID="{1B63948E-D230-4E23-B137-2725D766F4C6}" presName="spacer" presStyleCnt="0"/>
      <dgm:spPr/>
    </dgm:pt>
    <dgm:pt modelId="{EBADE996-CA8D-B241-90C3-A5DAAAE7241C}" type="pres">
      <dgm:prSet presAssocID="{6AD270B5-4A08-4D33-9360-FBD35DBBC0D9}" presName="parentText" presStyleLbl="node1" presStyleIdx="2" presStyleCnt="5">
        <dgm:presLayoutVars>
          <dgm:chMax val="0"/>
          <dgm:bulletEnabled val="1"/>
        </dgm:presLayoutVars>
      </dgm:prSet>
      <dgm:spPr/>
    </dgm:pt>
    <dgm:pt modelId="{6D2FB657-170D-D545-86D0-A7BC61E4850C}" type="pres">
      <dgm:prSet presAssocID="{AD8F3389-039D-42C3-8F64-45435E75E51F}" presName="spacer" presStyleCnt="0"/>
      <dgm:spPr/>
    </dgm:pt>
    <dgm:pt modelId="{DE24321F-B3ED-054F-85E7-B5179EF65405}" type="pres">
      <dgm:prSet presAssocID="{FB835AFA-0435-4C70-931F-06C62143907F}" presName="parentText" presStyleLbl="node1" presStyleIdx="3" presStyleCnt="5">
        <dgm:presLayoutVars>
          <dgm:chMax val="0"/>
          <dgm:bulletEnabled val="1"/>
        </dgm:presLayoutVars>
      </dgm:prSet>
      <dgm:spPr/>
    </dgm:pt>
    <dgm:pt modelId="{3121DEEB-6D1D-6D4E-8E89-63D16BD061AE}" type="pres">
      <dgm:prSet presAssocID="{05EC48BB-35E8-48B4-8167-9A3018616284}" presName="spacer" presStyleCnt="0"/>
      <dgm:spPr/>
    </dgm:pt>
    <dgm:pt modelId="{6048D844-47B7-B349-ADB8-E339FA0ABD1E}" type="pres">
      <dgm:prSet presAssocID="{6ED189BF-42D5-407B-B44D-CBE262144AE8}" presName="parentText" presStyleLbl="node1" presStyleIdx="4" presStyleCnt="5">
        <dgm:presLayoutVars>
          <dgm:chMax val="0"/>
          <dgm:bulletEnabled val="1"/>
        </dgm:presLayoutVars>
      </dgm:prSet>
      <dgm:spPr/>
    </dgm:pt>
  </dgm:ptLst>
  <dgm:cxnLst>
    <dgm:cxn modelId="{4ADEE116-0B53-8C43-B7A3-BF0EDAD7F1A6}" type="presOf" srcId="{4A3A8E02-D52D-43DD-A648-4883BB0A50D0}" destId="{E4BDFEE1-EA62-4244-905E-3D539F5B7E6F}" srcOrd="0" destOrd="0" presId="urn:microsoft.com/office/officeart/2005/8/layout/vList2"/>
    <dgm:cxn modelId="{CA8E1224-4BD3-884D-A8E8-BDAC63D03613}" type="presOf" srcId="{ABB1D92D-7746-4F39-BA5B-AAD5FF8DF91B}" destId="{D5828028-E82C-684F-81FF-2EA033728B65}" srcOrd="0" destOrd="0" presId="urn:microsoft.com/office/officeart/2005/8/layout/vList2"/>
    <dgm:cxn modelId="{1A71933B-3BF4-42FD-8469-0A4242F414B7}" srcId="{4A3A8E02-D52D-43DD-A648-4883BB0A50D0}" destId="{6ED189BF-42D5-407B-B44D-CBE262144AE8}" srcOrd="4" destOrd="0" parTransId="{5CB8173F-4791-4234-8337-67A474C9412B}" sibTransId="{183D74A3-2EF8-4EF5-BEB0-B8362C7E435A}"/>
    <dgm:cxn modelId="{9D7BF43C-CF2E-4428-ADC8-B1459796E11A}" srcId="{4A3A8E02-D52D-43DD-A648-4883BB0A50D0}" destId="{FB835AFA-0435-4C70-931F-06C62143907F}" srcOrd="3" destOrd="0" parTransId="{E4787DB9-4978-4F8F-A20D-EE9CE00A9B0F}" sibTransId="{05EC48BB-35E8-48B4-8167-9A3018616284}"/>
    <dgm:cxn modelId="{7D1C3F5E-2EB7-4B7A-B5C1-7CEB76683041}" srcId="{4A3A8E02-D52D-43DD-A648-4883BB0A50D0}" destId="{6AD270B5-4A08-4D33-9360-FBD35DBBC0D9}" srcOrd="2" destOrd="0" parTransId="{477D29D7-7C98-4F12-9212-B9243C852CBC}" sibTransId="{AD8F3389-039D-42C3-8F64-45435E75E51F}"/>
    <dgm:cxn modelId="{7F82216A-89F2-734E-943F-A6BFE14697CD}" type="presOf" srcId="{00724405-88BF-4283-AA1F-49B8ED0EF27D}" destId="{81BAA0CE-81DA-BA4A-9166-609D337D4F0B}" srcOrd="0" destOrd="0" presId="urn:microsoft.com/office/officeart/2005/8/layout/vList2"/>
    <dgm:cxn modelId="{556D09AC-077A-8E40-BCA0-380BAB8BA64D}" type="presOf" srcId="{6ED189BF-42D5-407B-B44D-CBE262144AE8}" destId="{6048D844-47B7-B349-ADB8-E339FA0ABD1E}" srcOrd="0" destOrd="0" presId="urn:microsoft.com/office/officeart/2005/8/layout/vList2"/>
    <dgm:cxn modelId="{72FD84BD-ABB6-4823-A418-81EE3C4B6888}" srcId="{4A3A8E02-D52D-43DD-A648-4883BB0A50D0}" destId="{00724405-88BF-4283-AA1F-49B8ED0EF27D}" srcOrd="0" destOrd="0" parTransId="{6FF5B66E-DCB1-4C3B-B64F-FFD5A8003304}" sibTransId="{254749ED-FCC9-41D8-889E-C785208C99CB}"/>
    <dgm:cxn modelId="{EB2BC1E6-5D3A-144E-888A-79B551A73D46}" type="presOf" srcId="{FB835AFA-0435-4C70-931F-06C62143907F}" destId="{DE24321F-B3ED-054F-85E7-B5179EF65405}" srcOrd="0" destOrd="0" presId="urn:microsoft.com/office/officeart/2005/8/layout/vList2"/>
    <dgm:cxn modelId="{EDCB67EF-16C2-4712-8C29-8FE37906B746}" srcId="{4A3A8E02-D52D-43DD-A648-4883BB0A50D0}" destId="{ABB1D92D-7746-4F39-BA5B-AAD5FF8DF91B}" srcOrd="1" destOrd="0" parTransId="{4CC6EB37-58F0-4509-815E-71EE127085FD}" sibTransId="{1B63948E-D230-4E23-B137-2725D766F4C6}"/>
    <dgm:cxn modelId="{5AADA2F8-CCF1-FD41-920D-B6D8A93D8F23}" type="presOf" srcId="{6AD270B5-4A08-4D33-9360-FBD35DBBC0D9}" destId="{EBADE996-CA8D-B241-90C3-A5DAAAE7241C}" srcOrd="0" destOrd="0" presId="urn:microsoft.com/office/officeart/2005/8/layout/vList2"/>
    <dgm:cxn modelId="{C804BEED-4F86-1844-BAFC-29DDC26BF3A2}" type="presParOf" srcId="{E4BDFEE1-EA62-4244-905E-3D539F5B7E6F}" destId="{81BAA0CE-81DA-BA4A-9166-609D337D4F0B}" srcOrd="0" destOrd="0" presId="urn:microsoft.com/office/officeart/2005/8/layout/vList2"/>
    <dgm:cxn modelId="{6491EE70-9939-B643-8D5B-C53EEE5C9D14}" type="presParOf" srcId="{E4BDFEE1-EA62-4244-905E-3D539F5B7E6F}" destId="{26771A6C-DE16-E44A-B7A7-BB00392822C2}" srcOrd="1" destOrd="0" presId="urn:microsoft.com/office/officeart/2005/8/layout/vList2"/>
    <dgm:cxn modelId="{F62B1CCE-B461-6C4F-96E0-E93E4AF6C586}" type="presParOf" srcId="{E4BDFEE1-EA62-4244-905E-3D539F5B7E6F}" destId="{D5828028-E82C-684F-81FF-2EA033728B65}" srcOrd="2" destOrd="0" presId="urn:microsoft.com/office/officeart/2005/8/layout/vList2"/>
    <dgm:cxn modelId="{6C770A9A-399A-4845-89D4-0CADDFDC9C23}" type="presParOf" srcId="{E4BDFEE1-EA62-4244-905E-3D539F5B7E6F}" destId="{7B317C5D-FBFD-8C40-A8EC-D8FFD1A97162}" srcOrd="3" destOrd="0" presId="urn:microsoft.com/office/officeart/2005/8/layout/vList2"/>
    <dgm:cxn modelId="{B702E36B-45CA-B54F-8812-3B7D57AA3D8F}" type="presParOf" srcId="{E4BDFEE1-EA62-4244-905E-3D539F5B7E6F}" destId="{EBADE996-CA8D-B241-90C3-A5DAAAE7241C}" srcOrd="4" destOrd="0" presId="urn:microsoft.com/office/officeart/2005/8/layout/vList2"/>
    <dgm:cxn modelId="{F19772A3-BDC3-5E46-84CF-D86B337F3CDC}" type="presParOf" srcId="{E4BDFEE1-EA62-4244-905E-3D539F5B7E6F}" destId="{6D2FB657-170D-D545-86D0-A7BC61E4850C}" srcOrd="5" destOrd="0" presId="urn:microsoft.com/office/officeart/2005/8/layout/vList2"/>
    <dgm:cxn modelId="{0A92B39C-F3BB-8A40-90DB-6D0AB3F03D7D}" type="presParOf" srcId="{E4BDFEE1-EA62-4244-905E-3D539F5B7E6F}" destId="{DE24321F-B3ED-054F-85E7-B5179EF65405}" srcOrd="6" destOrd="0" presId="urn:microsoft.com/office/officeart/2005/8/layout/vList2"/>
    <dgm:cxn modelId="{E505181B-C88D-2146-A0C9-9A79D31BCFC7}" type="presParOf" srcId="{E4BDFEE1-EA62-4244-905E-3D539F5B7E6F}" destId="{3121DEEB-6D1D-6D4E-8E89-63D16BD061AE}" srcOrd="7" destOrd="0" presId="urn:microsoft.com/office/officeart/2005/8/layout/vList2"/>
    <dgm:cxn modelId="{11408580-BF8D-F54B-B37B-7D776FC10F8A}" type="presParOf" srcId="{E4BDFEE1-EA62-4244-905E-3D539F5B7E6F}" destId="{6048D844-47B7-B349-ADB8-E339FA0ABD1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79AB3E-9CCA-41CB-A504-EF5A08FB51FA}"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F9BB6578-8DA8-44C4-AFC7-C8759E40BCFB}">
      <dgm:prSet/>
      <dgm:spPr/>
      <dgm:t>
        <a:bodyPr/>
        <a:lstStyle/>
        <a:p>
          <a:r>
            <a:rPr lang="en-US" dirty="0">
              <a:solidFill>
                <a:schemeClr val="tx1"/>
              </a:solidFill>
            </a:rPr>
            <a:t>“An earthquake precursor could be any anomalous phenomena that can give effective warning of the imminence or severity of an impending earthquake in a given area.</a:t>
          </a:r>
        </a:p>
      </dgm:t>
    </dgm:pt>
    <dgm:pt modelId="{92A602DC-581C-4FA2-9806-5D47A4EB0B29}" type="parTrans" cxnId="{C9D55FB2-58B9-4465-8AD5-55072E70EC5F}">
      <dgm:prSet/>
      <dgm:spPr/>
      <dgm:t>
        <a:bodyPr/>
        <a:lstStyle/>
        <a:p>
          <a:endParaRPr lang="en-US"/>
        </a:p>
      </dgm:t>
    </dgm:pt>
    <dgm:pt modelId="{007D720E-EAC8-415A-A53F-7259AAAB5C04}" type="sibTrans" cxnId="{C9D55FB2-58B9-4465-8AD5-55072E70EC5F}">
      <dgm:prSet/>
      <dgm:spPr/>
      <dgm:t>
        <a:bodyPr/>
        <a:lstStyle/>
        <a:p>
          <a:endParaRPr lang="en-US"/>
        </a:p>
      </dgm:t>
    </dgm:pt>
    <dgm:pt modelId="{6143B8A5-5B67-4E5B-B39F-BB336C0BAB30}">
      <dgm:prSet/>
      <dgm:spPr/>
      <dgm:t>
        <a:bodyPr/>
        <a:lstStyle/>
        <a:p>
          <a:r>
            <a:rPr lang="en-US" dirty="0">
              <a:solidFill>
                <a:schemeClr val="tx1"/>
              </a:solidFill>
            </a:rPr>
            <a:t>Reports of premonitory phenomena – though generally recognized as such only after the event – number in the thousands, some dating back to antiquity.</a:t>
          </a:r>
        </a:p>
      </dgm:t>
    </dgm:pt>
    <dgm:pt modelId="{09DF447B-91E2-4879-98F4-D35E0B0EC363}" type="parTrans" cxnId="{7A72F1DD-1280-49B4-AFD5-B9AD498C2615}">
      <dgm:prSet/>
      <dgm:spPr/>
      <dgm:t>
        <a:bodyPr/>
        <a:lstStyle/>
        <a:p>
          <a:endParaRPr lang="en-US"/>
        </a:p>
      </dgm:t>
    </dgm:pt>
    <dgm:pt modelId="{66146BD2-B435-4473-8B9C-5BE031EC5A59}" type="sibTrans" cxnId="{7A72F1DD-1280-49B4-AFD5-B9AD498C2615}">
      <dgm:prSet/>
      <dgm:spPr/>
      <dgm:t>
        <a:bodyPr/>
        <a:lstStyle/>
        <a:p>
          <a:endParaRPr lang="en-US"/>
        </a:p>
      </dgm:t>
    </dgm:pt>
    <dgm:pt modelId="{629DE84A-3C5B-485A-B31E-AA3A208BA3AD}">
      <dgm:prSet/>
      <dgm:spPr/>
      <dgm:t>
        <a:bodyPr/>
        <a:lstStyle/>
        <a:p>
          <a:r>
            <a:rPr lang="en-US" dirty="0">
              <a:solidFill>
                <a:schemeClr val="tx1"/>
              </a:solidFill>
            </a:rPr>
            <a:t>In the scientific literature there have been around 400 reports of possible precursors, of roughly twenty different types,  running the gamut "from aeronomy to zoology”.</a:t>
          </a:r>
        </a:p>
      </dgm:t>
    </dgm:pt>
    <dgm:pt modelId="{E07628A8-EAEE-4711-878C-B00CE22E5B93}" type="parTrans" cxnId="{582D8328-FDAB-4CD2-8EB2-BF7580E3FCB0}">
      <dgm:prSet/>
      <dgm:spPr/>
      <dgm:t>
        <a:bodyPr/>
        <a:lstStyle/>
        <a:p>
          <a:endParaRPr lang="en-US"/>
        </a:p>
      </dgm:t>
    </dgm:pt>
    <dgm:pt modelId="{FF5D862C-63C9-476A-8C47-E14B822F7BC3}" type="sibTrans" cxnId="{582D8328-FDAB-4CD2-8EB2-BF7580E3FCB0}">
      <dgm:prSet/>
      <dgm:spPr/>
      <dgm:t>
        <a:bodyPr/>
        <a:lstStyle/>
        <a:p>
          <a:endParaRPr lang="en-US"/>
        </a:p>
      </dgm:t>
    </dgm:pt>
    <dgm:pt modelId="{3E9C26F0-1A91-4C3F-BDBE-0F1A61782AA4}">
      <dgm:prSet/>
      <dgm:spPr/>
      <dgm:t>
        <a:bodyPr/>
        <a:lstStyle/>
        <a:p>
          <a:r>
            <a:rPr lang="en-US">
              <a:solidFill>
                <a:schemeClr val="tx1"/>
              </a:solidFill>
            </a:rPr>
            <a:t>The search for reliable precursors has yet to have a convincing success.</a:t>
          </a:r>
        </a:p>
      </dgm:t>
    </dgm:pt>
    <dgm:pt modelId="{B89ABFF0-756F-4FC5-BA81-BF054796A4CD}" type="parTrans" cxnId="{B98D92EE-020B-4536-9468-80114805C22D}">
      <dgm:prSet/>
      <dgm:spPr/>
      <dgm:t>
        <a:bodyPr/>
        <a:lstStyle/>
        <a:p>
          <a:endParaRPr lang="en-US"/>
        </a:p>
      </dgm:t>
    </dgm:pt>
    <dgm:pt modelId="{3E4D066E-7963-43CD-9F53-440184EFEBFD}" type="sibTrans" cxnId="{B98D92EE-020B-4536-9468-80114805C22D}">
      <dgm:prSet/>
      <dgm:spPr/>
      <dgm:t>
        <a:bodyPr/>
        <a:lstStyle/>
        <a:p>
          <a:endParaRPr lang="en-US"/>
        </a:p>
      </dgm:t>
    </dgm:pt>
    <dgm:pt modelId="{9A8E2F39-8D0E-7241-8558-AB8453824597}" type="pres">
      <dgm:prSet presAssocID="{3E79AB3E-9CCA-41CB-A504-EF5A08FB51FA}" presName="diagram" presStyleCnt="0">
        <dgm:presLayoutVars>
          <dgm:dir/>
          <dgm:resizeHandles val="exact"/>
        </dgm:presLayoutVars>
      </dgm:prSet>
      <dgm:spPr/>
    </dgm:pt>
    <dgm:pt modelId="{92A82EE4-A729-7248-AC5F-1F0DF2D745F7}" type="pres">
      <dgm:prSet presAssocID="{F9BB6578-8DA8-44C4-AFC7-C8759E40BCFB}" presName="node" presStyleLbl="node1" presStyleIdx="0" presStyleCnt="4">
        <dgm:presLayoutVars>
          <dgm:bulletEnabled val="1"/>
        </dgm:presLayoutVars>
      </dgm:prSet>
      <dgm:spPr/>
    </dgm:pt>
    <dgm:pt modelId="{99BDC1CE-DA63-9C42-A554-D31C924DA65F}" type="pres">
      <dgm:prSet presAssocID="{007D720E-EAC8-415A-A53F-7259AAAB5C04}" presName="sibTrans" presStyleCnt="0"/>
      <dgm:spPr/>
    </dgm:pt>
    <dgm:pt modelId="{C08A9405-7136-0941-B051-79630A9EBB57}" type="pres">
      <dgm:prSet presAssocID="{6143B8A5-5B67-4E5B-B39F-BB336C0BAB30}" presName="node" presStyleLbl="node1" presStyleIdx="1" presStyleCnt="4">
        <dgm:presLayoutVars>
          <dgm:bulletEnabled val="1"/>
        </dgm:presLayoutVars>
      </dgm:prSet>
      <dgm:spPr/>
    </dgm:pt>
    <dgm:pt modelId="{A227D610-1E65-1E4A-9123-2F7A24372BD7}" type="pres">
      <dgm:prSet presAssocID="{66146BD2-B435-4473-8B9C-5BE031EC5A59}" presName="sibTrans" presStyleCnt="0"/>
      <dgm:spPr/>
    </dgm:pt>
    <dgm:pt modelId="{191E489F-573E-7E45-A417-143DD8904761}" type="pres">
      <dgm:prSet presAssocID="{629DE84A-3C5B-485A-B31E-AA3A208BA3AD}" presName="node" presStyleLbl="node1" presStyleIdx="2" presStyleCnt="4">
        <dgm:presLayoutVars>
          <dgm:bulletEnabled val="1"/>
        </dgm:presLayoutVars>
      </dgm:prSet>
      <dgm:spPr/>
    </dgm:pt>
    <dgm:pt modelId="{75388935-F494-D849-86BC-2B1DECFD6F93}" type="pres">
      <dgm:prSet presAssocID="{FF5D862C-63C9-476A-8C47-E14B822F7BC3}" presName="sibTrans" presStyleCnt="0"/>
      <dgm:spPr/>
    </dgm:pt>
    <dgm:pt modelId="{EF8A3403-8618-6640-8B8F-64A4366DFFA1}" type="pres">
      <dgm:prSet presAssocID="{3E9C26F0-1A91-4C3F-BDBE-0F1A61782AA4}" presName="node" presStyleLbl="node1" presStyleIdx="3" presStyleCnt="4">
        <dgm:presLayoutVars>
          <dgm:bulletEnabled val="1"/>
        </dgm:presLayoutVars>
      </dgm:prSet>
      <dgm:spPr/>
    </dgm:pt>
  </dgm:ptLst>
  <dgm:cxnLst>
    <dgm:cxn modelId="{582D8328-FDAB-4CD2-8EB2-BF7580E3FCB0}" srcId="{3E79AB3E-9CCA-41CB-A504-EF5A08FB51FA}" destId="{629DE84A-3C5B-485A-B31E-AA3A208BA3AD}" srcOrd="2" destOrd="0" parTransId="{E07628A8-EAEE-4711-878C-B00CE22E5B93}" sibTransId="{FF5D862C-63C9-476A-8C47-E14B822F7BC3}"/>
    <dgm:cxn modelId="{E3AB3462-966E-B848-A973-5A219C782A40}" type="presOf" srcId="{6143B8A5-5B67-4E5B-B39F-BB336C0BAB30}" destId="{C08A9405-7136-0941-B051-79630A9EBB57}" srcOrd="0" destOrd="0" presId="urn:microsoft.com/office/officeart/2005/8/layout/default"/>
    <dgm:cxn modelId="{A08A0598-4D9E-1943-8678-D690D3446D84}" type="presOf" srcId="{F9BB6578-8DA8-44C4-AFC7-C8759E40BCFB}" destId="{92A82EE4-A729-7248-AC5F-1F0DF2D745F7}" srcOrd="0" destOrd="0" presId="urn:microsoft.com/office/officeart/2005/8/layout/default"/>
    <dgm:cxn modelId="{C9D55FB2-58B9-4465-8AD5-55072E70EC5F}" srcId="{3E79AB3E-9CCA-41CB-A504-EF5A08FB51FA}" destId="{F9BB6578-8DA8-44C4-AFC7-C8759E40BCFB}" srcOrd="0" destOrd="0" parTransId="{92A602DC-581C-4FA2-9806-5D47A4EB0B29}" sibTransId="{007D720E-EAC8-415A-A53F-7259AAAB5C04}"/>
    <dgm:cxn modelId="{54276FB8-7E02-524E-A61F-DA005991C91D}" type="presOf" srcId="{3E79AB3E-9CCA-41CB-A504-EF5A08FB51FA}" destId="{9A8E2F39-8D0E-7241-8558-AB8453824597}" srcOrd="0" destOrd="0" presId="urn:microsoft.com/office/officeart/2005/8/layout/default"/>
    <dgm:cxn modelId="{87BCDEBE-AB92-F747-BF74-0648F986666B}" type="presOf" srcId="{629DE84A-3C5B-485A-B31E-AA3A208BA3AD}" destId="{191E489F-573E-7E45-A417-143DD8904761}" srcOrd="0" destOrd="0" presId="urn:microsoft.com/office/officeart/2005/8/layout/default"/>
    <dgm:cxn modelId="{208470D4-39AD-E143-9DE3-38CD7F4A3FAF}" type="presOf" srcId="{3E9C26F0-1A91-4C3F-BDBE-0F1A61782AA4}" destId="{EF8A3403-8618-6640-8B8F-64A4366DFFA1}" srcOrd="0" destOrd="0" presId="urn:microsoft.com/office/officeart/2005/8/layout/default"/>
    <dgm:cxn modelId="{7A72F1DD-1280-49B4-AFD5-B9AD498C2615}" srcId="{3E79AB3E-9CCA-41CB-A504-EF5A08FB51FA}" destId="{6143B8A5-5B67-4E5B-B39F-BB336C0BAB30}" srcOrd="1" destOrd="0" parTransId="{09DF447B-91E2-4879-98F4-D35E0B0EC363}" sibTransId="{66146BD2-B435-4473-8B9C-5BE031EC5A59}"/>
    <dgm:cxn modelId="{B98D92EE-020B-4536-9468-80114805C22D}" srcId="{3E79AB3E-9CCA-41CB-A504-EF5A08FB51FA}" destId="{3E9C26F0-1A91-4C3F-BDBE-0F1A61782AA4}" srcOrd="3" destOrd="0" parTransId="{B89ABFF0-756F-4FC5-BA81-BF054796A4CD}" sibTransId="{3E4D066E-7963-43CD-9F53-440184EFEBFD}"/>
    <dgm:cxn modelId="{5B9AA064-B03B-E144-BEB6-26DCCD9198F0}" type="presParOf" srcId="{9A8E2F39-8D0E-7241-8558-AB8453824597}" destId="{92A82EE4-A729-7248-AC5F-1F0DF2D745F7}" srcOrd="0" destOrd="0" presId="urn:microsoft.com/office/officeart/2005/8/layout/default"/>
    <dgm:cxn modelId="{85AD6A52-69EC-914C-AE82-7C6B0FB63140}" type="presParOf" srcId="{9A8E2F39-8D0E-7241-8558-AB8453824597}" destId="{99BDC1CE-DA63-9C42-A554-D31C924DA65F}" srcOrd="1" destOrd="0" presId="urn:microsoft.com/office/officeart/2005/8/layout/default"/>
    <dgm:cxn modelId="{F5F70183-2214-084C-A630-464B6956C35B}" type="presParOf" srcId="{9A8E2F39-8D0E-7241-8558-AB8453824597}" destId="{C08A9405-7136-0941-B051-79630A9EBB57}" srcOrd="2" destOrd="0" presId="urn:microsoft.com/office/officeart/2005/8/layout/default"/>
    <dgm:cxn modelId="{C30862C7-812C-F84B-8B6F-F8B0E6EB7CC8}" type="presParOf" srcId="{9A8E2F39-8D0E-7241-8558-AB8453824597}" destId="{A227D610-1E65-1E4A-9123-2F7A24372BD7}" srcOrd="3" destOrd="0" presId="urn:microsoft.com/office/officeart/2005/8/layout/default"/>
    <dgm:cxn modelId="{5B9999A5-2B8D-684F-B495-B4371291C2C3}" type="presParOf" srcId="{9A8E2F39-8D0E-7241-8558-AB8453824597}" destId="{191E489F-573E-7E45-A417-143DD8904761}" srcOrd="4" destOrd="0" presId="urn:microsoft.com/office/officeart/2005/8/layout/default"/>
    <dgm:cxn modelId="{B3B52A3F-418A-3846-A09E-8208D274B63A}" type="presParOf" srcId="{9A8E2F39-8D0E-7241-8558-AB8453824597}" destId="{75388935-F494-D849-86BC-2B1DECFD6F93}" srcOrd="5" destOrd="0" presId="urn:microsoft.com/office/officeart/2005/8/layout/default"/>
    <dgm:cxn modelId="{73141CA5-D840-274C-9FB2-2CC2294887CF}" type="presParOf" srcId="{9A8E2F39-8D0E-7241-8558-AB8453824597}" destId="{EF8A3403-8618-6640-8B8F-64A4366DFFA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0AE9F6-14EB-45C2-B725-EB0CBE03EEE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A347984-D2EC-46B1-8B62-A8171FC57537}">
      <dgm:prSet/>
      <dgm:spPr/>
      <dgm:t>
        <a:bodyPr/>
        <a:lstStyle/>
        <a:p>
          <a:r>
            <a:rPr lang="en-US">
              <a:solidFill>
                <a:schemeClr val="tx1"/>
              </a:solidFill>
            </a:rPr>
            <a:t>Changes in V</a:t>
          </a:r>
          <a:r>
            <a:rPr lang="en-US" baseline="-25000">
              <a:solidFill>
                <a:schemeClr val="tx1"/>
              </a:solidFill>
            </a:rPr>
            <a:t>P</a:t>
          </a:r>
          <a:r>
            <a:rPr lang="en-US">
              <a:solidFill>
                <a:schemeClr val="tx1"/>
              </a:solidFill>
            </a:rPr>
            <a:t>/V</a:t>
          </a:r>
          <a:r>
            <a:rPr lang="en-US" baseline="-25000">
              <a:solidFill>
                <a:schemeClr val="tx1"/>
              </a:solidFill>
            </a:rPr>
            <a:t>S</a:t>
          </a:r>
          <a:r>
            <a:rPr lang="en-US">
              <a:solidFill>
                <a:schemeClr val="tx1"/>
              </a:solidFill>
            </a:rPr>
            <a:t> Velocity ratio</a:t>
          </a:r>
        </a:p>
      </dgm:t>
    </dgm:pt>
    <dgm:pt modelId="{6D2100D0-F52D-4918-8749-91EFCF597B4F}" type="parTrans" cxnId="{6E017E12-741F-487D-A9E9-680C7BE7FBC2}">
      <dgm:prSet/>
      <dgm:spPr/>
      <dgm:t>
        <a:bodyPr/>
        <a:lstStyle/>
        <a:p>
          <a:endParaRPr lang="en-US">
            <a:solidFill>
              <a:schemeClr val="tx1"/>
            </a:solidFill>
          </a:endParaRPr>
        </a:p>
      </dgm:t>
    </dgm:pt>
    <dgm:pt modelId="{EFE4CE91-1A42-4DB8-B67E-7FC21CA5117B}" type="sibTrans" cxnId="{6E017E12-741F-487D-A9E9-680C7BE7FBC2}">
      <dgm:prSet/>
      <dgm:spPr/>
      <dgm:t>
        <a:bodyPr/>
        <a:lstStyle/>
        <a:p>
          <a:endParaRPr lang="en-US">
            <a:solidFill>
              <a:schemeClr val="tx1"/>
            </a:solidFill>
          </a:endParaRPr>
        </a:p>
      </dgm:t>
    </dgm:pt>
    <dgm:pt modelId="{CA761EEA-8B12-4AD4-BC25-73E29565A486}">
      <dgm:prSet/>
      <dgm:spPr/>
      <dgm:t>
        <a:bodyPr/>
        <a:lstStyle/>
        <a:p>
          <a:r>
            <a:rPr lang="en-US">
              <a:solidFill>
                <a:schemeClr val="tx1"/>
              </a:solidFill>
            </a:rPr>
            <a:t>“Small-scale laboratory experiments have shown that the ratio of these two velocities – represented as Vp/Vs – changes when rock is near the point of fracturing. </a:t>
          </a:r>
        </a:p>
      </dgm:t>
    </dgm:pt>
    <dgm:pt modelId="{35C041C1-C5E0-45F2-9D5D-7334D6B85D88}" type="parTrans" cxnId="{693C1576-6A28-4E76-92DF-4BE98DAF60A6}">
      <dgm:prSet/>
      <dgm:spPr/>
      <dgm:t>
        <a:bodyPr/>
        <a:lstStyle/>
        <a:p>
          <a:endParaRPr lang="en-US">
            <a:solidFill>
              <a:schemeClr val="tx1"/>
            </a:solidFill>
          </a:endParaRPr>
        </a:p>
      </dgm:t>
    </dgm:pt>
    <dgm:pt modelId="{0D0CE251-8225-46A5-BBC2-76CF512D2111}" type="sibTrans" cxnId="{693C1576-6A28-4E76-92DF-4BE98DAF60A6}">
      <dgm:prSet/>
      <dgm:spPr/>
      <dgm:t>
        <a:bodyPr/>
        <a:lstStyle/>
        <a:p>
          <a:endParaRPr lang="en-US">
            <a:solidFill>
              <a:schemeClr val="tx1"/>
            </a:solidFill>
          </a:endParaRPr>
        </a:p>
      </dgm:t>
    </dgm:pt>
    <dgm:pt modelId="{9C6080E8-0148-4810-880F-C102A1A7DED6}">
      <dgm:prSet/>
      <dgm:spPr/>
      <dgm:t>
        <a:bodyPr/>
        <a:lstStyle/>
        <a:p>
          <a:r>
            <a:rPr lang="en-US">
              <a:solidFill>
                <a:schemeClr val="tx1"/>
              </a:solidFill>
            </a:rPr>
            <a:t>In the 1970s it was considered a significant success and likely breakthrough when Russian seismologists reported observing such changes in the region of a subsequent earthquake. </a:t>
          </a:r>
        </a:p>
      </dgm:t>
    </dgm:pt>
    <dgm:pt modelId="{87E9EABE-A6AF-4D0C-B7A0-13D1C400D39B}" type="parTrans" cxnId="{BDF549D7-A9AD-47E6-A837-C1E38987C585}">
      <dgm:prSet/>
      <dgm:spPr/>
      <dgm:t>
        <a:bodyPr/>
        <a:lstStyle/>
        <a:p>
          <a:endParaRPr lang="en-US">
            <a:solidFill>
              <a:schemeClr val="tx1"/>
            </a:solidFill>
          </a:endParaRPr>
        </a:p>
      </dgm:t>
    </dgm:pt>
    <dgm:pt modelId="{CEE4521F-E92A-408D-87A5-49BBA7CAA013}" type="sibTrans" cxnId="{BDF549D7-A9AD-47E6-A837-C1E38987C585}">
      <dgm:prSet/>
      <dgm:spPr/>
      <dgm:t>
        <a:bodyPr/>
        <a:lstStyle/>
        <a:p>
          <a:endParaRPr lang="en-US">
            <a:solidFill>
              <a:schemeClr val="tx1"/>
            </a:solidFill>
          </a:endParaRPr>
        </a:p>
      </dgm:t>
    </dgm:pt>
    <dgm:pt modelId="{EEAA62A5-0669-4BF2-B9E7-07275251FE5B}">
      <dgm:prSet/>
      <dgm:spPr/>
      <dgm:t>
        <a:bodyPr/>
        <a:lstStyle/>
        <a:p>
          <a:r>
            <a:rPr lang="en-US">
              <a:solidFill>
                <a:schemeClr val="tx1"/>
              </a:solidFill>
            </a:rPr>
            <a:t>This effect, as well as other possible precursors, has been attributed to dilatancy, where rock stressed to near its breaking point expands (dilates) slightly.  </a:t>
          </a:r>
        </a:p>
      </dgm:t>
    </dgm:pt>
    <dgm:pt modelId="{BAE040A6-6F8A-45E0-999F-676E7D7FCECE}" type="parTrans" cxnId="{451D50BD-358F-4A39-AB01-54CEF5DB5F51}">
      <dgm:prSet/>
      <dgm:spPr/>
      <dgm:t>
        <a:bodyPr/>
        <a:lstStyle/>
        <a:p>
          <a:endParaRPr lang="en-US">
            <a:solidFill>
              <a:schemeClr val="tx1"/>
            </a:solidFill>
          </a:endParaRPr>
        </a:p>
      </dgm:t>
    </dgm:pt>
    <dgm:pt modelId="{71FA3EE8-D26F-4511-8831-4F0B06B937AC}" type="sibTrans" cxnId="{451D50BD-358F-4A39-AB01-54CEF5DB5F51}">
      <dgm:prSet/>
      <dgm:spPr/>
      <dgm:t>
        <a:bodyPr/>
        <a:lstStyle/>
        <a:p>
          <a:endParaRPr lang="en-US">
            <a:solidFill>
              <a:schemeClr val="tx1"/>
            </a:solidFill>
          </a:endParaRPr>
        </a:p>
      </dgm:t>
    </dgm:pt>
    <dgm:pt modelId="{12AD8E3B-8B9B-42DA-9415-04CC32BF1968}">
      <dgm:prSet/>
      <dgm:spPr/>
      <dgm:t>
        <a:bodyPr/>
        <a:lstStyle/>
        <a:p>
          <a:r>
            <a:rPr lang="en-US">
              <a:solidFill>
                <a:schemeClr val="tx1"/>
              </a:solidFill>
            </a:rPr>
            <a:t>Study of this phenomena near Blue Mountain Lake (New York) led to a successful prediction in 1973.  </a:t>
          </a:r>
        </a:p>
      </dgm:t>
    </dgm:pt>
    <dgm:pt modelId="{DFFBC6E6-BD08-4AED-8381-9BE88D995EBE}" type="parTrans" cxnId="{6871C98C-EE2B-4DE3-8F3A-A6D1739D4E03}">
      <dgm:prSet/>
      <dgm:spPr/>
      <dgm:t>
        <a:bodyPr/>
        <a:lstStyle/>
        <a:p>
          <a:endParaRPr lang="en-US">
            <a:solidFill>
              <a:schemeClr val="tx1"/>
            </a:solidFill>
          </a:endParaRPr>
        </a:p>
      </dgm:t>
    </dgm:pt>
    <dgm:pt modelId="{C9D06D1A-F019-441E-B042-788301CC8C70}" type="sibTrans" cxnId="{6871C98C-EE2B-4DE3-8F3A-A6D1739D4E03}">
      <dgm:prSet/>
      <dgm:spPr/>
      <dgm:t>
        <a:bodyPr/>
        <a:lstStyle/>
        <a:p>
          <a:endParaRPr lang="en-US">
            <a:solidFill>
              <a:schemeClr val="tx1"/>
            </a:solidFill>
          </a:endParaRPr>
        </a:p>
      </dgm:t>
    </dgm:pt>
    <dgm:pt modelId="{82CD7980-EECD-4C68-B0D0-A01171469D67}">
      <dgm:prSet/>
      <dgm:spPr/>
      <dgm:t>
        <a:bodyPr/>
        <a:lstStyle/>
        <a:p>
          <a:r>
            <a:rPr lang="en-US">
              <a:solidFill>
                <a:schemeClr val="tx1"/>
              </a:solidFill>
            </a:rPr>
            <a:t>However, additional successes there have not followed, and it has been suggested that the prediction was only a lucky fluke. </a:t>
          </a:r>
        </a:p>
      </dgm:t>
    </dgm:pt>
    <dgm:pt modelId="{F1303566-EDD0-4230-9947-91E02C7463C3}" type="parTrans" cxnId="{97EA087B-51B1-455B-AC33-5A53BA071601}">
      <dgm:prSet/>
      <dgm:spPr/>
      <dgm:t>
        <a:bodyPr/>
        <a:lstStyle/>
        <a:p>
          <a:endParaRPr lang="en-US">
            <a:solidFill>
              <a:schemeClr val="tx1"/>
            </a:solidFill>
          </a:endParaRPr>
        </a:p>
      </dgm:t>
    </dgm:pt>
    <dgm:pt modelId="{E9141EF5-457F-4A2D-941C-95D7C982B717}" type="sibTrans" cxnId="{97EA087B-51B1-455B-AC33-5A53BA071601}">
      <dgm:prSet/>
      <dgm:spPr/>
      <dgm:t>
        <a:bodyPr/>
        <a:lstStyle/>
        <a:p>
          <a:endParaRPr lang="en-US">
            <a:solidFill>
              <a:schemeClr val="tx1"/>
            </a:solidFill>
          </a:endParaRPr>
        </a:p>
      </dgm:t>
    </dgm:pt>
    <dgm:pt modelId="{D548756C-A631-475F-AF8B-165B112F008A}">
      <dgm:prSet/>
      <dgm:spPr/>
      <dgm:t>
        <a:bodyPr/>
        <a:lstStyle/>
        <a:p>
          <a:r>
            <a:rPr lang="en-US">
              <a:solidFill>
                <a:schemeClr val="tx1"/>
              </a:solidFill>
            </a:rPr>
            <a:t>A Vp/Vs anomaly was the basis of James Whitcomb's 1976 prediction of a M 5.5 to 6.5 earthquake near Los Angeles, which failed to occur.”</a:t>
          </a:r>
        </a:p>
      </dgm:t>
    </dgm:pt>
    <dgm:pt modelId="{3E0A41DA-C6D3-445A-B808-6DC843FA2103}" type="parTrans" cxnId="{D1B41EFB-5CDB-4407-8CBF-308502723449}">
      <dgm:prSet/>
      <dgm:spPr/>
      <dgm:t>
        <a:bodyPr/>
        <a:lstStyle/>
        <a:p>
          <a:endParaRPr lang="en-US">
            <a:solidFill>
              <a:schemeClr val="tx1"/>
            </a:solidFill>
          </a:endParaRPr>
        </a:p>
      </dgm:t>
    </dgm:pt>
    <dgm:pt modelId="{DB7224B5-AC67-44D3-BFDC-40D5647E03AF}" type="sibTrans" cxnId="{D1B41EFB-5CDB-4407-8CBF-308502723449}">
      <dgm:prSet/>
      <dgm:spPr/>
      <dgm:t>
        <a:bodyPr/>
        <a:lstStyle/>
        <a:p>
          <a:endParaRPr lang="en-US">
            <a:solidFill>
              <a:schemeClr val="tx1"/>
            </a:solidFill>
          </a:endParaRPr>
        </a:p>
      </dgm:t>
    </dgm:pt>
    <dgm:pt modelId="{1F3A0DAE-413D-DF48-AC7A-60BA3BE15EB4}" type="pres">
      <dgm:prSet presAssocID="{BD0AE9F6-14EB-45C2-B725-EB0CBE03EEE0}" presName="linear" presStyleCnt="0">
        <dgm:presLayoutVars>
          <dgm:animLvl val="lvl"/>
          <dgm:resizeHandles val="exact"/>
        </dgm:presLayoutVars>
      </dgm:prSet>
      <dgm:spPr/>
    </dgm:pt>
    <dgm:pt modelId="{6CC7772D-9E04-D64A-9D25-7875CD74A5F5}" type="pres">
      <dgm:prSet presAssocID="{2A347984-D2EC-46B1-8B62-A8171FC57537}" presName="parentText" presStyleLbl="node1" presStyleIdx="0" presStyleCnt="7">
        <dgm:presLayoutVars>
          <dgm:chMax val="0"/>
          <dgm:bulletEnabled val="1"/>
        </dgm:presLayoutVars>
      </dgm:prSet>
      <dgm:spPr/>
    </dgm:pt>
    <dgm:pt modelId="{9352717D-3F37-DE40-8C06-B1A8091CA845}" type="pres">
      <dgm:prSet presAssocID="{EFE4CE91-1A42-4DB8-B67E-7FC21CA5117B}" presName="spacer" presStyleCnt="0"/>
      <dgm:spPr/>
    </dgm:pt>
    <dgm:pt modelId="{6932BAB3-3CD4-EB43-9D2F-AA0DE4D282E5}" type="pres">
      <dgm:prSet presAssocID="{CA761EEA-8B12-4AD4-BC25-73E29565A486}" presName="parentText" presStyleLbl="node1" presStyleIdx="1" presStyleCnt="7">
        <dgm:presLayoutVars>
          <dgm:chMax val="0"/>
          <dgm:bulletEnabled val="1"/>
        </dgm:presLayoutVars>
      </dgm:prSet>
      <dgm:spPr/>
    </dgm:pt>
    <dgm:pt modelId="{C1A0BF7D-7EB3-E74C-A2E8-F6EF61EA8889}" type="pres">
      <dgm:prSet presAssocID="{0D0CE251-8225-46A5-BBC2-76CF512D2111}" presName="spacer" presStyleCnt="0"/>
      <dgm:spPr/>
    </dgm:pt>
    <dgm:pt modelId="{EE656A5E-C5F7-7243-ACCB-300B48C23051}" type="pres">
      <dgm:prSet presAssocID="{9C6080E8-0148-4810-880F-C102A1A7DED6}" presName="parentText" presStyleLbl="node1" presStyleIdx="2" presStyleCnt="7">
        <dgm:presLayoutVars>
          <dgm:chMax val="0"/>
          <dgm:bulletEnabled val="1"/>
        </dgm:presLayoutVars>
      </dgm:prSet>
      <dgm:spPr/>
    </dgm:pt>
    <dgm:pt modelId="{A29F0AAE-586D-DC40-A274-038681DFBD29}" type="pres">
      <dgm:prSet presAssocID="{CEE4521F-E92A-408D-87A5-49BBA7CAA013}" presName="spacer" presStyleCnt="0"/>
      <dgm:spPr/>
    </dgm:pt>
    <dgm:pt modelId="{8BB07ABA-FA6A-8E4E-854E-76F73C23DDDF}" type="pres">
      <dgm:prSet presAssocID="{EEAA62A5-0669-4BF2-B9E7-07275251FE5B}" presName="parentText" presStyleLbl="node1" presStyleIdx="3" presStyleCnt="7">
        <dgm:presLayoutVars>
          <dgm:chMax val="0"/>
          <dgm:bulletEnabled val="1"/>
        </dgm:presLayoutVars>
      </dgm:prSet>
      <dgm:spPr/>
    </dgm:pt>
    <dgm:pt modelId="{3AD963EE-5B2B-6641-A1EF-C5335A48713C}" type="pres">
      <dgm:prSet presAssocID="{71FA3EE8-D26F-4511-8831-4F0B06B937AC}" presName="spacer" presStyleCnt="0"/>
      <dgm:spPr/>
    </dgm:pt>
    <dgm:pt modelId="{B6990C30-D4B0-DC44-9F77-E4B63D68A456}" type="pres">
      <dgm:prSet presAssocID="{12AD8E3B-8B9B-42DA-9415-04CC32BF1968}" presName="parentText" presStyleLbl="node1" presStyleIdx="4" presStyleCnt="7">
        <dgm:presLayoutVars>
          <dgm:chMax val="0"/>
          <dgm:bulletEnabled val="1"/>
        </dgm:presLayoutVars>
      </dgm:prSet>
      <dgm:spPr/>
    </dgm:pt>
    <dgm:pt modelId="{D1DB1C9C-6112-2849-AF04-60F474561183}" type="pres">
      <dgm:prSet presAssocID="{C9D06D1A-F019-441E-B042-788301CC8C70}" presName="spacer" presStyleCnt="0"/>
      <dgm:spPr/>
    </dgm:pt>
    <dgm:pt modelId="{537045EC-52D2-B740-B9F1-7C8EC6230D1B}" type="pres">
      <dgm:prSet presAssocID="{82CD7980-EECD-4C68-B0D0-A01171469D67}" presName="parentText" presStyleLbl="node1" presStyleIdx="5" presStyleCnt="7">
        <dgm:presLayoutVars>
          <dgm:chMax val="0"/>
          <dgm:bulletEnabled val="1"/>
        </dgm:presLayoutVars>
      </dgm:prSet>
      <dgm:spPr/>
    </dgm:pt>
    <dgm:pt modelId="{B3787CA5-9B10-414A-8FFE-98BCBDFCB5BA}" type="pres">
      <dgm:prSet presAssocID="{E9141EF5-457F-4A2D-941C-95D7C982B717}" presName="spacer" presStyleCnt="0"/>
      <dgm:spPr/>
    </dgm:pt>
    <dgm:pt modelId="{48A688E3-A82E-2840-B65B-50A708735AC6}" type="pres">
      <dgm:prSet presAssocID="{D548756C-A631-475F-AF8B-165B112F008A}" presName="parentText" presStyleLbl="node1" presStyleIdx="6" presStyleCnt="7">
        <dgm:presLayoutVars>
          <dgm:chMax val="0"/>
          <dgm:bulletEnabled val="1"/>
        </dgm:presLayoutVars>
      </dgm:prSet>
      <dgm:spPr/>
    </dgm:pt>
  </dgm:ptLst>
  <dgm:cxnLst>
    <dgm:cxn modelId="{6E017E12-741F-487D-A9E9-680C7BE7FBC2}" srcId="{BD0AE9F6-14EB-45C2-B725-EB0CBE03EEE0}" destId="{2A347984-D2EC-46B1-8B62-A8171FC57537}" srcOrd="0" destOrd="0" parTransId="{6D2100D0-F52D-4918-8749-91EFCF597B4F}" sibTransId="{EFE4CE91-1A42-4DB8-B67E-7FC21CA5117B}"/>
    <dgm:cxn modelId="{F6546A3A-4FA2-314D-BD37-D124A56907C7}" type="presOf" srcId="{EEAA62A5-0669-4BF2-B9E7-07275251FE5B}" destId="{8BB07ABA-FA6A-8E4E-854E-76F73C23DDDF}" srcOrd="0" destOrd="0" presId="urn:microsoft.com/office/officeart/2005/8/layout/vList2"/>
    <dgm:cxn modelId="{F4B8AF60-7547-CB4F-A768-ADBBCAFA212C}" type="presOf" srcId="{BD0AE9F6-14EB-45C2-B725-EB0CBE03EEE0}" destId="{1F3A0DAE-413D-DF48-AC7A-60BA3BE15EB4}" srcOrd="0" destOrd="0" presId="urn:microsoft.com/office/officeart/2005/8/layout/vList2"/>
    <dgm:cxn modelId="{693C1576-6A28-4E76-92DF-4BE98DAF60A6}" srcId="{BD0AE9F6-14EB-45C2-B725-EB0CBE03EEE0}" destId="{CA761EEA-8B12-4AD4-BC25-73E29565A486}" srcOrd="1" destOrd="0" parTransId="{35C041C1-C5E0-45F2-9D5D-7334D6B85D88}" sibTransId="{0D0CE251-8225-46A5-BBC2-76CF512D2111}"/>
    <dgm:cxn modelId="{97EA087B-51B1-455B-AC33-5A53BA071601}" srcId="{BD0AE9F6-14EB-45C2-B725-EB0CBE03EEE0}" destId="{82CD7980-EECD-4C68-B0D0-A01171469D67}" srcOrd="5" destOrd="0" parTransId="{F1303566-EDD0-4230-9947-91E02C7463C3}" sibTransId="{E9141EF5-457F-4A2D-941C-95D7C982B717}"/>
    <dgm:cxn modelId="{B0E60583-9E93-144C-BC86-F7DFE170C9BC}" type="presOf" srcId="{82CD7980-EECD-4C68-B0D0-A01171469D67}" destId="{537045EC-52D2-B740-B9F1-7C8EC6230D1B}" srcOrd="0" destOrd="0" presId="urn:microsoft.com/office/officeart/2005/8/layout/vList2"/>
    <dgm:cxn modelId="{6871C98C-EE2B-4DE3-8F3A-A6D1739D4E03}" srcId="{BD0AE9F6-14EB-45C2-B725-EB0CBE03EEE0}" destId="{12AD8E3B-8B9B-42DA-9415-04CC32BF1968}" srcOrd="4" destOrd="0" parTransId="{DFFBC6E6-BD08-4AED-8381-9BE88D995EBE}" sibTransId="{C9D06D1A-F019-441E-B042-788301CC8C70}"/>
    <dgm:cxn modelId="{8D98749D-25A9-C04D-8AE9-66AE5D27E556}" type="presOf" srcId="{CA761EEA-8B12-4AD4-BC25-73E29565A486}" destId="{6932BAB3-3CD4-EB43-9D2F-AA0DE4D282E5}" srcOrd="0" destOrd="0" presId="urn:microsoft.com/office/officeart/2005/8/layout/vList2"/>
    <dgm:cxn modelId="{983EACB3-FC01-7B4E-8501-E8FDF38C4649}" type="presOf" srcId="{12AD8E3B-8B9B-42DA-9415-04CC32BF1968}" destId="{B6990C30-D4B0-DC44-9F77-E4B63D68A456}" srcOrd="0" destOrd="0" presId="urn:microsoft.com/office/officeart/2005/8/layout/vList2"/>
    <dgm:cxn modelId="{451D50BD-358F-4A39-AB01-54CEF5DB5F51}" srcId="{BD0AE9F6-14EB-45C2-B725-EB0CBE03EEE0}" destId="{EEAA62A5-0669-4BF2-B9E7-07275251FE5B}" srcOrd="3" destOrd="0" parTransId="{BAE040A6-6F8A-45E0-999F-676E7D7FCECE}" sibTransId="{71FA3EE8-D26F-4511-8831-4F0B06B937AC}"/>
    <dgm:cxn modelId="{2AD0ACC0-8453-2D4B-B257-4CAA775B2967}" type="presOf" srcId="{2A347984-D2EC-46B1-8B62-A8171FC57537}" destId="{6CC7772D-9E04-D64A-9D25-7875CD74A5F5}" srcOrd="0" destOrd="0" presId="urn:microsoft.com/office/officeart/2005/8/layout/vList2"/>
    <dgm:cxn modelId="{551CC7CB-34D0-9D4D-9D32-A8B693D44C71}" type="presOf" srcId="{D548756C-A631-475F-AF8B-165B112F008A}" destId="{48A688E3-A82E-2840-B65B-50A708735AC6}" srcOrd="0" destOrd="0" presId="urn:microsoft.com/office/officeart/2005/8/layout/vList2"/>
    <dgm:cxn modelId="{BDF549D7-A9AD-47E6-A837-C1E38987C585}" srcId="{BD0AE9F6-14EB-45C2-B725-EB0CBE03EEE0}" destId="{9C6080E8-0148-4810-880F-C102A1A7DED6}" srcOrd="2" destOrd="0" parTransId="{87E9EABE-A6AF-4D0C-B7A0-13D1C400D39B}" sibTransId="{CEE4521F-E92A-408D-87A5-49BBA7CAA013}"/>
    <dgm:cxn modelId="{2441F6F4-B886-5746-BB21-71490676B58E}" type="presOf" srcId="{9C6080E8-0148-4810-880F-C102A1A7DED6}" destId="{EE656A5E-C5F7-7243-ACCB-300B48C23051}" srcOrd="0" destOrd="0" presId="urn:microsoft.com/office/officeart/2005/8/layout/vList2"/>
    <dgm:cxn modelId="{D1B41EFB-5CDB-4407-8CBF-308502723449}" srcId="{BD0AE9F6-14EB-45C2-B725-EB0CBE03EEE0}" destId="{D548756C-A631-475F-AF8B-165B112F008A}" srcOrd="6" destOrd="0" parTransId="{3E0A41DA-C6D3-445A-B808-6DC843FA2103}" sibTransId="{DB7224B5-AC67-44D3-BFDC-40D5647E03AF}"/>
    <dgm:cxn modelId="{8C7DBA08-02F5-2547-A5A1-DA0343A42BF3}" type="presParOf" srcId="{1F3A0DAE-413D-DF48-AC7A-60BA3BE15EB4}" destId="{6CC7772D-9E04-D64A-9D25-7875CD74A5F5}" srcOrd="0" destOrd="0" presId="urn:microsoft.com/office/officeart/2005/8/layout/vList2"/>
    <dgm:cxn modelId="{A799211C-7D83-8747-8BBC-0C8645468DF6}" type="presParOf" srcId="{1F3A0DAE-413D-DF48-AC7A-60BA3BE15EB4}" destId="{9352717D-3F37-DE40-8C06-B1A8091CA845}" srcOrd="1" destOrd="0" presId="urn:microsoft.com/office/officeart/2005/8/layout/vList2"/>
    <dgm:cxn modelId="{4082D968-F180-2146-AD54-3D8A065939EC}" type="presParOf" srcId="{1F3A0DAE-413D-DF48-AC7A-60BA3BE15EB4}" destId="{6932BAB3-3CD4-EB43-9D2F-AA0DE4D282E5}" srcOrd="2" destOrd="0" presId="urn:microsoft.com/office/officeart/2005/8/layout/vList2"/>
    <dgm:cxn modelId="{A91BC196-3AA9-AD4B-A166-B2FA79D6EC54}" type="presParOf" srcId="{1F3A0DAE-413D-DF48-AC7A-60BA3BE15EB4}" destId="{C1A0BF7D-7EB3-E74C-A2E8-F6EF61EA8889}" srcOrd="3" destOrd="0" presId="urn:microsoft.com/office/officeart/2005/8/layout/vList2"/>
    <dgm:cxn modelId="{24404EA9-C213-7B48-88B4-C8B414111734}" type="presParOf" srcId="{1F3A0DAE-413D-DF48-AC7A-60BA3BE15EB4}" destId="{EE656A5E-C5F7-7243-ACCB-300B48C23051}" srcOrd="4" destOrd="0" presId="urn:microsoft.com/office/officeart/2005/8/layout/vList2"/>
    <dgm:cxn modelId="{0C821A06-64F9-864F-A95A-211D5640E4EB}" type="presParOf" srcId="{1F3A0DAE-413D-DF48-AC7A-60BA3BE15EB4}" destId="{A29F0AAE-586D-DC40-A274-038681DFBD29}" srcOrd="5" destOrd="0" presId="urn:microsoft.com/office/officeart/2005/8/layout/vList2"/>
    <dgm:cxn modelId="{557CE589-0361-3340-91CF-C3B77F69547F}" type="presParOf" srcId="{1F3A0DAE-413D-DF48-AC7A-60BA3BE15EB4}" destId="{8BB07ABA-FA6A-8E4E-854E-76F73C23DDDF}" srcOrd="6" destOrd="0" presId="urn:microsoft.com/office/officeart/2005/8/layout/vList2"/>
    <dgm:cxn modelId="{A96A563E-04B0-8548-9424-2385091C3E6B}" type="presParOf" srcId="{1F3A0DAE-413D-DF48-AC7A-60BA3BE15EB4}" destId="{3AD963EE-5B2B-6641-A1EF-C5335A48713C}" srcOrd="7" destOrd="0" presId="urn:microsoft.com/office/officeart/2005/8/layout/vList2"/>
    <dgm:cxn modelId="{D05EFE37-918F-404C-A896-50FC18ABA3D0}" type="presParOf" srcId="{1F3A0DAE-413D-DF48-AC7A-60BA3BE15EB4}" destId="{B6990C30-D4B0-DC44-9F77-E4B63D68A456}" srcOrd="8" destOrd="0" presId="urn:microsoft.com/office/officeart/2005/8/layout/vList2"/>
    <dgm:cxn modelId="{9CDA4CD6-EAFB-7A42-91D9-A04E0669D4FC}" type="presParOf" srcId="{1F3A0DAE-413D-DF48-AC7A-60BA3BE15EB4}" destId="{D1DB1C9C-6112-2849-AF04-60F474561183}" srcOrd="9" destOrd="0" presId="urn:microsoft.com/office/officeart/2005/8/layout/vList2"/>
    <dgm:cxn modelId="{9F91FA7B-4527-954E-8344-3000CDDE3CEA}" type="presParOf" srcId="{1F3A0DAE-413D-DF48-AC7A-60BA3BE15EB4}" destId="{537045EC-52D2-B740-B9F1-7C8EC6230D1B}" srcOrd="10" destOrd="0" presId="urn:microsoft.com/office/officeart/2005/8/layout/vList2"/>
    <dgm:cxn modelId="{0513235C-0A86-7D4D-8B57-3A9C2F42274F}" type="presParOf" srcId="{1F3A0DAE-413D-DF48-AC7A-60BA3BE15EB4}" destId="{B3787CA5-9B10-414A-8FFE-98BCBDFCB5BA}" srcOrd="11" destOrd="0" presId="urn:microsoft.com/office/officeart/2005/8/layout/vList2"/>
    <dgm:cxn modelId="{E554894C-984F-D14F-9A16-6E80D43B19FE}" type="presParOf" srcId="{1F3A0DAE-413D-DF48-AC7A-60BA3BE15EB4}" destId="{48A688E3-A82E-2840-B65B-50A708735AC6}"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B12FD7-A6E5-425E-90F3-E9EBDCF09BB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9D2B9DB-9B3D-40EA-A763-0CE6C65E79CC}">
      <dgm:prSet custT="1"/>
      <dgm:spPr/>
      <dgm:t>
        <a:bodyPr/>
        <a:lstStyle/>
        <a:p>
          <a:r>
            <a:rPr lang="en-US" sz="1400"/>
            <a:t>Radon Emissions</a:t>
          </a:r>
        </a:p>
      </dgm:t>
    </dgm:pt>
    <dgm:pt modelId="{671F62BF-4BF1-4E23-B03E-A361B6D74D95}" type="parTrans" cxnId="{B5CD8695-5DB0-4BC4-BFDC-3F1FA0D45D62}">
      <dgm:prSet/>
      <dgm:spPr/>
      <dgm:t>
        <a:bodyPr/>
        <a:lstStyle/>
        <a:p>
          <a:endParaRPr lang="en-US" sz="1400"/>
        </a:p>
      </dgm:t>
    </dgm:pt>
    <dgm:pt modelId="{641ACD9D-39BB-4B9A-AFF8-B9E7C4FEBA4C}" type="sibTrans" cxnId="{B5CD8695-5DB0-4BC4-BFDC-3F1FA0D45D62}">
      <dgm:prSet/>
      <dgm:spPr/>
      <dgm:t>
        <a:bodyPr/>
        <a:lstStyle/>
        <a:p>
          <a:endParaRPr lang="en-US" sz="1400"/>
        </a:p>
      </dgm:t>
    </dgm:pt>
    <dgm:pt modelId="{2A487402-DF02-4949-B72A-FACB4BEB62AA}">
      <dgm:prSet custT="1"/>
      <dgm:spPr/>
      <dgm:t>
        <a:bodyPr/>
        <a:lstStyle/>
        <a:p>
          <a:r>
            <a:rPr lang="en-US" sz="1400"/>
            <a:t>Most rock contains small amount of gases that can be isotopically distinguished from the normal atmospheric gases. </a:t>
          </a:r>
        </a:p>
      </dgm:t>
    </dgm:pt>
    <dgm:pt modelId="{18645DFC-1A68-4AF3-AC0F-061CEDB6460B}" type="parTrans" cxnId="{CBBA988B-19AD-4928-9F7C-F8BF8DCEEAEA}">
      <dgm:prSet/>
      <dgm:spPr/>
      <dgm:t>
        <a:bodyPr/>
        <a:lstStyle/>
        <a:p>
          <a:endParaRPr lang="en-US" sz="1400"/>
        </a:p>
      </dgm:t>
    </dgm:pt>
    <dgm:pt modelId="{732A568B-E433-43EB-BCF3-7B1B7A466186}" type="sibTrans" cxnId="{CBBA988B-19AD-4928-9F7C-F8BF8DCEEAEA}">
      <dgm:prSet/>
      <dgm:spPr/>
      <dgm:t>
        <a:bodyPr/>
        <a:lstStyle/>
        <a:p>
          <a:endParaRPr lang="en-US" sz="1400"/>
        </a:p>
      </dgm:t>
    </dgm:pt>
    <dgm:pt modelId="{7F179ECE-225A-42E4-A18A-67BE41148484}">
      <dgm:prSet custT="1"/>
      <dgm:spPr/>
      <dgm:t>
        <a:bodyPr/>
        <a:lstStyle/>
        <a:p>
          <a:r>
            <a:rPr lang="en-US" sz="1400"/>
            <a:t>There are reports of spikes in the concentrations of such gases prior to a major earthquake; this has been attributed to release due to pre-seismic stress or fracturing of the rock. </a:t>
          </a:r>
        </a:p>
      </dgm:t>
    </dgm:pt>
    <dgm:pt modelId="{C630C789-20FE-471E-9D19-98353A4C0AA7}" type="parTrans" cxnId="{EAE94386-E8EA-42C1-A27B-952793DD49C3}">
      <dgm:prSet/>
      <dgm:spPr/>
      <dgm:t>
        <a:bodyPr/>
        <a:lstStyle/>
        <a:p>
          <a:endParaRPr lang="en-US" sz="1400"/>
        </a:p>
      </dgm:t>
    </dgm:pt>
    <dgm:pt modelId="{0650C334-A89E-4638-B425-331BA052EDC4}" type="sibTrans" cxnId="{EAE94386-E8EA-42C1-A27B-952793DD49C3}">
      <dgm:prSet/>
      <dgm:spPr/>
      <dgm:t>
        <a:bodyPr/>
        <a:lstStyle/>
        <a:p>
          <a:endParaRPr lang="en-US" sz="1400"/>
        </a:p>
      </dgm:t>
    </dgm:pt>
    <dgm:pt modelId="{0F3D564A-AD9F-47CE-AF2A-DFA4E8D12CB3}">
      <dgm:prSet custT="1"/>
      <dgm:spPr/>
      <dgm:t>
        <a:bodyPr/>
        <a:lstStyle/>
        <a:p>
          <a:r>
            <a:rPr lang="en-US" sz="1200" dirty="0"/>
            <a:t>Produced by radioactive decay of the trace amounts of uranium present in most rock active as a potential earthquake predictor because being radioactive it is easily detected, and its short half-life (3.8 days) makes it sensitive to short-term fluctuations. </a:t>
          </a:r>
        </a:p>
      </dgm:t>
    </dgm:pt>
    <dgm:pt modelId="{075F8516-B265-48F8-AD31-27AE16AB2FB1}" type="parTrans" cxnId="{16EAFF57-0F44-4708-A0D6-C552A4EF4B52}">
      <dgm:prSet/>
      <dgm:spPr/>
      <dgm:t>
        <a:bodyPr/>
        <a:lstStyle/>
        <a:p>
          <a:endParaRPr lang="en-US" sz="1400"/>
        </a:p>
      </dgm:t>
    </dgm:pt>
    <dgm:pt modelId="{31A3C490-3744-430F-BE9C-579A67F2E936}" type="sibTrans" cxnId="{16EAFF57-0F44-4708-A0D6-C552A4EF4B52}">
      <dgm:prSet/>
      <dgm:spPr/>
      <dgm:t>
        <a:bodyPr/>
        <a:lstStyle/>
        <a:p>
          <a:endParaRPr lang="en-US" sz="1400"/>
        </a:p>
      </dgm:t>
    </dgm:pt>
    <dgm:pt modelId="{E6A928D1-ACC6-443D-BFAC-65BA0776F226}">
      <dgm:prSet custT="1"/>
      <dgm:spPr/>
      <dgm:t>
        <a:bodyPr/>
        <a:lstStyle/>
        <a:p>
          <a:r>
            <a:rPr lang="en-US" sz="1400"/>
            <a:t>A 2009 review found 125 reports of changes in radon emissions prior to 86 earthquakes since 1966. </a:t>
          </a:r>
        </a:p>
      </dgm:t>
    </dgm:pt>
    <dgm:pt modelId="{08B19D09-6850-4558-9C74-46E3B828282E}" type="parTrans" cxnId="{FDD6C0CC-7AF6-45FD-84E8-167185A86E28}">
      <dgm:prSet/>
      <dgm:spPr/>
      <dgm:t>
        <a:bodyPr/>
        <a:lstStyle/>
        <a:p>
          <a:endParaRPr lang="en-US" sz="1400"/>
        </a:p>
      </dgm:t>
    </dgm:pt>
    <dgm:pt modelId="{753FC9CE-3677-446C-84BB-0B79B3B93AFD}" type="sibTrans" cxnId="{FDD6C0CC-7AF6-45FD-84E8-167185A86E28}">
      <dgm:prSet/>
      <dgm:spPr/>
      <dgm:t>
        <a:bodyPr/>
        <a:lstStyle/>
        <a:p>
          <a:endParaRPr lang="en-US" sz="1400"/>
        </a:p>
      </dgm:t>
    </dgm:pt>
    <dgm:pt modelId="{E7AFCC00-D3BD-4D6C-A932-DB16D8A1899F}">
      <dgm:prSet custT="1"/>
      <dgm:spPr/>
      <dgm:t>
        <a:bodyPr/>
        <a:lstStyle/>
        <a:p>
          <a:r>
            <a:rPr lang="en-US" sz="1400"/>
            <a:t>But the earthquakes with which these changes are supposedly linked were up to a thousand kilometers away, months later, and at all magnitudes. </a:t>
          </a:r>
        </a:p>
      </dgm:t>
    </dgm:pt>
    <dgm:pt modelId="{E165DFAC-7333-442F-B800-893B9F14776F}" type="parTrans" cxnId="{307774BF-A763-4523-93F1-746D9805E70F}">
      <dgm:prSet/>
      <dgm:spPr/>
      <dgm:t>
        <a:bodyPr/>
        <a:lstStyle/>
        <a:p>
          <a:endParaRPr lang="en-US" sz="1400"/>
        </a:p>
      </dgm:t>
    </dgm:pt>
    <dgm:pt modelId="{A5EC3F03-C651-4213-9B05-D2D3A152EE0E}" type="sibTrans" cxnId="{307774BF-A763-4523-93F1-746D9805E70F}">
      <dgm:prSet/>
      <dgm:spPr/>
      <dgm:t>
        <a:bodyPr/>
        <a:lstStyle/>
        <a:p>
          <a:endParaRPr lang="en-US" sz="1400"/>
        </a:p>
      </dgm:t>
    </dgm:pt>
    <dgm:pt modelId="{8D56861C-2290-42E8-8FA6-78A7BCD7BE40}">
      <dgm:prSet custT="1"/>
      <dgm:spPr/>
      <dgm:t>
        <a:bodyPr/>
        <a:lstStyle/>
        <a:p>
          <a:r>
            <a:rPr lang="en-US" sz="1400"/>
            <a:t>Another review concluded that in some cases changes in radon levels preceded an earthquake, but a correlation is not yet firmly established.</a:t>
          </a:r>
        </a:p>
      </dgm:t>
    </dgm:pt>
    <dgm:pt modelId="{0F208B29-E8FF-4AA4-B11E-5F91F58F52EE}" type="parTrans" cxnId="{0CB20E0C-9F80-4833-8874-B7D1F115CA62}">
      <dgm:prSet/>
      <dgm:spPr/>
      <dgm:t>
        <a:bodyPr/>
        <a:lstStyle/>
        <a:p>
          <a:endParaRPr lang="en-US" sz="1400"/>
        </a:p>
      </dgm:t>
    </dgm:pt>
    <dgm:pt modelId="{22F446E4-879B-4B24-9351-724FC1E18EE6}" type="sibTrans" cxnId="{0CB20E0C-9F80-4833-8874-B7D1F115CA62}">
      <dgm:prSet/>
      <dgm:spPr/>
      <dgm:t>
        <a:bodyPr/>
        <a:lstStyle/>
        <a:p>
          <a:endParaRPr lang="en-US" sz="1400"/>
        </a:p>
      </dgm:t>
    </dgm:pt>
    <dgm:pt modelId="{AA8DA374-8181-B34F-9C23-2639DCA90B50}" type="pres">
      <dgm:prSet presAssocID="{31B12FD7-A6E5-425E-90F3-E9EBDCF09BB9}" presName="diagram" presStyleCnt="0">
        <dgm:presLayoutVars>
          <dgm:dir/>
          <dgm:resizeHandles val="exact"/>
        </dgm:presLayoutVars>
      </dgm:prSet>
      <dgm:spPr/>
    </dgm:pt>
    <dgm:pt modelId="{07DB8E2B-17C7-EA4E-9B5A-15E2571E36BB}" type="pres">
      <dgm:prSet presAssocID="{19D2B9DB-9B3D-40EA-A763-0CE6C65E79CC}" presName="node" presStyleLbl="node1" presStyleIdx="0" presStyleCnt="7">
        <dgm:presLayoutVars>
          <dgm:bulletEnabled val="1"/>
        </dgm:presLayoutVars>
      </dgm:prSet>
      <dgm:spPr/>
    </dgm:pt>
    <dgm:pt modelId="{7A7A4CB1-580F-5A47-8C22-183F687C985E}" type="pres">
      <dgm:prSet presAssocID="{641ACD9D-39BB-4B9A-AFF8-B9E7C4FEBA4C}" presName="sibTrans" presStyleCnt="0"/>
      <dgm:spPr/>
    </dgm:pt>
    <dgm:pt modelId="{4682DF6B-7409-C84F-AA36-40EF3D44C1B3}" type="pres">
      <dgm:prSet presAssocID="{2A487402-DF02-4949-B72A-FACB4BEB62AA}" presName="node" presStyleLbl="node1" presStyleIdx="1" presStyleCnt="7">
        <dgm:presLayoutVars>
          <dgm:bulletEnabled val="1"/>
        </dgm:presLayoutVars>
      </dgm:prSet>
      <dgm:spPr/>
    </dgm:pt>
    <dgm:pt modelId="{60A9486B-6BEB-E34F-A853-3CC382F7DF7A}" type="pres">
      <dgm:prSet presAssocID="{732A568B-E433-43EB-BCF3-7B1B7A466186}" presName="sibTrans" presStyleCnt="0"/>
      <dgm:spPr/>
    </dgm:pt>
    <dgm:pt modelId="{4A4BF3B9-C1A6-A144-A538-33118AD34292}" type="pres">
      <dgm:prSet presAssocID="{7F179ECE-225A-42E4-A18A-67BE41148484}" presName="node" presStyleLbl="node1" presStyleIdx="2" presStyleCnt="7">
        <dgm:presLayoutVars>
          <dgm:bulletEnabled val="1"/>
        </dgm:presLayoutVars>
      </dgm:prSet>
      <dgm:spPr/>
    </dgm:pt>
    <dgm:pt modelId="{89FAE7A0-0BBC-6040-B348-56C74D22531D}" type="pres">
      <dgm:prSet presAssocID="{0650C334-A89E-4638-B425-331BA052EDC4}" presName="sibTrans" presStyleCnt="0"/>
      <dgm:spPr/>
    </dgm:pt>
    <dgm:pt modelId="{9DC2FBCC-3E5B-1348-9597-FB00A054FCB7}" type="pres">
      <dgm:prSet presAssocID="{0F3D564A-AD9F-47CE-AF2A-DFA4E8D12CB3}" presName="node" presStyleLbl="node1" presStyleIdx="3" presStyleCnt="7">
        <dgm:presLayoutVars>
          <dgm:bulletEnabled val="1"/>
        </dgm:presLayoutVars>
      </dgm:prSet>
      <dgm:spPr/>
    </dgm:pt>
    <dgm:pt modelId="{FB3C8C7A-6307-534E-AFD7-283993604686}" type="pres">
      <dgm:prSet presAssocID="{31A3C490-3744-430F-BE9C-579A67F2E936}" presName="sibTrans" presStyleCnt="0"/>
      <dgm:spPr/>
    </dgm:pt>
    <dgm:pt modelId="{03D6FE69-D3AE-B847-9F0E-532446DEA713}" type="pres">
      <dgm:prSet presAssocID="{E6A928D1-ACC6-443D-BFAC-65BA0776F226}" presName="node" presStyleLbl="node1" presStyleIdx="4" presStyleCnt="7">
        <dgm:presLayoutVars>
          <dgm:bulletEnabled val="1"/>
        </dgm:presLayoutVars>
      </dgm:prSet>
      <dgm:spPr/>
    </dgm:pt>
    <dgm:pt modelId="{68B0C39C-C1C1-0740-B492-69E7856E7778}" type="pres">
      <dgm:prSet presAssocID="{753FC9CE-3677-446C-84BB-0B79B3B93AFD}" presName="sibTrans" presStyleCnt="0"/>
      <dgm:spPr/>
    </dgm:pt>
    <dgm:pt modelId="{29EB4F1A-69EC-EC40-AF48-1E9952432730}" type="pres">
      <dgm:prSet presAssocID="{E7AFCC00-D3BD-4D6C-A932-DB16D8A1899F}" presName="node" presStyleLbl="node1" presStyleIdx="5" presStyleCnt="7">
        <dgm:presLayoutVars>
          <dgm:bulletEnabled val="1"/>
        </dgm:presLayoutVars>
      </dgm:prSet>
      <dgm:spPr/>
    </dgm:pt>
    <dgm:pt modelId="{FA11C200-2962-B449-A51D-1B1514713AF7}" type="pres">
      <dgm:prSet presAssocID="{A5EC3F03-C651-4213-9B05-D2D3A152EE0E}" presName="sibTrans" presStyleCnt="0"/>
      <dgm:spPr/>
    </dgm:pt>
    <dgm:pt modelId="{A9753EFD-C924-EE42-AD68-FFC24848ED31}" type="pres">
      <dgm:prSet presAssocID="{8D56861C-2290-42E8-8FA6-78A7BCD7BE40}" presName="node" presStyleLbl="node1" presStyleIdx="6" presStyleCnt="7">
        <dgm:presLayoutVars>
          <dgm:bulletEnabled val="1"/>
        </dgm:presLayoutVars>
      </dgm:prSet>
      <dgm:spPr/>
    </dgm:pt>
  </dgm:ptLst>
  <dgm:cxnLst>
    <dgm:cxn modelId="{0CB20E0C-9F80-4833-8874-B7D1F115CA62}" srcId="{31B12FD7-A6E5-425E-90F3-E9EBDCF09BB9}" destId="{8D56861C-2290-42E8-8FA6-78A7BCD7BE40}" srcOrd="6" destOrd="0" parTransId="{0F208B29-E8FF-4AA4-B11E-5F91F58F52EE}" sibTransId="{22F446E4-879B-4B24-9351-724FC1E18EE6}"/>
    <dgm:cxn modelId="{16EAFF57-0F44-4708-A0D6-C552A4EF4B52}" srcId="{31B12FD7-A6E5-425E-90F3-E9EBDCF09BB9}" destId="{0F3D564A-AD9F-47CE-AF2A-DFA4E8D12CB3}" srcOrd="3" destOrd="0" parTransId="{075F8516-B265-48F8-AD31-27AE16AB2FB1}" sibTransId="{31A3C490-3744-430F-BE9C-579A67F2E936}"/>
    <dgm:cxn modelId="{8494176A-9C28-454E-804E-1C9D6F02B88C}" type="presOf" srcId="{8D56861C-2290-42E8-8FA6-78A7BCD7BE40}" destId="{A9753EFD-C924-EE42-AD68-FFC24848ED31}" srcOrd="0" destOrd="0" presId="urn:microsoft.com/office/officeart/2005/8/layout/default"/>
    <dgm:cxn modelId="{E7E9A67A-1BDA-0743-8B1F-86517532E75D}" type="presOf" srcId="{31B12FD7-A6E5-425E-90F3-E9EBDCF09BB9}" destId="{AA8DA374-8181-B34F-9C23-2639DCA90B50}" srcOrd="0" destOrd="0" presId="urn:microsoft.com/office/officeart/2005/8/layout/default"/>
    <dgm:cxn modelId="{4657C27F-5237-184D-873B-7825C719F274}" type="presOf" srcId="{2A487402-DF02-4949-B72A-FACB4BEB62AA}" destId="{4682DF6B-7409-C84F-AA36-40EF3D44C1B3}" srcOrd="0" destOrd="0" presId="urn:microsoft.com/office/officeart/2005/8/layout/default"/>
    <dgm:cxn modelId="{EAE94386-E8EA-42C1-A27B-952793DD49C3}" srcId="{31B12FD7-A6E5-425E-90F3-E9EBDCF09BB9}" destId="{7F179ECE-225A-42E4-A18A-67BE41148484}" srcOrd="2" destOrd="0" parTransId="{C630C789-20FE-471E-9D19-98353A4C0AA7}" sibTransId="{0650C334-A89E-4638-B425-331BA052EDC4}"/>
    <dgm:cxn modelId="{CBBA988B-19AD-4928-9F7C-F8BF8DCEEAEA}" srcId="{31B12FD7-A6E5-425E-90F3-E9EBDCF09BB9}" destId="{2A487402-DF02-4949-B72A-FACB4BEB62AA}" srcOrd="1" destOrd="0" parTransId="{18645DFC-1A68-4AF3-AC0F-061CEDB6460B}" sibTransId="{732A568B-E433-43EB-BCF3-7B1B7A466186}"/>
    <dgm:cxn modelId="{B5CD8695-5DB0-4BC4-BFDC-3F1FA0D45D62}" srcId="{31B12FD7-A6E5-425E-90F3-E9EBDCF09BB9}" destId="{19D2B9DB-9B3D-40EA-A763-0CE6C65E79CC}" srcOrd="0" destOrd="0" parTransId="{671F62BF-4BF1-4E23-B03E-A361B6D74D95}" sibTransId="{641ACD9D-39BB-4B9A-AFF8-B9E7C4FEBA4C}"/>
    <dgm:cxn modelId="{A62599BA-65D5-CF40-9B70-D382243B2279}" type="presOf" srcId="{7F179ECE-225A-42E4-A18A-67BE41148484}" destId="{4A4BF3B9-C1A6-A144-A538-33118AD34292}" srcOrd="0" destOrd="0" presId="urn:microsoft.com/office/officeart/2005/8/layout/default"/>
    <dgm:cxn modelId="{307774BF-A763-4523-93F1-746D9805E70F}" srcId="{31B12FD7-A6E5-425E-90F3-E9EBDCF09BB9}" destId="{E7AFCC00-D3BD-4D6C-A932-DB16D8A1899F}" srcOrd="5" destOrd="0" parTransId="{E165DFAC-7333-442F-B800-893B9F14776F}" sibTransId="{A5EC3F03-C651-4213-9B05-D2D3A152EE0E}"/>
    <dgm:cxn modelId="{451044C2-BF62-454A-8768-9193BC66F830}" type="presOf" srcId="{0F3D564A-AD9F-47CE-AF2A-DFA4E8D12CB3}" destId="{9DC2FBCC-3E5B-1348-9597-FB00A054FCB7}" srcOrd="0" destOrd="0" presId="urn:microsoft.com/office/officeart/2005/8/layout/default"/>
    <dgm:cxn modelId="{FDD6C0CC-7AF6-45FD-84E8-167185A86E28}" srcId="{31B12FD7-A6E5-425E-90F3-E9EBDCF09BB9}" destId="{E6A928D1-ACC6-443D-BFAC-65BA0776F226}" srcOrd="4" destOrd="0" parTransId="{08B19D09-6850-4558-9C74-46E3B828282E}" sibTransId="{753FC9CE-3677-446C-84BB-0B79B3B93AFD}"/>
    <dgm:cxn modelId="{98600FEB-0EA6-1443-832C-833E42F585CD}" type="presOf" srcId="{E6A928D1-ACC6-443D-BFAC-65BA0776F226}" destId="{03D6FE69-D3AE-B847-9F0E-532446DEA713}" srcOrd="0" destOrd="0" presId="urn:microsoft.com/office/officeart/2005/8/layout/default"/>
    <dgm:cxn modelId="{DEE498F0-BB53-5E41-A42F-0350722AF1DF}" type="presOf" srcId="{19D2B9DB-9B3D-40EA-A763-0CE6C65E79CC}" destId="{07DB8E2B-17C7-EA4E-9B5A-15E2571E36BB}" srcOrd="0" destOrd="0" presId="urn:microsoft.com/office/officeart/2005/8/layout/default"/>
    <dgm:cxn modelId="{8754BEFB-9915-8742-954B-94B2822448EB}" type="presOf" srcId="{E7AFCC00-D3BD-4D6C-A932-DB16D8A1899F}" destId="{29EB4F1A-69EC-EC40-AF48-1E9952432730}" srcOrd="0" destOrd="0" presId="urn:microsoft.com/office/officeart/2005/8/layout/default"/>
    <dgm:cxn modelId="{03ABC1AE-CDB2-C74F-8483-C25A87F9D665}" type="presParOf" srcId="{AA8DA374-8181-B34F-9C23-2639DCA90B50}" destId="{07DB8E2B-17C7-EA4E-9B5A-15E2571E36BB}" srcOrd="0" destOrd="0" presId="urn:microsoft.com/office/officeart/2005/8/layout/default"/>
    <dgm:cxn modelId="{A0EE484A-09D1-E448-83EA-674384E37CE9}" type="presParOf" srcId="{AA8DA374-8181-B34F-9C23-2639DCA90B50}" destId="{7A7A4CB1-580F-5A47-8C22-183F687C985E}" srcOrd="1" destOrd="0" presId="urn:microsoft.com/office/officeart/2005/8/layout/default"/>
    <dgm:cxn modelId="{8B2B33AD-87C4-4E4C-BC92-61EE835C7E65}" type="presParOf" srcId="{AA8DA374-8181-B34F-9C23-2639DCA90B50}" destId="{4682DF6B-7409-C84F-AA36-40EF3D44C1B3}" srcOrd="2" destOrd="0" presId="urn:microsoft.com/office/officeart/2005/8/layout/default"/>
    <dgm:cxn modelId="{2A3A508C-5C63-0748-81E2-20E5F5B0A2AD}" type="presParOf" srcId="{AA8DA374-8181-B34F-9C23-2639DCA90B50}" destId="{60A9486B-6BEB-E34F-A853-3CC382F7DF7A}" srcOrd="3" destOrd="0" presId="urn:microsoft.com/office/officeart/2005/8/layout/default"/>
    <dgm:cxn modelId="{600B38B6-3FDE-AC4A-BFD1-2AC96C5FD9AB}" type="presParOf" srcId="{AA8DA374-8181-B34F-9C23-2639DCA90B50}" destId="{4A4BF3B9-C1A6-A144-A538-33118AD34292}" srcOrd="4" destOrd="0" presId="urn:microsoft.com/office/officeart/2005/8/layout/default"/>
    <dgm:cxn modelId="{E9F98FB5-73B8-BC40-8E4E-3724FBF5E6B8}" type="presParOf" srcId="{AA8DA374-8181-B34F-9C23-2639DCA90B50}" destId="{89FAE7A0-0BBC-6040-B348-56C74D22531D}" srcOrd="5" destOrd="0" presId="urn:microsoft.com/office/officeart/2005/8/layout/default"/>
    <dgm:cxn modelId="{3521D3CF-30E1-4647-9A55-FE0FF0E7D202}" type="presParOf" srcId="{AA8DA374-8181-B34F-9C23-2639DCA90B50}" destId="{9DC2FBCC-3E5B-1348-9597-FB00A054FCB7}" srcOrd="6" destOrd="0" presId="urn:microsoft.com/office/officeart/2005/8/layout/default"/>
    <dgm:cxn modelId="{63BD65F8-0E8E-E141-93C2-119490D8CCAE}" type="presParOf" srcId="{AA8DA374-8181-B34F-9C23-2639DCA90B50}" destId="{FB3C8C7A-6307-534E-AFD7-283993604686}" srcOrd="7" destOrd="0" presId="urn:microsoft.com/office/officeart/2005/8/layout/default"/>
    <dgm:cxn modelId="{1E4B5C14-2F47-BE4C-81AB-07580E7D2AF2}" type="presParOf" srcId="{AA8DA374-8181-B34F-9C23-2639DCA90B50}" destId="{03D6FE69-D3AE-B847-9F0E-532446DEA713}" srcOrd="8" destOrd="0" presId="urn:microsoft.com/office/officeart/2005/8/layout/default"/>
    <dgm:cxn modelId="{09C6DAB4-690D-DD46-A62E-2EE34170CED8}" type="presParOf" srcId="{AA8DA374-8181-B34F-9C23-2639DCA90B50}" destId="{68B0C39C-C1C1-0740-B492-69E7856E7778}" srcOrd="9" destOrd="0" presId="urn:microsoft.com/office/officeart/2005/8/layout/default"/>
    <dgm:cxn modelId="{6017F4E6-5DCC-5D4D-AFC9-9F6FA3726F96}" type="presParOf" srcId="{AA8DA374-8181-B34F-9C23-2639DCA90B50}" destId="{29EB4F1A-69EC-EC40-AF48-1E9952432730}" srcOrd="10" destOrd="0" presId="urn:microsoft.com/office/officeart/2005/8/layout/default"/>
    <dgm:cxn modelId="{EF81AA79-4E6B-E749-BA5C-004665EAA3A7}" type="presParOf" srcId="{AA8DA374-8181-B34F-9C23-2639DCA90B50}" destId="{FA11C200-2962-B449-A51D-1B1514713AF7}" srcOrd="11" destOrd="0" presId="urn:microsoft.com/office/officeart/2005/8/layout/default"/>
    <dgm:cxn modelId="{CD1F303D-D874-2249-9CB2-084EBBEBACE5}" type="presParOf" srcId="{AA8DA374-8181-B34F-9C23-2639DCA90B50}" destId="{A9753EFD-C924-EE42-AD68-FFC24848ED31}"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4FAB7A-B3F1-4CB9-8A67-F3FDEDD05D26}"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4445B293-E504-4AD1-8949-B8F6CA0DF1C1}">
      <dgm:prSet custT="1"/>
      <dgm:spPr>
        <a:noFill/>
      </dgm:spPr>
      <dgm:t>
        <a:bodyPr/>
        <a:lstStyle/>
        <a:p>
          <a:r>
            <a:rPr lang="en-US" sz="1800" dirty="0">
              <a:solidFill>
                <a:srgbClr val="0003FF"/>
              </a:solidFill>
            </a:rPr>
            <a:t>Electromagnetic Variations</a:t>
          </a:r>
        </a:p>
      </dgm:t>
    </dgm:pt>
    <dgm:pt modelId="{95CCC959-EEC7-4232-A160-ECE460D600DB}" type="parTrans" cxnId="{5D3FBC16-4A54-41A2-8697-537688D07D5F}">
      <dgm:prSet/>
      <dgm:spPr/>
      <dgm:t>
        <a:bodyPr/>
        <a:lstStyle/>
        <a:p>
          <a:endParaRPr lang="en-US" sz="1400"/>
        </a:p>
      </dgm:t>
    </dgm:pt>
    <dgm:pt modelId="{20705E70-0BD0-43A2-B969-A1A66B0BED30}" type="sibTrans" cxnId="{5D3FBC16-4A54-41A2-8697-537688D07D5F}">
      <dgm:prSet/>
      <dgm:spPr/>
      <dgm:t>
        <a:bodyPr/>
        <a:lstStyle/>
        <a:p>
          <a:endParaRPr lang="en-US"/>
        </a:p>
      </dgm:t>
    </dgm:pt>
    <dgm:pt modelId="{FDC94AEF-7257-4910-BA85-EC891076AD34}">
      <dgm:prSet custT="1"/>
      <dgm:spPr/>
      <dgm:t>
        <a:bodyPr/>
        <a:lstStyle/>
        <a:p>
          <a:r>
            <a:rPr lang="en-US" sz="1400" dirty="0"/>
            <a:t>“Various attempts have been made to identify possible pre-seismic variations in various electrical, electric-resistive, or magnetic phenomena. </a:t>
          </a:r>
        </a:p>
      </dgm:t>
    </dgm:pt>
    <dgm:pt modelId="{FF8C7334-EBED-4F16-A99E-6F7FB83F3F3B}" type="parTrans" cxnId="{FCA5D151-E50B-4BE7-896D-B74B7C63CBC6}">
      <dgm:prSet/>
      <dgm:spPr/>
      <dgm:t>
        <a:bodyPr/>
        <a:lstStyle/>
        <a:p>
          <a:endParaRPr lang="en-US" sz="1400"/>
        </a:p>
      </dgm:t>
    </dgm:pt>
    <dgm:pt modelId="{89AC13F8-7665-4121-A6C2-132E2B7C7758}" type="sibTrans" cxnId="{FCA5D151-E50B-4BE7-896D-B74B7C63CBC6}">
      <dgm:prSet/>
      <dgm:spPr/>
      <dgm:t>
        <a:bodyPr/>
        <a:lstStyle/>
        <a:p>
          <a:endParaRPr lang="en-US"/>
        </a:p>
      </dgm:t>
    </dgm:pt>
    <dgm:pt modelId="{CEF675BD-FF7B-4970-89AF-819328EB0D2B}">
      <dgm:prSet custT="1"/>
      <dgm:spPr/>
      <dgm:t>
        <a:bodyPr/>
        <a:lstStyle/>
        <a:p>
          <a:r>
            <a:rPr lang="en-US" sz="1400" dirty="0"/>
            <a:t>The most visible, and most criticized, is the VAN method of professors P. </a:t>
          </a:r>
          <a:r>
            <a:rPr lang="en-US" sz="1400" dirty="0" err="1"/>
            <a:t>Varotsos</a:t>
          </a:r>
          <a:r>
            <a:rPr lang="en-US" sz="1400" dirty="0"/>
            <a:t>, K. </a:t>
          </a:r>
          <a:r>
            <a:rPr lang="en-US" sz="1400" dirty="0" err="1"/>
            <a:t>Alexopoulos</a:t>
          </a:r>
          <a:r>
            <a:rPr lang="en-US" sz="1400" dirty="0"/>
            <a:t> and K. </a:t>
          </a:r>
          <a:r>
            <a:rPr lang="en-US" sz="1400" dirty="0" err="1"/>
            <a:t>Nomicos</a:t>
          </a:r>
          <a:r>
            <a:rPr lang="en-US" sz="1400" dirty="0"/>
            <a:t> – "VAN" – of the National and </a:t>
          </a:r>
          <a:r>
            <a:rPr lang="en-US" sz="1400" dirty="0" err="1"/>
            <a:t>Capodistrian</a:t>
          </a:r>
          <a:r>
            <a:rPr lang="en-US" sz="1400" dirty="0"/>
            <a:t> University of Athens. </a:t>
          </a:r>
        </a:p>
      </dgm:t>
    </dgm:pt>
    <dgm:pt modelId="{1FB70428-CBEC-4A63-A7E7-3171B9A359F0}" type="parTrans" cxnId="{A1332D13-DF15-49B9-BD19-3E21DC93A598}">
      <dgm:prSet/>
      <dgm:spPr/>
      <dgm:t>
        <a:bodyPr/>
        <a:lstStyle/>
        <a:p>
          <a:endParaRPr lang="en-US" sz="1400"/>
        </a:p>
      </dgm:t>
    </dgm:pt>
    <dgm:pt modelId="{B5825D7C-1C24-4200-83AB-ECB06788DAEE}" type="sibTrans" cxnId="{A1332D13-DF15-49B9-BD19-3E21DC93A598}">
      <dgm:prSet/>
      <dgm:spPr/>
      <dgm:t>
        <a:bodyPr/>
        <a:lstStyle/>
        <a:p>
          <a:endParaRPr lang="en-US"/>
        </a:p>
      </dgm:t>
    </dgm:pt>
    <dgm:pt modelId="{E2CB9629-7BC2-45E0-AC0C-0482C651DBE0}">
      <dgm:prSet custT="1"/>
      <dgm:spPr/>
      <dgm:t>
        <a:bodyPr/>
        <a:lstStyle/>
        <a:p>
          <a:r>
            <a:rPr lang="en-US" sz="1400" dirty="0"/>
            <a:t>An analysis of the wave propagation properties of SES in the Earth’s </a:t>
          </a:r>
          <a:r>
            <a:rPr lang="en-US" sz="1400" dirty="0" err="1"/>
            <a:t>crut</a:t>
          </a:r>
          <a:r>
            <a:rPr lang="en-US" sz="1400" dirty="0"/>
            <a:t> showed that it would have been impossible for signals with the amplitude reported by VAN to have been generated by small earthquakes and transmitted over the several hundred kilometers distances from the epicenter to the monitoring station.</a:t>
          </a:r>
        </a:p>
      </dgm:t>
    </dgm:pt>
    <dgm:pt modelId="{78B7D0E2-F7BB-4071-AD52-A6C6BA88B87F}" type="parTrans" cxnId="{77E03895-A0F9-4CDE-94E1-63D59BE2BD96}">
      <dgm:prSet/>
      <dgm:spPr/>
      <dgm:t>
        <a:bodyPr/>
        <a:lstStyle/>
        <a:p>
          <a:endParaRPr lang="en-US" sz="1400"/>
        </a:p>
      </dgm:t>
    </dgm:pt>
    <dgm:pt modelId="{541B011D-955D-4A4A-99A3-A4C2FCAA640D}" type="sibTrans" cxnId="{77E03895-A0F9-4CDE-94E1-63D59BE2BD96}">
      <dgm:prSet/>
      <dgm:spPr/>
      <dgm:t>
        <a:bodyPr/>
        <a:lstStyle/>
        <a:p>
          <a:endParaRPr lang="en-US"/>
        </a:p>
      </dgm:t>
    </dgm:pt>
    <dgm:pt modelId="{AC14C3B7-A52F-4B70-8544-120B2A2BA32F}">
      <dgm:prSet custT="1"/>
      <dgm:spPr/>
      <dgm:t>
        <a:bodyPr/>
        <a:lstStyle/>
        <a:p>
          <a:r>
            <a:rPr lang="en-US" sz="1400" dirty="0"/>
            <a:t>Several authors have pointed out that VAN’s publications are characterized by not accounting for (identifying and eliminating) the possible sources of electromagnetic interference (EMI) to their measuring system.”</a:t>
          </a:r>
        </a:p>
      </dgm:t>
    </dgm:pt>
    <dgm:pt modelId="{05F054FB-85E4-4D32-B859-DED991E335CB}" type="parTrans" cxnId="{872C58A7-1A1D-45D8-B1C8-D6CA50F88D89}">
      <dgm:prSet/>
      <dgm:spPr/>
      <dgm:t>
        <a:bodyPr/>
        <a:lstStyle/>
        <a:p>
          <a:endParaRPr lang="en-US" sz="1400"/>
        </a:p>
      </dgm:t>
    </dgm:pt>
    <dgm:pt modelId="{0ED90B0C-6475-4720-87F2-30943DE414B1}" type="sibTrans" cxnId="{872C58A7-1A1D-45D8-B1C8-D6CA50F88D89}">
      <dgm:prSet/>
      <dgm:spPr/>
      <dgm:t>
        <a:bodyPr/>
        <a:lstStyle/>
        <a:p>
          <a:endParaRPr lang="en-US"/>
        </a:p>
      </dgm:t>
    </dgm:pt>
    <dgm:pt modelId="{F99C9994-37A0-4647-A4C0-E7F2520ECEF1}">
      <dgm:prSet custT="1"/>
      <dgm:spPr/>
      <dgm:t>
        <a:bodyPr/>
        <a:lstStyle/>
        <a:p>
          <a:r>
            <a:rPr lang="en-US" sz="1400" dirty="0"/>
            <a:t>Other investigators have claimed to observe electromagnetic precursors prior to the, e.g., Loma </a:t>
          </a:r>
          <a:r>
            <a:rPr lang="en-US" sz="1400" dirty="0" err="1"/>
            <a:t>Prieta</a:t>
          </a:r>
          <a:r>
            <a:rPr lang="en-US" sz="1400" dirty="0"/>
            <a:t> earthquake (1989) that may have been due to a piezo electric effect in stressing of quartz rocks</a:t>
          </a:r>
        </a:p>
      </dgm:t>
    </dgm:pt>
    <dgm:pt modelId="{3FDB78D9-34B8-4A72-8421-885AF3C20FE7}" type="parTrans" cxnId="{827A3F8D-FF98-42AF-9A1B-0BF7E1FD01D7}">
      <dgm:prSet/>
      <dgm:spPr/>
      <dgm:t>
        <a:bodyPr/>
        <a:lstStyle/>
        <a:p>
          <a:endParaRPr lang="en-US" sz="1400"/>
        </a:p>
      </dgm:t>
    </dgm:pt>
    <dgm:pt modelId="{DAD72CEB-F455-4937-B10C-2C73C488BFFD}" type="sibTrans" cxnId="{827A3F8D-FF98-42AF-9A1B-0BF7E1FD01D7}">
      <dgm:prSet/>
      <dgm:spPr/>
      <dgm:t>
        <a:bodyPr/>
        <a:lstStyle/>
        <a:p>
          <a:endParaRPr lang="en-US"/>
        </a:p>
      </dgm:t>
    </dgm:pt>
    <dgm:pt modelId="{8E4E28BA-DE27-A94B-A1C9-595DB0483FE9}" type="pres">
      <dgm:prSet presAssocID="{F14FAB7A-B3F1-4CB9-8A67-F3FDEDD05D26}" presName="vert0" presStyleCnt="0">
        <dgm:presLayoutVars>
          <dgm:dir/>
          <dgm:animOne val="branch"/>
          <dgm:animLvl val="lvl"/>
        </dgm:presLayoutVars>
      </dgm:prSet>
      <dgm:spPr/>
    </dgm:pt>
    <dgm:pt modelId="{C3934E96-1B77-D64A-B816-E58BFA693CB1}" type="pres">
      <dgm:prSet presAssocID="{4445B293-E504-4AD1-8949-B8F6CA0DF1C1}" presName="thickLine" presStyleLbl="alignNode1" presStyleIdx="0" presStyleCnt="1"/>
      <dgm:spPr/>
    </dgm:pt>
    <dgm:pt modelId="{423148A9-96C2-0843-B7A1-9698F6AD9659}" type="pres">
      <dgm:prSet presAssocID="{4445B293-E504-4AD1-8949-B8F6CA0DF1C1}" presName="horz1" presStyleCnt="0"/>
      <dgm:spPr/>
    </dgm:pt>
    <dgm:pt modelId="{C5CF5061-C10B-7446-A88C-903B45CE997A}" type="pres">
      <dgm:prSet presAssocID="{4445B293-E504-4AD1-8949-B8F6CA0DF1C1}" presName="tx1" presStyleLbl="revTx" presStyleIdx="0" presStyleCnt="6" custLinFactNeighborX="0" custLinFactNeighborY="2941"/>
      <dgm:spPr/>
    </dgm:pt>
    <dgm:pt modelId="{FDE4D8D5-390E-0F41-858D-C24AC9540560}" type="pres">
      <dgm:prSet presAssocID="{4445B293-E504-4AD1-8949-B8F6CA0DF1C1}" presName="vert1" presStyleCnt="0"/>
      <dgm:spPr/>
    </dgm:pt>
    <dgm:pt modelId="{E20B18DC-F4EA-A74C-9238-B23D30780966}" type="pres">
      <dgm:prSet presAssocID="{FDC94AEF-7257-4910-BA85-EC891076AD34}" presName="vertSpace2a" presStyleCnt="0"/>
      <dgm:spPr/>
    </dgm:pt>
    <dgm:pt modelId="{A7D2AD6C-28DA-F54F-8615-25C18AD0E7EF}" type="pres">
      <dgm:prSet presAssocID="{FDC94AEF-7257-4910-BA85-EC891076AD34}" presName="horz2" presStyleCnt="0"/>
      <dgm:spPr/>
    </dgm:pt>
    <dgm:pt modelId="{F204DC7E-BFC9-B146-ADC0-7C296335CD8C}" type="pres">
      <dgm:prSet presAssocID="{FDC94AEF-7257-4910-BA85-EC891076AD34}" presName="horzSpace2" presStyleCnt="0"/>
      <dgm:spPr/>
    </dgm:pt>
    <dgm:pt modelId="{F63C307C-EC81-F640-90CB-7B70F8E5F0E9}" type="pres">
      <dgm:prSet presAssocID="{FDC94AEF-7257-4910-BA85-EC891076AD34}" presName="tx2" presStyleLbl="revTx" presStyleIdx="1" presStyleCnt="6"/>
      <dgm:spPr/>
    </dgm:pt>
    <dgm:pt modelId="{6FEAB05C-DBE4-814C-879A-46F4DB0FF55E}" type="pres">
      <dgm:prSet presAssocID="{FDC94AEF-7257-4910-BA85-EC891076AD34}" presName="vert2" presStyleCnt="0"/>
      <dgm:spPr/>
    </dgm:pt>
    <dgm:pt modelId="{99EE195E-B65D-E440-9C97-429A246E4D23}" type="pres">
      <dgm:prSet presAssocID="{FDC94AEF-7257-4910-BA85-EC891076AD34}" presName="thinLine2b" presStyleLbl="callout" presStyleIdx="0" presStyleCnt="5"/>
      <dgm:spPr/>
    </dgm:pt>
    <dgm:pt modelId="{C845570C-E871-DE43-901E-38B9F8664019}" type="pres">
      <dgm:prSet presAssocID="{FDC94AEF-7257-4910-BA85-EC891076AD34}" presName="vertSpace2b" presStyleCnt="0"/>
      <dgm:spPr/>
    </dgm:pt>
    <dgm:pt modelId="{53072B09-F86C-804B-BE47-585E79DDF7DD}" type="pres">
      <dgm:prSet presAssocID="{CEF675BD-FF7B-4970-89AF-819328EB0D2B}" presName="horz2" presStyleCnt="0"/>
      <dgm:spPr/>
    </dgm:pt>
    <dgm:pt modelId="{252CCCF4-7AA0-0F4C-8C7D-A41C5F973F82}" type="pres">
      <dgm:prSet presAssocID="{CEF675BD-FF7B-4970-89AF-819328EB0D2B}" presName="horzSpace2" presStyleCnt="0"/>
      <dgm:spPr/>
    </dgm:pt>
    <dgm:pt modelId="{7DD53414-87D6-314A-8068-AB3581EBFB53}" type="pres">
      <dgm:prSet presAssocID="{CEF675BD-FF7B-4970-89AF-819328EB0D2B}" presName="tx2" presStyleLbl="revTx" presStyleIdx="2" presStyleCnt="6"/>
      <dgm:spPr/>
    </dgm:pt>
    <dgm:pt modelId="{DAB66A7C-9DCC-1240-ADDD-353E59C23BF5}" type="pres">
      <dgm:prSet presAssocID="{CEF675BD-FF7B-4970-89AF-819328EB0D2B}" presName="vert2" presStyleCnt="0"/>
      <dgm:spPr/>
    </dgm:pt>
    <dgm:pt modelId="{289DD239-1B72-294B-A3DA-62E67D7928AD}" type="pres">
      <dgm:prSet presAssocID="{CEF675BD-FF7B-4970-89AF-819328EB0D2B}" presName="thinLine2b" presStyleLbl="callout" presStyleIdx="1" presStyleCnt="5"/>
      <dgm:spPr/>
    </dgm:pt>
    <dgm:pt modelId="{6946318D-493F-9342-AFFC-A2AB10519F56}" type="pres">
      <dgm:prSet presAssocID="{CEF675BD-FF7B-4970-89AF-819328EB0D2B}" presName="vertSpace2b" presStyleCnt="0"/>
      <dgm:spPr/>
    </dgm:pt>
    <dgm:pt modelId="{846916E8-D1FF-E644-85EF-76CF9B373C76}" type="pres">
      <dgm:prSet presAssocID="{E2CB9629-7BC2-45E0-AC0C-0482C651DBE0}" presName="horz2" presStyleCnt="0"/>
      <dgm:spPr/>
    </dgm:pt>
    <dgm:pt modelId="{FC775EDD-F847-CA49-BF36-0E92D2338E02}" type="pres">
      <dgm:prSet presAssocID="{E2CB9629-7BC2-45E0-AC0C-0482C651DBE0}" presName="horzSpace2" presStyleCnt="0"/>
      <dgm:spPr/>
    </dgm:pt>
    <dgm:pt modelId="{A0187FCC-CD4B-F341-99BF-8587A8C0443A}" type="pres">
      <dgm:prSet presAssocID="{E2CB9629-7BC2-45E0-AC0C-0482C651DBE0}" presName="tx2" presStyleLbl="revTx" presStyleIdx="3" presStyleCnt="6" custScaleX="127389"/>
      <dgm:spPr/>
    </dgm:pt>
    <dgm:pt modelId="{B2B12B9B-EC3E-5745-9737-256D7D551D26}" type="pres">
      <dgm:prSet presAssocID="{E2CB9629-7BC2-45E0-AC0C-0482C651DBE0}" presName="vert2" presStyleCnt="0"/>
      <dgm:spPr/>
    </dgm:pt>
    <dgm:pt modelId="{8C7FD82A-79C7-2A4C-B3CC-EFD63D86BFA5}" type="pres">
      <dgm:prSet presAssocID="{E2CB9629-7BC2-45E0-AC0C-0482C651DBE0}" presName="thinLine2b" presStyleLbl="callout" presStyleIdx="2" presStyleCnt="5"/>
      <dgm:spPr/>
    </dgm:pt>
    <dgm:pt modelId="{09B75665-EC28-5446-A9AD-809F6CFEE059}" type="pres">
      <dgm:prSet presAssocID="{E2CB9629-7BC2-45E0-AC0C-0482C651DBE0}" presName="vertSpace2b" presStyleCnt="0"/>
      <dgm:spPr/>
    </dgm:pt>
    <dgm:pt modelId="{44F95F4F-B102-784B-89E5-EBD0BDEA24DB}" type="pres">
      <dgm:prSet presAssocID="{AC14C3B7-A52F-4B70-8544-120B2A2BA32F}" presName="horz2" presStyleCnt="0"/>
      <dgm:spPr/>
    </dgm:pt>
    <dgm:pt modelId="{92DAAD88-DCE3-1048-8399-E1AFCCEB2088}" type="pres">
      <dgm:prSet presAssocID="{AC14C3B7-A52F-4B70-8544-120B2A2BA32F}" presName="horzSpace2" presStyleCnt="0"/>
      <dgm:spPr/>
    </dgm:pt>
    <dgm:pt modelId="{B346FA9B-0CB9-D94F-A17B-88F5652FB8AF}" type="pres">
      <dgm:prSet presAssocID="{AC14C3B7-A52F-4B70-8544-120B2A2BA32F}" presName="tx2" presStyleLbl="revTx" presStyleIdx="4" presStyleCnt="6"/>
      <dgm:spPr/>
    </dgm:pt>
    <dgm:pt modelId="{6FF813A1-2CCB-FB44-A872-5E25C6EA646A}" type="pres">
      <dgm:prSet presAssocID="{AC14C3B7-A52F-4B70-8544-120B2A2BA32F}" presName="vert2" presStyleCnt="0"/>
      <dgm:spPr/>
    </dgm:pt>
    <dgm:pt modelId="{7A3D3322-6A83-CB48-9153-B8AFF93850DB}" type="pres">
      <dgm:prSet presAssocID="{AC14C3B7-A52F-4B70-8544-120B2A2BA32F}" presName="thinLine2b" presStyleLbl="callout" presStyleIdx="3" presStyleCnt="5"/>
      <dgm:spPr/>
    </dgm:pt>
    <dgm:pt modelId="{9643128D-B9E2-774F-8742-2B1AECF98546}" type="pres">
      <dgm:prSet presAssocID="{AC14C3B7-A52F-4B70-8544-120B2A2BA32F}" presName="vertSpace2b" presStyleCnt="0"/>
      <dgm:spPr/>
    </dgm:pt>
    <dgm:pt modelId="{FC048A8D-9E03-3148-8851-A1D71C049A02}" type="pres">
      <dgm:prSet presAssocID="{F99C9994-37A0-4647-A4C0-E7F2520ECEF1}" presName="horz2" presStyleCnt="0"/>
      <dgm:spPr/>
    </dgm:pt>
    <dgm:pt modelId="{7D8C3AA4-C1EB-EC43-9726-2B5DC4A6E64E}" type="pres">
      <dgm:prSet presAssocID="{F99C9994-37A0-4647-A4C0-E7F2520ECEF1}" presName="horzSpace2" presStyleCnt="0"/>
      <dgm:spPr/>
    </dgm:pt>
    <dgm:pt modelId="{F4B1F1B0-AF0E-BC4A-89A3-F4CC8E8EDCF0}" type="pres">
      <dgm:prSet presAssocID="{F99C9994-37A0-4647-A4C0-E7F2520ECEF1}" presName="tx2" presStyleLbl="revTx" presStyleIdx="5" presStyleCnt="6"/>
      <dgm:spPr/>
    </dgm:pt>
    <dgm:pt modelId="{AAB0452C-D309-2240-9335-739897437123}" type="pres">
      <dgm:prSet presAssocID="{F99C9994-37A0-4647-A4C0-E7F2520ECEF1}" presName="vert2" presStyleCnt="0"/>
      <dgm:spPr/>
    </dgm:pt>
    <dgm:pt modelId="{0F6C7BE7-3EAB-E947-8055-00B8C04B5ADD}" type="pres">
      <dgm:prSet presAssocID="{F99C9994-37A0-4647-A4C0-E7F2520ECEF1}" presName="thinLine2b" presStyleLbl="callout" presStyleIdx="4" presStyleCnt="5"/>
      <dgm:spPr/>
    </dgm:pt>
    <dgm:pt modelId="{70AACEC7-5DC9-BC4C-BCFB-57DDF3933661}" type="pres">
      <dgm:prSet presAssocID="{F99C9994-37A0-4647-A4C0-E7F2520ECEF1}" presName="vertSpace2b" presStyleCnt="0"/>
      <dgm:spPr/>
    </dgm:pt>
  </dgm:ptLst>
  <dgm:cxnLst>
    <dgm:cxn modelId="{2868BD11-283E-9247-92E6-BC384BAB1D97}" type="presOf" srcId="{4445B293-E504-4AD1-8949-B8F6CA0DF1C1}" destId="{C5CF5061-C10B-7446-A88C-903B45CE997A}" srcOrd="0" destOrd="0" presId="urn:microsoft.com/office/officeart/2008/layout/LinedList"/>
    <dgm:cxn modelId="{A1332D13-DF15-49B9-BD19-3E21DC93A598}" srcId="{4445B293-E504-4AD1-8949-B8F6CA0DF1C1}" destId="{CEF675BD-FF7B-4970-89AF-819328EB0D2B}" srcOrd="1" destOrd="0" parTransId="{1FB70428-CBEC-4A63-A7E7-3171B9A359F0}" sibTransId="{B5825D7C-1C24-4200-83AB-ECB06788DAEE}"/>
    <dgm:cxn modelId="{5D3FBC16-4A54-41A2-8697-537688D07D5F}" srcId="{F14FAB7A-B3F1-4CB9-8A67-F3FDEDD05D26}" destId="{4445B293-E504-4AD1-8949-B8F6CA0DF1C1}" srcOrd="0" destOrd="0" parTransId="{95CCC959-EEC7-4232-A160-ECE460D600DB}" sibTransId="{20705E70-0BD0-43A2-B969-A1A66B0BED30}"/>
    <dgm:cxn modelId="{80E3AC1A-B904-2E4C-A4CD-04B9C19F5FD1}" type="presOf" srcId="{F14FAB7A-B3F1-4CB9-8A67-F3FDEDD05D26}" destId="{8E4E28BA-DE27-A94B-A1C9-595DB0483FE9}" srcOrd="0" destOrd="0" presId="urn:microsoft.com/office/officeart/2008/layout/LinedList"/>
    <dgm:cxn modelId="{F2C21A35-AC2E-D648-8B20-CCEE1DD12812}" type="presOf" srcId="{F99C9994-37A0-4647-A4C0-E7F2520ECEF1}" destId="{F4B1F1B0-AF0E-BC4A-89A3-F4CC8E8EDCF0}" srcOrd="0" destOrd="0" presId="urn:microsoft.com/office/officeart/2008/layout/LinedList"/>
    <dgm:cxn modelId="{FCA5D151-E50B-4BE7-896D-B74B7C63CBC6}" srcId="{4445B293-E504-4AD1-8949-B8F6CA0DF1C1}" destId="{FDC94AEF-7257-4910-BA85-EC891076AD34}" srcOrd="0" destOrd="0" parTransId="{FF8C7334-EBED-4F16-A99E-6F7FB83F3F3B}" sibTransId="{89AC13F8-7665-4121-A6C2-132E2B7C7758}"/>
    <dgm:cxn modelId="{02FF1378-FD4B-A340-85CE-A2FE0CBF9FF6}" type="presOf" srcId="{AC14C3B7-A52F-4B70-8544-120B2A2BA32F}" destId="{B346FA9B-0CB9-D94F-A17B-88F5652FB8AF}" srcOrd="0" destOrd="0" presId="urn:microsoft.com/office/officeart/2008/layout/LinedList"/>
    <dgm:cxn modelId="{AA721183-9B8B-784A-BBCF-DB3BDF09DDC1}" type="presOf" srcId="{FDC94AEF-7257-4910-BA85-EC891076AD34}" destId="{F63C307C-EC81-F640-90CB-7B70F8E5F0E9}" srcOrd="0" destOrd="0" presId="urn:microsoft.com/office/officeart/2008/layout/LinedList"/>
    <dgm:cxn modelId="{827A3F8D-FF98-42AF-9A1B-0BF7E1FD01D7}" srcId="{4445B293-E504-4AD1-8949-B8F6CA0DF1C1}" destId="{F99C9994-37A0-4647-A4C0-E7F2520ECEF1}" srcOrd="4" destOrd="0" parTransId="{3FDB78D9-34B8-4A72-8421-885AF3C20FE7}" sibTransId="{DAD72CEB-F455-4937-B10C-2C73C488BFFD}"/>
    <dgm:cxn modelId="{77E03895-A0F9-4CDE-94E1-63D59BE2BD96}" srcId="{4445B293-E504-4AD1-8949-B8F6CA0DF1C1}" destId="{E2CB9629-7BC2-45E0-AC0C-0482C651DBE0}" srcOrd="2" destOrd="0" parTransId="{78B7D0E2-F7BB-4071-AD52-A6C6BA88B87F}" sibTransId="{541B011D-955D-4A4A-99A3-A4C2FCAA640D}"/>
    <dgm:cxn modelId="{2C7831A1-9632-C84D-83F6-4BB07899372E}" type="presOf" srcId="{E2CB9629-7BC2-45E0-AC0C-0482C651DBE0}" destId="{A0187FCC-CD4B-F341-99BF-8587A8C0443A}" srcOrd="0" destOrd="0" presId="urn:microsoft.com/office/officeart/2008/layout/LinedList"/>
    <dgm:cxn modelId="{872C58A7-1A1D-45D8-B1C8-D6CA50F88D89}" srcId="{4445B293-E504-4AD1-8949-B8F6CA0DF1C1}" destId="{AC14C3B7-A52F-4B70-8544-120B2A2BA32F}" srcOrd="3" destOrd="0" parTransId="{05F054FB-85E4-4D32-B859-DED991E335CB}" sibTransId="{0ED90B0C-6475-4720-87F2-30943DE414B1}"/>
    <dgm:cxn modelId="{E31FA7BD-466B-F24E-AD31-8926C2B98A52}" type="presOf" srcId="{CEF675BD-FF7B-4970-89AF-819328EB0D2B}" destId="{7DD53414-87D6-314A-8068-AB3581EBFB53}" srcOrd="0" destOrd="0" presId="urn:microsoft.com/office/officeart/2008/layout/LinedList"/>
    <dgm:cxn modelId="{E3B6C6C3-9BAA-C14F-B27B-EFF8EBEEAECD}" type="presParOf" srcId="{8E4E28BA-DE27-A94B-A1C9-595DB0483FE9}" destId="{C3934E96-1B77-D64A-B816-E58BFA693CB1}" srcOrd="0" destOrd="0" presId="urn:microsoft.com/office/officeart/2008/layout/LinedList"/>
    <dgm:cxn modelId="{ADCF2B6D-7381-7E41-856D-FFB5B8B5E224}" type="presParOf" srcId="{8E4E28BA-DE27-A94B-A1C9-595DB0483FE9}" destId="{423148A9-96C2-0843-B7A1-9698F6AD9659}" srcOrd="1" destOrd="0" presId="urn:microsoft.com/office/officeart/2008/layout/LinedList"/>
    <dgm:cxn modelId="{7A26A99F-C47E-B64F-8F96-F477945E6426}" type="presParOf" srcId="{423148A9-96C2-0843-B7A1-9698F6AD9659}" destId="{C5CF5061-C10B-7446-A88C-903B45CE997A}" srcOrd="0" destOrd="0" presId="urn:microsoft.com/office/officeart/2008/layout/LinedList"/>
    <dgm:cxn modelId="{F17FB38C-EE59-6445-9D57-F7C05B0C0540}" type="presParOf" srcId="{423148A9-96C2-0843-B7A1-9698F6AD9659}" destId="{FDE4D8D5-390E-0F41-858D-C24AC9540560}" srcOrd="1" destOrd="0" presId="urn:microsoft.com/office/officeart/2008/layout/LinedList"/>
    <dgm:cxn modelId="{10CFD847-320A-0E47-B4A3-19441890B331}" type="presParOf" srcId="{FDE4D8D5-390E-0F41-858D-C24AC9540560}" destId="{E20B18DC-F4EA-A74C-9238-B23D30780966}" srcOrd="0" destOrd="0" presId="urn:microsoft.com/office/officeart/2008/layout/LinedList"/>
    <dgm:cxn modelId="{63F753A2-3145-7F4D-B500-B188B432270E}" type="presParOf" srcId="{FDE4D8D5-390E-0F41-858D-C24AC9540560}" destId="{A7D2AD6C-28DA-F54F-8615-25C18AD0E7EF}" srcOrd="1" destOrd="0" presId="urn:microsoft.com/office/officeart/2008/layout/LinedList"/>
    <dgm:cxn modelId="{58CC7EFE-F754-534D-8A66-0A770C075515}" type="presParOf" srcId="{A7D2AD6C-28DA-F54F-8615-25C18AD0E7EF}" destId="{F204DC7E-BFC9-B146-ADC0-7C296335CD8C}" srcOrd="0" destOrd="0" presId="urn:microsoft.com/office/officeart/2008/layout/LinedList"/>
    <dgm:cxn modelId="{231768BA-4D5F-1141-8378-9CDDF062C6F7}" type="presParOf" srcId="{A7D2AD6C-28DA-F54F-8615-25C18AD0E7EF}" destId="{F63C307C-EC81-F640-90CB-7B70F8E5F0E9}" srcOrd="1" destOrd="0" presId="urn:microsoft.com/office/officeart/2008/layout/LinedList"/>
    <dgm:cxn modelId="{51288B9C-BA08-A44F-A622-94CA3FBE8022}" type="presParOf" srcId="{A7D2AD6C-28DA-F54F-8615-25C18AD0E7EF}" destId="{6FEAB05C-DBE4-814C-879A-46F4DB0FF55E}" srcOrd="2" destOrd="0" presId="urn:microsoft.com/office/officeart/2008/layout/LinedList"/>
    <dgm:cxn modelId="{E8D1CFC6-0412-0D48-8CCE-80134F3917E9}" type="presParOf" srcId="{FDE4D8D5-390E-0F41-858D-C24AC9540560}" destId="{99EE195E-B65D-E440-9C97-429A246E4D23}" srcOrd="2" destOrd="0" presId="urn:microsoft.com/office/officeart/2008/layout/LinedList"/>
    <dgm:cxn modelId="{AE7482AA-F8EA-B844-9FBF-711A26C3A875}" type="presParOf" srcId="{FDE4D8D5-390E-0F41-858D-C24AC9540560}" destId="{C845570C-E871-DE43-901E-38B9F8664019}" srcOrd="3" destOrd="0" presId="urn:microsoft.com/office/officeart/2008/layout/LinedList"/>
    <dgm:cxn modelId="{7790F290-ACD7-F348-8F6E-DAC8C596F3B5}" type="presParOf" srcId="{FDE4D8D5-390E-0F41-858D-C24AC9540560}" destId="{53072B09-F86C-804B-BE47-585E79DDF7DD}" srcOrd="4" destOrd="0" presId="urn:microsoft.com/office/officeart/2008/layout/LinedList"/>
    <dgm:cxn modelId="{D8E6DFE0-FC82-6846-8509-8A04DC335FC4}" type="presParOf" srcId="{53072B09-F86C-804B-BE47-585E79DDF7DD}" destId="{252CCCF4-7AA0-0F4C-8C7D-A41C5F973F82}" srcOrd="0" destOrd="0" presId="urn:microsoft.com/office/officeart/2008/layout/LinedList"/>
    <dgm:cxn modelId="{A84B597F-9DA3-1040-A345-C301FB8BC6D3}" type="presParOf" srcId="{53072B09-F86C-804B-BE47-585E79DDF7DD}" destId="{7DD53414-87D6-314A-8068-AB3581EBFB53}" srcOrd="1" destOrd="0" presId="urn:microsoft.com/office/officeart/2008/layout/LinedList"/>
    <dgm:cxn modelId="{D4D44D84-9394-394A-A438-A1E344D554F8}" type="presParOf" srcId="{53072B09-F86C-804B-BE47-585E79DDF7DD}" destId="{DAB66A7C-9DCC-1240-ADDD-353E59C23BF5}" srcOrd="2" destOrd="0" presId="urn:microsoft.com/office/officeart/2008/layout/LinedList"/>
    <dgm:cxn modelId="{0A614138-8A4B-544C-AA35-AB8F61515467}" type="presParOf" srcId="{FDE4D8D5-390E-0F41-858D-C24AC9540560}" destId="{289DD239-1B72-294B-A3DA-62E67D7928AD}" srcOrd="5" destOrd="0" presId="urn:microsoft.com/office/officeart/2008/layout/LinedList"/>
    <dgm:cxn modelId="{052DA2C8-8254-C040-A24A-5FFB58CE8E4C}" type="presParOf" srcId="{FDE4D8D5-390E-0F41-858D-C24AC9540560}" destId="{6946318D-493F-9342-AFFC-A2AB10519F56}" srcOrd="6" destOrd="0" presId="urn:microsoft.com/office/officeart/2008/layout/LinedList"/>
    <dgm:cxn modelId="{64A430F2-E0EB-784C-8B65-471386796F44}" type="presParOf" srcId="{FDE4D8D5-390E-0F41-858D-C24AC9540560}" destId="{846916E8-D1FF-E644-85EF-76CF9B373C76}" srcOrd="7" destOrd="0" presId="urn:microsoft.com/office/officeart/2008/layout/LinedList"/>
    <dgm:cxn modelId="{7E75A9B1-6F0F-6E4B-96A6-0A8B6F350938}" type="presParOf" srcId="{846916E8-D1FF-E644-85EF-76CF9B373C76}" destId="{FC775EDD-F847-CA49-BF36-0E92D2338E02}" srcOrd="0" destOrd="0" presId="urn:microsoft.com/office/officeart/2008/layout/LinedList"/>
    <dgm:cxn modelId="{5F5D8F05-246E-3042-ABB6-C50FF48007C0}" type="presParOf" srcId="{846916E8-D1FF-E644-85EF-76CF9B373C76}" destId="{A0187FCC-CD4B-F341-99BF-8587A8C0443A}" srcOrd="1" destOrd="0" presId="urn:microsoft.com/office/officeart/2008/layout/LinedList"/>
    <dgm:cxn modelId="{8318E448-4AF1-2344-AFE3-B48677D3DB21}" type="presParOf" srcId="{846916E8-D1FF-E644-85EF-76CF9B373C76}" destId="{B2B12B9B-EC3E-5745-9737-256D7D551D26}" srcOrd="2" destOrd="0" presId="urn:microsoft.com/office/officeart/2008/layout/LinedList"/>
    <dgm:cxn modelId="{FC5F37C7-45C6-0643-9060-AE942A689ECC}" type="presParOf" srcId="{FDE4D8D5-390E-0F41-858D-C24AC9540560}" destId="{8C7FD82A-79C7-2A4C-B3CC-EFD63D86BFA5}" srcOrd="8" destOrd="0" presId="urn:microsoft.com/office/officeart/2008/layout/LinedList"/>
    <dgm:cxn modelId="{AFD452EC-3066-2A42-874C-339840652445}" type="presParOf" srcId="{FDE4D8D5-390E-0F41-858D-C24AC9540560}" destId="{09B75665-EC28-5446-A9AD-809F6CFEE059}" srcOrd="9" destOrd="0" presId="urn:microsoft.com/office/officeart/2008/layout/LinedList"/>
    <dgm:cxn modelId="{8ECE0ECE-0155-764F-9788-384A566F80DB}" type="presParOf" srcId="{FDE4D8D5-390E-0F41-858D-C24AC9540560}" destId="{44F95F4F-B102-784B-89E5-EBD0BDEA24DB}" srcOrd="10" destOrd="0" presId="urn:microsoft.com/office/officeart/2008/layout/LinedList"/>
    <dgm:cxn modelId="{EFB1782A-D37A-4E4F-903A-E88EFB088D16}" type="presParOf" srcId="{44F95F4F-B102-784B-89E5-EBD0BDEA24DB}" destId="{92DAAD88-DCE3-1048-8399-E1AFCCEB2088}" srcOrd="0" destOrd="0" presId="urn:microsoft.com/office/officeart/2008/layout/LinedList"/>
    <dgm:cxn modelId="{56099F41-0CAF-FA43-A7E2-8A883F5BDD95}" type="presParOf" srcId="{44F95F4F-B102-784B-89E5-EBD0BDEA24DB}" destId="{B346FA9B-0CB9-D94F-A17B-88F5652FB8AF}" srcOrd="1" destOrd="0" presId="urn:microsoft.com/office/officeart/2008/layout/LinedList"/>
    <dgm:cxn modelId="{F52FAA8F-439B-254C-98AC-B0AC5A35DF69}" type="presParOf" srcId="{44F95F4F-B102-784B-89E5-EBD0BDEA24DB}" destId="{6FF813A1-2CCB-FB44-A872-5E25C6EA646A}" srcOrd="2" destOrd="0" presId="urn:microsoft.com/office/officeart/2008/layout/LinedList"/>
    <dgm:cxn modelId="{268CF7C5-D6A3-6748-9692-BBA4095AA2F3}" type="presParOf" srcId="{FDE4D8D5-390E-0F41-858D-C24AC9540560}" destId="{7A3D3322-6A83-CB48-9153-B8AFF93850DB}" srcOrd="11" destOrd="0" presId="urn:microsoft.com/office/officeart/2008/layout/LinedList"/>
    <dgm:cxn modelId="{07A8930C-D823-F54D-A552-7DF8C0EA7309}" type="presParOf" srcId="{FDE4D8D5-390E-0F41-858D-C24AC9540560}" destId="{9643128D-B9E2-774F-8742-2B1AECF98546}" srcOrd="12" destOrd="0" presId="urn:microsoft.com/office/officeart/2008/layout/LinedList"/>
    <dgm:cxn modelId="{30E0DC17-D0DD-3C44-8932-2ED8C0F38757}" type="presParOf" srcId="{FDE4D8D5-390E-0F41-858D-C24AC9540560}" destId="{FC048A8D-9E03-3148-8851-A1D71C049A02}" srcOrd="13" destOrd="0" presId="urn:microsoft.com/office/officeart/2008/layout/LinedList"/>
    <dgm:cxn modelId="{EAAD8B0D-9141-A540-8DC9-A18CBA918949}" type="presParOf" srcId="{FC048A8D-9E03-3148-8851-A1D71C049A02}" destId="{7D8C3AA4-C1EB-EC43-9726-2B5DC4A6E64E}" srcOrd="0" destOrd="0" presId="urn:microsoft.com/office/officeart/2008/layout/LinedList"/>
    <dgm:cxn modelId="{091FD729-A374-FD4E-A097-92D7F42EE201}" type="presParOf" srcId="{FC048A8D-9E03-3148-8851-A1D71C049A02}" destId="{F4B1F1B0-AF0E-BC4A-89A3-F4CC8E8EDCF0}" srcOrd="1" destOrd="0" presId="urn:microsoft.com/office/officeart/2008/layout/LinedList"/>
    <dgm:cxn modelId="{2A94D50A-78C8-464B-A155-AC1B6A66B1D0}" type="presParOf" srcId="{FC048A8D-9E03-3148-8851-A1D71C049A02}" destId="{AAB0452C-D309-2240-9335-739897437123}" srcOrd="2" destOrd="0" presId="urn:microsoft.com/office/officeart/2008/layout/LinedList"/>
    <dgm:cxn modelId="{717B8CF9-2920-464F-979E-098321937941}" type="presParOf" srcId="{FDE4D8D5-390E-0F41-858D-C24AC9540560}" destId="{0F6C7BE7-3EAB-E947-8055-00B8C04B5ADD}" srcOrd="14" destOrd="0" presId="urn:microsoft.com/office/officeart/2008/layout/LinedList"/>
    <dgm:cxn modelId="{5F739743-BE6D-064C-87C3-9CA97B7A5676}" type="presParOf" srcId="{FDE4D8D5-390E-0F41-858D-C24AC9540560}" destId="{70AACEC7-5DC9-BC4C-BCFB-57DDF3933661}" srcOrd="15" destOrd="0" presId="urn:microsoft.com/office/officeart/2008/layout/LinedList"/>
  </dgm:cxnLst>
  <dgm:bg>
    <a:solidFill>
      <a:srgbClr val="DAE3F3"/>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375003-4742-42FC-98E5-3302C4E516C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B0E24EB-07DC-4830-98F8-53C271A48635}">
      <dgm:prSet custT="1"/>
      <dgm:spPr>
        <a:solidFill>
          <a:schemeClr val="accent1">
            <a:lumMod val="40000"/>
            <a:lumOff val="60000"/>
          </a:schemeClr>
        </a:solidFill>
      </dgm:spPr>
      <dgm:t>
        <a:bodyPr/>
        <a:lstStyle/>
        <a:p>
          <a:r>
            <a:rPr lang="en-US" sz="1200" dirty="0">
              <a:solidFill>
                <a:schemeClr val="tx1"/>
              </a:solidFill>
            </a:rPr>
            <a:t>On 6 April 2009, the L’Aquila, Italy region was shaken by a M6.3 earthquake that collapsed many buildings in the town and killed 308 persons leaving 67,000 homeless</a:t>
          </a:r>
        </a:p>
      </dgm:t>
    </dgm:pt>
    <dgm:pt modelId="{770DA83D-CBF0-422C-91BC-9E8BB1B7AEEB}" type="parTrans" cxnId="{5CE5DDAB-102D-4C69-B171-AD744C43AB9D}">
      <dgm:prSet/>
      <dgm:spPr/>
      <dgm:t>
        <a:bodyPr/>
        <a:lstStyle/>
        <a:p>
          <a:endParaRPr lang="en-US" sz="1200">
            <a:solidFill>
              <a:schemeClr val="tx1"/>
            </a:solidFill>
          </a:endParaRPr>
        </a:p>
      </dgm:t>
    </dgm:pt>
    <dgm:pt modelId="{2F27A9C5-6C87-4428-AB3E-420D9CA7EDFB}" type="sibTrans" cxnId="{5CE5DDAB-102D-4C69-B171-AD744C43AB9D}">
      <dgm:prSet/>
      <dgm:spPr/>
      <dgm:t>
        <a:bodyPr/>
        <a:lstStyle/>
        <a:p>
          <a:endParaRPr lang="en-US" sz="1200">
            <a:solidFill>
              <a:schemeClr val="tx1"/>
            </a:solidFill>
          </a:endParaRPr>
        </a:p>
      </dgm:t>
    </dgm:pt>
    <dgm:pt modelId="{41F81A36-98F9-48DE-BA62-A474E6ABD582}">
      <dgm:prSet custT="1"/>
      <dgm:spPr>
        <a:solidFill>
          <a:schemeClr val="accent3">
            <a:lumMod val="40000"/>
            <a:lumOff val="60000"/>
          </a:schemeClr>
        </a:solidFill>
      </dgm:spPr>
      <dgm:t>
        <a:bodyPr/>
        <a:lstStyle/>
        <a:p>
          <a:r>
            <a:rPr lang="en-US" sz="1200">
              <a:solidFill>
                <a:schemeClr val="tx1"/>
              </a:solidFill>
            </a:rPr>
            <a:t>This event had been preceeded by many swarms of small earthquakes in the months before the mainshock</a:t>
          </a:r>
        </a:p>
      </dgm:t>
    </dgm:pt>
    <dgm:pt modelId="{70B752E3-3E0F-4DF9-B0E8-B0F1049D8537}" type="parTrans" cxnId="{E6601C81-D308-4110-814F-AA138CC21C12}">
      <dgm:prSet/>
      <dgm:spPr/>
      <dgm:t>
        <a:bodyPr/>
        <a:lstStyle/>
        <a:p>
          <a:endParaRPr lang="en-US" sz="1200">
            <a:solidFill>
              <a:schemeClr val="tx1"/>
            </a:solidFill>
          </a:endParaRPr>
        </a:p>
      </dgm:t>
    </dgm:pt>
    <dgm:pt modelId="{3719EFA6-BAED-44CA-9C3E-BEAF0F18AB46}" type="sibTrans" cxnId="{E6601C81-D308-4110-814F-AA138CC21C12}">
      <dgm:prSet/>
      <dgm:spPr/>
      <dgm:t>
        <a:bodyPr/>
        <a:lstStyle/>
        <a:p>
          <a:endParaRPr lang="en-US" sz="1200">
            <a:solidFill>
              <a:schemeClr val="tx1"/>
            </a:solidFill>
          </a:endParaRPr>
        </a:p>
      </dgm:t>
    </dgm:pt>
    <dgm:pt modelId="{830EDB96-5564-4915-88C6-9F0B3FBD14EB}">
      <dgm:prSet custT="1"/>
      <dgm:spPr>
        <a:solidFill>
          <a:srgbClr val="5CE1EA"/>
        </a:solidFill>
      </dgm:spPr>
      <dgm:t>
        <a:bodyPr/>
        <a:lstStyle/>
        <a:p>
          <a:r>
            <a:rPr lang="en-US" sz="1200" dirty="0">
              <a:solidFill>
                <a:schemeClr val="tx1"/>
              </a:solidFill>
            </a:rPr>
            <a:t>That area of Italy has had significant historic earthquakes, and the tradition in the town was that the public would sleep outside when the activity became intense</a:t>
          </a:r>
        </a:p>
      </dgm:t>
    </dgm:pt>
    <dgm:pt modelId="{DB1E1ABD-48EA-425C-92F7-CD155D56D37C}" type="parTrans" cxnId="{0414A5D8-81F0-4DBC-B8EB-19AAE691CD78}">
      <dgm:prSet/>
      <dgm:spPr/>
      <dgm:t>
        <a:bodyPr/>
        <a:lstStyle/>
        <a:p>
          <a:endParaRPr lang="en-US" sz="1200">
            <a:solidFill>
              <a:schemeClr val="tx1"/>
            </a:solidFill>
          </a:endParaRPr>
        </a:p>
      </dgm:t>
    </dgm:pt>
    <dgm:pt modelId="{B0DC04EB-591E-4694-ADA6-6D5A02341BF5}" type="sibTrans" cxnId="{0414A5D8-81F0-4DBC-B8EB-19AAE691CD78}">
      <dgm:prSet/>
      <dgm:spPr/>
      <dgm:t>
        <a:bodyPr/>
        <a:lstStyle/>
        <a:p>
          <a:endParaRPr lang="en-US" sz="1200">
            <a:solidFill>
              <a:schemeClr val="tx1"/>
            </a:solidFill>
          </a:endParaRPr>
        </a:p>
      </dgm:t>
    </dgm:pt>
    <dgm:pt modelId="{A4683795-58E7-405C-95F8-857AA8CB9AB9}">
      <dgm:prSet custT="1"/>
      <dgm:spPr>
        <a:solidFill>
          <a:srgbClr val="5CECD9"/>
        </a:solidFill>
      </dgm:spPr>
      <dgm:t>
        <a:bodyPr/>
        <a:lstStyle/>
        <a:p>
          <a:r>
            <a:rPr lang="en-US" sz="1200" dirty="0">
              <a:solidFill>
                <a:schemeClr val="tx1"/>
              </a:solidFill>
            </a:rPr>
            <a:t>Before the mainshock, a laboratory technician, Giampaolo Giuliani, predicted a large earthquake in the region based on radon gas emissions a few weeks prior to the event</a:t>
          </a:r>
        </a:p>
      </dgm:t>
    </dgm:pt>
    <dgm:pt modelId="{18FC5C5B-F960-4D28-A13A-4CA59B03D5E3}" type="parTrans" cxnId="{1EA887BB-126D-4CF8-94A5-F2E69E672A14}">
      <dgm:prSet/>
      <dgm:spPr/>
      <dgm:t>
        <a:bodyPr/>
        <a:lstStyle/>
        <a:p>
          <a:endParaRPr lang="en-US" sz="1200">
            <a:solidFill>
              <a:schemeClr val="tx1"/>
            </a:solidFill>
          </a:endParaRPr>
        </a:p>
      </dgm:t>
    </dgm:pt>
    <dgm:pt modelId="{D6640777-0761-47F6-88C7-5EB0336C6D2D}" type="sibTrans" cxnId="{1EA887BB-126D-4CF8-94A5-F2E69E672A14}">
      <dgm:prSet/>
      <dgm:spPr/>
      <dgm:t>
        <a:bodyPr/>
        <a:lstStyle/>
        <a:p>
          <a:endParaRPr lang="en-US" sz="1200">
            <a:solidFill>
              <a:schemeClr val="tx1"/>
            </a:solidFill>
          </a:endParaRPr>
        </a:p>
      </dgm:t>
    </dgm:pt>
    <dgm:pt modelId="{4212BC18-81D5-4B5D-976F-AB03F1ED7462}">
      <dgm:prSet custT="1"/>
      <dgm:spPr/>
      <dgm:t>
        <a:bodyPr/>
        <a:lstStyle/>
        <a:p>
          <a:r>
            <a:rPr lang="en-US" sz="1200" dirty="0">
              <a:solidFill>
                <a:schemeClr val="tx1"/>
              </a:solidFill>
            </a:rPr>
            <a:t>Giuliani then placed a loudspeaker on his car and drove through the region warning of the impending earthquake.  He was arrested, tried, and convicted for disturbing the peace</a:t>
          </a:r>
        </a:p>
      </dgm:t>
    </dgm:pt>
    <dgm:pt modelId="{31153F2B-F8B3-454A-B536-4A1A93D20936}" type="parTrans" cxnId="{08EB56FA-5DBF-4993-9E6F-3505F84D77AC}">
      <dgm:prSet/>
      <dgm:spPr/>
      <dgm:t>
        <a:bodyPr/>
        <a:lstStyle/>
        <a:p>
          <a:endParaRPr lang="en-US" sz="1200">
            <a:solidFill>
              <a:schemeClr val="tx1"/>
            </a:solidFill>
          </a:endParaRPr>
        </a:p>
      </dgm:t>
    </dgm:pt>
    <dgm:pt modelId="{35563C74-F863-4E64-B49C-7083517709E3}" type="sibTrans" cxnId="{08EB56FA-5DBF-4993-9E6F-3505F84D77AC}">
      <dgm:prSet/>
      <dgm:spPr/>
      <dgm:t>
        <a:bodyPr/>
        <a:lstStyle/>
        <a:p>
          <a:endParaRPr lang="en-US" sz="1200">
            <a:solidFill>
              <a:schemeClr val="tx1"/>
            </a:solidFill>
          </a:endParaRPr>
        </a:p>
      </dgm:t>
    </dgm:pt>
    <dgm:pt modelId="{4CAF8860-1EF7-4013-A8B0-CF41796FF7FF}">
      <dgm:prSet custT="1"/>
      <dgm:spPr>
        <a:solidFill>
          <a:schemeClr val="accent4">
            <a:lumMod val="40000"/>
            <a:lumOff val="60000"/>
          </a:schemeClr>
        </a:solidFill>
      </dgm:spPr>
      <dgm:t>
        <a:bodyPr/>
        <a:lstStyle/>
        <a:p>
          <a:r>
            <a:rPr lang="en-US" sz="1200" dirty="0">
              <a:solidFill>
                <a:schemeClr val="tx1"/>
              </a:solidFill>
            </a:rPr>
            <a:t>A government commission investigated the claims, thought them to be baseless, and dismissed the prediction</a:t>
          </a:r>
        </a:p>
      </dgm:t>
    </dgm:pt>
    <dgm:pt modelId="{70AF9BB5-0AB4-43DA-A38A-2866088F2CEC}" type="parTrans" cxnId="{9462AF93-29BB-45EE-856E-AB108358BAAA}">
      <dgm:prSet/>
      <dgm:spPr/>
      <dgm:t>
        <a:bodyPr/>
        <a:lstStyle/>
        <a:p>
          <a:endParaRPr lang="en-US" sz="1200">
            <a:solidFill>
              <a:schemeClr val="tx1"/>
            </a:solidFill>
          </a:endParaRPr>
        </a:p>
      </dgm:t>
    </dgm:pt>
    <dgm:pt modelId="{D5227BA1-FAFE-40DE-834A-48F370F8289F}" type="sibTrans" cxnId="{9462AF93-29BB-45EE-856E-AB108358BAAA}">
      <dgm:prSet/>
      <dgm:spPr/>
      <dgm:t>
        <a:bodyPr/>
        <a:lstStyle/>
        <a:p>
          <a:endParaRPr lang="en-US" sz="1200">
            <a:solidFill>
              <a:schemeClr val="tx1"/>
            </a:solidFill>
          </a:endParaRPr>
        </a:p>
      </dgm:t>
    </dgm:pt>
    <dgm:pt modelId="{0DC3076A-F79B-4FAB-B64A-412D2A78D864}">
      <dgm:prSet custT="1"/>
      <dgm:spPr/>
      <dgm:t>
        <a:bodyPr/>
        <a:lstStyle/>
        <a:p>
          <a:r>
            <a:rPr lang="en-US" sz="1200" dirty="0">
              <a:solidFill>
                <a:schemeClr val="tx1"/>
              </a:solidFill>
            </a:rPr>
            <a:t>At a press conference days prior to the earthquake, one of the 7 commissioners suggested to a reporter that citizens in the region should relax and enjoy a bottle of wine</a:t>
          </a:r>
        </a:p>
      </dgm:t>
    </dgm:pt>
    <dgm:pt modelId="{A468DA7A-70E9-42BE-960E-4D081128C00C}" type="parTrans" cxnId="{72BF36FD-24EC-4F5A-A4AE-8ABCEF59369A}">
      <dgm:prSet/>
      <dgm:spPr/>
      <dgm:t>
        <a:bodyPr/>
        <a:lstStyle/>
        <a:p>
          <a:endParaRPr lang="en-US" sz="1200">
            <a:solidFill>
              <a:schemeClr val="tx1"/>
            </a:solidFill>
          </a:endParaRPr>
        </a:p>
      </dgm:t>
    </dgm:pt>
    <dgm:pt modelId="{62E77FD7-F68B-4177-8E6D-F0035A6471E0}" type="sibTrans" cxnId="{72BF36FD-24EC-4F5A-A4AE-8ABCEF59369A}">
      <dgm:prSet/>
      <dgm:spPr/>
      <dgm:t>
        <a:bodyPr/>
        <a:lstStyle/>
        <a:p>
          <a:endParaRPr lang="en-US" sz="1200">
            <a:solidFill>
              <a:schemeClr val="tx1"/>
            </a:solidFill>
          </a:endParaRPr>
        </a:p>
      </dgm:t>
    </dgm:pt>
    <dgm:pt modelId="{6C6E0D65-3A3C-4B7B-A8A0-05D47CE988B4}">
      <dgm:prSet custT="1"/>
      <dgm:spPr>
        <a:solidFill>
          <a:schemeClr val="accent5">
            <a:lumMod val="40000"/>
            <a:lumOff val="60000"/>
          </a:schemeClr>
        </a:solidFill>
      </dgm:spPr>
      <dgm:t>
        <a:bodyPr/>
        <a:lstStyle/>
        <a:p>
          <a:r>
            <a:rPr lang="en-US" sz="1200" dirty="0">
              <a:solidFill>
                <a:schemeClr val="tx1"/>
              </a:solidFill>
            </a:rPr>
            <a:t>After the earthquake occurred, the 7 commissioners were tried for failing in their duty to warn the public of a possible disaster - they were convicted and sentenced to 6 years in prison</a:t>
          </a:r>
        </a:p>
      </dgm:t>
    </dgm:pt>
    <dgm:pt modelId="{EAD3AF48-90ED-4985-AC2B-F2774FF8C595}" type="parTrans" cxnId="{6DB2027E-7E2D-44EF-8555-A86DBE80510D}">
      <dgm:prSet/>
      <dgm:spPr/>
      <dgm:t>
        <a:bodyPr/>
        <a:lstStyle/>
        <a:p>
          <a:endParaRPr lang="en-US" sz="1200">
            <a:solidFill>
              <a:schemeClr val="tx1"/>
            </a:solidFill>
          </a:endParaRPr>
        </a:p>
      </dgm:t>
    </dgm:pt>
    <dgm:pt modelId="{A7CD5721-642C-4645-A11D-F90B4D2AE27E}" type="sibTrans" cxnId="{6DB2027E-7E2D-44EF-8555-A86DBE80510D}">
      <dgm:prSet/>
      <dgm:spPr/>
      <dgm:t>
        <a:bodyPr/>
        <a:lstStyle/>
        <a:p>
          <a:endParaRPr lang="en-US" sz="1200">
            <a:solidFill>
              <a:schemeClr val="tx1"/>
            </a:solidFill>
          </a:endParaRPr>
        </a:p>
      </dgm:t>
    </dgm:pt>
    <dgm:pt modelId="{6C544B8A-8C79-4D1A-9ED3-DD40606DF2E0}">
      <dgm:prSet custT="1"/>
      <dgm:spPr>
        <a:solidFill>
          <a:schemeClr val="tx2">
            <a:lumMod val="40000"/>
            <a:lumOff val="60000"/>
          </a:schemeClr>
        </a:solidFill>
      </dgm:spPr>
      <dgm:t>
        <a:bodyPr/>
        <a:lstStyle/>
        <a:p>
          <a:r>
            <a:rPr lang="en-US" sz="1200" dirty="0">
              <a:solidFill>
                <a:schemeClr val="tx1"/>
              </a:solidFill>
            </a:rPr>
            <a:t>The case caused an international outcry and sensation, and their sentences were appealed.</a:t>
          </a:r>
        </a:p>
      </dgm:t>
    </dgm:pt>
    <dgm:pt modelId="{B02F8BC2-81DA-438A-8496-475EA57E5B21}" type="parTrans" cxnId="{8FA46DC9-3B55-43BB-840B-AEB977304D5E}">
      <dgm:prSet/>
      <dgm:spPr/>
      <dgm:t>
        <a:bodyPr/>
        <a:lstStyle/>
        <a:p>
          <a:endParaRPr lang="en-US" sz="1200">
            <a:solidFill>
              <a:schemeClr val="tx1"/>
            </a:solidFill>
          </a:endParaRPr>
        </a:p>
      </dgm:t>
    </dgm:pt>
    <dgm:pt modelId="{9BA3EC59-94CA-4522-8726-475DA7A0BF36}" type="sibTrans" cxnId="{8FA46DC9-3B55-43BB-840B-AEB977304D5E}">
      <dgm:prSet/>
      <dgm:spPr/>
      <dgm:t>
        <a:bodyPr/>
        <a:lstStyle/>
        <a:p>
          <a:endParaRPr lang="en-US" sz="1200">
            <a:solidFill>
              <a:schemeClr val="tx1"/>
            </a:solidFill>
          </a:endParaRPr>
        </a:p>
      </dgm:t>
    </dgm:pt>
    <dgm:pt modelId="{279D1FC5-1FFF-4B80-B824-B74EE89B3D59}">
      <dgm:prSet custT="1"/>
      <dgm:spPr/>
      <dgm:t>
        <a:bodyPr/>
        <a:lstStyle/>
        <a:p>
          <a:r>
            <a:rPr lang="en-US" sz="1200">
              <a:solidFill>
                <a:schemeClr val="tx1"/>
              </a:solidFill>
            </a:rPr>
            <a:t>6 of the 7 were eventually exonerated, the last had his sentence reduced</a:t>
          </a:r>
        </a:p>
      </dgm:t>
    </dgm:pt>
    <dgm:pt modelId="{DCAE317B-5E57-4CFF-9551-FC3A440910F0}" type="parTrans" cxnId="{CC348946-444F-44E3-899E-5A8D8888E380}">
      <dgm:prSet/>
      <dgm:spPr/>
      <dgm:t>
        <a:bodyPr/>
        <a:lstStyle/>
        <a:p>
          <a:endParaRPr lang="en-US" sz="1200">
            <a:solidFill>
              <a:schemeClr val="tx1"/>
            </a:solidFill>
          </a:endParaRPr>
        </a:p>
      </dgm:t>
    </dgm:pt>
    <dgm:pt modelId="{74361083-72D0-4587-B883-8E4469A61DEA}" type="sibTrans" cxnId="{CC348946-444F-44E3-899E-5A8D8888E380}">
      <dgm:prSet/>
      <dgm:spPr/>
      <dgm:t>
        <a:bodyPr/>
        <a:lstStyle/>
        <a:p>
          <a:endParaRPr lang="en-US" sz="1200">
            <a:solidFill>
              <a:schemeClr val="tx1"/>
            </a:solidFill>
          </a:endParaRPr>
        </a:p>
      </dgm:t>
    </dgm:pt>
    <dgm:pt modelId="{4618EB9F-C50D-6749-98F5-4A007A71E75B}" type="pres">
      <dgm:prSet presAssocID="{3E375003-4742-42FC-98E5-3302C4E516C2}" presName="diagram" presStyleCnt="0">
        <dgm:presLayoutVars>
          <dgm:dir/>
          <dgm:resizeHandles val="exact"/>
        </dgm:presLayoutVars>
      </dgm:prSet>
      <dgm:spPr/>
    </dgm:pt>
    <dgm:pt modelId="{621F5FEE-6417-1342-B737-95DF79499A18}" type="pres">
      <dgm:prSet presAssocID="{3B0E24EB-07DC-4830-98F8-53C271A48635}" presName="node" presStyleLbl="node1" presStyleIdx="0" presStyleCnt="10">
        <dgm:presLayoutVars>
          <dgm:bulletEnabled val="1"/>
        </dgm:presLayoutVars>
      </dgm:prSet>
      <dgm:spPr/>
    </dgm:pt>
    <dgm:pt modelId="{605F78E0-8139-D045-BEA8-BD0B2D5CF546}" type="pres">
      <dgm:prSet presAssocID="{2F27A9C5-6C87-4428-AB3E-420D9CA7EDFB}" presName="sibTrans" presStyleCnt="0"/>
      <dgm:spPr/>
    </dgm:pt>
    <dgm:pt modelId="{8CAF34CE-C8CE-1D48-B6B2-251EB75C8773}" type="pres">
      <dgm:prSet presAssocID="{41F81A36-98F9-48DE-BA62-A474E6ABD582}" presName="node" presStyleLbl="node1" presStyleIdx="1" presStyleCnt="10">
        <dgm:presLayoutVars>
          <dgm:bulletEnabled val="1"/>
        </dgm:presLayoutVars>
      </dgm:prSet>
      <dgm:spPr/>
    </dgm:pt>
    <dgm:pt modelId="{60938E9D-75C3-0444-B4CD-9E5DFB8EE8E5}" type="pres">
      <dgm:prSet presAssocID="{3719EFA6-BAED-44CA-9C3E-BEAF0F18AB46}" presName="sibTrans" presStyleCnt="0"/>
      <dgm:spPr/>
    </dgm:pt>
    <dgm:pt modelId="{777DA4E7-2E6D-B649-BF8F-08AA35E00FA2}" type="pres">
      <dgm:prSet presAssocID="{830EDB96-5564-4915-88C6-9F0B3FBD14EB}" presName="node" presStyleLbl="node1" presStyleIdx="2" presStyleCnt="10">
        <dgm:presLayoutVars>
          <dgm:bulletEnabled val="1"/>
        </dgm:presLayoutVars>
      </dgm:prSet>
      <dgm:spPr/>
    </dgm:pt>
    <dgm:pt modelId="{219A4DC5-47A3-984D-87D7-50B9EF753E4B}" type="pres">
      <dgm:prSet presAssocID="{B0DC04EB-591E-4694-ADA6-6D5A02341BF5}" presName="sibTrans" presStyleCnt="0"/>
      <dgm:spPr/>
    </dgm:pt>
    <dgm:pt modelId="{6F3F4AB5-6E18-604E-BAAE-4FBBB591A781}" type="pres">
      <dgm:prSet presAssocID="{A4683795-58E7-405C-95F8-857AA8CB9AB9}" presName="node" presStyleLbl="node1" presStyleIdx="3" presStyleCnt="10">
        <dgm:presLayoutVars>
          <dgm:bulletEnabled val="1"/>
        </dgm:presLayoutVars>
      </dgm:prSet>
      <dgm:spPr/>
    </dgm:pt>
    <dgm:pt modelId="{04FD6BC6-C0E9-6C4B-8E70-35E1AEF89869}" type="pres">
      <dgm:prSet presAssocID="{D6640777-0761-47F6-88C7-5EB0336C6D2D}" presName="sibTrans" presStyleCnt="0"/>
      <dgm:spPr/>
    </dgm:pt>
    <dgm:pt modelId="{8AC608DC-24CD-1748-A75D-2DEFB0D23ACA}" type="pres">
      <dgm:prSet presAssocID="{4212BC18-81D5-4B5D-976F-AB03F1ED7462}" presName="node" presStyleLbl="node1" presStyleIdx="4" presStyleCnt="10">
        <dgm:presLayoutVars>
          <dgm:bulletEnabled val="1"/>
        </dgm:presLayoutVars>
      </dgm:prSet>
      <dgm:spPr/>
    </dgm:pt>
    <dgm:pt modelId="{622A32CB-4DEA-794D-AE51-2622B396126D}" type="pres">
      <dgm:prSet presAssocID="{35563C74-F863-4E64-B49C-7083517709E3}" presName="sibTrans" presStyleCnt="0"/>
      <dgm:spPr/>
    </dgm:pt>
    <dgm:pt modelId="{54893E89-FE1A-734D-AF1D-ECE0A370AD35}" type="pres">
      <dgm:prSet presAssocID="{4CAF8860-1EF7-4013-A8B0-CF41796FF7FF}" presName="node" presStyleLbl="node1" presStyleIdx="5" presStyleCnt="10">
        <dgm:presLayoutVars>
          <dgm:bulletEnabled val="1"/>
        </dgm:presLayoutVars>
      </dgm:prSet>
      <dgm:spPr/>
    </dgm:pt>
    <dgm:pt modelId="{E8552C03-1299-784B-B418-89D52AE423EE}" type="pres">
      <dgm:prSet presAssocID="{D5227BA1-FAFE-40DE-834A-48F370F8289F}" presName="sibTrans" presStyleCnt="0"/>
      <dgm:spPr/>
    </dgm:pt>
    <dgm:pt modelId="{B5D58644-9B21-9046-BE6C-AE943E25A4DC}" type="pres">
      <dgm:prSet presAssocID="{0DC3076A-F79B-4FAB-B64A-412D2A78D864}" presName="node" presStyleLbl="node1" presStyleIdx="6" presStyleCnt="10">
        <dgm:presLayoutVars>
          <dgm:bulletEnabled val="1"/>
        </dgm:presLayoutVars>
      </dgm:prSet>
      <dgm:spPr/>
    </dgm:pt>
    <dgm:pt modelId="{E223C23A-092C-9D4F-898A-DDB50D957F94}" type="pres">
      <dgm:prSet presAssocID="{62E77FD7-F68B-4177-8E6D-F0035A6471E0}" presName="sibTrans" presStyleCnt="0"/>
      <dgm:spPr/>
    </dgm:pt>
    <dgm:pt modelId="{CD31DB9E-399A-4947-AF30-BA3739CB5B4C}" type="pres">
      <dgm:prSet presAssocID="{6C6E0D65-3A3C-4B7B-A8A0-05D47CE988B4}" presName="node" presStyleLbl="node1" presStyleIdx="7" presStyleCnt="10">
        <dgm:presLayoutVars>
          <dgm:bulletEnabled val="1"/>
        </dgm:presLayoutVars>
      </dgm:prSet>
      <dgm:spPr/>
    </dgm:pt>
    <dgm:pt modelId="{D7789032-ED3F-4747-AAD7-2E5BEF16F815}" type="pres">
      <dgm:prSet presAssocID="{A7CD5721-642C-4645-A11D-F90B4D2AE27E}" presName="sibTrans" presStyleCnt="0"/>
      <dgm:spPr/>
    </dgm:pt>
    <dgm:pt modelId="{BBAF05F4-DC3E-FF4D-9EC2-CEB7A3E8295A}" type="pres">
      <dgm:prSet presAssocID="{6C544B8A-8C79-4D1A-9ED3-DD40606DF2E0}" presName="node" presStyleLbl="node1" presStyleIdx="8" presStyleCnt="10">
        <dgm:presLayoutVars>
          <dgm:bulletEnabled val="1"/>
        </dgm:presLayoutVars>
      </dgm:prSet>
      <dgm:spPr/>
    </dgm:pt>
    <dgm:pt modelId="{3A0B9806-C585-1E46-84F4-ECA39527D7B8}" type="pres">
      <dgm:prSet presAssocID="{9BA3EC59-94CA-4522-8726-475DA7A0BF36}" presName="sibTrans" presStyleCnt="0"/>
      <dgm:spPr/>
    </dgm:pt>
    <dgm:pt modelId="{E09F7D82-B615-9341-8C5A-DCCD59E5F6D3}" type="pres">
      <dgm:prSet presAssocID="{279D1FC5-1FFF-4B80-B824-B74EE89B3D59}" presName="node" presStyleLbl="node1" presStyleIdx="9" presStyleCnt="10">
        <dgm:presLayoutVars>
          <dgm:bulletEnabled val="1"/>
        </dgm:presLayoutVars>
      </dgm:prSet>
      <dgm:spPr/>
    </dgm:pt>
  </dgm:ptLst>
  <dgm:cxnLst>
    <dgm:cxn modelId="{D8340E16-AD6B-7844-B005-3A7EDFE7CB88}" type="presOf" srcId="{830EDB96-5564-4915-88C6-9F0B3FBD14EB}" destId="{777DA4E7-2E6D-B649-BF8F-08AA35E00FA2}" srcOrd="0" destOrd="0" presId="urn:microsoft.com/office/officeart/2005/8/layout/default"/>
    <dgm:cxn modelId="{CC348946-444F-44E3-899E-5A8D8888E380}" srcId="{3E375003-4742-42FC-98E5-3302C4E516C2}" destId="{279D1FC5-1FFF-4B80-B824-B74EE89B3D59}" srcOrd="9" destOrd="0" parTransId="{DCAE317B-5E57-4CFF-9551-FC3A440910F0}" sibTransId="{74361083-72D0-4587-B883-8E4469A61DEA}"/>
    <dgm:cxn modelId="{17EC5E55-F92A-264C-AA6D-32ED687E52F2}" type="presOf" srcId="{3B0E24EB-07DC-4830-98F8-53C271A48635}" destId="{621F5FEE-6417-1342-B737-95DF79499A18}" srcOrd="0" destOrd="0" presId="urn:microsoft.com/office/officeart/2005/8/layout/default"/>
    <dgm:cxn modelId="{4A7D185D-A68C-4F41-937C-578BA066E7EC}" type="presOf" srcId="{3E375003-4742-42FC-98E5-3302C4E516C2}" destId="{4618EB9F-C50D-6749-98F5-4A007A71E75B}" srcOrd="0" destOrd="0" presId="urn:microsoft.com/office/officeart/2005/8/layout/default"/>
    <dgm:cxn modelId="{6DB2027E-7E2D-44EF-8555-A86DBE80510D}" srcId="{3E375003-4742-42FC-98E5-3302C4E516C2}" destId="{6C6E0D65-3A3C-4B7B-A8A0-05D47CE988B4}" srcOrd="7" destOrd="0" parTransId="{EAD3AF48-90ED-4985-AC2B-F2774FF8C595}" sibTransId="{A7CD5721-642C-4645-A11D-F90B4D2AE27E}"/>
    <dgm:cxn modelId="{E6601C81-D308-4110-814F-AA138CC21C12}" srcId="{3E375003-4742-42FC-98E5-3302C4E516C2}" destId="{41F81A36-98F9-48DE-BA62-A474E6ABD582}" srcOrd="1" destOrd="0" parTransId="{70B752E3-3E0F-4DF9-B0E8-B0F1049D8537}" sibTransId="{3719EFA6-BAED-44CA-9C3E-BEAF0F18AB46}"/>
    <dgm:cxn modelId="{9462AF93-29BB-45EE-856E-AB108358BAAA}" srcId="{3E375003-4742-42FC-98E5-3302C4E516C2}" destId="{4CAF8860-1EF7-4013-A8B0-CF41796FF7FF}" srcOrd="5" destOrd="0" parTransId="{70AF9BB5-0AB4-43DA-A38A-2866088F2CEC}" sibTransId="{D5227BA1-FAFE-40DE-834A-48F370F8289F}"/>
    <dgm:cxn modelId="{DF9115A4-4DB8-6D4E-9396-D17762FCCD2A}" type="presOf" srcId="{4CAF8860-1EF7-4013-A8B0-CF41796FF7FF}" destId="{54893E89-FE1A-734D-AF1D-ECE0A370AD35}" srcOrd="0" destOrd="0" presId="urn:microsoft.com/office/officeart/2005/8/layout/default"/>
    <dgm:cxn modelId="{5CE5DDAB-102D-4C69-B171-AD744C43AB9D}" srcId="{3E375003-4742-42FC-98E5-3302C4E516C2}" destId="{3B0E24EB-07DC-4830-98F8-53C271A48635}" srcOrd="0" destOrd="0" parTransId="{770DA83D-CBF0-422C-91BC-9E8BB1B7AEEB}" sibTransId="{2F27A9C5-6C87-4428-AB3E-420D9CA7EDFB}"/>
    <dgm:cxn modelId="{D29211AE-BC95-D74C-8F93-E27CC83F1F3E}" type="presOf" srcId="{6C544B8A-8C79-4D1A-9ED3-DD40606DF2E0}" destId="{BBAF05F4-DC3E-FF4D-9EC2-CEB7A3E8295A}" srcOrd="0" destOrd="0" presId="urn:microsoft.com/office/officeart/2005/8/layout/default"/>
    <dgm:cxn modelId="{6D8A39AF-7349-174C-956E-6FF8CD2AB822}" type="presOf" srcId="{279D1FC5-1FFF-4B80-B824-B74EE89B3D59}" destId="{E09F7D82-B615-9341-8C5A-DCCD59E5F6D3}" srcOrd="0" destOrd="0" presId="urn:microsoft.com/office/officeart/2005/8/layout/default"/>
    <dgm:cxn modelId="{1EA887BB-126D-4CF8-94A5-F2E69E672A14}" srcId="{3E375003-4742-42FC-98E5-3302C4E516C2}" destId="{A4683795-58E7-405C-95F8-857AA8CB9AB9}" srcOrd="3" destOrd="0" parTransId="{18FC5C5B-F960-4D28-A13A-4CA59B03D5E3}" sibTransId="{D6640777-0761-47F6-88C7-5EB0336C6D2D}"/>
    <dgm:cxn modelId="{9F60EBC5-40AE-234E-BE4F-DE13A7D1E2FD}" type="presOf" srcId="{4212BC18-81D5-4B5D-976F-AB03F1ED7462}" destId="{8AC608DC-24CD-1748-A75D-2DEFB0D23ACA}" srcOrd="0" destOrd="0" presId="urn:microsoft.com/office/officeart/2005/8/layout/default"/>
    <dgm:cxn modelId="{8FA46DC9-3B55-43BB-840B-AEB977304D5E}" srcId="{3E375003-4742-42FC-98E5-3302C4E516C2}" destId="{6C544B8A-8C79-4D1A-9ED3-DD40606DF2E0}" srcOrd="8" destOrd="0" parTransId="{B02F8BC2-81DA-438A-8496-475EA57E5B21}" sibTransId="{9BA3EC59-94CA-4522-8726-475DA7A0BF36}"/>
    <dgm:cxn modelId="{D46610CC-0F3C-1C45-8652-F3B66EE7BC20}" type="presOf" srcId="{0DC3076A-F79B-4FAB-B64A-412D2A78D864}" destId="{B5D58644-9B21-9046-BE6C-AE943E25A4DC}" srcOrd="0" destOrd="0" presId="urn:microsoft.com/office/officeart/2005/8/layout/default"/>
    <dgm:cxn modelId="{0414A5D8-81F0-4DBC-B8EB-19AAE691CD78}" srcId="{3E375003-4742-42FC-98E5-3302C4E516C2}" destId="{830EDB96-5564-4915-88C6-9F0B3FBD14EB}" srcOrd="2" destOrd="0" parTransId="{DB1E1ABD-48EA-425C-92F7-CD155D56D37C}" sibTransId="{B0DC04EB-591E-4694-ADA6-6D5A02341BF5}"/>
    <dgm:cxn modelId="{A10CFDDA-21E6-D945-8012-DB1B3CFA6892}" type="presOf" srcId="{A4683795-58E7-405C-95F8-857AA8CB9AB9}" destId="{6F3F4AB5-6E18-604E-BAAE-4FBBB591A781}" srcOrd="0" destOrd="0" presId="urn:microsoft.com/office/officeart/2005/8/layout/default"/>
    <dgm:cxn modelId="{02D5C7E5-1EAA-C548-A23D-8AB8BF5C3CA6}" type="presOf" srcId="{6C6E0D65-3A3C-4B7B-A8A0-05D47CE988B4}" destId="{CD31DB9E-399A-4947-AF30-BA3739CB5B4C}" srcOrd="0" destOrd="0" presId="urn:microsoft.com/office/officeart/2005/8/layout/default"/>
    <dgm:cxn modelId="{5F850AE7-76CE-3342-9F87-B4E96D7D7AE7}" type="presOf" srcId="{41F81A36-98F9-48DE-BA62-A474E6ABD582}" destId="{8CAF34CE-C8CE-1D48-B6B2-251EB75C8773}" srcOrd="0" destOrd="0" presId="urn:microsoft.com/office/officeart/2005/8/layout/default"/>
    <dgm:cxn modelId="{08EB56FA-5DBF-4993-9E6F-3505F84D77AC}" srcId="{3E375003-4742-42FC-98E5-3302C4E516C2}" destId="{4212BC18-81D5-4B5D-976F-AB03F1ED7462}" srcOrd="4" destOrd="0" parTransId="{31153F2B-F8B3-454A-B536-4A1A93D20936}" sibTransId="{35563C74-F863-4E64-B49C-7083517709E3}"/>
    <dgm:cxn modelId="{72BF36FD-24EC-4F5A-A4AE-8ABCEF59369A}" srcId="{3E375003-4742-42FC-98E5-3302C4E516C2}" destId="{0DC3076A-F79B-4FAB-B64A-412D2A78D864}" srcOrd="6" destOrd="0" parTransId="{A468DA7A-70E9-42BE-960E-4D081128C00C}" sibTransId="{62E77FD7-F68B-4177-8E6D-F0035A6471E0}"/>
    <dgm:cxn modelId="{44B98E83-5019-DB4C-87DF-E8F24EC57E16}" type="presParOf" srcId="{4618EB9F-C50D-6749-98F5-4A007A71E75B}" destId="{621F5FEE-6417-1342-B737-95DF79499A18}" srcOrd="0" destOrd="0" presId="urn:microsoft.com/office/officeart/2005/8/layout/default"/>
    <dgm:cxn modelId="{236ED72A-D8B3-1649-9575-41DDD3C2FBA5}" type="presParOf" srcId="{4618EB9F-C50D-6749-98F5-4A007A71E75B}" destId="{605F78E0-8139-D045-BEA8-BD0B2D5CF546}" srcOrd="1" destOrd="0" presId="urn:microsoft.com/office/officeart/2005/8/layout/default"/>
    <dgm:cxn modelId="{7B561C10-3DB3-EA4E-B069-53C965519C4D}" type="presParOf" srcId="{4618EB9F-C50D-6749-98F5-4A007A71E75B}" destId="{8CAF34CE-C8CE-1D48-B6B2-251EB75C8773}" srcOrd="2" destOrd="0" presId="urn:microsoft.com/office/officeart/2005/8/layout/default"/>
    <dgm:cxn modelId="{0EF7BC4D-D40D-7F4C-B8CD-E1402BA88DBE}" type="presParOf" srcId="{4618EB9F-C50D-6749-98F5-4A007A71E75B}" destId="{60938E9D-75C3-0444-B4CD-9E5DFB8EE8E5}" srcOrd="3" destOrd="0" presId="urn:microsoft.com/office/officeart/2005/8/layout/default"/>
    <dgm:cxn modelId="{52D62B8A-BE5B-7B42-914D-51F808EF8F8D}" type="presParOf" srcId="{4618EB9F-C50D-6749-98F5-4A007A71E75B}" destId="{777DA4E7-2E6D-B649-BF8F-08AA35E00FA2}" srcOrd="4" destOrd="0" presId="urn:microsoft.com/office/officeart/2005/8/layout/default"/>
    <dgm:cxn modelId="{93B1CC2F-3300-2B4B-8B85-44430A5CF29A}" type="presParOf" srcId="{4618EB9F-C50D-6749-98F5-4A007A71E75B}" destId="{219A4DC5-47A3-984D-87D7-50B9EF753E4B}" srcOrd="5" destOrd="0" presId="urn:microsoft.com/office/officeart/2005/8/layout/default"/>
    <dgm:cxn modelId="{F18BC69B-00EF-E14A-BB25-E72CB18A3C1A}" type="presParOf" srcId="{4618EB9F-C50D-6749-98F5-4A007A71E75B}" destId="{6F3F4AB5-6E18-604E-BAAE-4FBBB591A781}" srcOrd="6" destOrd="0" presId="urn:microsoft.com/office/officeart/2005/8/layout/default"/>
    <dgm:cxn modelId="{6D544737-B825-5445-B5E3-7E936938DDC6}" type="presParOf" srcId="{4618EB9F-C50D-6749-98F5-4A007A71E75B}" destId="{04FD6BC6-C0E9-6C4B-8E70-35E1AEF89869}" srcOrd="7" destOrd="0" presId="urn:microsoft.com/office/officeart/2005/8/layout/default"/>
    <dgm:cxn modelId="{F6ECFE23-0F70-234B-A2DB-417210D82BCC}" type="presParOf" srcId="{4618EB9F-C50D-6749-98F5-4A007A71E75B}" destId="{8AC608DC-24CD-1748-A75D-2DEFB0D23ACA}" srcOrd="8" destOrd="0" presId="urn:microsoft.com/office/officeart/2005/8/layout/default"/>
    <dgm:cxn modelId="{27BBC1ED-40F4-754E-923D-E82A18EBA01B}" type="presParOf" srcId="{4618EB9F-C50D-6749-98F5-4A007A71E75B}" destId="{622A32CB-4DEA-794D-AE51-2622B396126D}" srcOrd="9" destOrd="0" presId="urn:microsoft.com/office/officeart/2005/8/layout/default"/>
    <dgm:cxn modelId="{8492733E-BF6C-B747-8C12-3217CA3A94D4}" type="presParOf" srcId="{4618EB9F-C50D-6749-98F5-4A007A71E75B}" destId="{54893E89-FE1A-734D-AF1D-ECE0A370AD35}" srcOrd="10" destOrd="0" presId="urn:microsoft.com/office/officeart/2005/8/layout/default"/>
    <dgm:cxn modelId="{CA5154B6-4E6D-8443-92FF-B57178BF7527}" type="presParOf" srcId="{4618EB9F-C50D-6749-98F5-4A007A71E75B}" destId="{E8552C03-1299-784B-B418-89D52AE423EE}" srcOrd="11" destOrd="0" presId="urn:microsoft.com/office/officeart/2005/8/layout/default"/>
    <dgm:cxn modelId="{19AE8AF3-2B4E-094F-9F2C-8A82F5A4E640}" type="presParOf" srcId="{4618EB9F-C50D-6749-98F5-4A007A71E75B}" destId="{B5D58644-9B21-9046-BE6C-AE943E25A4DC}" srcOrd="12" destOrd="0" presId="urn:microsoft.com/office/officeart/2005/8/layout/default"/>
    <dgm:cxn modelId="{F2EC2B67-3EC5-B44C-B5A3-BF3C3650CD8B}" type="presParOf" srcId="{4618EB9F-C50D-6749-98F5-4A007A71E75B}" destId="{E223C23A-092C-9D4F-898A-DDB50D957F94}" srcOrd="13" destOrd="0" presId="urn:microsoft.com/office/officeart/2005/8/layout/default"/>
    <dgm:cxn modelId="{F8C63F48-4815-F74F-9E1B-CE46FFA1F881}" type="presParOf" srcId="{4618EB9F-C50D-6749-98F5-4A007A71E75B}" destId="{CD31DB9E-399A-4947-AF30-BA3739CB5B4C}" srcOrd="14" destOrd="0" presId="urn:microsoft.com/office/officeart/2005/8/layout/default"/>
    <dgm:cxn modelId="{11344185-54F4-A24F-8140-3C34A162167B}" type="presParOf" srcId="{4618EB9F-C50D-6749-98F5-4A007A71E75B}" destId="{D7789032-ED3F-4747-AAD7-2E5BEF16F815}" srcOrd="15" destOrd="0" presId="urn:microsoft.com/office/officeart/2005/8/layout/default"/>
    <dgm:cxn modelId="{804D6F47-5A76-2F49-9FE0-A0B9CA600E9A}" type="presParOf" srcId="{4618EB9F-C50D-6749-98F5-4A007A71E75B}" destId="{BBAF05F4-DC3E-FF4D-9EC2-CEB7A3E8295A}" srcOrd="16" destOrd="0" presId="urn:microsoft.com/office/officeart/2005/8/layout/default"/>
    <dgm:cxn modelId="{25871BE8-C87D-824A-B6A1-FC67253A93CD}" type="presParOf" srcId="{4618EB9F-C50D-6749-98F5-4A007A71E75B}" destId="{3A0B9806-C585-1E46-84F4-ECA39527D7B8}" srcOrd="17" destOrd="0" presId="urn:microsoft.com/office/officeart/2005/8/layout/default"/>
    <dgm:cxn modelId="{6C02F05A-BD24-0846-A95A-C00988B36A1C}" type="presParOf" srcId="{4618EB9F-C50D-6749-98F5-4A007A71E75B}" destId="{E09F7D82-B615-9341-8C5A-DCCD59E5F6D3}"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FCA29-C086-9245-9A0F-B8BA2A793A49}">
      <dsp:nvSpPr>
        <dsp:cNvPr id="0" name=""/>
        <dsp:cNvSpPr/>
      </dsp:nvSpPr>
      <dsp:spPr>
        <a:xfrm>
          <a:off x="3080" y="38580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Early in the morning of February 4, 1975, Chinese officials ordered that the city of </a:t>
          </a:r>
          <a:r>
            <a:rPr lang="en-US" sz="1200" kern="1200" dirty="0" err="1">
              <a:solidFill>
                <a:schemeClr val="tx1"/>
              </a:solidFill>
            </a:rPr>
            <a:t>Haicheng</a:t>
          </a:r>
          <a:r>
            <a:rPr lang="en-US" sz="1200" kern="1200" dirty="0">
              <a:solidFill>
                <a:schemeClr val="tx1"/>
              </a:solidFill>
            </a:rPr>
            <a:t> be evacuated, believing there to be a large chance of an earthquake occurring. </a:t>
          </a:r>
        </a:p>
      </dsp:txBody>
      <dsp:txXfrm>
        <a:off x="3080" y="385801"/>
        <a:ext cx="2444055" cy="1466433"/>
      </dsp:txXfrm>
    </dsp:sp>
    <dsp:sp modelId="{08E17B1F-CA98-B347-9011-3E6900CDED0C}">
      <dsp:nvSpPr>
        <dsp:cNvPr id="0" name=""/>
        <dsp:cNvSpPr/>
      </dsp:nvSpPr>
      <dsp:spPr>
        <a:xfrm>
          <a:off x="2691541" y="385801"/>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The prediction was allegedly based on reports of changes in groundwater and soil elevations over the past several months as well as widespread accounts of unusual animal behavior, such as snakes crawling out of their holes in the middle of winter</a:t>
          </a:r>
        </a:p>
      </dsp:txBody>
      <dsp:txXfrm>
        <a:off x="2691541" y="385801"/>
        <a:ext cx="2444055" cy="1466433"/>
      </dsp:txXfrm>
    </dsp:sp>
    <dsp:sp modelId="{A63E8D78-9392-A947-897C-B381ED2ADA1A}">
      <dsp:nvSpPr>
        <dsp:cNvPr id="0" name=""/>
        <dsp:cNvSpPr/>
      </dsp:nvSpPr>
      <dsp:spPr>
        <a:xfrm>
          <a:off x="5380002" y="385801"/>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A low-level alert was triggered by regional increases in seismicity (later recognized as foreshocks).</a:t>
          </a:r>
        </a:p>
      </dsp:txBody>
      <dsp:txXfrm>
        <a:off x="5380002" y="385801"/>
        <a:ext cx="2444055" cy="1466433"/>
      </dsp:txXfrm>
    </dsp:sp>
    <dsp:sp modelId="{76995F27-A99F-CF40-805F-B1FA52219CA8}">
      <dsp:nvSpPr>
        <dsp:cNvPr id="0" name=""/>
        <dsp:cNvSpPr/>
      </dsp:nvSpPr>
      <dsp:spPr>
        <a:xfrm>
          <a:off x="8068463" y="385801"/>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Both authorities and citizens were finally placed on high alert and an evacuation order was issued due to an increase in foreshocks.</a:t>
          </a:r>
        </a:p>
      </dsp:txBody>
      <dsp:txXfrm>
        <a:off x="8068463" y="385801"/>
        <a:ext cx="2444055" cy="1466433"/>
      </dsp:txXfrm>
    </dsp:sp>
    <dsp:sp modelId="{D6C58AA4-2AFD-CB4A-A4D6-FFAF0F4AD854}">
      <dsp:nvSpPr>
        <dsp:cNvPr id="0" name=""/>
        <dsp:cNvSpPr/>
      </dsp:nvSpPr>
      <dsp:spPr>
        <a:xfrm>
          <a:off x="3080" y="2096640"/>
          <a:ext cx="2444055" cy="1466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The evacuation, despite successfully saving most of Haicheng's population, did not prevent deaths in its entirety. </a:t>
          </a:r>
        </a:p>
      </dsp:txBody>
      <dsp:txXfrm>
        <a:off x="3080" y="2096640"/>
        <a:ext cx="2444055" cy="1466433"/>
      </dsp:txXfrm>
    </dsp:sp>
    <dsp:sp modelId="{AEE79BEA-0724-B243-AD26-DA238A2B2EA6}">
      <dsp:nvSpPr>
        <dsp:cNvPr id="0" name=""/>
        <dsp:cNvSpPr/>
      </dsp:nvSpPr>
      <dsp:spPr>
        <a:xfrm>
          <a:off x="2691541" y="2096640"/>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When the main quake struck at 7:36 pm, 2,041 people died, over 27,000 were injured and thousands of buildings collapsed. </a:t>
          </a:r>
        </a:p>
      </dsp:txBody>
      <dsp:txXfrm>
        <a:off x="2691541" y="2096640"/>
        <a:ext cx="2444055" cy="1466433"/>
      </dsp:txXfrm>
    </dsp:sp>
    <dsp:sp modelId="{86E55AF0-3EEF-4D47-B3AF-2FCBAA8C9E57}">
      <dsp:nvSpPr>
        <dsp:cNvPr id="0" name=""/>
        <dsp:cNvSpPr/>
      </dsp:nvSpPr>
      <dsp:spPr>
        <a:xfrm>
          <a:off x="5380002" y="2096640"/>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However, the death toll was much lower than the estimate of over 150,000 dead which is believed to have resulted if the evacuation had not taken place.</a:t>
          </a:r>
        </a:p>
      </dsp:txBody>
      <dsp:txXfrm>
        <a:off x="5380002" y="2096640"/>
        <a:ext cx="2444055" cy="1466433"/>
      </dsp:txXfrm>
    </dsp:sp>
    <dsp:sp modelId="{1E727525-5296-AD48-B616-539F08359C9E}">
      <dsp:nvSpPr>
        <dsp:cNvPr id="0" name=""/>
        <dsp:cNvSpPr/>
      </dsp:nvSpPr>
      <dsp:spPr>
        <a:xfrm>
          <a:off x="8068463" y="2096640"/>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This was the </a:t>
          </a:r>
          <a:r>
            <a:rPr lang="en-US" sz="1200" kern="1200" dirty="0">
              <a:solidFill>
                <a:srgbClr val="FF0000"/>
              </a:solidFill>
            </a:rPr>
            <a:t>only</a:t>
          </a:r>
          <a:r>
            <a:rPr lang="en-US" sz="1200" kern="1200" dirty="0">
              <a:solidFill>
                <a:schemeClr val="tx1"/>
              </a:solidFill>
            </a:rPr>
            <a:t> successful evacuation of a potentially affected population before a devastating earthquake in history. </a:t>
          </a:r>
        </a:p>
      </dsp:txBody>
      <dsp:txXfrm>
        <a:off x="8068463" y="2096640"/>
        <a:ext cx="2444055" cy="1466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AA0CE-81DA-BA4A-9166-609D337D4F0B}">
      <dsp:nvSpPr>
        <dsp:cNvPr id="0" name=""/>
        <dsp:cNvSpPr/>
      </dsp:nvSpPr>
      <dsp:spPr>
        <a:xfrm>
          <a:off x="0" y="23846"/>
          <a:ext cx="6263640" cy="10568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solidFill>
                <a:schemeClr val="tx1"/>
              </a:solidFill>
            </a:rPr>
            <a:t>“</a:t>
          </a:r>
          <a:r>
            <a:rPr lang="en-US" sz="1500" b="1" kern="1200">
              <a:solidFill>
                <a:schemeClr val="tx1"/>
              </a:solidFill>
            </a:rPr>
            <a:t>Earthquake prediction </a:t>
          </a:r>
          <a:r>
            <a:rPr lang="en-US" sz="1500" kern="1200">
              <a:solidFill>
                <a:schemeClr val="tx1"/>
              </a:solidFill>
            </a:rPr>
            <a:t>"is usually defined as the specification of the time, location, and magnitude of a future earthquake within stated limits”, and particularly of "the next strong earthquake to occur in a region.”</a:t>
          </a:r>
        </a:p>
      </dsp:txBody>
      <dsp:txXfrm>
        <a:off x="51591" y="75437"/>
        <a:ext cx="6160458" cy="953657"/>
      </dsp:txXfrm>
    </dsp:sp>
    <dsp:sp modelId="{D5828028-E82C-684F-81FF-2EA033728B65}">
      <dsp:nvSpPr>
        <dsp:cNvPr id="0" name=""/>
        <dsp:cNvSpPr/>
      </dsp:nvSpPr>
      <dsp:spPr>
        <a:xfrm>
          <a:off x="0" y="1123885"/>
          <a:ext cx="6263640" cy="1056839"/>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solidFill>
                <a:schemeClr val="tx1"/>
              </a:solidFill>
            </a:rPr>
            <a:t>This can be distinguished from </a:t>
          </a:r>
          <a:r>
            <a:rPr lang="en-US" sz="1500" b="1" kern="1200">
              <a:solidFill>
                <a:schemeClr val="tx1"/>
              </a:solidFill>
            </a:rPr>
            <a:t>earthquake forecasting</a:t>
          </a:r>
          <a:r>
            <a:rPr lang="en-US" sz="1500" kern="1200">
              <a:solidFill>
                <a:schemeClr val="tx1"/>
              </a:solidFill>
            </a:rPr>
            <a:t>, which is the probabilistic assessment of general earthquake hazard, including the frequency and magnitude of damaging earthquakes, in a given area over periods of years or decades.</a:t>
          </a:r>
        </a:p>
      </dsp:txBody>
      <dsp:txXfrm>
        <a:off x="51591" y="1175476"/>
        <a:ext cx="6160458" cy="953657"/>
      </dsp:txXfrm>
    </dsp:sp>
    <dsp:sp modelId="{EBADE996-CA8D-B241-90C3-A5DAAAE7241C}">
      <dsp:nvSpPr>
        <dsp:cNvPr id="0" name=""/>
        <dsp:cNvSpPr/>
      </dsp:nvSpPr>
      <dsp:spPr>
        <a:xfrm>
          <a:off x="0" y="2223924"/>
          <a:ext cx="6263640" cy="105683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solidFill>
                <a:schemeClr val="tx1"/>
              </a:solidFill>
            </a:rPr>
            <a:t>This can be further distinguished from </a:t>
          </a:r>
          <a:r>
            <a:rPr lang="en-US" sz="1500" b="1" kern="1200">
              <a:solidFill>
                <a:schemeClr val="tx1"/>
              </a:solidFill>
            </a:rPr>
            <a:t>real-time earthquake warning systems</a:t>
          </a:r>
          <a:r>
            <a:rPr lang="en-US" sz="1500" kern="1200">
              <a:solidFill>
                <a:schemeClr val="tx1"/>
              </a:solidFill>
            </a:rPr>
            <a:t>, which, upon detection of a severe earthquake, can provide neighboring regions a few seconds warning of potentially significant shaking</a:t>
          </a:r>
        </a:p>
      </dsp:txBody>
      <dsp:txXfrm>
        <a:off x="51591" y="2275515"/>
        <a:ext cx="6160458" cy="953657"/>
      </dsp:txXfrm>
    </dsp:sp>
    <dsp:sp modelId="{DE24321F-B3ED-054F-85E7-B5179EF65405}">
      <dsp:nvSpPr>
        <dsp:cNvPr id="0" name=""/>
        <dsp:cNvSpPr/>
      </dsp:nvSpPr>
      <dsp:spPr>
        <a:xfrm>
          <a:off x="0" y="3323963"/>
          <a:ext cx="6263640" cy="105683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solidFill>
                <a:schemeClr val="tx1"/>
              </a:solidFill>
            </a:rPr>
            <a:t>To be useful, an earthquake prediction must be precise enough to warrant the cost of increased precautions, including disruption of ordinary activities and commerce, and timely enough that preparation can be made. </a:t>
          </a:r>
        </a:p>
      </dsp:txBody>
      <dsp:txXfrm>
        <a:off x="51591" y="3375554"/>
        <a:ext cx="6160458" cy="953657"/>
      </dsp:txXfrm>
    </dsp:sp>
    <dsp:sp modelId="{6048D844-47B7-B349-ADB8-E339FA0ABD1E}">
      <dsp:nvSpPr>
        <dsp:cNvPr id="0" name=""/>
        <dsp:cNvSpPr/>
      </dsp:nvSpPr>
      <dsp:spPr>
        <a:xfrm>
          <a:off x="0" y="4424002"/>
          <a:ext cx="6263640" cy="10568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solidFill>
                <a:schemeClr val="tx1"/>
              </a:solidFill>
            </a:rPr>
            <a:t>Predictions must also be reliable, as false alarms and cancelled alarms are not only economically costly, but seriously undermine confidence in, and thereby the effectiveness of, any kind of warning.”</a:t>
          </a:r>
        </a:p>
      </dsp:txBody>
      <dsp:txXfrm>
        <a:off x="51591" y="4475593"/>
        <a:ext cx="6160458" cy="9536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82EE4-A729-7248-AC5F-1F0DF2D745F7}">
      <dsp:nvSpPr>
        <dsp:cNvPr id="0" name=""/>
        <dsp:cNvSpPr/>
      </dsp:nvSpPr>
      <dsp:spPr>
        <a:xfrm>
          <a:off x="1742673" y="241"/>
          <a:ext cx="3347739" cy="20086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“An earthquake precursor could be any anomalous phenomena that can give effective warning of the imminence or severity of an impending earthquake in a given area.</a:t>
          </a:r>
        </a:p>
      </dsp:txBody>
      <dsp:txXfrm>
        <a:off x="1742673" y="241"/>
        <a:ext cx="3347739" cy="2008643"/>
      </dsp:txXfrm>
    </dsp:sp>
    <dsp:sp modelId="{C08A9405-7136-0941-B051-79630A9EBB57}">
      <dsp:nvSpPr>
        <dsp:cNvPr id="0" name=""/>
        <dsp:cNvSpPr/>
      </dsp:nvSpPr>
      <dsp:spPr>
        <a:xfrm>
          <a:off x="5425186" y="241"/>
          <a:ext cx="3347739" cy="2008643"/>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Reports of premonitory phenomena – though generally recognized as such only after the event – number in the thousands, some dating back to antiquity.</a:t>
          </a:r>
        </a:p>
      </dsp:txBody>
      <dsp:txXfrm>
        <a:off x="5425186" y="241"/>
        <a:ext cx="3347739" cy="2008643"/>
      </dsp:txXfrm>
    </dsp:sp>
    <dsp:sp modelId="{191E489F-573E-7E45-A417-143DD8904761}">
      <dsp:nvSpPr>
        <dsp:cNvPr id="0" name=""/>
        <dsp:cNvSpPr/>
      </dsp:nvSpPr>
      <dsp:spPr>
        <a:xfrm>
          <a:off x="1742673" y="2343658"/>
          <a:ext cx="3347739" cy="2008643"/>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In the scientific literature there have been around 400 reports of possible precursors, of roughly twenty different types,  running the gamut "from aeronomy to zoology”.</a:t>
          </a:r>
        </a:p>
      </dsp:txBody>
      <dsp:txXfrm>
        <a:off x="1742673" y="2343658"/>
        <a:ext cx="3347739" cy="2008643"/>
      </dsp:txXfrm>
    </dsp:sp>
    <dsp:sp modelId="{EF8A3403-8618-6640-8B8F-64A4366DFFA1}">
      <dsp:nvSpPr>
        <dsp:cNvPr id="0" name=""/>
        <dsp:cNvSpPr/>
      </dsp:nvSpPr>
      <dsp:spPr>
        <a:xfrm>
          <a:off x="5425186" y="2343658"/>
          <a:ext cx="3347739" cy="200864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tx1"/>
              </a:solidFill>
            </a:rPr>
            <a:t>The search for reliable precursors has yet to have a convincing success.</a:t>
          </a:r>
        </a:p>
      </dsp:txBody>
      <dsp:txXfrm>
        <a:off x="5425186" y="2343658"/>
        <a:ext cx="3347739" cy="20086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7772D-9E04-D64A-9D25-7875CD74A5F5}">
      <dsp:nvSpPr>
        <dsp:cNvPr id="0" name=""/>
        <dsp:cNvSpPr/>
      </dsp:nvSpPr>
      <dsp:spPr>
        <a:xfrm>
          <a:off x="0" y="832529"/>
          <a:ext cx="6263640" cy="5164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tx1"/>
              </a:solidFill>
            </a:rPr>
            <a:t>Changes in V</a:t>
          </a:r>
          <a:r>
            <a:rPr lang="en-US" sz="1300" kern="1200" baseline="-25000">
              <a:solidFill>
                <a:schemeClr val="tx1"/>
              </a:solidFill>
            </a:rPr>
            <a:t>P</a:t>
          </a:r>
          <a:r>
            <a:rPr lang="en-US" sz="1300" kern="1200">
              <a:solidFill>
                <a:schemeClr val="tx1"/>
              </a:solidFill>
            </a:rPr>
            <a:t>/V</a:t>
          </a:r>
          <a:r>
            <a:rPr lang="en-US" sz="1300" kern="1200" baseline="-25000">
              <a:solidFill>
                <a:schemeClr val="tx1"/>
              </a:solidFill>
            </a:rPr>
            <a:t>S</a:t>
          </a:r>
          <a:r>
            <a:rPr lang="en-US" sz="1300" kern="1200">
              <a:solidFill>
                <a:schemeClr val="tx1"/>
              </a:solidFill>
            </a:rPr>
            <a:t> Velocity ratio</a:t>
          </a:r>
        </a:p>
      </dsp:txBody>
      <dsp:txXfrm>
        <a:off x="25210" y="857739"/>
        <a:ext cx="6213220" cy="466007"/>
      </dsp:txXfrm>
    </dsp:sp>
    <dsp:sp modelId="{6932BAB3-3CD4-EB43-9D2F-AA0DE4D282E5}">
      <dsp:nvSpPr>
        <dsp:cNvPr id="0" name=""/>
        <dsp:cNvSpPr/>
      </dsp:nvSpPr>
      <dsp:spPr>
        <a:xfrm>
          <a:off x="0" y="1386396"/>
          <a:ext cx="6263640" cy="516427"/>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tx1"/>
              </a:solidFill>
            </a:rPr>
            <a:t>“Small-scale laboratory experiments have shown that the ratio of these two velocities – represented as Vp/Vs – changes when rock is near the point of fracturing. </a:t>
          </a:r>
        </a:p>
      </dsp:txBody>
      <dsp:txXfrm>
        <a:off x="25210" y="1411606"/>
        <a:ext cx="6213220" cy="466007"/>
      </dsp:txXfrm>
    </dsp:sp>
    <dsp:sp modelId="{EE656A5E-C5F7-7243-ACCB-300B48C23051}">
      <dsp:nvSpPr>
        <dsp:cNvPr id="0" name=""/>
        <dsp:cNvSpPr/>
      </dsp:nvSpPr>
      <dsp:spPr>
        <a:xfrm>
          <a:off x="0" y="1940263"/>
          <a:ext cx="6263640" cy="516427"/>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tx1"/>
              </a:solidFill>
            </a:rPr>
            <a:t>In the 1970s it was considered a significant success and likely breakthrough when Russian seismologists reported observing such changes in the region of a subsequent earthquake. </a:t>
          </a:r>
        </a:p>
      </dsp:txBody>
      <dsp:txXfrm>
        <a:off x="25210" y="1965473"/>
        <a:ext cx="6213220" cy="466007"/>
      </dsp:txXfrm>
    </dsp:sp>
    <dsp:sp modelId="{8BB07ABA-FA6A-8E4E-854E-76F73C23DDDF}">
      <dsp:nvSpPr>
        <dsp:cNvPr id="0" name=""/>
        <dsp:cNvSpPr/>
      </dsp:nvSpPr>
      <dsp:spPr>
        <a:xfrm>
          <a:off x="0" y="2494130"/>
          <a:ext cx="6263640" cy="516427"/>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tx1"/>
              </a:solidFill>
            </a:rPr>
            <a:t>This effect, as well as other possible precursors, has been attributed to dilatancy, where rock stressed to near its breaking point expands (dilates) slightly.  </a:t>
          </a:r>
        </a:p>
      </dsp:txBody>
      <dsp:txXfrm>
        <a:off x="25210" y="2519340"/>
        <a:ext cx="6213220" cy="466007"/>
      </dsp:txXfrm>
    </dsp:sp>
    <dsp:sp modelId="{B6990C30-D4B0-DC44-9F77-E4B63D68A456}">
      <dsp:nvSpPr>
        <dsp:cNvPr id="0" name=""/>
        <dsp:cNvSpPr/>
      </dsp:nvSpPr>
      <dsp:spPr>
        <a:xfrm>
          <a:off x="0" y="3047997"/>
          <a:ext cx="6263640" cy="516427"/>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tx1"/>
              </a:solidFill>
            </a:rPr>
            <a:t>Study of this phenomena near Blue Mountain Lake (New York) led to a successful prediction in 1973.  </a:t>
          </a:r>
        </a:p>
      </dsp:txBody>
      <dsp:txXfrm>
        <a:off x="25210" y="3073207"/>
        <a:ext cx="6213220" cy="466007"/>
      </dsp:txXfrm>
    </dsp:sp>
    <dsp:sp modelId="{537045EC-52D2-B740-B9F1-7C8EC6230D1B}">
      <dsp:nvSpPr>
        <dsp:cNvPr id="0" name=""/>
        <dsp:cNvSpPr/>
      </dsp:nvSpPr>
      <dsp:spPr>
        <a:xfrm>
          <a:off x="0" y="3601864"/>
          <a:ext cx="6263640" cy="516427"/>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tx1"/>
              </a:solidFill>
            </a:rPr>
            <a:t>However, additional successes there have not followed, and it has been suggested that the prediction was only a lucky fluke. </a:t>
          </a:r>
        </a:p>
      </dsp:txBody>
      <dsp:txXfrm>
        <a:off x="25210" y="3627074"/>
        <a:ext cx="6213220" cy="466007"/>
      </dsp:txXfrm>
    </dsp:sp>
    <dsp:sp modelId="{48A688E3-A82E-2840-B65B-50A708735AC6}">
      <dsp:nvSpPr>
        <dsp:cNvPr id="0" name=""/>
        <dsp:cNvSpPr/>
      </dsp:nvSpPr>
      <dsp:spPr>
        <a:xfrm>
          <a:off x="0" y="4155731"/>
          <a:ext cx="6263640" cy="51642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tx1"/>
              </a:solidFill>
            </a:rPr>
            <a:t>A Vp/Vs anomaly was the basis of James Whitcomb's 1976 prediction of a M 5.5 to 6.5 earthquake near Los Angeles, which failed to occur.”</a:t>
          </a:r>
        </a:p>
      </dsp:txBody>
      <dsp:txXfrm>
        <a:off x="25210" y="4180941"/>
        <a:ext cx="6213220" cy="4660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B8E2B-17C7-EA4E-9B5A-15E2571E36BB}">
      <dsp:nvSpPr>
        <dsp:cNvPr id="0" name=""/>
        <dsp:cNvSpPr/>
      </dsp:nvSpPr>
      <dsp:spPr>
        <a:xfrm>
          <a:off x="2957" y="491097"/>
          <a:ext cx="2346482" cy="14078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Radon Emissions</a:t>
          </a:r>
        </a:p>
      </dsp:txBody>
      <dsp:txXfrm>
        <a:off x="2957" y="491097"/>
        <a:ext cx="2346482" cy="1407889"/>
      </dsp:txXfrm>
    </dsp:sp>
    <dsp:sp modelId="{4682DF6B-7409-C84F-AA36-40EF3D44C1B3}">
      <dsp:nvSpPr>
        <dsp:cNvPr id="0" name=""/>
        <dsp:cNvSpPr/>
      </dsp:nvSpPr>
      <dsp:spPr>
        <a:xfrm>
          <a:off x="2584088" y="491097"/>
          <a:ext cx="2346482" cy="1407889"/>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Most rock contains small amount of gases that can be isotopically distinguished from the normal atmospheric gases. </a:t>
          </a:r>
        </a:p>
      </dsp:txBody>
      <dsp:txXfrm>
        <a:off x="2584088" y="491097"/>
        <a:ext cx="2346482" cy="1407889"/>
      </dsp:txXfrm>
    </dsp:sp>
    <dsp:sp modelId="{4A4BF3B9-C1A6-A144-A538-33118AD34292}">
      <dsp:nvSpPr>
        <dsp:cNvPr id="0" name=""/>
        <dsp:cNvSpPr/>
      </dsp:nvSpPr>
      <dsp:spPr>
        <a:xfrm>
          <a:off x="5165218" y="491097"/>
          <a:ext cx="2346482" cy="1407889"/>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There are reports of spikes in the concentrations of such gases prior to a major earthquake; this has been attributed to release due to pre-seismic stress or fracturing of the rock. </a:t>
          </a:r>
        </a:p>
      </dsp:txBody>
      <dsp:txXfrm>
        <a:off x="5165218" y="491097"/>
        <a:ext cx="2346482" cy="1407889"/>
      </dsp:txXfrm>
    </dsp:sp>
    <dsp:sp modelId="{9DC2FBCC-3E5B-1348-9597-FB00A054FCB7}">
      <dsp:nvSpPr>
        <dsp:cNvPr id="0" name=""/>
        <dsp:cNvSpPr/>
      </dsp:nvSpPr>
      <dsp:spPr>
        <a:xfrm>
          <a:off x="7746349" y="491097"/>
          <a:ext cx="2346482" cy="1407889"/>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Produced by radioactive decay of the trace amounts of uranium present in most rock active as a potential earthquake predictor because being radioactive it is easily detected, and its short half-life (3.8 days) makes it sensitive to short-term fluctuations. </a:t>
          </a:r>
        </a:p>
      </dsp:txBody>
      <dsp:txXfrm>
        <a:off x="7746349" y="491097"/>
        <a:ext cx="2346482" cy="1407889"/>
      </dsp:txXfrm>
    </dsp:sp>
    <dsp:sp modelId="{03D6FE69-D3AE-B847-9F0E-532446DEA713}">
      <dsp:nvSpPr>
        <dsp:cNvPr id="0" name=""/>
        <dsp:cNvSpPr/>
      </dsp:nvSpPr>
      <dsp:spPr>
        <a:xfrm>
          <a:off x="1293522" y="2133634"/>
          <a:ext cx="2346482" cy="1407889"/>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 2009 review found 125 reports of changes in radon emissions prior to 86 earthquakes since 1966. </a:t>
          </a:r>
        </a:p>
      </dsp:txBody>
      <dsp:txXfrm>
        <a:off x="1293522" y="2133634"/>
        <a:ext cx="2346482" cy="1407889"/>
      </dsp:txXfrm>
    </dsp:sp>
    <dsp:sp modelId="{29EB4F1A-69EC-EC40-AF48-1E9952432730}">
      <dsp:nvSpPr>
        <dsp:cNvPr id="0" name=""/>
        <dsp:cNvSpPr/>
      </dsp:nvSpPr>
      <dsp:spPr>
        <a:xfrm>
          <a:off x="3874653" y="2133634"/>
          <a:ext cx="2346482" cy="1407889"/>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But the earthquakes with which these changes are supposedly linked were up to a thousand kilometers away, months later, and at all magnitudes. </a:t>
          </a:r>
        </a:p>
      </dsp:txBody>
      <dsp:txXfrm>
        <a:off x="3874653" y="2133634"/>
        <a:ext cx="2346482" cy="1407889"/>
      </dsp:txXfrm>
    </dsp:sp>
    <dsp:sp modelId="{A9753EFD-C924-EE42-AD68-FFC24848ED31}">
      <dsp:nvSpPr>
        <dsp:cNvPr id="0" name=""/>
        <dsp:cNvSpPr/>
      </dsp:nvSpPr>
      <dsp:spPr>
        <a:xfrm>
          <a:off x="6455783" y="2133634"/>
          <a:ext cx="2346482" cy="1407889"/>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Another review concluded that in some cases changes in radon levels preceded an earthquake, but a correlation is not yet firmly established.</a:t>
          </a:r>
        </a:p>
      </dsp:txBody>
      <dsp:txXfrm>
        <a:off x="6455783" y="2133634"/>
        <a:ext cx="2346482" cy="14078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34E96-1B77-D64A-B816-E58BFA693CB1}">
      <dsp:nvSpPr>
        <dsp:cNvPr id="0" name=""/>
        <dsp:cNvSpPr/>
      </dsp:nvSpPr>
      <dsp:spPr>
        <a:xfrm>
          <a:off x="0" y="0"/>
          <a:ext cx="10455008"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5CF5061-C10B-7446-A88C-903B45CE997A}">
      <dsp:nvSpPr>
        <dsp:cNvPr id="0" name=""/>
        <dsp:cNvSpPr/>
      </dsp:nvSpPr>
      <dsp:spPr>
        <a:xfrm>
          <a:off x="0" y="0"/>
          <a:ext cx="1719358" cy="411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0003FF"/>
              </a:solidFill>
            </a:rPr>
            <a:t>Electromagnetic Variations</a:t>
          </a:r>
        </a:p>
      </dsp:txBody>
      <dsp:txXfrm>
        <a:off x="0" y="0"/>
        <a:ext cx="1719358" cy="4119172"/>
      </dsp:txXfrm>
    </dsp:sp>
    <dsp:sp modelId="{F63C307C-EC81-F640-90CB-7B70F8E5F0E9}">
      <dsp:nvSpPr>
        <dsp:cNvPr id="0" name=""/>
        <dsp:cNvSpPr/>
      </dsp:nvSpPr>
      <dsp:spPr>
        <a:xfrm>
          <a:off x="1848310" y="38818"/>
          <a:ext cx="6748483" cy="776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“Various attempts have been made to identify possible pre-seismic variations in various electrical, electric-resistive, or magnetic phenomena. </a:t>
          </a:r>
        </a:p>
      </dsp:txBody>
      <dsp:txXfrm>
        <a:off x="1848310" y="38818"/>
        <a:ext cx="6748483" cy="776367"/>
      </dsp:txXfrm>
    </dsp:sp>
    <dsp:sp modelId="{99EE195E-B65D-E440-9C97-429A246E4D23}">
      <dsp:nvSpPr>
        <dsp:cNvPr id="0" name=""/>
        <dsp:cNvSpPr/>
      </dsp:nvSpPr>
      <dsp:spPr>
        <a:xfrm>
          <a:off x="1719358" y="815185"/>
          <a:ext cx="6877434" cy="0"/>
        </a:xfrm>
        <a:prstGeom prst="line">
          <a:avLst/>
        </a:prstGeom>
        <a:noFill/>
        <a:ln w="6350" cap="flat" cmpd="sng" algn="ctr">
          <a:solidFill>
            <a:schemeClr val="accent5">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7DD53414-87D6-314A-8068-AB3581EBFB53}">
      <dsp:nvSpPr>
        <dsp:cNvPr id="0" name=""/>
        <dsp:cNvSpPr/>
      </dsp:nvSpPr>
      <dsp:spPr>
        <a:xfrm>
          <a:off x="1848310" y="854004"/>
          <a:ext cx="6748483" cy="776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The most visible, and most criticized, is the VAN method of professors P. </a:t>
          </a:r>
          <a:r>
            <a:rPr lang="en-US" sz="1400" kern="1200" dirty="0" err="1"/>
            <a:t>Varotsos</a:t>
          </a:r>
          <a:r>
            <a:rPr lang="en-US" sz="1400" kern="1200" dirty="0"/>
            <a:t>, K. </a:t>
          </a:r>
          <a:r>
            <a:rPr lang="en-US" sz="1400" kern="1200" dirty="0" err="1"/>
            <a:t>Alexopoulos</a:t>
          </a:r>
          <a:r>
            <a:rPr lang="en-US" sz="1400" kern="1200" dirty="0"/>
            <a:t> and K. </a:t>
          </a:r>
          <a:r>
            <a:rPr lang="en-US" sz="1400" kern="1200" dirty="0" err="1"/>
            <a:t>Nomicos</a:t>
          </a:r>
          <a:r>
            <a:rPr lang="en-US" sz="1400" kern="1200" dirty="0"/>
            <a:t> – "VAN" – of the National and </a:t>
          </a:r>
          <a:r>
            <a:rPr lang="en-US" sz="1400" kern="1200" dirty="0" err="1"/>
            <a:t>Capodistrian</a:t>
          </a:r>
          <a:r>
            <a:rPr lang="en-US" sz="1400" kern="1200" dirty="0"/>
            <a:t> University of Athens. </a:t>
          </a:r>
        </a:p>
      </dsp:txBody>
      <dsp:txXfrm>
        <a:off x="1848310" y="854004"/>
        <a:ext cx="6748483" cy="776367"/>
      </dsp:txXfrm>
    </dsp:sp>
    <dsp:sp modelId="{289DD239-1B72-294B-A3DA-62E67D7928AD}">
      <dsp:nvSpPr>
        <dsp:cNvPr id="0" name=""/>
        <dsp:cNvSpPr/>
      </dsp:nvSpPr>
      <dsp:spPr>
        <a:xfrm>
          <a:off x="1719358" y="1630371"/>
          <a:ext cx="6877434" cy="0"/>
        </a:xfrm>
        <a:prstGeom prst="line">
          <a:avLst/>
        </a:prstGeom>
        <a:noFill/>
        <a:ln w="6350" cap="flat" cmpd="sng" algn="ctr">
          <a:solidFill>
            <a:schemeClr val="accent5">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A0187FCC-CD4B-F341-99BF-8587A8C0443A}">
      <dsp:nvSpPr>
        <dsp:cNvPr id="0" name=""/>
        <dsp:cNvSpPr/>
      </dsp:nvSpPr>
      <dsp:spPr>
        <a:xfrm>
          <a:off x="1848310" y="1669189"/>
          <a:ext cx="8596825" cy="776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An analysis of the wave propagation properties of SES in the Earth’s </a:t>
          </a:r>
          <a:r>
            <a:rPr lang="en-US" sz="1400" kern="1200" dirty="0" err="1"/>
            <a:t>crut</a:t>
          </a:r>
          <a:r>
            <a:rPr lang="en-US" sz="1400" kern="1200" dirty="0"/>
            <a:t> showed that it would have been impossible for signals with the amplitude reported by VAN to have been generated by small earthquakes and transmitted over the several hundred kilometers distances from the epicenter to the monitoring station.</a:t>
          </a:r>
        </a:p>
      </dsp:txBody>
      <dsp:txXfrm>
        <a:off x="1848310" y="1669189"/>
        <a:ext cx="8596825" cy="776367"/>
      </dsp:txXfrm>
    </dsp:sp>
    <dsp:sp modelId="{8C7FD82A-79C7-2A4C-B3CC-EFD63D86BFA5}">
      <dsp:nvSpPr>
        <dsp:cNvPr id="0" name=""/>
        <dsp:cNvSpPr/>
      </dsp:nvSpPr>
      <dsp:spPr>
        <a:xfrm>
          <a:off x="1719358" y="2445557"/>
          <a:ext cx="6877434" cy="0"/>
        </a:xfrm>
        <a:prstGeom prst="line">
          <a:avLst/>
        </a:prstGeom>
        <a:noFill/>
        <a:ln w="6350" cap="flat" cmpd="sng" algn="ctr">
          <a:solidFill>
            <a:schemeClr val="accent5">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B346FA9B-0CB9-D94F-A17B-88F5652FB8AF}">
      <dsp:nvSpPr>
        <dsp:cNvPr id="0" name=""/>
        <dsp:cNvSpPr/>
      </dsp:nvSpPr>
      <dsp:spPr>
        <a:xfrm>
          <a:off x="1848310" y="2484375"/>
          <a:ext cx="6748483" cy="776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Several authors have pointed out that VAN’s publications are characterized by not accounting for (identifying and eliminating) the possible sources of electromagnetic interference (EMI) to their measuring system.”</a:t>
          </a:r>
        </a:p>
      </dsp:txBody>
      <dsp:txXfrm>
        <a:off x="1848310" y="2484375"/>
        <a:ext cx="6748483" cy="776367"/>
      </dsp:txXfrm>
    </dsp:sp>
    <dsp:sp modelId="{7A3D3322-6A83-CB48-9153-B8AFF93850DB}">
      <dsp:nvSpPr>
        <dsp:cNvPr id="0" name=""/>
        <dsp:cNvSpPr/>
      </dsp:nvSpPr>
      <dsp:spPr>
        <a:xfrm>
          <a:off x="1719358" y="3260742"/>
          <a:ext cx="6877434" cy="0"/>
        </a:xfrm>
        <a:prstGeom prst="line">
          <a:avLst/>
        </a:prstGeom>
        <a:noFill/>
        <a:ln w="6350" cap="flat" cmpd="sng" algn="ctr">
          <a:solidFill>
            <a:schemeClr val="accent5">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F4B1F1B0-AF0E-BC4A-89A3-F4CC8E8EDCF0}">
      <dsp:nvSpPr>
        <dsp:cNvPr id="0" name=""/>
        <dsp:cNvSpPr/>
      </dsp:nvSpPr>
      <dsp:spPr>
        <a:xfrm>
          <a:off x="1848310" y="3299561"/>
          <a:ext cx="6748483" cy="776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Other investigators have claimed to observe electromagnetic precursors prior to the, e.g., Loma </a:t>
          </a:r>
          <a:r>
            <a:rPr lang="en-US" sz="1400" kern="1200" dirty="0" err="1"/>
            <a:t>Prieta</a:t>
          </a:r>
          <a:r>
            <a:rPr lang="en-US" sz="1400" kern="1200" dirty="0"/>
            <a:t> earthquake (1989) that may have been due to a piezo electric effect in stressing of quartz rocks</a:t>
          </a:r>
        </a:p>
      </dsp:txBody>
      <dsp:txXfrm>
        <a:off x="1848310" y="3299561"/>
        <a:ext cx="6748483" cy="776367"/>
      </dsp:txXfrm>
    </dsp:sp>
    <dsp:sp modelId="{0F6C7BE7-3EAB-E947-8055-00B8C04B5ADD}">
      <dsp:nvSpPr>
        <dsp:cNvPr id="0" name=""/>
        <dsp:cNvSpPr/>
      </dsp:nvSpPr>
      <dsp:spPr>
        <a:xfrm>
          <a:off x="1719358" y="4075928"/>
          <a:ext cx="6877434" cy="0"/>
        </a:xfrm>
        <a:prstGeom prst="line">
          <a:avLst/>
        </a:prstGeom>
        <a:noFill/>
        <a:ln w="6350" cap="flat" cmpd="sng" algn="ctr">
          <a:solidFill>
            <a:schemeClr val="accent5">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F5FEE-6417-1342-B737-95DF79499A18}">
      <dsp:nvSpPr>
        <dsp:cNvPr id="0" name=""/>
        <dsp:cNvSpPr/>
      </dsp:nvSpPr>
      <dsp:spPr>
        <a:xfrm>
          <a:off x="30049" y="1466"/>
          <a:ext cx="2381338" cy="1428802"/>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On 6 April 2009, the L’Aquila, Italy region was shaken by a M6.3 earthquake that collapsed many buildings in the town and killed 308 persons leaving 67,000 homeless</a:t>
          </a:r>
        </a:p>
      </dsp:txBody>
      <dsp:txXfrm>
        <a:off x="30049" y="1466"/>
        <a:ext cx="2381338" cy="1428802"/>
      </dsp:txXfrm>
    </dsp:sp>
    <dsp:sp modelId="{8CAF34CE-C8CE-1D48-B6B2-251EB75C8773}">
      <dsp:nvSpPr>
        <dsp:cNvPr id="0" name=""/>
        <dsp:cNvSpPr/>
      </dsp:nvSpPr>
      <dsp:spPr>
        <a:xfrm>
          <a:off x="2649521" y="1466"/>
          <a:ext cx="2381338" cy="1428802"/>
        </a:xfrm>
        <a:prstGeom prst="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This event had been preceeded by many swarms of small earthquakes in the months before the mainshock</a:t>
          </a:r>
        </a:p>
      </dsp:txBody>
      <dsp:txXfrm>
        <a:off x="2649521" y="1466"/>
        <a:ext cx="2381338" cy="1428802"/>
      </dsp:txXfrm>
    </dsp:sp>
    <dsp:sp modelId="{777DA4E7-2E6D-B649-BF8F-08AA35E00FA2}">
      <dsp:nvSpPr>
        <dsp:cNvPr id="0" name=""/>
        <dsp:cNvSpPr/>
      </dsp:nvSpPr>
      <dsp:spPr>
        <a:xfrm>
          <a:off x="5268993" y="1466"/>
          <a:ext cx="2381338" cy="1428802"/>
        </a:xfrm>
        <a:prstGeom prst="rect">
          <a:avLst/>
        </a:prstGeom>
        <a:solidFill>
          <a:srgbClr val="5CE1E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That area of Italy has had significant historic earthquakes, and the tradition in the town was that the public would sleep outside when the activity became intense</a:t>
          </a:r>
        </a:p>
      </dsp:txBody>
      <dsp:txXfrm>
        <a:off x="5268993" y="1466"/>
        <a:ext cx="2381338" cy="1428802"/>
      </dsp:txXfrm>
    </dsp:sp>
    <dsp:sp modelId="{6F3F4AB5-6E18-604E-BAAE-4FBBB591A781}">
      <dsp:nvSpPr>
        <dsp:cNvPr id="0" name=""/>
        <dsp:cNvSpPr/>
      </dsp:nvSpPr>
      <dsp:spPr>
        <a:xfrm>
          <a:off x="7888465" y="1466"/>
          <a:ext cx="2381338" cy="1428802"/>
        </a:xfrm>
        <a:prstGeom prst="rect">
          <a:avLst/>
        </a:prstGeom>
        <a:solidFill>
          <a:srgbClr val="5CEC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Before the mainshock, a laboratory technician, Giampaolo Giuliani, predicted a large earthquake in the region based on radon gas emissions a few weeks prior to the event</a:t>
          </a:r>
        </a:p>
      </dsp:txBody>
      <dsp:txXfrm>
        <a:off x="7888465" y="1466"/>
        <a:ext cx="2381338" cy="1428802"/>
      </dsp:txXfrm>
    </dsp:sp>
    <dsp:sp modelId="{8AC608DC-24CD-1748-A75D-2DEFB0D23ACA}">
      <dsp:nvSpPr>
        <dsp:cNvPr id="0" name=""/>
        <dsp:cNvSpPr/>
      </dsp:nvSpPr>
      <dsp:spPr>
        <a:xfrm>
          <a:off x="30049" y="1668403"/>
          <a:ext cx="2381338" cy="1428802"/>
        </a:xfrm>
        <a:prstGeom prst="rect">
          <a:avLst/>
        </a:prstGeom>
        <a:solidFill>
          <a:schemeClr val="accent5">
            <a:hueOff val="-3003797"/>
            <a:satOff val="-7742"/>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Giuliani then placed a loudspeaker on his car and drove through the region warning of the impending earthquake.  He was arrested, tried, and convicted for disturbing the peace</a:t>
          </a:r>
        </a:p>
      </dsp:txBody>
      <dsp:txXfrm>
        <a:off x="30049" y="1668403"/>
        <a:ext cx="2381338" cy="1428802"/>
      </dsp:txXfrm>
    </dsp:sp>
    <dsp:sp modelId="{54893E89-FE1A-734D-AF1D-ECE0A370AD35}">
      <dsp:nvSpPr>
        <dsp:cNvPr id="0" name=""/>
        <dsp:cNvSpPr/>
      </dsp:nvSpPr>
      <dsp:spPr>
        <a:xfrm>
          <a:off x="2649521" y="1668403"/>
          <a:ext cx="2381338" cy="1428802"/>
        </a:xfrm>
        <a:prstGeom prst="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A government commission investigated the claims, thought them to be baseless, and dismissed the prediction</a:t>
          </a:r>
        </a:p>
      </dsp:txBody>
      <dsp:txXfrm>
        <a:off x="2649521" y="1668403"/>
        <a:ext cx="2381338" cy="1428802"/>
      </dsp:txXfrm>
    </dsp:sp>
    <dsp:sp modelId="{B5D58644-9B21-9046-BE6C-AE943E25A4DC}">
      <dsp:nvSpPr>
        <dsp:cNvPr id="0" name=""/>
        <dsp:cNvSpPr/>
      </dsp:nvSpPr>
      <dsp:spPr>
        <a:xfrm>
          <a:off x="5268993" y="1668403"/>
          <a:ext cx="2381338" cy="1428802"/>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At a press conference days prior to the earthquake, one of the 7 commissioners suggested to a reporter that citizens in the region should relax and enjoy a bottle of wine</a:t>
          </a:r>
        </a:p>
      </dsp:txBody>
      <dsp:txXfrm>
        <a:off x="5268993" y="1668403"/>
        <a:ext cx="2381338" cy="1428802"/>
      </dsp:txXfrm>
    </dsp:sp>
    <dsp:sp modelId="{CD31DB9E-399A-4947-AF30-BA3739CB5B4C}">
      <dsp:nvSpPr>
        <dsp:cNvPr id="0" name=""/>
        <dsp:cNvSpPr/>
      </dsp:nvSpPr>
      <dsp:spPr>
        <a:xfrm>
          <a:off x="7888465" y="1668403"/>
          <a:ext cx="2381338" cy="1428802"/>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After the earthquake occurred, the 7 commissioners were tried for failing in their duty to warn the public of a possible disaster - they were convicted and sentenced to 6 years in prison</a:t>
          </a:r>
        </a:p>
      </dsp:txBody>
      <dsp:txXfrm>
        <a:off x="7888465" y="1668403"/>
        <a:ext cx="2381338" cy="1428802"/>
      </dsp:txXfrm>
    </dsp:sp>
    <dsp:sp modelId="{BBAF05F4-DC3E-FF4D-9EC2-CEB7A3E8295A}">
      <dsp:nvSpPr>
        <dsp:cNvPr id="0" name=""/>
        <dsp:cNvSpPr/>
      </dsp:nvSpPr>
      <dsp:spPr>
        <a:xfrm>
          <a:off x="2649521" y="3335340"/>
          <a:ext cx="2381338" cy="1428802"/>
        </a:xfrm>
        <a:prstGeom prst="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The case caused an international outcry and sensation, and their sentences were appealed.</a:t>
          </a:r>
        </a:p>
      </dsp:txBody>
      <dsp:txXfrm>
        <a:off x="2649521" y="3335340"/>
        <a:ext cx="2381338" cy="1428802"/>
      </dsp:txXfrm>
    </dsp:sp>
    <dsp:sp modelId="{E09F7D82-B615-9341-8C5A-DCCD59E5F6D3}">
      <dsp:nvSpPr>
        <dsp:cNvPr id="0" name=""/>
        <dsp:cNvSpPr/>
      </dsp:nvSpPr>
      <dsp:spPr>
        <a:xfrm>
          <a:off x="5268993" y="3335340"/>
          <a:ext cx="2381338" cy="142880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6 of the 7 were eventually exonerated, the last had his sentence reduced</a:t>
          </a:r>
        </a:p>
      </dsp:txBody>
      <dsp:txXfrm>
        <a:off x="5268993" y="3335340"/>
        <a:ext cx="2381338" cy="14288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ADF5D0-11CE-554C-9B52-E46EA7C3B6CD}" type="datetimeFigureOut">
              <a:rPr lang="en-US" smtClean="0"/>
              <a:t>10/19/22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52B0CF-205F-BB4D-9569-53BA278433F7}" type="slidenum">
              <a:rPr lang="en-US" smtClean="0"/>
              <a:t>‹#›</a:t>
            </a:fld>
            <a:endParaRPr lang="en-US"/>
          </a:p>
        </p:txBody>
      </p:sp>
    </p:spTree>
    <p:extLst>
      <p:ext uri="{BB962C8B-B14F-4D97-AF65-F5344CB8AC3E}">
        <p14:creationId xmlns:p14="http://schemas.microsoft.com/office/powerpoint/2010/main" val="2638989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here 2017-10-27</a:t>
            </a:r>
          </a:p>
        </p:txBody>
      </p:sp>
      <p:sp>
        <p:nvSpPr>
          <p:cNvPr id="4" name="Slide Number Placeholder 3"/>
          <p:cNvSpPr>
            <a:spLocks noGrp="1"/>
          </p:cNvSpPr>
          <p:nvPr>
            <p:ph type="sldNum" sz="quarter" idx="10"/>
          </p:nvPr>
        </p:nvSpPr>
        <p:spPr/>
        <p:txBody>
          <a:bodyPr/>
          <a:lstStyle/>
          <a:p>
            <a:fld id="{FE0938F1-5010-A845-B65E-8453C31414B9}" type="slidenum">
              <a:rPr lang="en-US" smtClean="0"/>
              <a:pPr/>
              <a:t>33</a:t>
            </a:fld>
            <a:endParaRPr lang="en-US"/>
          </a:p>
        </p:txBody>
      </p:sp>
    </p:spTree>
    <p:extLst>
      <p:ext uri="{BB962C8B-B14F-4D97-AF65-F5344CB8AC3E}">
        <p14:creationId xmlns:p14="http://schemas.microsoft.com/office/powerpoint/2010/main" val="12382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04DF45-028F-4D0A-A53D-5A51C2E2120C}" type="slidenum">
              <a:rPr lang="en-US" smtClean="0"/>
              <a:pPr/>
              <a:t>34</a:t>
            </a:fld>
            <a:endParaRPr lang="en-US"/>
          </a:p>
        </p:txBody>
      </p:sp>
    </p:spTree>
    <p:extLst>
      <p:ext uri="{BB962C8B-B14F-4D97-AF65-F5344CB8AC3E}">
        <p14:creationId xmlns:p14="http://schemas.microsoft.com/office/powerpoint/2010/main" val="53885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52B0CF-205F-BB4D-9569-53BA278433F7}" type="slidenum">
              <a:rPr lang="en-US" smtClean="0"/>
              <a:t>47</a:t>
            </a:fld>
            <a:endParaRPr lang="en-US"/>
          </a:p>
        </p:txBody>
      </p:sp>
    </p:spTree>
    <p:extLst>
      <p:ext uri="{BB962C8B-B14F-4D97-AF65-F5344CB8AC3E}">
        <p14:creationId xmlns:p14="http://schemas.microsoft.com/office/powerpoint/2010/main" val="867456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3534-2F8D-3046-86DB-CDFFA6F39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6DD062-BA9F-6940-9CD0-6BE0703B92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BB8DA5-B114-6744-B133-1BE4C21E13D0}"/>
              </a:ext>
            </a:extLst>
          </p:cNvPr>
          <p:cNvSpPr>
            <a:spLocks noGrp="1"/>
          </p:cNvSpPr>
          <p:nvPr>
            <p:ph type="dt" sz="half" idx="10"/>
          </p:nvPr>
        </p:nvSpPr>
        <p:spPr/>
        <p:txBody>
          <a:bodyPr/>
          <a:lstStyle/>
          <a:p>
            <a:fld id="{D1D1DE60-D72E-9044-993A-5C61066D8CC0}" type="datetimeFigureOut">
              <a:rPr lang="en-US" smtClean="0"/>
              <a:t>10/19/22</a:t>
            </a:fld>
            <a:endParaRPr lang="en-US"/>
          </a:p>
        </p:txBody>
      </p:sp>
      <p:sp>
        <p:nvSpPr>
          <p:cNvPr id="5" name="Footer Placeholder 4">
            <a:extLst>
              <a:ext uri="{FF2B5EF4-FFF2-40B4-BE49-F238E27FC236}">
                <a16:creationId xmlns:a16="http://schemas.microsoft.com/office/drawing/2014/main" id="{2D772C85-50BD-D74F-AE6A-9DBDA12B4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E447F-4311-C748-AF46-F466539BBDB1}"/>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4229337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233A3-DFF7-264E-BCD5-7F05FFE62D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69DABB-5535-E74A-9208-828922BE6D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E7692-E494-E14A-BDF4-6837FB316E18}"/>
              </a:ext>
            </a:extLst>
          </p:cNvPr>
          <p:cNvSpPr>
            <a:spLocks noGrp="1"/>
          </p:cNvSpPr>
          <p:nvPr>
            <p:ph type="dt" sz="half" idx="10"/>
          </p:nvPr>
        </p:nvSpPr>
        <p:spPr/>
        <p:txBody>
          <a:bodyPr/>
          <a:lstStyle/>
          <a:p>
            <a:fld id="{D1D1DE60-D72E-9044-993A-5C61066D8CC0}" type="datetimeFigureOut">
              <a:rPr lang="en-US" smtClean="0"/>
              <a:t>10/19/22</a:t>
            </a:fld>
            <a:endParaRPr lang="en-US"/>
          </a:p>
        </p:txBody>
      </p:sp>
      <p:sp>
        <p:nvSpPr>
          <p:cNvPr id="5" name="Footer Placeholder 4">
            <a:extLst>
              <a:ext uri="{FF2B5EF4-FFF2-40B4-BE49-F238E27FC236}">
                <a16:creationId xmlns:a16="http://schemas.microsoft.com/office/drawing/2014/main" id="{E6C8E9F8-E292-E94D-906F-77A9CCF6A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B5681-B55A-C44E-B0CB-02AE09FB3E0A}"/>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1472947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6D2A73-ABB8-AD4D-9718-E770C87EEF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79DEA4-478B-A34D-A6FC-1D50D616827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21F1D-CE17-F548-8794-6F9318EB94FE}"/>
              </a:ext>
            </a:extLst>
          </p:cNvPr>
          <p:cNvSpPr>
            <a:spLocks noGrp="1"/>
          </p:cNvSpPr>
          <p:nvPr>
            <p:ph type="dt" sz="half" idx="10"/>
          </p:nvPr>
        </p:nvSpPr>
        <p:spPr/>
        <p:txBody>
          <a:bodyPr/>
          <a:lstStyle/>
          <a:p>
            <a:fld id="{D1D1DE60-D72E-9044-993A-5C61066D8CC0}" type="datetimeFigureOut">
              <a:rPr lang="en-US" smtClean="0"/>
              <a:t>10/19/22</a:t>
            </a:fld>
            <a:endParaRPr lang="en-US"/>
          </a:p>
        </p:txBody>
      </p:sp>
      <p:sp>
        <p:nvSpPr>
          <p:cNvPr id="5" name="Footer Placeholder 4">
            <a:extLst>
              <a:ext uri="{FF2B5EF4-FFF2-40B4-BE49-F238E27FC236}">
                <a16:creationId xmlns:a16="http://schemas.microsoft.com/office/drawing/2014/main" id="{1FA3BAFC-4CF9-B145-8223-9350AB5B2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081EE-863E-ED49-9CEB-027F72AECA31}"/>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401573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F5B3F-9451-AB44-820B-7D4F0C6B7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D79F1-0200-3345-8933-EE285467899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516EC-091D-9448-B752-0F5969ACFCB8}"/>
              </a:ext>
            </a:extLst>
          </p:cNvPr>
          <p:cNvSpPr>
            <a:spLocks noGrp="1"/>
          </p:cNvSpPr>
          <p:nvPr>
            <p:ph type="dt" sz="half" idx="10"/>
          </p:nvPr>
        </p:nvSpPr>
        <p:spPr/>
        <p:txBody>
          <a:bodyPr/>
          <a:lstStyle/>
          <a:p>
            <a:fld id="{D1D1DE60-D72E-9044-993A-5C61066D8CC0}" type="datetimeFigureOut">
              <a:rPr lang="en-US" smtClean="0"/>
              <a:t>10/19/22</a:t>
            </a:fld>
            <a:endParaRPr lang="en-US"/>
          </a:p>
        </p:txBody>
      </p:sp>
      <p:sp>
        <p:nvSpPr>
          <p:cNvPr id="5" name="Footer Placeholder 4">
            <a:extLst>
              <a:ext uri="{FF2B5EF4-FFF2-40B4-BE49-F238E27FC236}">
                <a16:creationId xmlns:a16="http://schemas.microsoft.com/office/drawing/2014/main" id="{492055F4-6C4E-0641-8C0B-FE66E6220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A2058-2F1C-4246-B031-37723AE88941}"/>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2953307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ECFCB-0A41-AA4C-89A5-F2C1395F69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0E9337-FE0B-8540-B40F-3B06A33EBA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97A027-D9E3-DE4E-8D6C-B53737A86BAF}"/>
              </a:ext>
            </a:extLst>
          </p:cNvPr>
          <p:cNvSpPr>
            <a:spLocks noGrp="1"/>
          </p:cNvSpPr>
          <p:nvPr>
            <p:ph type="dt" sz="half" idx="10"/>
          </p:nvPr>
        </p:nvSpPr>
        <p:spPr/>
        <p:txBody>
          <a:bodyPr/>
          <a:lstStyle/>
          <a:p>
            <a:fld id="{D1D1DE60-D72E-9044-993A-5C61066D8CC0}" type="datetimeFigureOut">
              <a:rPr lang="en-US" smtClean="0"/>
              <a:t>10/19/22</a:t>
            </a:fld>
            <a:endParaRPr lang="en-US"/>
          </a:p>
        </p:txBody>
      </p:sp>
      <p:sp>
        <p:nvSpPr>
          <p:cNvPr id="5" name="Footer Placeholder 4">
            <a:extLst>
              <a:ext uri="{FF2B5EF4-FFF2-40B4-BE49-F238E27FC236}">
                <a16:creationId xmlns:a16="http://schemas.microsoft.com/office/drawing/2014/main" id="{F361D0D4-89BF-D341-9E05-536EB035C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84FAD-8CCD-8947-B63D-10E4A0559F79}"/>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83490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8B0C-11DC-AB4F-B065-AF4DA92208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D2C41-5B6D-2D46-B663-CECFA43805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A02E61-C945-F24F-A5A4-7D9A3BC803B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37F51A-B56F-AE4F-9DAF-28E98F052375}"/>
              </a:ext>
            </a:extLst>
          </p:cNvPr>
          <p:cNvSpPr>
            <a:spLocks noGrp="1"/>
          </p:cNvSpPr>
          <p:nvPr>
            <p:ph type="dt" sz="half" idx="10"/>
          </p:nvPr>
        </p:nvSpPr>
        <p:spPr/>
        <p:txBody>
          <a:bodyPr/>
          <a:lstStyle/>
          <a:p>
            <a:fld id="{D1D1DE60-D72E-9044-993A-5C61066D8CC0}" type="datetimeFigureOut">
              <a:rPr lang="en-US" smtClean="0"/>
              <a:t>10/19/22</a:t>
            </a:fld>
            <a:endParaRPr lang="en-US"/>
          </a:p>
        </p:txBody>
      </p:sp>
      <p:sp>
        <p:nvSpPr>
          <p:cNvPr id="6" name="Footer Placeholder 5">
            <a:extLst>
              <a:ext uri="{FF2B5EF4-FFF2-40B4-BE49-F238E27FC236}">
                <a16:creationId xmlns:a16="http://schemas.microsoft.com/office/drawing/2014/main" id="{344A793F-9F29-7C4B-A87B-C45D75BBA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E6517B-A273-554F-B60F-0C069F4A6C12}"/>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40200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CFB4-27DC-754F-9D95-9513F13E9A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4E9096-5D17-2E4A-B791-121FC886A5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E6CD98-6492-B14E-A841-88B38C5F956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3F21D8-A66E-1649-870A-42705FD4DF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20B694-3D83-BD4D-BD02-E371D20E60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556ABB-6791-0247-A8F1-451D54D00204}"/>
              </a:ext>
            </a:extLst>
          </p:cNvPr>
          <p:cNvSpPr>
            <a:spLocks noGrp="1"/>
          </p:cNvSpPr>
          <p:nvPr>
            <p:ph type="dt" sz="half" idx="10"/>
          </p:nvPr>
        </p:nvSpPr>
        <p:spPr/>
        <p:txBody>
          <a:bodyPr/>
          <a:lstStyle/>
          <a:p>
            <a:fld id="{D1D1DE60-D72E-9044-993A-5C61066D8CC0}" type="datetimeFigureOut">
              <a:rPr lang="en-US" smtClean="0"/>
              <a:t>10/19/22</a:t>
            </a:fld>
            <a:endParaRPr lang="en-US"/>
          </a:p>
        </p:txBody>
      </p:sp>
      <p:sp>
        <p:nvSpPr>
          <p:cNvPr id="8" name="Footer Placeholder 7">
            <a:extLst>
              <a:ext uri="{FF2B5EF4-FFF2-40B4-BE49-F238E27FC236}">
                <a16:creationId xmlns:a16="http://schemas.microsoft.com/office/drawing/2014/main" id="{8EAD75EA-A726-3647-B9A7-AEEBC7A07C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FE6651-0A1A-0649-9D95-CC16AC9697AE}"/>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62174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569B-A553-B04D-99BE-3A1F419456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FF5CF1-1DAC-4747-88FB-3003B1549EF3}"/>
              </a:ext>
            </a:extLst>
          </p:cNvPr>
          <p:cNvSpPr>
            <a:spLocks noGrp="1"/>
          </p:cNvSpPr>
          <p:nvPr>
            <p:ph type="dt" sz="half" idx="10"/>
          </p:nvPr>
        </p:nvSpPr>
        <p:spPr/>
        <p:txBody>
          <a:bodyPr/>
          <a:lstStyle/>
          <a:p>
            <a:fld id="{D1D1DE60-D72E-9044-993A-5C61066D8CC0}" type="datetimeFigureOut">
              <a:rPr lang="en-US" smtClean="0"/>
              <a:t>10/19/22</a:t>
            </a:fld>
            <a:endParaRPr lang="en-US"/>
          </a:p>
        </p:txBody>
      </p:sp>
      <p:sp>
        <p:nvSpPr>
          <p:cNvPr id="4" name="Footer Placeholder 3">
            <a:extLst>
              <a:ext uri="{FF2B5EF4-FFF2-40B4-BE49-F238E27FC236}">
                <a16:creationId xmlns:a16="http://schemas.microsoft.com/office/drawing/2014/main" id="{CBE2DD25-9B15-754C-8845-1909D50E5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E3EA7C-024C-5B41-9F7A-C814918DDCAA}"/>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393334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418D97-4CBE-2D40-A2DB-CCC2C93D8E74}"/>
              </a:ext>
            </a:extLst>
          </p:cNvPr>
          <p:cNvSpPr>
            <a:spLocks noGrp="1"/>
          </p:cNvSpPr>
          <p:nvPr>
            <p:ph type="dt" sz="half" idx="10"/>
          </p:nvPr>
        </p:nvSpPr>
        <p:spPr/>
        <p:txBody>
          <a:bodyPr/>
          <a:lstStyle/>
          <a:p>
            <a:fld id="{D1D1DE60-D72E-9044-993A-5C61066D8CC0}" type="datetimeFigureOut">
              <a:rPr lang="en-US" smtClean="0"/>
              <a:t>10/19/22</a:t>
            </a:fld>
            <a:endParaRPr lang="en-US"/>
          </a:p>
        </p:txBody>
      </p:sp>
      <p:sp>
        <p:nvSpPr>
          <p:cNvPr id="3" name="Footer Placeholder 2">
            <a:extLst>
              <a:ext uri="{FF2B5EF4-FFF2-40B4-BE49-F238E27FC236}">
                <a16:creationId xmlns:a16="http://schemas.microsoft.com/office/drawing/2014/main" id="{5C7011EC-402E-AE45-983A-1D1FD531E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A8DD4D-185E-DB4C-9B61-09B995CEF185}"/>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417630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C15F-0A4B-424C-85FD-291124FDC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0BB0FE-6813-944B-B7CA-8C8EA9BF65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B7D270-14F0-434C-917B-3A08E3F0D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DD8A57-094B-124A-9BA8-9DF1AE992D96}"/>
              </a:ext>
            </a:extLst>
          </p:cNvPr>
          <p:cNvSpPr>
            <a:spLocks noGrp="1"/>
          </p:cNvSpPr>
          <p:nvPr>
            <p:ph type="dt" sz="half" idx="10"/>
          </p:nvPr>
        </p:nvSpPr>
        <p:spPr/>
        <p:txBody>
          <a:bodyPr/>
          <a:lstStyle/>
          <a:p>
            <a:fld id="{D1D1DE60-D72E-9044-993A-5C61066D8CC0}" type="datetimeFigureOut">
              <a:rPr lang="en-US" smtClean="0"/>
              <a:t>10/19/22</a:t>
            </a:fld>
            <a:endParaRPr lang="en-US"/>
          </a:p>
        </p:txBody>
      </p:sp>
      <p:sp>
        <p:nvSpPr>
          <p:cNvPr id="6" name="Footer Placeholder 5">
            <a:extLst>
              <a:ext uri="{FF2B5EF4-FFF2-40B4-BE49-F238E27FC236}">
                <a16:creationId xmlns:a16="http://schemas.microsoft.com/office/drawing/2014/main" id="{9C15DA79-8737-B746-8708-2182C4836B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AD7749-4073-3642-A89B-4F370B49E1CB}"/>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2552435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7405D-76BE-2C4A-9966-173773034F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9878E9-3A40-1947-944E-F59A63BD0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0526FC-B1F1-4247-B2A8-470FC5B89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9291D1-B69B-7D48-881B-6BB2836CBDC9}"/>
              </a:ext>
            </a:extLst>
          </p:cNvPr>
          <p:cNvSpPr>
            <a:spLocks noGrp="1"/>
          </p:cNvSpPr>
          <p:nvPr>
            <p:ph type="dt" sz="half" idx="10"/>
          </p:nvPr>
        </p:nvSpPr>
        <p:spPr/>
        <p:txBody>
          <a:bodyPr/>
          <a:lstStyle/>
          <a:p>
            <a:fld id="{D1D1DE60-D72E-9044-993A-5C61066D8CC0}" type="datetimeFigureOut">
              <a:rPr lang="en-US" smtClean="0"/>
              <a:t>10/19/22</a:t>
            </a:fld>
            <a:endParaRPr lang="en-US"/>
          </a:p>
        </p:txBody>
      </p:sp>
      <p:sp>
        <p:nvSpPr>
          <p:cNvPr id="6" name="Footer Placeholder 5">
            <a:extLst>
              <a:ext uri="{FF2B5EF4-FFF2-40B4-BE49-F238E27FC236}">
                <a16:creationId xmlns:a16="http://schemas.microsoft.com/office/drawing/2014/main" id="{98487524-B7DA-0241-9F94-C4437AECB3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FF916C-826F-0944-90D8-F6354C66B61B}"/>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2372611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98BBDC-5DE0-8145-BCD3-27D9417449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7171D0-1B6A-F144-9EE6-9E4F9042A6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53369-BD77-8849-933A-D938A7E550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1DE60-D72E-9044-993A-5C61066D8CC0}" type="datetimeFigureOut">
              <a:rPr lang="en-US" smtClean="0"/>
              <a:t>10/19/22</a:t>
            </a:fld>
            <a:endParaRPr lang="en-US"/>
          </a:p>
        </p:txBody>
      </p:sp>
      <p:sp>
        <p:nvSpPr>
          <p:cNvPr id="5" name="Footer Placeholder 4">
            <a:extLst>
              <a:ext uri="{FF2B5EF4-FFF2-40B4-BE49-F238E27FC236}">
                <a16:creationId xmlns:a16="http://schemas.microsoft.com/office/drawing/2014/main" id="{83A36BCA-B152-E046-89F6-72244A0DAC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2498AD-3F1C-AA44-B35D-DD11A8A362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96F973-2D2B-3F44-956D-69ADEB41B3C6}" type="slidenum">
              <a:rPr lang="en-US" smtClean="0"/>
              <a:t>‹#›</a:t>
            </a:fld>
            <a:endParaRPr lang="en-US"/>
          </a:p>
        </p:txBody>
      </p:sp>
    </p:spTree>
    <p:extLst>
      <p:ext uri="{BB962C8B-B14F-4D97-AF65-F5344CB8AC3E}">
        <p14:creationId xmlns:p14="http://schemas.microsoft.com/office/powerpoint/2010/main" val="1785906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3.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1FD94-2802-2E4D-0985-36E43B70395D}"/>
              </a:ext>
            </a:extLst>
          </p:cNvPr>
          <p:cNvSpPr>
            <a:spLocks noGrp="1"/>
          </p:cNvSpPr>
          <p:nvPr>
            <p:ph type="ctrTitle"/>
          </p:nvPr>
        </p:nvSpPr>
        <p:spPr>
          <a:xfrm>
            <a:off x="1524000" y="2245810"/>
            <a:ext cx="6413500" cy="1355750"/>
          </a:xfrm>
        </p:spPr>
        <p:txBody>
          <a:bodyPr vert="horz" lIns="91440" tIns="45720" rIns="91440" bIns="45720" rtlCol="0" anchor="b">
            <a:normAutofit/>
          </a:bodyPr>
          <a:lstStyle/>
          <a:p>
            <a:pPr algn="l"/>
            <a:r>
              <a:rPr lang="en-US" sz="4600"/>
              <a:t>Anticipating Earthquakes</a:t>
            </a:r>
          </a:p>
        </p:txBody>
      </p:sp>
      <p:sp>
        <p:nvSpPr>
          <p:cNvPr id="3" name="Subtitle 2">
            <a:extLst>
              <a:ext uri="{FF2B5EF4-FFF2-40B4-BE49-F238E27FC236}">
                <a16:creationId xmlns:a16="http://schemas.microsoft.com/office/drawing/2014/main" id="{891A8423-3CC4-B08A-9BB6-E6E9CF84974B}"/>
              </a:ext>
            </a:extLst>
          </p:cNvPr>
          <p:cNvSpPr>
            <a:spLocks noGrp="1"/>
          </p:cNvSpPr>
          <p:nvPr>
            <p:ph type="subTitle" idx="1"/>
          </p:nvPr>
        </p:nvSpPr>
        <p:spPr>
          <a:xfrm>
            <a:off x="1524000" y="3608516"/>
            <a:ext cx="5930900" cy="911117"/>
          </a:xfrm>
        </p:spPr>
        <p:txBody>
          <a:bodyPr vert="horz" lIns="91440" tIns="45720" rIns="91440" bIns="45720" rtlCol="0">
            <a:normAutofit/>
          </a:bodyPr>
          <a:lstStyle/>
          <a:p>
            <a:pPr algn="l"/>
            <a:r>
              <a:rPr lang="en-US" sz="2000"/>
              <a:t>John Rundle</a:t>
            </a:r>
          </a:p>
          <a:p>
            <a:pPr algn="l"/>
            <a:r>
              <a:rPr lang="en-US" sz="2000"/>
              <a:t>University of California, Davis</a:t>
            </a:r>
          </a:p>
        </p:txBody>
      </p:sp>
      <p:sp>
        <p:nvSpPr>
          <p:cNvPr id="28" name="Freeform 17">
            <a:extLst>
              <a:ext uri="{FF2B5EF4-FFF2-40B4-BE49-F238E27FC236}">
                <a16:creationId xmlns:a16="http://schemas.microsoft.com/office/drawing/2014/main" id="{14D8491E-61E0-4939-B77E-8B58E112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4F887D-F4F2-1F45-9168-6AA91C3FD59A}"/>
              </a:ext>
            </a:extLst>
          </p:cNvPr>
          <p:cNvPicPr>
            <a:picLocks noChangeAspect="1"/>
          </p:cNvPicPr>
          <p:nvPr/>
        </p:nvPicPr>
        <p:blipFill>
          <a:blip r:embed="rId2"/>
          <a:stretch>
            <a:fillRect/>
          </a:stretch>
        </p:blipFill>
        <p:spPr>
          <a:xfrm>
            <a:off x="8667469" y="321733"/>
            <a:ext cx="3198438" cy="1809218"/>
          </a:xfrm>
          <a:prstGeom prst="rect">
            <a:avLst/>
          </a:prstGeom>
        </p:spPr>
      </p:pic>
      <p:pic>
        <p:nvPicPr>
          <p:cNvPr id="14" name="Picture 13" descr="Graphical user interface&#10;&#10;Description automatically generated with low confidence">
            <a:extLst>
              <a:ext uri="{FF2B5EF4-FFF2-40B4-BE49-F238E27FC236}">
                <a16:creationId xmlns:a16="http://schemas.microsoft.com/office/drawing/2014/main" id="{5DA0F202-3565-C9C7-79F5-C2A6F103D815}"/>
              </a:ext>
            </a:extLst>
          </p:cNvPr>
          <p:cNvPicPr>
            <a:picLocks noChangeAspect="1"/>
          </p:cNvPicPr>
          <p:nvPr/>
        </p:nvPicPr>
        <p:blipFill>
          <a:blip r:embed="rId3"/>
          <a:stretch>
            <a:fillRect/>
          </a:stretch>
        </p:blipFill>
        <p:spPr>
          <a:xfrm>
            <a:off x="8178478" y="4683319"/>
            <a:ext cx="3623170" cy="1772297"/>
          </a:xfrm>
          <a:prstGeom prst="rect">
            <a:avLst/>
          </a:prstGeom>
        </p:spPr>
      </p:pic>
      <p:sp>
        <p:nvSpPr>
          <p:cNvPr id="30" name="Freeform 18">
            <a:extLst>
              <a:ext uri="{FF2B5EF4-FFF2-40B4-BE49-F238E27FC236}">
                <a16:creationId xmlns:a16="http://schemas.microsoft.com/office/drawing/2014/main" id="{E2129A46-8F64-4F45-A226-F09DCA07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344AD65F-A743-1F43-9876-60F0C53546D1}"/>
              </a:ext>
            </a:extLst>
          </p:cNvPr>
          <p:cNvPicPr>
            <a:picLocks noChangeAspect="1"/>
          </p:cNvPicPr>
          <p:nvPr/>
        </p:nvPicPr>
        <p:blipFill>
          <a:blip r:embed="rId4"/>
          <a:stretch>
            <a:fillRect/>
          </a:stretch>
        </p:blipFill>
        <p:spPr>
          <a:xfrm>
            <a:off x="7902869" y="2588161"/>
            <a:ext cx="4174388" cy="1513214"/>
          </a:xfrm>
          <a:prstGeom prst="rect">
            <a:avLst/>
          </a:prstGeom>
        </p:spPr>
      </p:pic>
      <p:sp>
        <p:nvSpPr>
          <p:cNvPr id="4" name="TextBox 3">
            <a:extLst>
              <a:ext uri="{FF2B5EF4-FFF2-40B4-BE49-F238E27FC236}">
                <a16:creationId xmlns:a16="http://schemas.microsoft.com/office/drawing/2014/main" id="{CAB4945E-D8A9-1FA0-D8E6-1CEB07AD90A6}"/>
              </a:ext>
            </a:extLst>
          </p:cNvPr>
          <p:cNvSpPr txBox="1"/>
          <p:nvPr/>
        </p:nvSpPr>
        <p:spPr>
          <a:xfrm>
            <a:off x="967113" y="4761909"/>
            <a:ext cx="3364442" cy="2231380"/>
          </a:xfrm>
          <a:prstGeom prst="rect">
            <a:avLst/>
          </a:prstGeom>
          <a:noFill/>
        </p:spPr>
        <p:txBody>
          <a:bodyPr wrap="square" rtlCol="0">
            <a:spAutoFit/>
          </a:bodyPr>
          <a:lstStyle/>
          <a:p>
            <a:pPr algn="ctr">
              <a:spcAft>
                <a:spcPts val="600"/>
              </a:spcAft>
            </a:pPr>
            <a:r>
              <a:rPr lang="en-US" sz="2400" dirty="0">
                <a:solidFill>
                  <a:schemeClr val="bg1"/>
                </a:solidFill>
              </a:rPr>
              <a:t>Credits:</a:t>
            </a:r>
          </a:p>
          <a:p>
            <a:pPr algn="ctr">
              <a:spcAft>
                <a:spcPts val="600"/>
              </a:spcAft>
            </a:pPr>
            <a:r>
              <a:rPr lang="en-US" dirty="0">
                <a:solidFill>
                  <a:schemeClr val="bg1"/>
                </a:solidFill>
              </a:rPr>
              <a:t>Wikipedia</a:t>
            </a:r>
          </a:p>
          <a:p>
            <a:pPr algn="ctr">
              <a:spcAft>
                <a:spcPts val="600"/>
              </a:spcAft>
            </a:pPr>
            <a:r>
              <a:rPr lang="en-US" dirty="0">
                <a:solidFill>
                  <a:schemeClr val="bg1"/>
                </a:solidFill>
              </a:rPr>
              <a:t>US Geological Survey</a:t>
            </a:r>
          </a:p>
          <a:p>
            <a:pPr algn="ctr">
              <a:spcAft>
                <a:spcPts val="600"/>
              </a:spcAft>
            </a:pPr>
            <a:r>
              <a:rPr lang="en-US" dirty="0">
                <a:solidFill>
                  <a:schemeClr val="bg1"/>
                </a:solidFill>
              </a:rPr>
              <a:t>NASA</a:t>
            </a:r>
          </a:p>
          <a:p>
            <a:pPr algn="ctr">
              <a:spcAft>
                <a:spcPts val="600"/>
              </a:spcAft>
            </a:pPr>
            <a:r>
              <a:rPr lang="en-US" dirty="0">
                <a:solidFill>
                  <a:schemeClr val="bg1"/>
                </a:solidFill>
              </a:rPr>
              <a:t>SCEC</a:t>
            </a:r>
          </a:p>
          <a:p>
            <a:pPr algn="ctr">
              <a:spcAft>
                <a:spcPts val="600"/>
              </a:spcAft>
            </a:pPr>
            <a:endParaRPr lang="en-US" dirty="0">
              <a:solidFill>
                <a:schemeClr val="bg1"/>
              </a:solidFill>
            </a:endParaRPr>
          </a:p>
        </p:txBody>
      </p:sp>
    </p:spTree>
    <p:extLst>
      <p:ext uri="{BB962C8B-B14F-4D97-AF65-F5344CB8AC3E}">
        <p14:creationId xmlns:p14="http://schemas.microsoft.com/office/powerpoint/2010/main" val="284832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a:xfrm>
            <a:off x="524741" y="620392"/>
            <a:ext cx="3808268" cy="5504688"/>
          </a:xfrm>
        </p:spPr>
        <p:txBody>
          <a:bodyPr>
            <a:normAutofit/>
          </a:bodyPr>
          <a:lstStyle/>
          <a:p>
            <a:r>
              <a:rPr lang="en-US" sz="5600" dirty="0">
                <a:solidFill>
                  <a:schemeClr val="bg1"/>
                </a:solidFill>
              </a:rPr>
              <a:t>Definitions</a:t>
            </a:r>
            <a:br>
              <a:rPr lang="en-US" sz="5600" dirty="0">
                <a:solidFill>
                  <a:schemeClr val="bg1"/>
                </a:solidFill>
              </a:rPr>
            </a:br>
            <a:r>
              <a:rPr lang="en-US" sz="2400" dirty="0">
                <a:solidFill>
                  <a:schemeClr val="bg1"/>
                </a:solidFill>
              </a:rPr>
              <a:t>http://</a:t>
            </a:r>
            <a:r>
              <a:rPr lang="en-US" sz="2400" dirty="0" err="1">
                <a:solidFill>
                  <a:schemeClr val="bg1"/>
                </a:solidFill>
              </a:rPr>
              <a:t>en.wikipedia.org</a:t>
            </a:r>
            <a:r>
              <a:rPr lang="en-US" sz="2400" dirty="0">
                <a:solidFill>
                  <a:schemeClr val="bg1"/>
                </a:solidFill>
              </a:rPr>
              <a:t>/wiki/Earthquake_prediction#CITEREFICEF2011</a:t>
            </a:r>
          </a:p>
        </p:txBody>
      </p:sp>
      <p:graphicFrame>
        <p:nvGraphicFramePr>
          <p:cNvPr id="10" name="Content Placeholder 5">
            <a:extLst>
              <a:ext uri="{FF2B5EF4-FFF2-40B4-BE49-F238E27FC236}">
                <a16:creationId xmlns:a16="http://schemas.microsoft.com/office/drawing/2014/main" id="{48D0D7B6-CBBC-1B9B-BE19-9EAF4E49B1BD}"/>
              </a:ext>
            </a:extLst>
          </p:cNvPr>
          <p:cNvGraphicFramePr>
            <a:graphicFrameLocks noGrp="1"/>
          </p:cNvGraphicFramePr>
          <p:nvPr>
            <p:ph idx="1"/>
            <p:extLst>
              <p:ext uri="{D42A27DB-BD31-4B8C-83A1-F6EECF244321}">
                <p14:modId xmlns:p14="http://schemas.microsoft.com/office/powerpoint/2010/main" val="30589309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8687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7188"/>
            <a:ext cx="10515600" cy="1133499"/>
          </a:xfrm>
        </p:spPr>
        <p:txBody>
          <a:bodyPr>
            <a:normAutofit/>
          </a:bodyPr>
          <a:lstStyle/>
          <a:p>
            <a:pPr algn="ctr"/>
            <a:r>
              <a:rPr lang="en-US" sz="3600" dirty="0"/>
              <a:t>Predictions have been based on “precursors”</a:t>
            </a:r>
            <a:br>
              <a:rPr lang="en-US" sz="3600" dirty="0"/>
            </a:br>
            <a:r>
              <a:rPr lang="en-US" sz="2400" dirty="0"/>
              <a:t>http://</a:t>
            </a:r>
            <a:r>
              <a:rPr lang="en-US" sz="2400" dirty="0" err="1"/>
              <a:t>en.wikipedia.org</a:t>
            </a:r>
            <a:r>
              <a:rPr lang="en-US" sz="2400" dirty="0"/>
              <a:t>/wiki/</a:t>
            </a:r>
            <a:r>
              <a:rPr lang="en-US" sz="2400" dirty="0" err="1"/>
              <a:t>Earthquake_prediction</a:t>
            </a:r>
            <a:endParaRPr lang="en-US" sz="2400" dirty="0"/>
          </a:p>
        </p:txBody>
      </p:sp>
      <p:graphicFrame>
        <p:nvGraphicFramePr>
          <p:cNvPr id="5" name="Content Placeholder 2">
            <a:extLst>
              <a:ext uri="{FF2B5EF4-FFF2-40B4-BE49-F238E27FC236}">
                <a16:creationId xmlns:a16="http://schemas.microsoft.com/office/drawing/2014/main" id="{E0289B7A-0D9A-0C9D-7D9A-7BC23A8AAC05}"/>
              </a:ext>
            </a:extLst>
          </p:cNvPr>
          <p:cNvGraphicFramePr>
            <a:graphicFrameLocks noGrp="1"/>
          </p:cNvGraphicFramePr>
          <p:nvPr>
            <p:ph idx="1"/>
            <p:extLst>
              <p:ext uri="{D42A27DB-BD31-4B8C-83A1-F6EECF244321}">
                <p14:modId xmlns:p14="http://schemas.microsoft.com/office/powerpoint/2010/main" val="408581794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4117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US" sz="4700" dirty="0">
                <a:solidFill>
                  <a:schemeClr val="bg1"/>
                </a:solidFill>
              </a:rPr>
              <a:t>Precursor Examples</a:t>
            </a:r>
            <a:br>
              <a:rPr lang="en-US" sz="4700" dirty="0">
                <a:solidFill>
                  <a:schemeClr val="bg1"/>
                </a:solidFill>
              </a:rPr>
            </a:br>
            <a:r>
              <a:rPr lang="en-US" sz="2400" dirty="0">
                <a:solidFill>
                  <a:schemeClr val="bg1"/>
                </a:solidFill>
              </a:rPr>
              <a:t>http://</a:t>
            </a:r>
            <a:r>
              <a:rPr lang="en-US" sz="2400" dirty="0" err="1">
                <a:solidFill>
                  <a:schemeClr val="bg1"/>
                </a:solidFill>
              </a:rPr>
              <a:t>en.wikipedia.org</a:t>
            </a:r>
            <a:r>
              <a:rPr lang="en-US" sz="2400" dirty="0">
                <a:solidFill>
                  <a:schemeClr val="bg1"/>
                </a:solidFill>
              </a:rPr>
              <a:t>/wiki/Earthquake_prediction#CITEREFICEF2011</a:t>
            </a:r>
          </a:p>
        </p:txBody>
      </p:sp>
      <p:graphicFrame>
        <p:nvGraphicFramePr>
          <p:cNvPr id="6" name="Content Placeholder 3">
            <a:extLst>
              <a:ext uri="{FF2B5EF4-FFF2-40B4-BE49-F238E27FC236}">
                <a16:creationId xmlns:a16="http://schemas.microsoft.com/office/drawing/2014/main" id="{182ED5A3-4D0B-6254-64F8-0A531DAF19FF}"/>
              </a:ext>
            </a:extLst>
          </p:cNvPr>
          <p:cNvGraphicFramePr>
            <a:graphicFrameLocks noGrp="1"/>
          </p:cNvGraphicFramePr>
          <p:nvPr>
            <p:ph idx="1"/>
            <p:extLst>
              <p:ext uri="{D42A27DB-BD31-4B8C-83A1-F6EECF244321}">
                <p14:modId xmlns:p14="http://schemas.microsoft.com/office/powerpoint/2010/main" val="382084459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6577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4">
            <a:extLst>
              <a:ext uri="{FF2B5EF4-FFF2-40B4-BE49-F238E27FC236}">
                <a16:creationId xmlns:a16="http://schemas.microsoft.com/office/drawing/2014/main" id="{C572996E-8A94-4DE9-A10B-3A6E91AC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creen Shot 2013-11-14 at 10.14.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760" y="804101"/>
            <a:ext cx="2021940" cy="2544465"/>
          </a:xfrm>
          <a:prstGeom prst="rect">
            <a:avLst/>
          </a:prstGeom>
        </p:spPr>
      </p:pic>
      <p:pic>
        <p:nvPicPr>
          <p:cNvPr id="6" name="Content Placeholder 5" descr="Screen Shot 2013-11-14 at 10.15.25 AM.png"/>
          <p:cNvPicPr>
            <a:picLocks noGrp="1" noChangeAspect="1"/>
          </p:cNvPicPr>
          <p:nvPr>
            <p:ph sz="half" idx="1"/>
          </p:nvPr>
        </p:nvPicPr>
        <p:blipFill>
          <a:blip r:embed="rId3">
            <a:extLst>
              <a:ext uri="{28A0092B-C50C-407E-A947-70E740481C1C}">
                <a14:useLocalDpi xmlns:a14="http://schemas.microsoft.com/office/drawing/2010/main" val="0"/>
              </a:ext>
            </a:extLst>
          </a:blip>
          <a:srcRect t="-27392" b="-27392"/>
          <a:stretch>
            <a:fillRect/>
          </a:stretch>
        </p:blipFill>
        <p:spPr>
          <a:xfrm>
            <a:off x="1260020" y="3509433"/>
            <a:ext cx="2267423" cy="2544466"/>
          </a:xfrm>
          <a:prstGeom prst="rect">
            <a:avLst/>
          </a:prstGeom>
        </p:spPr>
      </p:pic>
      <p:pic>
        <p:nvPicPr>
          <p:cNvPr id="9" name="Content Placeholder 8" descr="Chart.png"/>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195" r="2180"/>
          <a:stretch/>
        </p:blipFill>
        <p:spPr>
          <a:xfrm>
            <a:off x="4221017" y="804101"/>
            <a:ext cx="3025687" cy="5251646"/>
          </a:xfrm>
          <a:prstGeom prst="rect">
            <a:avLst/>
          </a:prstGeom>
        </p:spPr>
      </p:pic>
      <p:sp>
        <p:nvSpPr>
          <p:cNvPr id="25" name="Freeform 6">
            <a:extLst>
              <a:ext uri="{FF2B5EF4-FFF2-40B4-BE49-F238E27FC236}">
                <a16:creationId xmlns:a16="http://schemas.microsoft.com/office/drawing/2014/main" id="{EFED1C63-CFE1-4B06-9656-945E282BF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8D30BC2A-C2BA-4BEC-B57C-28A46CA73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8">
            <a:extLst>
              <a:ext uri="{FF2B5EF4-FFF2-40B4-BE49-F238E27FC236}">
                <a16:creationId xmlns:a16="http://schemas.microsoft.com/office/drawing/2014/main" id="{5C7D3781-46A6-40D3-A19F-830C2F9D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835104" y="1213968"/>
            <a:ext cx="3220127" cy="1715106"/>
          </a:xfrm>
        </p:spPr>
        <p:txBody>
          <a:bodyPr vert="horz" lIns="91440" tIns="45720" rIns="91440" bIns="45720" rtlCol="0" anchor="b">
            <a:normAutofit/>
          </a:bodyPr>
          <a:lstStyle/>
          <a:p>
            <a:r>
              <a:rPr lang="en-US" sz="2300" dirty="0">
                <a:solidFill>
                  <a:srgbClr val="FFFFFF"/>
                </a:solidFill>
              </a:rPr>
              <a:t>Dilatancy Diffusion Model</a:t>
            </a:r>
            <a:br>
              <a:rPr lang="en-US" sz="2300" dirty="0">
                <a:solidFill>
                  <a:srgbClr val="FFFFFF"/>
                </a:solidFill>
              </a:rPr>
            </a:br>
            <a:r>
              <a:rPr lang="en-US" sz="2000" dirty="0">
                <a:solidFill>
                  <a:srgbClr val="FFFFFF"/>
                </a:solidFill>
              </a:rPr>
              <a:t>http://</a:t>
            </a:r>
            <a:r>
              <a:rPr lang="en-US" sz="2000" dirty="0" err="1">
                <a:solidFill>
                  <a:srgbClr val="FFFFFF"/>
                </a:solidFill>
              </a:rPr>
              <a:t>www.gps.caltech.edu</a:t>
            </a:r>
            <a:r>
              <a:rPr lang="en-US" sz="2000" dirty="0">
                <a:solidFill>
                  <a:srgbClr val="FFFFFF"/>
                </a:solidFill>
              </a:rPr>
              <a:t>/uploads/File/People/</a:t>
            </a:r>
            <a:r>
              <a:rPr lang="en-US" sz="2000" dirty="0" err="1">
                <a:solidFill>
                  <a:srgbClr val="FFFFFF"/>
                </a:solidFill>
              </a:rPr>
              <a:t>dla</a:t>
            </a:r>
            <a:r>
              <a:rPr lang="en-US" sz="2000" dirty="0">
                <a:solidFill>
                  <a:srgbClr val="FFFFFF"/>
                </a:solidFill>
              </a:rPr>
              <a:t>/DLAtpsaf73.pdf</a:t>
            </a:r>
          </a:p>
        </p:txBody>
      </p:sp>
      <p:sp>
        <p:nvSpPr>
          <p:cNvPr id="3" name="TextBox 2">
            <a:extLst>
              <a:ext uri="{FF2B5EF4-FFF2-40B4-BE49-F238E27FC236}">
                <a16:creationId xmlns:a16="http://schemas.microsoft.com/office/drawing/2014/main" id="{26D5C6E7-924F-D041-827F-3C836175BF50}"/>
              </a:ext>
            </a:extLst>
          </p:cNvPr>
          <p:cNvSpPr txBox="1"/>
          <p:nvPr/>
        </p:nvSpPr>
        <p:spPr>
          <a:xfrm>
            <a:off x="7835105" y="3072208"/>
            <a:ext cx="3264916" cy="26606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solidFill>
                  <a:srgbClr val="FFFFFF"/>
                </a:solidFill>
              </a:rPr>
              <a:t>The idea is that Vp/Vs gradually decreases before the earthquake, then returns to normal just before the earthquake occurs as water flows into newly  opening cracks in the source region</a:t>
            </a:r>
          </a:p>
        </p:txBody>
      </p:sp>
      <p:sp>
        <p:nvSpPr>
          <p:cNvPr id="23" name="Rectangle 8">
            <a:extLst>
              <a:ext uri="{FF2B5EF4-FFF2-40B4-BE49-F238E27FC236}">
                <a16:creationId xmlns:a16="http://schemas.microsoft.com/office/drawing/2014/main" id="{49219674-3525-4807-9533-D6BBB3FE2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6583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DDEF810-FBAE-4C80-B905-316331395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6">
            <a:extLst>
              <a:ext uri="{FF2B5EF4-FFF2-40B4-BE49-F238E27FC236}">
                <a16:creationId xmlns:a16="http://schemas.microsoft.com/office/drawing/2014/main" id="{FD8C7A0F-D774-4978-AA9C-7E703C2F4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344168"/>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61C7310A-3A42-4F75-8058-7F39E52B1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344168"/>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27D88313-56C7-45D8-8D97-2F5CCBF99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1544897" cy="117957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1047280" y="788894"/>
            <a:ext cx="10306520" cy="880730"/>
          </a:xfrm>
        </p:spPr>
        <p:txBody>
          <a:bodyPr>
            <a:normAutofit/>
          </a:bodyPr>
          <a:lstStyle/>
          <a:p>
            <a:r>
              <a:rPr lang="en-US" sz="2800">
                <a:solidFill>
                  <a:srgbClr val="FFFFFF"/>
                </a:solidFill>
              </a:rPr>
              <a:t>Precursor Examples</a:t>
            </a:r>
            <a:br>
              <a:rPr lang="en-US" sz="2800">
                <a:solidFill>
                  <a:srgbClr val="FFFFFF"/>
                </a:solidFill>
              </a:rPr>
            </a:br>
            <a:r>
              <a:rPr lang="en-US" sz="2800">
                <a:solidFill>
                  <a:srgbClr val="FFFFFF"/>
                </a:solidFill>
              </a:rPr>
              <a:t>http://en.wikipedia.org/wiki/Earthquake_prediction#CITEREFICEF2011</a:t>
            </a:r>
          </a:p>
        </p:txBody>
      </p:sp>
      <p:graphicFrame>
        <p:nvGraphicFramePr>
          <p:cNvPr id="6" name="Content Placeholder 3">
            <a:extLst>
              <a:ext uri="{FF2B5EF4-FFF2-40B4-BE49-F238E27FC236}">
                <a16:creationId xmlns:a16="http://schemas.microsoft.com/office/drawing/2014/main" id="{72ED84E5-9614-84B8-D7AE-7A3B09A62B5C}"/>
              </a:ext>
            </a:extLst>
          </p:cNvPr>
          <p:cNvGraphicFramePr>
            <a:graphicFrameLocks noGrp="1"/>
          </p:cNvGraphicFramePr>
          <p:nvPr>
            <p:ph idx="1"/>
            <p:extLst>
              <p:ext uri="{D42A27DB-BD31-4B8C-83A1-F6EECF244321}">
                <p14:modId xmlns:p14="http://schemas.microsoft.com/office/powerpoint/2010/main" val="363541653"/>
              </p:ext>
            </p:extLst>
          </p:nvPr>
        </p:nvGraphicFramePr>
        <p:xfrm>
          <a:off x="1047280" y="2189664"/>
          <a:ext cx="10095789" cy="4032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7572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3000" dirty="0"/>
              <a:t>Precursor Examples</a:t>
            </a:r>
            <a:br>
              <a:rPr lang="en-US" sz="3000" dirty="0"/>
            </a:br>
            <a:r>
              <a:rPr lang="en-US" sz="2000" dirty="0"/>
              <a:t>http://</a:t>
            </a:r>
            <a:r>
              <a:rPr lang="en-US" sz="2000" dirty="0" err="1"/>
              <a:t>en.wikipedia.org</a:t>
            </a:r>
            <a:r>
              <a:rPr lang="en-US" sz="2000" dirty="0"/>
              <a:t>/wiki/Earthquake_prediction#CITEREFICEF2011</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3">
            <a:extLst>
              <a:ext uri="{FF2B5EF4-FFF2-40B4-BE49-F238E27FC236}">
                <a16:creationId xmlns:a16="http://schemas.microsoft.com/office/drawing/2014/main" id="{E32A145D-C7BC-498E-5FCA-A086EDFE0CB7}"/>
              </a:ext>
            </a:extLst>
          </p:cNvPr>
          <p:cNvGraphicFramePr>
            <a:graphicFrameLocks noGrp="1"/>
          </p:cNvGraphicFramePr>
          <p:nvPr>
            <p:ph idx="1"/>
            <p:extLst>
              <p:ext uri="{D42A27DB-BD31-4B8C-83A1-F6EECF244321}">
                <p14:modId xmlns:p14="http://schemas.microsoft.com/office/powerpoint/2010/main" val="63260501"/>
              </p:ext>
            </p:extLst>
          </p:nvPr>
        </p:nvGraphicFramePr>
        <p:xfrm>
          <a:off x="804231" y="2219330"/>
          <a:ext cx="10455008" cy="4119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8703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2600"/>
              <a:t>Precursor Examples</a:t>
            </a:r>
            <a:br>
              <a:rPr lang="en-US" sz="2600"/>
            </a:br>
            <a:r>
              <a:rPr lang="en-US" sz="2600"/>
              <a:t>http://en.wikipedia.org/wiki/Earthquake_prediction#CITEREFICEF2011</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838200" y="1929384"/>
            <a:ext cx="10515600" cy="4251960"/>
          </a:xfrm>
        </p:spPr>
        <p:txBody>
          <a:bodyPr>
            <a:normAutofit/>
          </a:bodyPr>
          <a:lstStyle/>
          <a:p>
            <a:pPr marL="0" indent="0">
              <a:buNone/>
            </a:pPr>
            <a:r>
              <a:rPr lang="en-US" sz="1700"/>
              <a:t>Space-Time Patterns of Earthquake Seismicity</a:t>
            </a:r>
          </a:p>
          <a:p>
            <a:pPr marL="0" indent="0">
              <a:buNone/>
            </a:pPr>
            <a:endParaRPr lang="en-US" sz="1700"/>
          </a:p>
          <a:p>
            <a:pPr marL="0" indent="0">
              <a:buNone/>
            </a:pPr>
            <a:r>
              <a:rPr lang="en-US" sz="1700"/>
              <a:t>Seismic Gaps:  </a:t>
            </a:r>
          </a:p>
          <a:p>
            <a:pPr>
              <a:spcBef>
                <a:spcPts val="0"/>
              </a:spcBef>
              <a:spcAft>
                <a:spcPts val="1200"/>
              </a:spcAft>
              <a:buFont typeface="+mj-lt"/>
              <a:buAutoNum type="arabicPeriod"/>
            </a:pPr>
            <a:r>
              <a:rPr lang="en-US" sz="1700"/>
              <a:t>At the contact where two tectonic plates slip past each other every section must eventually slip, as (in the long-term) none get left behind.</a:t>
            </a:r>
          </a:p>
          <a:p>
            <a:pPr>
              <a:spcBef>
                <a:spcPts val="0"/>
              </a:spcBef>
              <a:spcAft>
                <a:spcPts val="1200"/>
              </a:spcAft>
              <a:buFont typeface="+mj-lt"/>
              <a:buAutoNum type="arabicPeriod"/>
            </a:pPr>
            <a:r>
              <a:rPr lang="en-US" sz="1700"/>
              <a:t>In the seismic gap model the "next big quake" should be expected not in the segments where recent seismicity has relieved the strain, but in the intervening gaps where the unrelieved strain is the greatest.  </a:t>
            </a:r>
          </a:p>
          <a:p>
            <a:pPr>
              <a:spcBef>
                <a:spcPts val="0"/>
              </a:spcBef>
              <a:spcAft>
                <a:spcPts val="1200"/>
              </a:spcAft>
              <a:buFont typeface="+mj-lt"/>
              <a:buAutoNum type="arabicPeriod"/>
            </a:pPr>
            <a:r>
              <a:rPr lang="en-US" sz="1700"/>
              <a:t>This method is based on the Characteristic Earthquake model</a:t>
            </a:r>
          </a:p>
          <a:p>
            <a:pPr>
              <a:spcBef>
                <a:spcPts val="0"/>
              </a:spcBef>
              <a:spcAft>
                <a:spcPts val="1200"/>
              </a:spcAft>
              <a:buFont typeface="+mj-lt"/>
              <a:buAutoNum type="arabicPeriod"/>
            </a:pPr>
            <a:r>
              <a:rPr lang="en-US" sz="1700"/>
              <a:t>This model has an intuitive appeal; it is used in long-term forecasting, and was the basis of a series of circum-Pacific (Pacific Rim) forecasts in 1979 and 1989—1991.</a:t>
            </a:r>
          </a:p>
          <a:p>
            <a:pPr>
              <a:spcBef>
                <a:spcPts val="0"/>
              </a:spcBef>
              <a:spcAft>
                <a:spcPts val="1200"/>
              </a:spcAft>
              <a:buFont typeface="+mj-lt"/>
              <a:buAutoNum type="arabicPeriod"/>
            </a:pPr>
            <a:r>
              <a:rPr lang="en-US" sz="1700"/>
              <a:t>However, systematic testing has shown that this pattern is not very predictive of the time or location of the next large earthquake</a:t>
            </a:r>
          </a:p>
          <a:p>
            <a:pPr marL="0" indent="0">
              <a:buNone/>
            </a:pPr>
            <a:endParaRPr lang="en-US" sz="1700"/>
          </a:p>
          <a:p>
            <a:pPr marL="0" indent="0">
              <a:buNone/>
            </a:pPr>
            <a:endParaRPr lang="en-US" sz="1700"/>
          </a:p>
          <a:p>
            <a:pPr marL="0" indent="0">
              <a:buNone/>
            </a:pPr>
            <a:endParaRPr lang="en-US" sz="1700"/>
          </a:p>
          <a:p>
            <a:pPr marL="0" indent="0">
              <a:buNone/>
            </a:pPr>
            <a:endParaRPr lang="en-US" sz="1700"/>
          </a:p>
        </p:txBody>
      </p:sp>
    </p:spTree>
    <p:extLst>
      <p:ext uri="{BB962C8B-B14F-4D97-AF65-F5344CB8AC3E}">
        <p14:creationId xmlns:p14="http://schemas.microsoft.com/office/powerpoint/2010/main" val="3514204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Seismic Gaps</a:t>
            </a:r>
            <a:br>
              <a:rPr lang="en-US" dirty="0"/>
            </a:br>
            <a:r>
              <a:rPr lang="en-US" sz="2700" dirty="0">
                <a:solidFill>
                  <a:srgbClr val="0000FF"/>
                </a:solidFill>
              </a:rPr>
              <a:t>https://</a:t>
            </a:r>
            <a:r>
              <a:rPr lang="en-US" sz="2700" dirty="0" err="1">
                <a:solidFill>
                  <a:srgbClr val="0000FF"/>
                </a:solidFill>
              </a:rPr>
              <a:t>en.wikipedia.org</a:t>
            </a:r>
            <a:r>
              <a:rPr lang="en-US" sz="2700" dirty="0">
                <a:solidFill>
                  <a:srgbClr val="0000FF"/>
                </a:solidFill>
              </a:rPr>
              <a:t>/wiki/</a:t>
            </a:r>
            <a:r>
              <a:rPr lang="en-US" sz="2700" dirty="0" err="1">
                <a:solidFill>
                  <a:srgbClr val="0000FF"/>
                </a:solidFill>
              </a:rPr>
              <a:t>Seismic_gap</a:t>
            </a:r>
            <a:endParaRPr lang="en-US" sz="2700" dirty="0">
              <a:solidFill>
                <a:srgbClr val="0000FF"/>
              </a:solidFill>
            </a:endParaRPr>
          </a:p>
        </p:txBody>
      </p:sp>
      <p:pic>
        <p:nvPicPr>
          <p:cNvPr id="4" name="Content Placeholder 3" descr="Screen Shot 2017-02-09 at 7.46.27 PM.png"/>
          <p:cNvPicPr>
            <a:picLocks noGrp="1" noChangeAspect="1"/>
          </p:cNvPicPr>
          <p:nvPr>
            <p:ph idx="1"/>
          </p:nvPr>
        </p:nvPicPr>
        <p:blipFill>
          <a:blip r:embed="rId2">
            <a:extLst>
              <a:ext uri="{28A0092B-C50C-407E-A947-70E740481C1C}">
                <a14:useLocalDpi xmlns:a14="http://schemas.microsoft.com/office/drawing/2010/main" val="0"/>
              </a:ext>
            </a:extLst>
          </a:blip>
          <a:srcRect l="-1972" r="-1972"/>
          <a:stretch>
            <a:fillRect/>
          </a:stretch>
        </p:blipFill>
        <p:spPr/>
      </p:pic>
      <p:sp>
        <p:nvSpPr>
          <p:cNvPr id="3" name="TextBox 2">
            <a:extLst>
              <a:ext uri="{FF2B5EF4-FFF2-40B4-BE49-F238E27FC236}">
                <a16:creationId xmlns:a16="http://schemas.microsoft.com/office/drawing/2014/main" id="{7976F41B-06CA-6E2A-7118-ED11A0DE361B}"/>
              </a:ext>
            </a:extLst>
          </p:cNvPr>
          <p:cNvSpPr txBox="1"/>
          <p:nvPr/>
        </p:nvSpPr>
        <p:spPr>
          <a:xfrm>
            <a:off x="2416629" y="6270171"/>
            <a:ext cx="7358742" cy="369332"/>
          </a:xfrm>
          <a:prstGeom prst="rect">
            <a:avLst/>
          </a:prstGeom>
          <a:solidFill>
            <a:schemeClr val="accent1">
              <a:lumMod val="20000"/>
              <a:lumOff val="80000"/>
            </a:schemeClr>
          </a:solidFill>
        </p:spPr>
        <p:txBody>
          <a:bodyPr wrap="square" rtlCol="0">
            <a:spAutoFit/>
          </a:bodyPr>
          <a:lstStyle/>
          <a:p>
            <a:pPr algn="ctr"/>
            <a:r>
              <a:rPr lang="en-US" dirty="0"/>
              <a:t>Loma </a:t>
            </a:r>
            <a:r>
              <a:rPr lang="en-US" dirty="0" err="1"/>
              <a:t>Prieta</a:t>
            </a:r>
            <a:r>
              <a:rPr lang="en-US" dirty="0"/>
              <a:t> was a location where the seismic gap model seemed to apply</a:t>
            </a:r>
          </a:p>
        </p:txBody>
      </p:sp>
    </p:spTree>
    <p:extLst>
      <p:ext uri="{BB962C8B-B14F-4D97-AF65-F5344CB8AC3E}">
        <p14:creationId xmlns:p14="http://schemas.microsoft.com/office/powerpoint/2010/main" val="454770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Seismic Gaps</a:t>
            </a:r>
            <a:br>
              <a:rPr lang="en-US" sz="6100" kern="1200">
                <a:solidFill>
                  <a:schemeClr val="tx1"/>
                </a:solidFill>
                <a:latin typeface="+mj-lt"/>
                <a:ea typeface="+mj-ea"/>
                <a:cs typeface="+mj-cs"/>
              </a:rPr>
            </a:br>
            <a:r>
              <a:rPr lang="en-US" sz="6100" kern="1200">
                <a:solidFill>
                  <a:schemeClr val="tx1"/>
                </a:solidFill>
                <a:latin typeface="+mj-lt"/>
                <a:ea typeface="+mj-ea"/>
                <a:cs typeface="+mj-cs"/>
              </a:rPr>
              <a:t>McCann et al (1991)</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slide_25.jpeg"/>
          <p:cNvPicPr>
            <a:picLocks noGrp="1" noChangeAspect="1"/>
          </p:cNvPicPr>
          <p:nvPr>
            <p:ph idx="1"/>
          </p:nvPr>
        </p:nvPicPr>
        <p:blipFill>
          <a:blip r:embed="rId2">
            <a:extLst>
              <a:ext uri="{28A0092B-C50C-407E-A947-70E740481C1C}">
                <a14:useLocalDpi xmlns:a14="http://schemas.microsoft.com/office/drawing/2010/main" val="0"/>
              </a:ext>
            </a:extLst>
          </a:blip>
          <a:srcRect l="-19783" r="-19783"/>
          <a:stretch>
            <a:fillRect/>
          </a:stretch>
        </p:blipFill>
        <p:spPr>
          <a:xfrm>
            <a:off x="4654296" y="1431557"/>
            <a:ext cx="7214616" cy="3967454"/>
          </a:xfrm>
          <a:prstGeom prst="rect">
            <a:avLst/>
          </a:prstGeom>
        </p:spPr>
      </p:pic>
    </p:spTree>
    <p:extLst>
      <p:ext uri="{BB962C8B-B14F-4D97-AF65-F5344CB8AC3E}">
        <p14:creationId xmlns:p14="http://schemas.microsoft.com/office/powerpoint/2010/main" val="512971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74FDC787-F1A9-1B38-1E77-3265532D7C9D}"/>
              </a:ext>
            </a:extLst>
          </p:cNvPr>
          <p:cNvPicPr>
            <a:picLocks noGrp="1" noChangeAspect="1"/>
          </p:cNvPicPr>
          <p:nvPr>
            <p:ph idx="1"/>
          </p:nvPr>
        </p:nvPicPr>
        <p:blipFill rotWithShape="1">
          <a:blip r:embed="rId2"/>
          <a:srcRect r="14651"/>
          <a:stretch/>
        </p:blipFill>
        <p:spPr>
          <a:xfrm>
            <a:off x="2597410" y="598714"/>
            <a:ext cx="6997180" cy="5246915"/>
          </a:xfrm>
          <a:prstGeom prst="rect">
            <a:avLst/>
          </a:prstGeom>
        </p:spPr>
      </p:pic>
      <p:sp>
        <p:nvSpPr>
          <p:cNvPr id="6" name="TextBox 5">
            <a:extLst>
              <a:ext uri="{FF2B5EF4-FFF2-40B4-BE49-F238E27FC236}">
                <a16:creationId xmlns:a16="http://schemas.microsoft.com/office/drawing/2014/main" id="{70C59068-BD48-223A-2C01-459CC638E5F8}"/>
              </a:ext>
            </a:extLst>
          </p:cNvPr>
          <p:cNvSpPr txBox="1"/>
          <p:nvPr/>
        </p:nvSpPr>
        <p:spPr>
          <a:xfrm>
            <a:off x="2525486" y="6063344"/>
            <a:ext cx="7086600" cy="830997"/>
          </a:xfrm>
          <a:prstGeom prst="rect">
            <a:avLst/>
          </a:prstGeom>
          <a:noFill/>
        </p:spPr>
        <p:txBody>
          <a:bodyPr wrap="square" rtlCol="0">
            <a:spAutoFit/>
          </a:bodyPr>
          <a:lstStyle/>
          <a:p>
            <a:pPr algn="ctr"/>
            <a:r>
              <a:rPr lang="en-US" sz="1600" dirty="0">
                <a:solidFill>
                  <a:srgbClr val="2F2C31"/>
                </a:solidFill>
                <a:latin typeface="Graphik LCG Web"/>
              </a:rPr>
              <a:t>There are a number of seismic gaps around the world. Here we only selected some gaps that have high potential of tsunamigenic events. The rings represents the gap areas and the size of the earthquake.</a:t>
            </a:r>
            <a:endParaRPr lang="en-US" sz="1600" dirty="0"/>
          </a:p>
        </p:txBody>
      </p:sp>
      <p:sp>
        <p:nvSpPr>
          <p:cNvPr id="7" name="TextBox 6">
            <a:extLst>
              <a:ext uri="{FF2B5EF4-FFF2-40B4-BE49-F238E27FC236}">
                <a16:creationId xmlns:a16="http://schemas.microsoft.com/office/drawing/2014/main" id="{C0C4FDB2-29E9-7E4F-C954-F17B54E3FCE1}"/>
              </a:ext>
            </a:extLst>
          </p:cNvPr>
          <p:cNvSpPr txBox="1"/>
          <p:nvPr/>
        </p:nvSpPr>
        <p:spPr>
          <a:xfrm>
            <a:off x="2275115" y="130630"/>
            <a:ext cx="7805057" cy="307777"/>
          </a:xfrm>
          <a:prstGeom prst="rect">
            <a:avLst/>
          </a:prstGeom>
          <a:solidFill>
            <a:schemeClr val="accent1">
              <a:lumMod val="20000"/>
              <a:lumOff val="80000"/>
            </a:schemeClr>
          </a:solidFill>
        </p:spPr>
        <p:txBody>
          <a:bodyPr wrap="square" rtlCol="0">
            <a:spAutoFit/>
          </a:bodyPr>
          <a:lstStyle/>
          <a:p>
            <a:pPr algn="ctr"/>
            <a:r>
              <a:rPr lang="en-US" sz="1400" dirty="0"/>
              <a:t>https://</a:t>
            </a:r>
            <a:r>
              <a:rPr lang="en-US" sz="1400" dirty="0" err="1"/>
              <a:t>www.wtwco.com</a:t>
            </a:r>
            <a:r>
              <a:rPr lang="en-US" sz="1400" dirty="0"/>
              <a:t>/</a:t>
            </a:r>
            <a:r>
              <a:rPr lang="en-US" sz="1400" dirty="0" err="1"/>
              <a:t>en</a:t>
            </a:r>
            <a:r>
              <a:rPr lang="en-US" sz="1400" dirty="0"/>
              <a:t>-GB/Insights/2017/07/seismic-gaps-as-the-sources-for-future-tsunamis</a:t>
            </a:r>
          </a:p>
        </p:txBody>
      </p:sp>
    </p:spTree>
    <p:extLst>
      <p:ext uri="{BB962C8B-B14F-4D97-AF65-F5344CB8AC3E}">
        <p14:creationId xmlns:p14="http://schemas.microsoft.com/office/powerpoint/2010/main" val="2462907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02228C-4451-24F7-FD4A-76624DECF241}"/>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t>Why are Earthquakes So Hard to Predict?</a:t>
            </a:r>
          </a:p>
        </p:txBody>
      </p:sp>
      <p:sp>
        <p:nvSpPr>
          <p:cNvPr id="10" name="Content Placeholder 9">
            <a:extLst>
              <a:ext uri="{FF2B5EF4-FFF2-40B4-BE49-F238E27FC236}">
                <a16:creationId xmlns:a16="http://schemas.microsoft.com/office/drawing/2014/main" id="{91CC14F4-4D60-15DA-283D-FD7DDE91BDE5}"/>
              </a:ext>
            </a:extLst>
          </p:cNvPr>
          <p:cNvSpPr>
            <a:spLocks noGrp="1"/>
          </p:cNvSpPr>
          <p:nvPr>
            <p:ph sz="half" idx="1"/>
          </p:nvPr>
        </p:nvSpPr>
        <p:spPr>
          <a:xfrm>
            <a:off x="547426" y="4745736"/>
            <a:ext cx="4419838" cy="1572768"/>
          </a:xfrm>
        </p:spPr>
        <p:txBody>
          <a:bodyPr vert="horz" lIns="91440" tIns="45720" rIns="91440" bIns="45720" rtlCol="0">
            <a:normAutofit fontScale="92500"/>
          </a:bodyPr>
          <a:lstStyle/>
          <a:p>
            <a:pPr marL="0" indent="0" algn="ctr">
              <a:buNone/>
            </a:pPr>
            <a:r>
              <a:rPr lang="en-US" sz="2400" dirty="0"/>
              <a:t>Compare the situation to hurricanes.</a:t>
            </a:r>
          </a:p>
          <a:p>
            <a:pPr marL="0" indent="0" algn="ctr">
              <a:buNone/>
            </a:pPr>
            <a:r>
              <a:rPr lang="en-US" sz="2400" dirty="0"/>
              <a:t>Easy answer: You can see hurricanes coming, unlike earthquakes.</a:t>
            </a:r>
          </a:p>
        </p:txBody>
      </p:sp>
      <p:sp>
        <p:nvSpPr>
          <p:cNvPr id="1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Map&#10;&#10;Description automatically generated">
            <a:extLst>
              <a:ext uri="{FF2B5EF4-FFF2-40B4-BE49-F238E27FC236}">
                <a16:creationId xmlns:a16="http://schemas.microsoft.com/office/drawing/2014/main" id="{1AA86A39-E71F-A7EC-10E0-54DF2DA82EEA}"/>
              </a:ext>
            </a:extLst>
          </p:cNvPr>
          <p:cNvPicPr>
            <a:picLocks noGrp="1" noChangeAspect="1"/>
          </p:cNvPicPr>
          <p:nvPr>
            <p:ph sz="half" idx="2"/>
          </p:nvPr>
        </p:nvPicPr>
        <p:blipFill rotWithShape="1">
          <a:blip r:embed="rId2"/>
          <a:srcRect l="2263" r="2250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TextBox 10">
            <a:extLst>
              <a:ext uri="{FF2B5EF4-FFF2-40B4-BE49-F238E27FC236}">
                <a16:creationId xmlns:a16="http://schemas.microsoft.com/office/drawing/2014/main" id="{2AE93746-20DB-74FB-2F08-841039E131FB}"/>
              </a:ext>
            </a:extLst>
          </p:cNvPr>
          <p:cNvSpPr txBox="1"/>
          <p:nvPr/>
        </p:nvSpPr>
        <p:spPr>
          <a:xfrm>
            <a:off x="6750631" y="1399309"/>
            <a:ext cx="4000915" cy="523220"/>
          </a:xfrm>
          <a:prstGeom prst="rect">
            <a:avLst/>
          </a:prstGeom>
          <a:noFill/>
        </p:spPr>
        <p:txBody>
          <a:bodyPr wrap="square" rtlCol="0">
            <a:spAutoFit/>
          </a:bodyPr>
          <a:lstStyle/>
          <a:p>
            <a:pPr algn="ctr"/>
            <a:r>
              <a:rPr lang="en-US" sz="2800" dirty="0">
                <a:solidFill>
                  <a:schemeClr val="bg1"/>
                </a:solidFill>
              </a:rPr>
              <a:t>Hurricane Katrina, 2005</a:t>
            </a:r>
          </a:p>
        </p:txBody>
      </p:sp>
    </p:spTree>
    <p:extLst>
      <p:ext uri="{BB962C8B-B14F-4D97-AF65-F5344CB8AC3E}">
        <p14:creationId xmlns:p14="http://schemas.microsoft.com/office/powerpoint/2010/main" val="385954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39520"/>
            <a:ext cx="3429000" cy="1719072"/>
          </a:xfrm>
        </p:spPr>
        <p:txBody>
          <a:bodyPr vert="horz" lIns="91440" tIns="45720" rIns="91440" bIns="45720" rtlCol="0" anchor="b">
            <a:normAutofit/>
          </a:bodyPr>
          <a:lstStyle/>
          <a:p>
            <a:r>
              <a:rPr lang="en-US" sz="1800" kern="1200">
                <a:solidFill>
                  <a:schemeClr val="tx1"/>
                </a:solidFill>
                <a:latin typeface="+mj-lt"/>
                <a:ea typeface="+mj-ea"/>
                <a:cs typeface="+mj-cs"/>
              </a:rPr>
              <a:t>Seismic Gaps</a:t>
            </a:r>
            <a:br>
              <a:rPr lang="en-US" sz="1800" kern="1200">
                <a:solidFill>
                  <a:schemeClr val="tx1"/>
                </a:solidFill>
                <a:latin typeface="+mj-lt"/>
                <a:ea typeface="+mj-ea"/>
                <a:cs typeface="+mj-cs"/>
              </a:rPr>
            </a:br>
            <a:r>
              <a:rPr lang="en-US" sz="1800" kern="1200">
                <a:solidFill>
                  <a:schemeClr val="tx1"/>
                </a:solidFill>
                <a:latin typeface="+mj-lt"/>
                <a:ea typeface="+mj-ea"/>
                <a:cs typeface="+mj-cs"/>
              </a:rPr>
              <a:t>https://www.researchgate.net/figure/26490475_fig1_Fig-1-Major-seismic-gaps-along-the-Pacific-coast-of-Mexico-Shaded-areas-annotated-with</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200"/>
              <a:t>Fig. 1. Major seismic gaps along the Pacific coast of Mexico. </a:t>
            </a:r>
          </a:p>
          <a:p>
            <a:pPr indent="-228600">
              <a:lnSpc>
                <a:spcPct val="90000"/>
              </a:lnSpc>
              <a:spcAft>
                <a:spcPts val="600"/>
              </a:spcAft>
              <a:buFont typeface="Arial" panose="020B0604020202020204" pitchFamily="34" charset="0"/>
              <a:buChar char="•"/>
            </a:pPr>
            <a:r>
              <a:rPr lang="en-US" sz="1200"/>
              <a:t>Shaded areas annotated with a year are rupture zones of recent large thrust earthquakes. </a:t>
            </a:r>
          </a:p>
          <a:p>
            <a:pPr indent="-228600">
              <a:lnSpc>
                <a:spcPct val="90000"/>
              </a:lnSpc>
              <a:spcAft>
                <a:spcPts val="600"/>
              </a:spcAft>
              <a:buFont typeface="Arial" panose="020B0604020202020204" pitchFamily="34" charset="0"/>
              <a:buChar char="•"/>
            </a:pPr>
            <a:r>
              <a:rPr lang="en-US" sz="1200"/>
              <a:t>Thin arrows indicate the approximate rupture length of large earthquakes in 1899, 1907, 1909, and 1911. </a:t>
            </a:r>
          </a:p>
          <a:p>
            <a:pPr indent="-228600">
              <a:lnSpc>
                <a:spcPct val="90000"/>
              </a:lnSpc>
              <a:spcAft>
                <a:spcPts val="600"/>
              </a:spcAft>
              <a:buFont typeface="Arial" panose="020B0604020202020204" pitchFamily="34" charset="0"/>
              <a:buChar char="•"/>
            </a:pPr>
            <a:r>
              <a:rPr lang="en-US" sz="1200"/>
              <a:t>Solid arrows are vectors of the Cocos – NA convergence velocities according to the NUVEL 1A model (DeMets et al., 1994). MAT – Middle America trench. </a:t>
            </a:r>
          </a:p>
          <a:p>
            <a:pPr indent="-228600">
              <a:lnSpc>
                <a:spcPct val="90000"/>
              </a:lnSpc>
              <a:spcAft>
                <a:spcPts val="600"/>
              </a:spcAft>
              <a:buFont typeface="Arial" panose="020B0604020202020204" pitchFamily="34" charset="0"/>
              <a:buChar char="•"/>
            </a:pPr>
            <a:r>
              <a:rPr lang="en-US" sz="1200"/>
              <a:t>LBT mark with a thin arrow show a location of the tiltmeter. </a:t>
            </a:r>
          </a:p>
          <a:p>
            <a:pPr indent="-228600">
              <a:lnSpc>
                <a:spcPct val="90000"/>
              </a:lnSpc>
              <a:spcAft>
                <a:spcPts val="600"/>
              </a:spcAft>
              <a:buFont typeface="Arial" panose="020B0604020202020204" pitchFamily="34" charset="0"/>
              <a:buChar char="•"/>
            </a:pPr>
            <a:r>
              <a:rPr lang="en-US" sz="1200"/>
              <a:t>Annotated short lines (PA, BP, At, and Ac) are leveling profiles.  </a:t>
            </a:r>
          </a:p>
        </p:txBody>
      </p:sp>
      <p:pic>
        <p:nvPicPr>
          <p:cNvPr id="4" name="Content Placeholder 3" descr="Fig-1-Major-seismic-gaps-along-the-Pacific-coast-of-Mexico-Shaded-areas-annotated-with.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048" r="418"/>
          <a:stretch/>
        </p:blipFill>
        <p:spPr>
          <a:xfrm>
            <a:off x="4654296" y="942068"/>
            <a:ext cx="6903720" cy="4973863"/>
          </a:xfrm>
          <a:prstGeom prst="rect">
            <a:avLst/>
          </a:prstGeom>
        </p:spPr>
      </p:pic>
      <p:sp>
        <p:nvSpPr>
          <p:cNvPr id="5" name="TextBox 4"/>
          <p:cNvSpPr txBox="1"/>
          <p:nvPr/>
        </p:nvSpPr>
        <p:spPr>
          <a:xfrm>
            <a:off x="9192506" y="2067575"/>
            <a:ext cx="101829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77881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A313B0-6035-BA48-BC3A-A1BB0769E95C}"/>
              </a:ext>
            </a:extLst>
          </p:cNvPr>
          <p:cNvPicPr>
            <a:picLocks noChangeAspect="1"/>
          </p:cNvPicPr>
          <p:nvPr/>
        </p:nvPicPr>
        <p:blipFill>
          <a:blip r:embed="rId2"/>
          <a:stretch>
            <a:fillRect/>
          </a:stretch>
        </p:blipFill>
        <p:spPr>
          <a:xfrm>
            <a:off x="1809750" y="0"/>
            <a:ext cx="8572500" cy="6858000"/>
          </a:xfrm>
          <a:prstGeom prst="rect">
            <a:avLst/>
          </a:prstGeom>
        </p:spPr>
      </p:pic>
    </p:spTree>
    <p:extLst>
      <p:ext uri="{BB962C8B-B14F-4D97-AF65-F5344CB8AC3E}">
        <p14:creationId xmlns:p14="http://schemas.microsoft.com/office/powerpoint/2010/main" val="408091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Seismicity Patterns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/wiki/Earthquake_prediction#CITEREFICEF2011</a:t>
            </a:r>
          </a:p>
        </p:txBody>
      </p:sp>
      <p:sp>
        <p:nvSpPr>
          <p:cNvPr id="5" name="Content Placeholder 4"/>
          <p:cNvSpPr>
            <a:spLocks noGrp="1"/>
          </p:cNvSpPr>
          <p:nvPr>
            <p:ph sz="half" idx="1"/>
          </p:nvPr>
        </p:nvSpPr>
        <p:spPr>
          <a:xfrm>
            <a:off x="1981200" y="1428211"/>
            <a:ext cx="4038600" cy="4525963"/>
          </a:xfrm>
        </p:spPr>
        <p:txBody>
          <a:bodyPr>
            <a:noAutofit/>
          </a:bodyPr>
          <a:lstStyle/>
          <a:p>
            <a:pPr marL="0" indent="0">
              <a:spcBef>
                <a:spcPts val="0"/>
              </a:spcBef>
              <a:spcAft>
                <a:spcPts val="1200"/>
              </a:spcAft>
              <a:buNone/>
            </a:pPr>
            <a:r>
              <a:rPr lang="en-US" sz="1600" dirty="0">
                <a:solidFill>
                  <a:srgbClr val="800000"/>
                </a:solidFill>
              </a:rPr>
              <a:t>M8:  </a:t>
            </a:r>
          </a:p>
          <a:p>
            <a:pPr>
              <a:spcBef>
                <a:spcPts val="0"/>
              </a:spcBef>
              <a:spcAft>
                <a:spcPts val="1200"/>
              </a:spcAft>
              <a:buFont typeface="+mj-lt"/>
              <a:buAutoNum type="arabicPeriod"/>
            </a:pPr>
            <a:r>
              <a:rPr lang="en-US" sz="1400" dirty="0"/>
              <a:t>“Various pattern analysis algorithms have been developed for predicting earthquakes. </a:t>
            </a:r>
          </a:p>
          <a:p>
            <a:pPr>
              <a:spcBef>
                <a:spcPts val="0"/>
              </a:spcBef>
              <a:spcAft>
                <a:spcPts val="1200"/>
              </a:spcAft>
              <a:buFont typeface="+mj-lt"/>
              <a:buAutoNum type="arabicPeriod"/>
            </a:pPr>
            <a:r>
              <a:rPr lang="en-US" sz="1400" dirty="0"/>
              <a:t>The most widely known is the M8 family of algorithms (including the RTP method) developed under the leadership of Vladimir </a:t>
            </a:r>
            <a:r>
              <a:rPr lang="en-US" sz="1400" dirty="0" err="1"/>
              <a:t>Keilis-Borok</a:t>
            </a:r>
            <a:r>
              <a:rPr lang="en-US" sz="1400" dirty="0"/>
              <a:t> of Russia.  M8 issues a "Time of Increased Probability" (TIP) alarms for a large earthquake of a specified magnitude upon observing certain patterns of smaller earthquakes. </a:t>
            </a:r>
          </a:p>
          <a:p>
            <a:pPr>
              <a:spcBef>
                <a:spcPts val="0"/>
              </a:spcBef>
              <a:spcAft>
                <a:spcPts val="1200"/>
              </a:spcAft>
              <a:buFont typeface="+mj-lt"/>
              <a:buAutoNum type="arabicPeriod"/>
            </a:pPr>
            <a:r>
              <a:rPr lang="en-US" sz="1400" dirty="0"/>
              <a:t>TIPs generally cover large areas (up to a thousand kilometers across) for up to five years.   </a:t>
            </a:r>
          </a:p>
          <a:p>
            <a:pPr>
              <a:spcBef>
                <a:spcPts val="0"/>
              </a:spcBef>
              <a:spcAft>
                <a:spcPts val="1200"/>
              </a:spcAft>
              <a:buFont typeface="+mj-lt"/>
              <a:buAutoNum type="arabicPeriod"/>
            </a:pPr>
            <a:r>
              <a:rPr lang="en-US" sz="1400" dirty="0"/>
              <a:t>Such large parameters have made M8 controversial, as it is hard to determine whether any hits that happen were skillfully predicted, or only the result of chance.”</a:t>
            </a:r>
          </a:p>
          <a:p>
            <a:pPr marL="0" indent="0">
              <a:spcBef>
                <a:spcPts val="0"/>
              </a:spcBef>
              <a:spcAft>
                <a:spcPts val="1200"/>
              </a:spcAft>
              <a:buNone/>
            </a:pPr>
            <a:endParaRPr lang="en-US" sz="1600" dirty="0"/>
          </a:p>
        </p:txBody>
      </p:sp>
      <p:sp>
        <p:nvSpPr>
          <p:cNvPr id="8" name="TextBox 7"/>
          <p:cNvSpPr txBox="1"/>
          <p:nvPr/>
        </p:nvSpPr>
        <p:spPr>
          <a:xfrm>
            <a:off x="6456743" y="1449666"/>
            <a:ext cx="3866817" cy="3385542"/>
          </a:xfrm>
          <a:prstGeom prst="rect">
            <a:avLst/>
          </a:prstGeom>
          <a:noFill/>
        </p:spPr>
        <p:txBody>
          <a:bodyPr wrap="square" rtlCol="0">
            <a:spAutoFit/>
          </a:bodyPr>
          <a:lstStyle/>
          <a:p>
            <a:pPr>
              <a:spcAft>
                <a:spcPts val="1200"/>
              </a:spcAft>
            </a:pPr>
            <a:r>
              <a:rPr lang="en-US" sz="1600" dirty="0">
                <a:solidFill>
                  <a:srgbClr val="800000"/>
                </a:solidFill>
              </a:rPr>
              <a:t>AMR:</a:t>
            </a:r>
          </a:p>
          <a:p>
            <a:pPr marL="457200" indent="-457200">
              <a:spcAft>
                <a:spcPts val="1200"/>
              </a:spcAft>
              <a:buFont typeface="+mj-lt"/>
              <a:buAutoNum type="arabicPeriod"/>
            </a:pPr>
            <a:r>
              <a:rPr lang="en-US" sz="1400" dirty="0">
                <a:solidFill>
                  <a:srgbClr val="0000FF"/>
                </a:solidFill>
                <a:latin typeface="Helvetica Neue Light"/>
                <a:cs typeface="Helvetica Neue Light"/>
              </a:rPr>
              <a:t>“Accelerating moment release (AMR, "moment" being a measurement of seismic energy) is based on some observations that foreshock activity prior to a major earthquake not only increased, but increased at an exponential rate.</a:t>
            </a:r>
          </a:p>
          <a:p>
            <a:pPr marL="457200" indent="-457200">
              <a:spcAft>
                <a:spcPts val="1200"/>
              </a:spcAft>
              <a:buFont typeface="+mj-lt"/>
              <a:buAutoNum type="arabicPeriod"/>
            </a:pPr>
            <a:r>
              <a:rPr lang="en-US" sz="1400" dirty="0">
                <a:solidFill>
                  <a:srgbClr val="0000FF"/>
                </a:solidFill>
                <a:latin typeface="Helvetica Neue Light"/>
                <a:cs typeface="Helvetica Neue Light"/>
              </a:rPr>
              <a:t>Testing has shown that apparent AMR trends likely result from how data fitting is done[ and failing to account for spatiotemporal clustering of earthquakes.</a:t>
            </a:r>
          </a:p>
          <a:p>
            <a:pPr marL="457200" indent="-457200">
              <a:spcAft>
                <a:spcPts val="1200"/>
              </a:spcAft>
              <a:buFont typeface="+mj-lt"/>
              <a:buAutoNum type="arabicPeriod"/>
            </a:pPr>
            <a:r>
              <a:rPr lang="en-US" sz="1400" dirty="0">
                <a:solidFill>
                  <a:srgbClr val="0000FF"/>
                </a:solidFill>
                <a:latin typeface="Helvetica Neue Light"/>
                <a:cs typeface="Helvetica Neue Light"/>
              </a:rPr>
              <a:t>The AMR trends have generally not been found to be statistically significant. “</a:t>
            </a:r>
            <a:endParaRPr lang="en-US" sz="1400" dirty="0">
              <a:latin typeface="Helvetica Neue Light"/>
              <a:cs typeface="Helvetica Neue Light"/>
            </a:endParaRPr>
          </a:p>
        </p:txBody>
      </p:sp>
    </p:spTree>
    <p:extLst>
      <p:ext uri="{BB962C8B-B14F-4D97-AF65-F5344CB8AC3E}">
        <p14:creationId xmlns:p14="http://schemas.microsoft.com/office/powerpoint/2010/main" val="1530300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484" y="142875"/>
            <a:ext cx="5027414" cy="5027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68291" name="Rectangle 2"/>
          <p:cNvSpPr>
            <a:spLocks/>
          </p:cNvSpPr>
          <p:nvPr/>
        </p:nvSpPr>
        <p:spPr bwMode="auto">
          <a:xfrm>
            <a:off x="1925836" y="1972786"/>
            <a:ext cx="2857500" cy="3389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marL="285750" indent="-285750">
              <a:spcAft>
                <a:spcPts val="1200"/>
              </a:spcAft>
              <a:buFont typeface="Arial" panose="020B0604020202020204" pitchFamily="34" charset="0"/>
              <a:buChar char="•"/>
            </a:pPr>
            <a:r>
              <a:rPr lang="en-US" dirty="0">
                <a:solidFill>
                  <a:srgbClr val="0619C0"/>
                </a:solidFill>
                <a:latin typeface="Helvetica Neue" charset="0"/>
                <a:cs typeface="Helvetica Neue" charset="0"/>
                <a:sym typeface="Helvetica Neue" charset="0"/>
              </a:rPr>
              <a:t>Cumulative Benioff strain prior to the El Mayor-</a:t>
            </a:r>
            <a:r>
              <a:rPr lang="en-US" dirty="0" err="1">
                <a:solidFill>
                  <a:srgbClr val="0619C0"/>
                </a:solidFill>
                <a:latin typeface="Helvetica Neue" charset="0"/>
                <a:cs typeface="Helvetica Neue" charset="0"/>
                <a:sym typeface="Helvetica Neue" charset="0"/>
              </a:rPr>
              <a:t>Cucapah</a:t>
            </a:r>
            <a:r>
              <a:rPr lang="en-US" dirty="0">
                <a:solidFill>
                  <a:srgbClr val="0619C0"/>
                </a:solidFill>
                <a:latin typeface="Helvetica Neue" charset="0"/>
                <a:cs typeface="Helvetica Neue" charset="0"/>
                <a:sym typeface="Helvetica Neue" charset="0"/>
              </a:rPr>
              <a:t> earthquake in a circular region of radius 100km centered on the epicenter.  </a:t>
            </a:r>
          </a:p>
          <a:p>
            <a:pPr marL="285750" indent="-285750">
              <a:spcAft>
                <a:spcPts val="1200"/>
              </a:spcAft>
              <a:buFont typeface="Arial" panose="020B0604020202020204" pitchFamily="34" charset="0"/>
              <a:buChar char="•"/>
            </a:pPr>
            <a:r>
              <a:rPr lang="en-US" dirty="0">
                <a:solidFill>
                  <a:srgbClr val="0619C0"/>
                </a:solidFill>
                <a:latin typeface="Helvetica Neue" charset="0"/>
                <a:cs typeface="Helvetica Neue" charset="0"/>
                <a:sym typeface="Helvetica Neue" charset="0"/>
              </a:rPr>
              <a:t>The dashed line is the best fit AMR correlation with:</a:t>
            </a:r>
          </a:p>
        </p:txBody>
      </p:sp>
      <p:sp>
        <p:nvSpPr>
          <p:cNvPr id="268292" name="Rectangle 3"/>
          <p:cNvSpPr>
            <a:spLocks noGrp="1" noChangeArrowheads="1"/>
          </p:cNvSpPr>
          <p:nvPr>
            <p:ph type="title"/>
          </p:nvPr>
        </p:nvSpPr>
        <p:spPr>
          <a:xfrm>
            <a:off x="1925836" y="232172"/>
            <a:ext cx="2857500" cy="982266"/>
          </a:xfrm>
        </p:spPr>
        <p:txBody>
          <a:bodyPr vert="horz" lIns="64291" tIns="32146" rIns="0" bIns="32146" rtlCol="0" anchor="b">
            <a:normAutofit fontScale="90000"/>
          </a:bodyPr>
          <a:lstStyle/>
          <a:p>
            <a:pPr eaLnBrk="1" hangingPunct="1"/>
            <a:r>
              <a:rPr lang="en-US" sz="2400" dirty="0">
                <a:latin typeface="Helvetica Neue Light" charset="0"/>
                <a:ea typeface="ヒラギノ角ゴ ProN W3" charset="0"/>
                <a:cs typeface="ヒラギノ角ゴ ProN W3" charset="0"/>
              </a:rPr>
              <a:t>Seismicity Patterns:</a:t>
            </a:r>
            <a:br>
              <a:rPr lang="en-US" sz="2400" dirty="0">
                <a:latin typeface="Helvetica Neue Light" charset="0"/>
                <a:ea typeface="ヒラギノ角ゴ ProN W3" charset="0"/>
                <a:cs typeface="ヒラギノ角ゴ ProN W3" charset="0"/>
              </a:rPr>
            </a:br>
            <a:r>
              <a:rPr lang="en-US" sz="2400" dirty="0">
                <a:latin typeface="Helvetica Neue Light" charset="0"/>
                <a:ea typeface="ヒラギノ角ゴ ProN W3" charset="0"/>
                <a:cs typeface="ヒラギノ角ゴ ProN W3" charset="0"/>
              </a:rPr>
              <a:t>Accelerating moment release (AMR)</a:t>
            </a:r>
          </a:p>
        </p:txBody>
      </p:sp>
      <p:sp>
        <p:nvSpPr>
          <p:cNvPr id="268293" name="Line 4"/>
          <p:cNvSpPr>
            <a:spLocks noChangeShapeType="1"/>
          </p:cNvSpPr>
          <p:nvPr/>
        </p:nvSpPr>
        <p:spPr bwMode="auto">
          <a:xfrm rot="10800000" flipH="1">
            <a:off x="1987229" y="1384102"/>
            <a:ext cx="2724671" cy="0"/>
          </a:xfrm>
          <a:prstGeom prst="line">
            <a:avLst/>
          </a:prstGeom>
          <a:noFill/>
          <a:ln w="12700">
            <a:solidFill>
              <a:srgbClr val="888888"/>
            </a:solidFill>
            <a:round/>
            <a:headEnd/>
            <a:tailEnd/>
          </a:ln>
          <a:extLst>
            <a:ext uri="{909E8E84-426E-40dd-AFC4-6F175D3DCCD1}">
              <a14:hiddenFill xmlns:a14="http://schemas.microsoft.com/office/drawing/2010/main" xmlns="">
                <a:noFill/>
              </a14:hiddenFill>
            </a:ext>
          </a:extLst>
        </p:spPr>
        <p:txBody>
          <a:bodyPr lIns="64291" tIns="32146" rIns="64291" bIns="32146"/>
          <a:lstStyle/>
          <a:p>
            <a:endParaRPr lang="en-US"/>
          </a:p>
        </p:txBody>
      </p:sp>
      <p:pic>
        <p:nvPicPr>
          <p:cNvPr id="2682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220" y="4624419"/>
            <a:ext cx="2437805" cy="535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3977730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87051E-0501-A8D2-AE7D-D04F912CCC29}"/>
              </a:ext>
            </a:extLst>
          </p:cNvPr>
          <p:cNvSpPr>
            <a:spLocks noGrp="1"/>
          </p:cNvSpPr>
          <p:nvPr>
            <p:ph type="title"/>
          </p:nvPr>
        </p:nvSpPr>
        <p:spPr>
          <a:solidFill>
            <a:schemeClr val="accent6">
              <a:lumMod val="20000"/>
              <a:lumOff val="80000"/>
            </a:schemeClr>
          </a:solidFill>
        </p:spPr>
        <p:txBody>
          <a:bodyPr>
            <a:normAutofit/>
          </a:bodyPr>
          <a:lstStyle/>
          <a:p>
            <a:pPr algn="ctr"/>
            <a:r>
              <a:rPr lang="en-US" sz="4000" dirty="0"/>
              <a:t>Categories of Outcomes for Prediction Schemes</a:t>
            </a:r>
            <a:br>
              <a:rPr lang="en-US" sz="4000" dirty="0"/>
            </a:br>
            <a:r>
              <a:rPr lang="en-US" sz="2800" dirty="0"/>
              <a:t>(“Contingency Table” or “Confusion Matrix”)</a:t>
            </a:r>
          </a:p>
        </p:txBody>
      </p:sp>
      <p:graphicFrame>
        <p:nvGraphicFramePr>
          <p:cNvPr id="5" name="Table 5">
            <a:extLst>
              <a:ext uri="{FF2B5EF4-FFF2-40B4-BE49-F238E27FC236}">
                <a16:creationId xmlns:a16="http://schemas.microsoft.com/office/drawing/2014/main" id="{5D8A0033-5DC7-5964-5EC9-C58A1AD2A78C}"/>
              </a:ext>
            </a:extLst>
          </p:cNvPr>
          <p:cNvGraphicFramePr>
            <a:graphicFrameLocks noGrp="1"/>
          </p:cNvGraphicFramePr>
          <p:nvPr>
            <p:extLst>
              <p:ext uri="{D42A27DB-BD31-4B8C-83A1-F6EECF244321}">
                <p14:modId xmlns:p14="http://schemas.microsoft.com/office/powerpoint/2010/main" val="3464515131"/>
              </p:ext>
            </p:extLst>
          </p:nvPr>
        </p:nvGraphicFramePr>
        <p:xfrm>
          <a:off x="2032000" y="2985230"/>
          <a:ext cx="8128000" cy="188031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960668292"/>
                    </a:ext>
                  </a:extLst>
                </a:gridCol>
                <a:gridCol w="4064000">
                  <a:extLst>
                    <a:ext uri="{9D8B030D-6E8A-4147-A177-3AD203B41FA5}">
                      <a16:colId xmlns:a16="http://schemas.microsoft.com/office/drawing/2014/main" val="2626555160"/>
                    </a:ext>
                  </a:extLst>
                </a:gridCol>
              </a:tblGrid>
              <a:tr h="940158">
                <a:tc>
                  <a:txBody>
                    <a:bodyPr/>
                    <a:lstStyle/>
                    <a:p>
                      <a:pPr algn="ctr"/>
                      <a:r>
                        <a:rPr lang="en-US" sz="2200" dirty="0">
                          <a:solidFill>
                            <a:schemeClr val="tx1"/>
                          </a:solidFill>
                          <a:latin typeface="+mj-lt"/>
                        </a:rPr>
                        <a:t>Correct Prediction of Earthquake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200" dirty="0">
                          <a:solidFill>
                            <a:schemeClr val="tx1"/>
                          </a:solidFill>
                          <a:latin typeface="+mj-lt"/>
                        </a:rPr>
                        <a:t>False Alarm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26475062"/>
                  </a:ext>
                </a:extLst>
              </a:tr>
              <a:tr h="940158">
                <a:tc>
                  <a:txBody>
                    <a:bodyPr/>
                    <a:lstStyle/>
                    <a:p>
                      <a:pPr algn="ctr"/>
                      <a:r>
                        <a:rPr lang="en-US" sz="2200" b="1" dirty="0">
                          <a:solidFill>
                            <a:schemeClr val="tx1"/>
                          </a:solidFill>
                          <a:latin typeface="+mj-lt"/>
                        </a:rPr>
                        <a:t>Failure to Predict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kern="1200" dirty="0">
                          <a:solidFill>
                            <a:schemeClr val="tx1"/>
                          </a:solidFill>
                          <a:latin typeface="+mn-lt"/>
                          <a:ea typeface="+mn-ea"/>
                          <a:cs typeface="+mn-cs"/>
                        </a:rPr>
                        <a:t>Correct Prediction of No Earthquake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08216663"/>
                  </a:ext>
                </a:extLst>
              </a:tr>
            </a:tbl>
          </a:graphicData>
        </a:graphic>
      </p:graphicFrame>
      <p:sp>
        <p:nvSpPr>
          <p:cNvPr id="6" name="TextBox 5">
            <a:extLst>
              <a:ext uri="{FF2B5EF4-FFF2-40B4-BE49-F238E27FC236}">
                <a16:creationId xmlns:a16="http://schemas.microsoft.com/office/drawing/2014/main" id="{17F90196-AC7A-604A-1B3C-59128F5446A0}"/>
              </a:ext>
            </a:extLst>
          </p:cNvPr>
          <p:cNvSpPr txBox="1"/>
          <p:nvPr/>
        </p:nvSpPr>
        <p:spPr>
          <a:xfrm>
            <a:off x="2445745" y="2445745"/>
            <a:ext cx="3305060" cy="369332"/>
          </a:xfrm>
          <a:prstGeom prst="rect">
            <a:avLst/>
          </a:prstGeom>
          <a:noFill/>
        </p:spPr>
        <p:txBody>
          <a:bodyPr wrap="square" rtlCol="0">
            <a:spAutoFit/>
          </a:bodyPr>
          <a:lstStyle/>
          <a:p>
            <a:pPr algn="ctr"/>
            <a:r>
              <a:rPr lang="en-US" b="1" dirty="0"/>
              <a:t>Earthquake is Observed</a:t>
            </a:r>
          </a:p>
        </p:txBody>
      </p:sp>
      <p:sp>
        <p:nvSpPr>
          <p:cNvPr id="7" name="TextBox 6">
            <a:extLst>
              <a:ext uri="{FF2B5EF4-FFF2-40B4-BE49-F238E27FC236}">
                <a16:creationId xmlns:a16="http://schemas.microsoft.com/office/drawing/2014/main" id="{5FC1A623-9282-6EC6-26BA-64811768B0CD}"/>
              </a:ext>
            </a:extLst>
          </p:cNvPr>
          <p:cNvSpPr txBox="1"/>
          <p:nvPr/>
        </p:nvSpPr>
        <p:spPr>
          <a:xfrm>
            <a:off x="6441197" y="2445745"/>
            <a:ext cx="3305060" cy="369332"/>
          </a:xfrm>
          <a:prstGeom prst="rect">
            <a:avLst/>
          </a:prstGeom>
          <a:noFill/>
        </p:spPr>
        <p:txBody>
          <a:bodyPr wrap="square" rtlCol="0">
            <a:spAutoFit/>
          </a:bodyPr>
          <a:lstStyle/>
          <a:p>
            <a:pPr algn="ctr"/>
            <a:r>
              <a:rPr lang="en-US" b="1" dirty="0"/>
              <a:t>Earthquake is Not Observed</a:t>
            </a:r>
          </a:p>
        </p:txBody>
      </p:sp>
      <p:sp>
        <p:nvSpPr>
          <p:cNvPr id="8" name="TextBox 7">
            <a:extLst>
              <a:ext uri="{FF2B5EF4-FFF2-40B4-BE49-F238E27FC236}">
                <a16:creationId xmlns:a16="http://schemas.microsoft.com/office/drawing/2014/main" id="{743233E2-F10A-D528-7109-C5AC036A8FF0}"/>
              </a:ext>
            </a:extLst>
          </p:cNvPr>
          <p:cNvSpPr txBox="1"/>
          <p:nvPr/>
        </p:nvSpPr>
        <p:spPr>
          <a:xfrm>
            <a:off x="363557" y="2985230"/>
            <a:ext cx="1564394" cy="646331"/>
          </a:xfrm>
          <a:prstGeom prst="rect">
            <a:avLst/>
          </a:prstGeom>
          <a:noFill/>
        </p:spPr>
        <p:txBody>
          <a:bodyPr wrap="square" rtlCol="0">
            <a:spAutoFit/>
          </a:bodyPr>
          <a:lstStyle/>
          <a:p>
            <a:pPr algn="ctr"/>
            <a:r>
              <a:rPr lang="en-US" b="1" dirty="0"/>
              <a:t>Earthquake is</a:t>
            </a:r>
          </a:p>
          <a:p>
            <a:pPr algn="ctr"/>
            <a:r>
              <a:rPr lang="en-US" b="1" dirty="0"/>
              <a:t>Predicted</a:t>
            </a:r>
          </a:p>
        </p:txBody>
      </p:sp>
      <p:sp>
        <p:nvSpPr>
          <p:cNvPr id="9" name="TextBox 8">
            <a:extLst>
              <a:ext uri="{FF2B5EF4-FFF2-40B4-BE49-F238E27FC236}">
                <a16:creationId xmlns:a16="http://schemas.microsoft.com/office/drawing/2014/main" id="{0BBB5130-CE9E-B4D8-D416-1267A534E6B3}"/>
              </a:ext>
            </a:extLst>
          </p:cNvPr>
          <p:cNvSpPr txBox="1"/>
          <p:nvPr/>
        </p:nvSpPr>
        <p:spPr>
          <a:xfrm>
            <a:off x="363557" y="3925388"/>
            <a:ext cx="1564394" cy="923330"/>
          </a:xfrm>
          <a:prstGeom prst="rect">
            <a:avLst/>
          </a:prstGeom>
          <a:noFill/>
        </p:spPr>
        <p:txBody>
          <a:bodyPr wrap="square" rtlCol="0">
            <a:spAutoFit/>
          </a:bodyPr>
          <a:lstStyle/>
          <a:p>
            <a:pPr algn="ctr"/>
            <a:r>
              <a:rPr lang="en-US" b="1" dirty="0"/>
              <a:t>No Earthquake is</a:t>
            </a:r>
          </a:p>
          <a:p>
            <a:pPr algn="ctr"/>
            <a:r>
              <a:rPr lang="en-US" b="1" dirty="0"/>
              <a:t>Predicted</a:t>
            </a:r>
          </a:p>
        </p:txBody>
      </p:sp>
    </p:spTree>
    <p:extLst>
      <p:ext uri="{BB962C8B-B14F-4D97-AF65-F5344CB8AC3E}">
        <p14:creationId xmlns:p14="http://schemas.microsoft.com/office/powerpoint/2010/main" val="1522757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Testing: Contingency Tables</a:t>
            </a:r>
            <a:br>
              <a:rPr lang="en-US" dirty="0"/>
            </a:br>
            <a:r>
              <a:rPr lang="en-US" sz="2700" dirty="0">
                <a:solidFill>
                  <a:srgbClr val="0F49FF"/>
                </a:solidFill>
              </a:rPr>
              <a:t>(Also called a </a:t>
            </a:r>
            <a:r>
              <a:rPr lang="en-US" sz="2700" dirty="0"/>
              <a:t>confusion matrix </a:t>
            </a:r>
            <a:r>
              <a:rPr lang="en-US" sz="2700" dirty="0">
                <a:solidFill>
                  <a:srgbClr val="0F49FF"/>
                </a:solidFill>
              </a:rPr>
              <a:t>in Machine Learning)</a:t>
            </a:r>
            <a:br>
              <a:rPr lang="en-US" sz="2700" dirty="0">
                <a:solidFill>
                  <a:srgbClr val="0F49FF"/>
                </a:solidFill>
              </a:rPr>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/wiki/Earthquake_prediction#CITEREFICEF2011</a:t>
            </a:r>
          </a:p>
        </p:txBody>
      </p:sp>
      <p:pic>
        <p:nvPicPr>
          <p:cNvPr id="5" name="Content Placeholder 4" descr="Screen Shot 2013-11-14 at 10.28.35 AM.png"/>
          <p:cNvPicPr>
            <a:picLocks noGrp="1" noChangeAspect="1"/>
          </p:cNvPicPr>
          <p:nvPr>
            <p:ph sz="half" idx="1"/>
          </p:nvPr>
        </p:nvPicPr>
        <p:blipFill>
          <a:blip r:embed="rId2">
            <a:extLst>
              <a:ext uri="{28A0092B-C50C-407E-A947-70E740481C1C}">
                <a14:useLocalDpi xmlns:a14="http://schemas.microsoft.com/office/drawing/2010/main" val="0"/>
              </a:ext>
            </a:extLst>
          </a:blip>
          <a:srcRect t="-42166" b="-42166"/>
          <a:stretch>
            <a:fillRect/>
          </a:stretch>
        </p:blipFill>
        <p:spPr>
          <a:xfrm>
            <a:off x="1655974" y="1355349"/>
            <a:ext cx="4524865" cy="5070909"/>
          </a:xfrm>
        </p:spPr>
      </p:pic>
      <p:pic>
        <p:nvPicPr>
          <p:cNvPr id="6" name="Content Placeholder 5" descr="Screen Shot 2013-11-14 at 10.28.48 AM.png"/>
          <p:cNvPicPr>
            <a:picLocks noGrp="1" noChangeAspect="1"/>
          </p:cNvPicPr>
          <p:nvPr>
            <p:ph sz="half" idx="2"/>
          </p:nvPr>
        </p:nvPicPr>
        <p:blipFill>
          <a:blip r:embed="rId3">
            <a:extLst>
              <a:ext uri="{28A0092B-C50C-407E-A947-70E740481C1C}">
                <a14:useLocalDpi xmlns:a14="http://schemas.microsoft.com/office/drawing/2010/main" val="0"/>
              </a:ext>
            </a:extLst>
          </a:blip>
          <a:srcRect t="-35385" b="-35385"/>
          <a:stretch>
            <a:fillRect/>
          </a:stretch>
        </p:blipFill>
        <p:spPr>
          <a:xfrm>
            <a:off x="6370164" y="1628482"/>
            <a:ext cx="4038600" cy="4525963"/>
          </a:xfrm>
        </p:spPr>
      </p:pic>
      <p:sp>
        <p:nvSpPr>
          <p:cNvPr id="3" name="TextBox 2">
            <a:extLst>
              <a:ext uri="{FF2B5EF4-FFF2-40B4-BE49-F238E27FC236}">
                <a16:creationId xmlns:a16="http://schemas.microsoft.com/office/drawing/2014/main" id="{9D5E8B05-A0D7-CBC2-1C3E-BB9E676DE062}"/>
              </a:ext>
            </a:extLst>
          </p:cNvPr>
          <p:cNvSpPr txBox="1"/>
          <p:nvPr/>
        </p:nvSpPr>
        <p:spPr>
          <a:xfrm>
            <a:off x="1655974" y="5596569"/>
            <a:ext cx="9085472" cy="369332"/>
          </a:xfrm>
          <a:prstGeom prst="rect">
            <a:avLst/>
          </a:prstGeom>
          <a:solidFill>
            <a:schemeClr val="accent1">
              <a:lumMod val="20000"/>
              <a:lumOff val="80000"/>
            </a:schemeClr>
          </a:solidFill>
        </p:spPr>
        <p:txBody>
          <a:bodyPr wrap="square" rtlCol="0">
            <a:spAutoFit/>
          </a:bodyPr>
          <a:lstStyle/>
          <a:p>
            <a:pPr algn="ctr"/>
            <a:r>
              <a:rPr lang="en-US" dirty="0"/>
              <a:t>The dilemma:  To Alarm or Not to Alarm?</a:t>
            </a:r>
          </a:p>
        </p:txBody>
      </p:sp>
    </p:spTree>
    <p:extLst>
      <p:ext uri="{BB962C8B-B14F-4D97-AF65-F5344CB8AC3E}">
        <p14:creationId xmlns:p14="http://schemas.microsoft.com/office/powerpoint/2010/main" val="2813980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5345" y="174012"/>
            <a:ext cx="10418619" cy="646331"/>
          </a:xfrm>
          <a:prstGeom prst="rect">
            <a:avLst/>
          </a:prstGeom>
          <a:solidFill>
            <a:schemeClr val="accent1">
              <a:lumMod val="20000"/>
              <a:lumOff val="80000"/>
            </a:schemeClr>
          </a:solidFill>
        </p:spPr>
        <p:txBody>
          <a:bodyPr wrap="square" rtlCol="0">
            <a:spAutoFit/>
          </a:bodyPr>
          <a:lstStyle/>
          <a:p>
            <a:pPr algn="ctr"/>
            <a:r>
              <a:rPr lang="en-US" sz="3600" dirty="0">
                <a:latin typeface="+mj-lt"/>
              </a:rPr>
              <a:t>Parkfield, California Earthquake Prediction/Forecast</a:t>
            </a:r>
          </a:p>
        </p:txBody>
      </p:sp>
      <p:grpSp>
        <p:nvGrpSpPr>
          <p:cNvPr id="11" name="Group 10">
            <a:extLst>
              <a:ext uri="{FF2B5EF4-FFF2-40B4-BE49-F238E27FC236}">
                <a16:creationId xmlns:a16="http://schemas.microsoft.com/office/drawing/2014/main" id="{6EFDE50B-D03B-3952-9FC5-04200FDC4E57}"/>
              </a:ext>
            </a:extLst>
          </p:cNvPr>
          <p:cNvGrpSpPr/>
          <p:nvPr/>
        </p:nvGrpSpPr>
        <p:grpSpPr>
          <a:xfrm>
            <a:off x="1266934" y="999524"/>
            <a:ext cx="8785567" cy="5475406"/>
            <a:chOff x="1729648" y="999524"/>
            <a:chExt cx="8785567" cy="5475406"/>
          </a:xfrm>
        </p:grpSpPr>
        <p:grpSp>
          <p:nvGrpSpPr>
            <p:cNvPr id="8" name="Group 7">
              <a:extLst>
                <a:ext uri="{FF2B5EF4-FFF2-40B4-BE49-F238E27FC236}">
                  <a16:creationId xmlns:a16="http://schemas.microsoft.com/office/drawing/2014/main" id="{E3E3E80D-1746-9119-EFD3-FA701489A42E}"/>
                </a:ext>
              </a:extLst>
            </p:cNvPr>
            <p:cNvGrpSpPr/>
            <p:nvPr/>
          </p:nvGrpSpPr>
          <p:grpSpPr>
            <a:xfrm>
              <a:off x="1729648" y="999524"/>
              <a:ext cx="6007806" cy="5475406"/>
              <a:chOff x="3227942" y="999524"/>
              <a:chExt cx="6007806" cy="5475406"/>
            </a:xfrm>
          </p:grpSpPr>
          <p:pic>
            <p:nvPicPr>
              <p:cNvPr id="4" name="Picture 3" descr="Screen Shot 2015-10-27 at 1.18.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942" y="999524"/>
                <a:ext cx="6007806" cy="5335746"/>
              </a:xfrm>
              <a:prstGeom prst="rect">
                <a:avLst/>
              </a:prstGeom>
            </p:spPr>
          </p:pic>
          <p:sp>
            <p:nvSpPr>
              <p:cNvPr id="7" name="Rectangle 6">
                <a:extLst>
                  <a:ext uri="{FF2B5EF4-FFF2-40B4-BE49-F238E27FC236}">
                    <a16:creationId xmlns:a16="http://schemas.microsoft.com/office/drawing/2014/main" id="{9FFA627D-5739-BEC4-F470-CAECE7AAB9AC}"/>
                  </a:ext>
                </a:extLst>
              </p:cNvPr>
              <p:cNvSpPr/>
              <p:nvPr/>
            </p:nvSpPr>
            <p:spPr>
              <a:xfrm>
                <a:off x="7417965" y="2379644"/>
                <a:ext cx="1817783" cy="4095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Chart, line chart&#10;&#10;Description automatically generated">
              <a:extLst>
                <a:ext uri="{FF2B5EF4-FFF2-40B4-BE49-F238E27FC236}">
                  <a16:creationId xmlns:a16="http://schemas.microsoft.com/office/drawing/2014/main" id="{CEB76245-518D-256C-D9E9-1900E7508DC1}"/>
                </a:ext>
              </a:extLst>
            </p:cNvPr>
            <p:cNvPicPr>
              <a:picLocks noChangeAspect="1"/>
            </p:cNvPicPr>
            <p:nvPr/>
          </p:nvPicPr>
          <p:blipFill>
            <a:blip r:embed="rId3"/>
            <a:stretch>
              <a:fillRect/>
            </a:stretch>
          </p:blipFill>
          <p:spPr>
            <a:xfrm>
              <a:off x="4959692" y="2769213"/>
              <a:ext cx="5555523" cy="3316148"/>
            </a:xfrm>
            <a:prstGeom prst="rect">
              <a:avLst/>
            </a:prstGeom>
          </p:spPr>
        </p:pic>
      </p:grpSp>
      <p:grpSp>
        <p:nvGrpSpPr>
          <p:cNvPr id="12" name="Group 11">
            <a:extLst>
              <a:ext uri="{FF2B5EF4-FFF2-40B4-BE49-F238E27FC236}">
                <a16:creationId xmlns:a16="http://schemas.microsoft.com/office/drawing/2014/main" id="{E94BE29A-F83A-1045-B859-1933D3826565}"/>
              </a:ext>
            </a:extLst>
          </p:cNvPr>
          <p:cNvGrpSpPr/>
          <p:nvPr/>
        </p:nvGrpSpPr>
        <p:grpSpPr>
          <a:xfrm>
            <a:off x="9431247" y="999524"/>
            <a:ext cx="2280107" cy="2329830"/>
            <a:chOff x="9431247" y="999524"/>
            <a:chExt cx="2280107" cy="2329830"/>
          </a:xfrm>
        </p:grpSpPr>
        <p:pic>
          <p:nvPicPr>
            <p:cNvPr id="5" name="Picture 4">
              <a:extLst>
                <a:ext uri="{FF2B5EF4-FFF2-40B4-BE49-F238E27FC236}">
                  <a16:creationId xmlns:a16="http://schemas.microsoft.com/office/drawing/2014/main" id="{166E8EC5-066A-F746-A313-4CFA462702DC}"/>
                </a:ext>
              </a:extLst>
            </p:cNvPr>
            <p:cNvPicPr>
              <a:picLocks noChangeAspect="1"/>
            </p:cNvPicPr>
            <p:nvPr/>
          </p:nvPicPr>
          <p:blipFill>
            <a:blip r:embed="rId4"/>
            <a:stretch>
              <a:fillRect/>
            </a:stretch>
          </p:blipFill>
          <p:spPr>
            <a:xfrm>
              <a:off x="9431247" y="999524"/>
              <a:ext cx="2280107" cy="2329830"/>
            </a:xfrm>
            <a:prstGeom prst="rect">
              <a:avLst/>
            </a:prstGeom>
          </p:spPr>
        </p:pic>
        <p:cxnSp>
          <p:nvCxnSpPr>
            <p:cNvPr id="9" name="Straight Arrow Connector 8">
              <a:extLst>
                <a:ext uri="{FF2B5EF4-FFF2-40B4-BE49-F238E27FC236}">
                  <a16:creationId xmlns:a16="http://schemas.microsoft.com/office/drawing/2014/main" id="{7BB6B48B-874D-7A42-A66F-EEE541314F2D}"/>
                </a:ext>
              </a:extLst>
            </p:cNvPr>
            <p:cNvCxnSpPr/>
            <p:nvPr/>
          </p:nvCxnSpPr>
          <p:spPr>
            <a:xfrm flipV="1">
              <a:off x="10175631" y="1925645"/>
              <a:ext cx="93785" cy="59481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72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8 at 10.31.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70001"/>
            <a:ext cx="9144000" cy="4308569"/>
          </a:xfrm>
          <a:prstGeom prst="rect">
            <a:avLst/>
          </a:prstGeom>
        </p:spPr>
      </p:pic>
      <p:sp>
        <p:nvSpPr>
          <p:cNvPr id="3" name="TextBox 2"/>
          <p:cNvSpPr txBox="1"/>
          <p:nvPr/>
        </p:nvSpPr>
        <p:spPr>
          <a:xfrm>
            <a:off x="2127250" y="243425"/>
            <a:ext cx="7874000" cy="954107"/>
          </a:xfrm>
          <a:prstGeom prst="rect">
            <a:avLst/>
          </a:prstGeom>
          <a:noFill/>
        </p:spPr>
        <p:txBody>
          <a:bodyPr wrap="square" rtlCol="0">
            <a:spAutoFit/>
          </a:bodyPr>
          <a:lstStyle/>
          <a:p>
            <a:pPr algn="ctr"/>
            <a:r>
              <a:rPr lang="en-US" sz="2800" dirty="0">
                <a:solidFill>
                  <a:srgbClr val="FF0000"/>
                </a:solidFill>
              </a:rPr>
              <a:t>Predicted Time of Occurrence (A. </a:t>
            </a:r>
            <a:r>
              <a:rPr lang="en-US" sz="2800" dirty="0" err="1">
                <a:solidFill>
                  <a:srgbClr val="FF0000"/>
                </a:solidFill>
              </a:rPr>
              <a:t>Lindh</a:t>
            </a:r>
            <a:r>
              <a:rPr lang="en-US" sz="2800" dirty="0">
                <a:solidFill>
                  <a:srgbClr val="FF0000"/>
                </a:solidFill>
              </a:rPr>
              <a:t>, SRL, 2005)</a:t>
            </a:r>
          </a:p>
          <a:p>
            <a:pPr algn="ctr"/>
            <a:r>
              <a:rPr lang="en-US" sz="2800" dirty="0">
                <a:solidFill>
                  <a:srgbClr val="FF0000"/>
                </a:solidFill>
              </a:rPr>
              <a:t>Actual Occurrence:  28 September, 2004</a:t>
            </a:r>
          </a:p>
        </p:txBody>
      </p:sp>
      <p:sp>
        <p:nvSpPr>
          <p:cNvPr id="4" name="TextBox 3"/>
          <p:cNvSpPr txBox="1"/>
          <p:nvPr/>
        </p:nvSpPr>
        <p:spPr>
          <a:xfrm>
            <a:off x="2497668" y="5916084"/>
            <a:ext cx="7313083" cy="646331"/>
          </a:xfrm>
          <a:prstGeom prst="rect">
            <a:avLst/>
          </a:prstGeom>
          <a:noFill/>
        </p:spPr>
        <p:txBody>
          <a:bodyPr wrap="square" rtlCol="0">
            <a:spAutoFit/>
          </a:bodyPr>
          <a:lstStyle/>
          <a:p>
            <a:pPr algn="ctr"/>
            <a:r>
              <a:rPr lang="en-US" dirty="0">
                <a:solidFill>
                  <a:srgbClr val="0000FF"/>
                </a:solidFill>
              </a:rPr>
              <a:t>Various precursors predicted</a:t>
            </a:r>
          </a:p>
          <a:p>
            <a:pPr algn="ctr"/>
            <a:r>
              <a:rPr lang="en-US" dirty="0">
                <a:solidFill>
                  <a:srgbClr val="0000FF"/>
                </a:solidFill>
              </a:rPr>
              <a:t>Precursors observed:  Depends on your interpretation of events</a:t>
            </a:r>
          </a:p>
        </p:txBody>
      </p:sp>
    </p:spTree>
    <p:extLst>
      <p:ext uri="{BB962C8B-B14F-4D97-AF65-F5344CB8AC3E}">
        <p14:creationId xmlns:p14="http://schemas.microsoft.com/office/powerpoint/2010/main" val="4136584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90F73F6-E68E-2E49-A5E1-CF824E67AF82}"/>
              </a:ext>
            </a:extLst>
          </p:cNvPr>
          <p:cNvGrpSpPr/>
          <p:nvPr/>
        </p:nvGrpSpPr>
        <p:grpSpPr>
          <a:xfrm>
            <a:off x="9431247" y="999524"/>
            <a:ext cx="2280107" cy="2329830"/>
            <a:chOff x="9431247" y="999524"/>
            <a:chExt cx="2280107" cy="2329830"/>
          </a:xfrm>
        </p:grpSpPr>
        <p:pic>
          <p:nvPicPr>
            <p:cNvPr id="13" name="Picture 12">
              <a:extLst>
                <a:ext uri="{FF2B5EF4-FFF2-40B4-BE49-F238E27FC236}">
                  <a16:creationId xmlns:a16="http://schemas.microsoft.com/office/drawing/2014/main" id="{C98E5B6E-D348-AB48-9B29-00E71DD56BF0}"/>
                </a:ext>
              </a:extLst>
            </p:cNvPr>
            <p:cNvPicPr>
              <a:picLocks noChangeAspect="1"/>
            </p:cNvPicPr>
            <p:nvPr/>
          </p:nvPicPr>
          <p:blipFill>
            <a:blip r:embed="rId2"/>
            <a:stretch>
              <a:fillRect/>
            </a:stretch>
          </p:blipFill>
          <p:spPr>
            <a:xfrm>
              <a:off x="9431247" y="999524"/>
              <a:ext cx="2280107" cy="2329830"/>
            </a:xfrm>
            <a:prstGeom prst="rect">
              <a:avLst/>
            </a:prstGeom>
          </p:spPr>
        </p:pic>
        <p:cxnSp>
          <p:nvCxnSpPr>
            <p:cNvPr id="14" name="Straight Arrow Connector 13">
              <a:extLst>
                <a:ext uri="{FF2B5EF4-FFF2-40B4-BE49-F238E27FC236}">
                  <a16:creationId xmlns:a16="http://schemas.microsoft.com/office/drawing/2014/main" id="{07112B3C-3878-6747-ADCB-C6997B09E4A0}"/>
                </a:ext>
              </a:extLst>
            </p:cNvPr>
            <p:cNvCxnSpPr/>
            <p:nvPr/>
          </p:nvCxnSpPr>
          <p:spPr>
            <a:xfrm flipV="1">
              <a:off x="10175631" y="1925645"/>
              <a:ext cx="93785" cy="59481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205345" y="174012"/>
            <a:ext cx="10418619" cy="646331"/>
          </a:xfrm>
          <a:prstGeom prst="rect">
            <a:avLst/>
          </a:prstGeom>
          <a:solidFill>
            <a:schemeClr val="accent1">
              <a:lumMod val="20000"/>
              <a:lumOff val="80000"/>
            </a:schemeClr>
          </a:solidFill>
        </p:spPr>
        <p:txBody>
          <a:bodyPr wrap="square" rtlCol="0">
            <a:spAutoFit/>
          </a:bodyPr>
          <a:lstStyle/>
          <a:p>
            <a:pPr algn="ctr"/>
            <a:r>
              <a:rPr lang="en-US" sz="3600" dirty="0">
                <a:latin typeface="+mj-lt"/>
              </a:rPr>
              <a:t>Parkfield, California Earthquake Prediction/Forecast</a:t>
            </a:r>
          </a:p>
        </p:txBody>
      </p:sp>
      <p:grpSp>
        <p:nvGrpSpPr>
          <p:cNvPr id="6" name="Group 5">
            <a:extLst>
              <a:ext uri="{FF2B5EF4-FFF2-40B4-BE49-F238E27FC236}">
                <a16:creationId xmlns:a16="http://schemas.microsoft.com/office/drawing/2014/main" id="{301FB381-9DAC-A0BA-85B0-497AB6291691}"/>
              </a:ext>
            </a:extLst>
          </p:cNvPr>
          <p:cNvGrpSpPr/>
          <p:nvPr/>
        </p:nvGrpSpPr>
        <p:grpSpPr>
          <a:xfrm>
            <a:off x="1266934" y="999524"/>
            <a:ext cx="10256860" cy="5475406"/>
            <a:chOff x="1729648" y="999524"/>
            <a:chExt cx="10256860" cy="5475406"/>
          </a:xfrm>
        </p:grpSpPr>
        <p:grpSp>
          <p:nvGrpSpPr>
            <p:cNvPr id="8" name="Group 7">
              <a:extLst>
                <a:ext uri="{FF2B5EF4-FFF2-40B4-BE49-F238E27FC236}">
                  <a16:creationId xmlns:a16="http://schemas.microsoft.com/office/drawing/2014/main" id="{E3E3E80D-1746-9119-EFD3-FA701489A42E}"/>
                </a:ext>
              </a:extLst>
            </p:cNvPr>
            <p:cNvGrpSpPr/>
            <p:nvPr/>
          </p:nvGrpSpPr>
          <p:grpSpPr>
            <a:xfrm>
              <a:off x="1729648" y="999524"/>
              <a:ext cx="6007806" cy="5475406"/>
              <a:chOff x="3227942" y="999524"/>
              <a:chExt cx="6007806" cy="5475406"/>
            </a:xfrm>
          </p:grpSpPr>
          <p:pic>
            <p:nvPicPr>
              <p:cNvPr id="4" name="Picture 3" descr="Screen Shot 2015-10-27 at 1.1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942" y="999524"/>
                <a:ext cx="6007806" cy="5335746"/>
              </a:xfrm>
              <a:prstGeom prst="rect">
                <a:avLst/>
              </a:prstGeom>
            </p:spPr>
          </p:pic>
          <p:sp>
            <p:nvSpPr>
              <p:cNvPr id="7" name="Rectangle 6">
                <a:extLst>
                  <a:ext uri="{FF2B5EF4-FFF2-40B4-BE49-F238E27FC236}">
                    <a16:creationId xmlns:a16="http://schemas.microsoft.com/office/drawing/2014/main" id="{9FFA627D-5739-BEC4-F470-CAECE7AAB9AC}"/>
                  </a:ext>
                </a:extLst>
              </p:cNvPr>
              <p:cNvSpPr/>
              <p:nvPr/>
            </p:nvSpPr>
            <p:spPr>
              <a:xfrm>
                <a:off x="7417965" y="2379644"/>
                <a:ext cx="1817783" cy="4095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Chart, line chart&#10;&#10;Description automatically generated">
              <a:extLst>
                <a:ext uri="{FF2B5EF4-FFF2-40B4-BE49-F238E27FC236}">
                  <a16:creationId xmlns:a16="http://schemas.microsoft.com/office/drawing/2014/main" id="{49D0C0F5-B117-05B4-8AD0-0F96BD0C590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07162" y="2376077"/>
              <a:ext cx="6979346" cy="3749040"/>
            </a:xfrm>
            <a:prstGeom prst="rect">
              <a:avLst/>
            </a:prstGeom>
          </p:spPr>
        </p:pic>
      </p:grpSp>
      <p:sp>
        <p:nvSpPr>
          <p:cNvPr id="9" name="TextBox 8">
            <a:extLst>
              <a:ext uri="{FF2B5EF4-FFF2-40B4-BE49-F238E27FC236}">
                <a16:creationId xmlns:a16="http://schemas.microsoft.com/office/drawing/2014/main" id="{90B8E647-D152-0619-E2CA-EEA5E3E36AB5}"/>
              </a:ext>
            </a:extLst>
          </p:cNvPr>
          <p:cNvSpPr txBox="1"/>
          <p:nvPr/>
        </p:nvSpPr>
        <p:spPr>
          <a:xfrm>
            <a:off x="4544448" y="6081935"/>
            <a:ext cx="7194171" cy="584775"/>
          </a:xfrm>
          <a:prstGeom prst="rect">
            <a:avLst/>
          </a:prstGeom>
          <a:solidFill>
            <a:schemeClr val="accent1">
              <a:lumMod val="20000"/>
              <a:lumOff val="80000"/>
            </a:schemeClr>
          </a:solidFill>
        </p:spPr>
        <p:txBody>
          <a:bodyPr wrap="square" rtlCol="0">
            <a:spAutoFit/>
          </a:bodyPr>
          <a:lstStyle/>
          <a:p>
            <a:pPr algn="ctr"/>
            <a:r>
              <a:rPr lang="en-US" sz="1600" dirty="0"/>
              <a:t>Although the earthquake did not occur when predicted, a wealth of data was recorded due to the dense instrumentation. There were no obvious precursors.</a:t>
            </a:r>
          </a:p>
        </p:txBody>
      </p:sp>
      <p:sp>
        <p:nvSpPr>
          <p:cNvPr id="10" name="TextBox 9">
            <a:extLst>
              <a:ext uri="{FF2B5EF4-FFF2-40B4-BE49-F238E27FC236}">
                <a16:creationId xmlns:a16="http://schemas.microsoft.com/office/drawing/2014/main" id="{86C974A1-9A1A-5B47-BDC8-2C22A8C4B3DB}"/>
              </a:ext>
            </a:extLst>
          </p:cNvPr>
          <p:cNvSpPr txBox="1"/>
          <p:nvPr/>
        </p:nvSpPr>
        <p:spPr>
          <a:xfrm>
            <a:off x="8141614" y="3004137"/>
            <a:ext cx="370614" cy="523220"/>
          </a:xfrm>
          <a:prstGeom prst="rect">
            <a:avLst/>
          </a:prstGeom>
          <a:noFill/>
        </p:spPr>
        <p:txBody>
          <a:bodyPr wrap="none" rtlCol="0">
            <a:spAutoFit/>
          </a:bodyPr>
          <a:lstStyle/>
          <a:p>
            <a:r>
              <a:rPr lang="en-US" sz="2800" dirty="0"/>
              <a:t>X</a:t>
            </a:r>
          </a:p>
        </p:txBody>
      </p:sp>
    </p:spTree>
    <p:extLst>
      <p:ext uri="{BB962C8B-B14F-4D97-AF65-F5344CB8AC3E}">
        <p14:creationId xmlns:p14="http://schemas.microsoft.com/office/powerpoint/2010/main" val="4058506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Shot 2013-11-15 at 9.54.37 AM.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848" b="-4857"/>
          <a:stretch/>
        </p:blipFill>
        <p:spPr>
          <a:xfrm>
            <a:off x="1164055" y="1607473"/>
            <a:ext cx="6444009" cy="4572987"/>
          </a:xfrm>
        </p:spPr>
      </p:pic>
      <p:pic>
        <p:nvPicPr>
          <p:cNvPr id="6" name="Picture 5" descr="Map&#10;&#10;Description automatically generated">
            <a:extLst>
              <a:ext uri="{FF2B5EF4-FFF2-40B4-BE49-F238E27FC236}">
                <a16:creationId xmlns:a16="http://schemas.microsoft.com/office/drawing/2014/main" id="{407E4F0D-D72D-1C1E-1DB2-04F18CF54B52}"/>
              </a:ext>
            </a:extLst>
          </p:cNvPr>
          <p:cNvPicPr>
            <a:picLocks noChangeAspect="1"/>
          </p:cNvPicPr>
          <p:nvPr/>
        </p:nvPicPr>
        <p:blipFill>
          <a:blip r:embed="rId3"/>
          <a:stretch>
            <a:fillRect/>
          </a:stretch>
        </p:blipFill>
        <p:spPr>
          <a:xfrm>
            <a:off x="8610177" y="568037"/>
            <a:ext cx="2819098" cy="6069950"/>
          </a:xfrm>
          <a:prstGeom prst="rect">
            <a:avLst/>
          </a:prstGeom>
        </p:spPr>
      </p:pic>
      <p:sp>
        <p:nvSpPr>
          <p:cNvPr id="12" name="Title 1">
            <a:extLst>
              <a:ext uri="{FF2B5EF4-FFF2-40B4-BE49-F238E27FC236}">
                <a16:creationId xmlns:a16="http://schemas.microsoft.com/office/drawing/2014/main" id="{42417932-84C0-D057-006D-36D8049B3EE2}"/>
              </a:ext>
            </a:extLst>
          </p:cNvPr>
          <p:cNvSpPr>
            <a:spLocks noGrp="1"/>
          </p:cNvSpPr>
          <p:nvPr>
            <p:ph type="title"/>
          </p:nvPr>
        </p:nvSpPr>
        <p:spPr>
          <a:xfrm>
            <a:off x="1164054" y="211015"/>
            <a:ext cx="6444009" cy="1203752"/>
          </a:xfrm>
          <a:solidFill>
            <a:schemeClr val="accent1">
              <a:lumMod val="20000"/>
              <a:lumOff val="80000"/>
            </a:schemeClr>
          </a:solidFill>
        </p:spPr>
        <p:txBody>
          <a:bodyPr>
            <a:normAutofit fontScale="90000"/>
          </a:bodyPr>
          <a:lstStyle/>
          <a:p>
            <a:r>
              <a:rPr lang="en-US" sz="3800" dirty="0"/>
              <a:t>Hazards of Prediction</a:t>
            </a:r>
            <a:br>
              <a:rPr lang="en-US" sz="3800" dirty="0"/>
            </a:br>
            <a:r>
              <a:rPr lang="en-US" sz="2700" dirty="0"/>
              <a:t>The L’Aquila, Italy Earthquake of 6 April 2009, M6.3</a:t>
            </a:r>
            <a:endParaRPr lang="en-US" sz="1800" dirty="0"/>
          </a:p>
        </p:txBody>
      </p:sp>
      <p:sp>
        <p:nvSpPr>
          <p:cNvPr id="13" name="TextBox 12">
            <a:extLst>
              <a:ext uri="{FF2B5EF4-FFF2-40B4-BE49-F238E27FC236}">
                <a16:creationId xmlns:a16="http://schemas.microsoft.com/office/drawing/2014/main" id="{620784AD-53A2-26C7-AC06-3B36B2B1334F}"/>
              </a:ext>
            </a:extLst>
          </p:cNvPr>
          <p:cNvSpPr txBox="1"/>
          <p:nvPr/>
        </p:nvSpPr>
        <p:spPr>
          <a:xfrm>
            <a:off x="1542361" y="6411817"/>
            <a:ext cx="5519451" cy="369332"/>
          </a:xfrm>
          <a:prstGeom prst="rect">
            <a:avLst/>
          </a:prstGeom>
          <a:noFill/>
        </p:spPr>
        <p:txBody>
          <a:bodyPr wrap="square" rtlCol="0">
            <a:spAutoFit/>
          </a:bodyPr>
          <a:lstStyle/>
          <a:p>
            <a:pPr algn="ctr"/>
            <a:r>
              <a:rPr lang="en-US" sz="1800" dirty="0">
                <a:solidFill>
                  <a:srgbClr val="2014FF"/>
                </a:solidFill>
              </a:rPr>
              <a:t>http://</a:t>
            </a:r>
            <a:r>
              <a:rPr lang="en-US" sz="1800" dirty="0" err="1">
                <a:solidFill>
                  <a:srgbClr val="2014FF"/>
                </a:solidFill>
              </a:rPr>
              <a:t>en.wikipedia.org</a:t>
            </a:r>
            <a:r>
              <a:rPr lang="en-US" sz="1800" dirty="0">
                <a:solidFill>
                  <a:srgbClr val="2014FF"/>
                </a:solidFill>
              </a:rPr>
              <a:t>/wiki/</a:t>
            </a:r>
            <a:r>
              <a:rPr lang="en-US" sz="1800" dirty="0" err="1">
                <a:solidFill>
                  <a:srgbClr val="2014FF"/>
                </a:solidFill>
              </a:rPr>
              <a:t>Earthquake_prediction</a:t>
            </a:r>
            <a:endParaRPr lang="en-US" dirty="0">
              <a:solidFill>
                <a:srgbClr val="2014FF"/>
              </a:solidFill>
            </a:endParaRPr>
          </a:p>
        </p:txBody>
      </p:sp>
    </p:spTree>
    <p:extLst>
      <p:ext uri="{BB962C8B-B14F-4D97-AF65-F5344CB8AC3E}">
        <p14:creationId xmlns:p14="http://schemas.microsoft.com/office/powerpoint/2010/main" val="2645632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DC63A5-C47D-A040-82BF-4482477A3BAB}"/>
              </a:ext>
            </a:extLst>
          </p:cNvPr>
          <p:cNvSpPr>
            <a:spLocks noGrp="1"/>
          </p:cNvSpPr>
          <p:nvPr>
            <p:ph type="title"/>
          </p:nvPr>
        </p:nvSpPr>
        <p:spPr>
          <a:xfrm>
            <a:off x="630936" y="903162"/>
            <a:ext cx="3665642" cy="1455430"/>
          </a:xfrm>
          <a:solidFill>
            <a:schemeClr val="accent1">
              <a:lumMod val="20000"/>
              <a:lumOff val="80000"/>
            </a:schemeClr>
          </a:solidFill>
        </p:spPr>
        <p:txBody>
          <a:bodyPr vert="horz" lIns="91440" tIns="45720" rIns="91440" bIns="45720" rtlCol="0" anchor="b">
            <a:normAutofit fontScale="90000"/>
          </a:bodyPr>
          <a:lstStyle/>
          <a:p>
            <a:pPr algn="ctr"/>
            <a:r>
              <a:rPr lang="en-US" sz="3200" kern="1200" dirty="0">
                <a:solidFill>
                  <a:schemeClr val="tx1"/>
                </a:solidFill>
                <a:latin typeface="+mj-lt"/>
                <a:ea typeface="+mj-ea"/>
                <a:cs typeface="+mj-cs"/>
              </a:rPr>
              <a:t>A Successful Earthquake Prediction:</a:t>
            </a:r>
            <a:br>
              <a:rPr lang="en-US" sz="3200" kern="1200" dirty="0">
                <a:solidFill>
                  <a:schemeClr val="tx1"/>
                </a:solidFill>
                <a:latin typeface="+mj-lt"/>
                <a:ea typeface="+mj-ea"/>
                <a:cs typeface="+mj-cs"/>
              </a:rPr>
            </a:br>
            <a:r>
              <a:rPr lang="en-US" sz="2200" kern="1200" dirty="0">
                <a:solidFill>
                  <a:schemeClr val="tx1"/>
                </a:solidFill>
                <a:latin typeface="+mj-lt"/>
                <a:ea typeface="+mj-ea"/>
                <a:cs typeface="+mj-cs"/>
              </a:rPr>
              <a:t>The </a:t>
            </a:r>
            <a:r>
              <a:rPr lang="en-US" sz="2200" kern="1200" dirty="0" err="1">
                <a:solidFill>
                  <a:schemeClr val="tx1"/>
                </a:solidFill>
                <a:latin typeface="+mj-lt"/>
                <a:ea typeface="+mj-ea"/>
                <a:cs typeface="+mj-cs"/>
              </a:rPr>
              <a:t>Haicheng</a:t>
            </a:r>
            <a:r>
              <a:rPr lang="en-US" sz="2200" kern="1200" dirty="0">
                <a:solidFill>
                  <a:schemeClr val="tx1"/>
                </a:solidFill>
                <a:latin typeface="+mj-lt"/>
                <a:ea typeface="+mj-ea"/>
                <a:cs typeface="+mj-cs"/>
              </a:rPr>
              <a:t>, China Earthquake of </a:t>
            </a:r>
            <a:r>
              <a:rPr lang="en-US" sz="2200" dirty="0"/>
              <a:t>February 4, </a:t>
            </a:r>
            <a:r>
              <a:rPr lang="en-US" sz="2200" kern="1200" dirty="0">
                <a:solidFill>
                  <a:schemeClr val="tx1"/>
                </a:solidFill>
                <a:latin typeface="+mj-lt"/>
                <a:ea typeface="+mj-ea"/>
                <a:cs typeface="+mj-cs"/>
              </a:rPr>
              <a:t>1975</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4AB262-87D5-EF4D-B425-EFAE424FFAE5}"/>
              </a:ext>
            </a:extLst>
          </p:cNvPr>
          <p:cNvSpPr txBox="1"/>
          <p:nvPr/>
        </p:nvSpPr>
        <p:spPr>
          <a:xfrm>
            <a:off x="630936" y="2807208"/>
            <a:ext cx="3429000" cy="3410712"/>
          </a:xfrm>
          <a:prstGeom prst="rect">
            <a:avLst/>
          </a:prstGeom>
        </p:spPr>
        <p:txBody>
          <a:bodyPr vert="horz" lIns="91440" tIns="45720" rIns="91440" bIns="45720" rtlCol="0" anchor="t">
            <a:normAutofit/>
          </a:bodyPr>
          <a:lstStyle/>
          <a:p>
            <a:pPr marL="285750" indent="-228600">
              <a:lnSpc>
                <a:spcPct val="90000"/>
              </a:lnSpc>
              <a:spcAft>
                <a:spcPts val="1200"/>
              </a:spcAft>
              <a:buFont typeface="Arial" panose="020B0604020202020204" pitchFamily="34" charset="0"/>
              <a:buChar char="•"/>
            </a:pPr>
            <a:r>
              <a:rPr lang="en-US" sz="2000" dirty="0"/>
              <a:t>This earthquake had an magnitude of 7.5, which is associated with total destruction of infrastructure and property.</a:t>
            </a:r>
          </a:p>
          <a:p>
            <a:pPr marL="285750" indent="-228600">
              <a:lnSpc>
                <a:spcPct val="90000"/>
              </a:lnSpc>
              <a:spcAft>
                <a:spcPts val="1200"/>
              </a:spcAft>
              <a:buFont typeface="Arial" panose="020B0604020202020204" pitchFamily="34" charset="0"/>
              <a:buChar char="•"/>
            </a:pPr>
            <a:r>
              <a:rPr lang="en-US" sz="2000" dirty="0" err="1"/>
              <a:t>Haicheng</a:t>
            </a:r>
            <a:r>
              <a:rPr lang="en-US" sz="2000" dirty="0"/>
              <a:t> had approximately 1 million residents at the time of the earthquake</a:t>
            </a:r>
          </a:p>
          <a:p>
            <a:pPr marL="285750" indent="-228600">
              <a:lnSpc>
                <a:spcPct val="90000"/>
              </a:lnSpc>
              <a:spcAft>
                <a:spcPts val="1200"/>
              </a:spcAft>
              <a:buFont typeface="Arial" panose="020B0604020202020204" pitchFamily="34" charset="0"/>
              <a:buChar char="•"/>
            </a:pPr>
            <a:r>
              <a:rPr lang="en-US" sz="2000" dirty="0"/>
              <a:t>Details follow…</a:t>
            </a:r>
          </a:p>
        </p:txBody>
      </p:sp>
      <p:pic>
        <p:nvPicPr>
          <p:cNvPr id="4" name="Picture 3" descr="Map&#10;&#10;Description automatically generated">
            <a:extLst>
              <a:ext uri="{FF2B5EF4-FFF2-40B4-BE49-F238E27FC236}">
                <a16:creationId xmlns:a16="http://schemas.microsoft.com/office/drawing/2014/main" id="{0346D3D6-24BE-0F46-8B00-170618233D47}"/>
              </a:ext>
            </a:extLst>
          </p:cNvPr>
          <p:cNvPicPr>
            <a:picLocks noChangeAspect="1"/>
          </p:cNvPicPr>
          <p:nvPr/>
        </p:nvPicPr>
        <p:blipFill rotWithShape="1">
          <a:blip r:embed="rId2"/>
          <a:srcRect l="4806" t="5111" r="4248" b="53744"/>
          <a:stretch/>
        </p:blipFill>
        <p:spPr>
          <a:xfrm>
            <a:off x="4669405" y="640080"/>
            <a:ext cx="6873502" cy="5577840"/>
          </a:xfrm>
          <a:prstGeom prst="rect">
            <a:avLst/>
          </a:prstGeom>
        </p:spPr>
      </p:pic>
      <p:sp>
        <p:nvSpPr>
          <p:cNvPr id="3" name="TextBox 2">
            <a:extLst>
              <a:ext uri="{FF2B5EF4-FFF2-40B4-BE49-F238E27FC236}">
                <a16:creationId xmlns:a16="http://schemas.microsoft.com/office/drawing/2014/main" id="{EAB51F3B-20F3-934D-BDE3-A6CBAB0B3B3F}"/>
              </a:ext>
            </a:extLst>
          </p:cNvPr>
          <p:cNvSpPr txBox="1"/>
          <p:nvPr/>
        </p:nvSpPr>
        <p:spPr>
          <a:xfrm>
            <a:off x="5731079" y="6217920"/>
            <a:ext cx="5303520" cy="338554"/>
          </a:xfrm>
          <a:prstGeom prst="rect">
            <a:avLst/>
          </a:prstGeom>
          <a:noFill/>
        </p:spPr>
        <p:txBody>
          <a:bodyPr wrap="square" rtlCol="0">
            <a:spAutoFit/>
          </a:bodyPr>
          <a:lstStyle/>
          <a:p>
            <a:pPr algn="ctr">
              <a:spcAft>
                <a:spcPts val="600"/>
              </a:spcAft>
            </a:pPr>
            <a:r>
              <a:rPr lang="en-US" sz="1600" dirty="0"/>
              <a:t>https://</a:t>
            </a:r>
            <a:r>
              <a:rPr lang="en-US" sz="1600" dirty="0" err="1"/>
              <a:t>en.wikipedia.org</a:t>
            </a:r>
            <a:r>
              <a:rPr lang="en-US" sz="1600" dirty="0"/>
              <a:t>/wiki/1975_Haicheng_earthquake</a:t>
            </a:r>
          </a:p>
        </p:txBody>
      </p:sp>
    </p:spTree>
    <p:extLst>
      <p:ext uri="{BB962C8B-B14F-4D97-AF65-F5344CB8AC3E}">
        <p14:creationId xmlns:p14="http://schemas.microsoft.com/office/powerpoint/2010/main" val="2036519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solidFill>
            <a:schemeClr val="accent1">
              <a:lumMod val="20000"/>
              <a:lumOff val="80000"/>
            </a:schemeClr>
          </a:solidFill>
        </p:spPr>
        <p:txBody>
          <a:bodyPr>
            <a:normAutofit/>
          </a:bodyPr>
          <a:lstStyle/>
          <a:p>
            <a:r>
              <a:rPr lang="en-US" sz="3800" dirty="0"/>
              <a:t>Hazards of Prediction:  The Italian Situation</a:t>
            </a:r>
            <a:br>
              <a:rPr lang="en-US" sz="3800" dirty="0"/>
            </a:br>
            <a:r>
              <a:rPr lang="en-US" sz="2400" dirty="0"/>
              <a:t>http://</a:t>
            </a:r>
            <a:r>
              <a:rPr lang="en-US" sz="2400" dirty="0" err="1"/>
              <a:t>en.wikipedia.org</a:t>
            </a:r>
            <a:r>
              <a:rPr lang="en-US" sz="2400" dirty="0"/>
              <a:t>/wiki/</a:t>
            </a:r>
            <a:r>
              <a:rPr lang="en-US" sz="2400" dirty="0" err="1"/>
              <a:t>Earthquake_prediction</a:t>
            </a:r>
            <a:endParaRPr lang="en-US" sz="2400" dirty="0"/>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3A6B362-658E-5D07-031A-4AB9318BE3C6}"/>
              </a:ext>
            </a:extLst>
          </p:cNvPr>
          <p:cNvGraphicFramePr>
            <a:graphicFrameLocks noGrp="1"/>
          </p:cNvGraphicFramePr>
          <p:nvPr>
            <p:ph idx="1"/>
            <p:extLst>
              <p:ext uri="{D42A27DB-BD31-4B8C-83A1-F6EECF244321}">
                <p14:modId xmlns:p14="http://schemas.microsoft.com/office/powerpoint/2010/main" val="488034029"/>
              </p:ext>
            </p:extLst>
          </p:nvPr>
        </p:nvGraphicFramePr>
        <p:xfrm>
          <a:off x="946074" y="1993237"/>
          <a:ext cx="10299853" cy="4765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887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10-27 at 1.39.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5053"/>
            <a:ext cx="9144000" cy="5557385"/>
          </a:xfrm>
          <a:prstGeom prst="rect">
            <a:avLst/>
          </a:prstGeom>
        </p:spPr>
      </p:pic>
      <p:pic>
        <p:nvPicPr>
          <p:cNvPr id="4" name="Picture 3" descr="Screen Shot 2015-10-27 at 1.41.00 PM.png"/>
          <p:cNvPicPr>
            <a:picLocks noChangeAspect="1"/>
          </p:cNvPicPr>
          <p:nvPr/>
        </p:nvPicPr>
        <p:blipFill rotWithShape="1">
          <a:blip>
            <a:extLst>
              <a:ext uri="{28A0092B-C50C-407E-A947-70E740481C1C}">
                <a14:useLocalDpi xmlns:a14="http://schemas.microsoft.com/office/drawing/2010/main" val="0"/>
              </a:ext>
            </a:extLst>
          </a:blip>
          <a:srcRect l="1401" t="12766" r="68455" b="4018"/>
          <a:stretch/>
        </p:blipFill>
        <p:spPr>
          <a:xfrm>
            <a:off x="1524001" y="3566586"/>
            <a:ext cx="1640417" cy="2180166"/>
          </a:xfrm>
          <a:prstGeom prst="rect">
            <a:avLst/>
          </a:prstGeom>
        </p:spPr>
      </p:pic>
      <p:sp>
        <p:nvSpPr>
          <p:cNvPr id="6" name="TextBox 5"/>
          <p:cNvSpPr txBox="1"/>
          <p:nvPr/>
        </p:nvSpPr>
        <p:spPr>
          <a:xfrm>
            <a:off x="2216406" y="5958418"/>
            <a:ext cx="7611687" cy="369332"/>
          </a:xfrm>
          <a:prstGeom prst="rect">
            <a:avLst/>
          </a:prstGeom>
          <a:noFill/>
        </p:spPr>
        <p:txBody>
          <a:bodyPr wrap="square" rtlCol="0">
            <a:spAutoFit/>
          </a:bodyPr>
          <a:lstStyle/>
          <a:p>
            <a:pPr algn="ctr"/>
            <a:r>
              <a:rPr lang="en-US" dirty="0">
                <a:solidFill>
                  <a:srgbClr val="FF0000"/>
                </a:solidFill>
              </a:rPr>
              <a:t>STEP: A “consensus” forecast at the time. Approved by CEPEC and NEPEC  </a:t>
            </a:r>
          </a:p>
        </p:txBody>
      </p:sp>
      <p:sp>
        <p:nvSpPr>
          <p:cNvPr id="7" name="TextBox 6"/>
          <p:cNvSpPr txBox="1"/>
          <p:nvPr/>
        </p:nvSpPr>
        <p:spPr>
          <a:xfrm>
            <a:off x="1799167" y="6327751"/>
            <a:ext cx="8466666" cy="382083"/>
          </a:xfrm>
          <a:prstGeom prst="rect">
            <a:avLst/>
          </a:prstGeom>
          <a:noFill/>
        </p:spPr>
        <p:txBody>
          <a:bodyPr wrap="square" rtlCol="0">
            <a:spAutoFit/>
          </a:bodyPr>
          <a:lstStyle/>
          <a:p>
            <a:pPr algn="ctr"/>
            <a:r>
              <a:rPr lang="en-US" dirty="0"/>
              <a:t>Web site was built to make 24-hour forecasts of aftershocks using the STEP method</a:t>
            </a:r>
          </a:p>
        </p:txBody>
      </p:sp>
    </p:spTree>
    <p:extLst>
      <p:ext uri="{BB962C8B-B14F-4D97-AF65-F5344CB8AC3E}">
        <p14:creationId xmlns:p14="http://schemas.microsoft.com/office/powerpoint/2010/main" val="441030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7 at 1.49.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419" y="136116"/>
            <a:ext cx="6503165" cy="6585768"/>
          </a:xfrm>
          <a:prstGeom prst="rect">
            <a:avLst/>
          </a:prstGeom>
        </p:spPr>
      </p:pic>
      <p:sp>
        <p:nvSpPr>
          <p:cNvPr id="5" name="TextBox 4"/>
          <p:cNvSpPr txBox="1"/>
          <p:nvPr/>
        </p:nvSpPr>
        <p:spPr>
          <a:xfrm>
            <a:off x="4116371" y="2688168"/>
            <a:ext cx="5175804" cy="369332"/>
          </a:xfrm>
          <a:prstGeom prst="rect">
            <a:avLst/>
          </a:prstGeom>
          <a:noFill/>
        </p:spPr>
        <p:txBody>
          <a:bodyPr wrap="square" rtlCol="0">
            <a:spAutoFit/>
          </a:bodyPr>
          <a:lstStyle/>
          <a:p>
            <a:pPr algn="ctr"/>
            <a:r>
              <a:rPr lang="en-US" dirty="0">
                <a:solidFill>
                  <a:srgbClr val="FF0000"/>
                </a:solidFill>
              </a:rPr>
              <a:t>And then the USGS removed the STEP web site…</a:t>
            </a:r>
          </a:p>
        </p:txBody>
      </p:sp>
    </p:spTree>
    <p:extLst>
      <p:ext uri="{BB962C8B-B14F-4D97-AF65-F5344CB8AC3E}">
        <p14:creationId xmlns:p14="http://schemas.microsoft.com/office/powerpoint/2010/main" val="52888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GS Nepal aftershock-statistics.pdf"/>
          <p:cNvPicPr>
            <a:picLocks noChangeAspect="1"/>
          </p:cNvPicPr>
          <p:nvPr/>
        </p:nvPicPr>
        <p:blipFill rotWithShape="1">
          <a:blip r:embed="rId3">
            <a:extLst>
              <a:ext uri="{28A0092B-C50C-407E-A947-70E740481C1C}">
                <a14:useLocalDpi xmlns:a14="http://schemas.microsoft.com/office/drawing/2010/main" val="0"/>
              </a:ext>
            </a:extLst>
          </a:blip>
          <a:srcRect l="8348" t="3086" r="8174" b="10185"/>
          <a:stretch/>
        </p:blipFill>
        <p:spPr>
          <a:xfrm>
            <a:off x="2190749" y="476250"/>
            <a:ext cx="4423834" cy="5947834"/>
          </a:xfrm>
          <a:prstGeom prst="rect">
            <a:avLst/>
          </a:prstGeom>
        </p:spPr>
      </p:pic>
      <p:sp>
        <p:nvSpPr>
          <p:cNvPr id="6" name="Rectangle 5"/>
          <p:cNvSpPr/>
          <p:nvPr/>
        </p:nvSpPr>
        <p:spPr>
          <a:xfrm>
            <a:off x="2360084" y="3757083"/>
            <a:ext cx="4053417" cy="5080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513668" y="275170"/>
            <a:ext cx="6889749" cy="461665"/>
          </a:xfrm>
          <a:prstGeom prst="rect">
            <a:avLst/>
          </a:prstGeom>
          <a:noFill/>
        </p:spPr>
        <p:txBody>
          <a:bodyPr wrap="square" rtlCol="0">
            <a:spAutoFit/>
          </a:bodyPr>
          <a:lstStyle/>
          <a:p>
            <a:pPr algn="ctr"/>
            <a:r>
              <a:rPr lang="en-US" sz="2400" dirty="0">
                <a:solidFill>
                  <a:srgbClr val="FF0000"/>
                </a:solidFill>
              </a:rPr>
              <a:t>Forecast for Nepal Aftershocks Made on May 8, 2015</a:t>
            </a:r>
          </a:p>
        </p:txBody>
      </p:sp>
      <p:sp>
        <p:nvSpPr>
          <p:cNvPr id="8" name="TextBox 7"/>
          <p:cNvSpPr txBox="1"/>
          <p:nvPr/>
        </p:nvSpPr>
        <p:spPr>
          <a:xfrm>
            <a:off x="6614584" y="1840416"/>
            <a:ext cx="3873499" cy="3385542"/>
          </a:xfrm>
          <a:prstGeom prst="rect">
            <a:avLst/>
          </a:prstGeom>
          <a:noFill/>
          <a:ln>
            <a:solidFill>
              <a:srgbClr val="0000FF"/>
            </a:solidFill>
          </a:ln>
        </p:spPr>
        <p:txBody>
          <a:bodyPr wrap="square" rtlCol="0">
            <a:spAutoFit/>
          </a:bodyPr>
          <a:lstStyle/>
          <a:p>
            <a:pPr algn="ctr"/>
            <a:r>
              <a:rPr lang="en-US" dirty="0">
                <a:solidFill>
                  <a:srgbClr val="FF0000"/>
                </a:solidFill>
              </a:rPr>
              <a:t>A “consensus” method using</a:t>
            </a:r>
          </a:p>
          <a:p>
            <a:pPr algn="ctr"/>
            <a:r>
              <a:rPr lang="en-US" dirty="0">
                <a:solidFill>
                  <a:srgbClr val="FF0000"/>
                </a:solidFill>
              </a:rPr>
              <a:t> </a:t>
            </a:r>
            <a:r>
              <a:rPr lang="en-US" dirty="0" err="1">
                <a:solidFill>
                  <a:srgbClr val="FF0000"/>
                </a:solidFill>
              </a:rPr>
              <a:t>Reasenberg</a:t>
            </a:r>
            <a:r>
              <a:rPr lang="en-US" dirty="0">
                <a:solidFill>
                  <a:srgbClr val="FF0000"/>
                </a:solidFill>
              </a:rPr>
              <a:t> and Jones 1989</a:t>
            </a:r>
          </a:p>
          <a:p>
            <a:pPr algn="ctr"/>
            <a:endParaRPr lang="en-US" dirty="0">
              <a:solidFill>
                <a:srgbClr val="FF0000"/>
              </a:solidFill>
            </a:endParaRPr>
          </a:p>
          <a:p>
            <a:pPr algn="ctr"/>
            <a:r>
              <a:rPr lang="en-US" sz="1600" dirty="0">
                <a:solidFill>
                  <a:srgbClr val="0000FF"/>
                </a:solidFill>
              </a:rPr>
              <a:t>Forecast made by USGS on May 8, 2015 at the request of USAID</a:t>
            </a:r>
          </a:p>
          <a:p>
            <a:pPr algn="ctr"/>
            <a:endParaRPr lang="en-US" sz="1600" dirty="0">
              <a:solidFill>
                <a:srgbClr val="0000FF"/>
              </a:solidFill>
            </a:endParaRPr>
          </a:p>
          <a:p>
            <a:pPr algn="ctr"/>
            <a:r>
              <a:rPr lang="en-US" sz="1600" dirty="0">
                <a:solidFill>
                  <a:srgbClr val="0000FF"/>
                </a:solidFill>
              </a:rPr>
              <a:t>99.6% probability of non-occurrence for M&gt;7 during the week of May 8-14</a:t>
            </a:r>
          </a:p>
          <a:p>
            <a:pPr algn="ctr"/>
            <a:endParaRPr lang="en-US" sz="1600" dirty="0">
              <a:solidFill>
                <a:srgbClr val="0000FF"/>
              </a:solidFill>
            </a:endParaRPr>
          </a:p>
          <a:p>
            <a:pPr algn="ctr"/>
            <a:r>
              <a:rPr lang="en-US" sz="1600" dirty="0">
                <a:solidFill>
                  <a:srgbClr val="0000FF"/>
                </a:solidFill>
              </a:rPr>
              <a:t>M7.3 aftershock occurred on May 12</a:t>
            </a:r>
          </a:p>
          <a:p>
            <a:pPr algn="ctr"/>
            <a:endParaRPr lang="en-US" sz="1600" dirty="0">
              <a:solidFill>
                <a:srgbClr val="0000FF"/>
              </a:solidFill>
            </a:endParaRPr>
          </a:p>
          <a:p>
            <a:pPr algn="ctr"/>
            <a:r>
              <a:rPr lang="en-US" sz="1600" dirty="0">
                <a:solidFill>
                  <a:srgbClr val="0000FF"/>
                </a:solidFill>
              </a:rPr>
              <a:t>280 deaths, 3500+ injuries</a:t>
            </a:r>
          </a:p>
          <a:p>
            <a:pPr algn="ctr"/>
            <a:r>
              <a:rPr lang="en-US" sz="1600" dirty="0">
                <a:solidFill>
                  <a:srgbClr val="0000FF"/>
                </a:solidFill>
              </a:rPr>
              <a:t>(per </a:t>
            </a:r>
            <a:r>
              <a:rPr lang="en-US" sz="1600" dirty="0" err="1">
                <a:solidFill>
                  <a:srgbClr val="0000FF"/>
                </a:solidFill>
              </a:rPr>
              <a:t>wikipedia</a:t>
            </a:r>
            <a:r>
              <a:rPr lang="en-US" sz="1600" dirty="0">
                <a:solidFill>
                  <a:srgbClr val="0000FF"/>
                </a:solidFill>
              </a:rPr>
              <a:t>)</a:t>
            </a:r>
          </a:p>
        </p:txBody>
      </p:sp>
    </p:spTree>
    <p:extLst>
      <p:ext uri="{BB962C8B-B14F-4D97-AF65-F5344CB8AC3E}">
        <p14:creationId xmlns:p14="http://schemas.microsoft.com/office/powerpoint/2010/main" val="3677746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ecast Summary WG 2007_Page_1.jpg"/>
          <p:cNvPicPr>
            <a:picLocks noChangeAspect="1"/>
          </p:cNvPicPr>
          <p:nvPr/>
        </p:nvPicPr>
        <p:blipFill>
          <a:blip r:embed="rId3" cstate="print"/>
          <a:stretch>
            <a:fillRect/>
          </a:stretch>
        </p:blipFill>
        <p:spPr>
          <a:xfrm>
            <a:off x="5234940" y="167640"/>
            <a:ext cx="5052060" cy="6537960"/>
          </a:xfrm>
          <a:prstGeom prst="rect">
            <a:avLst/>
          </a:prstGeom>
        </p:spPr>
      </p:pic>
      <p:sp>
        <p:nvSpPr>
          <p:cNvPr id="3" name="TextBox 2"/>
          <p:cNvSpPr txBox="1"/>
          <p:nvPr/>
        </p:nvSpPr>
        <p:spPr>
          <a:xfrm>
            <a:off x="1791729" y="167640"/>
            <a:ext cx="3352800" cy="5970866"/>
          </a:xfrm>
          <a:prstGeom prst="rect">
            <a:avLst/>
          </a:prstGeom>
          <a:noFill/>
        </p:spPr>
        <p:txBody>
          <a:bodyPr wrap="square" rtlCol="0">
            <a:spAutoFit/>
          </a:bodyPr>
          <a:lstStyle/>
          <a:p>
            <a:r>
              <a:rPr lang="en-US" sz="2400" dirty="0">
                <a:solidFill>
                  <a:srgbClr val="FF0000"/>
                </a:solidFill>
                <a:latin typeface="Helvetica Neue Light"/>
                <a:cs typeface="Helvetica Neue Light"/>
              </a:rPr>
              <a:t>California:</a:t>
            </a:r>
          </a:p>
          <a:p>
            <a:r>
              <a:rPr lang="en-US" sz="2400" dirty="0">
                <a:solidFill>
                  <a:srgbClr val="FF0000"/>
                </a:solidFill>
                <a:latin typeface="Helvetica Neue Light"/>
                <a:cs typeface="Helvetica Neue Light"/>
              </a:rPr>
              <a:t>The Official Forecast</a:t>
            </a:r>
          </a:p>
          <a:p>
            <a:r>
              <a:rPr lang="en-US" sz="1600" dirty="0">
                <a:solidFill>
                  <a:srgbClr val="800000"/>
                </a:solidFill>
                <a:latin typeface="Helvetica Neue Light"/>
                <a:cs typeface="Helvetica Neue Light"/>
              </a:rPr>
              <a:t>http://</a:t>
            </a:r>
            <a:r>
              <a:rPr lang="en-US" sz="1600" dirty="0" err="1">
                <a:solidFill>
                  <a:srgbClr val="800000"/>
                </a:solidFill>
                <a:latin typeface="Helvetica Neue Light"/>
                <a:cs typeface="Helvetica Neue Light"/>
              </a:rPr>
              <a:t>wgcep.org</a:t>
            </a:r>
            <a:r>
              <a:rPr lang="en-US" sz="1600" dirty="0">
                <a:solidFill>
                  <a:srgbClr val="800000"/>
                </a:solidFill>
                <a:latin typeface="Helvetica Neue Light"/>
                <a:cs typeface="Helvetica Neue Light"/>
              </a:rPr>
              <a:t>/</a:t>
            </a:r>
          </a:p>
          <a:p>
            <a:endParaRPr lang="en-US" sz="2400" dirty="0">
              <a:solidFill>
                <a:srgbClr val="FF0000"/>
              </a:solidFill>
              <a:latin typeface="Helvetica Neue Light"/>
              <a:cs typeface="Helvetica Neue Light"/>
            </a:endParaRPr>
          </a:p>
          <a:p>
            <a:r>
              <a:rPr lang="en-US" dirty="0">
                <a:solidFill>
                  <a:srgbClr val="0000FF"/>
                </a:solidFill>
                <a:latin typeface="Helvetica Neue Light"/>
                <a:cs typeface="Helvetica Neue Light"/>
              </a:rPr>
              <a:t>Working Group on California Earthquake Probabilities 2007</a:t>
            </a:r>
          </a:p>
          <a:p>
            <a:endParaRPr lang="en-US" sz="1600" dirty="0">
              <a:solidFill>
                <a:srgbClr val="006600"/>
              </a:solidFill>
            </a:endParaRPr>
          </a:p>
          <a:p>
            <a:r>
              <a:rPr lang="en-US" dirty="0">
                <a:solidFill>
                  <a:srgbClr val="800000"/>
                </a:solidFill>
                <a:latin typeface="Helvetica Neue Light"/>
                <a:cs typeface="Helvetica Neue Light"/>
              </a:rPr>
              <a:t>Method requires many tens of scientists over  ~4 years to produce a single  30 year forecast.  </a:t>
            </a:r>
          </a:p>
          <a:p>
            <a:endParaRPr lang="en-US" dirty="0">
              <a:solidFill>
                <a:srgbClr val="800000"/>
              </a:solidFill>
              <a:latin typeface="Helvetica Neue Light"/>
              <a:cs typeface="Helvetica Neue Light"/>
            </a:endParaRPr>
          </a:p>
          <a:p>
            <a:r>
              <a:rPr lang="en-US" dirty="0">
                <a:solidFill>
                  <a:srgbClr val="800000"/>
                </a:solidFill>
                <a:latin typeface="Helvetica Neue Light"/>
                <a:cs typeface="Helvetica Neue Light"/>
              </a:rPr>
              <a:t>Approx. 2000 model parameters whose values are set using “expert opinion”.</a:t>
            </a:r>
          </a:p>
          <a:p>
            <a:endParaRPr lang="en-US" dirty="0">
              <a:solidFill>
                <a:srgbClr val="800000"/>
              </a:solidFill>
              <a:latin typeface="Helvetica Neue Light"/>
              <a:cs typeface="Helvetica Neue Light"/>
            </a:endParaRPr>
          </a:p>
          <a:p>
            <a:r>
              <a:rPr lang="en-US" dirty="0">
                <a:solidFill>
                  <a:srgbClr val="800000"/>
                </a:solidFill>
                <a:latin typeface="Helvetica Neue Light"/>
                <a:cs typeface="Helvetica Neue Light"/>
              </a:rPr>
              <a:t>Method cannot be automated (because it uses expert opinion) so the  forecast cannot be </a:t>
            </a:r>
            <a:r>
              <a:rPr lang="en-US" dirty="0" err="1">
                <a:solidFill>
                  <a:srgbClr val="800000"/>
                </a:solidFill>
                <a:latin typeface="Helvetica Neue Light"/>
                <a:cs typeface="Helvetica Neue Light"/>
              </a:rPr>
              <a:t>backtested</a:t>
            </a:r>
            <a:r>
              <a:rPr lang="en-US" dirty="0">
                <a:solidFill>
                  <a:srgbClr val="800000"/>
                </a:solidFill>
                <a:latin typeface="Helvetica Neue Light"/>
                <a:cs typeface="Helvetica Neue Light"/>
              </a:rPr>
              <a:t>.</a:t>
            </a:r>
            <a:endParaRPr lang="en-US" dirty="0">
              <a:solidFill>
                <a:srgbClr val="006600"/>
              </a:solidFill>
              <a:latin typeface="Helvetica Neue Light"/>
              <a:cs typeface="Helvetica Neue Light"/>
            </a:endParaRPr>
          </a:p>
        </p:txBody>
      </p:sp>
    </p:spTree>
    <p:extLst>
      <p:ext uri="{BB962C8B-B14F-4D97-AF65-F5344CB8AC3E}">
        <p14:creationId xmlns:p14="http://schemas.microsoft.com/office/powerpoint/2010/main" val="1025336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7 at 2.06.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79500"/>
            <a:ext cx="9144000" cy="4696844"/>
          </a:xfrm>
          <a:prstGeom prst="rect">
            <a:avLst/>
          </a:prstGeom>
        </p:spPr>
      </p:pic>
      <p:sp>
        <p:nvSpPr>
          <p:cNvPr id="5" name="TextBox 4"/>
          <p:cNvSpPr txBox="1"/>
          <p:nvPr/>
        </p:nvSpPr>
        <p:spPr>
          <a:xfrm>
            <a:off x="3608917" y="306921"/>
            <a:ext cx="4847166" cy="523220"/>
          </a:xfrm>
          <a:prstGeom prst="rect">
            <a:avLst/>
          </a:prstGeom>
          <a:noFill/>
        </p:spPr>
        <p:txBody>
          <a:bodyPr wrap="square" rtlCol="0">
            <a:spAutoFit/>
          </a:bodyPr>
          <a:lstStyle/>
          <a:p>
            <a:pPr algn="ctr"/>
            <a:r>
              <a:rPr lang="en-US" sz="2800" dirty="0">
                <a:solidFill>
                  <a:srgbClr val="FF0000"/>
                </a:solidFill>
              </a:rPr>
              <a:t>The New “Consensus” Forecast</a:t>
            </a:r>
          </a:p>
        </p:txBody>
      </p:sp>
      <p:sp>
        <p:nvSpPr>
          <p:cNvPr id="2" name="TextBox 1"/>
          <p:cNvSpPr txBox="1"/>
          <p:nvPr/>
        </p:nvSpPr>
        <p:spPr>
          <a:xfrm>
            <a:off x="2924298" y="6100825"/>
            <a:ext cx="6285059" cy="369332"/>
          </a:xfrm>
          <a:prstGeom prst="rect">
            <a:avLst/>
          </a:prstGeom>
          <a:noFill/>
        </p:spPr>
        <p:txBody>
          <a:bodyPr wrap="square" rtlCol="0">
            <a:spAutoFit/>
          </a:bodyPr>
          <a:lstStyle/>
          <a:p>
            <a:pPr algn="ctr"/>
            <a:r>
              <a:rPr lang="en-US" dirty="0">
                <a:solidFill>
                  <a:srgbClr val="0000FF"/>
                </a:solidFill>
              </a:rPr>
              <a:t>18 Authors.  Official California forecast.  Not tested against data.</a:t>
            </a:r>
          </a:p>
        </p:txBody>
      </p:sp>
    </p:spTree>
    <p:extLst>
      <p:ext uri="{BB962C8B-B14F-4D97-AF65-F5344CB8AC3E}">
        <p14:creationId xmlns:p14="http://schemas.microsoft.com/office/powerpoint/2010/main" val="394558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Verification and Validation</a:t>
            </a:r>
            <a:br>
              <a:rPr lang="en-US" dirty="0"/>
            </a:br>
            <a:r>
              <a:rPr lang="en-US" sz="1600" dirty="0">
                <a:solidFill>
                  <a:srgbClr val="800000"/>
                </a:solidFill>
              </a:rPr>
              <a:t>http://</a:t>
            </a:r>
            <a:r>
              <a:rPr lang="en-US" sz="1600" dirty="0" err="1">
                <a:solidFill>
                  <a:srgbClr val="800000"/>
                </a:solidFill>
              </a:rPr>
              <a:t>www.cawcr.gov.au</a:t>
            </a:r>
            <a:r>
              <a:rPr lang="en-US" sz="1600" dirty="0">
                <a:solidFill>
                  <a:srgbClr val="800000"/>
                </a:solidFill>
              </a:rPr>
              <a:t>/projects/verification/</a:t>
            </a:r>
          </a:p>
        </p:txBody>
      </p:sp>
      <p:sp>
        <p:nvSpPr>
          <p:cNvPr id="3" name="Content Placeholder 2"/>
          <p:cNvSpPr>
            <a:spLocks noGrp="1"/>
          </p:cNvSpPr>
          <p:nvPr>
            <p:ph sz="half" idx="1"/>
          </p:nvPr>
        </p:nvSpPr>
        <p:spPr/>
        <p:txBody>
          <a:bodyPr>
            <a:normAutofit/>
          </a:bodyPr>
          <a:lstStyle/>
          <a:p>
            <a:pPr>
              <a:spcBef>
                <a:spcPts val="0"/>
              </a:spcBef>
              <a:spcAft>
                <a:spcPts val="1200"/>
              </a:spcAft>
            </a:pPr>
            <a:r>
              <a:rPr lang="en-US" sz="2000" dirty="0"/>
              <a:t>Australian site for weather and more general validation and verification of forecasts</a:t>
            </a:r>
          </a:p>
          <a:p>
            <a:pPr>
              <a:spcBef>
                <a:spcPts val="0"/>
              </a:spcBef>
              <a:spcAft>
                <a:spcPts val="1200"/>
              </a:spcAft>
            </a:pPr>
            <a:r>
              <a:rPr lang="en-US" sz="2000" dirty="0"/>
              <a:t>Common methods are Reliability/Attributes diagrams, ROC diagrams, Briar Scores, etc.</a:t>
            </a:r>
          </a:p>
        </p:txBody>
      </p:sp>
      <p:pic>
        <p:nvPicPr>
          <p:cNvPr id="5" name="Content Placeholder 4" descr="Screen Shot 2013-11-15 at 10.55.04 AM.png"/>
          <p:cNvPicPr>
            <a:picLocks noGrp="1" noChangeAspect="1"/>
          </p:cNvPicPr>
          <p:nvPr>
            <p:ph sz="half" idx="2"/>
          </p:nvPr>
        </p:nvPicPr>
        <p:blipFill>
          <a:blip r:embed="rId2">
            <a:extLst>
              <a:ext uri="{28A0092B-C50C-407E-A947-70E740481C1C}">
                <a14:useLocalDpi xmlns:a14="http://schemas.microsoft.com/office/drawing/2010/main" val="0"/>
              </a:ext>
            </a:extLst>
          </a:blip>
          <a:srcRect t="-21077" b="-21077"/>
          <a:stretch>
            <a:fillRect/>
          </a:stretch>
        </p:blipFill>
        <p:spPr/>
      </p:pic>
    </p:spTree>
    <p:extLst>
      <p:ext uri="{BB962C8B-B14F-4D97-AF65-F5344CB8AC3E}">
        <p14:creationId xmlns:p14="http://schemas.microsoft.com/office/powerpoint/2010/main" val="116828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B23EFE-8E12-E142-97F8-E2567A61A2D8}"/>
              </a:ext>
            </a:extLst>
          </p:cNvPr>
          <p:cNvSpPr>
            <a:spLocks noGrp="1"/>
          </p:cNvSpPr>
          <p:nvPr>
            <p:ph type="title"/>
          </p:nvPr>
        </p:nvSpPr>
        <p:spPr/>
        <p:txBody>
          <a:bodyPr/>
          <a:lstStyle/>
          <a:p>
            <a:pPr algn="ctr"/>
            <a:r>
              <a:rPr lang="en-US" dirty="0"/>
              <a:t>Time Scales for Anticipating Earthquakes</a:t>
            </a:r>
          </a:p>
        </p:txBody>
      </p:sp>
      <p:grpSp>
        <p:nvGrpSpPr>
          <p:cNvPr id="29" name="Group 28">
            <a:extLst>
              <a:ext uri="{FF2B5EF4-FFF2-40B4-BE49-F238E27FC236}">
                <a16:creationId xmlns:a16="http://schemas.microsoft.com/office/drawing/2014/main" id="{BBAA49D5-4609-CAAE-9A69-652B0F525E48}"/>
              </a:ext>
            </a:extLst>
          </p:cNvPr>
          <p:cNvGrpSpPr/>
          <p:nvPr/>
        </p:nvGrpSpPr>
        <p:grpSpPr>
          <a:xfrm>
            <a:off x="1553378" y="1844451"/>
            <a:ext cx="8850442" cy="4214066"/>
            <a:chOff x="1553378" y="1447843"/>
            <a:chExt cx="8850442" cy="4214066"/>
          </a:xfrm>
        </p:grpSpPr>
        <p:grpSp>
          <p:nvGrpSpPr>
            <p:cNvPr id="28" name="Group 27">
              <a:extLst>
                <a:ext uri="{FF2B5EF4-FFF2-40B4-BE49-F238E27FC236}">
                  <a16:creationId xmlns:a16="http://schemas.microsoft.com/office/drawing/2014/main" id="{B1C4FFC6-527C-216E-98E0-A18F832E3EF0}"/>
                </a:ext>
              </a:extLst>
            </p:cNvPr>
            <p:cNvGrpSpPr/>
            <p:nvPr/>
          </p:nvGrpSpPr>
          <p:grpSpPr>
            <a:xfrm>
              <a:off x="2006148" y="2445576"/>
              <a:ext cx="8179705" cy="1900027"/>
              <a:chOff x="2416999" y="2929051"/>
              <a:chExt cx="8179705" cy="1900027"/>
            </a:xfrm>
          </p:grpSpPr>
          <p:sp>
            <p:nvSpPr>
              <p:cNvPr id="6" name="Pentagon 5">
                <a:extLst>
                  <a:ext uri="{FF2B5EF4-FFF2-40B4-BE49-F238E27FC236}">
                    <a16:creationId xmlns:a16="http://schemas.microsoft.com/office/drawing/2014/main" id="{89AF233F-F36C-C0ED-8301-6F3C45007358}"/>
                  </a:ext>
                </a:extLst>
              </p:cNvPr>
              <p:cNvSpPr/>
              <p:nvPr/>
            </p:nvSpPr>
            <p:spPr>
              <a:xfrm>
                <a:off x="7872913" y="3429000"/>
                <a:ext cx="978408" cy="484632"/>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entagon 21">
                <a:extLst>
                  <a:ext uri="{FF2B5EF4-FFF2-40B4-BE49-F238E27FC236}">
                    <a16:creationId xmlns:a16="http://schemas.microsoft.com/office/drawing/2014/main" id="{0F30E0BD-F963-3A44-ABC1-C95863ADB5CB}"/>
                  </a:ext>
                </a:extLst>
              </p:cNvPr>
              <p:cNvSpPr/>
              <p:nvPr/>
            </p:nvSpPr>
            <p:spPr>
              <a:xfrm>
                <a:off x="9618296" y="3429000"/>
                <a:ext cx="978408" cy="484632"/>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a:extLst>
                  <a:ext uri="{FF2B5EF4-FFF2-40B4-BE49-F238E27FC236}">
                    <a16:creationId xmlns:a16="http://schemas.microsoft.com/office/drawing/2014/main" id="{2C716FBB-CF0F-1354-7FA3-CCE1C3CF2B99}"/>
                  </a:ext>
                </a:extLst>
              </p:cNvPr>
              <p:cNvSpPr/>
              <p:nvPr/>
            </p:nvSpPr>
            <p:spPr>
              <a:xfrm>
                <a:off x="2510644" y="3453226"/>
                <a:ext cx="978408" cy="484632"/>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a:extLst>
                  <a:ext uri="{FF2B5EF4-FFF2-40B4-BE49-F238E27FC236}">
                    <a16:creationId xmlns:a16="http://schemas.microsoft.com/office/drawing/2014/main" id="{54CD6CAD-BAB1-2383-F884-B753C835CF93}"/>
                  </a:ext>
                </a:extLst>
              </p:cNvPr>
              <p:cNvSpPr/>
              <p:nvPr/>
            </p:nvSpPr>
            <p:spPr>
              <a:xfrm>
                <a:off x="4287557" y="3453226"/>
                <a:ext cx="978408" cy="484632"/>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a:extLst>
                  <a:ext uri="{FF2B5EF4-FFF2-40B4-BE49-F238E27FC236}">
                    <a16:creationId xmlns:a16="http://schemas.microsoft.com/office/drawing/2014/main" id="{19BE2F8D-7E02-6DD3-98F8-8C790D98931C}"/>
                  </a:ext>
                </a:extLst>
              </p:cNvPr>
              <p:cNvSpPr/>
              <p:nvPr/>
            </p:nvSpPr>
            <p:spPr>
              <a:xfrm>
                <a:off x="6064470" y="3429000"/>
                <a:ext cx="978408" cy="484632"/>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196658D-447A-B5C1-3D1A-8387FD3CC40A}"/>
                  </a:ext>
                </a:extLst>
              </p:cNvPr>
              <p:cNvSpPr txBox="1"/>
              <p:nvPr/>
            </p:nvSpPr>
            <p:spPr>
              <a:xfrm>
                <a:off x="2416999" y="2929051"/>
                <a:ext cx="1008993" cy="369332"/>
              </a:xfrm>
              <a:prstGeom prst="rect">
                <a:avLst/>
              </a:prstGeom>
              <a:noFill/>
            </p:spPr>
            <p:txBody>
              <a:bodyPr wrap="square" rtlCol="0">
                <a:spAutoFit/>
              </a:bodyPr>
              <a:lstStyle/>
              <a:p>
                <a:pPr algn="ctr"/>
                <a:r>
                  <a:rPr lang="en-US" dirty="0"/>
                  <a:t>NSHM</a:t>
                </a:r>
              </a:p>
            </p:txBody>
          </p:sp>
          <p:sp>
            <p:nvSpPr>
              <p:cNvPr id="15" name="TextBox 14">
                <a:extLst>
                  <a:ext uri="{FF2B5EF4-FFF2-40B4-BE49-F238E27FC236}">
                    <a16:creationId xmlns:a16="http://schemas.microsoft.com/office/drawing/2014/main" id="{A4DD1D0C-D44A-AC51-77FF-84F2863F4000}"/>
                  </a:ext>
                </a:extLst>
              </p:cNvPr>
              <p:cNvSpPr txBox="1"/>
              <p:nvPr/>
            </p:nvSpPr>
            <p:spPr>
              <a:xfrm>
                <a:off x="2510644" y="4090415"/>
                <a:ext cx="796045" cy="646331"/>
              </a:xfrm>
              <a:prstGeom prst="rect">
                <a:avLst/>
              </a:prstGeom>
              <a:noFill/>
            </p:spPr>
            <p:txBody>
              <a:bodyPr wrap="square" rtlCol="0">
                <a:spAutoFit/>
              </a:bodyPr>
              <a:lstStyle/>
              <a:p>
                <a:pPr algn="ctr"/>
                <a:r>
                  <a:rPr lang="en-US" dirty="0"/>
                  <a:t>50 Years</a:t>
                </a:r>
              </a:p>
            </p:txBody>
          </p:sp>
          <p:sp>
            <p:nvSpPr>
              <p:cNvPr id="16" name="TextBox 15">
                <a:extLst>
                  <a:ext uri="{FF2B5EF4-FFF2-40B4-BE49-F238E27FC236}">
                    <a16:creationId xmlns:a16="http://schemas.microsoft.com/office/drawing/2014/main" id="{0EFFC5ED-56A0-E3F9-2720-21346CBD6C43}"/>
                  </a:ext>
                </a:extLst>
              </p:cNvPr>
              <p:cNvSpPr txBox="1"/>
              <p:nvPr/>
            </p:nvSpPr>
            <p:spPr>
              <a:xfrm>
                <a:off x="4165790" y="2929051"/>
                <a:ext cx="1008993" cy="369332"/>
              </a:xfrm>
              <a:prstGeom prst="rect">
                <a:avLst/>
              </a:prstGeom>
              <a:noFill/>
            </p:spPr>
            <p:txBody>
              <a:bodyPr wrap="square" rtlCol="0">
                <a:spAutoFit/>
              </a:bodyPr>
              <a:lstStyle/>
              <a:p>
                <a:pPr algn="ctr"/>
                <a:r>
                  <a:rPr lang="en-US" dirty="0"/>
                  <a:t>UCERF</a:t>
                </a:r>
              </a:p>
            </p:txBody>
          </p:sp>
          <p:sp>
            <p:nvSpPr>
              <p:cNvPr id="17" name="TextBox 16">
                <a:extLst>
                  <a:ext uri="{FF2B5EF4-FFF2-40B4-BE49-F238E27FC236}">
                    <a16:creationId xmlns:a16="http://schemas.microsoft.com/office/drawing/2014/main" id="{568A22D1-CE5D-EA29-338B-6641A248E061}"/>
                  </a:ext>
                </a:extLst>
              </p:cNvPr>
              <p:cNvSpPr txBox="1"/>
              <p:nvPr/>
            </p:nvSpPr>
            <p:spPr>
              <a:xfrm>
                <a:off x="4378738" y="4092795"/>
                <a:ext cx="796045" cy="646331"/>
              </a:xfrm>
              <a:prstGeom prst="rect">
                <a:avLst/>
              </a:prstGeom>
              <a:noFill/>
            </p:spPr>
            <p:txBody>
              <a:bodyPr wrap="square" rtlCol="0">
                <a:spAutoFit/>
              </a:bodyPr>
              <a:lstStyle/>
              <a:p>
                <a:pPr algn="ctr"/>
                <a:r>
                  <a:rPr lang="en-US" dirty="0"/>
                  <a:t>30 Years</a:t>
                </a:r>
              </a:p>
            </p:txBody>
          </p:sp>
          <p:sp>
            <p:nvSpPr>
              <p:cNvPr id="18" name="TextBox 17">
                <a:extLst>
                  <a:ext uri="{FF2B5EF4-FFF2-40B4-BE49-F238E27FC236}">
                    <a16:creationId xmlns:a16="http://schemas.microsoft.com/office/drawing/2014/main" id="{ACA701C8-3B9D-2570-2181-13243D77336A}"/>
                  </a:ext>
                </a:extLst>
              </p:cNvPr>
              <p:cNvSpPr txBox="1"/>
              <p:nvPr/>
            </p:nvSpPr>
            <p:spPr>
              <a:xfrm>
                <a:off x="5748696" y="2929051"/>
                <a:ext cx="1444442" cy="369332"/>
              </a:xfrm>
              <a:prstGeom prst="rect">
                <a:avLst/>
              </a:prstGeom>
              <a:noFill/>
            </p:spPr>
            <p:txBody>
              <a:bodyPr wrap="square" rtlCol="0">
                <a:spAutoFit/>
              </a:bodyPr>
              <a:lstStyle/>
              <a:p>
                <a:pPr algn="ctr"/>
                <a:r>
                  <a:rPr lang="en-US" dirty="0"/>
                  <a:t>RELM</a:t>
                </a:r>
              </a:p>
            </p:txBody>
          </p:sp>
          <p:sp>
            <p:nvSpPr>
              <p:cNvPr id="19" name="TextBox 18">
                <a:extLst>
                  <a:ext uri="{FF2B5EF4-FFF2-40B4-BE49-F238E27FC236}">
                    <a16:creationId xmlns:a16="http://schemas.microsoft.com/office/drawing/2014/main" id="{5C3BDEA5-BBB7-4334-8397-4F1D44F2E7F8}"/>
                  </a:ext>
                </a:extLst>
              </p:cNvPr>
              <p:cNvSpPr txBox="1"/>
              <p:nvPr/>
            </p:nvSpPr>
            <p:spPr>
              <a:xfrm>
                <a:off x="7797239" y="3998081"/>
                <a:ext cx="928892" cy="830997"/>
              </a:xfrm>
              <a:prstGeom prst="rect">
                <a:avLst/>
              </a:prstGeom>
              <a:noFill/>
            </p:spPr>
            <p:txBody>
              <a:bodyPr wrap="square" rtlCol="0">
                <a:spAutoFit/>
              </a:bodyPr>
              <a:lstStyle/>
              <a:p>
                <a:pPr algn="ctr"/>
                <a:r>
                  <a:rPr lang="en-US" sz="1600" dirty="0"/>
                  <a:t>Tracks</a:t>
                </a:r>
              </a:p>
              <a:p>
                <a:pPr algn="ctr"/>
                <a:r>
                  <a:rPr lang="en-US" sz="1600" dirty="0"/>
                  <a:t>Current</a:t>
                </a:r>
              </a:p>
              <a:p>
                <a:pPr algn="ctr"/>
                <a:r>
                  <a:rPr lang="en-US" sz="1600" dirty="0"/>
                  <a:t>Risk</a:t>
                </a:r>
              </a:p>
            </p:txBody>
          </p:sp>
          <p:sp>
            <p:nvSpPr>
              <p:cNvPr id="20" name="TextBox 19">
                <a:extLst>
                  <a:ext uri="{FF2B5EF4-FFF2-40B4-BE49-F238E27FC236}">
                    <a16:creationId xmlns:a16="http://schemas.microsoft.com/office/drawing/2014/main" id="{361207A0-A1C7-A65B-003C-E82A37FACC86}"/>
                  </a:ext>
                </a:extLst>
              </p:cNvPr>
              <p:cNvSpPr txBox="1"/>
              <p:nvPr/>
            </p:nvSpPr>
            <p:spPr>
              <a:xfrm>
                <a:off x="7626853" y="2929051"/>
                <a:ext cx="1366136" cy="369332"/>
              </a:xfrm>
              <a:prstGeom prst="rect">
                <a:avLst/>
              </a:prstGeom>
              <a:noFill/>
            </p:spPr>
            <p:txBody>
              <a:bodyPr wrap="square" rtlCol="0">
                <a:spAutoFit/>
              </a:bodyPr>
              <a:lstStyle/>
              <a:p>
                <a:pPr algn="ctr"/>
                <a:r>
                  <a:rPr lang="en-US" dirty="0"/>
                  <a:t>Nowcasting</a:t>
                </a:r>
              </a:p>
            </p:txBody>
          </p:sp>
          <p:sp>
            <p:nvSpPr>
              <p:cNvPr id="21" name="TextBox 20">
                <a:extLst>
                  <a:ext uri="{FF2B5EF4-FFF2-40B4-BE49-F238E27FC236}">
                    <a16:creationId xmlns:a16="http://schemas.microsoft.com/office/drawing/2014/main" id="{1AD4CE23-ECA5-46E4-F0F3-9571BBA39E26}"/>
                  </a:ext>
                </a:extLst>
              </p:cNvPr>
              <p:cNvSpPr txBox="1"/>
              <p:nvPr/>
            </p:nvSpPr>
            <p:spPr>
              <a:xfrm>
                <a:off x="5969339" y="4077840"/>
                <a:ext cx="928892" cy="338554"/>
              </a:xfrm>
              <a:prstGeom prst="rect">
                <a:avLst/>
              </a:prstGeom>
              <a:noFill/>
            </p:spPr>
            <p:txBody>
              <a:bodyPr wrap="square" rtlCol="0">
                <a:spAutoFit/>
              </a:bodyPr>
              <a:lstStyle/>
              <a:p>
                <a:pPr algn="ctr"/>
                <a:r>
                  <a:rPr lang="en-US" sz="1600" dirty="0"/>
                  <a:t>Years</a:t>
                </a:r>
              </a:p>
            </p:txBody>
          </p:sp>
          <p:sp>
            <p:nvSpPr>
              <p:cNvPr id="23" name="TextBox 22">
                <a:extLst>
                  <a:ext uri="{FF2B5EF4-FFF2-40B4-BE49-F238E27FC236}">
                    <a16:creationId xmlns:a16="http://schemas.microsoft.com/office/drawing/2014/main" id="{60513728-0C11-8EF6-D6C7-CD44B48C0DB1}"/>
                  </a:ext>
                </a:extLst>
              </p:cNvPr>
              <p:cNvSpPr txBox="1"/>
              <p:nvPr/>
            </p:nvSpPr>
            <p:spPr>
              <a:xfrm>
                <a:off x="9440586" y="2929051"/>
                <a:ext cx="1008993" cy="369332"/>
              </a:xfrm>
              <a:prstGeom prst="rect">
                <a:avLst/>
              </a:prstGeom>
              <a:noFill/>
            </p:spPr>
            <p:txBody>
              <a:bodyPr wrap="square" rtlCol="0">
                <a:spAutoFit/>
              </a:bodyPr>
              <a:lstStyle/>
              <a:p>
                <a:pPr algn="ctr"/>
                <a:r>
                  <a:rPr lang="en-US" dirty="0"/>
                  <a:t>EEW</a:t>
                </a:r>
              </a:p>
            </p:txBody>
          </p:sp>
          <p:sp>
            <p:nvSpPr>
              <p:cNvPr id="24" name="TextBox 23">
                <a:extLst>
                  <a:ext uri="{FF2B5EF4-FFF2-40B4-BE49-F238E27FC236}">
                    <a16:creationId xmlns:a16="http://schemas.microsoft.com/office/drawing/2014/main" id="{AA5B095B-6146-2CD3-A477-93DA614D0E5A}"/>
                  </a:ext>
                </a:extLst>
              </p:cNvPr>
              <p:cNvSpPr txBox="1"/>
              <p:nvPr/>
            </p:nvSpPr>
            <p:spPr>
              <a:xfrm>
                <a:off x="9520687" y="3988315"/>
                <a:ext cx="928892" cy="830997"/>
              </a:xfrm>
              <a:prstGeom prst="rect">
                <a:avLst/>
              </a:prstGeom>
              <a:noFill/>
            </p:spPr>
            <p:txBody>
              <a:bodyPr wrap="square" rtlCol="0">
                <a:spAutoFit/>
              </a:bodyPr>
              <a:lstStyle/>
              <a:p>
                <a:pPr algn="ctr"/>
                <a:r>
                  <a:rPr lang="en-US" sz="1600" dirty="0"/>
                  <a:t>Seconds</a:t>
                </a:r>
              </a:p>
              <a:p>
                <a:pPr algn="ctr"/>
                <a:r>
                  <a:rPr lang="en-US" sz="1600" dirty="0"/>
                  <a:t>of</a:t>
                </a:r>
              </a:p>
              <a:p>
                <a:pPr algn="ctr"/>
                <a:r>
                  <a:rPr lang="en-US" sz="1600" dirty="0"/>
                  <a:t>Warning</a:t>
                </a:r>
              </a:p>
            </p:txBody>
          </p:sp>
        </p:grpSp>
        <p:cxnSp>
          <p:nvCxnSpPr>
            <p:cNvPr id="3" name="Straight Arrow Connector 2">
              <a:extLst>
                <a:ext uri="{FF2B5EF4-FFF2-40B4-BE49-F238E27FC236}">
                  <a16:creationId xmlns:a16="http://schemas.microsoft.com/office/drawing/2014/main" id="{57262015-7C7E-ABAD-EC2E-89E4832FFD83}"/>
                </a:ext>
              </a:extLst>
            </p:cNvPr>
            <p:cNvCxnSpPr>
              <a:cxnSpLocks/>
            </p:cNvCxnSpPr>
            <p:nvPr/>
          </p:nvCxnSpPr>
          <p:spPr>
            <a:xfrm>
              <a:off x="2289673" y="1961002"/>
              <a:ext cx="7612655" cy="0"/>
            </a:xfrm>
            <a:prstGeom prst="straightConnector1">
              <a:avLst/>
            </a:prstGeom>
            <a:ln w="57150">
              <a:solidFill>
                <a:srgbClr val="2014F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81BE501-A8DB-DBFD-225B-BFA2794AD719}"/>
                </a:ext>
              </a:extLst>
            </p:cNvPr>
            <p:cNvSpPr txBox="1"/>
            <p:nvPr/>
          </p:nvSpPr>
          <p:spPr>
            <a:xfrm>
              <a:off x="3574499" y="4481499"/>
              <a:ext cx="1548344" cy="954107"/>
            </a:xfrm>
            <a:prstGeom prst="rect">
              <a:avLst/>
            </a:prstGeom>
            <a:solidFill>
              <a:schemeClr val="accent1">
                <a:lumMod val="20000"/>
                <a:lumOff val="80000"/>
              </a:schemeClr>
            </a:solidFill>
          </p:spPr>
          <p:txBody>
            <a:bodyPr wrap="square" rtlCol="0">
              <a:spAutoFit/>
            </a:bodyPr>
            <a:lstStyle/>
            <a:p>
              <a:pPr algn="ctr"/>
              <a:r>
                <a:rPr lang="en-US" sz="1400" dirty="0"/>
                <a:t>Uniform California Earthquake Rupture Forecast</a:t>
              </a:r>
            </a:p>
            <a:p>
              <a:pPr algn="ctr"/>
              <a:r>
                <a:rPr lang="en-US" sz="1400" dirty="0"/>
                <a:t>(USGS and SCEC)</a:t>
              </a:r>
            </a:p>
          </p:txBody>
        </p:sp>
        <p:sp>
          <p:nvSpPr>
            <p:cNvPr id="11" name="TextBox 10">
              <a:extLst>
                <a:ext uri="{FF2B5EF4-FFF2-40B4-BE49-F238E27FC236}">
                  <a16:creationId xmlns:a16="http://schemas.microsoft.com/office/drawing/2014/main" id="{BA440954-7E95-6418-6557-AA56DE48B8A4}"/>
                </a:ext>
              </a:extLst>
            </p:cNvPr>
            <p:cNvSpPr txBox="1"/>
            <p:nvPr/>
          </p:nvSpPr>
          <p:spPr>
            <a:xfrm>
              <a:off x="1553378" y="4482005"/>
              <a:ext cx="1927952" cy="738664"/>
            </a:xfrm>
            <a:prstGeom prst="rect">
              <a:avLst/>
            </a:prstGeom>
            <a:solidFill>
              <a:schemeClr val="accent1">
                <a:lumMod val="20000"/>
                <a:lumOff val="80000"/>
              </a:schemeClr>
            </a:solidFill>
          </p:spPr>
          <p:txBody>
            <a:bodyPr wrap="square" rtlCol="0">
              <a:spAutoFit/>
            </a:bodyPr>
            <a:lstStyle/>
            <a:p>
              <a:pPr algn="ctr"/>
              <a:r>
                <a:rPr lang="en-US" sz="1400" dirty="0"/>
                <a:t>National Seismic Hazard Map (US Geological Survey)</a:t>
              </a:r>
            </a:p>
          </p:txBody>
        </p:sp>
        <p:sp>
          <p:nvSpPr>
            <p:cNvPr id="12" name="TextBox 11">
              <a:extLst>
                <a:ext uri="{FF2B5EF4-FFF2-40B4-BE49-F238E27FC236}">
                  <a16:creationId xmlns:a16="http://schemas.microsoft.com/office/drawing/2014/main" id="{6EE530BA-59B7-867B-50AB-4BCE93BC9DBE}"/>
                </a:ext>
              </a:extLst>
            </p:cNvPr>
            <p:cNvSpPr txBox="1"/>
            <p:nvPr/>
          </p:nvSpPr>
          <p:spPr>
            <a:xfrm>
              <a:off x="5373162" y="4492358"/>
              <a:ext cx="1453180" cy="1169551"/>
            </a:xfrm>
            <a:prstGeom prst="rect">
              <a:avLst/>
            </a:prstGeom>
            <a:solidFill>
              <a:schemeClr val="accent1">
                <a:lumMod val="20000"/>
                <a:lumOff val="80000"/>
              </a:schemeClr>
            </a:solidFill>
          </p:spPr>
          <p:txBody>
            <a:bodyPr wrap="square" rtlCol="0">
              <a:spAutoFit/>
            </a:bodyPr>
            <a:lstStyle/>
            <a:p>
              <a:pPr algn="ctr"/>
              <a:r>
                <a:rPr lang="en-US" sz="1400" dirty="0"/>
                <a:t>Relative Earthquake Likelihood Models</a:t>
              </a:r>
            </a:p>
            <a:p>
              <a:pPr algn="ctr"/>
              <a:r>
                <a:rPr lang="en-US" sz="1400" dirty="0"/>
                <a:t>(Research Area)</a:t>
              </a:r>
            </a:p>
          </p:txBody>
        </p:sp>
        <p:sp>
          <p:nvSpPr>
            <p:cNvPr id="13" name="TextBox 12">
              <a:extLst>
                <a:ext uri="{FF2B5EF4-FFF2-40B4-BE49-F238E27FC236}">
                  <a16:creationId xmlns:a16="http://schemas.microsoft.com/office/drawing/2014/main" id="{ED6A54DC-A7C8-84CF-618F-4D0452A1DB61}"/>
                </a:ext>
              </a:extLst>
            </p:cNvPr>
            <p:cNvSpPr txBox="1"/>
            <p:nvPr/>
          </p:nvSpPr>
          <p:spPr>
            <a:xfrm>
              <a:off x="8950640" y="4493022"/>
              <a:ext cx="1453180" cy="954107"/>
            </a:xfrm>
            <a:prstGeom prst="rect">
              <a:avLst/>
            </a:prstGeom>
            <a:solidFill>
              <a:schemeClr val="accent1">
                <a:lumMod val="20000"/>
                <a:lumOff val="80000"/>
              </a:schemeClr>
            </a:solidFill>
          </p:spPr>
          <p:txBody>
            <a:bodyPr wrap="square" rtlCol="0">
              <a:spAutoFit/>
            </a:bodyPr>
            <a:lstStyle/>
            <a:p>
              <a:pPr algn="ctr"/>
              <a:r>
                <a:rPr lang="en-US" sz="1400" dirty="0"/>
                <a:t>Earthquake Early Warning  (USGS and SCEC: Under development)</a:t>
              </a:r>
            </a:p>
          </p:txBody>
        </p:sp>
        <p:sp>
          <p:nvSpPr>
            <p:cNvPr id="25" name="TextBox 24">
              <a:extLst>
                <a:ext uri="{FF2B5EF4-FFF2-40B4-BE49-F238E27FC236}">
                  <a16:creationId xmlns:a16="http://schemas.microsoft.com/office/drawing/2014/main" id="{4F1B4D80-0CF5-92D5-EA03-62D7FD1C9D5B}"/>
                </a:ext>
              </a:extLst>
            </p:cNvPr>
            <p:cNvSpPr txBox="1"/>
            <p:nvPr/>
          </p:nvSpPr>
          <p:spPr>
            <a:xfrm>
              <a:off x="7069159" y="4481499"/>
              <a:ext cx="1548344" cy="1169551"/>
            </a:xfrm>
            <a:prstGeom prst="rect">
              <a:avLst/>
            </a:prstGeom>
            <a:solidFill>
              <a:schemeClr val="accent1">
                <a:lumMod val="20000"/>
                <a:lumOff val="80000"/>
              </a:schemeClr>
            </a:solidFill>
          </p:spPr>
          <p:txBody>
            <a:bodyPr wrap="square" rtlCol="0">
              <a:spAutoFit/>
            </a:bodyPr>
            <a:lstStyle/>
            <a:p>
              <a:pPr algn="ctr"/>
              <a:r>
                <a:rPr lang="en-US" sz="1400" dirty="0"/>
                <a:t>Uses Proxy variables to compute short term probabilities</a:t>
              </a:r>
            </a:p>
            <a:p>
              <a:pPr algn="ctr"/>
              <a:r>
                <a:rPr lang="en-US" sz="1400" dirty="0"/>
                <a:t>(Research Area)</a:t>
              </a:r>
            </a:p>
          </p:txBody>
        </p:sp>
        <p:sp>
          <p:nvSpPr>
            <p:cNvPr id="26" name="TextBox 25">
              <a:extLst>
                <a:ext uri="{FF2B5EF4-FFF2-40B4-BE49-F238E27FC236}">
                  <a16:creationId xmlns:a16="http://schemas.microsoft.com/office/drawing/2014/main" id="{C56972A0-96F2-A20F-6884-740124C6ED08}"/>
                </a:ext>
              </a:extLst>
            </p:cNvPr>
            <p:cNvSpPr txBox="1"/>
            <p:nvPr/>
          </p:nvSpPr>
          <p:spPr>
            <a:xfrm>
              <a:off x="2144152" y="1447843"/>
              <a:ext cx="889690" cy="369332"/>
            </a:xfrm>
            <a:prstGeom prst="rect">
              <a:avLst/>
            </a:prstGeom>
            <a:noFill/>
          </p:spPr>
          <p:txBody>
            <a:bodyPr wrap="square" rtlCol="0">
              <a:spAutoFit/>
            </a:bodyPr>
            <a:lstStyle/>
            <a:p>
              <a:pPr algn="ctr"/>
              <a:r>
                <a:rPr lang="en-US" dirty="0"/>
                <a:t>Long</a:t>
              </a:r>
            </a:p>
          </p:txBody>
        </p:sp>
        <p:sp>
          <p:nvSpPr>
            <p:cNvPr id="27" name="TextBox 26">
              <a:extLst>
                <a:ext uri="{FF2B5EF4-FFF2-40B4-BE49-F238E27FC236}">
                  <a16:creationId xmlns:a16="http://schemas.microsoft.com/office/drawing/2014/main" id="{BB174904-57E1-33F2-1F86-A86DCDB6F469}"/>
                </a:ext>
              </a:extLst>
            </p:cNvPr>
            <p:cNvSpPr txBox="1"/>
            <p:nvPr/>
          </p:nvSpPr>
          <p:spPr>
            <a:xfrm>
              <a:off x="8950640" y="1456513"/>
              <a:ext cx="889690" cy="369332"/>
            </a:xfrm>
            <a:prstGeom prst="rect">
              <a:avLst/>
            </a:prstGeom>
            <a:noFill/>
          </p:spPr>
          <p:txBody>
            <a:bodyPr wrap="square" rtlCol="0">
              <a:spAutoFit/>
            </a:bodyPr>
            <a:lstStyle/>
            <a:p>
              <a:pPr algn="ctr"/>
              <a:r>
                <a:rPr lang="en-US" dirty="0"/>
                <a:t>Short</a:t>
              </a:r>
            </a:p>
          </p:txBody>
        </p:sp>
      </p:grpSp>
      <p:sp>
        <p:nvSpPr>
          <p:cNvPr id="2" name="TextBox 1">
            <a:extLst>
              <a:ext uri="{FF2B5EF4-FFF2-40B4-BE49-F238E27FC236}">
                <a16:creationId xmlns:a16="http://schemas.microsoft.com/office/drawing/2014/main" id="{45DC21B4-85CD-A5D4-750C-BD2997245A04}"/>
              </a:ext>
            </a:extLst>
          </p:cNvPr>
          <p:cNvSpPr txBox="1"/>
          <p:nvPr/>
        </p:nvSpPr>
        <p:spPr>
          <a:xfrm>
            <a:off x="1817784" y="6212913"/>
            <a:ext cx="1372423" cy="307777"/>
          </a:xfrm>
          <a:prstGeom prst="rect">
            <a:avLst/>
          </a:prstGeom>
          <a:solidFill>
            <a:schemeClr val="accent2">
              <a:lumMod val="20000"/>
              <a:lumOff val="80000"/>
            </a:schemeClr>
          </a:solidFill>
        </p:spPr>
        <p:txBody>
          <a:bodyPr wrap="square" rtlCol="0">
            <a:spAutoFit/>
          </a:bodyPr>
          <a:lstStyle/>
          <a:p>
            <a:pPr algn="ctr"/>
            <a:r>
              <a:rPr lang="en-US" sz="1400" dirty="0"/>
              <a:t>Building codes</a:t>
            </a:r>
          </a:p>
        </p:txBody>
      </p:sp>
      <p:sp>
        <p:nvSpPr>
          <p:cNvPr id="9" name="TextBox 8">
            <a:extLst>
              <a:ext uri="{FF2B5EF4-FFF2-40B4-BE49-F238E27FC236}">
                <a16:creationId xmlns:a16="http://schemas.microsoft.com/office/drawing/2014/main" id="{7E73ADCE-2C98-EA3A-60C7-8BB68ECE19A2}"/>
              </a:ext>
            </a:extLst>
          </p:cNvPr>
          <p:cNvSpPr txBox="1"/>
          <p:nvPr/>
        </p:nvSpPr>
        <p:spPr>
          <a:xfrm>
            <a:off x="222174" y="6151358"/>
            <a:ext cx="716097" cy="369332"/>
          </a:xfrm>
          <a:prstGeom prst="rect">
            <a:avLst/>
          </a:prstGeom>
          <a:noFill/>
        </p:spPr>
        <p:txBody>
          <a:bodyPr wrap="square" rtlCol="0">
            <a:spAutoFit/>
          </a:bodyPr>
          <a:lstStyle/>
          <a:p>
            <a:r>
              <a:rPr lang="en-US" dirty="0"/>
              <a:t>Value</a:t>
            </a:r>
          </a:p>
        </p:txBody>
      </p:sp>
      <p:sp>
        <p:nvSpPr>
          <p:cNvPr id="30" name="Right Arrow 29">
            <a:extLst>
              <a:ext uri="{FF2B5EF4-FFF2-40B4-BE49-F238E27FC236}">
                <a16:creationId xmlns:a16="http://schemas.microsoft.com/office/drawing/2014/main" id="{31033404-F96D-5E92-0148-CE07C35FBD3F}"/>
              </a:ext>
            </a:extLst>
          </p:cNvPr>
          <p:cNvSpPr/>
          <p:nvPr/>
        </p:nvSpPr>
        <p:spPr>
          <a:xfrm>
            <a:off x="1067718" y="6124485"/>
            <a:ext cx="246043"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B81DDE8-083A-CC2B-7E41-43480E7FF197}"/>
              </a:ext>
            </a:extLst>
          </p:cNvPr>
          <p:cNvSpPr txBox="1"/>
          <p:nvPr/>
        </p:nvSpPr>
        <p:spPr>
          <a:xfrm>
            <a:off x="3614862" y="6212913"/>
            <a:ext cx="1372423" cy="307777"/>
          </a:xfrm>
          <a:prstGeom prst="rect">
            <a:avLst/>
          </a:prstGeom>
          <a:solidFill>
            <a:schemeClr val="accent2">
              <a:lumMod val="20000"/>
              <a:lumOff val="80000"/>
            </a:schemeClr>
          </a:solidFill>
        </p:spPr>
        <p:txBody>
          <a:bodyPr wrap="square" rtlCol="0">
            <a:spAutoFit/>
          </a:bodyPr>
          <a:lstStyle/>
          <a:p>
            <a:pPr algn="ctr"/>
            <a:r>
              <a:rPr lang="en-US" sz="1400" dirty="0"/>
              <a:t>Insurance</a:t>
            </a:r>
          </a:p>
        </p:txBody>
      </p:sp>
      <p:sp>
        <p:nvSpPr>
          <p:cNvPr id="32" name="TextBox 31">
            <a:extLst>
              <a:ext uri="{FF2B5EF4-FFF2-40B4-BE49-F238E27FC236}">
                <a16:creationId xmlns:a16="http://schemas.microsoft.com/office/drawing/2014/main" id="{FC204266-0002-683E-8354-878B6B7A8F92}"/>
              </a:ext>
            </a:extLst>
          </p:cNvPr>
          <p:cNvSpPr txBox="1"/>
          <p:nvPr/>
        </p:nvSpPr>
        <p:spPr>
          <a:xfrm>
            <a:off x="5351066" y="6212913"/>
            <a:ext cx="1548345" cy="307777"/>
          </a:xfrm>
          <a:prstGeom prst="rect">
            <a:avLst/>
          </a:prstGeom>
          <a:solidFill>
            <a:schemeClr val="accent2">
              <a:lumMod val="20000"/>
              <a:lumOff val="80000"/>
            </a:schemeClr>
          </a:solidFill>
        </p:spPr>
        <p:txBody>
          <a:bodyPr wrap="square" rtlCol="0">
            <a:spAutoFit/>
          </a:bodyPr>
          <a:lstStyle/>
          <a:p>
            <a:pPr algn="ctr"/>
            <a:r>
              <a:rPr lang="en-US" sz="1400" dirty="0"/>
              <a:t>Planning</a:t>
            </a:r>
          </a:p>
        </p:txBody>
      </p:sp>
      <p:sp>
        <p:nvSpPr>
          <p:cNvPr id="33" name="TextBox 32">
            <a:extLst>
              <a:ext uri="{FF2B5EF4-FFF2-40B4-BE49-F238E27FC236}">
                <a16:creationId xmlns:a16="http://schemas.microsoft.com/office/drawing/2014/main" id="{5209D75A-4D0B-2826-5029-784A6B4B790A}"/>
              </a:ext>
            </a:extLst>
          </p:cNvPr>
          <p:cNvSpPr txBox="1"/>
          <p:nvPr/>
        </p:nvSpPr>
        <p:spPr>
          <a:xfrm>
            <a:off x="7101703" y="6212912"/>
            <a:ext cx="1548345" cy="307777"/>
          </a:xfrm>
          <a:prstGeom prst="rect">
            <a:avLst/>
          </a:prstGeom>
          <a:solidFill>
            <a:schemeClr val="accent2">
              <a:lumMod val="20000"/>
              <a:lumOff val="80000"/>
            </a:schemeClr>
          </a:solidFill>
        </p:spPr>
        <p:txBody>
          <a:bodyPr wrap="square" rtlCol="0">
            <a:spAutoFit/>
          </a:bodyPr>
          <a:lstStyle/>
          <a:p>
            <a:pPr algn="ctr"/>
            <a:r>
              <a:rPr lang="en-US" sz="1400" dirty="0"/>
              <a:t>Preparedness</a:t>
            </a:r>
          </a:p>
        </p:txBody>
      </p:sp>
      <p:sp>
        <p:nvSpPr>
          <p:cNvPr id="34" name="TextBox 33">
            <a:extLst>
              <a:ext uri="{FF2B5EF4-FFF2-40B4-BE49-F238E27FC236}">
                <a16:creationId xmlns:a16="http://schemas.microsoft.com/office/drawing/2014/main" id="{E1AB087B-E6FE-39D4-99FD-3014D23A9E27}"/>
              </a:ext>
            </a:extLst>
          </p:cNvPr>
          <p:cNvSpPr txBox="1"/>
          <p:nvPr/>
        </p:nvSpPr>
        <p:spPr>
          <a:xfrm>
            <a:off x="8903057" y="6212912"/>
            <a:ext cx="1548345" cy="307777"/>
          </a:xfrm>
          <a:prstGeom prst="rect">
            <a:avLst/>
          </a:prstGeom>
          <a:solidFill>
            <a:schemeClr val="accent2">
              <a:lumMod val="20000"/>
              <a:lumOff val="80000"/>
            </a:schemeClr>
          </a:solidFill>
        </p:spPr>
        <p:txBody>
          <a:bodyPr wrap="square" rtlCol="0">
            <a:spAutoFit/>
          </a:bodyPr>
          <a:lstStyle/>
          <a:p>
            <a:pPr algn="ctr"/>
            <a:r>
              <a:rPr lang="en-US" sz="1400" dirty="0"/>
              <a:t>Imminent Warning</a:t>
            </a:r>
          </a:p>
        </p:txBody>
      </p:sp>
      <p:sp>
        <p:nvSpPr>
          <p:cNvPr id="35" name="TextBox 34">
            <a:extLst>
              <a:ext uri="{FF2B5EF4-FFF2-40B4-BE49-F238E27FC236}">
                <a16:creationId xmlns:a16="http://schemas.microsoft.com/office/drawing/2014/main" id="{2DDFDDE6-E812-CAC8-AC96-F4B38FECDCB8}"/>
              </a:ext>
            </a:extLst>
          </p:cNvPr>
          <p:cNvSpPr txBox="1"/>
          <p:nvPr/>
        </p:nvSpPr>
        <p:spPr>
          <a:xfrm>
            <a:off x="8068962" y="222422"/>
            <a:ext cx="2607276" cy="369332"/>
          </a:xfrm>
          <a:prstGeom prst="rect">
            <a:avLst/>
          </a:prstGeom>
          <a:noFill/>
        </p:spPr>
        <p:txBody>
          <a:bodyPr wrap="square" rtlCol="0">
            <a:spAutoFit/>
          </a:bodyPr>
          <a:lstStyle/>
          <a:p>
            <a:r>
              <a:rPr lang="en-US" dirty="0"/>
              <a:t>Ended 10/19/2022</a:t>
            </a:r>
          </a:p>
        </p:txBody>
      </p:sp>
    </p:spTree>
    <p:extLst>
      <p:ext uri="{BB962C8B-B14F-4D97-AF65-F5344CB8AC3E}">
        <p14:creationId xmlns:p14="http://schemas.microsoft.com/office/powerpoint/2010/main" val="683071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A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C434796-2F9A-250E-E36E-111D549B6815}"/>
              </a:ext>
            </a:extLst>
          </p:cNvPr>
          <p:cNvSpPr>
            <a:spLocks noGrp="1"/>
          </p:cNvSpPr>
          <p:nvPr>
            <p:ph type="title"/>
          </p:nvPr>
        </p:nvSpPr>
        <p:spPr>
          <a:xfrm>
            <a:off x="9093495" y="618681"/>
            <a:ext cx="2760653" cy="4794567"/>
          </a:xfrm>
        </p:spPr>
        <p:txBody>
          <a:bodyPr vert="horz" lIns="91440" tIns="45720" rIns="91440" bIns="45720" rtlCol="0" anchor="ctr">
            <a:normAutofit/>
          </a:bodyPr>
          <a:lstStyle/>
          <a:p>
            <a:r>
              <a:rPr lang="en-US" sz="3600" dirty="0">
                <a:solidFill>
                  <a:srgbClr val="FFFFFF"/>
                </a:solidFill>
              </a:rPr>
              <a:t>National Seismic Hazard Map</a:t>
            </a:r>
            <a:br>
              <a:rPr lang="en-US" sz="3600" dirty="0">
                <a:solidFill>
                  <a:srgbClr val="FFFFFF"/>
                </a:solidFill>
              </a:rPr>
            </a:br>
            <a:br>
              <a:rPr lang="en-US" sz="3600" dirty="0">
                <a:solidFill>
                  <a:srgbClr val="FFFFFF"/>
                </a:solidFill>
              </a:rPr>
            </a:br>
            <a:r>
              <a:rPr lang="en-US" sz="2400" dirty="0">
                <a:solidFill>
                  <a:srgbClr val="FFFFFF"/>
                </a:solidFill>
              </a:rPr>
              <a:t>US Geological Survey</a:t>
            </a:r>
            <a:br>
              <a:rPr lang="en-US" sz="2400" dirty="0">
                <a:solidFill>
                  <a:srgbClr val="FFFFFF"/>
                </a:solidFill>
              </a:rPr>
            </a:br>
            <a:br>
              <a:rPr lang="en-US" sz="2400" dirty="0">
                <a:solidFill>
                  <a:srgbClr val="FFFFFF"/>
                </a:solidFill>
              </a:rPr>
            </a:br>
            <a:r>
              <a:rPr lang="en-US" sz="2400" dirty="0">
                <a:solidFill>
                  <a:srgbClr val="FFFFFF"/>
                </a:solidFill>
              </a:rPr>
              <a:t>50 year ground motion probabilities</a:t>
            </a:r>
          </a:p>
        </p:txBody>
      </p:sp>
      <p:sp>
        <p:nvSpPr>
          <p:cNvPr id="1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iagram, map&#10;&#10;Description automatically generated">
            <a:extLst>
              <a:ext uri="{FF2B5EF4-FFF2-40B4-BE49-F238E27FC236}">
                <a16:creationId xmlns:a16="http://schemas.microsoft.com/office/drawing/2014/main" id="{3E288A07-064E-7F10-AB62-8594A3AF5EED}"/>
              </a:ext>
            </a:extLst>
          </p:cNvPr>
          <p:cNvPicPr>
            <a:picLocks noGrp="1" noChangeAspect="1"/>
          </p:cNvPicPr>
          <p:nvPr>
            <p:ph idx="1"/>
          </p:nvPr>
        </p:nvPicPr>
        <p:blipFill rotWithShape="1">
          <a:blip r:embed="rId2"/>
          <a:srcRect r="561" b="1"/>
          <a:stretch/>
        </p:blipFill>
        <p:spPr>
          <a:xfrm>
            <a:off x="976251" y="942538"/>
            <a:ext cx="7163222" cy="4808332"/>
          </a:xfrm>
          <a:prstGeom prst="rect">
            <a:avLst/>
          </a:prstGeom>
          <a:effectLst/>
        </p:spPr>
      </p:pic>
      <p:sp>
        <p:nvSpPr>
          <p:cNvPr id="7" name="TextBox 6">
            <a:extLst>
              <a:ext uri="{FF2B5EF4-FFF2-40B4-BE49-F238E27FC236}">
                <a16:creationId xmlns:a16="http://schemas.microsoft.com/office/drawing/2014/main" id="{CEEA9979-9A06-C9EC-B8E7-8400B2E67E46}"/>
              </a:ext>
            </a:extLst>
          </p:cNvPr>
          <p:cNvSpPr txBox="1"/>
          <p:nvPr/>
        </p:nvSpPr>
        <p:spPr>
          <a:xfrm>
            <a:off x="870334" y="6389783"/>
            <a:ext cx="9981280" cy="369332"/>
          </a:xfrm>
          <a:prstGeom prst="rect">
            <a:avLst/>
          </a:prstGeom>
          <a:noFill/>
        </p:spPr>
        <p:txBody>
          <a:bodyPr wrap="square" rtlCol="0">
            <a:spAutoFit/>
          </a:bodyPr>
          <a:lstStyle/>
          <a:p>
            <a:pPr algn="ctr"/>
            <a:r>
              <a:rPr lang="en-US" dirty="0">
                <a:solidFill>
                  <a:schemeClr val="bg1"/>
                </a:solidFill>
              </a:rPr>
              <a:t>https://</a:t>
            </a:r>
            <a:r>
              <a:rPr lang="en-US" dirty="0" err="1">
                <a:solidFill>
                  <a:schemeClr val="bg1"/>
                </a:solidFill>
              </a:rPr>
              <a:t>www.usgs.gov</a:t>
            </a:r>
            <a:r>
              <a:rPr lang="en-US" dirty="0">
                <a:solidFill>
                  <a:schemeClr val="bg1"/>
                </a:solidFill>
              </a:rPr>
              <a:t>/programs/earthquake-hazards/science/national-seismic-hazard-maps</a:t>
            </a:r>
          </a:p>
        </p:txBody>
      </p:sp>
    </p:spTree>
    <p:extLst>
      <p:ext uri="{BB962C8B-B14F-4D97-AF65-F5344CB8AC3E}">
        <p14:creationId xmlns:p14="http://schemas.microsoft.com/office/powerpoint/2010/main" val="684777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CD5DC9-8794-5D7B-95F6-33DEBBA88BEA}"/>
              </a:ext>
            </a:extLst>
          </p:cNvPr>
          <p:cNvSpPr>
            <a:spLocks noGrp="1"/>
          </p:cNvSpPr>
          <p:nvPr>
            <p:ph type="title"/>
          </p:nvPr>
        </p:nvSpPr>
        <p:spPr>
          <a:xfrm>
            <a:off x="638882" y="639193"/>
            <a:ext cx="3571810" cy="3573516"/>
          </a:xfrm>
        </p:spPr>
        <p:txBody>
          <a:bodyPr vert="horz" lIns="91440" tIns="45720" rIns="91440" bIns="45720" rtlCol="0" anchor="b">
            <a:normAutofit fontScale="90000"/>
          </a:bodyPr>
          <a:lstStyle/>
          <a:p>
            <a:r>
              <a:rPr lang="en-US" sz="3100" kern="1200" dirty="0">
                <a:solidFill>
                  <a:schemeClr val="tx1"/>
                </a:solidFill>
                <a:latin typeface="+mj-lt"/>
                <a:ea typeface="+mj-ea"/>
                <a:cs typeface="+mj-cs"/>
              </a:rPr>
              <a:t>Uniform California Earthquake Rupture Forecast</a:t>
            </a:r>
            <a:br>
              <a:rPr lang="en-US" sz="3100" kern="1200" dirty="0">
                <a:solidFill>
                  <a:schemeClr val="tx1"/>
                </a:solidFill>
                <a:latin typeface="+mj-lt"/>
                <a:ea typeface="+mj-ea"/>
                <a:cs typeface="+mj-cs"/>
              </a:rPr>
            </a:br>
            <a:br>
              <a:rPr lang="en-US" sz="3100" kern="1200" dirty="0">
                <a:solidFill>
                  <a:schemeClr val="tx1"/>
                </a:solidFill>
                <a:latin typeface="+mj-lt"/>
                <a:ea typeface="+mj-ea"/>
                <a:cs typeface="+mj-cs"/>
              </a:rPr>
            </a:br>
            <a:r>
              <a:rPr lang="en-US" sz="2400" kern="1200" dirty="0">
                <a:solidFill>
                  <a:schemeClr val="tx1"/>
                </a:solidFill>
                <a:latin typeface="+mj-lt"/>
                <a:ea typeface="+mj-ea"/>
                <a:cs typeface="+mj-cs"/>
              </a:rPr>
              <a:t>US Geological Survey + Southern California Earthquake Center</a:t>
            </a:r>
            <a:br>
              <a:rPr lang="en-US" sz="2400" kern="1200" dirty="0">
                <a:solidFill>
                  <a:schemeClr val="tx1"/>
                </a:solidFill>
                <a:latin typeface="+mj-lt"/>
                <a:ea typeface="+mj-ea"/>
                <a:cs typeface="+mj-cs"/>
              </a:rPr>
            </a:b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30 year forecast of earthquak</a:t>
            </a:r>
            <a:r>
              <a:rPr lang="en-US" sz="2400" dirty="0"/>
              <a:t>e likelihood</a:t>
            </a:r>
            <a:endParaRPr lang="en-US" sz="24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203E3E25-63A6-1A9A-2D99-8C0389973B92}"/>
              </a:ext>
            </a:extLst>
          </p:cNvPr>
          <p:cNvPicPr>
            <a:picLocks noGrp="1" noChangeAspect="1"/>
          </p:cNvPicPr>
          <p:nvPr>
            <p:ph idx="1"/>
          </p:nvPr>
        </p:nvPicPr>
        <p:blipFill>
          <a:blip r:embed="rId2"/>
          <a:stretch>
            <a:fillRect/>
          </a:stretch>
        </p:blipFill>
        <p:spPr>
          <a:xfrm>
            <a:off x="4654296" y="998389"/>
            <a:ext cx="7214616" cy="4833790"/>
          </a:xfrm>
          <a:prstGeom prst="rect">
            <a:avLst/>
          </a:prstGeom>
        </p:spPr>
      </p:pic>
      <p:sp>
        <p:nvSpPr>
          <p:cNvPr id="6" name="TextBox 5">
            <a:extLst>
              <a:ext uri="{FF2B5EF4-FFF2-40B4-BE49-F238E27FC236}">
                <a16:creationId xmlns:a16="http://schemas.microsoft.com/office/drawing/2014/main" id="{81E79BB7-7AA1-BAFF-1DE9-0298F1B140A5}"/>
              </a:ext>
            </a:extLst>
          </p:cNvPr>
          <p:cNvSpPr txBox="1"/>
          <p:nvPr/>
        </p:nvSpPr>
        <p:spPr>
          <a:xfrm>
            <a:off x="638882" y="5832179"/>
            <a:ext cx="6720385" cy="369332"/>
          </a:xfrm>
          <a:prstGeom prst="rect">
            <a:avLst/>
          </a:prstGeom>
          <a:noFill/>
        </p:spPr>
        <p:txBody>
          <a:bodyPr wrap="square" rtlCol="0">
            <a:spAutoFit/>
          </a:bodyPr>
          <a:lstStyle/>
          <a:p>
            <a:pPr algn="ctr"/>
            <a:r>
              <a:rPr lang="en-US" dirty="0"/>
              <a:t>https://</a:t>
            </a:r>
            <a:r>
              <a:rPr lang="en-US" dirty="0" err="1"/>
              <a:t>pubs.usgs.gov</a:t>
            </a:r>
            <a:r>
              <a:rPr lang="en-US" dirty="0"/>
              <a:t>/fs/2015/3009/pdf/fs2015-3009.pdf</a:t>
            </a:r>
          </a:p>
        </p:txBody>
      </p:sp>
    </p:spTree>
    <p:extLst>
      <p:ext uri="{BB962C8B-B14F-4D97-AF65-F5344CB8AC3E}">
        <p14:creationId xmlns:p14="http://schemas.microsoft.com/office/powerpoint/2010/main" val="2238580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34F53-A141-274D-B98F-4EFFC7B69454}"/>
              </a:ext>
            </a:extLst>
          </p:cNvPr>
          <p:cNvSpPr>
            <a:spLocks noGrp="1"/>
          </p:cNvSpPr>
          <p:nvPr>
            <p:ph type="title"/>
          </p:nvPr>
        </p:nvSpPr>
        <p:spPr>
          <a:xfrm>
            <a:off x="838200" y="365125"/>
            <a:ext cx="10515600" cy="1325563"/>
          </a:xfrm>
        </p:spPr>
        <p:txBody>
          <a:bodyPr>
            <a:normAutofit/>
          </a:bodyPr>
          <a:lstStyle/>
          <a:p>
            <a:r>
              <a:rPr lang="en-US" sz="5400"/>
              <a:t>Details of the Haicheng Prediction</a:t>
            </a:r>
          </a:p>
        </p:txBody>
      </p:sp>
      <p:sp>
        <p:nvSpPr>
          <p:cNvPr id="1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2">
            <a:extLst>
              <a:ext uri="{FF2B5EF4-FFF2-40B4-BE49-F238E27FC236}">
                <a16:creationId xmlns:a16="http://schemas.microsoft.com/office/drawing/2014/main" id="{E6E6E338-3770-56DE-AA70-FD2A6DBCF2CA}"/>
              </a:ext>
            </a:extLst>
          </p:cNvPr>
          <p:cNvGraphicFramePr>
            <a:graphicFrameLocks noGrp="1"/>
          </p:cNvGraphicFramePr>
          <p:nvPr>
            <p:ph idx="1"/>
            <p:extLst>
              <p:ext uri="{D42A27DB-BD31-4B8C-83A1-F6EECF244321}">
                <p14:modId xmlns:p14="http://schemas.microsoft.com/office/powerpoint/2010/main" val="3201130528"/>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8651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0EDC35B-A400-BA1C-8731-F22262FE5086}"/>
                  </a:ext>
                </a:extLst>
              </p:cNvPr>
              <p:cNvSpPr>
                <a:spLocks noGrp="1"/>
              </p:cNvSpPr>
              <p:nvPr>
                <p:ph type="title"/>
              </p:nvPr>
            </p:nvSpPr>
            <p:spPr>
              <a:xfrm>
                <a:off x="399885" y="391450"/>
                <a:ext cx="4205163" cy="6042399"/>
              </a:xfrm>
            </p:spPr>
            <p:txBody>
              <a:bodyPr vert="horz" lIns="91440" tIns="45720" rIns="91440" bIns="45720" rtlCol="0" anchor="b">
                <a:normAutofit fontScale="90000"/>
              </a:bodyPr>
              <a:lstStyle/>
              <a:p>
                <a:pPr algn="ctr"/>
                <a:r>
                  <a:rPr lang="en-US" sz="3600" kern="1200" dirty="0">
                    <a:solidFill>
                      <a:srgbClr val="0003FF"/>
                    </a:solidFill>
                    <a:latin typeface="+mj-lt"/>
                    <a:ea typeface="+mj-ea"/>
                    <a:cs typeface="+mj-cs"/>
                  </a:rPr>
                  <a:t>Relative Earthquake Likelihood Model (RELM) Contest</a:t>
                </a:r>
                <a:br>
                  <a:rPr lang="en-US" kern="1200" dirty="0">
                    <a:solidFill>
                      <a:schemeClr val="tx1"/>
                    </a:solidFill>
                    <a:latin typeface="+mj-lt"/>
                    <a:ea typeface="+mj-ea"/>
                    <a:cs typeface="+mj-cs"/>
                  </a:rPr>
                </a:br>
                <a:br>
                  <a:rPr lang="en-US" kern="1200" dirty="0">
                    <a:solidFill>
                      <a:schemeClr val="tx1"/>
                    </a:solidFill>
                    <a:latin typeface="+mj-lt"/>
                    <a:ea typeface="+mj-ea"/>
                    <a:cs typeface="+mj-cs"/>
                  </a:rPr>
                </a:br>
                <a:r>
                  <a:rPr lang="en-US" sz="2700" kern="1200" dirty="0">
                    <a:solidFill>
                      <a:schemeClr val="tx1"/>
                    </a:solidFill>
                    <a:latin typeface="+mj-lt"/>
                    <a:ea typeface="+mj-ea"/>
                    <a:cs typeface="+mj-cs"/>
                  </a:rPr>
                  <a:t>A prospective contest of earthquake forecasting conducted by USGS and SCEC</a:t>
                </a:r>
                <a:br>
                  <a:rPr lang="en-US" sz="2700" kern="1200" dirty="0">
                    <a:solidFill>
                      <a:schemeClr val="tx1"/>
                    </a:solidFill>
                    <a:latin typeface="+mj-lt"/>
                    <a:ea typeface="+mj-ea"/>
                    <a:cs typeface="+mj-cs"/>
                  </a:rPr>
                </a:br>
                <a:br>
                  <a:rPr lang="en-US" sz="3100" kern="1200" dirty="0">
                    <a:solidFill>
                      <a:schemeClr val="tx1"/>
                    </a:solidFill>
                    <a:latin typeface="+mj-lt"/>
                    <a:ea typeface="+mj-ea"/>
                    <a:cs typeface="+mj-cs"/>
                  </a:rPr>
                </a:br>
                <a:r>
                  <a:rPr lang="en-US" sz="2200" kern="1200" dirty="0">
                    <a:solidFill>
                      <a:schemeClr val="tx1"/>
                    </a:solidFill>
                  </a:rPr>
                  <a:t>Forecasts submitted in 2007.  Evaluated in 2011 (but ongoing as well)</a:t>
                </a:r>
                <a:br>
                  <a:rPr lang="en-US" sz="2200" kern="1200" dirty="0">
                    <a:solidFill>
                      <a:schemeClr val="tx1"/>
                    </a:solidFill>
                  </a:rPr>
                </a:br>
                <a:br>
                  <a:rPr lang="en-US" sz="2200" kern="1200" dirty="0">
                    <a:solidFill>
                      <a:schemeClr val="tx1"/>
                    </a:solidFill>
                  </a:rPr>
                </a:br>
                <a:r>
                  <a:rPr lang="en-US" sz="2200" dirty="0"/>
                  <a:t>Numbers in lower left of each panel was the predicted number of M</a:t>
                </a:r>
                <a14:m>
                  <m:oMath xmlns:m="http://schemas.openxmlformats.org/officeDocument/2006/math">
                    <m:r>
                      <a:rPr lang="en-US" sz="2200" i="1">
                        <a:latin typeface="Cambria Math" panose="02040503050406030204" pitchFamily="18" charset="0"/>
                        <a:ea typeface="Cambria Math" panose="02040503050406030204" pitchFamily="18" charset="0"/>
                      </a:rPr>
                      <m:t>≥</m:t>
                    </m:r>
                  </m:oMath>
                </a14:m>
                <a:r>
                  <a:rPr lang="en-US" sz="2200" dirty="0"/>
                  <a:t>5 earthquakes</a:t>
                </a:r>
                <a:br>
                  <a:rPr lang="en-US" sz="2200" dirty="0"/>
                </a:br>
                <a:br>
                  <a:rPr lang="en-US" sz="2200" dirty="0"/>
                </a:br>
                <a:r>
                  <a:rPr lang="en-US" sz="2200" dirty="0">
                    <a:solidFill>
                      <a:srgbClr val="FF0000"/>
                    </a:solidFill>
                  </a:rPr>
                  <a:t>31 M</a:t>
                </a:r>
                <a14:m>
                  <m:oMath xmlns:m="http://schemas.openxmlformats.org/officeDocument/2006/math">
                    <m:r>
                      <a:rPr lang="en-US" sz="2200" i="1">
                        <a:solidFill>
                          <a:srgbClr val="FF0000"/>
                        </a:solidFill>
                        <a:latin typeface="Cambria Math" panose="02040503050406030204" pitchFamily="18" charset="0"/>
                        <a:ea typeface="Cambria Math" panose="02040503050406030204" pitchFamily="18" charset="0"/>
                      </a:rPr>
                      <m:t>≥</m:t>
                    </m:r>
                  </m:oMath>
                </a14:m>
                <a:r>
                  <a:rPr lang="en-US" sz="2200" dirty="0">
                    <a:solidFill>
                      <a:srgbClr val="FF0000"/>
                    </a:solidFill>
                  </a:rPr>
                  <a:t>5 earthquakes</a:t>
                </a:r>
                <a:r>
                  <a:rPr lang="en-US" sz="2200" dirty="0"/>
                  <a:t> actually occurred by the end of the testing period.</a:t>
                </a:r>
                <a:endParaRPr lang="en-US" sz="2700" kern="1200" dirty="0"/>
              </a:p>
            </p:txBody>
          </p:sp>
        </mc:Choice>
        <mc:Fallback xmlns="">
          <p:sp>
            <p:nvSpPr>
              <p:cNvPr id="2" name="Title 1">
                <a:extLst>
                  <a:ext uri="{FF2B5EF4-FFF2-40B4-BE49-F238E27FC236}">
                    <a16:creationId xmlns:a16="http://schemas.microsoft.com/office/drawing/2014/main" id="{20EDC35B-A400-BA1C-8731-F22262FE5086}"/>
                  </a:ext>
                </a:extLst>
              </p:cNvPr>
              <p:cNvSpPr>
                <a:spLocks noGrp="1" noRot="1" noChangeAspect="1" noMove="1" noResize="1" noEditPoints="1" noAdjustHandles="1" noChangeArrowheads="1" noChangeShapeType="1" noTextEdit="1"/>
              </p:cNvSpPr>
              <p:nvPr>
                <p:ph type="title"/>
              </p:nvPr>
            </p:nvSpPr>
            <p:spPr>
              <a:xfrm>
                <a:off x="399885" y="391450"/>
                <a:ext cx="4205163" cy="6042399"/>
              </a:xfrm>
              <a:blipFill>
                <a:blip r:embed="rId3"/>
                <a:stretch>
                  <a:fillRect l="-1205" r="-1205" b="-188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90927490-2E1D-BA0D-14E0-92560DBA062F}"/>
              </a:ext>
            </a:extLst>
          </p:cNvPr>
          <p:cNvSpPr txBox="1"/>
          <p:nvPr/>
        </p:nvSpPr>
        <p:spPr>
          <a:xfrm>
            <a:off x="5519450" y="6356730"/>
            <a:ext cx="6566053" cy="369332"/>
          </a:xfrm>
          <a:prstGeom prst="rect">
            <a:avLst/>
          </a:prstGeom>
          <a:noFill/>
        </p:spPr>
        <p:txBody>
          <a:bodyPr wrap="square" rtlCol="0">
            <a:spAutoFit/>
          </a:bodyPr>
          <a:lstStyle/>
          <a:p>
            <a:pPr algn="ctr"/>
            <a:r>
              <a:rPr lang="en-US" dirty="0"/>
              <a:t>E.H. Field, Seismological Research Letters, vol. 78, (1) 7-16 (2007)</a:t>
            </a:r>
          </a:p>
        </p:txBody>
      </p:sp>
      <p:pic>
        <p:nvPicPr>
          <p:cNvPr id="7" name="New picture">
            <a:extLst>
              <a:ext uri="{FF2B5EF4-FFF2-40B4-BE49-F238E27FC236}">
                <a16:creationId xmlns:a16="http://schemas.microsoft.com/office/drawing/2014/main" id="{6CB7D904-87C5-1E16-BA57-C49815C1AD2E}"/>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813864" y="131938"/>
            <a:ext cx="4734892" cy="604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Oval 4">
            <a:extLst>
              <a:ext uri="{FF2B5EF4-FFF2-40B4-BE49-F238E27FC236}">
                <a16:creationId xmlns:a16="http://schemas.microsoft.com/office/drawing/2014/main" id="{A99235D4-9757-80E1-73B2-45B9F3B4CACA}"/>
              </a:ext>
            </a:extLst>
          </p:cNvPr>
          <p:cNvSpPr>
            <a:spLocks noChangeAspect="1"/>
          </p:cNvSpPr>
          <p:nvPr/>
        </p:nvSpPr>
        <p:spPr>
          <a:xfrm>
            <a:off x="9202423" y="2589746"/>
            <a:ext cx="365760" cy="365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234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3" name="Group 1"/>
          <p:cNvGraphicFramePr>
            <a:graphicFrameLocks noGrp="1"/>
          </p:cNvGraphicFramePr>
          <p:nvPr/>
        </p:nvGraphicFramePr>
        <p:xfrm>
          <a:off x="5334125" y="69454"/>
          <a:ext cx="4940970" cy="6292960"/>
        </p:xfrm>
        <a:graphic>
          <a:graphicData uri="http://schemas.openxmlformats.org/drawingml/2006/table">
            <a:tbl>
              <a:tblPr/>
              <a:tblGrid>
                <a:gridCol w="395371">
                  <a:extLst>
                    <a:ext uri="{9D8B030D-6E8A-4147-A177-3AD203B41FA5}">
                      <a16:colId xmlns:a16="http://schemas.microsoft.com/office/drawing/2014/main" val="20000"/>
                    </a:ext>
                  </a:extLst>
                </a:gridCol>
                <a:gridCol w="1609558">
                  <a:extLst>
                    <a:ext uri="{9D8B030D-6E8A-4147-A177-3AD203B41FA5}">
                      <a16:colId xmlns:a16="http://schemas.microsoft.com/office/drawing/2014/main" val="20001"/>
                    </a:ext>
                  </a:extLst>
                </a:gridCol>
                <a:gridCol w="1012993">
                  <a:extLst>
                    <a:ext uri="{9D8B030D-6E8A-4147-A177-3AD203B41FA5}">
                      <a16:colId xmlns:a16="http://schemas.microsoft.com/office/drawing/2014/main" val="20002"/>
                    </a:ext>
                  </a:extLst>
                </a:gridCol>
                <a:gridCol w="1011823">
                  <a:extLst>
                    <a:ext uri="{9D8B030D-6E8A-4147-A177-3AD203B41FA5}">
                      <a16:colId xmlns:a16="http://schemas.microsoft.com/office/drawing/2014/main" val="20003"/>
                    </a:ext>
                  </a:extLst>
                </a:gridCol>
                <a:gridCol w="665580">
                  <a:extLst>
                    <a:ext uri="{9D8B030D-6E8A-4147-A177-3AD203B41FA5}">
                      <a16:colId xmlns:a16="http://schemas.microsoft.com/office/drawing/2014/main" val="20004"/>
                    </a:ext>
                  </a:extLst>
                </a:gridCol>
                <a:gridCol w="245645">
                  <a:extLst>
                    <a:ext uri="{9D8B030D-6E8A-4147-A177-3AD203B41FA5}">
                      <a16:colId xmlns:a16="http://schemas.microsoft.com/office/drawing/2014/main" val="20005"/>
                    </a:ext>
                  </a:extLst>
                </a:gridCol>
              </a:tblGrid>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chemeClr val="tx1"/>
                          </a:solidFill>
                          <a:effectLst/>
                          <a:latin typeface="Helvetica Neue Light" charset="0"/>
                          <a:ea typeface="Helvetica Neue Light" charset="0"/>
                          <a:cs typeface="Helvetica Neue Light" charset="0"/>
                          <a:sym typeface="Helvetica Neue Light" charset="0"/>
                        </a:rPr>
                        <a:t>No. </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Origin Time (UTC) </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Lat. </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Long. </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M</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endParaRP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1</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2006/05/24  04:20:26.01 </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32.3067</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-115.2278</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5.37</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2006/07/19  11:41:43.46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40.2807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-124.4332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2007/02/26  12:19:54.48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40.6428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-124.8662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5.40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2007/05/09  07:50:03.83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40.3745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-125.0162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5.20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2007/06/25  02:32:24.62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41.1155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-124.8245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6</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2007/10/31  03:04:54.81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37.4337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-121.7743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5.45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 2008/02/09  07:12:04.55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32.3595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-115.2773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5.10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7"/>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2008/02/11  18:29:30.53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32.3272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-115.2568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5.10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8"/>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2008/02/12  04:32:39.24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32.4475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-115.3175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4.97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9"/>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2008/02/19  22:41:29.66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32.4325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-115.3130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5.01</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0"/>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2008/04/26  06:40:10.60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39.5253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-119.9289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1"/>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2008/04/30  03:03:06.90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40.8358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-123.4968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5.40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2"/>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2008/07/29  18:42:15.71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33.9530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-117.7613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5.39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3"/>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14</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 2008/11/20  19:23:00.19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32.3288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-115.3318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4.98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4"/>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2008/12/06  04:18:42.85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34.8133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-116.4188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5.06</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5"/>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16</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2009/09/19  22:55:17.84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32.3707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-115.2612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6"/>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2009/10/01  10:01:24.67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36.3878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-117.8587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FS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7"/>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2009/10/03  01:16:00.31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36.3910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-117.8608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5.19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8"/>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2009/12/30  18:48:57.33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32.4640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-115.1892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5.80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9"/>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2010/01/10  00:27:39.32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40.6520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-124.6925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6.50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0"/>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21</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2010/02/04  20:20:21.97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40.4123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-124.9613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5.88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1"/>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22</a:t>
                      </a:r>
                    </a:p>
                  </a:txBody>
                  <a:tcPr marL="35719" marR="35719" marT="35717" marB="35717"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 2010/04/04  22:40:42.15 </a:t>
                      </a:r>
                    </a:p>
                  </a:txBody>
                  <a:tcPr marL="35719" marR="35719" marT="35717" marB="35717"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32.2587</a:t>
                      </a:r>
                    </a:p>
                  </a:txBody>
                  <a:tcPr marL="35719" marR="35719" marT="35717" marB="35717"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-115.2872</a:t>
                      </a:r>
                    </a:p>
                  </a:txBody>
                  <a:tcPr marL="35719" marR="35719" marT="35717" marB="35717"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7.20</a:t>
                      </a:r>
                    </a:p>
                  </a:txBody>
                  <a:tcPr marL="35719" marR="35719" marT="35717" marB="35717"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solidFill>
                      <a:srgbClr val="FF0000"/>
                    </a:solidFill>
                  </a:tcPr>
                </a:tc>
                <a:extLst>
                  <a:ext uri="{0D108BD9-81ED-4DB2-BD59-A6C34878D82A}">
                    <a16:rowId xmlns:a16="http://schemas.microsoft.com/office/drawing/2014/main" val="10022"/>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2010/04/04  22:50:17.08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32.0972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-115.0467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5.51</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3"/>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24</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2010/04/04  23:15:14.24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32.3000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-115.2595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5.43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4"/>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2010/04/04  23:25:06.95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32.2462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-115.2978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5.38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5"/>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26</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2010/04/05  00:07:09.07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32.0180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-115.0172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5.32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6"/>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2010/04/05  03:15:24.46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32.6282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-115.8062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4.97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7"/>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2010/04/08  16:44:25.92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32.2198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-115.2760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5.29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8"/>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2010/06/15  04:26:58.48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32.7002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-115.9213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5.72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9"/>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2010/07/07  23:53:33.53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33.4205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-116.4887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5.43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30"/>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31</a:t>
                      </a:r>
                    </a:p>
                  </a:txBody>
                  <a:tcPr marL="35719" marR="35719" marT="35717" marB="35717"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2010/09/14  10:52:18.00 </a:t>
                      </a:r>
                    </a:p>
                  </a:txBody>
                  <a:tcPr marL="35719" marR="35719" marT="35717" marB="35717"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32.0485</a:t>
                      </a:r>
                    </a:p>
                  </a:txBody>
                  <a:tcPr marL="35719" marR="35719" marT="35717" marB="35717"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-115.1982</a:t>
                      </a:r>
                    </a:p>
                  </a:txBody>
                  <a:tcPr marL="35719" marR="35719" marT="35717" marB="35717"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4.96</a:t>
                      </a:r>
                    </a:p>
                  </a:txBody>
                  <a:tcPr marL="35719" marR="35719" marT="35717" marB="35717"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31"/>
                  </a:ext>
                </a:extLst>
              </a:tr>
            </a:tbl>
          </a:graphicData>
        </a:graphic>
      </p:graphicFrame>
      <p:sp>
        <p:nvSpPr>
          <p:cNvPr id="246982" name="Rectangle 616"/>
          <p:cNvSpPr>
            <a:spLocks/>
          </p:cNvSpPr>
          <p:nvPr/>
        </p:nvSpPr>
        <p:spPr bwMode="auto">
          <a:xfrm>
            <a:off x="1925836" y="1634133"/>
            <a:ext cx="2857500" cy="4616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a:solidFill>
                  <a:srgbClr val="4D4D4D"/>
                </a:solidFill>
                <a:latin typeface="Helvetica Neue" charset="0"/>
                <a:cs typeface="Helvetica Neue" charset="0"/>
                <a:sym typeface="Helvetica Neue" charset="0"/>
              </a:rPr>
              <a:t>Times of occurrence, locations, and magnitudes of the 31 earthquakes in the test region with M ≥ 4.95 from 1 January 2006 until 31 December 2010. The M = 7.2 El Mayor-Cucapah earthquake is in red.</a:t>
            </a:r>
          </a:p>
          <a:p>
            <a:pPr algn="l"/>
            <a:endParaRPr lang="en-US">
              <a:solidFill>
                <a:srgbClr val="4D4D4D"/>
              </a:solidFill>
              <a:latin typeface="Helvetica Neue" charset="0"/>
              <a:cs typeface="Helvetica Neue" charset="0"/>
              <a:sym typeface="Helvetica Neue" charset="0"/>
            </a:endParaRPr>
          </a:p>
          <a:p>
            <a:pPr algn="l"/>
            <a:endParaRPr lang="en-US">
              <a:solidFill>
                <a:srgbClr val="4D4D4D"/>
              </a:solidFill>
              <a:latin typeface="Helvetica Neue" charset="0"/>
              <a:cs typeface="Helvetica Neue" charset="0"/>
              <a:sym typeface="Helvetica Neue" charset="0"/>
            </a:endParaRPr>
          </a:p>
          <a:p>
            <a:pPr algn="l"/>
            <a:endParaRPr lang="en-US">
              <a:solidFill>
                <a:srgbClr val="4D4D4D"/>
              </a:solidFill>
              <a:latin typeface="Helvetica Neue" charset="0"/>
              <a:cs typeface="Helvetica Neue" charset="0"/>
              <a:sym typeface="Helvetica Neue" charset="0"/>
            </a:endParaRPr>
          </a:p>
          <a:p>
            <a:pPr algn="l"/>
            <a:endParaRPr lang="en-US">
              <a:solidFill>
                <a:srgbClr val="4D4D4D"/>
              </a:solidFill>
              <a:latin typeface="Helvetica Neue" charset="0"/>
              <a:cs typeface="Helvetica Neue" charset="0"/>
              <a:sym typeface="Helvetica Neue" charset="0"/>
            </a:endParaRPr>
          </a:p>
          <a:p>
            <a:pPr algn="l"/>
            <a:r>
              <a:rPr lang="en-US">
                <a:solidFill>
                  <a:srgbClr val="4D4D4D"/>
                </a:solidFill>
                <a:latin typeface="Helvetica Neue" charset="0"/>
                <a:cs typeface="Helvetica Neue" charset="0"/>
                <a:sym typeface="Helvetica Neue" charset="0"/>
              </a:rPr>
              <a:t>A - activation(6)</a:t>
            </a:r>
            <a:br>
              <a:rPr lang="en-US">
                <a:solidFill>
                  <a:srgbClr val="4D4D4D"/>
                </a:solidFill>
                <a:latin typeface="Helvetica Neue" charset="0"/>
                <a:cs typeface="Helvetica Neue" charset="0"/>
                <a:sym typeface="Helvetica Neue" charset="0"/>
              </a:rPr>
            </a:br>
            <a:r>
              <a:rPr lang="en-US">
                <a:solidFill>
                  <a:srgbClr val="4D4D4D"/>
                </a:solidFill>
                <a:latin typeface="Helvetica Neue" charset="0"/>
                <a:cs typeface="Helvetica Neue" charset="0"/>
                <a:sym typeface="Helvetica Neue" charset="0"/>
              </a:rPr>
              <a:t>FS - foreshock(1) AS - aftershock (8)</a:t>
            </a:r>
          </a:p>
        </p:txBody>
      </p:sp>
      <p:sp>
        <p:nvSpPr>
          <p:cNvPr id="246984" name="Line 618"/>
          <p:cNvSpPr>
            <a:spLocks noChangeShapeType="1"/>
          </p:cNvSpPr>
          <p:nvPr/>
        </p:nvSpPr>
        <p:spPr bwMode="auto">
          <a:xfrm rot="10800000" flipH="1">
            <a:off x="1987229" y="1384102"/>
            <a:ext cx="2724671" cy="0"/>
          </a:xfrm>
          <a:prstGeom prst="line">
            <a:avLst/>
          </a:prstGeom>
          <a:noFill/>
          <a:ln w="12700">
            <a:solidFill>
              <a:srgbClr val="888888"/>
            </a:solidFill>
            <a:round/>
            <a:headEnd/>
            <a:tailEnd/>
          </a:ln>
          <a:extLst>
            <a:ext uri="{909E8E84-426E-40dd-AFC4-6F175D3DCCD1}">
              <a14:hiddenFill xmlns:a14="http://schemas.microsoft.com/office/drawing/2010/main" xmlns="">
                <a:noFill/>
              </a14:hiddenFill>
            </a:ext>
          </a:extLst>
        </p:spPr>
        <p:txBody>
          <a:bodyPr lIns="64291" tIns="32146" rIns="64291" bIns="32146"/>
          <a:lstStyle/>
          <a:p>
            <a:endParaRPr lang="en-US"/>
          </a:p>
        </p:txBody>
      </p:sp>
      <p:sp>
        <p:nvSpPr>
          <p:cNvPr id="4" name="TextBox 3"/>
          <p:cNvSpPr txBox="1"/>
          <p:nvPr/>
        </p:nvSpPr>
        <p:spPr>
          <a:xfrm>
            <a:off x="1925836" y="282222"/>
            <a:ext cx="2857500" cy="523220"/>
          </a:xfrm>
          <a:prstGeom prst="rect">
            <a:avLst/>
          </a:prstGeom>
          <a:noFill/>
        </p:spPr>
        <p:txBody>
          <a:bodyPr wrap="square" rtlCol="0">
            <a:spAutoFit/>
          </a:bodyPr>
          <a:lstStyle/>
          <a:p>
            <a:pPr algn="ctr"/>
            <a:r>
              <a:rPr lang="en-US" sz="2800" dirty="0">
                <a:solidFill>
                  <a:srgbClr val="FF0000"/>
                </a:solidFill>
                <a:latin typeface="Helvetica Neue Light"/>
                <a:cs typeface="Helvetica Neue Light"/>
              </a:rPr>
              <a:t>The Earthquakes</a:t>
            </a:r>
          </a:p>
        </p:txBody>
      </p:sp>
    </p:spTree>
    <p:extLst>
      <p:ext uri="{BB962C8B-B14F-4D97-AF65-F5344CB8AC3E}">
        <p14:creationId xmlns:p14="http://schemas.microsoft.com/office/powerpoint/2010/main" val="4178299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484" y="142875"/>
            <a:ext cx="5027414" cy="5027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7811" name="Rectangle 2"/>
          <p:cNvSpPr>
            <a:spLocks/>
          </p:cNvSpPr>
          <p:nvPr/>
        </p:nvSpPr>
        <p:spPr bwMode="auto">
          <a:xfrm>
            <a:off x="1925836" y="1634133"/>
            <a:ext cx="2857500" cy="4616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dirty="0">
                <a:solidFill>
                  <a:srgbClr val="4D4D4D"/>
                </a:solidFill>
                <a:latin typeface="Helvetica Neue" charset="0"/>
                <a:cs typeface="Helvetica Neue" charset="0"/>
                <a:sym typeface="Helvetica Neue" charset="0"/>
              </a:rPr>
              <a:t>Map of the test region, the coast of California, major faults, and the 31 earthquakes with M ≥ 4.95 that occurred in the test region. Also shown are the square regions where large scale maps are given in subsequent slides.</a:t>
            </a:r>
          </a:p>
        </p:txBody>
      </p:sp>
      <p:sp>
        <p:nvSpPr>
          <p:cNvPr id="247813" name="Line 4"/>
          <p:cNvSpPr>
            <a:spLocks noChangeShapeType="1"/>
          </p:cNvSpPr>
          <p:nvPr/>
        </p:nvSpPr>
        <p:spPr bwMode="auto">
          <a:xfrm rot="10800000" flipH="1">
            <a:off x="1987229" y="1384102"/>
            <a:ext cx="2724671" cy="0"/>
          </a:xfrm>
          <a:prstGeom prst="line">
            <a:avLst/>
          </a:prstGeom>
          <a:noFill/>
          <a:ln w="12700">
            <a:solidFill>
              <a:srgbClr val="888888"/>
            </a:solidFill>
            <a:round/>
            <a:headEnd/>
            <a:tailEnd/>
          </a:ln>
          <a:extLst>
            <a:ext uri="{909E8E84-426E-40dd-AFC4-6F175D3DCCD1}">
              <a14:hiddenFill xmlns:a14="http://schemas.microsoft.com/office/drawing/2010/main" xmlns="">
                <a:noFill/>
              </a14:hiddenFill>
            </a:ext>
          </a:extLst>
        </p:spPr>
        <p:txBody>
          <a:bodyPr lIns="64291" tIns="32146" rIns="64291" bIns="32146"/>
          <a:lstStyle/>
          <a:p>
            <a:endParaRPr lang="en-US"/>
          </a:p>
        </p:txBody>
      </p:sp>
      <p:sp>
        <p:nvSpPr>
          <p:cNvPr id="7" name="TextBox 6"/>
          <p:cNvSpPr txBox="1"/>
          <p:nvPr/>
        </p:nvSpPr>
        <p:spPr>
          <a:xfrm>
            <a:off x="1925836" y="282222"/>
            <a:ext cx="2857500" cy="523220"/>
          </a:xfrm>
          <a:prstGeom prst="rect">
            <a:avLst/>
          </a:prstGeom>
          <a:noFill/>
        </p:spPr>
        <p:txBody>
          <a:bodyPr wrap="square" rtlCol="0">
            <a:spAutoFit/>
          </a:bodyPr>
          <a:lstStyle/>
          <a:p>
            <a:pPr algn="ctr"/>
            <a:r>
              <a:rPr lang="en-US" sz="2800" dirty="0">
                <a:solidFill>
                  <a:srgbClr val="FF0000"/>
                </a:solidFill>
                <a:latin typeface="Helvetica Neue Light"/>
                <a:cs typeface="Helvetica Neue Light"/>
              </a:rPr>
              <a:t>Test Region</a:t>
            </a:r>
          </a:p>
        </p:txBody>
      </p:sp>
    </p:spTree>
    <p:extLst>
      <p:ext uri="{BB962C8B-B14F-4D97-AF65-F5344CB8AC3E}">
        <p14:creationId xmlns:p14="http://schemas.microsoft.com/office/powerpoint/2010/main" val="4271779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836" y="857250"/>
            <a:ext cx="8518922" cy="400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8835" name="Rectangle 2"/>
          <p:cNvSpPr>
            <a:spLocks noGrp="1" noChangeArrowheads="1"/>
          </p:cNvSpPr>
          <p:nvPr>
            <p:ph type="body" idx="1"/>
          </p:nvPr>
        </p:nvSpPr>
        <p:spPr bwMode="auto">
          <a:xfrm>
            <a:off x="1952625" y="7170539"/>
            <a:ext cx="8331398" cy="106263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64291" tIns="32146" rIns="0" bIns="32146" numCol="1" rtlCol="0" anchor="t" anchorCtr="0" compatLnSpc="1">
            <a:prstTxWarp prst="textNoShape">
              <a:avLst/>
            </a:prstTxWarp>
            <a:normAutofit/>
          </a:bodyPr>
          <a:lstStyle/>
          <a:p>
            <a:pPr eaLnBrk="1" hangingPunct="1"/>
            <a:r>
              <a:rPr lang="en-US" sz="1400">
                <a:solidFill>
                  <a:srgbClr val="999999"/>
                </a:solidFill>
                <a:latin typeface="Helvetica Neue" charset="0"/>
                <a:ea typeface="ヒラギノ角ゴ ProN W3" charset="0"/>
                <a:cs typeface="ヒラギノ角ゴ ProN W3" charset="0"/>
              </a:rPr>
              <a:t>Map of the southeast region around the epicenter of the M = 7.2 El Mayor-Cucapah earthquake that occurred on 4 April 2010 (shown as a star). (a) Earthquakes during the period 1 January 2006 through 4 April 2010. (b) Earthquakes during the period 4 April 2010 through 31 December 2010 (includes aftershocks). Included are the test earthquakes as well as background earthquakes with M ≥ 2.0.</a:t>
            </a:r>
          </a:p>
        </p:txBody>
      </p:sp>
      <p:sp>
        <p:nvSpPr>
          <p:cNvPr id="248836" name="Rectangle 3"/>
          <p:cNvSpPr>
            <a:spLocks/>
          </p:cNvSpPr>
          <p:nvPr/>
        </p:nvSpPr>
        <p:spPr bwMode="auto">
          <a:xfrm>
            <a:off x="4479728" y="5509617"/>
            <a:ext cx="5795367" cy="1437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sz="1300">
                <a:solidFill>
                  <a:srgbClr val="4D4D4D"/>
                </a:solidFill>
                <a:latin typeface="Helvetica Neue" charset="0"/>
                <a:cs typeface="Helvetica Neue" charset="0"/>
                <a:sym typeface="Helvetica Neue" charset="0"/>
              </a:rPr>
              <a:t>Map of the southeast region around the epicenter of the M = 7.2 El Mayor-Cucapah earthquake that occurred on 4 April 2010 (shown as a star). (a) Earthquakes during the period 1 January 2006 through 4 April 2010. (b) Earthquakes during the period 4 April 2010 through 31 December 2010 (includes aftershocks). Included are the test earthquakes as well as background earthquakes with M ≥ 2.0.</a:t>
            </a:r>
          </a:p>
        </p:txBody>
      </p:sp>
      <p:sp>
        <p:nvSpPr>
          <p:cNvPr id="247813" name="Rectangle 4"/>
          <p:cNvSpPr>
            <a:spLocks/>
          </p:cNvSpPr>
          <p:nvPr/>
        </p:nvSpPr>
        <p:spPr bwMode="auto">
          <a:xfrm>
            <a:off x="1782961" y="5473899"/>
            <a:ext cx="2241352" cy="1196578"/>
          </a:xfrm>
          <a:prstGeom prst="rect">
            <a:avLst/>
          </a:prstGeom>
          <a:noFill/>
          <a:ln w="12700">
            <a:noFill/>
            <a:miter lim="800000"/>
            <a:headEnd/>
            <a:tailEnd/>
          </a:ln>
        </p:spPr>
        <p:txBody>
          <a:bodyPr lIns="0" tIns="0" rIns="0" bIns="0" anchor="ctr"/>
          <a:lstStyle/>
          <a:p>
            <a:pPr algn="r"/>
            <a:r>
              <a:rPr lang="en-US">
                <a:solidFill>
                  <a:srgbClr val="FF0000"/>
                </a:solidFill>
                <a:effectLst>
                  <a:outerShdw blurRad="38100" dist="38100" dir="2700000" algn="tl">
                    <a:srgbClr val="DDDDDD"/>
                  </a:outerShdw>
                </a:effectLst>
                <a:cs typeface="Helvetica Neue Light" charset="0"/>
              </a:rPr>
              <a:t>detail area 1</a:t>
            </a:r>
          </a:p>
        </p:txBody>
      </p:sp>
      <p:sp>
        <p:nvSpPr>
          <p:cNvPr id="248838" name="Line 5"/>
          <p:cNvSpPr>
            <a:spLocks noChangeShapeType="1"/>
          </p:cNvSpPr>
          <p:nvPr/>
        </p:nvSpPr>
        <p:spPr bwMode="auto">
          <a:xfrm>
            <a:off x="4265414" y="5607845"/>
            <a:ext cx="0" cy="1000125"/>
          </a:xfrm>
          <a:prstGeom prst="line">
            <a:avLst/>
          </a:prstGeom>
          <a:noFill/>
          <a:ln w="12700">
            <a:solidFill>
              <a:srgbClr val="888888"/>
            </a:solidFill>
            <a:round/>
            <a:headEnd/>
            <a:tailEnd/>
          </a:ln>
          <a:extLst>
            <a:ext uri="{909E8E84-426E-40dd-AFC4-6F175D3DCCD1}">
              <a14:hiddenFill xmlns:a14="http://schemas.microsoft.com/office/drawing/2010/main" xmlns="">
                <a:noFill/>
              </a14:hiddenFill>
            </a:ext>
          </a:extLst>
        </p:spPr>
        <p:txBody>
          <a:bodyPr lIns="64291" tIns="32146" rIns="64291" bIns="32146"/>
          <a:lstStyle/>
          <a:p>
            <a:endParaRPr lang="en-US"/>
          </a:p>
        </p:txBody>
      </p:sp>
    </p:spTree>
    <p:extLst>
      <p:ext uri="{BB962C8B-B14F-4D97-AF65-F5344CB8AC3E}">
        <p14:creationId xmlns:p14="http://schemas.microsoft.com/office/powerpoint/2010/main" val="135318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484" y="142876"/>
            <a:ext cx="5027414" cy="351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9859" name="Rectangle 2"/>
          <p:cNvSpPr>
            <a:spLocks/>
          </p:cNvSpPr>
          <p:nvPr/>
        </p:nvSpPr>
        <p:spPr bwMode="auto">
          <a:xfrm>
            <a:off x="1925836" y="1634133"/>
            <a:ext cx="2857500" cy="4616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dirty="0">
                <a:solidFill>
                  <a:srgbClr val="4D4D4D"/>
                </a:solidFill>
                <a:latin typeface="Helvetica Neue" charset="0"/>
                <a:cs typeface="Helvetica Neue" charset="0"/>
                <a:sym typeface="Helvetica Neue" charset="0"/>
              </a:rPr>
              <a:t>Map of the northwest region near Cape Mendocino. Test earthquakes  are shown as well as background earthquakes with M ≥ 2.0.</a:t>
            </a:r>
          </a:p>
        </p:txBody>
      </p:sp>
      <p:sp>
        <p:nvSpPr>
          <p:cNvPr id="249861" name="Line 4"/>
          <p:cNvSpPr>
            <a:spLocks noChangeShapeType="1"/>
          </p:cNvSpPr>
          <p:nvPr/>
        </p:nvSpPr>
        <p:spPr bwMode="auto">
          <a:xfrm rot="10800000" flipH="1">
            <a:off x="1987229" y="1384102"/>
            <a:ext cx="2724671" cy="0"/>
          </a:xfrm>
          <a:prstGeom prst="line">
            <a:avLst/>
          </a:prstGeom>
          <a:noFill/>
          <a:ln w="12700">
            <a:solidFill>
              <a:srgbClr val="888888"/>
            </a:solidFill>
            <a:round/>
            <a:headEnd/>
            <a:tailEnd/>
          </a:ln>
          <a:extLst>
            <a:ext uri="{909E8E84-426E-40dd-AFC4-6F175D3DCCD1}">
              <a14:hiddenFill xmlns:a14="http://schemas.microsoft.com/office/drawing/2010/main" xmlns="">
                <a:noFill/>
              </a14:hiddenFill>
            </a:ext>
          </a:extLst>
        </p:spPr>
        <p:txBody>
          <a:bodyPr lIns="64291" tIns="32146" rIns="64291" bIns="32146"/>
          <a:lstStyle/>
          <a:p>
            <a:endParaRPr lang="en-US"/>
          </a:p>
        </p:txBody>
      </p:sp>
      <p:sp>
        <p:nvSpPr>
          <p:cNvPr id="7" name="TextBox 6"/>
          <p:cNvSpPr txBox="1"/>
          <p:nvPr/>
        </p:nvSpPr>
        <p:spPr>
          <a:xfrm>
            <a:off x="1925836" y="282222"/>
            <a:ext cx="2857500" cy="523220"/>
          </a:xfrm>
          <a:prstGeom prst="rect">
            <a:avLst/>
          </a:prstGeom>
          <a:noFill/>
        </p:spPr>
        <p:txBody>
          <a:bodyPr wrap="square" rtlCol="0">
            <a:spAutoFit/>
          </a:bodyPr>
          <a:lstStyle/>
          <a:p>
            <a:pPr algn="ctr"/>
            <a:r>
              <a:rPr lang="en-US" sz="2800" dirty="0">
                <a:solidFill>
                  <a:srgbClr val="FF0000"/>
                </a:solidFill>
                <a:latin typeface="Helvetica Neue Light"/>
                <a:cs typeface="Helvetica Neue Light"/>
              </a:rPr>
              <a:t>Detail Area 2</a:t>
            </a:r>
          </a:p>
        </p:txBody>
      </p:sp>
    </p:spTree>
    <p:extLst>
      <p:ext uri="{BB962C8B-B14F-4D97-AF65-F5344CB8AC3E}">
        <p14:creationId xmlns:p14="http://schemas.microsoft.com/office/powerpoint/2010/main" val="1786149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1"/>
          <p:cNvSpPr>
            <a:spLocks noGrp="1" noChangeArrowheads="1"/>
          </p:cNvSpPr>
          <p:nvPr>
            <p:ph type="body" idx="1"/>
          </p:nvPr>
        </p:nvSpPr>
        <p:spPr bwMode="auto">
          <a:xfrm>
            <a:off x="1952625" y="5563196"/>
            <a:ext cx="8331398" cy="122336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64291" tIns="32146" rIns="0" bIns="32146" numCol="1" rtlCol="0" anchor="t" anchorCtr="0" compatLnSpc="1">
            <a:prstTxWarp prst="textNoShape">
              <a:avLst/>
            </a:prstTxWarp>
            <a:normAutofit/>
          </a:bodyPr>
          <a:lstStyle/>
          <a:p>
            <a:pPr lvl="1" eaLnBrk="1" hangingPunct="1"/>
            <a:r>
              <a:rPr lang="en-US" sz="1400">
                <a:solidFill>
                  <a:srgbClr val="4D4D4D"/>
                </a:solidFill>
                <a:latin typeface="Helvetica Neue" charset="0"/>
                <a:ea typeface="ＭＳ Ｐゴシック" charset="0"/>
                <a:cs typeface="Lucida Grande" charset="0"/>
              </a:rPr>
              <a:t>Normalized probabilities of occurrence λ</a:t>
            </a:r>
            <a:r>
              <a:rPr lang="en-US" sz="1400" baseline="-6000">
                <a:solidFill>
                  <a:srgbClr val="4D4D4D"/>
                </a:solidFill>
                <a:latin typeface="Helvetica Neue" charset="0"/>
                <a:ea typeface="ヒラギノ角ゴ ProN W3" charset="0"/>
                <a:cs typeface="ヒラギノ角ゴ ProN W3" charset="0"/>
              </a:rPr>
              <a:t>in</a:t>
            </a:r>
            <a:r>
              <a:rPr lang="en-US" sz="1400">
                <a:solidFill>
                  <a:srgbClr val="4D4D4D"/>
                </a:solidFill>
                <a:latin typeface="Helvetica Neue" charset="0"/>
                <a:ea typeface="ヒラギノ角ゴ ProN W3" charset="0"/>
                <a:cs typeface="ヒラギノ角ゴ ProN W3" charset="0"/>
              </a:rPr>
              <a:t> of an earthquake with M ≥ 4.95 for the 22 cells in which earthquakes occurred during the test period. Seven submitted forecasts are given: (1) Bird and Liu (B and L), (2) Ebel et al. (Ebel), (3) Helmstetter et al. (Helm.), (4) Holliday et al. (Holl.), (5) Ward combined (W-C), (6) Ward geodetic (W-G), (7) Wiemer and Schorlemmer (W and S). The highest (best) probabilities are in red. </a:t>
            </a:r>
            <a:r>
              <a:rPr lang="en-US" sz="1400">
                <a:latin typeface="Helvetica Neue" charset="0"/>
                <a:ea typeface="ＭＳ Ｐゴシック" charset="0"/>
                <a:cs typeface="Lucida Grande" charset="0"/>
              </a:rPr>
              <a:t>Perfect skill λ</a:t>
            </a:r>
            <a:r>
              <a:rPr lang="en-US" sz="1400" baseline="-6000">
                <a:latin typeface="Helvetica Neue" charset="0"/>
                <a:ea typeface="ヒラギノ角ゴ ProN W3" charset="0"/>
                <a:cs typeface="ヒラギノ角ゴ ProN W3" charset="0"/>
              </a:rPr>
              <a:t>in</a:t>
            </a:r>
            <a:r>
              <a:rPr lang="en-US" sz="1400">
                <a:latin typeface="Helvetica Neue" charset="0"/>
                <a:ea typeface="ＭＳ Ｐゴシック" charset="0"/>
                <a:cs typeface="Lucida Grande" charset="0"/>
              </a:rPr>
              <a:t> = 1.00, No skill λ</a:t>
            </a:r>
            <a:r>
              <a:rPr lang="en-US" sz="1400" baseline="-6000">
                <a:latin typeface="Helvetica Neue" charset="0"/>
                <a:ea typeface="ヒラギノ角ゴ ProN W3" charset="0"/>
                <a:cs typeface="ヒラギノ角ゴ ProN W3" charset="0"/>
              </a:rPr>
              <a:t>in</a:t>
            </a:r>
            <a:r>
              <a:rPr lang="en-US" sz="1400">
                <a:latin typeface="Helvetica Neue" charset="0"/>
                <a:ea typeface="ヒラギノ角ゴ ProN W3" charset="0"/>
                <a:cs typeface="ヒラギノ角ゴ ProN W3" charset="0"/>
              </a:rPr>
              <a:t> = 22/7682 = 2.86×10</a:t>
            </a:r>
            <a:r>
              <a:rPr lang="en-US" sz="1400" baseline="32000">
                <a:latin typeface="Helvetica Neue" charset="0"/>
                <a:ea typeface="ヒラギノ角ゴ ProN W3" charset="0"/>
                <a:cs typeface="ヒラギノ角ゴ ProN W3" charset="0"/>
              </a:rPr>
              <a:t>-3</a:t>
            </a:r>
            <a:r>
              <a:rPr lang="en-US" sz="1400">
                <a:solidFill>
                  <a:srgbClr val="4D4D4D"/>
                </a:solidFill>
                <a:latin typeface="Helvetica Neue" charset="0"/>
                <a:ea typeface="ヒラギノ角ゴ ProN W3" charset="0"/>
                <a:cs typeface="ヒラギノ角ゴ ProN W3" charset="0"/>
              </a:rPr>
              <a:t>.</a:t>
            </a:r>
          </a:p>
        </p:txBody>
      </p:sp>
      <p:graphicFrame>
        <p:nvGraphicFramePr>
          <p:cNvPr id="49154" name="Group 2"/>
          <p:cNvGraphicFramePr>
            <a:graphicFrameLocks noGrp="1"/>
          </p:cNvGraphicFramePr>
          <p:nvPr/>
        </p:nvGraphicFramePr>
        <p:xfrm>
          <a:off x="1925837" y="398489"/>
          <a:ext cx="8340327" cy="5172289"/>
        </p:xfrm>
        <a:graphic>
          <a:graphicData uri="http://schemas.openxmlformats.org/drawingml/2006/table">
            <a:tbl>
              <a:tblPr/>
              <a:tblGrid>
                <a:gridCol w="527968">
                  <a:extLst>
                    <a:ext uri="{9D8B030D-6E8A-4147-A177-3AD203B41FA5}">
                      <a16:colId xmlns:a16="http://schemas.microsoft.com/office/drawing/2014/main" val="20000"/>
                    </a:ext>
                  </a:extLst>
                </a:gridCol>
                <a:gridCol w="976684">
                  <a:extLst>
                    <a:ext uri="{9D8B030D-6E8A-4147-A177-3AD203B41FA5}">
                      <a16:colId xmlns:a16="http://schemas.microsoft.com/office/drawing/2014/main" val="20001"/>
                    </a:ext>
                  </a:extLst>
                </a:gridCol>
                <a:gridCol w="976685">
                  <a:extLst>
                    <a:ext uri="{9D8B030D-6E8A-4147-A177-3AD203B41FA5}">
                      <a16:colId xmlns:a16="http://schemas.microsoft.com/office/drawing/2014/main" val="20002"/>
                    </a:ext>
                  </a:extLst>
                </a:gridCol>
                <a:gridCol w="976684">
                  <a:extLst>
                    <a:ext uri="{9D8B030D-6E8A-4147-A177-3AD203B41FA5}">
                      <a16:colId xmlns:a16="http://schemas.microsoft.com/office/drawing/2014/main" val="20003"/>
                    </a:ext>
                  </a:extLst>
                </a:gridCol>
                <a:gridCol w="976685">
                  <a:extLst>
                    <a:ext uri="{9D8B030D-6E8A-4147-A177-3AD203B41FA5}">
                      <a16:colId xmlns:a16="http://schemas.microsoft.com/office/drawing/2014/main" val="20004"/>
                    </a:ext>
                  </a:extLst>
                </a:gridCol>
                <a:gridCol w="976684">
                  <a:extLst>
                    <a:ext uri="{9D8B030D-6E8A-4147-A177-3AD203B41FA5}">
                      <a16:colId xmlns:a16="http://schemas.microsoft.com/office/drawing/2014/main" val="20005"/>
                    </a:ext>
                  </a:extLst>
                </a:gridCol>
                <a:gridCol w="976685">
                  <a:extLst>
                    <a:ext uri="{9D8B030D-6E8A-4147-A177-3AD203B41FA5}">
                      <a16:colId xmlns:a16="http://schemas.microsoft.com/office/drawing/2014/main" val="20006"/>
                    </a:ext>
                  </a:extLst>
                </a:gridCol>
                <a:gridCol w="976684">
                  <a:extLst>
                    <a:ext uri="{9D8B030D-6E8A-4147-A177-3AD203B41FA5}">
                      <a16:colId xmlns:a16="http://schemas.microsoft.com/office/drawing/2014/main" val="20007"/>
                    </a:ext>
                  </a:extLst>
                </a:gridCol>
                <a:gridCol w="975568">
                  <a:extLst>
                    <a:ext uri="{9D8B030D-6E8A-4147-A177-3AD203B41FA5}">
                      <a16:colId xmlns:a16="http://schemas.microsoft.com/office/drawing/2014/main" val="20008"/>
                    </a:ext>
                  </a:extLst>
                </a:gridCol>
              </a:tblGrid>
              <a:tr h="247809">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Cell ID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EQ ID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B and L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Ebel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Helm.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Holl.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W-C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W-G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W and S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A -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1,7,8,16,24</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1.99E-02</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2.20E-02</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1.17E-01</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1.87E-02</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1.28E-02</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1.24E-01</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solidFill>
                      <a:srgbClr val="FF0000"/>
                    </a:solidFill>
                  </a:tcPr>
                </a:tc>
                <a:extLst>
                  <a:ext uri="{0D108BD9-81ED-4DB2-BD59-A6C34878D82A}">
                    <a16:rowId xmlns:a16="http://schemas.microsoft.com/office/drawing/2014/main" val="10001"/>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B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1.41E-02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3.40E-02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7.20E-02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1.08E-03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1.86E-03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4.99E-02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C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7.40E-03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6.59E-03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7.41E-03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8.93E-04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1.54E-03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7.91E-03</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D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3.54E-02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3.29E-02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6.97E-02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9.50E-04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1.64E-03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3.59E-02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E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7.23E-03</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2.29E-03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9.72E-05</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9.25E-04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1.58E-07</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F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9.37E-03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2.85E-02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3.07E-02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5.29E-03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8.12E-03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4.55E-02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extLst>
                  <a:ext uri="{0D108BD9-81ED-4DB2-BD59-A6C34878D82A}">
                    <a16:rowId xmlns:a16="http://schemas.microsoft.com/office/drawing/2014/main" val="10006"/>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G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9,10</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9.11E-03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5.49E-03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2.55E-02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2.25E-02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1.27E-02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2.38E-02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7"/>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H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3.42E-04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5.49E-03</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9.15E-04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1.62E-04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3.77E-04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6.49E-04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2.06E-04</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8"/>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I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2.14E-03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3.65E-03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2.05E-04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1.14E-03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1.96E-03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9.89E-03</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extLst>
                  <a:ext uri="{0D108BD9-81ED-4DB2-BD59-A6C34878D82A}">
                    <a16:rowId xmlns:a16="http://schemas.microsoft.com/office/drawing/2014/main" val="10009"/>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J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1.68E-03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8.78E-03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1.11E-02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8.11E-03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5.12E-03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1.13E-02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0"/>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K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3.12E-02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2.20E-02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3.30E-02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1.93E-02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1.17E-02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5.90E-02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extLst>
                  <a:ext uri="{0D108BD9-81ED-4DB2-BD59-A6C34878D82A}">
                    <a16:rowId xmlns:a16="http://schemas.microsoft.com/office/drawing/2014/main" val="10011"/>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L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2.07E-03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5.49E-03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6.93E-03</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4.80E-03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5.45E-03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2.64E-03</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2"/>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M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17,18</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1.74E-03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2.20E-03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5.78E-03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3.88E-03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4.61E-03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5.38E-04</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3"/>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N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19</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5.83E-02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6.59E-03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1.49E-02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1.65E-02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1.23E-02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7.44E-03</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4"/>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O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20</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1.25E-02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1.43E-02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9.45E-03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9.30E-04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1.62E-02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5"/>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P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21</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6.48E-03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3.29E-02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2.71E-02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9.03E-04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1.55E-03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7.46E-03</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6"/>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Q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22,25,28</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2.88E-02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2.20E-02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2.84E-02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1.66E-02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1.30E-02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5.23E-02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extLst>
                  <a:ext uri="{0D108BD9-81ED-4DB2-BD59-A6C34878D82A}">
                    <a16:rowId xmlns:a16="http://schemas.microsoft.com/office/drawing/2014/main" val="10017"/>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R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23,26</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3.06E-02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1.54E-02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1.43E-02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1.73E-04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1.78E-02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1.38E-02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1.58E-02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8"/>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S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27</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2.13E-02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5.49E-03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1.26E-02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9.55E-03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7.93E-03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1.19E-02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9"/>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T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29</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1.83E-02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2.43E-02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6.35E-03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3.90E-03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4.99E-02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extLst>
                  <a:ext uri="{0D108BD9-81ED-4DB2-BD59-A6C34878D82A}">
                    <a16:rowId xmlns:a16="http://schemas.microsoft.com/office/drawing/2014/main" val="10020"/>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U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30</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1.26E-02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3.07E-02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1.03E-01</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1.61E-02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5.47E-03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5.16E-02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1"/>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V - </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31</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6.76E-03</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1.54E-02</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5.55E-03</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1.54E-02</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1.43E-02</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dirty="0">
                          <a:ln>
                            <a:noFill/>
                          </a:ln>
                          <a:solidFill>
                            <a:srgbClr val="606060"/>
                          </a:solidFill>
                          <a:effectLst/>
                          <a:latin typeface="Helvetica Neue" charset="0"/>
                          <a:ea typeface="ヒラギノ角ゴ ProN W3" charset="-128"/>
                          <a:cs typeface="ヒラギノ角ゴ ProN W3" charset="-128"/>
                          <a:sym typeface="Helvetica Neue" charset="0"/>
                        </a:rPr>
                        <a:t>2.64E-03</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1283690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8" descr="Map&#10;&#10;Description automatically generated">
            <a:extLst>
              <a:ext uri="{FF2B5EF4-FFF2-40B4-BE49-F238E27FC236}">
                <a16:creationId xmlns:a16="http://schemas.microsoft.com/office/drawing/2014/main" id="{644BFA60-E5F3-17D1-B118-6BCAB97F7E7E}"/>
              </a:ext>
            </a:extLst>
          </p:cNvPr>
          <p:cNvPicPr>
            <a:picLocks noGrp="1" noChangeAspect="1"/>
          </p:cNvPicPr>
          <p:nvPr>
            <p:ph sz="half" idx="2"/>
          </p:nvPr>
        </p:nvPicPr>
        <p:blipFill rotWithShape="1">
          <a:blip r:embed="rId2"/>
          <a:srcRect l="10322" r="4139" b="5680"/>
          <a:stretch/>
        </p:blipFill>
        <p:spPr>
          <a:xfrm>
            <a:off x="6096000" y="1051034"/>
            <a:ext cx="5846284" cy="4834759"/>
          </a:xfrm>
          <a:prstGeom prst="rect">
            <a:avLst/>
          </a:prstGeom>
        </p:spPr>
      </p:pic>
      <p:sp>
        <p:nvSpPr>
          <p:cNvPr id="4" name="Title 3">
            <a:extLst>
              <a:ext uri="{FF2B5EF4-FFF2-40B4-BE49-F238E27FC236}">
                <a16:creationId xmlns:a16="http://schemas.microsoft.com/office/drawing/2014/main" id="{25B1DDCC-A109-C165-22E6-B8E0671970EE}"/>
              </a:ext>
            </a:extLst>
          </p:cNvPr>
          <p:cNvSpPr>
            <a:spLocks noGrp="1"/>
          </p:cNvSpPr>
          <p:nvPr>
            <p:ph type="title"/>
          </p:nvPr>
        </p:nvSpPr>
        <p:spPr>
          <a:xfrm>
            <a:off x="512381" y="365125"/>
            <a:ext cx="5636172" cy="1325563"/>
          </a:xfrm>
          <a:solidFill>
            <a:schemeClr val="accent1">
              <a:lumMod val="20000"/>
              <a:lumOff val="80000"/>
            </a:schemeClr>
          </a:solidFill>
        </p:spPr>
        <p:txBody>
          <a:bodyPr>
            <a:normAutofit/>
          </a:bodyPr>
          <a:lstStyle/>
          <a:p>
            <a:r>
              <a:rPr lang="en-US" sz="3600"/>
              <a:t>Nowcasting Earthquakes</a:t>
            </a:r>
            <a:br>
              <a:rPr lang="en-US" sz="3600" dirty="0"/>
            </a:br>
            <a:r>
              <a:rPr lang="en-US" sz="3600" dirty="0"/>
              <a:t>The Seismic Thermometer</a:t>
            </a:r>
          </a:p>
        </p:txBody>
      </p:sp>
      <p:sp>
        <p:nvSpPr>
          <p:cNvPr id="5" name="Content Placeholder 4">
            <a:extLst>
              <a:ext uri="{FF2B5EF4-FFF2-40B4-BE49-F238E27FC236}">
                <a16:creationId xmlns:a16="http://schemas.microsoft.com/office/drawing/2014/main" id="{7F787D9F-0DB9-9D01-554E-FFF2B7E12F6A}"/>
              </a:ext>
            </a:extLst>
          </p:cNvPr>
          <p:cNvSpPr>
            <a:spLocks noGrp="1"/>
          </p:cNvSpPr>
          <p:nvPr>
            <p:ph sz="half" idx="1"/>
          </p:nvPr>
        </p:nvSpPr>
        <p:spPr/>
        <p:txBody>
          <a:bodyPr>
            <a:normAutofit/>
          </a:bodyPr>
          <a:lstStyle/>
          <a:p>
            <a:pPr>
              <a:spcBef>
                <a:spcPts val="0"/>
              </a:spcBef>
              <a:spcAft>
                <a:spcPts val="1800"/>
              </a:spcAft>
            </a:pPr>
            <a:r>
              <a:rPr lang="en-US" sz="2000" dirty="0">
                <a:solidFill>
                  <a:srgbClr val="2014FF"/>
                </a:solidFill>
              </a:rPr>
              <a:t>Once a large magnitude earthquake occurs (M = 6), we begin counting the number of small earthquakes (M&gt;3)</a:t>
            </a:r>
          </a:p>
          <a:p>
            <a:pPr>
              <a:spcBef>
                <a:spcPts val="0"/>
              </a:spcBef>
              <a:spcAft>
                <a:spcPts val="1800"/>
              </a:spcAft>
            </a:pPr>
            <a:r>
              <a:rPr lang="en-US" sz="2000" dirty="0">
                <a:solidFill>
                  <a:srgbClr val="2014FF"/>
                </a:solidFill>
              </a:rPr>
              <a:t>After 1000 subsequent M&gt;3 earthquakes occur, </a:t>
            </a:r>
            <a:r>
              <a:rPr lang="en-US" sz="2000" dirty="0">
                <a:solidFill>
                  <a:srgbClr val="FF0000"/>
                </a:solidFill>
              </a:rPr>
              <a:t>on average</a:t>
            </a:r>
            <a:r>
              <a:rPr lang="en-US" sz="2000" dirty="0">
                <a:solidFill>
                  <a:srgbClr val="2014FF"/>
                </a:solidFill>
              </a:rPr>
              <a:t>, we should expect another M = 6 earthquake (“Gutenberg-Richter law”)</a:t>
            </a:r>
          </a:p>
          <a:p>
            <a:pPr>
              <a:spcBef>
                <a:spcPts val="0"/>
              </a:spcBef>
              <a:spcAft>
                <a:spcPts val="1800"/>
              </a:spcAft>
            </a:pPr>
            <a:r>
              <a:rPr lang="en-US" sz="2000" dirty="0">
                <a:solidFill>
                  <a:srgbClr val="2014FF"/>
                </a:solidFill>
              </a:rPr>
              <a:t>We use two regions:</a:t>
            </a:r>
          </a:p>
          <a:p>
            <a:pPr lvl="1">
              <a:spcBef>
                <a:spcPts val="0"/>
              </a:spcBef>
              <a:spcAft>
                <a:spcPts val="1800"/>
              </a:spcAft>
            </a:pPr>
            <a:r>
              <a:rPr lang="en-US" sz="2000" dirty="0">
                <a:solidFill>
                  <a:srgbClr val="C00000"/>
                </a:solidFill>
              </a:rPr>
              <a:t>A ”small” region for the nowcast, within            60 miles around Los Angeles</a:t>
            </a:r>
          </a:p>
          <a:p>
            <a:pPr lvl="1">
              <a:spcBef>
                <a:spcPts val="0"/>
              </a:spcBef>
              <a:spcAft>
                <a:spcPts val="1800"/>
              </a:spcAft>
            </a:pPr>
            <a:r>
              <a:rPr lang="en-US" sz="2000" dirty="0">
                <a:solidFill>
                  <a:srgbClr val="C00000"/>
                </a:solidFill>
              </a:rPr>
              <a:t>A “large” surrounding region to define the appropriate Gutenberg-Richter statistical distribution</a:t>
            </a:r>
          </a:p>
        </p:txBody>
      </p:sp>
      <p:sp>
        <p:nvSpPr>
          <p:cNvPr id="6" name="Left Arrow 5">
            <a:extLst>
              <a:ext uri="{FF2B5EF4-FFF2-40B4-BE49-F238E27FC236}">
                <a16:creationId xmlns:a16="http://schemas.microsoft.com/office/drawing/2014/main" id="{68AA91B4-65E6-619A-66D0-DAAF42E808D5}"/>
              </a:ext>
            </a:extLst>
          </p:cNvPr>
          <p:cNvSpPr/>
          <p:nvPr/>
        </p:nvSpPr>
        <p:spPr>
          <a:xfrm flipH="1">
            <a:off x="228694" y="1977462"/>
            <a:ext cx="341523"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a:extLst>
              <a:ext uri="{FF2B5EF4-FFF2-40B4-BE49-F238E27FC236}">
                <a16:creationId xmlns:a16="http://schemas.microsoft.com/office/drawing/2014/main" id="{D4A2A75F-68EA-1228-E784-6EBEEC0888CE}"/>
              </a:ext>
            </a:extLst>
          </p:cNvPr>
          <p:cNvSpPr/>
          <p:nvPr/>
        </p:nvSpPr>
        <p:spPr>
          <a:xfrm flipH="1">
            <a:off x="223407" y="2982745"/>
            <a:ext cx="341523"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a:extLst>
              <a:ext uri="{FF2B5EF4-FFF2-40B4-BE49-F238E27FC236}">
                <a16:creationId xmlns:a16="http://schemas.microsoft.com/office/drawing/2014/main" id="{60E4C594-5CBD-B365-4D9C-1C3C1DF49C3C}"/>
              </a:ext>
            </a:extLst>
          </p:cNvPr>
          <p:cNvSpPr/>
          <p:nvPr/>
        </p:nvSpPr>
        <p:spPr>
          <a:xfrm flipH="1">
            <a:off x="249716" y="3897456"/>
            <a:ext cx="341523"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322B5E7-9FE9-0294-1452-D92DE32948DA}"/>
              </a:ext>
            </a:extLst>
          </p:cNvPr>
          <p:cNvCxnSpPr/>
          <p:nvPr/>
        </p:nvCxnSpPr>
        <p:spPr>
          <a:xfrm flipV="1">
            <a:off x="8313682" y="3797607"/>
            <a:ext cx="472965" cy="26275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45E46FB-ED06-3BA2-9D21-43435755DED8}"/>
              </a:ext>
            </a:extLst>
          </p:cNvPr>
          <p:cNvSpPr txBox="1"/>
          <p:nvPr/>
        </p:nvSpPr>
        <p:spPr>
          <a:xfrm>
            <a:off x="6897432" y="6019512"/>
            <a:ext cx="3888827" cy="584775"/>
          </a:xfrm>
          <a:prstGeom prst="rect">
            <a:avLst/>
          </a:prstGeom>
          <a:solidFill>
            <a:schemeClr val="accent1">
              <a:lumMod val="20000"/>
              <a:lumOff val="80000"/>
            </a:schemeClr>
          </a:solidFill>
        </p:spPr>
        <p:txBody>
          <a:bodyPr wrap="square" rtlCol="0">
            <a:spAutoFit/>
          </a:bodyPr>
          <a:lstStyle/>
          <a:p>
            <a:pPr algn="ctr"/>
            <a:r>
              <a:rPr lang="en-US" sz="1600" dirty="0"/>
              <a:t>Map shows M&gt;6 earthquakes in the large region around Los Angeles since 1980</a:t>
            </a:r>
          </a:p>
        </p:txBody>
      </p:sp>
    </p:spTree>
    <p:extLst>
      <p:ext uri="{BB962C8B-B14F-4D97-AF65-F5344CB8AC3E}">
        <p14:creationId xmlns:p14="http://schemas.microsoft.com/office/powerpoint/2010/main" val="206436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A_Nowcast_M6_w_No_Poisson" descr="LA_Nowcast_M6_w_No_Poisson">
            <a:hlinkClick r:id="" action="ppaction://media"/>
            <a:extLst>
              <a:ext uri="{FF2B5EF4-FFF2-40B4-BE49-F238E27FC236}">
                <a16:creationId xmlns:a16="http://schemas.microsoft.com/office/drawing/2014/main" id="{001F241E-26C9-BCF2-B10A-DB41C9C586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266586"/>
            <a:ext cx="12192000" cy="4572000"/>
          </a:xfrm>
          <a:prstGeom prst="rect">
            <a:avLst/>
          </a:prstGeom>
        </p:spPr>
      </p:pic>
      <p:sp>
        <p:nvSpPr>
          <p:cNvPr id="2" name="Title 1">
            <a:extLst>
              <a:ext uri="{FF2B5EF4-FFF2-40B4-BE49-F238E27FC236}">
                <a16:creationId xmlns:a16="http://schemas.microsoft.com/office/drawing/2014/main" id="{937B934F-2865-5669-C0D1-396A74205F93}"/>
              </a:ext>
            </a:extLst>
          </p:cNvPr>
          <p:cNvSpPr>
            <a:spLocks noGrp="1"/>
          </p:cNvSpPr>
          <p:nvPr>
            <p:ph type="title"/>
          </p:nvPr>
        </p:nvSpPr>
        <p:spPr>
          <a:xfrm>
            <a:off x="638882" y="582753"/>
            <a:ext cx="10909640" cy="1091540"/>
          </a:xfrm>
          <a:solidFill>
            <a:schemeClr val="accent1">
              <a:lumMod val="20000"/>
              <a:lumOff val="80000"/>
            </a:schemeClr>
          </a:solidFill>
        </p:spPr>
        <p:txBody>
          <a:bodyPr vert="horz" lIns="91440" tIns="45720" rIns="91440" bIns="45720" rtlCol="0" anchor="ctr">
            <a:normAutofit/>
          </a:bodyPr>
          <a:lstStyle/>
          <a:p>
            <a:pPr algn="ctr"/>
            <a:r>
              <a:rPr lang="en-US" sz="2400" kern="1200" dirty="0">
                <a:solidFill>
                  <a:schemeClr val="tx1"/>
                </a:solidFill>
                <a:latin typeface="+mj-lt"/>
                <a:ea typeface="+mj-ea"/>
                <a:cs typeface="+mj-cs"/>
              </a:rPr>
              <a:t>The </a:t>
            </a:r>
            <a:r>
              <a:rPr lang="en-US" sz="2400" kern="1200" dirty="0">
                <a:solidFill>
                  <a:srgbClr val="C00000"/>
                </a:solidFill>
                <a:latin typeface="+mj-lt"/>
                <a:ea typeface="+mj-ea"/>
                <a:cs typeface="+mj-cs"/>
              </a:rPr>
              <a:t>Seismic Thermometer </a:t>
            </a:r>
            <a:r>
              <a:rPr lang="en-US" sz="2400" kern="1200" dirty="0">
                <a:solidFill>
                  <a:schemeClr val="tx1"/>
                </a:solidFill>
                <a:latin typeface="+mj-lt"/>
                <a:ea typeface="+mj-ea"/>
                <a:cs typeface="+mj-cs"/>
              </a:rPr>
              <a:t>Measures Increasing Potential for the </a:t>
            </a:r>
            <a:r>
              <a:rPr lang="en-US" sz="2400" dirty="0"/>
              <a:t>Next Large Earthquake</a:t>
            </a:r>
            <a:r>
              <a:rPr lang="en-US" sz="2400" kern="1200" dirty="0">
                <a:solidFill>
                  <a:schemeClr val="tx1"/>
                </a:solidFill>
                <a:latin typeface="+mj-lt"/>
                <a:ea typeface="+mj-ea"/>
                <a:cs typeface="+mj-cs"/>
              </a:rPr>
              <a:t> </a:t>
            </a:r>
            <a:br>
              <a:rPr lang="en-US" sz="3600" kern="1200" dirty="0">
                <a:solidFill>
                  <a:schemeClr val="tx1"/>
                </a:solidFill>
                <a:latin typeface="+mj-lt"/>
                <a:ea typeface="+mj-ea"/>
                <a:cs typeface="+mj-cs"/>
              </a:rPr>
            </a:br>
            <a:r>
              <a:rPr lang="en-US" sz="1800" kern="1200" dirty="0">
                <a:solidFill>
                  <a:srgbClr val="0003FF"/>
                </a:solidFill>
                <a:latin typeface="+mn-lt"/>
                <a:ea typeface="+mj-ea"/>
                <a:cs typeface="+mj-cs"/>
              </a:rPr>
              <a:t>EPS = “</a:t>
            </a:r>
            <a:r>
              <a:rPr lang="en-US" sz="1800" kern="1200" dirty="0">
                <a:solidFill>
                  <a:srgbClr val="C00000"/>
                </a:solidFill>
                <a:latin typeface="+mn-lt"/>
                <a:ea typeface="+mj-ea"/>
                <a:cs typeface="+mj-cs"/>
              </a:rPr>
              <a:t>Earthquake Potential Score</a:t>
            </a:r>
            <a:r>
              <a:rPr lang="en-US" sz="1800" kern="1200" dirty="0">
                <a:solidFill>
                  <a:srgbClr val="0003FF"/>
                </a:solidFill>
                <a:latin typeface="+mn-lt"/>
                <a:ea typeface="+mj-ea"/>
                <a:cs typeface="+mj-cs"/>
              </a:rPr>
              <a:t>” or “</a:t>
            </a:r>
            <a:r>
              <a:rPr lang="en-US" sz="1800" kern="1200" dirty="0">
                <a:solidFill>
                  <a:srgbClr val="C00000"/>
                </a:solidFill>
                <a:latin typeface="+mn-lt"/>
                <a:ea typeface="+mj-ea"/>
                <a:cs typeface="+mj-cs"/>
              </a:rPr>
              <a:t>Seismic Temperature</a:t>
            </a:r>
            <a:r>
              <a:rPr lang="en-US" sz="1800" kern="1200" dirty="0">
                <a:solidFill>
                  <a:srgbClr val="0003FF"/>
                </a:solidFill>
                <a:latin typeface="+mn-lt"/>
                <a:ea typeface="+mj-ea"/>
                <a:cs typeface="+mj-cs"/>
              </a:rPr>
              <a:t>”</a:t>
            </a:r>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436E23-B0F6-32C6-40B1-46895A432B0E}"/>
              </a:ext>
            </a:extLst>
          </p:cNvPr>
          <p:cNvSpPr txBox="1"/>
          <p:nvPr/>
        </p:nvSpPr>
        <p:spPr>
          <a:xfrm>
            <a:off x="565533" y="1836860"/>
            <a:ext cx="11060935" cy="338554"/>
          </a:xfrm>
          <a:prstGeom prst="rect">
            <a:avLst/>
          </a:prstGeom>
          <a:solidFill>
            <a:schemeClr val="accent1">
              <a:lumMod val="20000"/>
              <a:lumOff val="80000"/>
            </a:schemeClr>
          </a:solidFill>
        </p:spPr>
        <p:txBody>
          <a:bodyPr wrap="square" rtlCol="0">
            <a:spAutoFit/>
          </a:bodyPr>
          <a:lstStyle/>
          <a:p>
            <a:pPr algn="ctr"/>
            <a:r>
              <a:rPr lang="en-US" sz="1600" dirty="0">
                <a:solidFill>
                  <a:srgbClr val="0003FF"/>
                </a:solidFill>
              </a:rPr>
              <a:t>Tracks the increasing potential of a magnitude &gt; 6.0 earthquake in the LA Region.  </a:t>
            </a:r>
            <a:r>
              <a:rPr lang="en-US" sz="1600" kern="1200" dirty="0">
                <a:solidFill>
                  <a:srgbClr val="0003FF"/>
                </a:solidFill>
                <a:latin typeface="+mn-lt"/>
                <a:ea typeface="+mj-ea"/>
                <a:cs typeface="+mj-cs"/>
              </a:rPr>
              <a:t>Hotter colors on the map are more recent events. </a:t>
            </a:r>
            <a:endParaRPr lang="en-US" sz="1600" dirty="0">
              <a:solidFill>
                <a:srgbClr val="0003FF"/>
              </a:solidFill>
            </a:endParaRPr>
          </a:p>
        </p:txBody>
      </p:sp>
      <p:sp>
        <p:nvSpPr>
          <p:cNvPr id="4" name="Rounded Rectangular Callout 3">
            <a:extLst>
              <a:ext uri="{FF2B5EF4-FFF2-40B4-BE49-F238E27FC236}">
                <a16:creationId xmlns:a16="http://schemas.microsoft.com/office/drawing/2014/main" id="{C2C51937-3A02-E3E7-0181-BCE8B6B551AD}"/>
              </a:ext>
            </a:extLst>
          </p:cNvPr>
          <p:cNvSpPr/>
          <p:nvPr/>
        </p:nvSpPr>
        <p:spPr>
          <a:xfrm>
            <a:off x="2743200" y="4900273"/>
            <a:ext cx="1923393" cy="694716"/>
          </a:xfrm>
          <a:prstGeom prst="wedgeRoundRectCallout">
            <a:avLst>
              <a:gd name="adj1" fmla="val -60661"/>
              <a:gd name="adj2" fmla="val 114046"/>
              <a:gd name="adj3" fmla="val 16667"/>
            </a:avLst>
          </a:prstGeom>
          <a:solidFill>
            <a:srgbClr val="DAE3F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Green bars: Histogram of # small EQs between large EQs in the large region</a:t>
            </a:r>
          </a:p>
        </p:txBody>
      </p:sp>
      <p:sp>
        <p:nvSpPr>
          <p:cNvPr id="10" name="Rounded Rectangular Callout 9">
            <a:extLst>
              <a:ext uri="{FF2B5EF4-FFF2-40B4-BE49-F238E27FC236}">
                <a16:creationId xmlns:a16="http://schemas.microsoft.com/office/drawing/2014/main" id="{A25353FD-4268-280F-9F03-BE4E9C262D8C}"/>
              </a:ext>
            </a:extLst>
          </p:cNvPr>
          <p:cNvSpPr/>
          <p:nvPr/>
        </p:nvSpPr>
        <p:spPr>
          <a:xfrm>
            <a:off x="2900855" y="3061882"/>
            <a:ext cx="1726654" cy="521224"/>
          </a:xfrm>
          <a:prstGeom prst="wedgeRoundRectCallout">
            <a:avLst>
              <a:gd name="adj1" fmla="val 1164"/>
              <a:gd name="adj2" fmla="val -82482"/>
              <a:gd name="adj3" fmla="val 16667"/>
            </a:avLst>
          </a:prstGeom>
          <a:solidFill>
            <a:srgbClr val="DAE3F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Curves are computed from the histogram</a:t>
            </a:r>
          </a:p>
        </p:txBody>
      </p:sp>
      <p:sp>
        <p:nvSpPr>
          <p:cNvPr id="12" name="Rectangle 11">
            <a:extLst>
              <a:ext uri="{FF2B5EF4-FFF2-40B4-BE49-F238E27FC236}">
                <a16:creationId xmlns:a16="http://schemas.microsoft.com/office/drawing/2014/main" id="{E05BE5E7-1E99-4AB2-6050-8C96CE43BA91}"/>
              </a:ext>
            </a:extLst>
          </p:cNvPr>
          <p:cNvSpPr/>
          <p:nvPr/>
        </p:nvSpPr>
        <p:spPr>
          <a:xfrm>
            <a:off x="3289737" y="4006212"/>
            <a:ext cx="1156139" cy="260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98A9BA9-3A0D-9F0B-B747-A65D81665EA7}"/>
              </a:ext>
            </a:extLst>
          </p:cNvPr>
          <p:cNvSpPr txBox="1"/>
          <p:nvPr/>
        </p:nvSpPr>
        <p:spPr>
          <a:xfrm>
            <a:off x="3810000" y="146498"/>
            <a:ext cx="4572000" cy="369332"/>
          </a:xfrm>
          <a:prstGeom prst="rect">
            <a:avLst/>
          </a:prstGeom>
          <a:solidFill>
            <a:schemeClr val="accent1">
              <a:lumMod val="20000"/>
              <a:lumOff val="80000"/>
            </a:schemeClr>
          </a:solidFill>
        </p:spPr>
        <p:txBody>
          <a:bodyPr wrap="square" rtlCol="0">
            <a:spAutoFit/>
          </a:bodyPr>
          <a:lstStyle/>
          <a:p>
            <a:pPr algn="ctr"/>
            <a:r>
              <a:rPr lang="en-US" dirty="0">
                <a:solidFill>
                  <a:srgbClr val="C00000"/>
                </a:solidFill>
              </a:rPr>
              <a:t>Current research: Not an official statistic!</a:t>
            </a:r>
          </a:p>
        </p:txBody>
      </p:sp>
      <p:sp>
        <p:nvSpPr>
          <p:cNvPr id="5" name="Rounded Rectangular Callout 4">
            <a:extLst>
              <a:ext uri="{FF2B5EF4-FFF2-40B4-BE49-F238E27FC236}">
                <a16:creationId xmlns:a16="http://schemas.microsoft.com/office/drawing/2014/main" id="{B5369308-587F-9B28-63E9-404FD9339020}"/>
              </a:ext>
            </a:extLst>
          </p:cNvPr>
          <p:cNvSpPr/>
          <p:nvPr/>
        </p:nvSpPr>
        <p:spPr>
          <a:xfrm>
            <a:off x="5594459" y="2298101"/>
            <a:ext cx="1174203" cy="477459"/>
          </a:xfrm>
          <a:prstGeom prst="wedgeRoundRectCallout">
            <a:avLst>
              <a:gd name="adj1" fmla="val -53581"/>
              <a:gd name="adj2" fmla="val 133858"/>
              <a:gd name="adj3" fmla="val 16667"/>
            </a:avLst>
          </a:prstGeom>
          <a:solidFill>
            <a:srgbClr val="DAE3F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The “Seismic</a:t>
            </a:r>
          </a:p>
          <a:p>
            <a:pPr algn="ctr"/>
            <a:r>
              <a:rPr lang="en-US" sz="1200" dirty="0">
                <a:solidFill>
                  <a:schemeClr val="tx1"/>
                </a:solidFill>
              </a:rPr>
              <a:t>Thermometer”</a:t>
            </a:r>
          </a:p>
        </p:txBody>
      </p:sp>
    </p:spTree>
    <p:extLst>
      <p:ext uri="{BB962C8B-B14F-4D97-AF65-F5344CB8AC3E}">
        <p14:creationId xmlns:p14="http://schemas.microsoft.com/office/powerpoint/2010/main" val="3361576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BB0BDBAC-640D-EB81-7ACE-8286BAEF058D}"/>
              </a:ext>
            </a:extLst>
          </p:cNvPr>
          <p:cNvPicPr>
            <a:picLocks noChangeAspect="1"/>
          </p:cNvPicPr>
          <p:nvPr/>
        </p:nvPicPr>
        <p:blipFill>
          <a:blip r:embed="rId2"/>
          <a:stretch>
            <a:fillRect/>
          </a:stretch>
        </p:blipFill>
        <p:spPr>
          <a:xfrm>
            <a:off x="-1" y="8417"/>
            <a:ext cx="12207001" cy="6849583"/>
          </a:xfrm>
          <a:prstGeom prst="rect">
            <a:avLst/>
          </a:prstGeom>
        </p:spPr>
      </p:pic>
    </p:spTree>
    <p:extLst>
      <p:ext uri="{BB962C8B-B14F-4D97-AF65-F5344CB8AC3E}">
        <p14:creationId xmlns:p14="http://schemas.microsoft.com/office/powerpoint/2010/main" val="2301956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BB0BDBAC-640D-EB81-7ACE-8286BAEF058D}"/>
              </a:ext>
            </a:extLst>
          </p:cNvPr>
          <p:cNvPicPr>
            <a:picLocks noChangeAspect="1"/>
          </p:cNvPicPr>
          <p:nvPr/>
        </p:nvPicPr>
        <p:blipFill>
          <a:blip r:embed="rId2"/>
          <a:stretch>
            <a:fillRect/>
          </a:stretch>
        </p:blipFill>
        <p:spPr>
          <a:xfrm>
            <a:off x="-1" y="8417"/>
            <a:ext cx="12207001" cy="6849583"/>
          </a:xfrm>
          <a:prstGeom prst="rect">
            <a:avLst/>
          </a:prstGeom>
        </p:spPr>
      </p:pic>
      <p:sp>
        <p:nvSpPr>
          <p:cNvPr id="3" name="TextBox 2">
            <a:extLst>
              <a:ext uri="{FF2B5EF4-FFF2-40B4-BE49-F238E27FC236}">
                <a16:creationId xmlns:a16="http://schemas.microsoft.com/office/drawing/2014/main" id="{C2EC627F-68F7-6B89-AA13-99DAD1C1AC04}"/>
              </a:ext>
            </a:extLst>
          </p:cNvPr>
          <p:cNvSpPr txBox="1"/>
          <p:nvPr/>
        </p:nvSpPr>
        <p:spPr>
          <a:xfrm>
            <a:off x="1729649" y="2594337"/>
            <a:ext cx="2236423" cy="923330"/>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dirty="0"/>
              <a:t>Left Panel:  Earthquake Potential vs. Time Since 1970</a:t>
            </a:r>
          </a:p>
        </p:txBody>
      </p:sp>
    </p:spTree>
    <p:extLst>
      <p:ext uri="{BB962C8B-B14F-4D97-AF65-F5344CB8AC3E}">
        <p14:creationId xmlns:p14="http://schemas.microsoft.com/office/powerpoint/2010/main" val="1907270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 application&#10;&#10;Description automatically generated">
            <a:extLst>
              <a:ext uri="{FF2B5EF4-FFF2-40B4-BE49-F238E27FC236}">
                <a16:creationId xmlns:a16="http://schemas.microsoft.com/office/drawing/2014/main" id="{717AF96F-0CCF-EC4C-8DFC-62D798595953}"/>
              </a:ext>
            </a:extLst>
          </p:cNvPr>
          <p:cNvPicPr>
            <a:picLocks noChangeAspect="1"/>
          </p:cNvPicPr>
          <p:nvPr/>
        </p:nvPicPr>
        <p:blipFill rotWithShape="1">
          <a:blip r:embed="rId2"/>
          <a:srcRect l="3539" t="1727" r="5295" b="72247"/>
          <a:stretch/>
        </p:blipFill>
        <p:spPr>
          <a:xfrm>
            <a:off x="426735" y="1916933"/>
            <a:ext cx="3920223" cy="3316078"/>
          </a:xfrm>
          <a:prstGeom prst="rect">
            <a:avLst/>
          </a:prstGeom>
        </p:spPr>
      </p:pic>
      <p:sp>
        <p:nvSpPr>
          <p:cNvPr id="20" name="Freeform: Shape 19">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FC23C1A-FE3E-C843-8555-A4EE1D770BF6}"/>
              </a:ext>
            </a:extLst>
          </p:cNvPr>
          <p:cNvSpPr>
            <a:spLocks noGrp="1"/>
          </p:cNvSpPr>
          <p:nvPr>
            <p:ph type="title"/>
          </p:nvPr>
        </p:nvSpPr>
        <p:spPr>
          <a:xfrm>
            <a:off x="5759354" y="457201"/>
            <a:ext cx="5337270" cy="1835911"/>
          </a:xfrm>
        </p:spPr>
        <p:txBody>
          <a:bodyPr vert="horz" lIns="91440" tIns="45720" rIns="91440" bIns="45720" rtlCol="0" anchor="b">
            <a:normAutofit fontScale="90000"/>
          </a:bodyPr>
          <a:lstStyle/>
          <a:p>
            <a:pPr algn="ctr"/>
            <a:r>
              <a:rPr lang="en-US" sz="4200" kern="1200" dirty="0">
                <a:solidFill>
                  <a:srgbClr val="FFFFFF"/>
                </a:solidFill>
                <a:latin typeface="+mj-lt"/>
                <a:ea typeface="+mj-ea"/>
                <a:cs typeface="+mj-cs"/>
              </a:rPr>
              <a:t>Tangshan, China Earthquake 7/27/1976</a:t>
            </a:r>
            <a:br>
              <a:rPr lang="en-US" sz="4200" kern="1200" dirty="0">
                <a:solidFill>
                  <a:srgbClr val="FFFFFF"/>
                </a:solidFill>
                <a:latin typeface="+mj-lt"/>
                <a:ea typeface="+mj-ea"/>
                <a:cs typeface="+mj-cs"/>
              </a:rPr>
            </a:br>
            <a:r>
              <a:rPr lang="en-US" sz="2700" kern="1200" dirty="0">
                <a:solidFill>
                  <a:srgbClr val="FFFFFF"/>
                </a:solidFill>
                <a:latin typeface="+mj-lt"/>
                <a:ea typeface="+mj-ea"/>
                <a:cs typeface="+mj-cs"/>
              </a:rPr>
              <a:t>One Year Later:  A Catastrophic Failure</a:t>
            </a:r>
          </a:p>
        </p:txBody>
      </p:sp>
      <p:sp>
        <p:nvSpPr>
          <p:cNvPr id="22"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0C07012B-00B5-9145-A697-F7AC75B57EC7}"/>
              </a:ext>
            </a:extLst>
          </p:cNvPr>
          <p:cNvSpPr>
            <a:spLocks noGrp="1"/>
          </p:cNvSpPr>
          <p:nvPr>
            <p:ph sz="half" idx="1"/>
          </p:nvPr>
        </p:nvSpPr>
        <p:spPr>
          <a:xfrm>
            <a:off x="5442334" y="2798064"/>
            <a:ext cx="6158428" cy="3417611"/>
          </a:xfrm>
        </p:spPr>
        <p:txBody>
          <a:bodyPr vert="horz" lIns="91440" tIns="45720" rIns="91440" bIns="45720" rtlCol="0" anchor="t">
            <a:noAutofit/>
          </a:bodyPr>
          <a:lstStyle/>
          <a:p>
            <a:pPr>
              <a:spcBef>
                <a:spcPts val="0"/>
              </a:spcBef>
              <a:spcAft>
                <a:spcPts val="1200"/>
              </a:spcAft>
            </a:pPr>
            <a:r>
              <a:rPr lang="en-US" sz="2400" dirty="0"/>
              <a:t>The 1976 Tangshan earthquake, was a magnitude 7.6 earthquake </a:t>
            </a:r>
          </a:p>
          <a:p>
            <a:pPr>
              <a:spcBef>
                <a:spcPts val="0"/>
              </a:spcBef>
              <a:spcAft>
                <a:spcPts val="1200"/>
              </a:spcAft>
            </a:pPr>
            <a:r>
              <a:rPr lang="en-US" sz="2400" dirty="0"/>
              <a:t>In minutes the city of Tangshan, an industrial city with approximately one million inhabitants, ceased to exist. </a:t>
            </a:r>
          </a:p>
          <a:p>
            <a:pPr>
              <a:spcBef>
                <a:spcPts val="0"/>
              </a:spcBef>
              <a:spcAft>
                <a:spcPts val="1200"/>
              </a:spcAft>
            </a:pPr>
            <a:r>
              <a:rPr lang="en-US" sz="2400" dirty="0"/>
              <a:t>Eighty-five percent of the buildings in the city collapsed or were unusable, all services failed, and most of the highway and railway bridges collapsed or were seriously damaged.</a:t>
            </a:r>
          </a:p>
        </p:txBody>
      </p:sp>
    </p:spTree>
    <p:extLst>
      <p:ext uri="{BB962C8B-B14F-4D97-AF65-F5344CB8AC3E}">
        <p14:creationId xmlns:p14="http://schemas.microsoft.com/office/powerpoint/2010/main" val="35544001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BB0BDBAC-640D-EB81-7ACE-8286BAEF058D}"/>
              </a:ext>
            </a:extLst>
          </p:cNvPr>
          <p:cNvPicPr>
            <a:picLocks noChangeAspect="1"/>
          </p:cNvPicPr>
          <p:nvPr/>
        </p:nvPicPr>
        <p:blipFill>
          <a:blip r:embed="rId2"/>
          <a:stretch>
            <a:fillRect/>
          </a:stretch>
        </p:blipFill>
        <p:spPr>
          <a:xfrm>
            <a:off x="0" y="8417"/>
            <a:ext cx="12207001" cy="6849583"/>
          </a:xfrm>
          <a:prstGeom prst="rect">
            <a:avLst/>
          </a:prstGeom>
        </p:spPr>
      </p:pic>
      <p:sp>
        <p:nvSpPr>
          <p:cNvPr id="3" name="TextBox 2">
            <a:extLst>
              <a:ext uri="{FF2B5EF4-FFF2-40B4-BE49-F238E27FC236}">
                <a16:creationId xmlns:a16="http://schemas.microsoft.com/office/drawing/2014/main" id="{C2EC627F-68F7-6B89-AA13-99DAD1C1AC04}"/>
              </a:ext>
            </a:extLst>
          </p:cNvPr>
          <p:cNvSpPr txBox="1"/>
          <p:nvPr/>
        </p:nvSpPr>
        <p:spPr>
          <a:xfrm>
            <a:off x="4977788" y="2572304"/>
            <a:ext cx="2236423" cy="1200329"/>
          </a:xfrm>
          <a:prstGeom prst="rect">
            <a:avLst/>
          </a:prstGeom>
          <a:solidFill>
            <a:srgbClr val="DAE3F3"/>
          </a:solidFill>
          <a:ln>
            <a:solidFill>
              <a:schemeClr val="accent1"/>
            </a:solidFill>
          </a:ln>
        </p:spPr>
        <p:txBody>
          <a:bodyPr wrap="square" rtlCol="0">
            <a:spAutoFit/>
          </a:bodyPr>
          <a:lstStyle/>
          <a:p>
            <a:pPr algn="ctr"/>
            <a:r>
              <a:rPr lang="en-US" dirty="0"/>
              <a:t>Middle Panel:</a:t>
            </a:r>
          </a:p>
          <a:p>
            <a:pPr algn="ctr"/>
            <a:r>
              <a:rPr lang="en-US" dirty="0"/>
              <a:t>Probability of a Large &gt;(M7) Earthquake</a:t>
            </a:r>
          </a:p>
          <a:p>
            <a:pPr algn="ctr"/>
            <a:r>
              <a:rPr lang="en-US" dirty="0"/>
              <a:t>During Next 3 Years</a:t>
            </a:r>
          </a:p>
        </p:txBody>
      </p:sp>
    </p:spTree>
    <p:extLst>
      <p:ext uri="{BB962C8B-B14F-4D97-AF65-F5344CB8AC3E}">
        <p14:creationId xmlns:p14="http://schemas.microsoft.com/office/powerpoint/2010/main" val="20417401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BB0BDBAC-640D-EB81-7ACE-8286BAEF058D}"/>
              </a:ext>
            </a:extLst>
          </p:cNvPr>
          <p:cNvPicPr>
            <a:picLocks noChangeAspect="1"/>
          </p:cNvPicPr>
          <p:nvPr/>
        </p:nvPicPr>
        <p:blipFill>
          <a:blip r:embed="rId2"/>
          <a:stretch>
            <a:fillRect/>
          </a:stretch>
        </p:blipFill>
        <p:spPr>
          <a:xfrm>
            <a:off x="-1" y="8417"/>
            <a:ext cx="12207001" cy="6849583"/>
          </a:xfrm>
          <a:prstGeom prst="rect">
            <a:avLst/>
          </a:prstGeom>
        </p:spPr>
      </p:pic>
      <p:sp>
        <p:nvSpPr>
          <p:cNvPr id="3" name="TextBox 2">
            <a:extLst>
              <a:ext uri="{FF2B5EF4-FFF2-40B4-BE49-F238E27FC236}">
                <a16:creationId xmlns:a16="http://schemas.microsoft.com/office/drawing/2014/main" id="{C2EC627F-68F7-6B89-AA13-99DAD1C1AC04}"/>
              </a:ext>
            </a:extLst>
          </p:cNvPr>
          <p:cNvSpPr txBox="1"/>
          <p:nvPr/>
        </p:nvSpPr>
        <p:spPr>
          <a:xfrm>
            <a:off x="8152483" y="2561288"/>
            <a:ext cx="2236423" cy="1477328"/>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dirty="0"/>
              <a:t>Right Panel:</a:t>
            </a:r>
          </a:p>
          <a:p>
            <a:pPr algn="ctr"/>
            <a:r>
              <a:rPr lang="en-US" dirty="0"/>
              <a:t>Likely Locations of Earthquakes During the 3 Years Following Date at the Top</a:t>
            </a:r>
          </a:p>
        </p:txBody>
      </p:sp>
    </p:spTree>
    <p:extLst>
      <p:ext uri="{BB962C8B-B14F-4D97-AF65-F5344CB8AC3E}">
        <p14:creationId xmlns:p14="http://schemas.microsoft.com/office/powerpoint/2010/main" val="366242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9046FCC-C6DF-EC6A-058A-F238A618528B}"/>
              </a:ext>
            </a:extLst>
          </p:cNvPr>
          <p:cNvGrpSpPr/>
          <p:nvPr/>
        </p:nvGrpSpPr>
        <p:grpSpPr>
          <a:xfrm>
            <a:off x="0" y="8417"/>
            <a:ext cx="12207001" cy="6849583"/>
            <a:chOff x="-1" y="8417"/>
            <a:chExt cx="12207001" cy="6849583"/>
          </a:xfrm>
        </p:grpSpPr>
        <p:pic>
          <p:nvPicPr>
            <p:cNvPr id="4" name="Picture 3" descr="Graphical user interface&#10;&#10;Description automatically generated">
              <a:extLst>
                <a:ext uri="{FF2B5EF4-FFF2-40B4-BE49-F238E27FC236}">
                  <a16:creationId xmlns:a16="http://schemas.microsoft.com/office/drawing/2014/main" id="{BB0BDBAC-640D-EB81-7ACE-8286BAEF058D}"/>
                </a:ext>
              </a:extLst>
            </p:cNvPr>
            <p:cNvPicPr>
              <a:picLocks noChangeAspect="1"/>
            </p:cNvPicPr>
            <p:nvPr/>
          </p:nvPicPr>
          <p:blipFill>
            <a:blip r:embed="rId2"/>
            <a:stretch>
              <a:fillRect/>
            </a:stretch>
          </p:blipFill>
          <p:spPr>
            <a:xfrm>
              <a:off x="-1" y="8417"/>
              <a:ext cx="12207001" cy="6849583"/>
            </a:xfrm>
            <a:prstGeom prst="rect">
              <a:avLst/>
            </a:prstGeom>
          </p:spPr>
        </p:pic>
        <p:sp>
          <p:nvSpPr>
            <p:cNvPr id="5" name="Rounded Rectangular Callout 4">
              <a:extLst>
                <a:ext uri="{FF2B5EF4-FFF2-40B4-BE49-F238E27FC236}">
                  <a16:creationId xmlns:a16="http://schemas.microsoft.com/office/drawing/2014/main" id="{EBB5E32D-5BA1-124E-E9FF-69C69C252E80}"/>
                </a:ext>
              </a:extLst>
            </p:cNvPr>
            <p:cNvSpPr/>
            <p:nvPr/>
          </p:nvSpPr>
          <p:spPr>
            <a:xfrm>
              <a:off x="4470400" y="4582160"/>
              <a:ext cx="2377440" cy="612648"/>
            </a:xfrm>
            <a:prstGeom prst="wedgeRoundRectCallout">
              <a:avLst>
                <a:gd name="adj1" fmla="val -60234"/>
                <a:gd name="adj2" fmla="val -4529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Vertical Black Lines:</a:t>
              </a:r>
            </a:p>
            <a:p>
              <a:pPr algn="ctr"/>
              <a:r>
                <a:rPr lang="en-US" dirty="0">
                  <a:solidFill>
                    <a:schemeClr val="tx1"/>
                  </a:solidFill>
                </a:rPr>
                <a:t>M &gt; 6 Earthquakes</a:t>
              </a:r>
            </a:p>
          </p:txBody>
        </p:sp>
        <p:sp>
          <p:nvSpPr>
            <p:cNvPr id="7" name="Rounded Rectangular Callout 6">
              <a:extLst>
                <a:ext uri="{FF2B5EF4-FFF2-40B4-BE49-F238E27FC236}">
                  <a16:creationId xmlns:a16="http://schemas.microsoft.com/office/drawing/2014/main" id="{1C4C11B5-16C6-5215-83F9-771BC540912D}"/>
                </a:ext>
              </a:extLst>
            </p:cNvPr>
            <p:cNvSpPr/>
            <p:nvPr/>
          </p:nvSpPr>
          <p:spPr>
            <a:xfrm>
              <a:off x="3718560" y="2448560"/>
              <a:ext cx="2377440" cy="612648"/>
            </a:xfrm>
            <a:prstGeom prst="wedgeRoundRectCallout">
              <a:avLst>
                <a:gd name="adj1" fmla="val -67926"/>
                <a:gd name="adj2" fmla="val 14210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Vertical Red Lines:</a:t>
              </a:r>
            </a:p>
            <a:p>
              <a:pPr algn="ctr"/>
              <a:r>
                <a:rPr lang="en-US" dirty="0">
                  <a:solidFill>
                    <a:schemeClr val="tx1"/>
                  </a:solidFill>
                </a:rPr>
                <a:t>M &gt; 7 Earthquakes</a:t>
              </a:r>
            </a:p>
          </p:txBody>
        </p:sp>
      </p:grpSp>
      <p:sp>
        <p:nvSpPr>
          <p:cNvPr id="9" name="Rounded Rectangular Callout 8">
            <a:extLst>
              <a:ext uri="{FF2B5EF4-FFF2-40B4-BE49-F238E27FC236}">
                <a16:creationId xmlns:a16="http://schemas.microsoft.com/office/drawing/2014/main" id="{8496C948-CC42-7F7D-47DD-F3FF89FCD225}"/>
              </a:ext>
            </a:extLst>
          </p:cNvPr>
          <p:cNvSpPr/>
          <p:nvPr/>
        </p:nvSpPr>
        <p:spPr>
          <a:xfrm>
            <a:off x="8011486" y="3429000"/>
            <a:ext cx="2701255" cy="731166"/>
          </a:xfrm>
          <a:prstGeom prst="wedgeRoundRectCallout">
            <a:avLst>
              <a:gd name="adj1" fmla="val -37491"/>
              <a:gd name="adj2" fmla="val 11124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Circle Size Indicates Earthquake Magnitude</a:t>
            </a:r>
          </a:p>
        </p:txBody>
      </p:sp>
    </p:spTree>
    <p:extLst>
      <p:ext uri="{BB962C8B-B14F-4D97-AF65-F5344CB8AC3E}">
        <p14:creationId xmlns:p14="http://schemas.microsoft.com/office/powerpoint/2010/main" val="3019507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BB0BDBAC-640D-EB81-7ACE-8286BAEF058D}"/>
              </a:ext>
            </a:extLst>
          </p:cNvPr>
          <p:cNvPicPr>
            <a:picLocks noChangeAspect="1"/>
          </p:cNvPicPr>
          <p:nvPr/>
        </p:nvPicPr>
        <p:blipFill>
          <a:blip r:embed="rId2"/>
          <a:stretch>
            <a:fillRect/>
          </a:stretch>
        </p:blipFill>
        <p:spPr>
          <a:xfrm>
            <a:off x="0" y="11241"/>
            <a:ext cx="12207001" cy="6849583"/>
          </a:xfrm>
          <a:prstGeom prst="rect">
            <a:avLst/>
          </a:prstGeom>
        </p:spPr>
      </p:pic>
      <p:sp>
        <p:nvSpPr>
          <p:cNvPr id="2" name="Rounded Rectangular Callout 1">
            <a:extLst>
              <a:ext uri="{FF2B5EF4-FFF2-40B4-BE49-F238E27FC236}">
                <a16:creationId xmlns:a16="http://schemas.microsoft.com/office/drawing/2014/main" id="{9C372E56-FB3A-F919-3C7A-D38CD275223D}"/>
              </a:ext>
            </a:extLst>
          </p:cNvPr>
          <p:cNvSpPr/>
          <p:nvPr/>
        </p:nvSpPr>
        <p:spPr>
          <a:xfrm>
            <a:off x="3216925" y="4096127"/>
            <a:ext cx="1586428" cy="1056077"/>
          </a:xfrm>
          <a:prstGeom prst="wedgeRoundRectCallout">
            <a:avLst>
              <a:gd name="adj1" fmla="val -84720"/>
              <a:gd name="adj2" fmla="val 4059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October 17, 1989 M7.0 Loma </a:t>
            </a:r>
            <a:r>
              <a:rPr lang="en-US" sz="1400" dirty="0" err="1">
                <a:solidFill>
                  <a:schemeClr val="tx1"/>
                </a:solidFill>
              </a:rPr>
              <a:t>Prieta</a:t>
            </a:r>
            <a:endParaRPr lang="en-US" sz="1400" dirty="0">
              <a:solidFill>
                <a:schemeClr val="tx1"/>
              </a:solidFill>
            </a:endParaRPr>
          </a:p>
          <a:p>
            <a:pPr algn="ctr"/>
            <a:r>
              <a:rPr lang="en-US" sz="1400" dirty="0">
                <a:solidFill>
                  <a:schemeClr val="tx1"/>
                </a:solidFill>
              </a:rPr>
              <a:t>Earthquake </a:t>
            </a:r>
          </a:p>
        </p:txBody>
      </p:sp>
      <p:sp>
        <p:nvSpPr>
          <p:cNvPr id="5" name="Rounded Rectangular Callout 4">
            <a:extLst>
              <a:ext uri="{FF2B5EF4-FFF2-40B4-BE49-F238E27FC236}">
                <a16:creationId xmlns:a16="http://schemas.microsoft.com/office/drawing/2014/main" id="{F8CDE1E2-FFA7-C446-E2C9-12A06B001FA1}"/>
              </a:ext>
            </a:extLst>
          </p:cNvPr>
          <p:cNvSpPr/>
          <p:nvPr/>
        </p:nvSpPr>
        <p:spPr>
          <a:xfrm>
            <a:off x="8602337" y="2379956"/>
            <a:ext cx="1586428" cy="1056077"/>
          </a:xfrm>
          <a:prstGeom prst="wedgeRoundRectCallout">
            <a:avLst>
              <a:gd name="adj1" fmla="val -88887"/>
              <a:gd name="adj2" fmla="val -4077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October 17, 1989 M7.0 Loma </a:t>
            </a:r>
            <a:r>
              <a:rPr lang="en-US" sz="1400" dirty="0" err="1">
                <a:solidFill>
                  <a:schemeClr val="tx1"/>
                </a:solidFill>
              </a:rPr>
              <a:t>Prieta</a:t>
            </a:r>
            <a:endParaRPr lang="en-US" sz="1400" dirty="0">
              <a:solidFill>
                <a:schemeClr val="tx1"/>
              </a:solidFill>
            </a:endParaRPr>
          </a:p>
          <a:p>
            <a:pPr algn="ctr"/>
            <a:r>
              <a:rPr lang="en-US" sz="1400" dirty="0">
                <a:solidFill>
                  <a:schemeClr val="tx1"/>
                </a:solidFill>
              </a:rPr>
              <a:t>Earthquake </a:t>
            </a:r>
          </a:p>
        </p:txBody>
      </p:sp>
    </p:spTree>
    <p:extLst>
      <p:ext uri="{BB962C8B-B14F-4D97-AF65-F5344CB8AC3E}">
        <p14:creationId xmlns:p14="http://schemas.microsoft.com/office/powerpoint/2010/main" val="1425920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BB0BDBAC-640D-EB81-7ACE-8286BAEF058D}"/>
              </a:ext>
            </a:extLst>
          </p:cNvPr>
          <p:cNvPicPr>
            <a:picLocks noChangeAspect="1"/>
          </p:cNvPicPr>
          <p:nvPr/>
        </p:nvPicPr>
        <p:blipFill>
          <a:blip r:embed="rId2"/>
          <a:stretch>
            <a:fillRect/>
          </a:stretch>
        </p:blipFill>
        <p:spPr>
          <a:xfrm>
            <a:off x="0" y="8417"/>
            <a:ext cx="12207001" cy="6849583"/>
          </a:xfrm>
          <a:prstGeom prst="rect">
            <a:avLst/>
          </a:prstGeom>
        </p:spPr>
      </p:pic>
      <p:sp>
        <p:nvSpPr>
          <p:cNvPr id="2" name="Rounded Rectangular Callout 1">
            <a:extLst>
              <a:ext uri="{FF2B5EF4-FFF2-40B4-BE49-F238E27FC236}">
                <a16:creationId xmlns:a16="http://schemas.microsoft.com/office/drawing/2014/main" id="{9C372E56-FB3A-F919-3C7A-D38CD275223D}"/>
              </a:ext>
            </a:extLst>
          </p:cNvPr>
          <p:cNvSpPr/>
          <p:nvPr/>
        </p:nvSpPr>
        <p:spPr>
          <a:xfrm>
            <a:off x="3382178" y="4096127"/>
            <a:ext cx="1586428" cy="1056077"/>
          </a:xfrm>
          <a:prstGeom prst="wedgeRoundRectCallout">
            <a:avLst>
              <a:gd name="adj1" fmla="val -84720"/>
              <a:gd name="adj2" fmla="val 4059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June 28, 1992 M7.3 Landers</a:t>
            </a:r>
          </a:p>
          <a:p>
            <a:pPr algn="ctr"/>
            <a:r>
              <a:rPr lang="en-US" sz="1400" dirty="0">
                <a:solidFill>
                  <a:schemeClr val="tx1"/>
                </a:solidFill>
              </a:rPr>
              <a:t>Earthquake </a:t>
            </a:r>
          </a:p>
        </p:txBody>
      </p:sp>
      <p:sp>
        <p:nvSpPr>
          <p:cNvPr id="3" name="Rounded Rectangular Callout 2">
            <a:extLst>
              <a:ext uri="{FF2B5EF4-FFF2-40B4-BE49-F238E27FC236}">
                <a16:creationId xmlns:a16="http://schemas.microsoft.com/office/drawing/2014/main" id="{1F8C0D4D-801F-07CF-60C6-30D2D61942F8}"/>
              </a:ext>
            </a:extLst>
          </p:cNvPr>
          <p:cNvSpPr/>
          <p:nvPr/>
        </p:nvSpPr>
        <p:spPr>
          <a:xfrm>
            <a:off x="9604872" y="3741751"/>
            <a:ext cx="1586428" cy="1056077"/>
          </a:xfrm>
          <a:prstGeom prst="wedgeRoundRectCallout">
            <a:avLst>
              <a:gd name="adj1" fmla="val -43053"/>
              <a:gd name="adj2" fmla="val -9710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June 28, 1992 M7.3 Landers</a:t>
            </a:r>
          </a:p>
          <a:p>
            <a:pPr algn="ctr"/>
            <a:r>
              <a:rPr lang="en-US" sz="1400" dirty="0">
                <a:solidFill>
                  <a:schemeClr val="tx1"/>
                </a:solidFill>
              </a:rPr>
              <a:t>Earthquake </a:t>
            </a:r>
          </a:p>
        </p:txBody>
      </p:sp>
    </p:spTree>
    <p:extLst>
      <p:ext uri="{BB962C8B-B14F-4D97-AF65-F5344CB8AC3E}">
        <p14:creationId xmlns:p14="http://schemas.microsoft.com/office/powerpoint/2010/main" val="1053154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BB0BDBAC-640D-EB81-7ACE-8286BAEF058D}"/>
              </a:ext>
            </a:extLst>
          </p:cNvPr>
          <p:cNvPicPr>
            <a:picLocks noChangeAspect="1"/>
          </p:cNvPicPr>
          <p:nvPr/>
        </p:nvPicPr>
        <p:blipFill>
          <a:blip r:embed="rId2"/>
          <a:stretch>
            <a:fillRect/>
          </a:stretch>
        </p:blipFill>
        <p:spPr>
          <a:xfrm>
            <a:off x="0" y="0"/>
            <a:ext cx="12207001" cy="6849583"/>
          </a:xfrm>
          <a:prstGeom prst="rect">
            <a:avLst/>
          </a:prstGeom>
        </p:spPr>
      </p:pic>
      <p:sp>
        <p:nvSpPr>
          <p:cNvPr id="2" name="Rounded Rectangular Callout 1">
            <a:extLst>
              <a:ext uri="{FF2B5EF4-FFF2-40B4-BE49-F238E27FC236}">
                <a16:creationId xmlns:a16="http://schemas.microsoft.com/office/drawing/2014/main" id="{9C372E56-FB3A-F919-3C7A-D38CD275223D}"/>
              </a:ext>
            </a:extLst>
          </p:cNvPr>
          <p:cNvSpPr/>
          <p:nvPr/>
        </p:nvSpPr>
        <p:spPr>
          <a:xfrm>
            <a:off x="3933022" y="4096126"/>
            <a:ext cx="1817784" cy="1056077"/>
          </a:xfrm>
          <a:prstGeom prst="wedgeRoundRectCallout">
            <a:avLst>
              <a:gd name="adj1" fmla="val -84720"/>
              <a:gd name="adj2" fmla="val 4059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October 16, 1999 M7.1 Hector Mine</a:t>
            </a:r>
          </a:p>
          <a:p>
            <a:pPr algn="ctr"/>
            <a:r>
              <a:rPr lang="en-US" sz="1400" dirty="0">
                <a:solidFill>
                  <a:schemeClr val="tx1"/>
                </a:solidFill>
              </a:rPr>
              <a:t>Earthquake </a:t>
            </a:r>
          </a:p>
        </p:txBody>
      </p:sp>
      <p:sp>
        <p:nvSpPr>
          <p:cNvPr id="5" name="Rounded Rectangular Callout 4">
            <a:extLst>
              <a:ext uri="{FF2B5EF4-FFF2-40B4-BE49-F238E27FC236}">
                <a16:creationId xmlns:a16="http://schemas.microsoft.com/office/drawing/2014/main" id="{F8CDE1E2-FFA7-C446-E2C9-12A06B001FA1}"/>
              </a:ext>
            </a:extLst>
          </p:cNvPr>
          <p:cNvSpPr/>
          <p:nvPr/>
        </p:nvSpPr>
        <p:spPr>
          <a:xfrm>
            <a:off x="9065045" y="3895987"/>
            <a:ext cx="1918771" cy="1056077"/>
          </a:xfrm>
          <a:prstGeom prst="wedgeRoundRectCallout">
            <a:avLst>
              <a:gd name="adj1" fmla="val -18905"/>
              <a:gd name="adj2" fmla="val -10441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October 16, 1999 M7.1 Hector Mine</a:t>
            </a:r>
          </a:p>
          <a:p>
            <a:pPr algn="ctr"/>
            <a:r>
              <a:rPr lang="en-US" sz="1400" dirty="0">
                <a:solidFill>
                  <a:schemeClr val="tx1"/>
                </a:solidFill>
              </a:rPr>
              <a:t>Earthquake </a:t>
            </a:r>
          </a:p>
        </p:txBody>
      </p:sp>
    </p:spTree>
    <p:extLst>
      <p:ext uri="{BB962C8B-B14F-4D97-AF65-F5344CB8AC3E}">
        <p14:creationId xmlns:p14="http://schemas.microsoft.com/office/powerpoint/2010/main" val="980382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BB0BDBAC-640D-EB81-7ACE-8286BAEF058D}"/>
              </a:ext>
            </a:extLst>
          </p:cNvPr>
          <p:cNvPicPr>
            <a:picLocks noChangeAspect="1"/>
          </p:cNvPicPr>
          <p:nvPr/>
        </p:nvPicPr>
        <p:blipFill>
          <a:blip r:embed="rId2"/>
          <a:stretch>
            <a:fillRect/>
          </a:stretch>
        </p:blipFill>
        <p:spPr>
          <a:xfrm>
            <a:off x="0" y="8417"/>
            <a:ext cx="12207001" cy="6849583"/>
          </a:xfrm>
          <a:prstGeom prst="rect">
            <a:avLst/>
          </a:prstGeom>
        </p:spPr>
      </p:pic>
      <p:sp>
        <p:nvSpPr>
          <p:cNvPr id="2" name="Rounded Rectangular Callout 1">
            <a:extLst>
              <a:ext uri="{FF2B5EF4-FFF2-40B4-BE49-F238E27FC236}">
                <a16:creationId xmlns:a16="http://schemas.microsoft.com/office/drawing/2014/main" id="{9C372E56-FB3A-F919-3C7A-D38CD275223D}"/>
              </a:ext>
            </a:extLst>
          </p:cNvPr>
          <p:cNvSpPr/>
          <p:nvPr/>
        </p:nvSpPr>
        <p:spPr>
          <a:xfrm>
            <a:off x="2027104" y="4041042"/>
            <a:ext cx="1586428" cy="1056077"/>
          </a:xfrm>
          <a:prstGeom prst="wedgeRoundRectCallout">
            <a:avLst>
              <a:gd name="adj1" fmla="val 69447"/>
              <a:gd name="adj2" fmla="val 4580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April 4, 2010 M7.2 El Mayor- </a:t>
            </a:r>
            <a:r>
              <a:rPr lang="en-US" sz="1400" dirty="0" err="1">
                <a:solidFill>
                  <a:schemeClr val="tx1"/>
                </a:solidFill>
              </a:rPr>
              <a:t>Cucupah</a:t>
            </a:r>
            <a:endParaRPr lang="en-US" sz="1400" dirty="0">
              <a:solidFill>
                <a:schemeClr val="tx1"/>
              </a:solidFill>
            </a:endParaRPr>
          </a:p>
          <a:p>
            <a:pPr algn="ctr"/>
            <a:r>
              <a:rPr lang="en-US" sz="1400" dirty="0">
                <a:solidFill>
                  <a:schemeClr val="tx1"/>
                </a:solidFill>
              </a:rPr>
              <a:t>Earthquake </a:t>
            </a:r>
          </a:p>
        </p:txBody>
      </p:sp>
      <p:sp>
        <p:nvSpPr>
          <p:cNvPr id="3" name="Rounded Rectangular Callout 2">
            <a:extLst>
              <a:ext uri="{FF2B5EF4-FFF2-40B4-BE49-F238E27FC236}">
                <a16:creationId xmlns:a16="http://schemas.microsoft.com/office/drawing/2014/main" id="{4B2BDD43-8DC9-A702-AA7E-A15247A3C4D1}"/>
              </a:ext>
            </a:extLst>
          </p:cNvPr>
          <p:cNvSpPr/>
          <p:nvPr/>
        </p:nvSpPr>
        <p:spPr>
          <a:xfrm>
            <a:off x="8172680" y="3006999"/>
            <a:ext cx="1586428" cy="1056077"/>
          </a:xfrm>
          <a:prstGeom prst="wedgeRoundRectCallout">
            <a:avLst>
              <a:gd name="adj1" fmla="val 69447"/>
              <a:gd name="adj2" fmla="val 4580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April 4, 2010 M7.2 El Mayor- </a:t>
            </a:r>
            <a:r>
              <a:rPr lang="en-US" sz="1400" dirty="0" err="1">
                <a:solidFill>
                  <a:schemeClr val="tx1"/>
                </a:solidFill>
              </a:rPr>
              <a:t>Cucupah</a:t>
            </a:r>
            <a:endParaRPr lang="en-US" sz="1400" dirty="0">
              <a:solidFill>
                <a:schemeClr val="tx1"/>
              </a:solidFill>
            </a:endParaRPr>
          </a:p>
          <a:p>
            <a:pPr algn="ctr"/>
            <a:r>
              <a:rPr lang="en-US" sz="1400" dirty="0">
                <a:solidFill>
                  <a:schemeClr val="tx1"/>
                </a:solidFill>
              </a:rPr>
              <a:t>Earthquake </a:t>
            </a:r>
          </a:p>
        </p:txBody>
      </p:sp>
    </p:spTree>
    <p:extLst>
      <p:ext uri="{BB962C8B-B14F-4D97-AF65-F5344CB8AC3E}">
        <p14:creationId xmlns:p14="http://schemas.microsoft.com/office/powerpoint/2010/main" val="2532797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BB0BDBAC-640D-EB81-7ACE-8286BAEF058D}"/>
              </a:ext>
            </a:extLst>
          </p:cNvPr>
          <p:cNvPicPr>
            <a:picLocks noChangeAspect="1"/>
          </p:cNvPicPr>
          <p:nvPr/>
        </p:nvPicPr>
        <p:blipFill>
          <a:blip r:embed="rId2"/>
          <a:stretch>
            <a:fillRect/>
          </a:stretch>
        </p:blipFill>
        <p:spPr>
          <a:xfrm>
            <a:off x="-11017" y="8417"/>
            <a:ext cx="12207001" cy="6849583"/>
          </a:xfrm>
          <a:prstGeom prst="rect">
            <a:avLst/>
          </a:prstGeom>
        </p:spPr>
      </p:pic>
      <p:sp>
        <p:nvSpPr>
          <p:cNvPr id="2" name="Rounded Rectangular Callout 1">
            <a:extLst>
              <a:ext uri="{FF2B5EF4-FFF2-40B4-BE49-F238E27FC236}">
                <a16:creationId xmlns:a16="http://schemas.microsoft.com/office/drawing/2014/main" id="{9C372E56-FB3A-F919-3C7A-D38CD275223D}"/>
              </a:ext>
            </a:extLst>
          </p:cNvPr>
          <p:cNvSpPr/>
          <p:nvPr/>
        </p:nvSpPr>
        <p:spPr>
          <a:xfrm>
            <a:off x="2500829" y="3944645"/>
            <a:ext cx="1586428" cy="1056077"/>
          </a:xfrm>
          <a:prstGeom prst="wedgeRoundRectCallout">
            <a:avLst>
              <a:gd name="adj1" fmla="val 75697"/>
              <a:gd name="adj2" fmla="val 5311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July 5, 2019 M7.1 Ridgecrest</a:t>
            </a:r>
          </a:p>
          <a:p>
            <a:pPr algn="ctr"/>
            <a:r>
              <a:rPr lang="en-US" sz="1400" dirty="0">
                <a:solidFill>
                  <a:schemeClr val="tx1"/>
                </a:solidFill>
              </a:rPr>
              <a:t>Earthquake </a:t>
            </a:r>
          </a:p>
        </p:txBody>
      </p:sp>
      <p:sp>
        <p:nvSpPr>
          <p:cNvPr id="3" name="Rounded Rectangular Callout 2">
            <a:extLst>
              <a:ext uri="{FF2B5EF4-FFF2-40B4-BE49-F238E27FC236}">
                <a16:creationId xmlns:a16="http://schemas.microsoft.com/office/drawing/2014/main" id="{C25D6B55-4650-41E8-E943-5A646FCE78C4}"/>
              </a:ext>
            </a:extLst>
          </p:cNvPr>
          <p:cNvSpPr/>
          <p:nvPr/>
        </p:nvSpPr>
        <p:spPr>
          <a:xfrm>
            <a:off x="8668439" y="3416606"/>
            <a:ext cx="1586428" cy="1056077"/>
          </a:xfrm>
          <a:prstGeom prst="wedgeRoundRectCallout">
            <a:avLst>
              <a:gd name="adj1" fmla="val -13192"/>
              <a:gd name="adj2" fmla="val -10128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July 5, 2019 M7.1 Ridgecrest</a:t>
            </a:r>
          </a:p>
          <a:p>
            <a:pPr algn="ctr"/>
            <a:r>
              <a:rPr lang="en-US" sz="1400" dirty="0">
                <a:solidFill>
                  <a:schemeClr val="tx1"/>
                </a:solidFill>
              </a:rPr>
              <a:t>Earthquake </a:t>
            </a:r>
          </a:p>
        </p:txBody>
      </p:sp>
    </p:spTree>
    <p:extLst>
      <p:ext uri="{BB962C8B-B14F-4D97-AF65-F5344CB8AC3E}">
        <p14:creationId xmlns:p14="http://schemas.microsoft.com/office/powerpoint/2010/main" val="3159439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T_Nowcast" descr="CT_Nowcast">
            <a:hlinkClick r:id="" action="ppaction://media"/>
            <a:extLst>
              <a:ext uri="{FF2B5EF4-FFF2-40B4-BE49-F238E27FC236}">
                <a16:creationId xmlns:a16="http://schemas.microsoft.com/office/drawing/2014/main" id="{F1AD3F50-9DBF-29F3-F6D4-A16D1B54328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8405"/>
          <a:stretch/>
        </p:blipFill>
        <p:spPr>
          <a:xfrm>
            <a:off x="457200" y="1151195"/>
            <a:ext cx="11277600" cy="4555610"/>
          </a:xfrm>
          <a:prstGeom prst="rect">
            <a:avLst/>
          </a:prstGeom>
        </p:spPr>
      </p:pic>
      <p:sp>
        <p:nvSpPr>
          <p:cNvPr id="4" name="TextBox 3">
            <a:extLst>
              <a:ext uri="{FF2B5EF4-FFF2-40B4-BE49-F238E27FC236}">
                <a16:creationId xmlns:a16="http://schemas.microsoft.com/office/drawing/2014/main" id="{6D9A999E-0BD8-2F03-6C6F-94097F1B3ABF}"/>
              </a:ext>
            </a:extLst>
          </p:cNvPr>
          <p:cNvSpPr txBox="1"/>
          <p:nvPr/>
        </p:nvSpPr>
        <p:spPr>
          <a:xfrm>
            <a:off x="2339037" y="5387914"/>
            <a:ext cx="1666240" cy="276999"/>
          </a:xfrm>
          <a:prstGeom prst="rect">
            <a:avLst/>
          </a:prstGeom>
          <a:solidFill>
            <a:schemeClr val="bg1"/>
          </a:solidFill>
          <a:ln>
            <a:solidFill>
              <a:schemeClr val="bg1"/>
            </a:solidFill>
          </a:ln>
        </p:spPr>
        <p:txBody>
          <a:bodyPr wrap="square" rtlCol="0">
            <a:spAutoFit/>
          </a:bodyPr>
          <a:lstStyle/>
          <a:p>
            <a:pPr algn="ctr"/>
            <a:r>
              <a:rPr lang="en-US" sz="1200" dirty="0"/>
              <a:t>Time (Years)</a:t>
            </a:r>
          </a:p>
        </p:txBody>
      </p:sp>
      <p:sp>
        <p:nvSpPr>
          <p:cNvPr id="5" name="Rectangle 4">
            <a:extLst>
              <a:ext uri="{FF2B5EF4-FFF2-40B4-BE49-F238E27FC236}">
                <a16:creationId xmlns:a16="http://schemas.microsoft.com/office/drawing/2014/main" id="{86236AD1-2D05-5EAA-A671-C2D897E71048}"/>
              </a:ext>
            </a:extLst>
          </p:cNvPr>
          <p:cNvSpPr/>
          <p:nvPr/>
        </p:nvSpPr>
        <p:spPr>
          <a:xfrm>
            <a:off x="998290" y="1266738"/>
            <a:ext cx="5931016" cy="394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64E7011-0933-697C-EEC6-2621BB42163C}"/>
              </a:ext>
            </a:extLst>
          </p:cNvPr>
          <p:cNvSpPr/>
          <p:nvPr/>
        </p:nvSpPr>
        <p:spPr>
          <a:xfrm>
            <a:off x="5368954" y="5387914"/>
            <a:ext cx="1333850" cy="199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DD205B4-99E2-06B7-B32C-424914727554}"/>
              </a:ext>
            </a:extLst>
          </p:cNvPr>
          <p:cNvSpPr/>
          <p:nvPr/>
        </p:nvSpPr>
        <p:spPr>
          <a:xfrm>
            <a:off x="7600426" y="1233182"/>
            <a:ext cx="3389152" cy="197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B5E046-414E-B1E8-CCE1-181637BB0482}"/>
              </a:ext>
            </a:extLst>
          </p:cNvPr>
          <p:cNvSpPr txBox="1"/>
          <p:nvPr/>
        </p:nvSpPr>
        <p:spPr>
          <a:xfrm rot="16200000">
            <a:off x="-792868" y="3358827"/>
            <a:ext cx="3598877" cy="369332"/>
          </a:xfrm>
          <a:prstGeom prst="rect">
            <a:avLst/>
          </a:prstGeom>
          <a:solidFill>
            <a:schemeClr val="bg1"/>
          </a:solidFill>
          <a:ln>
            <a:solidFill>
              <a:schemeClr val="bg1"/>
            </a:solidFill>
          </a:ln>
        </p:spPr>
        <p:txBody>
          <a:bodyPr wrap="square" rtlCol="0">
            <a:spAutoFit/>
          </a:bodyPr>
          <a:lstStyle/>
          <a:p>
            <a:pPr algn="ctr"/>
            <a:r>
              <a:rPr lang="en-US" dirty="0"/>
              <a:t>Earthquake Potential </a:t>
            </a:r>
          </a:p>
        </p:txBody>
      </p:sp>
      <p:cxnSp>
        <p:nvCxnSpPr>
          <p:cNvPr id="13" name="Straight Arrow Connector 12">
            <a:extLst>
              <a:ext uri="{FF2B5EF4-FFF2-40B4-BE49-F238E27FC236}">
                <a16:creationId xmlns:a16="http://schemas.microsoft.com/office/drawing/2014/main" id="{C8D8052F-7CAC-FB0D-A5D2-F948282FD89D}"/>
              </a:ext>
            </a:extLst>
          </p:cNvPr>
          <p:cNvCxnSpPr/>
          <p:nvPr/>
        </p:nvCxnSpPr>
        <p:spPr>
          <a:xfrm flipV="1">
            <a:off x="1006570" y="2038525"/>
            <a:ext cx="0" cy="411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A71762D-5779-D6F8-D12F-95AF9D536190}"/>
              </a:ext>
            </a:extLst>
          </p:cNvPr>
          <p:cNvSpPr txBox="1"/>
          <p:nvPr/>
        </p:nvSpPr>
        <p:spPr>
          <a:xfrm rot="16200000">
            <a:off x="3355615" y="3353476"/>
            <a:ext cx="3598877" cy="369332"/>
          </a:xfrm>
          <a:prstGeom prst="rect">
            <a:avLst/>
          </a:prstGeom>
          <a:solidFill>
            <a:schemeClr val="bg1"/>
          </a:solidFill>
          <a:ln>
            <a:solidFill>
              <a:schemeClr val="bg1"/>
            </a:solidFill>
          </a:ln>
        </p:spPr>
        <p:txBody>
          <a:bodyPr wrap="square" rtlCol="0">
            <a:spAutoFit/>
          </a:bodyPr>
          <a:lstStyle/>
          <a:p>
            <a:pPr algn="ctr"/>
            <a:r>
              <a:rPr lang="en-US" dirty="0"/>
              <a:t>Earthquake Potential </a:t>
            </a:r>
          </a:p>
        </p:txBody>
      </p:sp>
      <p:cxnSp>
        <p:nvCxnSpPr>
          <p:cNvPr id="18" name="Straight Arrow Connector 17">
            <a:extLst>
              <a:ext uri="{FF2B5EF4-FFF2-40B4-BE49-F238E27FC236}">
                <a16:creationId xmlns:a16="http://schemas.microsoft.com/office/drawing/2014/main" id="{96BDBFBF-DDC7-4D11-3DB6-EA775BBDFE83}"/>
              </a:ext>
            </a:extLst>
          </p:cNvPr>
          <p:cNvCxnSpPr/>
          <p:nvPr/>
        </p:nvCxnSpPr>
        <p:spPr>
          <a:xfrm flipV="1">
            <a:off x="5143745" y="2039923"/>
            <a:ext cx="0" cy="411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2D2C29-87B3-AFD0-7F6C-CE1C8F28C3CF}"/>
              </a:ext>
            </a:extLst>
          </p:cNvPr>
          <p:cNvSpPr txBox="1"/>
          <p:nvPr/>
        </p:nvSpPr>
        <p:spPr>
          <a:xfrm>
            <a:off x="4798503" y="5377951"/>
            <a:ext cx="2407641" cy="276999"/>
          </a:xfrm>
          <a:prstGeom prst="rect">
            <a:avLst/>
          </a:prstGeom>
          <a:noFill/>
        </p:spPr>
        <p:txBody>
          <a:bodyPr wrap="square" rtlCol="0">
            <a:spAutoFit/>
          </a:bodyPr>
          <a:lstStyle/>
          <a:p>
            <a:pPr algn="ctr"/>
            <a:r>
              <a:rPr lang="en-US" sz="1200" dirty="0"/>
              <a:t>M7 Probability for Next 3 Years (%) </a:t>
            </a:r>
          </a:p>
        </p:txBody>
      </p:sp>
      <p:sp>
        <p:nvSpPr>
          <p:cNvPr id="20" name="TextBox 19">
            <a:extLst>
              <a:ext uri="{FF2B5EF4-FFF2-40B4-BE49-F238E27FC236}">
                <a16:creationId xmlns:a16="http://schemas.microsoft.com/office/drawing/2014/main" id="{6FC21318-D8A9-F7CF-65F3-48B1A5A79B6A}"/>
              </a:ext>
            </a:extLst>
          </p:cNvPr>
          <p:cNvSpPr txBox="1"/>
          <p:nvPr/>
        </p:nvSpPr>
        <p:spPr>
          <a:xfrm>
            <a:off x="7044333" y="5396127"/>
            <a:ext cx="4599586" cy="276999"/>
          </a:xfrm>
          <a:prstGeom prst="rect">
            <a:avLst/>
          </a:prstGeom>
          <a:noFill/>
        </p:spPr>
        <p:txBody>
          <a:bodyPr wrap="square" rtlCol="0">
            <a:spAutoFit/>
          </a:bodyPr>
          <a:lstStyle/>
          <a:p>
            <a:pPr algn="ctr"/>
            <a:r>
              <a:rPr lang="en-US" sz="1200" dirty="0"/>
              <a:t>Contours: Likely Locations in Next 3 Years.  Circles: Actual Locations </a:t>
            </a:r>
          </a:p>
        </p:txBody>
      </p:sp>
      <p:sp>
        <p:nvSpPr>
          <p:cNvPr id="21" name="TextBox 20">
            <a:extLst>
              <a:ext uri="{FF2B5EF4-FFF2-40B4-BE49-F238E27FC236}">
                <a16:creationId xmlns:a16="http://schemas.microsoft.com/office/drawing/2014/main" id="{B8F9F113-861B-F36B-E1FE-2D5841B8F9CA}"/>
              </a:ext>
            </a:extLst>
          </p:cNvPr>
          <p:cNvSpPr txBox="1"/>
          <p:nvPr/>
        </p:nvSpPr>
        <p:spPr>
          <a:xfrm>
            <a:off x="2148982" y="369116"/>
            <a:ext cx="7894037" cy="584775"/>
          </a:xfrm>
          <a:prstGeom prst="rect">
            <a:avLst/>
          </a:prstGeom>
          <a:noFill/>
        </p:spPr>
        <p:txBody>
          <a:bodyPr wrap="square" rtlCol="0">
            <a:spAutoFit/>
          </a:bodyPr>
          <a:lstStyle/>
          <a:p>
            <a:pPr algn="ctr"/>
            <a:r>
              <a:rPr lang="en-US" sz="3200" dirty="0">
                <a:solidFill>
                  <a:schemeClr val="bg1"/>
                </a:solidFill>
              </a:rPr>
              <a:t>Nowcasting with Machine Learning</a:t>
            </a:r>
          </a:p>
        </p:txBody>
      </p:sp>
    </p:spTree>
    <p:extLst>
      <p:ext uri="{BB962C8B-B14F-4D97-AF65-F5344CB8AC3E}">
        <p14:creationId xmlns:p14="http://schemas.microsoft.com/office/powerpoint/2010/main" val="377514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imeline&#10;&#10;Description automatically generated">
            <a:extLst>
              <a:ext uri="{FF2B5EF4-FFF2-40B4-BE49-F238E27FC236}">
                <a16:creationId xmlns:a16="http://schemas.microsoft.com/office/drawing/2014/main" id="{1666DFFC-F54B-EA95-1442-9C633B00C1FB}"/>
              </a:ext>
            </a:extLst>
          </p:cNvPr>
          <p:cNvPicPr>
            <a:picLocks noGrp="1" noChangeAspect="1"/>
          </p:cNvPicPr>
          <p:nvPr>
            <p:ph idx="1"/>
          </p:nvPr>
        </p:nvPicPr>
        <p:blipFill rotWithShape="1">
          <a:blip r:embed="rId2"/>
          <a:srcRect b="3887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711B44D-BB2B-F612-CD23-8F23786A7554}"/>
              </a:ext>
            </a:extLst>
          </p:cNvPr>
          <p:cNvSpPr txBox="1"/>
          <p:nvPr/>
        </p:nvSpPr>
        <p:spPr>
          <a:xfrm>
            <a:off x="377579" y="3244334"/>
            <a:ext cx="3158836" cy="369332"/>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www.shakealert.org</a:t>
            </a:r>
            <a:r>
              <a:rPr lang="en-US" dirty="0">
                <a:solidFill>
                  <a:schemeClr val="bg1"/>
                </a:solidFill>
              </a:rPr>
              <a:t>/</a:t>
            </a:r>
          </a:p>
        </p:txBody>
      </p:sp>
    </p:spTree>
    <p:extLst>
      <p:ext uri="{BB962C8B-B14F-4D97-AF65-F5344CB8AC3E}">
        <p14:creationId xmlns:p14="http://schemas.microsoft.com/office/powerpoint/2010/main" val="2671968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6ACE785F-804C-1740-B547-54FF3E7259A0}"/>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dirty="0">
                <a:solidFill>
                  <a:srgbClr val="FFFFFF"/>
                </a:solidFill>
              </a:rPr>
              <a:t>Tangshan, China Earthquake July 27, 1976</a:t>
            </a:r>
          </a:p>
        </p:txBody>
      </p:sp>
      <p:pic>
        <p:nvPicPr>
          <p:cNvPr id="6" name="Content Placeholder 5" descr="Map&#10;&#10;Description automatically generated">
            <a:extLst>
              <a:ext uri="{FF2B5EF4-FFF2-40B4-BE49-F238E27FC236}">
                <a16:creationId xmlns:a16="http://schemas.microsoft.com/office/drawing/2014/main" id="{D083E6A7-6C63-0342-8620-427439403092}"/>
              </a:ext>
            </a:extLst>
          </p:cNvPr>
          <p:cNvPicPr>
            <a:picLocks noGrp="1" noChangeAspect="1"/>
          </p:cNvPicPr>
          <p:nvPr>
            <p:ph sz="half" idx="2"/>
          </p:nvPr>
        </p:nvPicPr>
        <p:blipFill rotWithShape="1">
          <a:blip r:embed="rId2"/>
          <a:srcRect l="14" r="757" b="-1"/>
          <a:stretch/>
        </p:blipFill>
        <p:spPr>
          <a:xfrm>
            <a:off x="1424902" y="2492376"/>
            <a:ext cx="3209779" cy="3563372"/>
          </a:xfrm>
          <a:prstGeom prst="rect">
            <a:avLst/>
          </a:prstGeom>
        </p:spPr>
      </p:pic>
      <p:sp>
        <p:nvSpPr>
          <p:cNvPr id="5" name="Content Placeholder 4">
            <a:extLst>
              <a:ext uri="{FF2B5EF4-FFF2-40B4-BE49-F238E27FC236}">
                <a16:creationId xmlns:a16="http://schemas.microsoft.com/office/drawing/2014/main" id="{7E4F7848-E016-FA6E-311E-5B7CD69FC942}"/>
              </a:ext>
            </a:extLst>
          </p:cNvPr>
          <p:cNvSpPr>
            <a:spLocks noGrp="1"/>
          </p:cNvSpPr>
          <p:nvPr>
            <p:ph sz="half" idx="1"/>
          </p:nvPr>
        </p:nvSpPr>
        <p:spPr>
          <a:xfrm>
            <a:off x="5295569" y="2494450"/>
            <a:ext cx="6256246" cy="3563159"/>
          </a:xfrm>
        </p:spPr>
        <p:txBody>
          <a:bodyPr vert="horz" lIns="91440" tIns="45720" rIns="91440" bIns="45720" rtlCol="0">
            <a:noAutofit/>
          </a:bodyPr>
          <a:lstStyle/>
          <a:p>
            <a:pPr>
              <a:spcBef>
                <a:spcPts val="0"/>
              </a:spcBef>
              <a:spcAft>
                <a:spcPts val="1200"/>
              </a:spcAft>
            </a:pPr>
            <a:r>
              <a:rPr lang="en-US" sz="2200" dirty="0"/>
              <a:t>Initial estimates were  700,000 to 750,000 deaths, based on a similar sized earthquake in Shensi province in 1556 that caused 830,000 deaths</a:t>
            </a:r>
          </a:p>
          <a:p>
            <a:pPr>
              <a:spcBef>
                <a:spcPts val="0"/>
              </a:spcBef>
              <a:spcAft>
                <a:spcPts val="1200"/>
              </a:spcAft>
            </a:pPr>
            <a:r>
              <a:rPr lang="en-US" sz="2200" dirty="0"/>
              <a:t>A 1988 book by several members of the Chinese State Seismological Bureau states that no more than 242,419 people died in the quake.</a:t>
            </a:r>
          </a:p>
          <a:p>
            <a:pPr>
              <a:spcBef>
                <a:spcPts val="0"/>
              </a:spcBef>
              <a:spcAft>
                <a:spcPts val="1200"/>
              </a:spcAft>
            </a:pPr>
            <a:r>
              <a:rPr lang="en-US" sz="2200" dirty="0"/>
              <a:t>A webpage of the Chinese Earthquake Administration dated 2009 also attributes "242,769 deaths and 164,851 serious injuries" to the Tangshan quake.</a:t>
            </a:r>
          </a:p>
          <a:p>
            <a:endParaRPr lang="en-US" sz="2200" dirty="0"/>
          </a:p>
        </p:txBody>
      </p:sp>
    </p:spTree>
    <p:extLst>
      <p:ext uri="{BB962C8B-B14F-4D97-AF65-F5344CB8AC3E}">
        <p14:creationId xmlns:p14="http://schemas.microsoft.com/office/powerpoint/2010/main" val="15201520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EA5F0-B783-158A-724E-3576881D3E4C}"/>
              </a:ext>
            </a:extLst>
          </p:cNvPr>
          <p:cNvSpPr>
            <a:spLocks noGrp="1"/>
          </p:cNvSpPr>
          <p:nvPr>
            <p:ph type="title"/>
          </p:nvPr>
        </p:nvSpPr>
        <p:spPr>
          <a:xfrm>
            <a:off x="838200" y="2340430"/>
            <a:ext cx="4680013" cy="2206364"/>
          </a:xfrm>
        </p:spPr>
        <p:txBody>
          <a:bodyPr>
            <a:normAutofit/>
          </a:bodyPr>
          <a:lstStyle/>
          <a:p>
            <a:r>
              <a:rPr lang="en-US" sz="2800"/>
              <a:t>Response Alerts </a:t>
            </a:r>
            <a:r>
              <a:rPr lang="en-US" sz="2800" dirty="0"/>
              <a:t>(USGS):</a:t>
            </a:r>
            <a:br>
              <a:rPr lang="en-US" sz="2800" dirty="0"/>
            </a:br>
            <a:r>
              <a:rPr lang="en-US" sz="2800" dirty="0"/>
              <a:t>Aftershocks, damage, injuries, tsunamis, ground shaking, economic loss, </a:t>
            </a:r>
            <a:r>
              <a:rPr lang="en-US" sz="2800"/>
              <a:t>shake alert</a:t>
            </a:r>
            <a:endParaRPr lang="en-US" sz="2800" dirty="0"/>
          </a:p>
        </p:txBody>
      </p:sp>
      <p:sp>
        <p:nvSpPr>
          <p:cNvPr id="11"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Graphical user interface, application&#10;&#10;Description automatically generated">
            <a:extLst>
              <a:ext uri="{FF2B5EF4-FFF2-40B4-BE49-F238E27FC236}">
                <a16:creationId xmlns:a16="http://schemas.microsoft.com/office/drawing/2014/main" id="{BE330B8E-4047-46F1-5768-CCE3EE19E8C9}"/>
              </a:ext>
            </a:extLst>
          </p:cNvPr>
          <p:cNvPicPr>
            <a:picLocks noChangeAspect="1"/>
          </p:cNvPicPr>
          <p:nvPr/>
        </p:nvPicPr>
        <p:blipFill>
          <a:blip r:embed="rId2"/>
          <a:stretch>
            <a:fillRect/>
          </a:stretch>
        </p:blipFill>
        <p:spPr>
          <a:xfrm>
            <a:off x="7092888" y="135883"/>
            <a:ext cx="4680012" cy="4410911"/>
          </a:xfrm>
          <a:prstGeom prst="rect">
            <a:avLst/>
          </a:prstGeom>
        </p:spPr>
      </p:pic>
      <p:sp>
        <p:nvSpPr>
          <p:cNvPr id="13"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7092887" cy="217468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B2B2B2"/>
              </a:solidFill>
            </a:endParaRPr>
          </a:p>
        </p:txBody>
      </p:sp>
    </p:spTree>
    <p:extLst>
      <p:ext uri="{BB962C8B-B14F-4D97-AF65-F5344CB8AC3E}">
        <p14:creationId xmlns:p14="http://schemas.microsoft.com/office/powerpoint/2010/main" val="4167746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2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2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05BED0-D085-1213-F66E-3ADD663FAF37}"/>
              </a:ext>
            </a:extLst>
          </p:cNvPr>
          <p:cNvSpPr>
            <a:spLocks noGrp="1"/>
          </p:cNvSpPr>
          <p:nvPr>
            <p:ph type="title"/>
          </p:nvPr>
        </p:nvSpPr>
        <p:spPr>
          <a:xfrm>
            <a:off x="1171074" y="1396686"/>
            <a:ext cx="3240506" cy="4064628"/>
          </a:xfrm>
        </p:spPr>
        <p:txBody>
          <a:bodyPr>
            <a:normAutofit/>
          </a:bodyPr>
          <a:lstStyle/>
          <a:p>
            <a:r>
              <a:rPr lang="en-US">
                <a:solidFill>
                  <a:srgbClr val="FFFFFF"/>
                </a:solidFill>
              </a:rPr>
              <a:t>Conclusions / Summary</a:t>
            </a:r>
          </a:p>
        </p:txBody>
      </p:sp>
      <p:sp>
        <p:nvSpPr>
          <p:cNvPr id="48" name="Arc 3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 name="Oval 3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99411F6-4CD8-8550-58A0-ECB154CFAB1D}"/>
              </a:ext>
            </a:extLst>
          </p:cNvPr>
          <p:cNvSpPr>
            <a:spLocks noGrp="1"/>
          </p:cNvSpPr>
          <p:nvPr>
            <p:ph idx="1"/>
          </p:nvPr>
        </p:nvSpPr>
        <p:spPr>
          <a:xfrm>
            <a:off x="5370153" y="1526033"/>
            <a:ext cx="5536397" cy="3935281"/>
          </a:xfrm>
          <a:solidFill>
            <a:schemeClr val="accent1">
              <a:lumMod val="20000"/>
              <a:lumOff val="80000"/>
            </a:schemeClr>
          </a:solidFill>
        </p:spPr>
        <p:txBody>
          <a:bodyPr>
            <a:normAutofit/>
          </a:bodyPr>
          <a:lstStyle/>
          <a:p>
            <a:r>
              <a:rPr lang="en-US" sz="2200" dirty="0"/>
              <a:t>Earthquake forecasting and nowcasting research is ongoing (probabilities)</a:t>
            </a:r>
          </a:p>
          <a:p>
            <a:r>
              <a:rPr lang="en-US" sz="2200" dirty="0"/>
              <a:t>The prospects for precise earthquake prediction appear dim, since no one has yet been able to define reliable precursors</a:t>
            </a:r>
          </a:p>
          <a:p>
            <a:r>
              <a:rPr lang="en-US" sz="2200" dirty="0"/>
              <a:t>Machine learning and artificial intelligence methods are being applied</a:t>
            </a:r>
          </a:p>
          <a:p>
            <a:r>
              <a:rPr lang="en-US" sz="2200" dirty="0"/>
              <a:t>New types of data (</a:t>
            </a:r>
            <a:r>
              <a:rPr lang="en-US" sz="2200" dirty="0" err="1"/>
              <a:t>InSAR</a:t>
            </a:r>
            <a:r>
              <a:rPr lang="en-US" sz="2200" dirty="0"/>
              <a:t>, GPS) together with these novel analysis techniques could well lead to greatly improved information about future damaging earthquakes</a:t>
            </a:r>
          </a:p>
        </p:txBody>
      </p:sp>
    </p:spTree>
    <p:extLst>
      <p:ext uri="{BB962C8B-B14F-4D97-AF65-F5344CB8AC3E}">
        <p14:creationId xmlns:p14="http://schemas.microsoft.com/office/powerpoint/2010/main" val="2293294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BB0452-10B3-DF4A-A4C2-E6D8EF20ECBE}"/>
              </a:ext>
            </a:extLst>
          </p:cNvPr>
          <p:cNvSpPr>
            <a:spLocks noGrp="1"/>
          </p:cNvSpPr>
          <p:nvPr>
            <p:ph type="title"/>
          </p:nvPr>
        </p:nvSpPr>
        <p:spPr/>
        <p:txBody>
          <a:bodyPr>
            <a:normAutofit/>
          </a:bodyPr>
          <a:lstStyle/>
          <a:p>
            <a:r>
              <a:rPr lang="en-US" dirty="0"/>
              <a:t>Tangshan: Images of Destruction</a:t>
            </a:r>
          </a:p>
        </p:txBody>
      </p:sp>
      <p:pic>
        <p:nvPicPr>
          <p:cNvPr id="6" name="Picture 5">
            <a:extLst>
              <a:ext uri="{FF2B5EF4-FFF2-40B4-BE49-F238E27FC236}">
                <a16:creationId xmlns:a16="http://schemas.microsoft.com/office/drawing/2014/main" id="{8777309F-2101-234D-82E9-624F09FC2508}"/>
              </a:ext>
            </a:extLst>
          </p:cNvPr>
          <p:cNvPicPr>
            <a:picLocks noChangeAspect="1"/>
          </p:cNvPicPr>
          <p:nvPr/>
        </p:nvPicPr>
        <p:blipFill>
          <a:blip r:embed="rId2"/>
          <a:stretch>
            <a:fillRect/>
          </a:stretch>
        </p:blipFill>
        <p:spPr>
          <a:xfrm>
            <a:off x="1981201" y="1653178"/>
            <a:ext cx="3125669" cy="2161177"/>
          </a:xfrm>
          <a:prstGeom prst="rect">
            <a:avLst/>
          </a:prstGeom>
        </p:spPr>
      </p:pic>
      <p:pic>
        <p:nvPicPr>
          <p:cNvPr id="8" name="Picture 7">
            <a:extLst>
              <a:ext uri="{FF2B5EF4-FFF2-40B4-BE49-F238E27FC236}">
                <a16:creationId xmlns:a16="http://schemas.microsoft.com/office/drawing/2014/main" id="{E7E4E468-54E7-A544-ABC2-B4A9D317276F}"/>
              </a:ext>
            </a:extLst>
          </p:cNvPr>
          <p:cNvPicPr>
            <a:picLocks noChangeAspect="1"/>
          </p:cNvPicPr>
          <p:nvPr/>
        </p:nvPicPr>
        <p:blipFill>
          <a:blip r:embed="rId3"/>
          <a:stretch>
            <a:fillRect/>
          </a:stretch>
        </p:blipFill>
        <p:spPr>
          <a:xfrm>
            <a:off x="6145351" y="1653178"/>
            <a:ext cx="3878217" cy="2181497"/>
          </a:xfrm>
          <a:prstGeom prst="rect">
            <a:avLst/>
          </a:prstGeom>
        </p:spPr>
      </p:pic>
      <p:pic>
        <p:nvPicPr>
          <p:cNvPr id="10" name="Picture 9">
            <a:extLst>
              <a:ext uri="{FF2B5EF4-FFF2-40B4-BE49-F238E27FC236}">
                <a16:creationId xmlns:a16="http://schemas.microsoft.com/office/drawing/2014/main" id="{0E07BB1D-5E33-2046-AE34-5BD28E4D0BA1}"/>
              </a:ext>
            </a:extLst>
          </p:cNvPr>
          <p:cNvPicPr>
            <a:picLocks noChangeAspect="1"/>
          </p:cNvPicPr>
          <p:nvPr/>
        </p:nvPicPr>
        <p:blipFill>
          <a:blip r:embed="rId4"/>
          <a:stretch>
            <a:fillRect/>
          </a:stretch>
        </p:blipFill>
        <p:spPr>
          <a:xfrm>
            <a:off x="1981200" y="4175258"/>
            <a:ext cx="3970746" cy="2138094"/>
          </a:xfrm>
          <a:prstGeom prst="rect">
            <a:avLst/>
          </a:prstGeom>
        </p:spPr>
      </p:pic>
      <p:pic>
        <p:nvPicPr>
          <p:cNvPr id="14" name="Picture 13">
            <a:extLst>
              <a:ext uri="{FF2B5EF4-FFF2-40B4-BE49-F238E27FC236}">
                <a16:creationId xmlns:a16="http://schemas.microsoft.com/office/drawing/2014/main" id="{204736EC-B070-784F-B1CB-E7773ACBB44C}"/>
              </a:ext>
            </a:extLst>
          </p:cNvPr>
          <p:cNvPicPr>
            <a:picLocks noChangeAspect="1"/>
          </p:cNvPicPr>
          <p:nvPr/>
        </p:nvPicPr>
        <p:blipFill>
          <a:blip r:embed="rId5"/>
          <a:stretch>
            <a:fillRect/>
          </a:stretch>
        </p:blipFill>
        <p:spPr>
          <a:xfrm>
            <a:off x="6418220" y="4175258"/>
            <a:ext cx="3659778" cy="2134870"/>
          </a:xfrm>
          <a:prstGeom prst="rect">
            <a:avLst/>
          </a:prstGeom>
        </p:spPr>
      </p:pic>
    </p:spTree>
    <p:extLst>
      <p:ext uri="{BB962C8B-B14F-4D97-AF65-F5344CB8AC3E}">
        <p14:creationId xmlns:p14="http://schemas.microsoft.com/office/powerpoint/2010/main" val="4200509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CB73-6A46-A447-81EC-F484B68979F7}"/>
              </a:ext>
            </a:extLst>
          </p:cNvPr>
          <p:cNvSpPr>
            <a:spLocks noGrp="1"/>
          </p:cNvSpPr>
          <p:nvPr>
            <p:ph type="title"/>
          </p:nvPr>
        </p:nvSpPr>
        <p:spPr/>
        <p:txBody>
          <a:bodyPr>
            <a:normAutofit/>
          </a:bodyPr>
          <a:lstStyle/>
          <a:p>
            <a:r>
              <a:rPr lang="en-US" dirty="0"/>
              <a:t>Tangshan 40 Years Later (2016)</a:t>
            </a:r>
            <a:br>
              <a:rPr lang="en-US" dirty="0"/>
            </a:br>
            <a:r>
              <a:rPr lang="en-US" sz="2700" dirty="0">
                <a:solidFill>
                  <a:srgbClr val="1C32FF"/>
                </a:solidFill>
              </a:rPr>
              <a:t>A Modern Chinese City</a:t>
            </a:r>
          </a:p>
        </p:txBody>
      </p:sp>
      <p:pic>
        <p:nvPicPr>
          <p:cNvPr id="4" name="Picture 3">
            <a:extLst>
              <a:ext uri="{FF2B5EF4-FFF2-40B4-BE49-F238E27FC236}">
                <a16:creationId xmlns:a16="http://schemas.microsoft.com/office/drawing/2014/main" id="{B5F70C35-CC16-8044-A0B7-FBAA7CA33F5A}"/>
              </a:ext>
            </a:extLst>
          </p:cNvPr>
          <p:cNvPicPr>
            <a:picLocks noChangeAspect="1"/>
          </p:cNvPicPr>
          <p:nvPr/>
        </p:nvPicPr>
        <p:blipFill>
          <a:blip r:embed="rId2"/>
          <a:stretch>
            <a:fillRect/>
          </a:stretch>
        </p:blipFill>
        <p:spPr>
          <a:xfrm>
            <a:off x="2291029" y="1765978"/>
            <a:ext cx="3143124" cy="2354310"/>
          </a:xfrm>
          <a:prstGeom prst="rect">
            <a:avLst/>
          </a:prstGeom>
        </p:spPr>
      </p:pic>
      <p:pic>
        <p:nvPicPr>
          <p:cNvPr id="6" name="Picture 5">
            <a:extLst>
              <a:ext uri="{FF2B5EF4-FFF2-40B4-BE49-F238E27FC236}">
                <a16:creationId xmlns:a16="http://schemas.microsoft.com/office/drawing/2014/main" id="{FF7B62EB-5AAD-D844-ACDE-7D224FA5D337}"/>
              </a:ext>
            </a:extLst>
          </p:cNvPr>
          <p:cNvPicPr>
            <a:picLocks noChangeAspect="1"/>
          </p:cNvPicPr>
          <p:nvPr/>
        </p:nvPicPr>
        <p:blipFill>
          <a:blip r:embed="rId3"/>
          <a:stretch>
            <a:fillRect/>
          </a:stretch>
        </p:blipFill>
        <p:spPr>
          <a:xfrm>
            <a:off x="6351863" y="1765978"/>
            <a:ext cx="3536840" cy="2354310"/>
          </a:xfrm>
          <a:prstGeom prst="rect">
            <a:avLst/>
          </a:prstGeom>
        </p:spPr>
      </p:pic>
      <p:pic>
        <p:nvPicPr>
          <p:cNvPr id="8" name="Picture 7">
            <a:extLst>
              <a:ext uri="{FF2B5EF4-FFF2-40B4-BE49-F238E27FC236}">
                <a16:creationId xmlns:a16="http://schemas.microsoft.com/office/drawing/2014/main" id="{42C01228-E492-3B42-928F-7F4B2D5BA2C4}"/>
              </a:ext>
            </a:extLst>
          </p:cNvPr>
          <p:cNvPicPr>
            <a:picLocks noChangeAspect="1"/>
          </p:cNvPicPr>
          <p:nvPr/>
        </p:nvPicPr>
        <p:blipFill>
          <a:blip r:embed="rId4"/>
          <a:stretch>
            <a:fillRect/>
          </a:stretch>
        </p:blipFill>
        <p:spPr>
          <a:xfrm>
            <a:off x="2291030" y="4471685"/>
            <a:ext cx="3619863" cy="1968301"/>
          </a:xfrm>
          <a:prstGeom prst="rect">
            <a:avLst/>
          </a:prstGeom>
        </p:spPr>
      </p:pic>
      <p:pic>
        <p:nvPicPr>
          <p:cNvPr id="10" name="Picture 9">
            <a:extLst>
              <a:ext uri="{FF2B5EF4-FFF2-40B4-BE49-F238E27FC236}">
                <a16:creationId xmlns:a16="http://schemas.microsoft.com/office/drawing/2014/main" id="{76ADFA98-3FFC-5F4D-A947-31D83F12243C}"/>
              </a:ext>
            </a:extLst>
          </p:cNvPr>
          <p:cNvPicPr>
            <a:picLocks noChangeAspect="1"/>
          </p:cNvPicPr>
          <p:nvPr/>
        </p:nvPicPr>
        <p:blipFill>
          <a:blip r:embed="rId5"/>
          <a:stretch>
            <a:fillRect/>
          </a:stretch>
        </p:blipFill>
        <p:spPr>
          <a:xfrm>
            <a:off x="6436720" y="4471684"/>
            <a:ext cx="3456223" cy="1985490"/>
          </a:xfrm>
          <a:prstGeom prst="rect">
            <a:avLst/>
          </a:prstGeom>
        </p:spPr>
      </p:pic>
    </p:spTree>
    <p:extLst>
      <p:ext uri="{BB962C8B-B14F-4D97-AF65-F5344CB8AC3E}">
        <p14:creationId xmlns:p14="http://schemas.microsoft.com/office/powerpoint/2010/main" val="1987726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541243" y="1570974"/>
            <a:ext cx="3571810" cy="1993997"/>
          </a:xfrm>
          <a:prstGeom prst="rect">
            <a:avLst/>
          </a:prstGeom>
          <a:solidFill>
            <a:schemeClr val="accent1">
              <a:lumMod val="20000"/>
              <a:lumOff val="80000"/>
            </a:schemeClr>
          </a:solidFill>
        </p:spPr>
        <p:txBody>
          <a:bodyPr vert="horz" lIns="91440" tIns="45720" rIns="91440" bIns="45720" rtlCol="0" anchor="b">
            <a:noAutofit/>
          </a:bodyPr>
          <a:lstStyle/>
          <a:p>
            <a:pPr algn="ctr">
              <a:lnSpc>
                <a:spcPct val="90000"/>
              </a:lnSpc>
              <a:spcBef>
                <a:spcPct val="0"/>
              </a:spcBef>
              <a:spcAft>
                <a:spcPts val="600"/>
              </a:spcAft>
              <a:defRPr/>
            </a:pPr>
            <a:r>
              <a:rPr lang="en-US" sz="4400" kern="1200" dirty="0">
                <a:solidFill>
                  <a:schemeClr val="tx1"/>
                </a:solidFill>
                <a:latin typeface="+mj-lt"/>
                <a:ea typeface="+mj-ea"/>
                <a:cs typeface="+mj-cs"/>
              </a:rPr>
              <a:t>Forecasting </a:t>
            </a:r>
          </a:p>
          <a:p>
            <a:pPr algn="ctr">
              <a:lnSpc>
                <a:spcPct val="90000"/>
              </a:lnSpc>
              <a:spcBef>
                <a:spcPct val="0"/>
              </a:spcBef>
              <a:spcAft>
                <a:spcPts val="600"/>
              </a:spcAft>
              <a:defRPr/>
            </a:pPr>
            <a:r>
              <a:rPr lang="en-US" sz="4400" kern="1200" dirty="0">
                <a:solidFill>
                  <a:schemeClr val="tx1"/>
                </a:solidFill>
                <a:latin typeface="+mj-lt"/>
                <a:ea typeface="+mj-ea"/>
                <a:cs typeface="+mj-cs"/>
              </a:rPr>
              <a:t>vs. </a:t>
            </a:r>
          </a:p>
          <a:p>
            <a:pPr algn="ctr">
              <a:lnSpc>
                <a:spcPct val="90000"/>
              </a:lnSpc>
              <a:spcBef>
                <a:spcPct val="0"/>
              </a:spcBef>
              <a:spcAft>
                <a:spcPts val="600"/>
              </a:spcAft>
              <a:defRPr/>
            </a:pPr>
            <a:r>
              <a:rPr lang="en-US" sz="4400" kern="1200" dirty="0">
                <a:solidFill>
                  <a:schemeClr val="tx1"/>
                </a:solidFill>
                <a:latin typeface="+mj-lt"/>
                <a:ea typeface="+mj-ea"/>
                <a:cs typeface="+mj-cs"/>
              </a:rPr>
              <a:t>Prediction</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712207441"/>
              </p:ext>
            </p:extLst>
          </p:nvPr>
        </p:nvGraphicFramePr>
        <p:xfrm>
          <a:off x="4654296" y="574172"/>
          <a:ext cx="7214617" cy="3714876"/>
        </p:xfrm>
        <a:graphic>
          <a:graphicData uri="http://schemas.openxmlformats.org/drawingml/2006/table">
            <a:tbl>
              <a:tblPr firstRow="1" bandRow="1">
                <a:tableStyleId>{5C22544A-7EE6-4342-B048-85BDC9FD1C3A}</a:tableStyleId>
              </a:tblPr>
              <a:tblGrid>
                <a:gridCol w="1917568">
                  <a:extLst>
                    <a:ext uri="{9D8B030D-6E8A-4147-A177-3AD203B41FA5}">
                      <a16:colId xmlns:a16="http://schemas.microsoft.com/office/drawing/2014/main" val="20000"/>
                    </a:ext>
                  </a:extLst>
                </a:gridCol>
                <a:gridCol w="2800470">
                  <a:extLst>
                    <a:ext uri="{9D8B030D-6E8A-4147-A177-3AD203B41FA5}">
                      <a16:colId xmlns:a16="http://schemas.microsoft.com/office/drawing/2014/main" val="20001"/>
                    </a:ext>
                  </a:extLst>
                </a:gridCol>
                <a:gridCol w="2496579">
                  <a:extLst>
                    <a:ext uri="{9D8B030D-6E8A-4147-A177-3AD203B41FA5}">
                      <a16:colId xmlns:a16="http://schemas.microsoft.com/office/drawing/2014/main" val="20002"/>
                    </a:ext>
                  </a:extLst>
                </a:gridCol>
              </a:tblGrid>
              <a:tr h="628353">
                <a:tc>
                  <a:txBody>
                    <a:bodyPr/>
                    <a:lstStyle/>
                    <a:p>
                      <a:pPr algn="ctr"/>
                      <a:r>
                        <a:rPr lang="en-US" sz="3200" b="0" i="0">
                          <a:solidFill>
                            <a:schemeClr val="tx1"/>
                          </a:solidFill>
                          <a:latin typeface="Helvetica Neue Light"/>
                          <a:cs typeface="Helvetica Neue Light"/>
                        </a:rPr>
                        <a:t>Context</a:t>
                      </a:r>
                    </a:p>
                  </a:txBody>
                  <a:tcPr marL="103575" marR="103575" marT="51787" marB="51787" anchor="ctr">
                    <a:solidFill>
                      <a:srgbClr val="CCFFCC"/>
                    </a:solidFill>
                  </a:tcPr>
                </a:tc>
                <a:tc>
                  <a:txBody>
                    <a:bodyPr/>
                    <a:lstStyle/>
                    <a:p>
                      <a:pPr algn="ctr"/>
                      <a:r>
                        <a:rPr lang="en-US" sz="3200" b="0" i="0">
                          <a:solidFill>
                            <a:schemeClr val="tx1"/>
                          </a:solidFill>
                          <a:latin typeface="Helvetica Neue Light"/>
                          <a:cs typeface="Helvetica Neue Light"/>
                        </a:rPr>
                        <a:t>Characteristic</a:t>
                      </a:r>
                    </a:p>
                  </a:txBody>
                  <a:tcPr marL="103575" marR="103575" marT="51787" marB="51787" anchor="ctr">
                    <a:solidFill>
                      <a:srgbClr val="CCFFCC"/>
                    </a:solidFill>
                  </a:tcPr>
                </a:tc>
                <a:tc>
                  <a:txBody>
                    <a:bodyPr/>
                    <a:lstStyle/>
                    <a:p>
                      <a:pPr algn="ctr"/>
                      <a:r>
                        <a:rPr lang="en-US" sz="3200" b="0" i="0">
                          <a:solidFill>
                            <a:schemeClr val="tx1"/>
                          </a:solidFill>
                          <a:latin typeface="Helvetica Neue Light"/>
                          <a:cs typeface="Helvetica Neue Light"/>
                        </a:rPr>
                        <a:t>Alternatively</a:t>
                      </a:r>
                    </a:p>
                  </a:txBody>
                  <a:tcPr marL="103575" marR="103575" marT="51787" marB="51787" anchor="ctr">
                    <a:solidFill>
                      <a:srgbClr val="CCFFCC"/>
                    </a:solidFill>
                  </a:tcPr>
                </a:tc>
                <a:extLst>
                  <a:ext uri="{0D108BD9-81ED-4DB2-BD59-A6C34878D82A}">
                    <a16:rowId xmlns:a16="http://schemas.microsoft.com/office/drawing/2014/main" val="10000"/>
                  </a:ext>
                </a:extLst>
              </a:tr>
              <a:tr h="1387900">
                <a:tc>
                  <a:txBody>
                    <a:bodyPr/>
                    <a:lstStyle/>
                    <a:p>
                      <a:pPr algn="ctr"/>
                      <a:r>
                        <a:rPr lang="en-US" sz="2700">
                          <a:solidFill>
                            <a:srgbClr val="800000"/>
                          </a:solidFill>
                        </a:rPr>
                        <a:t>Prediction</a:t>
                      </a:r>
                    </a:p>
                  </a:txBody>
                  <a:tcPr marL="103575" marR="103575" marT="51787" marB="51787" anchor="ctr">
                    <a:solidFill>
                      <a:schemeClr val="bg1">
                        <a:lumMod val="95000"/>
                      </a:schemeClr>
                    </a:solidFill>
                  </a:tcPr>
                </a:tc>
                <a:tc>
                  <a:txBody>
                    <a:bodyPr/>
                    <a:lstStyle/>
                    <a:p>
                      <a:pPr algn="ctr"/>
                      <a:r>
                        <a:rPr lang="en-US" sz="2000" dirty="0">
                          <a:solidFill>
                            <a:srgbClr val="0000FF"/>
                          </a:solidFill>
                        </a:rPr>
                        <a:t>A statement that can be validated</a:t>
                      </a:r>
                      <a:r>
                        <a:rPr lang="en-US" sz="2000" baseline="0" dirty="0">
                          <a:solidFill>
                            <a:srgbClr val="0000FF"/>
                          </a:solidFill>
                        </a:rPr>
                        <a:t> or falsified with 1 observation</a:t>
                      </a:r>
                      <a:endParaRPr lang="en-US" sz="2000" dirty="0">
                        <a:solidFill>
                          <a:srgbClr val="0000FF"/>
                        </a:solidFill>
                      </a:endParaRPr>
                    </a:p>
                  </a:txBody>
                  <a:tcPr marL="103575" marR="103575" marT="51787" marB="51787" anchor="ctr">
                    <a:solidFill>
                      <a:schemeClr val="bg1">
                        <a:lumMod val="95000"/>
                      </a:schemeClr>
                    </a:solidFill>
                  </a:tcPr>
                </a:tc>
                <a:tc>
                  <a:txBody>
                    <a:bodyPr/>
                    <a:lstStyle/>
                    <a:p>
                      <a:pPr algn="ctr"/>
                      <a:r>
                        <a:rPr lang="en-US" sz="2000">
                          <a:solidFill>
                            <a:srgbClr val="0000FF"/>
                          </a:solidFill>
                        </a:rPr>
                        <a:t>Prediction is characterized by a search for </a:t>
                      </a:r>
                      <a:r>
                        <a:rPr lang="en-US" sz="2000">
                          <a:solidFill>
                            <a:schemeClr val="tx1"/>
                          </a:solidFill>
                        </a:rPr>
                        <a:t>reliable</a:t>
                      </a:r>
                      <a:r>
                        <a:rPr lang="en-US" sz="2000">
                          <a:solidFill>
                            <a:srgbClr val="0000FF"/>
                          </a:solidFill>
                        </a:rPr>
                        <a:t> precursors</a:t>
                      </a:r>
                    </a:p>
                  </a:txBody>
                  <a:tcPr marL="103575" marR="103575" marT="51787" marB="51787" anchor="ctr">
                    <a:solidFill>
                      <a:schemeClr val="bg1">
                        <a:lumMod val="95000"/>
                      </a:schemeClr>
                    </a:solidFill>
                  </a:tcPr>
                </a:tc>
                <a:extLst>
                  <a:ext uri="{0D108BD9-81ED-4DB2-BD59-A6C34878D82A}">
                    <a16:rowId xmlns:a16="http://schemas.microsoft.com/office/drawing/2014/main" val="10001"/>
                  </a:ext>
                </a:extLst>
              </a:tr>
              <a:tr h="1698623">
                <a:tc>
                  <a:txBody>
                    <a:bodyPr/>
                    <a:lstStyle/>
                    <a:p>
                      <a:pPr algn="ctr"/>
                      <a:r>
                        <a:rPr lang="en-US" sz="2700">
                          <a:solidFill>
                            <a:srgbClr val="800000"/>
                          </a:solidFill>
                        </a:rPr>
                        <a:t>Forecast</a:t>
                      </a:r>
                    </a:p>
                  </a:txBody>
                  <a:tcPr marL="103575" marR="103575" marT="51787" marB="51787" anchor="ctr">
                    <a:solidFill>
                      <a:schemeClr val="bg1">
                        <a:lumMod val="95000"/>
                      </a:schemeClr>
                    </a:solidFill>
                  </a:tcPr>
                </a:tc>
                <a:tc>
                  <a:txBody>
                    <a:bodyPr/>
                    <a:lstStyle/>
                    <a:p>
                      <a:pPr algn="ctr"/>
                      <a:r>
                        <a:rPr lang="en-US" sz="2000">
                          <a:solidFill>
                            <a:srgbClr val="0000FF"/>
                          </a:solidFill>
                        </a:rPr>
                        <a:t>A statement for</a:t>
                      </a:r>
                      <a:r>
                        <a:rPr lang="en-US" sz="2000" baseline="0">
                          <a:solidFill>
                            <a:srgbClr val="0000FF"/>
                          </a:solidFill>
                        </a:rPr>
                        <a:t> which multiple observations are required to determine a confidence level</a:t>
                      </a:r>
                      <a:endParaRPr lang="en-US" sz="2000">
                        <a:solidFill>
                          <a:srgbClr val="0000FF"/>
                        </a:solidFill>
                      </a:endParaRPr>
                    </a:p>
                  </a:txBody>
                  <a:tcPr marL="103575" marR="103575" marT="51787" marB="51787" anchor="ctr">
                    <a:solidFill>
                      <a:schemeClr val="bg1">
                        <a:lumMod val="95000"/>
                      </a:schemeClr>
                    </a:solidFill>
                  </a:tcPr>
                </a:tc>
                <a:tc>
                  <a:txBody>
                    <a:bodyPr/>
                    <a:lstStyle/>
                    <a:p>
                      <a:pPr algn="ctr"/>
                      <a:r>
                        <a:rPr lang="en-US" sz="2000" dirty="0">
                          <a:solidFill>
                            <a:srgbClr val="0000FF"/>
                          </a:solidFill>
                        </a:rPr>
                        <a:t>Forecasting</a:t>
                      </a:r>
                      <a:r>
                        <a:rPr lang="en-US" sz="2000" baseline="0" dirty="0">
                          <a:solidFill>
                            <a:srgbClr val="0000FF"/>
                          </a:solidFill>
                        </a:rPr>
                        <a:t> is characterized by a computation of probabilities</a:t>
                      </a:r>
                      <a:endParaRPr lang="en-US" sz="2000" dirty="0">
                        <a:solidFill>
                          <a:srgbClr val="0000FF"/>
                        </a:solidFill>
                      </a:endParaRPr>
                    </a:p>
                  </a:txBody>
                  <a:tcPr marL="103575" marR="103575" marT="51787" marB="51787" anchor="ctr">
                    <a:solidFill>
                      <a:schemeClr val="bg1">
                        <a:lumMod val="95000"/>
                      </a:schemeClr>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8C004E03-6D01-8CA2-E124-7C06C6D919B6}"/>
              </a:ext>
            </a:extLst>
          </p:cNvPr>
          <p:cNvSpPr txBox="1"/>
          <p:nvPr/>
        </p:nvSpPr>
        <p:spPr>
          <a:xfrm>
            <a:off x="528811" y="4858677"/>
            <a:ext cx="10829580" cy="1354217"/>
          </a:xfrm>
          <a:prstGeom prst="rect">
            <a:avLst/>
          </a:prstGeom>
          <a:solidFill>
            <a:schemeClr val="accent1">
              <a:lumMod val="20000"/>
              <a:lumOff val="80000"/>
            </a:schemeClr>
          </a:solidFill>
        </p:spPr>
        <p:txBody>
          <a:bodyPr wrap="square" rtlCol="0">
            <a:spAutoFit/>
          </a:bodyPr>
          <a:lstStyle/>
          <a:p>
            <a:pPr algn="ctr">
              <a:spcBef>
                <a:spcPts val="0"/>
              </a:spcBef>
              <a:spcAft>
                <a:spcPts val="1200"/>
              </a:spcAft>
            </a:pPr>
            <a:r>
              <a:rPr lang="en-US" sz="1800" dirty="0"/>
              <a:t>To be useful, an earthquake prediction must be precise enough to warrant the cost of increased precautions, including disruption of ordinary activities, and timely enough that preparations can be made. </a:t>
            </a:r>
          </a:p>
          <a:p>
            <a:pPr algn="ctr">
              <a:spcBef>
                <a:spcPts val="0"/>
              </a:spcBef>
              <a:spcAft>
                <a:spcPts val="1200"/>
              </a:spcAft>
            </a:pPr>
            <a:r>
              <a:rPr lang="en-US" sz="1800" dirty="0"/>
              <a:t>Predictions must also be reliable, as false alarms and cancelled alarms are not only economically costly, but seriously undermine confidence in any kind of warning.”</a:t>
            </a:r>
            <a:endParaRPr lang="en-US" dirty="0"/>
          </a:p>
        </p:txBody>
      </p:sp>
    </p:spTree>
    <p:extLst>
      <p:ext uri="{BB962C8B-B14F-4D97-AF65-F5344CB8AC3E}">
        <p14:creationId xmlns:p14="http://schemas.microsoft.com/office/powerpoint/2010/main" val="1490787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23086</TotalTime>
  <Words>4540</Words>
  <Application>Microsoft Macintosh PowerPoint</Application>
  <PresentationFormat>Widescreen</PresentationFormat>
  <Paragraphs>684</Paragraphs>
  <Slides>61</Slides>
  <Notes>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Calibri Light</vt:lpstr>
      <vt:lpstr>Cambria Math</vt:lpstr>
      <vt:lpstr>Graphik LCG Web</vt:lpstr>
      <vt:lpstr>Helvetica Neue</vt:lpstr>
      <vt:lpstr>Helvetica Neue Light</vt:lpstr>
      <vt:lpstr>Office Theme</vt:lpstr>
      <vt:lpstr>Anticipating Earthquakes</vt:lpstr>
      <vt:lpstr>Why are Earthquakes So Hard to Predict?</vt:lpstr>
      <vt:lpstr>A Successful Earthquake Prediction: The Haicheng, China Earthquake of February 4, 1975</vt:lpstr>
      <vt:lpstr>Details of the Haicheng Prediction</vt:lpstr>
      <vt:lpstr>Tangshan, China Earthquake 7/27/1976 One Year Later:  A Catastrophic Failure</vt:lpstr>
      <vt:lpstr>Tangshan, China Earthquake July 27, 1976</vt:lpstr>
      <vt:lpstr>Tangshan: Images of Destruction</vt:lpstr>
      <vt:lpstr>Tangshan 40 Years Later (2016) A Modern Chinese City</vt:lpstr>
      <vt:lpstr>PowerPoint Presentation</vt:lpstr>
      <vt:lpstr>Definitions http://en.wikipedia.org/wiki/Earthquake_prediction#CITEREFICEF2011</vt:lpstr>
      <vt:lpstr>Predictions have been based on “precursors” http://en.wikipedia.org/wiki/Earthquake_prediction</vt:lpstr>
      <vt:lpstr>Precursor Examples http://en.wikipedia.org/wiki/Earthquake_prediction#CITEREFICEF2011</vt:lpstr>
      <vt:lpstr>Dilatancy Diffusion Model http://www.gps.caltech.edu/uploads/File/People/dla/DLAtpsaf73.pdf</vt:lpstr>
      <vt:lpstr>Precursor Examples http://en.wikipedia.org/wiki/Earthquake_prediction#CITEREFICEF2011</vt:lpstr>
      <vt:lpstr>Precursor Examples http://en.wikipedia.org/wiki/Earthquake_prediction#CITEREFICEF2011</vt:lpstr>
      <vt:lpstr>Precursor Examples http://en.wikipedia.org/wiki/Earthquake_prediction#CITEREFICEF2011</vt:lpstr>
      <vt:lpstr>Seismic Gaps https://en.wikipedia.org/wiki/Seismic_gap</vt:lpstr>
      <vt:lpstr>Seismic Gaps McCann et al (1991)</vt:lpstr>
      <vt:lpstr>PowerPoint Presentation</vt:lpstr>
      <vt:lpstr>Seismic Gaps https://www.researchgate.net/figure/26490475_fig1_Fig-1-Major-seismic-gaps-along-the-Pacific-coast-of-Mexico-Shaded-areas-annotated-with</vt:lpstr>
      <vt:lpstr>PowerPoint Presentation</vt:lpstr>
      <vt:lpstr>Seismicity Patterns http://en.wikipedia.org/wiki/Earthquake_prediction#CITEREFICEF2011</vt:lpstr>
      <vt:lpstr>Seismicity Patterns: Accelerating moment release (AMR)</vt:lpstr>
      <vt:lpstr>Categories of Outcomes for Prediction Schemes (“Contingency Table” or “Confusion Matrix”)</vt:lpstr>
      <vt:lpstr>Testing: Contingency Tables (Also called a confusion matrix in Machine Learning) http://en.wikipedia.org/wiki/Earthquake_prediction#CITEREFICEF2011</vt:lpstr>
      <vt:lpstr>PowerPoint Presentation</vt:lpstr>
      <vt:lpstr>PowerPoint Presentation</vt:lpstr>
      <vt:lpstr>PowerPoint Presentation</vt:lpstr>
      <vt:lpstr>Hazards of Prediction The L’Aquila, Italy Earthquake of 6 April 2009, M6.3</vt:lpstr>
      <vt:lpstr>Hazards of Prediction:  The Italian Situation http://en.wikipedia.org/wiki/Earthquake_prediction</vt:lpstr>
      <vt:lpstr>PowerPoint Presentation</vt:lpstr>
      <vt:lpstr>PowerPoint Presentation</vt:lpstr>
      <vt:lpstr>PowerPoint Presentation</vt:lpstr>
      <vt:lpstr>PowerPoint Presentation</vt:lpstr>
      <vt:lpstr>PowerPoint Presentation</vt:lpstr>
      <vt:lpstr>Verification and Validation http://www.cawcr.gov.au/projects/verification/</vt:lpstr>
      <vt:lpstr>Time Scales for Anticipating Earthquakes</vt:lpstr>
      <vt:lpstr>National Seismic Hazard Map  US Geological Survey  50 year ground motion probabilities</vt:lpstr>
      <vt:lpstr>Uniform California Earthquake Rupture Forecast  US Geological Survey + Southern California Earthquake Center  30 year forecast of earthquake likelihood</vt:lpstr>
      <vt:lpstr>Relative Earthquake Likelihood Model (RELM) Contest  A prospective contest of earthquake forecasting conducted by USGS and SCEC  Forecasts submitted in 2007.  Evaluated in 2011 (but ongoing as well)  Numbers in lower left of each panel was the predicted number of M≥5 earthquakes  31 M≥5 earthquakes actually occurred by the end of the testing period.</vt:lpstr>
      <vt:lpstr>PowerPoint Presentation</vt:lpstr>
      <vt:lpstr>PowerPoint Presentation</vt:lpstr>
      <vt:lpstr>PowerPoint Presentation</vt:lpstr>
      <vt:lpstr>PowerPoint Presentation</vt:lpstr>
      <vt:lpstr>PowerPoint Presentation</vt:lpstr>
      <vt:lpstr>Nowcasting Earthquakes The Seismic Thermometer</vt:lpstr>
      <vt:lpstr>The Seismic Thermometer Measures Increasing Potential for the Next Large Earthquake  EPS = “Earthquake Potential Score” or “Seismic Temperature”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Response Alerts (USGS): Aftershocks, damage, injuries, tsunamis, ground shaking, economic loss, shake alert</vt:lpstr>
      <vt:lpstr>Conclusions /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Nowcasting EQs with Machine Learning: The Role of Strain Hardening in the EQ Cycle </dc:title>
  <dc:creator>Microsoft Office User</dc:creator>
  <cp:lastModifiedBy>John Rundle</cp:lastModifiedBy>
  <cp:revision>438</cp:revision>
  <dcterms:created xsi:type="dcterms:W3CDTF">2021-12-31T21:33:30Z</dcterms:created>
  <dcterms:modified xsi:type="dcterms:W3CDTF">2022-10-19T21:05:44Z</dcterms:modified>
</cp:coreProperties>
</file>