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5" r:id="rId3"/>
    <p:sldId id="270" r:id="rId4"/>
    <p:sldId id="271" r:id="rId5"/>
    <p:sldId id="272" r:id="rId6"/>
    <p:sldId id="274" r:id="rId7"/>
    <p:sldId id="268" r:id="rId8"/>
    <p:sldId id="269" r:id="rId9"/>
    <p:sldId id="262" r:id="rId10"/>
    <p:sldId id="261" r:id="rId11"/>
    <p:sldId id="263" r:id="rId12"/>
    <p:sldId id="267" r:id="rId13"/>
    <p:sldId id="265" r:id="rId14"/>
    <p:sldId id="258" r:id="rId15"/>
    <p:sldId id="260" r:id="rId16"/>
    <p:sldId id="282" r:id="rId17"/>
    <p:sldId id="281" r:id="rId18"/>
    <p:sldId id="285" r:id="rId19"/>
    <p:sldId id="291" r:id="rId20"/>
    <p:sldId id="312" r:id="rId21"/>
    <p:sldId id="313" r:id="rId22"/>
    <p:sldId id="278" r:id="rId23"/>
    <p:sldId id="283" r:id="rId24"/>
    <p:sldId id="301" r:id="rId25"/>
    <p:sldId id="288" r:id="rId26"/>
    <p:sldId id="286" r:id="rId27"/>
    <p:sldId id="289" r:id="rId28"/>
    <p:sldId id="29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7FF"/>
    <a:srgbClr val="0E4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759"/>
    <p:restoredTop sz="94558"/>
  </p:normalViewPr>
  <p:slideViewPr>
    <p:cSldViewPr snapToGrid="0" snapToObjects="1" showGuides="1">
      <p:cViewPr varScale="1">
        <p:scale>
          <a:sx n="121" d="100"/>
          <a:sy n="121" d="100"/>
        </p:scale>
        <p:origin x="20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1D2B5-AB92-6A42-B9D4-B716CFEA673F}" type="datetimeFigureOut">
              <a:rPr lang="en-US" smtClean="0"/>
              <a:t>11/6/23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D67D6-A290-4148-8EAE-41F52A68B14A}" type="slidenum">
              <a:rPr lang="en-US" smtClean="0"/>
              <a:t>‹#›</a:t>
            </a:fld>
            <a:endParaRPr lang="en-US"/>
          </a:p>
        </p:txBody>
      </p:sp>
    </p:spTree>
    <p:extLst>
      <p:ext uri="{BB962C8B-B14F-4D97-AF65-F5344CB8AC3E}">
        <p14:creationId xmlns:p14="http://schemas.microsoft.com/office/powerpoint/2010/main" val="163229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pPr/>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pPr/>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pPr/>
              <a:t>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pPr/>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11/6/23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19</a:t>
            </a:r>
          </a:p>
        </p:txBody>
      </p:sp>
      <p:sp>
        <p:nvSpPr>
          <p:cNvPr id="3" name="Subtitle 2"/>
          <p:cNvSpPr>
            <a:spLocks noGrp="1"/>
          </p:cNvSpPr>
          <p:nvPr>
            <p:ph type="subTitle" idx="1"/>
          </p:nvPr>
        </p:nvSpPr>
        <p:spPr/>
        <p:txBody>
          <a:bodyPr/>
          <a:lstStyle/>
          <a:p>
            <a:r>
              <a:rPr lang="en-US" dirty="0" err="1">
                <a:solidFill>
                  <a:srgbClr val="0000FF"/>
                </a:solidFill>
              </a:rPr>
              <a:t>Coriolis</a:t>
            </a:r>
            <a:r>
              <a:rPr lang="en-US" dirty="0">
                <a:solidFill>
                  <a:srgbClr val="0000FF"/>
                </a:solidFill>
              </a:rPr>
              <a:t> Acceleration, Ocean Circulations, and Climate</a:t>
            </a:r>
          </a:p>
          <a:p>
            <a:r>
              <a:rPr lang="en-US" dirty="0">
                <a:solidFill>
                  <a:srgbClr val="0000FF"/>
                </a:solidFill>
              </a:rPr>
              <a:t>John Rundle GEL/EPS 131 WQ2014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Ocean Currents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Ocean_current</a:t>
            </a:r>
            <a:endParaRPr lang="en-US" sz="1800" dirty="0">
              <a:solidFill>
                <a:srgbClr val="800000"/>
              </a:solidFill>
            </a:endParaRPr>
          </a:p>
        </p:txBody>
      </p:sp>
      <p:sp>
        <p:nvSpPr>
          <p:cNvPr id="3" name="Content Placeholder 2"/>
          <p:cNvSpPr>
            <a:spLocks noGrp="1"/>
          </p:cNvSpPr>
          <p:nvPr>
            <p:ph idx="1"/>
          </p:nvPr>
        </p:nvSpPr>
        <p:spPr/>
        <p:txBody>
          <a:bodyPr>
            <a:normAutofit/>
          </a:bodyPr>
          <a:lstStyle/>
          <a:p>
            <a:r>
              <a:rPr lang="en-US" sz="1600" dirty="0">
                <a:solidFill>
                  <a:schemeClr val="tx1"/>
                </a:solidFill>
              </a:rPr>
              <a:t>“An ocean current is a continuous, directed movement of ocean water generated by the forces acting upon this mean flow, such as breaking waves, wind, </a:t>
            </a:r>
            <a:r>
              <a:rPr lang="en-US" sz="1600" dirty="0" err="1">
                <a:solidFill>
                  <a:schemeClr val="tx1"/>
                </a:solidFill>
              </a:rPr>
              <a:t>Coriolis</a:t>
            </a:r>
            <a:r>
              <a:rPr lang="en-US" sz="1600" dirty="0">
                <a:solidFill>
                  <a:schemeClr val="tx1"/>
                </a:solidFill>
              </a:rPr>
              <a:t> effect, temperature and salinity differences and tides caused by the gravitational pull of the Moon and the Sun. </a:t>
            </a:r>
          </a:p>
          <a:p>
            <a:r>
              <a:rPr lang="en-US" sz="1600" dirty="0"/>
              <a:t>Depth contours, shoreline configurations and interaction with other currents influence a current's direction and strength. </a:t>
            </a:r>
          </a:p>
          <a:p>
            <a:r>
              <a:rPr lang="en-US" sz="1600" dirty="0"/>
              <a:t>A deep current is any ocean current at a depth of greater than 100m. </a:t>
            </a:r>
          </a:p>
          <a:p>
            <a:r>
              <a:rPr lang="en-US" sz="1600" dirty="0"/>
              <a:t>A part of oceanography is the science studying ocean currents.</a:t>
            </a:r>
          </a:p>
          <a:p>
            <a:r>
              <a:rPr lang="en-US" sz="1600" dirty="0"/>
              <a:t>Ocean currents can flow for great distances, and together they create the great flow of the global conveyor belt which plays a dominant part in determining the climate of many of the Earth’s regions. </a:t>
            </a:r>
          </a:p>
          <a:p>
            <a:r>
              <a:rPr lang="en-US" sz="1600" dirty="0">
                <a:solidFill>
                  <a:schemeClr val="tx1"/>
                </a:solidFill>
              </a:rPr>
              <a:t>Perhaps the most striking example is the Gulf Stream, which makes northwest Europe much more temperate than any other region at the same latitude. </a:t>
            </a:r>
          </a:p>
          <a:p>
            <a:r>
              <a:rPr lang="en-US" sz="1600" dirty="0"/>
              <a:t>Another example is Lima, Peru, where the climate is cooler (sub-tropical) than the tropical latitudes in which the area is located, due to the effect of the Humboldt Current.”</a:t>
            </a:r>
          </a:p>
          <a:p>
            <a:endParaRPr lang="en-US" sz="1600" dirty="0"/>
          </a:p>
        </p:txBody>
      </p:sp>
    </p:spTree>
    <p:extLst>
      <p:ext uri="{BB962C8B-B14F-4D97-AF65-F5344CB8AC3E}">
        <p14:creationId xmlns:p14="http://schemas.microsoft.com/office/powerpoint/2010/main" val="224375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Structure Known as of 1943</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Ocean_current</a:t>
            </a:r>
            <a:endParaRPr lang="en-US" sz="1800" dirty="0">
              <a:solidFill>
                <a:srgbClr val="800000"/>
              </a:solidFill>
            </a:endParaRPr>
          </a:p>
        </p:txBody>
      </p:sp>
      <p:pic>
        <p:nvPicPr>
          <p:cNvPr id="4" name="Content Placeholder 3" descr="Ocean_currents_1943_(borderless)3.png"/>
          <p:cNvPicPr>
            <a:picLocks noGrp="1" noChangeAspect="1"/>
          </p:cNvPicPr>
          <p:nvPr>
            <p:ph idx="1"/>
          </p:nvPr>
        </p:nvPicPr>
        <p:blipFill>
          <a:blip r:embed="rId2">
            <a:extLst>
              <a:ext uri="{28A0092B-C50C-407E-A947-70E740481C1C}">
                <a14:useLocalDpi xmlns:a14="http://schemas.microsoft.com/office/drawing/2010/main" val="0"/>
              </a:ext>
            </a:extLst>
          </a:blip>
          <a:srcRect t="-4259" b="-4259"/>
          <a:stretch>
            <a:fillRect/>
          </a:stretch>
        </p:blipFill>
        <p:spPr/>
      </p:pic>
    </p:spTree>
    <p:extLst>
      <p:ext uri="{BB962C8B-B14F-4D97-AF65-F5344CB8AC3E}">
        <p14:creationId xmlns:p14="http://schemas.microsoft.com/office/powerpoint/2010/main" val="345567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Surface Currents and the Gulf Stream</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Gulf_Stream</a:t>
            </a:r>
            <a:endParaRPr lang="en-US" sz="1800" dirty="0">
              <a:solidFill>
                <a:srgbClr val="800000"/>
              </a:solidFill>
            </a:endParaRPr>
          </a:p>
        </p:txBody>
      </p:sp>
      <p:sp>
        <p:nvSpPr>
          <p:cNvPr id="3" name="Content Placeholder 2"/>
          <p:cNvSpPr>
            <a:spLocks noGrp="1"/>
          </p:cNvSpPr>
          <p:nvPr>
            <p:ph sz="half" idx="1"/>
          </p:nvPr>
        </p:nvSpPr>
        <p:spPr/>
        <p:txBody>
          <a:bodyPr>
            <a:noAutofit/>
          </a:bodyPr>
          <a:lstStyle/>
          <a:p>
            <a:r>
              <a:rPr lang="en-US" sz="1600" dirty="0"/>
              <a:t>“Surface currents make up about 8% of all the water in the ocean. </a:t>
            </a:r>
          </a:p>
          <a:p>
            <a:r>
              <a:rPr lang="en-US" sz="1600" dirty="0"/>
              <a:t>Surface currents are generally restricted to the upper 400 m (1,300 </a:t>
            </a:r>
            <a:r>
              <a:rPr lang="en-US" sz="1600" dirty="0" err="1"/>
              <a:t>ft</a:t>
            </a:r>
            <a:r>
              <a:rPr lang="en-US" sz="1600" dirty="0"/>
              <a:t>) of the ocean. </a:t>
            </a:r>
          </a:p>
          <a:p>
            <a:r>
              <a:rPr lang="en-US" sz="1600" dirty="0"/>
              <a:t>The movement of deep water in the ocean basins is by density driven forces and gravity (</a:t>
            </a:r>
            <a:r>
              <a:rPr lang="en-US" sz="1600" dirty="0" err="1">
                <a:solidFill>
                  <a:schemeClr val="tx1"/>
                </a:solidFill>
              </a:rPr>
              <a:t>thermohaline</a:t>
            </a:r>
            <a:r>
              <a:rPr lang="en-US" sz="1600" dirty="0">
                <a:solidFill>
                  <a:schemeClr val="tx1"/>
                </a:solidFill>
              </a:rPr>
              <a:t> circulation</a:t>
            </a:r>
            <a:r>
              <a:rPr lang="en-US" sz="1600" dirty="0"/>
              <a:t>)</a:t>
            </a:r>
          </a:p>
          <a:p>
            <a:r>
              <a:rPr lang="en-US" sz="1600" dirty="0"/>
              <a:t>The density difference is a function of different temperatures and salinity. </a:t>
            </a:r>
          </a:p>
          <a:p>
            <a:r>
              <a:rPr lang="en-US" sz="1600" dirty="0">
                <a:solidFill>
                  <a:schemeClr val="tx1"/>
                </a:solidFill>
              </a:rPr>
              <a:t>Deep waters sink into the deep ocean basins at high latitudes where the temperatures are cold enough to cause the density to increase.</a:t>
            </a:r>
          </a:p>
          <a:p>
            <a:r>
              <a:rPr lang="en-US" sz="1600" dirty="0"/>
              <a:t>Ocean currents are measured in </a:t>
            </a:r>
            <a:r>
              <a:rPr lang="en-US" sz="1600" dirty="0">
                <a:solidFill>
                  <a:schemeClr val="tx1"/>
                </a:solidFill>
              </a:rPr>
              <a:t>Sverdrup (</a:t>
            </a:r>
            <a:r>
              <a:rPr lang="en-US" sz="1600" dirty="0" err="1">
                <a:solidFill>
                  <a:schemeClr val="tx1"/>
                </a:solidFill>
              </a:rPr>
              <a:t>Sv</a:t>
            </a:r>
            <a:r>
              <a:rPr lang="en-US" sz="1600" dirty="0">
                <a:solidFill>
                  <a:schemeClr val="tx1"/>
                </a:solidFill>
              </a:rPr>
              <a:t>), where 1Sv is equivalent to a volume flow rate of 1,000,000 m</a:t>
            </a:r>
            <a:r>
              <a:rPr lang="en-US" sz="1600" baseline="30000" dirty="0">
                <a:solidFill>
                  <a:schemeClr val="tx1"/>
                </a:solidFill>
              </a:rPr>
              <a:t>3</a:t>
            </a:r>
            <a:r>
              <a:rPr lang="en-US" sz="1600" dirty="0">
                <a:solidFill>
                  <a:schemeClr val="tx1"/>
                </a:solidFill>
              </a:rPr>
              <a:t> </a:t>
            </a:r>
            <a:r>
              <a:rPr lang="en-US" sz="1600" dirty="0"/>
              <a:t>(35,000,000 cu </a:t>
            </a:r>
            <a:r>
              <a:rPr lang="en-US" sz="1600" dirty="0" err="1"/>
              <a:t>ft</a:t>
            </a:r>
            <a:r>
              <a:rPr lang="en-US" sz="1600" dirty="0"/>
              <a:t>) per second.”</a:t>
            </a:r>
          </a:p>
        </p:txBody>
      </p:sp>
      <p:pic>
        <p:nvPicPr>
          <p:cNvPr id="5" name="Content Placeholder 4" descr="Golfstrom.jp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
        <p:nvSpPr>
          <p:cNvPr id="6" name="TextBox 5"/>
          <p:cNvSpPr txBox="1"/>
          <p:nvPr/>
        </p:nvSpPr>
        <p:spPr>
          <a:xfrm>
            <a:off x="4669366" y="6021923"/>
            <a:ext cx="4038600" cy="646331"/>
          </a:xfrm>
          <a:prstGeom prst="rect">
            <a:avLst/>
          </a:prstGeom>
          <a:noFill/>
        </p:spPr>
        <p:txBody>
          <a:bodyPr wrap="square" rtlCol="0">
            <a:spAutoFit/>
          </a:bodyPr>
          <a:lstStyle/>
          <a:p>
            <a:pPr algn="ctr"/>
            <a:r>
              <a:rPr lang="en-US" dirty="0">
                <a:latin typeface="Helvetica Neue Light"/>
                <a:cs typeface="Helvetica Neue Light"/>
              </a:rPr>
              <a:t>Thermal image of the Gulf Stream</a:t>
            </a:r>
          </a:p>
          <a:p>
            <a:pPr algn="ctr"/>
            <a:r>
              <a:rPr lang="en-US" dirty="0">
                <a:latin typeface="Helvetica Neue Light"/>
                <a:cs typeface="Helvetica Neue Light"/>
              </a:rPr>
              <a:t>http://</a:t>
            </a:r>
            <a:r>
              <a:rPr lang="en-US" dirty="0" err="1">
                <a:latin typeface="Helvetica Neue Light"/>
                <a:cs typeface="Helvetica Neue Light"/>
              </a:rPr>
              <a:t>www.nasa.gov</a:t>
            </a:r>
            <a:endParaRPr lang="en-US" dirty="0">
              <a:latin typeface="Helvetica Neue Light"/>
              <a:cs typeface="Helvetica Neue Light"/>
            </a:endParaRPr>
          </a:p>
        </p:txBody>
      </p:sp>
    </p:spTree>
    <p:extLst>
      <p:ext uri="{BB962C8B-B14F-4D97-AF65-F5344CB8AC3E}">
        <p14:creationId xmlns:p14="http://schemas.microsoft.com/office/powerpoint/2010/main" val="313167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274638"/>
            <a:ext cx="4114800" cy="1143000"/>
          </a:xfrm>
        </p:spPr>
        <p:txBody>
          <a:bodyPr>
            <a:normAutofit fontScale="90000"/>
          </a:bodyPr>
          <a:lstStyle/>
          <a:p>
            <a:r>
              <a:rPr lang="en-US" dirty="0"/>
              <a:t>Direction of Flow of Ocean Currents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Ekman_spiral</a:t>
            </a:r>
            <a:endParaRPr lang="en-US" sz="1600" dirty="0">
              <a:solidFill>
                <a:srgbClr val="800000"/>
              </a:solidFill>
            </a:endParaRPr>
          </a:p>
        </p:txBody>
      </p:sp>
      <p:sp>
        <p:nvSpPr>
          <p:cNvPr id="3" name="Content Placeholder 2"/>
          <p:cNvSpPr>
            <a:spLocks noGrp="1"/>
          </p:cNvSpPr>
          <p:nvPr>
            <p:ph sz="half" idx="1"/>
          </p:nvPr>
        </p:nvSpPr>
        <p:spPr>
          <a:xfrm>
            <a:off x="298449" y="700611"/>
            <a:ext cx="4453467" cy="5501217"/>
          </a:xfrm>
        </p:spPr>
        <p:txBody>
          <a:bodyPr>
            <a:noAutofit/>
          </a:bodyPr>
          <a:lstStyle/>
          <a:p>
            <a:r>
              <a:rPr lang="en-US" sz="1600" dirty="0"/>
              <a:t>“Surface ocean currents are generally wind-driven and develop their typical clockwise spirals in the northern hemisphere and counter-clockwise rotation in the southern hemisphere because of the imposed wind stresses. </a:t>
            </a:r>
          </a:p>
          <a:p>
            <a:r>
              <a:rPr lang="en-US" sz="1600" dirty="0">
                <a:solidFill>
                  <a:schemeClr val="tx1"/>
                </a:solidFill>
              </a:rPr>
              <a:t>In wind-driven current, the Ekman spiral effect results in the currents flowing at an angle to the driving winds</a:t>
            </a:r>
            <a:r>
              <a:rPr lang="en-US" sz="1600" dirty="0"/>
              <a:t>. </a:t>
            </a:r>
          </a:p>
          <a:p>
            <a:r>
              <a:rPr lang="en-US" sz="1600" dirty="0"/>
              <a:t>The areas of surface ocean currents move somewhat with the seasons; this is most notable in equatorial currents.</a:t>
            </a:r>
          </a:p>
          <a:p>
            <a:r>
              <a:rPr lang="en-US" sz="1600" dirty="0"/>
              <a:t>Ocean basins generally have a non-symmetric surface current, in that the eastern equator-ward flowing branch is broad and diffuse whereas the western poleward-flowing branch is very narrow.</a:t>
            </a:r>
          </a:p>
          <a:p>
            <a:r>
              <a:rPr lang="en-US" sz="1600" dirty="0"/>
              <a:t>These western boundary currents (of which the Gulf Stream is an example) are a consequence of basic fluid dynamics.”</a:t>
            </a:r>
          </a:p>
          <a:p>
            <a:pPr marL="0" indent="0">
              <a:buNone/>
            </a:pPr>
            <a:endParaRPr lang="en-US" sz="1600" dirty="0"/>
          </a:p>
          <a:p>
            <a:endParaRPr lang="en-US" sz="1600" dirty="0"/>
          </a:p>
        </p:txBody>
      </p:sp>
      <p:pic>
        <p:nvPicPr>
          <p:cNvPr id="6" name="Content Placeholder 5" descr="359px-Ekman_spirale.svg.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059" r="-6668"/>
          <a:stretch/>
        </p:blipFill>
        <p:spPr>
          <a:xfrm>
            <a:off x="5217579" y="1684864"/>
            <a:ext cx="2166233" cy="3183469"/>
          </a:xfrm>
        </p:spPr>
      </p:pic>
      <p:sp>
        <p:nvSpPr>
          <p:cNvPr id="7" name="TextBox 6"/>
          <p:cNvSpPr txBox="1"/>
          <p:nvPr/>
        </p:nvSpPr>
        <p:spPr>
          <a:xfrm>
            <a:off x="4952976" y="5101177"/>
            <a:ext cx="3598346" cy="1354217"/>
          </a:xfrm>
          <a:prstGeom prst="rect">
            <a:avLst/>
          </a:prstGeom>
          <a:noFill/>
        </p:spPr>
        <p:txBody>
          <a:bodyPr wrap="square" rtlCol="0">
            <a:spAutoFit/>
          </a:bodyPr>
          <a:lstStyle/>
          <a:p>
            <a:r>
              <a:rPr lang="en-US" dirty="0">
                <a:solidFill>
                  <a:srgbClr val="800000"/>
                </a:solidFill>
                <a:latin typeface="Helvetica Neue Light"/>
                <a:cs typeface="Helvetica Neue Light"/>
              </a:rPr>
              <a:t>Ekman spiral effect </a:t>
            </a:r>
          </a:p>
          <a:p>
            <a:pPr marL="342900" indent="-342900">
              <a:buFont typeface="+mj-lt"/>
              <a:buAutoNum type="arabicPeriod"/>
            </a:pPr>
            <a:r>
              <a:rPr lang="en-US" sz="1600" dirty="0">
                <a:solidFill>
                  <a:srgbClr val="0000FF"/>
                </a:solidFill>
                <a:latin typeface="Helvetica Neue Light"/>
                <a:cs typeface="Helvetica Neue Light"/>
              </a:rPr>
              <a:t>Wind</a:t>
            </a:r>
          </a:p>
          <a:p>
            <a:pPr marL="342900" indent="-342900">
              <a:buFont typeface="+mj-lt"/>
              <a:buAutoNum type="arabicPeriod"/>
            </a:pPr>
            <a:r>
              <a:rPr lang="en-US" sz="1600" dirty="0">
                <a:solidFill>
                  <a:srgbClr val="0000FF"/>
                </a:solidFill>
                <a:latin typeface="Helvetica Neue Light"/>
                <a:cs typeface="Helvetica Neue Light"/>
              </a:rPr>
              <a:t>Wind stress </a:t>
            </a:r>
          </a:p>
          <a:p>
            <a:pPr marL="342900" indent="-342900">
              <a:buFont typeface="+mj-lt"/>
              <a:buAutoNum type="arabicPeriod"/>
            </a:pPr>
            <a:r>
              <a:rPr lang="en-US" sz="1600" dirty="0">
                <a:solidFill>
                  <a:srgbClr val="0000FF"/>
                </a:solidFill>
                <a:latin typeface="Helvetica Neue Light"/>
                <a:cs typeface="Helvetica Neue Light"/>
              </a:rPr>
              <a:t>Effective direction of the current </a:t>
            </a:r>
          </a:p>
          <a:p>
            <a:pPr marL="342900" indent="-342900">
              <a:buFont typeface="+mj-lt"/>
              <a:buAutoNum type="arabicPeriod"/>
            </a:pPr>
            <a:r>
              <a:rPr lang="en-US" sz="1600" dirty="0" err="1">
                <a:solidFill>
                  <a:srgbClr val="0000FF"/>
                </a:solidFill>
                <a:latin typeface="Helvetica Neue Light"/>
                <a:cs typeface="Helvetica Neue Light"/>
              </a:rPr>
              <a:t>Coriolis</a:t>
            </a:r>
            <a:r>
              <a:rPr lang="en-US" sz="1600" dirty="0">
                <a:solidFill>
                  <a:srgbClr val="0000FF"/>
                </a:solidFill>
                <a:latin typeface="Helvetica Neue Light"/>
                <a:cs typeface="Helvetica Neue Light"/>
              </a:rPr>
              <a:t> effect</a:t>
            </a:r>
          </a:p>
        </p:txBody>
      </p:sp>
      <p:sp>
        <p:nvSpPr>
          <p:cNvPr id="8" name="TextBox 7"/>
          <p:cNvSpPr txBox="1"/>
          <p:nvPr/>
        </p:nvSpPr>
        <p:spPr>
          <a:xfrm>
            <a:off x="7383811" y="2025661"/>
            <a:ext cx="1622603" cy="1600438"/>
          </a:xfrm>
          <a:prstGeom prst="rect">
            <a:avLst/>
          </a:prstGeom>
          <a:noFill/>
        </p:spPr>
        <p:txBody>
          <a:bodyPr wrap="square" rtlCol="0">
            <a:spAutoFit/>
          </a:bodyPr>
          <a:lstStyle/>
          <a:p>
            <a:r>
              <a:rPr lang="en-US" sz="1400" dirty="0">
                <a:solidFill>
                  <a:srgbClr val="800000"/>
                </a:solidFill>
                <a:latin typeface="Helvetica Neue Light"/>
                <a:cs typeface="Helvetica Neue Light"/>
              </a:rPr>
              <a:t>N. Hemisphere as pictured</a:t>
            </a:r>
          </a:p>
          <a:p>
            <a:endParaRPr lang="en-US" sz="1400" dirty="0">
              <a:solidFill>
                <a:srgbClr val="800000"/>
              </a:solidFill>
              <a:latin typeface="Helvetica Neue Light"/>
              <a:cs typeface="Helvetica Neue Light"/>
            </a:endParaRPr>
          </a:p>
          <a:p>
            <a:r>
              <a:rPr lang="en-US" sz="1400" dirty="0">
                <a:solidFill>
                  <a:srgbClr val="800000"/>
                </a:solidFill>
                <a:latin typeface="Helvetica Neue Light"/>
                <a:cs typeface="Helvetica Neue Light"/>
              </a:rPr>
              <a:t>In S. Hemisphere, current moves to the left of the wind direction</a:t>
            </a:r>
            <a:endParaRPr lang="en-US" sz="1400" dirty="0">
              <a:solidFill>
                <a:srgbClr val="0000FF"/>
              </a:solidFill>
              <a:latin typeface="Helvetica Neue Light"/>
              <a:cs typeface="Helvetica Neue Light"/>
            </a:endParaRPr>
          </a:p>
        </p:txBody>
      </p:sp>
    </p:spTree>
    <p:extLst>
      <p:ext uri="{BB962C8B-B14F-4D97-AF65-F5344CB8AC3E}">
        <p14:creationId xmlns:p14="http://schemas.microsoft.com/office/powerpoint/2010/main" val="121288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Ocean Conveyor</a:t>
            </a:r>
            <a:br>
              <a:rPr lang="en-US" dirty="0"/>
            </a:br>
            <a:r>
              <a:rPr lang="en-US" sz="1800" dirty="0">
                <a:solidFill>
                  <a:srgbClr val="800000"/>
                </a:solidFill>
              </a:rPr>
              <a:t>http://</a:t>
            </a:r>
            <a:r>
              <a:rPr lang="en-US" sz="1800" dirty="0" err="1">
                <a:solidFill>
                  <a:srgbClr val="800000"/>
                </a:solidFill>
              </a:rPr>
              <a:t>www.noaa.gov</a:t>
            </a:r>
            <a:endParaRPr lang="en-US" sz="1800" dirty="0">
              <a:solidFill>
                <a:srgbClr val="800000"/>
              </a:solidFill>
            </a:endParaRPr>
          </a:p>
        </p:txBody>
      </p:sp>
      <p:pic>
        <p:nvPicPr>
          <p:cNvPr id="4" name="Content Placeholder 3" descr="conveyor.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813656"/>
            <a:ext cx="4038600" cy="2099051"/>
          </a:xfrm>
        </p:spPr>
      </p:pic>
      <p:sp>
        <p:nvSpPr>
          <p:cNvPr id="5" name="TextBox 4"/>
          <p:cNvSpPr txBox="1"/>
          <p:nvPr/>
        </p:nvSpPr>
        <p:spPr>
          <a:xfrm>
            <a:off x="457200" y="6126163"/>
            <a:ext cx="8337549" cy="307777"/>
          </a:xfrm>
          <a:prstGeom prst="rect">
            <a:avLst/>
          </a:prstGeom>
          <a:noFill/>
        </p:spPr>
        <p:txBody>
          <a:bodyPr wrap="square" rtlCol="0">
            <a:spAutoFit/>
          </a:bodyPr>
          <a:lstStyle/>
          <a:p>
            <a:pPr algn="ctr"/>
            <a:r>
              <a:rPr lang="en-US" sz="1400" dirty="0">
                <a:latin typeface="Helvetica Neue Light"/>
                <a:cs typeface="Helvetica Neue Light"/>
              </a:rPr>
              <a:t>A global network of connected surface and deep currents that transport heat around the globe</a:t>
            </a:r>
          </a:p>
        </p:txBody>
      </p:sp>
      <p:pic>
        <p:nvPicPr>
          <p:cNvPr id="6" name="Content Placeholder 14" descr="Diagram&#10;&#10;Description automatically generated">
            <a:extLst>
              <a:ext uri="{FF2B5EF4-FFF2-40B4-BE49-F238E27FC236}">
                <a16:creationId xmlns:a16="http://schemas.microsoft.com/office/drawing/2014/main" id="{38874ACA-77DF-53B2-1EDD-2CD73F7D66DC}"/>
              </a:ext>
            </a:extLst>
          </p:cNvPr>
          <p:cNvPicPr>
            <a:picLocks noGrp="1" noChangeAspect="1"/>
          </p:cNvPicPr>
          <p:nvPr>
            <p:ph sz="half" idx="2"/>
          </p:nvPr>
        </p:nvPicPr>
        <p:blipFill>
          <a:blip r:embed="rId3"/>
          <a:stretch>
            <a:fillRect/>
          </a:stretch>
        </p:blipFill>
        <p:spPr>
          <a:xfrm>
            <a:off x="4648200" y="2596530"/>
            <a:ext cx="4038600" cy="2533303"/>
          </a:xfrm>
        </p:spPr>
      </p:pic>
      <p:sp>
        <p:nvSpPr>
          <p:cNvPr id="7" name="TextBox 6">
            <a:extLst>
              <a:ext uri="{FF2B5EF4-FFF2-40B4-BE49-F238E27FC236}">
                <a16:creationId xmlns:a16="http://schemas.microsoft.com/office/drawing/2014/main" id="{E20401B0-11E5-5B14-A03D-C50B03663D14}"/>
              </a:ext>
            </a:extLst>
          </p:cNvPr>
          <p:cNvSpPr txBox="1"/>
          <p:nvPr/>
        </p:nvSpPr>
        <p:spPr>
          <a:xfrm>
            <a:off x="4153359" y="5354198"/>
            <a:ext cx="4726236" cy="461665"/>
          </a:xfrm>
          <a:prstGeom prst="rect">
            <a:avLst/>
          </a:prstGeom>
          <a:solidFill>
            <a:schemeClr val="accent5">
              <a:lumMod val="20000"/>
              <a:lumOff val="80000"/>
            </a:schemeClr>
          </a:solidFill>
        </p:spPr>
        <p:txBody>
          <a:bodyPr wrap="square" rtlCol="0">
            <a:spAutoFit/>
          </a:bodyPr>
          <a:lstStyle/>
          <a:p>
            <a:pPr algn="ctr"/>
            <a:r>
              <a:rPr lang="en-US" sz="1200" dirty="0"/>
              <a:t>https://</a:t>
            </a:r>
            <a:r>
              <a:rPr lang="en-US" sz="1200" dirty="0" err="1"/>
              <a:t>en.wikipedia.org</a:t>
            </a:r>
            <a:r>
              <a:rPr lang="en-US" sz="1200" dirty="0"/>
              <a:t>/wiki/</a:t>
            </a:r>
            <a:r>
              <a:rPr lang="en-US" sz="1200" dirty="0" err="1"/>
              <a:t>Shutdown_of_thermohaline_circulation</a:t>
            </a:r>
            <a:r>
              <a:rPr lang="en-US" sz="1200" dirty="0"/>
              <a:t>#/media/File:Thermohaline_Circulation_2.png</a:t>
            </a:r>
          </a:p>
        </p:txBody>
      </p:sp>
    </p:spTree>
    <p:extLst>
      <p:ext uri="{BB962C8B-B14F-4D97-AF65-F5344CB8AC3E}">
        <p14:creationId xmlns:p14="http://schemas.microsoft.com/office/powerpoint/2010/main" val="383517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Ocean Conveyor</a:t>
            </a:r>
            <a:br>
              <a:rPr lang="en-US" dirty="0"/>
            </a:br>
            <a:r>
              <a:rPr lang="en-US" sz="1800" dirty="0">
                <a:solidFill>
                  <a:srgbClr val="800000"/>
                </a:solidFill>
              </a:rPr>
              <a:t>http://</a:t>
            </a:r>
            <a:r>
              <a:rPr lang="en-US" sz="1800" dirty="0" err="1">
                <a:solidFill>
                  <a:srgbClr val="800000"/>
                </a:solidFill>
              </a:rPr>
              <a:t>www.noaa.gov</a:t>
            </a:r>
            <a:endParaRPr lang="en-US" sz="1800" dirty="0"/>
          </a:p>
        </p:txBody>
      </p:sp>
      <p:sp>
        <p:nvSpPr>
          <p:cNvPr id="5" name="Content Placeholder 4"/>
          <p:cNvSpPr>
            <a:spLocks noGrp="1"/>
          </p:cNvSpPr>
          <p:nvPr>
            <p:ph sz="half" idx="1"/>
          </p:nvPr>
        </p:nvSpPr>
        <p:spPr>
          <a:xfrm>
            <a:off x="250955" y="1600200"/>
            <a:ext cx="4038600" cy="4525963"/>
          </a:xfrm>
        </p:spPr>
        <p:txBody>
          <a:bodyPr>
            <a:noAutofit/>
          </a:bodyPr>
          <a:lstStyle/>
          <a:p>
            <a:r>
              <a:rPr lang="en-US" sz="1600" dirty="0"/>
              <a:t>“</a:t>
            </a:r>
            <a:r>
              <a:rPr lang="en-US" sz="1600" dirty="0">
                <a:solidFill>
                  <a:schemeClr val="tx1"/>
                </a:solidFill>
              </a:rPr>
              <a:t>The route of the deep water flow is through the Atlantic Basin around South Africa and into the Indian Ocean and on past Australia into the Pacific Ocean Basin.</a:t>
            </a:r>
          </a:p>
          <a:p>
            <a:r>
              <a:rPr lang="en-US" sz="1600" dirty="0"/>
              <a:t>If the water is sinking in the North Atlantic Ocean then it must rise somewhere else.</a:t>
            </a:r>
          </a:p>
          <a:p>
            <a:r>
              <a:rPr lang="en-US" sz="1600" dirty="0"/>
              <a:t>Water samples taken around the world indicate that most of the upwelling takes place in the North Pacific Ocean.</a:t>
            </a:r>
          </a:p>
          <a:p>
            <a:r>
              <a:rPr lang="en-US" sz="1600" dirty="0">
                <a:solidFill>
                  <a:schemeClr val="tx1"/>
                </a:solidFill>
              </a:rPr>
              <a:t>It is estimated that once the water sinks in the North Atlantic Ocean that it takes 1,000-1,200 years before that deep, salty bottom water rises to the upper levels of the ocean.”</a:t>
            </a:r>
          </a:p>
          <a:p>
            <a:endParaRPr lang="en-US" sz="1600" dirty="0"/>
          </a:p>
        </p:txBody>
      </p:sp>
      <p:pic>
        <p:nvPicPr>
          <p:cNvPr id="7" name="Content Placeholder 6" descr="conveyor.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971" b="-4439"/>
          <a:stretch/>
        </p:blipFill>
        <p:spPr>
          <a:xfrm>
            <a:off x="4648200" y="1778029"/>
            <a:ext cx="4038600" cy="2296584"/>
          </a:xfrm>
        </p:spPr>
      </p:pic>
      <p:sp>
        <p:nvSpPr>
          <p:cNvPr id="9" name="TextBox 8"/>
          <p:cNvSpPr txBox="1"/>
          <p:nvPr/>
        </p:nvSpPr>
        <p:spPr>
          <a:xfrm>
            <a:off x="4636915" y="4286458"/>
            <a:ext cx="4331154" cy="2246769"/>
          </a:xfrm>
          <a:prstGeom prst="rect">
            <a:avLst/>
          </a:prstGeom>
          <a:noFill/>
        </p:spPr>
        <p:txBody>
          <a:bodyPr wrap="square" rtlCol="0">
            <a:spAutoFit/>
          </a:bodyPr>
          <a:lstStyle/>
          <a:p>
            <a:pPr marL="171450" indent="-171450">
              <a:buFont typeface="Arial"/>
              <a:buChar char="•"/>
            </a:pPr>
            <a:r>
              <a:rPr lang="en-US" sz="1400" dirty="0">
                <a:solidFill>
                  <a:srgbClr val="800000"/>
                </a:solidFill>
                <a:latin typeface="Helvetica Neue Light"/>
                <a:cs typeface="Helvetica Neue Light"/>
              </a:rPr>
              <a:t>“Ocean currents are driven in part by </a:t>
            </a:r>
            <a:r>
              <a:rPr lang="en-US" sz="1400" dirty="0" err="1">
                <a:solidFill>
                  <a:srgbClr val="800000"/>
                </a:solidFill>
                <a:latin typeface="Helvetica Neue Light"/>
                <a:cs typeface="Helvetica Neue Light"/>
              </a:rPr>
              <a:t>thermohaline</a:t>
            </a:r>
            <a:r>
              <a:rPr lang="en-US" sz="1400" dirty="0">
                <a:solidFill>
                  <a:srgbClr val="800000"/>
                </a:solidFill>
                <a:latin typeface="Helvetica Neue Light"/>
                <a:cs typeface="Helvetica Neue Light"/>
              </a:rPr>
              <a:t> circulation</a:t>
            </a:r>
          </a:p>
          <a:p>
            <a:pPr marL="171450" indent="-171450">
              <a:buFont typeface="Arial"/>
              <a:buChar char="•"/>
            </a:pPr>
            <a:r>
              <a:rPr lang="en-US" sz="1400" dirty="0">
                <a:solidFill>
                  <a:srgbClr val="800000"/>
                </a:solidFill>
                <a:latin typeface="Helvetica Neue Light"/>
                <a:cs typeface="Helvetica Neue Light"/>
              </a:rPr>
              <a:t>THC refers to a part of the large-scale ocean circulation that is driven by global density gradients created by surface heat and freshwater fluxes.</a:t>
            </a:r>
          </a:p>
          <a:p>
            <a:pPr marL="171450" indent="-171450">
              <a:buFont typeface="Arial"/>
              <a:buChar char="•"/>
            </a:pPr>
            <a:r>
              <a:rPr lang="en-US" sz="1400" dirty="0">
                <a:solidFill>
                  <a:srgbClr val="800000"/>
                </a:solidFill>
                <a:latin typeface="Helvetica Neue Light"/>
                <a:cs typeface="Helvetica Neue Light"/>
              </a:rPr>
              <a:t>The adjective </a:t>
            </a:r>
            <a:r>
              <a:rPr lang="en-US" sz="1400" dirty="0" err="1">
                <a:solidFill>
                  <a:srgbClr val="800000"/>
                </a:solidFill>
                <a:latin typeface="Helvetica Neue Light"/>
                <a:cs typeface="Helvetica Neue Light"/>
              </a:rPr>
              <a:t>thermohaline</a:t>
            </a:r>
            <a:r>
              <a:rPr lang="en-US" sz="1400" dirty="0">
                <a:solidFill>
                  <a:srgbClr val="800000"/>
                </a:solidFill>
                <a:latin typeface="Helvetica Neue Light"/>
                <a:cs typeface="Helvetica Neue Light"/>
              </a:rPr>
              <a:t> derives from thermo- referring to temperature and -</a:t>
            </a:r>
            <a:r>
              <a:rPr lang="en-US" sz="1400" dirty="0" err="1">
                <a:solidFill>
                  <a:srgbClr val="800000"/>
                </a:solidFill>
                <a:latin typeface="Helvetica Neue Light"/>
                <a:cs typeface="Helvetica Neue Light"/>
              </a:rPr>
              <a:t>haline</a:t>
            </a:r>
            <a:r>
              <a:rPr lang="en-US" sz="1400" dirty="0">
                <a:solidFill>
                  <a:srgbClr val="800000"/>
                </a:solidFill>
                <a:latin typeface="Helvetica Neue Light"/>
                <a:cs typeface="Helvetica Neue Light"/>
              </a:rPr>
              <a:t> referring to salt content, factors which together determine the density of sea water.”</a:t>
            </a:r>
          </a:p>
          <a:p>
            <a:pPr marL="171450" indent="-171450">
              <a:buFont typeface="Arial"/>
              <a:buChar char="•"/>
            </a:pP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248462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Dynamics by Time Scale</a:t>
            </a:r>
          </a:p>
        </p:txBody>
      </p:sp>
      <p:sp>
        <p:nvSpPr>
          <p:cNvPr id="5" name="Content Placeholder 4"/>
          <p:cNvSpPr>
            <a:spLocks noGrp="1"/>
          </p:cNvSpPr>
          <p:nvPr>
            <p:ph idx="1"/>
          </p:nvPr>
        </p:nvSpPr>
        <p:spPr/>
        <p:txBody>
          <a:bodyPr>
            <a:normAutofit/>
          </a:bodyPr>
          <a:lstStyle/>
          <a:p>
            <a:r>
              <a:rPr lang="en-US" sz="2000" dirty="0">
                <a:solidFill>
                  <a:schemeClr val="tx1"/>
                </a:solidFill>
              </a:rPr>
              <a:t>Weather and synoptic-scale meteorology</a:t>
            </a:r>
            <a:r>
              <a:rPr lang="en-US" sz="2000" dirty="0"/>
              <a:t>: (Hours to Weeks to Months): Storms, Tropical Cyclones, flood events, droughts, etc.</a:t>
            </a:r>
          </a:p>
          <a:p>
            <a:r>
              <a:rPr lang="en-US" sz="2000" dirty="0">
                <a:solidFill>
                  <a:schemeClr val="tx1"/>
                </a:solidFill>
              </a:rPr>
              <a:t>Seasonal variations </a:t>
            </a:r>
            <a:r>
              <a:rPr lang="en-US" sz="2000" dirty="0"/>
              <a:t>(Related to earth’s orbit around the sun): the four seasons that we know</a:t>
            </a:r>
          </a:p>
          <a:p>
            <a:r>
              <a:rPr lang="en-US" sz="2000" dirty="0">
                <a:solidFill>
                  <a:schemeClr val="tx1"/>
                </a:solidFill>
              </a:rPr>
              <a:t>Dynamical modes </a:t>
            </a:r>
            <a:r>
              <a:rPr lang="en-US" sz="2000" dirty="0"/>
              <a:t>(Years to Decades): Includes events such as El </a:t>
            </a:r>
            <a:r>
              <a:rPr lang="en-US" sz="2000" dirty="0" err="1"/>
              <a:t>Niños</a:t>
            </a:r>
            <a:r>
              <a:rPr lang="en-US" sz="2000" dirty="0"/>
              <a:t> and La </a:t>
            </a:r>
            <a:r>
              <a:rPr lang="en-US" sz="2000" dirty="0" err="1"/>
              <a:t>Niñas</a:t>
            </a:r>
            <a:endParaRPr lang="en-US" sz="2000" dirty="0"/>
          </a:p>
          <a:p>
            <a:r>
              <a:rPr lang="en-US" sz="2000" dirty="0">
                <a:solidFill>
                  <a:schemeClr val="tx1"/>
                </a:solidFill>
              </a:rPr>
              <a:t>Climatology </a:t>
            </a:r>
            <a:r>
              <a:rPr lang="en-US" sz="2000" dirty="0"/>
              <a:t>(Decadal time scales to Millennia):  Major changes in planetary-scale phenomena, such as ice cover</a:t>
            </a:r>
          </a:p>
          <a:p>
            <a:pPr marL="0" indent="0">
              <a:buNone/>
            </a:pPr>
            <a:endParaRPr lang="en-US" sz="2000" dirty="0"/>
          </a:p>
        </p:txBody>
      </p:sp>
    </p:spTree>
    <p:extLst>
      <p:ext uri="{BB962C8B-B14F-4D97-AF65-F5344CB8AC3E}">
        <p14:creationId xmlns:p14="http://schemas.microsoft.com/office/powerpoint/2010/main" val="386454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Climatology (Decades to Millennia)</a:t>
            </a:r>
            <a:br>
              <a:rPr lang="en-US" dirty="0"/>
            </a:br>
            <a:r>
              <a:rPr lang="en-US" dirty="0"/>
              <a:t> </a:t>
            </a:r>
            <a:r>
              <a:rPr lang="en-US" sz="1800" dirty="0">
                <a:solidFill>
                  <a:srgbClr val="800000"/>
                </a:solidFill>
              </a:rPr>
              <a:t>http://</a:t>
            </a:r>
            <a:r>
              <a:rPr lang="en-US" sz="1800" dirty="0" err="1">
                <a:solidFill>
                  <a:srgbClr val="800000"/>
                </a:solidFill>
              </a:rPr>
              <a:t>en.wikipedia.org</a:t>
            </a:r>
            <a:r>
              <a:rPr lang="en-US" sz="1800" dirty="0">
                <a:solidFill>
                  <a:srgbClr val="800000"/>
                </a:solidFill>
              </a:rPr>
              <a:t>/wiki/Climatology</a:t>
            </a:r>
            <a:endParaRPr lang="en-US" dirty="0"/>
          </a:p>
        </p:txBody>
      </p:sp>
      <p:sp>
        <p:nvSpPr>
          <p:cNvPr id="3" name="Content Placeholder 2"/>
          <p:cNvSpPr>
            <a:spLocks noGrp="1"/>
          </p:cNvSpPr>
          <p:nvPr>
            <p:ph idx="1"/>
          </p:nvPr>
        </p:nvSpPr>
        <p:spPr/>
        <p:txBody>
          <a:bodyPr>
            <a:normAutofit/>
          </a:bodyPr>
          <a:lstStyle/>
          <a:p>
            <a:r>
              <a:rPr lang="en-US" sz="1600" dirty="0">
                <a:solidFill>
                  <a:srgbClr val="0E47FF"/>
                </a:solidFill>
              </a:rPr>
              <a:t>“In contrast to </a:t>
            </a:r>
            <a:r>
              <a:rPr lang="en-US" sz="1600" dirty="0">
                <a:solidFill>
                  <a:schemeClr val="tx1"/>
                </a:solidFill>
              </a:rPr>
              <a:t>meteorology</a:t>
            </a:r>
            <a:r>
              <a:rPr lang="en-US" sz="1600" dirty="0">
                <a:solidFill>
                  <a:srgbClr val="0E47FF"/>
                </a:solidFill>
              </a:rPr>
              <a:t>, which studies short term weather systems lasting up to a few weeks, </a:t>
            </a:r>
            <a:r>
              <a:rPr lang="en-US" sz="1600" dirty="0">
                <a:solidFill>
                  <a:schemeClr val="tx1"/>
                </a:solidFill>
              </a:rPr>
              <a:t>climatology</a:t>
            </a:r>
            <a:r>
              <a:rPr lang="en-US" sz="1600" dirty="0">
                <a:solidFill>
                  <a:srgbClr val="0E47FF"/>
                </a:solidFill>
              </a:rPr>
              <a:t> studies the frequency and trends of those systems over </a:t>
            </a:r>
            <a:r>
              <a:rPr lang="en-US" sz="1600" dirty="0">
                <a:solidFill>
                  <a:schemeClr val="tx1"/>
                </a:solidFill>
              </a:rPr>
              <a:t>decades and longer</a:t>
            </a:r>
          </a:p>
          <a:p>
            <a:r>
              <a:rPr lang="en-US" sz="1600" dirty="0"/>
              <a:t>It studies the periodicity of weather events over years to millennia, as well as changes in long-term average weather patterns, in relation to atmospheric conditions. </a:t>
            </a:r>
          </a:p>
          <a:p>
            <a:r>
              <a:rPr lang="en-US" sz="1600" dirty="0">
                <a:solidFill>
                  <a:schemeClr val="tx1"/>
                </a:solidFill>
              </a:rPr>
              <a:t>Climatologists, those who practice climatology, study both the nature of climates – local, regional or global – and the natural or human-induced factors that cause climates to change</a:t>
            </a:r>
            <a:r>
              <a:rPr lang="en-US" sz="1600" dirty="0"/>
              <a:t>. </a:t>
            </a:r>
          </a:p>
          <a:p>
            <a:r>
              <a:rPr lang="en-US" sz="1600" dirty="0"/>
              <a:t>Climatology considers the past and can help predict future climate change.</a:t>
            </a:r>
          </a:p>
          <a:p>
            <a:r>
              <a:rPr lang="en-US" sz="1600" dirty="0"/>
              <a:t>Phenomena of climatological interest include </a:t>
            </a:r>
          </a:p>
          <a:p>
            <a:pPr lvl="1"/>
            <a:r>
              <a:rPr lang="en-US" sz="1400" dirty="0">
                <a:solidFill>
                  <a:srgbClr val="800000"/>
                </a:solidFill>
              </a:rPr>
              <a:t>the atmospheric boundary layer, </a:t>
            </a:r>
          </a:p>
          <a:p>
            <a:pPr lvl="1"/>
            <a:r>
              <a:rPr lang="en-US" sz="1400" dirty="0">
                <a:solidFill>
                  <a:srgbClr val="800000"/>
                </a:solidFill>
              </a:rPr>
              <a:t>circulation patterns, heat transfer (</a:t>
            </a:r>
            <a:r>
              <a:rPr lang="en-US" sz="1400" dirty="0" err="1">
                <a:solidFill>
                  <a:srgbClr val="800000"/>
                </a:solidFill>
              </a:rPr>
              <a:t>radiative</a:t>
            </a:r>
            <a:r>
              <a:rPr lang="en-US" sz="1400" dirty="0">
                <a:solidFill>
                  <a:srgbClr val="800000"/>
                </a:solidFill>
              </a:rPr>
              <a:t>, convective and latent), </a:t>
            </a:r>
          </a:p>
          <a:p>
            <a:pPr lvl="1"/>
            <a:r>
              <a:rPr lang="en-US" sz="1400" dirty="0">
                <a:solidFill>
                  <a:srgbClr val="800000"/>
                </a:solidFill>
              </a:rPr>
              <a:t>interactions between the atmosphere and the oceans and land surface (particularly vegetation, </a:t>
            </a:r>
          </a:p>
          <a:p>
            <a:pPr lvl="1"/>
            <a:r>
              <a:rPr lang="en-US" sz="1400" dirty="0">
                <a:solidFill>
                  <a:srgbClr val="800000"/>
                </a:solidFill>
              </a:rPr>
              <a:t>land use and topography), and </a:t>
            </a:r>
          </a:p>
          <a:p>
            <a:pPr lvl="1"/>
            <a:r>
              <a:rPr lang="en-US" sz="1400" dirty="0">
                <a:solidFill>
                  <a:srgbClr val="800000"/>
                </a:solidFill>
              </a:rPr>
              <a:t>the chemical and physical composition of the atmosphere</a:t>
            </a:r>
            <a:r>
              <a:rPr lang="en-US" sz="1200" dirty="0"/>
              <a:t>. </a:t>
            </a:r>
          </a:p>
        </p:txBody>
      </p:sp>
    </p:spTree>
    <p:extLst>
      <p:ext uri="{BB962C8B-B14F-4D97-AF65-F5344CB8AC3E}">
        <p14:creationId xmlns:p14="http://schemas.microsoft.com/office/powerpoint/2010/main" val="116708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Brief History of Climate Studies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/wiki/Climatology</a:t>
            </a:r>
            <a:endParaRPr lang="en-US" dirty="0"/>
          </a:p>
        </p:txBody>
      </p:sp>
      <p:sp>
        <p:nvSpPr>
          <p:cNvPr id="6" name="Content Placeholder 5"/>
          <p:cNvSpPr>
            <a:spLocks noGrp="1"/>
          </p:cNvSpPr>
          <p:nvPr>
            <p:ph idx="1"/>
          </p:nvPr>
        </p:nvSpPr>
        <p:spPr/>
        <p:txBody>
          <a:bodyPr>
            <a:normAutofit/>
          </a:bodyPr>
          <a:lstStyle/>
          <a:p>
            <a:r>
              <a:rPr lang="en-US" sz="1800" dirty="0"/>
              <a:t>“Chinese scientist </a:t>
            </a:r>
            <a:r>
              <a:rPr lang="en-US" sz="1800" dirty="0" err="1">
                <a:solidFill>
                  <a:schemeClr val="tx1"/>
                </a:solidFill>
              </a:rPr>
              <a:t>Shen</a:t>
            </a:r>
            <a:r>
              <a:rPr lang="en-US" sz="1800" dirty="0">
                <a:solidFill>
                  <a:schemeClr val="tx1"/>
                </a:solidFill>
              </a:rPr>
              <a:t> </a:t>
            </a:r>
            <a:r>
              <a:rPr lang="en-US" sz="1800" dirty="0" err="1">
                <a:solidFill>
                  <a:schemeClr val="tx1"/>
                </a:solidFill>
              </a:rPr>
              <a:t>Kuo</a:t>
            </a:r>
            <a:r>
              <a:rPr lang="en-US" sz="1800" dirty="0">
                <a:solidFill>
                  <a:schemeClr val="tx1"/>
                </a:solidFill>
              </a:rPr>
              <a:t> </a:t>
            </a:r>
            <a:r>
              <a:rPr lang="en-US" sz="1800" dirty="0"/>
              <a:t>(1031–1095) inferred that climates naturally shifted over an enormous span of time, after observing petrified bamboos found underground near </a:t>
            </a:r>
            <a:r>
              <a:rPr lang="en-US" sz="1800" dirty="0" err="1"/>
              <a:t>Yanzhou</a:t>
            </a:r>
            <a:r>
              <a:rPr lang="en-US" sz="1800" dirty="0"/>
              <a:t> (modern day </a:t>
            </a:r>
            <a:r>
              <a:rPr lang="en-US" sz="1800" dirty="0" err="1"/>
              <a:t>Yan'an</a:t>
            </a:r>
            <a:r>
              <a:rPr lang="en-US" sz="1800" dirty="0"/>
              <a:t>, Shaanxi province), a dry-climate area unsuitable for the growth of bamboo.</a:t>
            </a:r>
          </a:p>
          <a:p>
            <a:r>
              <a:rPr lang="en-US" sz="1800" dirty="0"/>
              <a:t>Early climate researchers include </a:t>
            </a:r>
            <a:r>
              <a:rPr lang="en-US" sz="1800" dirty="0">
                <a:solidFill>
                  <a:schemeClr val="tx1"/>
                </a:solidFill>
              </a:rPr>
              <a:t>Edmund Halley</a:t>
            </a:r>
            <a:r>
              <a:rPr lang="en-US" sz="1800" dirty="0"/>
              <a:t>, who published a map of the trade winds in 1686 after a voyage to the southern hemisphere. </a:t>
            </a:r>
          </a:p>
          <a:p>
            <a:r>
              <a:rPr lang="en-US" sz="1800" dirty="0">
                <a:solidFill>
                  <a:schemeClr val="tx1"/>
                </a:solidFill>
              </a:rPr>
              <a:t>Benjamin Franklin </a:t>
            </a:r>
            <a:r>
              <a:rPr lang="en-US" sz="1800" dirty="0"/>
              <a:t>(1706-1790) first mapped the course of the Gulf Stream for use in sending mail from the United States to Europe. </a:t>
            </a:r>
          </a:p>
          <a:p>
            <a:r>
              <a:rPr lang="en-US" sz="1800" dirty="0">
                <a:solidFill>
                  <a:schemeClr val="tx1"/>
                </a:solidFill>
              </a:rPr>
              <a:t>Francis Galton </a:t>
            </a:r>
            <a:r>
              <a:rPr lang="en-US" sz="1800" dirty="0"/>
              <a:t>(1822-1911) invented the term anticyclone.</a:t>
            </a:r>
          </a:p>
          <a:p>
            <a:r>
              <a:rPr lang="en-US" sz="1800" dirty="0">
                <a:solidFill>
                  <a:schemeClr val="tx1"/>
                </a:solidFill>
              </a:rPr>
              <a:t>Helmut </a:t>
            </a:r>
            <a:r>
              <a:rPr lang="en-US" sz="1800" dirty="0" err="1">
                <a:solidFill>
                  <a:schemeClr val="tx1"/>
                </a:solidFill>
              </a:rPr>
              <a:t>Landsberg</a:t>
            </a:r>
            <a:r>
              <a:rPr lang="en-US" sz="1800" dirty="0">
                <a:solidFill>
                  <a:schemeClr val="tx1"/>
                </a:solidFill>
              </a:rPr>
              <a:t> </a:t>
            </a:r>
            <a:r>
              <a:rPr lang="en-US" sz="1800" dirty="0"/>
              <a:t>(1906-1985) fostered the use of statistical analysis in climatology, which led to its evolution into a physical science.”</a:t>
            </a:r>
          </a:p>
          <a:p>
            <a:endParaRPr lang="en-US" sz="1800" dirty="0"/>
          </a:p>
        </p:txBody>
      </p:sp>
    </p:spTree>
    <p:extLst>
      <p:ext uri="{BB962C8B-B14F-4D97-AF65-F5344CB8AC3E}">
        <p14:creationId xmlns:p14="http://schemas.microsoft.com/office/powerpoint/2010/main" val="87846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of Climate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/wiki/Climatology</a:t>
            </a:r>
            <a:endParaRPr lang="en-US" dirty="0"/>
          </a:p>
        </p:txBody>
      </p:sp>
      <p:sp>
        <p:nvSpPr>
          <p:cNvPr id="4" name="Content Placeholder 4"/>
          <p:cNvSpPr>
            <a:spLocks noGrp="1"/>
          </p:cNvSpPr>
          <p:nvPr>
            <p:ph idx="1"/>
          </p:nvPr>
        </p:nvSpPr>
        <p:spPr/>
        <p:txBody>
          <a:bodyPr>
            <a:noAutofit/>
          </a:bodyPr>
          <a:lstStyle/>
          <a:p>
            <a:r>
              <a:rPr lang="en-US" sz="1600" dirty="0"/>
              <a:t>“The study of contemporary climates incorporates meteorological data accumulated over many years, such as records of rainfall, temperature and atmospheric composition. </a:t>
            </a:r>
          </a:p>
          <a:p>
            <a:r>
              <a:rPr lang="en-US" sz="1600" dirty="0"/>
              <a:t>Knowledge of the atmosphere and its dynamics is also embodied in models, either statistical or mathematical, which help by integrating different observations and testing how they fit together.</a:t>
            </a:r>
          </a:p>
          <a:p>
            <a:r>
              <a:rPr lang="en-US" sz="1600" dirty="0">
                <a:solidFill>
                  <a:schemeClr val="tx1"/>
                </a:solidFill>
              </a:rPr>
              <a:t>Modeling is used for understanding past, present and potential future climates</a:t>
            </a:r>
            <a:r>
              <a:rPr lang="en-US" sz="1600" dirty="0"/>
              <a:t>.</a:t>
            </a:r>
          </a:p>
          <a:p>
            <a:r>
              <a:rPr lang="en-US" sz="1600" dirty="0"/>
              <a:t>Historical climatology is the study of climate as related to human history and thus focuses only on the last few thousand years.</a:t>
            </a:r>
          </a:p>
          <a:p>
            <a:r>
              <a:rPr lang="en-US" sz="1600" dirty="0">
                <a:solidFill>
                  <a:schemeClr val="tx1"/>
                </a:solidFill>
              </a:rPr>
              <a:t>Climate research is made difficult by the large-scale, long time periods, and complex processes which govern climate</a:t>
            </a:r>
            <a:r>
              <a:rPr lang="en-US" sz="1600" dirty="0"/>
              <a:t>. </a:t>
            </a:r>
          </a:p>
          <a:p>
            <a:r>
              <a:rPr lang="en-US" sz="1600" dirty="0"/>
              <a:t>Climate is governed by physical laws which can be expressed as differential equations. </a:t>
            </a:r>
          </a:p>
          <a:p>
            <a:r>
              <a:rPr lang="en-US" sz="1600" dirty="0"/>
              <a:t>These equations are coupled and nonlinear, so that approximate solutions are obtained by using numerical methods to create global climate models. </a:t>
            </a:r>
          </a:p>
          <a:p>
            <a:r>
              <a:rPr lang="en-US" sz="1600" dirty="0"/>
              <a:t>Climate is sometimes modeled as a stochastic (statistical) process but this is generally accepted as an approximation to processes that are otherwise too complicated to analyze.”</a:t>
            </a:r>
          </a:p>
          <a:p>
            <a:endParaRPr lang="en-US" sz="1600" dirty="0"/>
          </a:p>
        </p:txBody>
      </p:sp>
    </p:spTree>
    <p:extLst>
      <p:ext uri="{BB962C8B-B14F-4D97-AF65-F5344CB8AC3E}">
        <p14:creationId xmlns:p14="http://schemas.microsoft.com/office/powerpoint/2010/main" val="99145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 to the Atmosphere for a Moment</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Atmospheric_circulation</a:t>
            </a:r>
            <a:endParaRPr lang="en-US" sz="1800" dirty="0">
              <a:solidFill>
                <a:srgbClr val="800000"/>
              </a:solidFill>
            </a:endParaRPr>
          </a:p>
        </p:txBody>
      </p:sp>
      <p:sp>
        <p:nvSpPr>
          <p:cNvPr id="3" name="Content Placeholder 2"/>
          <p:cNvSpPr>
            <a:spLocks noGrp="1"/>
          </p:cNvSpPr>
          <p:nvPr>
            <p:ph sz="half" idx="1"/>
          </p:nvPr>
        </p:nvSpPr>
        <p:spPr/>
        <p:txBody>
          <a:bodyPr>
            <a:normAutofit/>
          </a:bodyPr>
          <a:lstStyle/>
          <a:p>
            <a:r>
              <a:rPr lang="en-US" sz="1600" dirty="0"/>
              <a:t>Recall the structure of circulations in the atmosphere</a:t>
            </a:r>
          </a:p>
          <a:p>
            <a:r>
              <a:rPr lang="en-US" sz="1600" dirty="0"/>
              <a:t>The </a:t>
            </a:r>
            <a:r>
              <a:rPr lang="en-US" sz="1600" dirty="0" err="1"/>
              <a:t>Intertropical</a:t>
            </a:r>
            <a:r>
              <a:rPr lang="en-US" sz="1600" dirty="0"/>
              <a:t> Convergence Zone lies near the equator</a:t>
            </a:r>
          </a:p>
          <a:p>
            <a:r>
              <a:rPr lang="en-US" sz="1600" dirty="0"/>
              <a:t>The trade winds from N and S converge there</a:t>
            </a:r>
          </a:p>
          <a:p>
            <a:r>
              <a:rPr lang="en-US" sz="1600" dirty="0"/>
              <a:t>The ITCZ migrates N of the equator during the N hemisphere spring and summer, and S of the equator for the other half of the year</a:t>
            </a:r>
          </a:p>
          <a:p>
            <a:r>
              <a:rPr lang="en-US" sz="1600" dirty="0"/>
              <a:t>Surface winds are deflected towards the right in the northern hemisphere and towards the left in the southern hemisphere</a:t>
            </a:r>
          </a:p>
          <a:p>
            <a:r>
              <a:rPr lang="en-US" sz="1600" dirty="0"/>
              <a:t>This is a manifestation of the </a:t>
            </a:r>
            <a:r>
              <a:rPr lang="en-US" sz="1600" dirty="0" err="1"/>
              <a:t>Coriolis</a:t>
            </a:r>
            <a:r>
              <a:rPr lang="en-US" sz="1600" dirty="0"/>
              <a:t> acceleration</a:t>
            </a:r>
          </a:p>
          <a:p>
            <a:endParaRPr lang="en-US" sz="1600" dirty="0"/>
          </a:p>
        </p:txBody>
      </p:sp>
      <p:sp>
        <p:nvSpPr>
          <p:cNvPr id="4" name="Content Placeholder 3"/>
          <p:cNvSpPr>
            <a:spLocks noGrp="1"/>
          </p:cNvSpPr>
          <p:nvPr>
            <p:ph sz="half" idx="2"/>
          </p:nvPr>
        </p:nvSpPr>
        <p:spPr/>
        <p:txBody>
          <a:bodyPr>
            <a:normAutofit/>
          </a:bodyPr>
          <a:lstStyle/>
          <a:p>
            <a:endParaRPr lang="en-US" dirty="0"/>
          </a:p>
        </p:txBody>
      </p:sp>
      <p:pic>
        <p:nvPicPr>
          <p:cNvPr id="5" name="Content Placeholder 6" descr="AtmosphCirc2.png"/>
          <p:cNvPicPr>
            <a:picLocks noChangeAspect="1"/>
          </p:cNvPicPr>
          <p:nvPr/>
        </p:nvPicPr>
        <p:blipFill>
          <a:blip r:embed="rId2">
            <a:extLst>
              <a:ext uri="{28A0092B-C50C-407E-A947-70E740481C1C}">
                <a14:useLocalDpi xmlns:a14="http://schemas.microsoft.com/office/drawing/2010/main" val="0"/>
              </a:ext>
            </a:extLst>
          </a:blip>
          <a:srcRect t="-13660" b="-13660"/>
          <a:stretch>
            <a:fillRect/>
          </a:stretch>
        </p:blipFill>
        <p:spPr>
          <a:xfrm>
            <a:off x="4648200" y="1600200"/>
            <a:ext cx="4038600" cy="4525963"/>
          </a:xfrm>
          <a:prstGeom prst="rect">
            <a:avLst/>
          </a:prstGeom>
        </p:spPr>
      </p:pic>
      <p:cxnSp>
        <p:nvCxnSpPr>
          <p:cNvPr id="6" name="Straight Arrow Connector 5"/>
          <p:cNvCxnSpPr/>
          <p:nvPr/>
        </p:nvCxnSpPr>
        <p:spPr>
          <a:xfrm flipH="1" flipV="1">
            <a:off x="6358727" y="1882675"/>
            <a:ext cx="8881" cy="388079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473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8AC9-5223-A240-8C43-0438A55F5A4E}"/>
              </a:ext>
            </a:extLst>
          </p:cNvPr>
          <p:cNvSpPr>
            <a:spLocks noGrp="1"/>
          </p:cNvSpPr>
          <p:nvPr>
            <p:ph type="title"/>
          </p:nvPr>
        </p:nvSpPr>
        <p:spPr/>
        <p:txBody>
          <a:bodyPr/>
          <a:lstStyle/>
          <a:p>
            <a:r>
              <a:rPr lang="en-US" dirty="0"/>
              <a:t>The Greenhouse Effect</a:t>
            </a:r>
          </a:p>
        </p:txBody>
      </p:sp>
      <p:pic>
        <p:nvPicPr>
          <p:cNvPr id="2050" name="Picture 2">
            <a:extLst>
              <a:ext uri="{FF2B5EF4-FFF2-40B4-BE49-F238E27FC236}">
                <a16:creationId xmlns:a16="http://schemas.microsoft.com/office/drawing/2014/main" id="{F276F87D-1673-EE49-90ED-2B26B3A6C3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8284" y="1600200"/>
            <a:ext cx="588743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13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1FB5-C7A5-AE4E-800C-96238F940BFF}"/>
              </a:ext>
            </a:extLst>
          </p:cNvPr>
          <p:cNvSpPr>
            <a:spLocks noGrp="1"/>
          </p:cNvSpPr>
          <p:nvPr>
            <p:ph type="title"/>
          </p:nvPr>
        </p:nvSpPr>
        <p:spPr/>
        <p:txBody>
          <a:bodyPr>
            <a:normAutofit fontScale="90000"/>
          </a:bodyPr>
          <a:lstStyle/>
          <a:p>
            <a:r>
              <a:rPr lang="en-US" dirty="0"/>
              <a:t>Global Energy Balance</a:t>
            </a:r>
            <a:br>
              <a:rPr lang="en-US" dirty="0"/>
            </a:br>
            <a:r>
              <a:rPr lang="en-US" sz="1800" dirty="0">
                <a:solidFill>
                  <a:schemeClr val="tx1"/>
                </a:solidFill>
              </a:rPr>
              <a:t>https://</a:t>
            </a:r>
            <a:r>
              <a:rPr lang="en-US" sz="1800" dirty="0" err="1">
                <a:solidFill>
                  <a:schemeClr val="tx1"/>
                </a:solidFill>
              </a:rPr>
              <a:t>brian-rose.github.io</a:t>
            </a:r>
            <a:r>
              <a:rPr lang="en-US" sz="1800" dirty="0">
                <a:solidFill>
                  <a:schemeClr val="tx1"/>
                </a:solidFill>
              </a:rPr>
              <a:t>/</a:t>
            </a:r>
            <a:r>
              <a:rPr lang="en-US" sz="1800" dirty="0" err="1">
                <a:solidFill>
                  <a:schemeClr val="tx1"/>
                </a:solidFill>
              </a:rPr>
              <a:t>ClimateLaboratoryBook</a:t>
            </a:r>
            <a:r>
              <a:rPr lang="en-US" sz="1800" dirty="0">
                <a:solidFill>
                  <a:schemeClr val="tx1"/>
                </a:solidFill>
              </a:rPr>
              <a:t>/courseware/models-budgets-</a:t>
            </a:r>
            <a:r>
              <a:rPr lang="en-US" sz="1800" dirty="0" err="1">
                <a:solidFill>
                  <a:schemeClr val="tx1"/>
                </a:solidFill>
              </a:rPr>
              <a:t>fun.html</a:t>
            </a:r>
            <a:endParaRPr lang="en-US" sz="1800" dirty="0">
              <a:solidFill>
                <a:schemeClr val="tx1"/>
              </a:solidFill>
            </a:endParaRPr>
          </a:p>
        </p:txBody>
      </p:sp>
      <p:pic>
        <p:nvPicPr>
          <p:cNvPr id="5" name="Content Placeholder 4">
            <a:extLst>
              <a:ext uri="{FF2B5EF4-FFF2-40B4-BE49-F238E27FC236}">
                <a16:creationId xmlns:a16="http://schemas.microsoft.com/office/drawing/2014/main" id="{B9A0E2A1-27E8-0E49-B0EA-9D05C4742E93}"/>
              </a:ext>
            </a:extLst>
          </p:cNvPr>
          <p:cNvPicPr>
            <a:picLocks noGrp="1" noChangeAspect="1"/>
          </p:cNvPicPr>
          <p:nvPr>
            <p:ph idx="1"/>
          </p:nvPr>
        </p:nvPicPr>
        <p:blipFill rotWithShape="1">
          <a:blip r:embed="rId2"/>
          <a:srcRect l="7135" t="9417" r="6454" b="7484"/>
          <a:stretch/>
        </p:blipFill>
        <p:spPr>
          <a:xfrm>
            <a:off x="1120587" y="1344706"/>
            <a:ext cx="6840071" cy="5082988"/>
          </a:xfrm>
        </p:spPr>
      </p:pic>
    </p:spTree>
    <p:extLst>
      <p:ext uri="{BB962C8B-B14F-4D97-AF65-F5344CB8AC3E}">
        <p14:creationId xmlns:p14="http://schemas.microsoft.com/office/powerpoint/2010/main" val="48850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Dynamical Atmospheric Modes: El Nino</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Atmospheric_sciences</a:t>
            </a:r>
            <a:endParaRPr lang="en-US" sz="1800" dirty="0">
              <a:solidFill>
                <a:srgbClr val="800000"/>
              </a:solidFill>
            </a:endParaRPr>
          </a:p>
        </p:txBody>
      </p:sp>
      <p:sp>
        <p:nvSpPr>
          <p:cNvPr id="3" name="Content Placeholder 2"/>
          <p:cNvSpPr>
            <a:spLocks noGrp="1"/>
          </p:cNvSpPr>
          <p:nvPr>
            <p:ph sz="half" idx="1"/>
          </p:nvPr>
        </p:nvSpPr>
        <p:spPr/>
        <p:txBody>
          <a:bodyPr>
            <a:normAutofit fontScale="70000" lnSpcReduction="20000"/>
          </a:bodyPr>
          <a:lstStyle/>
          <a:p>
            <a:r>
              <a:rPr lang="en-US" dirty="0"/>
              <a:t>“Basic knowledge of climate can be used within shorter term weather forecasting using analog techniques and modes such as the following:</a:t>
            </a:r>
          </a:p>
          <a:p>
            <a:pPr lvl="1"/>
            <a:r>
              <a:rPr lang="en-US" dirty="0">
                <a:solidFill>
                  <a:srgbClr val="C00000"/>
                </a:solidFill>
              </a:rPr>
              <a:t>El Niño – Southern Oscillation (ENSO), </a:t>
            </a:r>
          </a:p>
          <a:p>
            <a:pPr lvl="1"/>
            <a:r>
              <a:rPr lang="en-US" dirty="0">
                <a:solidFill>
                  <a:schemeClr val="tx1"/>
                </a:solidFill>
              </a:rPr>
              <a:t>Madden-Julian Oscillation (MJO),</a:t>
            </a:r>
          </a:p>
          <a:p>
            <a:pPr lvl="1"/>
            <a:r>
              <a:rPr lang="en-US" dirty="0">
                <a:solidFill>
                  <a:schemeClr val="tx1"/>
                </a:solidFill>
              </a:rPr>
              <a:t>North Atlantic Oscillation (NAO), </a:t>
            </a:r>
          </a:p>
          <a:p>
            <a:pPr lvl="1"/>
            <a:r>
              <a:rPr lang="en-US" dirty="0">
                <a:solidFill>
                  <a:schemeClr val="tx1"/>
                </a:solidFill>
              </a:rPr>
              <a:t>Northern Annular Mode (NAM) which is also known as the Arctic oscillation (AO), </a:t>
            </a:r>
          </a:p>
          <a:p>
            <a:pPr lvl="1"/>
            <a:r>
              <a:rPr lang="en-US" dirty="0">
                <a:solidFill>
                  <a:schemeClr val="tx1"/>
                </a:solidFill>
              </a:rPr>
              <a:t>Northern Pacific (NP) Index, </a:t>
            </a:r>
          </a:p>
          <a:p>
            <a:pPr lvl="1"/>
            <a:r>
              <a:rPr lang="en-US" dirty="0">
                <a:solidFill>
                  <a:srgbClr val="C00000"/>
                </a:solidFill>
              </a:rPr>
              <a:t>Pacific Decadal Oscillation (PDO</a:t>
            </a:r>
            <a:r>
              <a:rPr lang="en-US" dirty="0">
                <a:solidFill>
                  <a:schemeClr val="tx1"/>
                </a:solidFill>
              </a:rPr>
              <a:t>), </a:t>
            </a:r>
          </a:p>
          <a:p>
            <a:pPr lvl="1"/>
            <a:r>
              <a:rPr lang="en-US" dirty="0" err="1">
                <a:solidFill>
                  <a:schemeClr val="tx1"/>
                </a:solidFill>
              </a:rPr>
              <a:t>Interdecadal</a:t>
            </a:r>
            <a:r>
              <a:rPr lang="en-US" dirty="0">
                <a:solidFill>
                  <a:schemeClr val="tx1"/>
                </a:solidFill>
              </a:rPr>
              <a:t> Pacific Oscillation (IPO). “</a:t>
            </a:r>
          </a:p>
        </p:txBody>
      </p:sp>
      <p:pic>
        <p:nvPicPr>
          <p:cNvPr id="5" name="Content Placeholder 4" descr="El_Nino_regional_impacts.gif"/>
          <p:cNvPicPr>
            <a:picLocks noGrp="1" noChangeAspect="1"/>
          </p:cNvPicPr>
          <p:nvPr>
            <p:ph sz="half" idx="2"/>
          </p:nvPr>
        </p:nvPicPr>
        <p:blipFill>
          <a:blip r:embed="rId2">
            <a:extLst>
              <a:ext uri="{28A0092B-C50C-407E-A947-70E740481C1C}">
                <a14:useLocalDpi xmlns:a14="http://schemas.microsoft.com/office/drawing/2010/main" val="0"/>
              </a:ext>
            </a:extLst>
          </a:blip>
          <a:srcRect t="-524" b="-524"/>
          <a:stretch>
            <a:fillRect/>
          </a:stretch>
        </p:blipFill>
        <p:spPr/>
      </p:pic>
      <p:sp>
        <p:nvSpPr>
          <p:cNvPr id="6" name="TextBox 5"/>
          <p:cNvSpPr txBox="1"/>
          <p:nvPr/>
        </p:nvSpPr>
        <p:spPr>
          <a:xfrm>
            <a:off x="1386417" y="6308725"/>
            <a:ext cx="6371166" cy="369332"/>
          </a:xfrm>
          <a:prstGeom prst="rect">
            <a:avLst/>
          </a:prstGeom>
          <a:noFill/>
        </p:spPr>
        <p:txBody>
          <a:bodyPr wrap="square" rtlCol="0">
            <a:spAutoFit/>
          </a:bodyPr>
          <a:lstStyle/>
          <a:p>
            <a:r>
              <a:rPr lang="en-US" dirty="0"/>
              <a:t>Regional impacts of El </a:t>
            </a:r>
            <a:r>
              <a:rPr lang="en-US" dirty="0" err="1"/>
              <a:t>Ninos</a:t>
            </a:r>
            <a:r>
              <a:rPr lang="en-US" dirty="0"/>
              <a:t> </a:t>
            </a:r>
          </a:p>
        </p:txBody>
      </p:sp>
      <p:sp>
        <p:nvSpPr>
          <p:cNvPr id="4" name="TextBox 3">
            <a:extLst>
              <a:ext uri="{FF2B5EF4-FFF2-40B4-BE49-F238E27FC236}">
                <a16:creationId xmlns:a16="http://schemas.microsoft.com/office/drawing/2014/main" id="{FD8912C7-43C5-984D-9F09-D2408A71658D}"/>
              </a:ext>
            </a:extLst>
          </p:cNvPr>
          <p:cNvSpPr txBox="1"/>
          <p:nvPr/>
        </p:nvSpPr>
        <p:spPr>
          <a:xfrm>
            <a:off x="4648200" y="1524000"/>
            <a:ext cx="4038600" cy="369332"/>
          </a:xfrm>
          <a:prstGeom prst="rect">
            <a:avLst/>
          </a:prstGeom>
          <a:solidFill>
            <a:schemeClr val="bg1"/>
          </a:solidFill>
        </p:spPr>
        <p:txBody>
          <a:bodyPr wrap="square" rtlCol="0">
            <a:spAutoFit/>
          </a:bodyPr>
          <a:lstStyle/>
          <a:p>
            <a:pPr algn="ctr"/>
            <a:r>
              <a:rPr lang="en-US" dirty="0"/>
              <a:t>El Nino: December-February</a:t>
            </a:r>
          </a:p>
        </p:txBody>
      </p:sp>
      <p:sp>
        <p:nvSpPr>
          <p:cNvPr id="7" name="TextBox 6">
            <a:extLst>
              <a:ext uri="{FF2B5EF4-FFF2-40B4-BE49-F238E27FC236}">
                <a16:creationId xmlns:a16="http://schemas.microsoft.com/office/drawing/2014/main" id="{BB562641-8E80-2842-AD77-4FAD27C9CCBC}"/>
              </a:ext>
            </a:extLst>
          </p:cNvPr>
          <p:cNvSpPr txBox="1"/>
          <p:nvPr/>
        </p:nvSpPr>
        <p:spPr>
          <a:xfrm>
            <a:off x="4735286" y="3785036"/>
            <a:ext cx="4038600" cy="369332"/>
          </a:xfrm>
          <a:prstGeom prst="rect">
            <a:avLst/>
          </a:prstGeom>
          <a:solidFill>
            <a:schemeClr val="bg1"/>
          </a:solidFill>
        </p:spPr>
        <p:txBody>
          <a:bodyPr wrap="square" rtlCol="0">
            <a:spAutoFit/>
          </a:bodyPr>
          <a:lstStyle/>
          <a:p>
            <a:pPr algn="ctr"/>
            <a:r>
              <a:rPr lang="en-US" dirty="0"/>
              <a:t>El Nino: June-August</a:t>
            </a:r>
          </a:p>
        </p:txBody>
      </p:sp>
    </p:spTree>
    <p:extLst>
      <p:ext uri="{BB962C8B-B14F-4D97-AF65-F5344CB8AC3E}">
        <p14:creationId xmlns:p14="http://schemas.microsoft.com/office/powerpoint/2010/main" val="249209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616" y="274638"/>
            <a:ext cx="4609183" cy="1143000"/>
          </a:xfrm>
        </p:spPr>
        <p:txBody>
          <a:bodyPr>
            <a:normAutofit fontScale="90000"/>
          </a:bodyPr>
          <a:lstStyle/>
          <a:p>
            <a:r>
              <a:rPr lang="en-US" dirty="0"/>
              <a:t>Weather: Atmospheric Dynamics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Atmospheric_sciences</a:t>
            </a:r>
            <a:endParaRPr lang="en-US" sz="1800" dirty="0">
              <a:solidFill>
                <a:srgbClr val="800000"/>
              </a:solidFill>
            </a:endParaRPr>
          </a:p>
        </p:txBody>
      </p:sp>
      <p:sp>
        <p:nvSpPr>
          <p:cNvPr id="3" name="Content Placeholder 2"/>
          <p:cNvSpPr>
            <a:spLocks noGrp="1"/>
          </p:cNvSpPr>
          <p:nvPr>
            <p:ph sz="half" idx="1"/>
          </p:nvPr>
        </p:nvSpPr>
        <p:spPr>
          <a:xfrm>
            <a:off x="267803" y="497350"/>
            <a:ext cx="4038600" cy="6108610"/>
          </a:xfrm>
        </p:spPr>
        <p:txBody>
          <a:bodyPr>
            <a:noAutofit/>
          </a:bodyPr>
          <a:lstStyle/>
          <a:p>
            <a:r>
              <a:rPr lang="en-US" sz="1600" dirty="0"/>
              <a:t>“</a:t>
            </a:r>
            <a:r>
              <a:rPr lang="en-US" sz="1600" dirty="0">
                <a:solidFill>
                  <a:schemeClr val="tx1"/>
                </a:solidFill>
              </a:rPr>
              <a:t>Atmospheric dynamics </a:t>
            </a:r>
            <a:r>
              <a:rPr lang="en-US" sz="1600" dirty="0"/>
              <a:t>involves the study of observations and theory dealing with all motion systems of meteorological importance.</a:t>
            </a:r>
          </a:p>
          <a:p>
            <a:r>
              <a:rPr lang="en-US" sz="1600" dirty="0"/>
              <a:t>Common topics studied include diverse phenomena such as </a:t>
            </a:r>
            <a:r>
              <a:rPr lang="en-US" sz="1600" dirty="0">
                <a:solidFill>
                  <a:schemeClr val="tx1"/>
                </a:solidFill>
              </a:rPr>
              <a:t>thunderstorms, tornadoes, gravity waves, tropical cyclones, </a:t>
            </a:r>
            <a:r>
              <a:rPr lang="en-US" sz="1600" dirty="0" err="1">
                <a:solidFill>
                  <a:schemeClr val="tx1"/>
                </a:solidFill>
              </a:rPr>
              <a:t>extratropical</a:t>
            </a:r>
            <a:r>
              <a:rPr lang="en-US" sz="1600" dirty="0">
                <a:solidFill>
                  <a:schemeClr val="tx1"/>
                </a:solidFill>
              </a:rPr>
              <a:t> cyclones, jet streams, and global-scale circulations</a:t>
            </a:r>
            <a:r>
              <a:rPr lang="en-US" sz="1600" dirty="0"/>
              <a:t>. </a:t>
            </a:r>
          </a:p>
          <a:p>
            <a:r>
              <a:rPr lang="en-US" sz="1600" dirty="0"/>
              <a:t>The goal of dynamical studies is to explain the observed circulations on the basis of fundamental principles from physics. </a:t>
            </a:r>
          </a:p>
          <a:p>
            <a:r>
              <a:rPr lang="en-US" sz="1600" dirty="0"/>
              <a:t>The objectives of such studies incorporate improving weather forecasting, developing methods for predicting seasonal and inter-annual climate fluctuations</a:t>
            </a:r>
          </a:p>
          <a:p>
            <a:r>
              <a:rPr lang="en-US" sz="1600" dirty="0"/>
              <a:t>Also, understanding the implications of human-induced perturbations (e.g., increased carbon dioxide concentrations or depletion of the ozone layer) on the global climate.”</a:t>
            </a:r>
          </a:p>
          <a:p>
            <a:endParaRPr lang="en-US" sz="1600" dirty="0"/>
          </a:p>
        </p:txBody>
      </p:sp>
      <p:pic>
        <p:nvPicPr>
          <p:cNvPr id="5" name="Content Placeholder 4" descr="Surface_analysis.gif"/>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
        <p:nvSpPr>
          <p:cNvPr id="6" name="TextBox 5"/>
          <p:cNvSpPr txBox="1"/>
          <p:nvPr/>
        </p:nvSpPr>
        <p:spPr>
          <a:xfrm>
            <a:off x="5016500" y="5725583"/>
            <a:ext cx="3386667" cy="369332"/>
          </a:xfrm>
          <a:prstGeom prst="rect">
            <a:avLst/>
          </a:prstGeom>
          <a:noFill/>
        </p:spPr>
        <p:txBody>
          <a:bodyPr wrap="square" rtlCol="0">
            <a:spAutoFit/>
          </a:bodyPr>
          <a:lstStyle/>
          <a:p>
            <a:pPr algn="ctr"/>
            <a:r>
              <a:rPr lang="en-US" dirty="0">
                <a:solidFill>
                  <a:srgbClr val="800000"/>
                </a:solidFill>
                <a:latin typeface="Helvetica Neue Light"/>
                <a:cs typeface="Helvetica Neue Light"/>
              </a:rPr>
              <a:t>A typical weather map</a:t>
            </a:r>
          </a:p>
        </p:txBody>
      </p:sp>
    </p:spTree>
    <p:extLst>
      <p:ext uri="{BB962C8B-B14F-4D97-AF65-F5344CB8AC3E}">
        <p14:creationId xmlns:p14="http://schemas.microsoft.com/office/powerpoint/2010/main" val="2036717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24AE-997A-6544-8536-35EF03BADA05}"/>
              </a:ext>
            </a:extLst>
          </p:cNvPr>
          <p:cNvSpPr>
            <a:spLocks noGrp="1"/>
          </p:cNvSpPr>
          <p:nvPr>
            <p:ph type="title"/>
          </p:nvPr>
        </p:nvSpPr>
        <p:spPr/>
        <p:txBody>
          <a:bodyPr>
            <a:normAutofit/>
          </a:bodyPr>
          <a:lstStyle/>
          <a:p>
            <a:r>
              <a:rPr lang="en-US" sz="2400"/>
              <a:t>Example of an </a:t>
            </a:r>
            <a:r>
              <a:rPr lang="en-US" sz="2400" dirty="0"/>
              <a:t>Ensemble Weather Forecast (2/26/2019)</a:t>
            </a:r>
            <a:br>
              <a:rPr lang="en-US" dirty="0"/>
            </a:br>
            <a:r>
              <a:rPr lang="en-US" sz="1300" dirty="0">
                <a:solidFill>
                  <a:srgbClr val="0619C0"/>
                </a:solidFill>
              </a:rPr>
              <a:t>https://</a:t>
            </a:r>
            <a:r>
              <a:rPr lang="en-US" sz="1300" dirty="0" err="1">
                <a:solidFill>
                  <a:srgbClr val="0619C0"/>
                </a:solidFill>
              </a:rPr>
              <a:t>www.washingtonpost.com</a:t>
            </a:r>
            <a:r>
              <a:rPr lang="en-US" sz="1300" dirty="0">
                <a:solidFill>
                  <a:srgbClr val="0619C0"/>
                </a:solidFill>
              </a:rPr>
              <a:t>/weather/2019/02/26/one-strongest-arctic-outbreaks-winter-is-ready-surge-into-lower-early-march/?</a:t>
            </a:r>
            <a:r>
              <a:rPr lang="en-US" sz="1300" dirty="0" err="1">
                <a:solidFill>
                  <a:srgbClr val="0619C0"/>
                </a:solidFill>
              </a:rPr>
              <a:t>utm_term</a:t>
            </a:r>
            <a:r>
              <a:rPr lang="en-US" sz="1300" dirty="0">
                <a:solidFill>
                  <a:srgbClr val="0619C0"/>
                </a:solidFill>
              </a:rPr>
              <a:t>=.dacf40df8230</a:t>
            </a:r>
          </a:p>
        </p:txBody>
      </p:sp>
      <p:pic>
        <p:nvPicPr>
          <p:cNvPr id="5" name="Content Placeholder 4">
            <a:extLst>
              <a:ext uri="{FF2B5EF4-FFF2-40B4-BE49-F238E27FC236}">
                <a16:creationId xmlns:a16="http://schemas.microsoft.com/office/drawing/2014/main" id="{92204C3D-852D-2B43-AFFC-63E9EB1E8EEA}"/>
              </a:ext>
            </a:extLst>
          </p:cNvPr>
          <p:cNvPicPr>
            <a:picLocks noGrp="1" noChangeAspect="1"/>
          </p:cNvPicPr>
          <p:nvPr>
            <p:ph idx="1"/>
          </p:nvPr>
        </p:nvPicPr>
        <p:blipFill>
          <a:blip r:embed="rId2"/>
          <a:stretch>
            <a:fillRect/>
          </a:stretch>
        </p:blipFill>
        <p:spPr>
          <a:xfrm>
            <a:off x="1590011" y="1600200"/>
            <a:ext cx="5963978" cy="4525963"/>
          </a:xfrm>
        </p:spPr>
      </p:pic>
    </p:spTree>
    <p:extLst>
      <p:ext uri="{BB962C8B-B14F-4D97-AF65-F5344CB8AC3E}">
        <p14:creationId xmlns:p14="http://schemas.microsoft.com/office/powerpoint/2010/main" val="336714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Synoptic Scale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Synoptic_scale_meteorology</a:t>
            </a:r>
            <a:endParaRPr lang="en-US" sz="1800" dirty="0">
              <a:solidFill>
                <a:srgbClr val="800000"/>
              </a:solidFill>
            </a:endParaRPr>
          </a:p>
        </p:txBody>
      </p:sp>
      <p:sp>
        <p:nvSpPr>
          <p:cNvPr id="6" name="Content Placeholder 5"/>
          <p:cNvSpPr>
            <a:spLocks noGrp="1"/>
          </p:cNvSpPr>
          <p:nvPr>
            <p:ph idx="1"/>
          </p:nvPr>
        </p:nvSpPr>
        <p:spPr/>
        <p:txBody>
          <a:bodyPr>
            <a:noAutofit/>
          </a:bodyPr>
          <a:lstStyle/>
          <a:p>
            <a:r>
              <a:rPr lang="en-US" sz="1600" dirty="0">
                <a:solidFill>
                  <a:schemeClr val="tx1"/>
                </a:solidFill>
              </a:rPr>
              <a:t>“The synoptic scale in meteorology (also known as large scale or cyclonic scale) is a horizontal length scale of the order of 1000 kilometers (about 620 miles) or more</a:t>
            </a:r>
            <a:r>
              <a:rPr lang="en-US" sz="1600" dirty="0"/>
              <a:t>. </a:t>
            </a:r>
          </a:p>
          <a:p>
            <a:r>
              <a:rPr lang="en-US" sz="1600" dirty="0"/>
              <a:t>This corresponds to a horizontal scale typical of mid-latitude depressions (e.g. </a:t>
            </a:r>
            <a:r>
              <a:rPr lang="en-US" sz="1600" dirty="0" err="1"/>
              <a:t>extratropical</a:t>
            </a:r>
            <a:r>
              <a:rPr lang="en-US" sz="1600" dirty="0"/>
              <a:t> cyclones). </a:t>
            </a:r>
          </a:p>
          <a:p>
            <a:r>
              <a:rPr lang="en-US" sz="1600" dirty="0"/>
              <a:t>Most high and low-pressure areas seen on weather maps such as surface weather analyses are synoptic-scale systems, driven by the location of </a:t>
            </a:r>
            <a:r>
              <a:rPr lang="en-US" sz="1600" dirty="0" err="1">
                <a:solidFill>
                  <a:schemeClr val="tx1"/>
                </a:solidFill>
              </a:rPr>
              <a:t>Rossby</a:t>
            </a:r>
            <a:r>
              <a:rPr lang="en-US" sz="1600" dirty="0">
                <a:solidFill>
                  <a:schemeClr val="tx1"/>
                </a:solidFill>
              </a:rPr>
              <a:t> waves </a:t>
            </a:r>
            <a:r>
              <a:rPr lang="en-US" sz="1600" dirty="0"/>
              <a:t>in their respective hemisphere. </a:t>
            </a:r>
          </a:p>
          <a:p>
            <a:r>
              <a:rPr lang="en-US" sz="1600" dirty="0"/>
              <a:t>Low-pressure areas and their related frontal zones occur on the leading edge of a trough within the </a:t>
            </a:r>
            <a:r>
              <a:rPr lang="en-US" sz="1600" dirty="0" err="1">
                <a:solidFill>
                  <a:schemeClr val="tx1"/>
                </a:solidFill>
              </a:rPr>
              <a:t>Rossby</a:t>
            </a:r>
            <a:r>
              <a:rPr lang="en-US" sz="1600" dirty="0">
                <a:solidFill>
                  <a:schemeClr val="tx1"/>
                </a:solidFill>
              </a:rPr>
              <a:t> wave pattern</a:t>
            </a:r>
            <a:r>
              <a:rPr lang="en-US" sz="1600" dirty="0"/>
              <a:t>, while surface highs form on the back edge of the trough. Most precipitation areas occur near frontal zones.</a:t>
            </a:r>
          </a:p>
          <a:p>
            <a:r>
              <a:rPr lang="en-US" sz="1600" dirty="0">
                <a:solidFill>
                  <a:schemeClr val="tx1"/>
                </a:solidFill>
              </a:rPr>
              <a:t>The word synoptic </a:t>
            </a:r>
            <a:r>
              <a:rPr lang="en-US" sz="1600" dirty="0"/>
              <a:t>is derived from the Greek word </a:t>
            </a:r>
            <a:r>
              <a:rPr lang="en-US" sz="1600" dirty="0" err="1"/>
              <a:t>συνο</a:t>
            </a:r>
            <a:r>
              <a:rPr lang="en-US" sz="1600" dirty="0"/>
              <a:t>π</a:t>
            </a:r>
            <a:r>
              <a:rPr lang="en-US" sz="1600" dirty="0" err="1"/>
              <a:t>τικός</a:t>
            </a:r>
            <a:r>
              <a:rPr lang="en-US" sz="1600" dirty="0"/>
              <a:t> (</a:t>
            </a:r>
            <a:r>
              <a:rPr lang="en-US" sz="1600" dirty="0" err="1">
                <a:solidFill>
                  <a:schemeClr val="tx1"/>
                </a:solidFill>
              </a:rPr>
              <a:t>synoptikos</a:t>
            </a:r>
            <a:r>
              <a:rPr lang="en-US" sz="1600" dirty="0"/>
              <a:t>), meaning seen together. </a:t>
            </a:r>
          </a:p>
          <a:p>
            <a:r>
              <a:rPr lang="en-US" sz="1600" dirty="0"/>
              <a:t>The </a:t>
            </a:r>
            <a:r>
              <a:rPr lang="en-US" sz="1600" dirty="0" err="1"/>
              <a:t>Navier</a:t>
            </a:r>
            <a:r>
              <a:rPr lang="en-US" sz="1600" dirty="0"/>
              <a:t>–Stokes equations applied to atmospheric motion can be simplified by scale analysis in the synoptic scale. </a:t>
            </a:r>
          </a:p>
          <a:p>
            <a:r>
              <a:rPr lang="en-US" sz="1600" dirty="0"/>
              <a:t>It can be shown that the main terms in horizontal equations are </a:t>
            </a:r>
            <a:r>
              <a:rPr lang="en-US" sz="1600" dirty="0" err="1"/>
              <a:t>Coriolis</a:t>
            </a:r>
            <a:r>
              <a:rPr lang="en-US" sz="1600" dirty="0"/>
              <a:t> force and pressure gradient terms; therefore, one can use geostrophic approximation. </a:t>
            </a:r>
          </a:p>
          <a:p>
            <a:r>
              <a:rPr lang="en-US" sz="1600" dirty="0"/>
              <a:t>In vertical coordinates, the momentum equation simplifies to the hydrostatic equilibrium equation.”</a:t>
            </a:r>
          </a:p>
          <a:p>
            <a:endParaRPr lang="en-US" sz="1600" dirty="0"/>
          </a:p>
        </p:txBody>
      </p:sp>
    </p:spTree>
    <p:extLst>
      <p:ext uri="{BB962C8B-B14F-4D97-AF65-F5344CB8AC3E}">
        <p14:creationId xmlns:p14="http://schemas.microsoft.com/office/powerpoint/2010/main" val="347817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Synoptic Scale Global Weather</a:t>
            </a:r>
            <a:br>
              <a:rPr lang="en-US" dirty="0"/>
            </a:br>
            <a:r>
              <a:rPr lang="en-US" sz="1800" dirty="0">
                <a:solidFill>
                  <a:srgbClr val="800000"/>
                </a:solidFill>
              </a:rPr>
              <a:t>http://</a:t>
            </a:r>
            <a:r>
              <a:rPr lang="en-US" sz="1800" dirty="0" err="1">
                <a:solidFill>
                  <a:srgbClr val="800000"/>
                </a:solidFill>
              </a:rPr>
              <a:t>social.openhazards.com</a:t>
            </a:r>
            <a:r>
              <a:rPr lang="en-US" sz="1800" dirty="0">
                <a:solidFill>
                  <a:srgbClr val="800000"/>
                </a:solidFill>
              </a:rPr>
              <a:t>/global-weather</a:t>
            </a:r>
          </a:p>
        </p:txBody>
      </p:sp>
      <p:pic>
        <p:nvPicPr>
          <p:cNvPr id="7" name="Content Placeholder 6" descr="Screen Shot 2013-11-30 at 10.56.5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01" t="19128" r="-5414"/>
          <a:stretch/>
        </p:blipFill>
        <p:spPr>
          <a:xfrm>
            <a:off x="889000" y="1545196"/>
            <a:ext cx="7797800" cy="3660246"/>
          </a:xfrm>
        </p:spPr>
      </p:pic>
      <p:sp>
        <p:nvSpPr>
          <p:cNvPr id="8" name="TextBox 7"/>
          <p:cNvSpPr txBox="1"/>
          <p:nvPr/>
        </p:nvSpPr>
        <p:spPr>
          <a:xfrm>
            <a:off x="1830978" y="5450454"/>
            <a:ext cx="5493812" cy="369332"/>
          </a:xfrm>
          <a:prstGeom prst="rect">
            <a:avLst/>
          </a:prstGeom>
          <a:noFill/>
        </p:spPr>
        <p:txBody>
          <a:bodyPr wrap="none" rtlCol="0">
            <a:spAutoFit/>
          </a:bodyPr>
          <a:lstStyle/>
          <a:p>
            <a:r>
              <a:rPr lang="en-US" dirty="0">
                <a:solidFill>
                  <a:srgbClr val="0000FF"/>
                </a:solidFill>
                <a:latin typeface="Helvetica Neue Light"/>
                <a:cs typeface="Helvetica Neue Light"/>
              </a:rPr>
              <a:t>Global atmospheric pressure patterns on 11/30/2013</a:t>
            </a:r>
          </a:p>
        </p:txBody>
      </p:sp>
    </p:spTree>
    <p:extLst>
      <p:ext uri="{BB962C8B-B14F-4D97-AF65-F5344CB8AC3E}">
        <p14:creationId xmlns:p14="http://schemas.microsoft.com/office/powerpoint/2010/main" val="2410510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Synoptic Scale Global Weather</a:t>
            </a:r>
            <a:br>
              <a:rPr lang="en-US" dirty="0"/>
            </a:br>
            <a:r>
              <a:rPr lang="en-US" sz="1800" dirty="0">
                <a:solidFill>
                  <a:srgbClr val="800000"/>
                </a:solidFill>
              </a:rPr>
              <a:t>http://</a:t>
            </a:r>
            <a:r>
              <a:rPr lang="en-US" sz="1800" dirty="0" err="1">
                <a:solidFill>
                  <a:srgbClr val="800000"/>
                </a:solidFill>
              </a:rPr>
              <a:t>social.openhazards.com</a:t>
            </a:r>
            <a:r>
              <a:rPr lang="en-US" sz="1800" dirty="0">
                <a:solidFill>
                  <a:srgbClr val="800000"/>
                </a:solidFill>
              </a:rPr>
              <a:t>/global-weather</a:t>
            </a:r>
          </a:p>
        </p:txBody>
      </p:sp>
      <p:sp>
        <p:nvSpPr>
          <p:cNvPr id="8" name="TextBox 7"/>
          <p:cNvSpPr txBox="1"/>
          <p:nvPr/>
        </p:nvSpPr>
        <p:spPr>
          <a:xfrm>
            <a:off x="2529456" y="5683280"/>
            <a:ext cx="4224233" cy="369332"/>
          </a:xfrm>
          <a:prstGeom prst="rect">
            <a:avLst/>
          </a:prstGeom>
          <a:noFill/>
        </p:spPr>
        <p:txBody>
          <a:bodyPr wrap="none" rtlCol="0">
            <a:spAutoFit/>
          </a:bodyPr>
          <a:lstStyle/>
          <a:p>
            <a:r>
              <a:rPr lang="en-US" dirty="0">
                <a:solidFill>
                  <a:srgbClr val="0000FF"/>
                </a:solidFill>
                <a:latin typeface="Helvetica Neue Light"/>
                <a:cs typeface="Helvetica Neue Light"/>
              </a:rPr>
              <a:t>Isobars and Temperature on 11/30/2013</a:t>
            </a:r>
          </a:p>
        </p:txBody>
      </p:sp>
      <p:pic>
        <p:nvPicPr>
          <p:cNvPr id="3" name="Content Placeholder 2" descr="Screen Shot 2013-11-30 at 11.00.2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8412" b="4677"/>
          <a:stretch/>
        </p:blipFill>
        <p:spPr>
          <a:xfrm>
            <a:off x="457200" y="1534607"/>
            <a:ext cx="8229600" cy="3840163"/>
          </a:xfrm>
        </p:spPr>
      </p:pic>
    </p:spTree>
    <p:extLst>
      <p:ext uri="{BB962C8B-B14F-4D97-AF65-F5344CB8AC3E}">
        <p14:creationId xmlns:p14="http://schemas.microsoft.com/office/powerpoint/2010/main" val="288117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Synoptic Scale Global Weather</a:t>
            </a:r>
            <a:br>
              <a:rPr lang="en-US" dirty="0"/>
            </a:br>
            <a:r>
              <a:rPr lang="en-US" sz="1800" dirty="0">
                <a:solidFill>
                  <a:srgbClr val="800000"/>
                </a:solidFill>
              </a:rPr>
              <a:t>http://</a:t>
            </a:r>
            <a:r>
              <a:rPr lang="en-US" sz="1800" dirty="0" err="1">
                <a:solidFill>
                  <a:srgbClr val="800000"/>
                </a:solidFill>
              </a:rPr>
              <a:t>social.openhazards.com</a:t>
            </a:r>
            <a:r>
              <a:rPr lang="en-US" sz="1800" dirty="0">
                <a:solidFill>
                  <a:srgbClr val="800000"/>
                </a:solidFill>
              </a:rPr>
              <a:t>/global-weather</a:t>
            </a:r>
          </a:p>
        </p:txBody>
      </p:sp>
      <p:sp>
        <p:nvSpPr>
          <p:cNvPr id="8" name="TextBox 7"/>
          <p:cNvSpPr txBox="1"/>
          <p:nvPr/>
        </p:nvSpPr>
        <p:spPr>
          <a:xfrm>
            <a:off x="1830978" y="5513952"/>
            <a:ext cx="5493812" cy="369332"/>
          </a:xfrm>
          <a:prstGeom prst="rect">
            <a:avLst/>
          </a:prstGeom>
          <a:noFill/>
        </p:spPr>
        <p:txBody>
          <a:bodyPr wrap="none" rtlCol="0">
            <a:spAutoFit/>
          </a:bodyPr>
          <a:lstStyle/>
          <a:p>
            <a:r>
              <a:rPr lang="en-US" dirty="0">
                <a:solidFill>
                  <a:srgbClr val="0000FF"/>
                </a:solidFill>
                <a:latin typeface="Helvetica Neue Light"/>
                <a:cs typeface="Helvetica Neue Light"/>
              </a:rPr>
              <a:t>Global atmospheric pressure patterns on 11/30/2013</a:t>
            </a:r>
          </a:p>
        </p:txBody>
      </p:sp>
      <p:pic>
        <p:nvPicPr>
          <p:cNvPr id="3" name="Content Placeholder 2" descr="Screen Shot 2013-11-30 at 11.00.3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316" t="17725" r="-5316"/>
          <a:stretch/>
        </p:blipFill>
        <p:spPr>
          <a:xfrm>
            <a:off x="457200" y="1545194"/>
            <a:ext cx="8229600" cy="3723746"/>
          </a:xfrm>
        </p:spPr>
      </p:pic>
    </p:spTree>
    <p:extLst>
      <p:ext uri="{BB962C8B-B14F-4D97-AF65-F5344CB8AC3E}">
        <p14:creationId xmlns:p14="http://schemas.microsoft.com/office/powerpoint/2010/main" val="288117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Coriolis</a:t>
            </a:r>
            <a:r>
              <a:rPr lang="en-US" dirty="0"/>
              <a:t> Acceleration</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Coriolis_effect</a:t>
            </a:r>
            <a:endParaRPr lang="en-US" sz="1800" dirty="0">
              <a:solidFill>
                <a:srgbClr val="800000"/>
              </a:solidFill>
            </a:endParaRPr>
          </a:p>
        </p:txBody>
      </p:sp>
      <p:sp>
        <p:nvSpPr>
          <p:cNvPr id="3" name="Content Placeholder 2"/>
          <p:cNvSpPr>
            <a:spLocks noGrp="1"/>
          </p:cNvSpPr>
          <p:nvPr>
            <p:ph sz="half" idx="1"/>
          </p:nvPr>
        </p:nvSpPr>
        <p:spPr/>
        <p:txBody>
          <a:bodyPr>
            <a:normAutofit/>
          </a:bodyPr>
          <a:lstStyle/>
          <a:p>
            <a:r>
              <a:rPr lang="en-US" sz="1600" dirty="0"/>
              <a:t>“In physics, the </a:t>
            </a:r>
            <a:r>
              <a:rPr lang="en-US" sz="1600" dirty="0" err="1"/>
              <a:t>Coriolis</a:t>
            </a:r>
            <a:r>
              <a:rPr lang="en-US" sz="1600" dirty="0"/>
              <a:t> effect is a deflection of moving objects when they are viewed in a rotating reference frame. </a:t>
            </a:r>
          </a:p>
          <a:p>
            <a:r>
              <a:rPr lang="en-US" sz="1600" dirty="0"/>
              <a:t>In a reference frame with clockwise rotation, the deflection is to the left of the motion of the object</a:t>
            </a:r>
          </a:p>
          <a:p>
            <a:r>
              <a:rPr lang="en-US" sz="1600" dirty="0">
                <a:solidFill>
                  <a:schemeClr val="tx1"/>
                </a:solidFill>
              </a:rPr>
              <a:t>In one with counter-clockwise rotation, the deflection is to the right. </a:t>
            </a:r>
          </a:p>
          <a:p>
            <a:r>
              <a:rPr lang="en-US" sz="1600" dirty="0"/>
              <a:t>Although recognized previously by others, the mathematical expression for the </a:t>
            </a:r>
            <a:r>
              <a:rPr lang="en-US" sz="1600" dirty="0" err="1"/>
              <a:t>Coriolis</a:t>
            </a:r>
            <a:r>
              <a:rPr lang="en-US" sz="1600" dirty="0"/>
              <a:t> force appeared in an 1835 paper by French scientist Gaspard-</a:t>
            </a:r>
            <a:r>
              <a:rPr lang="en-US" sz="1600" dirty="0" err="1"/>
              <a:t>Gustave</a:t>
            </a:r>
            <a:r>
              <a:rPr lang="en-US" sz="1600" dirty="0"/>
              <a:t> </a:t>
            </a:r>
            <a:r>
              <a:rPr lang="en-US" sz="1600" dirty="0" err="1"/>
              <a:t>Coriolis</a:t>
            </a:r>
            <a:r>
              <a:rPr lang="en-US" sz="1600" dirty="0"/>
              <a:t>, in connection with the theory of water wheels. </a:t>
            </a:r>
          </a:p>
          <a:p>
            <a:r>
              <a:rPr lang="en-US" sz="1600" dirty="0"/>
              <a:t>Early in the 20th century, the term </a:t>
            </a:r>
            <a:r>
              <a:rPr lang="en-US" sz="1600" dirty="0" err="1"/>
              <a:t>Coriolis</a:t>
            </a:r>
            <a:r>
              <a:rPr lang="en-US" sz="1600" dirty="0"/>
              <a:t> force began to be used in connection with meteorology.”</a:t>
            </a:r>
          </a:p>
          <a:p>
            <a:endParaRPr lang="en-US" sz="1600" dirty="0"/>
          </a:p>
        </p:txBody>
      </p:sp>
      <p:pic>
        <p:nvPicPr>
          <p:cNvPr id="5" name="Content Placeholder 4" descr="Corioliskraftanimation.gif"/>
          <p:cNvPicPr>
            <a:picLocks noGrp="1" noChangeAspect="1"/>
          </p:cNvPicPr>
          <p:nvPr>
            <p:ph sz="half" idx="2"/>
          </p:nvPr>
        </p:nvPicPr>
        <p:blipFill>
          <a:blip r:embed="rId2">
            <a:extLst>
              <a:ext uri="{28A0092B-C50C-407E-A947-70E740481C1C}">
                <a14:useLocalDpi xmlns:a14="http://schemas.microsoft.com/office/drawing/2010/main" val="0"/>
              </a:ext>
            </a:extLst>
          </a:blip>
          <a:srcRect l="-13132" r="-13132"/>
          <a:stretch>
            <a:fillRect/>
          </a:stretch>
        </p:blipFill>
        <p:spPr>
          <a:xfrm>
            <a:off x="5071520" y="1600200"/>
            <a:ext cx="3256188" cy="3649133"/>
          </a:xfrm>
        </p:spPr>
      </p:pic>
      <p:sp>
        <p:nvSpPr>
          <p:cNvPr id="7" name="TextBox 6"/>
          <p:cNvSpPr txBox="1"/>
          <p:nvPr/>
        </p:nvSpPr>
        <p:spPr>
          <a:xfrm>
            <a:off x="4423827" y="5471587"/>
            <a:ext cx="4495799" cy="954107"/>
          </a:xfrm>
          <a:prstGeom prst="rect">
            <a:avLst/>
          </a:prstGeom>
          <a:noFill/>
        </p:spPr>
        <p:txBody>
          <a:bodyPr wrap="square" rtlCol="0">
            <a:spAutoFit/>
          </a:bodyPr>
          <a:lstStyle/>
          <a:p>
            <a:pPr marL="285750" indent="-285750">
              <a:buFont typeface="Arial"/>
              <a:buChar char="•"/>
            </a:pPr>
            <a:r>
              <a:rPr lang="en-US" sz="1400" dirty="0">
                <a:latin typeface="Helvetica Neue Light"/>
                <a:cs typeface="Helvetica Neue Light"/>
              </a:rPr>
              <a:t>“Top:  What an observer in the rotating reference frame sees</a:t>
            </a:r>
          </a:p>
          <a:p>
            <a:pPr marL="285750" indent="-285750">
              <a:buFont typeface="Arial"/>
              <a:buChar char="•"/>
            </a:pPr>
            <a:r>
              <a:rPr lang="en-US" sz="1400" dirty="0">
                <a:latin typeface="Helvetica Neue Light"/>
                <a:cs typeface="Helvetica Neue Light"/>
              </a:rPr>
              <a:t>Bottom: What an observer in the laboratory (inertial) reference frame sees.”</a:t>
            </a:r>
          </a:p>
        </p:txBody>
      </p:sp>
    </p:spTree>
    <p:extLst>
      <p:ext uri="{BB962C8B-B14F-4D97-AF65-F5344CB8AC3E}">
        <p14:creationId xmlns:p14="http://schemas.microsoft.com/office/powerpoint/2010/main" val="4533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Coriolis</a:t>
            </a:r>
            <a:r>
              <a:rPr lang="en-US" dirty="0"/>
              <a:t> Acceleration on the Earth</a:t>
            </a:r>
          </a:p>
        </p:txBody>
      </p:sp>
      <p:sp>
        <p:nvSpPr>
          <p:cNvPr id="7" name="Content Placeholder 6"/>
          <p:cNvSpPr>
            <a:spLocks noGrp="1"/>
          </p:cNvSpPr>
          <p:nvPr>
            <p:ph idx="1"/>
          </p:nvPr>
        </p:nvSpPr>
        <p:spPr/>
        <p:txBody>
          <a:bodyPr>
            <a:noAutofit/>
          </a:bodyPr>
          <a:lstStyle/>
          <a:p>
            <a:r>
              <a:rPr lang="en-US" sz="1600" dirty="0"/>
              <a:t>“Perhaps the most commonly encountered rotating reference frame is the Earth. </a:t>
            </a:r>
          </a:p>
          <a:p>
            <a:r>
              <a:rPr lang="en-US" sz="1600" dirty="0"/>
              <a:t>The </a:t>
            </a:r>
            <a:r>
              <a:rPr lang="en-US" sz="1600" dirty="0" err="1"/>
              <a:t>Coriolis</a:t>
            </a:r>
            <a:r>
              <a:rPr lang="en-US" sz="1600" dirty="0"/>
              <a:t> effect is caused by the rotation of the Earth and the inertia of the mass experiencing the effect. </a:t>
            </a:r>
          </a:p>
          <a:p>
            <a:r>
              <a:rPr lang="en-US" sz="1600" dirty="0"/>
              <a:t>Because the Earth completes only one rotation per day, the </a:t>
            </a:r>
            <a:r>
              <a:rPr lang="en-US" sz="1600" dirty="0" err="1"/>
              <a:t>Coriolis</a:t>
            </a:r>
            <a:r>
              <a:rPr lang="en-US" sz="1600" dirty="0"/>
              <a:t> force is quite small, and its effects generally become noticeable only for motions occurring over large distances and long periods of time, such as large-scale movement of air in the atmosphere or water in the ocean. </a:t>
            </a:r>
          </a:p>
          <a:p>
            <a:r>
              <a:rPr lang="en-US" sz="1600" dirty="0"/>
              <a:t>Such motions are constrained by the surface of the earth, so only the horizontal component of the </a:t>
            </a:r>
            <a:r>
              <a:rPr lang="en-US" sz="1600" dirty="0" err="1"/>
              <a:t>Coriolis</a:t>
            </a:r>
            <a:r>
              <a:rPr lang="en-US" sz="1600" dirty="0"/>
              <a:t> force is generally important. </a:t>
            </a:r>
          </a:p>
          <a:p>
            <a:r>
              <a:rPr lang="en-US" sz="1600" dirty="0">
                <a:solidFill>
                  <a:schemeClr val="tx1"/>
                </a:solidFill>
              </a:rPr>
              <a:t>This force causes moving objects on the surface of the Earth to be deflected to the right in the Northern Hemisphere and to the left in the Southern Hemisphere.</a:t>
            </a:r>
          </a:p>
          <a:p>
            <a:r>
              <a:rPr lang="en-US" sz="1600" dirty="0"/>
              <a:t>Rather than flowing directly from areas of high pressure to low pressure, as they would in a non-rotating system, winds and currents tend to flow to the right of this direction north of the equator and to the left of this direction south of it. </a:t>
            </a:r>
          </a:p>
          <a:p>
            <a:r>
              <a:rPr lang="en-US" sz="1600" dirty="0"/>
              <a:t>This effect is responsible for the rotation of large cyclones (see </a:t>
            </a:r>
            <a:r>
              <a:rPr lang="en-US" sz="1600" dirty="0" err="1"/>
              <a:t>Coriolis</a:t>
            </a:r>
            <a:r>
              <a:rPr lang="en-US" sz="1600" dirty="0"/>
              <a:t> effects in meteorology).”</a:t>
            </a:r>
          </a:p>
          <a:p>
            <a:endParaRPr lang="en-US" sz="1600" dirty="0"/>
          </a:p>
        </p:txBody>
      </p:sp>
    </p:spTree>
    <p:extLst>
      <p:ext uri="{BB962C8B-B14F-4D97-AF65-F5344CB8AC3E}">
        <p14:creationId xmlns:p14="http://schemas.microsoft.com/office/powerpoint/2010/main" val="350027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796" y="274638"/>
            <a:ext cx="4190999" cy="1143000"/>
          </a:xfrm>
        </p:spPr>
        <p:txBody>
          <a:bodyPr>
            <a:normAutofit fontScale="90000"/>
          </a:bodyPr>
          <a:lstStyle/>
          <a:p>
            <a:r>
              <a:rPr lang="en-US" dirty="0"/>
              <a:t>A Tiny Bit of Math…</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Coriolis_effect</a:t>
            </a:r>
            <a:endParaRPr lang="en-US" sz="1800" dirty="0">
              <a:solidFill>
                <a:srgbClr val="800000"/>
              </a:solidFill>
            </a:endParaRPr>
          </a:p>
        </p:txBody>
      </p:sp>
      <p:sp>
        <p:nvSpPr>
          <p:cNvPr id="3" name="Content Placeholder 2"/>
          <p:cNvSpPr>
            <a:spLocks noGrp="1"/>
          </p:cNvSpPr>
          <p:nvPr>
            <p:ph sz="half" idx="1"/>
          </p:nvPr>
        </p:nvSpPr>
        <p:spPr>
          <a:xfrm>
            <a:off x="457200" y="1229783"/>
            <a:ext cx="4038600" cy="2220383"/>
          </a:xfrm>
        </p:spPr>
        <p:txBody>
          <a:bodyPr>
            <a:normAutofit/>
          </a:bodyPr>
          <a:lstStyle/>
          <a:p>
            <a:pPr marL="0" indent="0">
              <a:buNone/>
            </a:pPr>
            <a:r>
              <a:rPr lang="en-US" dirty="0"/>
              <a:t>“The </a:t>
            </a:r>
            <a:r>
              <a:rPr lang="en-US" dirty="0" err="1"/>
              <a:t>Coriolis</a:t>
            </a:r>
            <a:r>
              <a:rPr lang="en-US" dirty="0"/>
              <a:t> effect can really only be understood with a bit of math (vector cross product)”</a:t>
            </a:r>
          </a:p>
        </p:txBody>
      </p:sp>
      <p:pic>
        <p:nvPicPr>
          <p:cNvPr id="5" name="Content Placeholder 4" descr="Earth_coordinates.PNG"/>
          <p:cNvPicPr>
            <a:picLocks noGrp="1" noChangeAspect="1"/>
          </p:cNvPicPr>
          <p:nvPr>
            <p:ph sz="half" idx="2"/>
          </p:nvPr>
        </p:nvPicPr>
        <p:blipFill>
          <a:blip r:embed="rId2">
            <a:extLst>
              <a:ext uri="{28A0092B-C50C-407E-A947-70E740481C1C}">
                <a14:useLocalDpi xmlns:a14="http://schemas.microsoft.com/office/drawing/2010/main" val="0"/>
              </a:ext>
            </a:extLst>
          </a:blip>
          <a:srcRect t="-7980" b="-7980"/>
          <a:stretch>
            <a:fillRect/>
          </a:stretch>
        </p:blipFill>
        <p:spPr>
          <a:xfrm>
            <a:off x="5431342" y="1155105"/>
            <a:ext cx="2651792" cy="2971800"/>
          </a:xfrm>
        </p:spPr>
      </p:pic>
      <p:grpSp>
        <p:nvGrpSpPr>
          <p:cNvPr id="8" name="Group 7"/>
          <p:cNvGrpSpPr/>
          <p:nvPr/>
        </p:nvGrpSpPr>
        <p:grpSpPr>
          <a:xfrm>
            <a:off x="472021" y="3534818"/>
            <a:ext cx="3642778" cy="2444753"/>
            <a:chOff x="472021" y="3174996"/>
            <a:chExt cx="3642778" cy="2444753"/>
          </a:xfrm>
        </p:grpSpPr>
        <p:pic>
          <p:nvPicPr>
            <p:cNvPr id="6" name="Picture 5" descr="Screen Shot 2013-11-26 at 3.03.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15" y="3174996"/>
              <a:ext cx="3604684" cy="1386417"/>
            </a:xfrm>
            <a:prstGeom prst="rect">
              <a:avLst/>
            </a:prstGeom>
          </p:spPr>
        </p:pic>
        <p:pic>
          <p:nvPicPr>
            <p:cNvPr id="7" name="Picture 6" descr="Screen Shot 2013-11-26 at 3.03.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21" y="4828116"/>
              <a:ext cx="3344246" cy="791633"/>
            </a:xfrm>
            <a:prstGeom prst="rect">
              <a:avLst/>
            </a:prstGeom>
          </p:spPr>
        </p:pic>
      </p:grpSp>
      <p:sp>
        <p:nvSpPr>
          <p:cNvPr id="9" name="TextBox 8"/>
          <p:cNvSpPr txBox="1"/>
          <p:nvPr/>
        </p:nvSpPr>
        <p:spPr>
          <a:xfrm>
            <a:off x="4266025" y="4066080"/>
            <a:ext cx="4624240" cy="2462213"/>
          </a:xfrm>
          <a:prstGeom prst="rect">
            <a:avLst/>
          </a:prstGeom>
          <a:noFill/>
        </p:spPr>
        <p:txBody>
          <a:bodyPr wrap="square" rtlCol="0">
            <a:spAutoFit/>
          </a:bodyPr>
          <a:lstStyle/>
          <a:p>
            <a:pPr marL="285750" indent="-285750">
              <a:buFont typeface="Arial"/>
              <a:buChar char="•"/>
            </a:pPr>
            <a:r>
              <a:rPr lang="en-US" sz="1400" dirty="0">
                <a:solidFill>
                  <a:srgbClr val="800000"/>
                </a:solidFill>
                <a:latin typeface="Helvetica Neue Light"/>
                <a:cs typeface="Helvetica Neue Light"/>
              </a:rPr>
              <a:t>“By setting </a:t>
            </a:r>
            <a:r>
              <a:rPr lang="en-US" sz="1400" i="1" dirty="0" err="1">
                <a:solidFill>
                  <a:srgbClr val="800000"/>
                </a:solidFill>
                <a:latin typeface="Helvetica Neue Light"/>
                <a:cs typeface="Helvetica Neue Light"/>
              </a:rPr>
              <a:t>v</a:t>
            </a:r>
            <a:r>
              <a:rPr lang="en-US" sz="1400" i="1" baseline="-25000" dirty="0" err="1">
                <a:solidFill>
                  <a:srgbClr val="800000"/>
                </a:solidFill>
                <a:latin typeface="Helvetica Neue Light"/>
                <a:cs typeface="Helvetica Neue Light"/>
              </a:rPr>
              <a:t>n</a:t>
            </a:r>
            <a:r>
              <a:rPr lang="en-US" sz="1400" dirty="0">
                <a:solidFill>
                  <a:srgbClr val="800000"/>
                </a:solidFill>
                <a:latin typeface="Helvetica Neue Light"/>
                <a:cs typeface="Helvetica Neue Light"/>
              </a:rPr>
              <a:t> = 0, it can be seen that (for positive </a:t>
            </a:r>
            <a:r>
              <a:rPr lang="en-US" sz="1400" dirty="0" err="1">
                <a:solidFill>
                  <a:srgbClr val="800000"/>
                </a:solidFill>
                <a:latin typeface="Helvetica Neue Light"/>
                <a:cs typeface="Helvetica Neue Light"/>
              </a:rPr>
              <a:t>φ</a:t>
            </a:r>
            <a:r>
              <a:rPr lang="en-US" sz="1400" dirty="0">
                <a:solidFill>
                  <a:srgbClr val="800000"/>
                </a:solidFill>
                <a:latin typeface="Helvetica Neue Light"/>
                <a:cs typeface="Helvetica Neue Light"/>
              </a:rPr>
              <a:t> and </a:t>
            </a:r>
            <a:r>
              <a:rPr lang="en-US" sz="1400" dirty="0" err="1">
                <a:solidFill>
                  <a:srgbClr val="800000"/>
                </a:solidFill>
                <a:latin typeface="Helvetica Neue Light"/>
                <a:cs typeface="Helvetica Neue Light"/>
              </a:rPr>
              <a:t>ω</a:t>
            </a:r>
            <a:r>
              <a:rPr lang="en-US" sz="1400" dirty="0">
                <a:solidFill>
                  <a:srgbClr val="800000"/>
                </a:solidFill>
                <a:latin typeface="Helvetica Neue Light"/>
                <a:cs typeface="Helvetica Neue Light"/>
              </a:rPr>
              <a:t>) a movement due east results in an acceleration due south. </a:t>
            </a:r>
          </a:p>
          <a:p>
            <a:pPr marL="285750" indent="-285750">
              <a:buFont typeface="Arial"/>
              <a:buChar char="•"/>
            </a:pPr>
            <a:r>
              <a:rPr lang="en-US" sz="1400" dirty="0">
                <a:solidFill>
                  <a:srgbClr val="800000"/>
                </a:solidFill>
                <a:latin typeface="Helvetica Neue Light"/>
                <a:cs typeface="Helvetica Neue Light"/>
              </a:rPr>
              <a:t>Similarly, setting </a:t>
            </a:r>
            <a:r>
              <a:rPr lang="en-US" sz="1400" i="1" dirty="0" err="1">
                <a:solidFill>
                  <a:srgbClr val="800000"/>
                </a:solidFill>
                <a:latin typeface="Helvetica Neue Light"/>
                <a:cs typeface="Helvetica Neue Light"/>
              </a:rPr>
              <a:t>v</a:t>
            </a:r>
            <a:r>
              <a:rPr lang="en-US" sz="1400" i="1" baseline="-25000" dirty="0" err="1">
                <a:solidFill>
                  <a:srgbClr val="800000"/>
                </a:solidFill>
                <a:latin typeface="Helvetica Neue Light"/>
                <a:cs typeface="Helvetica Neue Light"/>
              </a:rPr>
              <a:t>e</a:t>
            </a:r>
            <a:r>
              <a:rPr lang="en-US" sz="1400" dirty="0">
                <a:solidFill>
                  <a:srgbClr val="800000"/>
                </a:solidFill>
                <a:latin typeface="Helvetica Neue Light"/>
                <a:cs typeface="Helvetica Neue Light"/>
              </a:rPr>
              <a:t> = 0, it is seen that a movement due north results in an acceleration due east. </a:t>
            </a:r>
          </a:p>
          <a:p>
            <a:pPr marL="285750" indent="-285750">
              <a:buFont typeface="Arial"/>
              <a:buChar char="•"/>
            </a:pPr>
            <a:r>
              <a:rPr lang="en-US" sz="1400" dirty="0">
                <a:solidFill>
                  <a:srgbClr val="800000"/>
                </a:solidFill>
                <a:latin typeface="Helvetica Neue Light"/>
                <a:cs typeface="Helvetica Neue Light"/>
              </a:rPr>
              <a:t>In general, observed horizontally, looking along the direction of the movement causing the acceleration, the acceleration always is turned 90° to the right and of the same size regardless of the horizontal orientation.”</a:t>
            </a:r>
          </a:p>
          <a:p>
            <a:pPr marL="285750" indent="-285750">
              <a:buFont typeface="Arial"/>
              <a:buChar char="•"/>
            </a:pP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39300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0" y="274638"/>
            <a:ext cx="3638550" cy="1143000"/>
          </a:xfrm>
        </p:spPr>
        <p:txBody>
          <a:bodyPr>
            <a:normAutofit/>
          </a:bodyPr>
          <a:lstStyle/>
          <a:p>
            <a:r>
              <a:rPr lang="en-US" dirty="0"/>
              <a:t>Cyclonic Flow</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Coriolis_effect</a:t>
            </a:r>
            <a:endParaRPr lang="en-US" sz="1600" dirty="0">
              <a:solidFill>
                <a:srgbClr val="800000"/>
              </a:solidFill>
            </a:endParaRPr>
          </a:p>
        </p:txBody>
      </p:sp>
      <p:sp>
        <p:nvSpPr>
          <p:cNvPr id="3" name="Content Placeholder 2"/>
          <p:cNvSpPr>
            <a:spLocks noGrp="1"/>
          </p:cNvSpPr>
          <p:nvPr>
            <p:ph sz="half" idx="1"/>
          </p:nvPr>
        </p:nvSpPr>
        <p:spPr>
          <a:xfrm>
            <a:off x="282231" y="194821"/>
            <a:ext cx="4559109" cy="6411912"/>
          </a:xfrm>
        </p:spPr>
        <p:txBody>
          <a:bodyPr>
            <a:noAutofit/>
          </a:bodyPr>
          <a:lstStyle/>
          <a:p>
            <a:r>
              <a:rPr lang="en-US" sz="1600" dirty="0"/>
              <a:t>“If a low-pressure area forms in the atmosphere, air will tend to flow in towards it, but will be deflected perpendicular to its velocity by the </a:t>
            </a:r>
            <a:r>
              <a:rPr lang="en-US" sz="1600" dirty="0" err="1"/>
              <a:t>Coriolis</a:t>
            </a:r>
            <a:r>
              <a:rPr lang="en-US" sz="1600" dirty="0"/>
              <a:t> force. </a:t>
            </a:r>
          </a:p>
          <a:p>
            <a:r>
              <a:rPr lang="en-US" sz="1600" dirty="0"/>
              <a:t>A system of equilibrium can then establish itself creating circular movement, or a cyclonic flow.  </a:t>
            </a:r>
          </a:p>
          <a:p>
            <a:r>
              <a:rPr lang="en-US" sz="1600" dirty="0"/>
              <a:t>Instead of flowing down the gradient, large scale motions in the atmosphere and ocean tend to occur perpendicular to the pressure gradient.</a:t>
            </a:r>
          </a:p>
          <a:p>
            <a:r>
              <a:rPr lang="en-US" sz="1600" dirty="0">
                <a:solidFill>
                  <a:schemeClr val="tx1"/>
                </a:solidFill>
              </a:rPr>
              <a:t>This is known as geostrophic flow, a balance between pressure forces modified by the </a:t>
            </a:r>
            <a:r>
              <a:rPr lang="en-US" sz="1600" dirty="0" err="1">
                <a:solidFill>
                  <a:schemeClr val="tx1"/>
                </a:solidFill>
              </a:rPr>
              <a:t>Coriolis</a:t>
            </a:r>
            <a:r>
              <a:rPr lang="en-US" sz="1600" dirty="0">
                <a:solidFill>
                  <a:schemeClr val="tx1"/>
                </a:solidFill>
              </a:rPr>
              <a:t> acceleration</a:t>
            </a:r>
          </a:p>
          <a:p>
            <a:r>
              <a:rPr lang="en-US" sz="1600" dirty="0"/>
              <a:t>On a non-rotating planet, fluid would flow along the straightest possible line, quickly eliminating pressure gradients. </a:t>
            </a:r>
          </a:p>
          <a:p>
            <a:r>
              <a:rPr lang="en-US" sz="1600" dirty="0">
                <a:solidFill>
                  <a:schemeClr val="tx1"/>
                </a:solidFill>
              </a:rPr>
              <a:t>But on a rotating planet, fluid tends to flow parallel to the pressure contours</a:t>
            </a:r>
          </a:p>
          <a:p>
            <a:r>
              <a:rPr lang="en-US" sz="1600" dirty="0"/>
              <a:t>This pattern of deflection, and the direction of movement, is called Buys-Ballot's law. </a:t>
            </a:r>
          </a:p>
          <a:p>
            <a:r>
              <a:rPr lang="en-US" sz="1600" dirty="0"/>
              <a:t>In the atmosphere, the pattern of flow is called a </a:t>
            </a:r>
            <a:r>
              <a:rPr lang="en-US" sz="1600" b="1" dirty="0">
                <a:solidFill>
                  <a:schemeClr val="tx1"/>
                </a:solidFill>
              </a:rPr>
              <a:t>cyclone</a:t>
            </a:r>
            <a:r>
              <a:rPr lang="en-US" sz="1600" dirty="0"/>
              <a:t>. “</a:t>
            </a:r>
          </a:p>
        </p:txBody>
      </p:sp>
      <p:pic>
        <p:nvPicPr>
          <p:cNvPr id="5" name="Content Placeholder 4" descr="220px-Coriolis_effect10.svg.png"/>
          <p:cNvPicPr>
            <a:picLocks noGrp="1" noChangeAspect="1"/>
          </p:cNvPicPr>
          <p:nvPr>
            <p:ph sz="half" idx="2"/>
          </p:nvPr>
        </p:nvPicPr>
        <p:blipFill>
          <a:blip r:embed="rId2">
            <a:extLst>
              <a:ext uri="{28A0092B-C50C-407E-A947-70E740481C1C}">
                <a14:useLocalDpi xmlns:a14="http://schemas.microsoft.com/office/drawing/2010/main" val="0"/>
              </a:ext>
            </a:extLst>
          </a:blip>
          <a:srcRect t="-8983" b="-8983"/>
          <a:stretch>
            <a:fillRect/>
          </a:stretch>
        </p:blipFill>
        <p:spPr>
          <a:xfrm>
            <a:off x="5691591" y="1741329"/>
            <a:ext cx="2167446" cy="2429005"/>
          </a:xfrm>
        </p:spPr>
      </p:pic>
      <p:sp>
        <p:nvSpPr>
          <p:cNvPr id="6" name="TextBox 5"/>
          <p:cNvSpPr txBox="1"/>
          <p:nvPr/>
        </p:nvSpPr>
        <p:spPr>
          <a:xfrm>
            <a:off x="4949891" y="4206515"/>
            <a:ext cx="3736910" cy="2462213"/>
          </a:xfrm>
          <a:prstGeom prst="rect">
            <a:avLst/>
          </a:prstGeom>
          <a:noFill/>
        </p:spPr>
        <p:txBody>
          <a:bodyPr wrap="square" rtlCol="0">
            <a:spAutoFit/>
          </a:bodyPr>
          <a:lstStyle/>
          <a:p>
            <a:pPr marL="285750" indent="-285750">
              <a:buFont typeface="Arial"/>
              <a:buChar char="•"/>
            </a:pPr>
            <a:r>
              <a:rPr lang="en-US" sz="1400" dirty="0">
                <a:solidFill>
                  <a:srgbClr val="800000"/>
                </a:solidFill>
              </a:rPr>
              <a:t>“In the Northern Hemisphere the direction of movement around a low-pressure area is counter-clockwise. </a:t>
            </a:r>
          </a:p>
          <a:p>
            <a:pPr marL="285750" indent="-285750">
              <a:buFont typeface="Arial"/>
              <a:buChar char="•"/>
            </a:pPr>
            <a:r>
              <a:rPr lang="en-US" sz="1400" dirty="0">
                <a:solidFill>
                  <a:srgbClr val="800000"/>
                </a:solidFill>
              </a:rPr>
              <a:t>In the Southern Hemisphere, the direction of movement is clockwise because the rotational dynamics is a mirror image there. At high altitudes, outward-spreading air rotates in the opposite direction.</a:t>
            </a:r>
          </a:p>
          <a:p>
            <a:pPr marL="285750" indent="-285750">
              <a:buFont typeface="Arial"/>
              <a:buChar char="•"/>
            </a:pPr>
            <a:r>
              <a:rPr lang="en-US" sz="1400" dirty="0">
                <a:solidFill>
                  <a:srgbClr val="800000"/>
                </a:solidFill>
              </a:rPr>
              <a:t>Cyclones rarely form along the equator due to the weak </a:t>
            </a:r>
            <a:r>
              <a:rPr lang="en-US" sz="1400" dirty="0" err="1">
                <a:solidFill>
                  <a:srgbClr val="800000"/>
                </a:solidFill>
              </a:rPr>
              <a:t>Coriolis</a:t>
            </a:r>
            <a:r>
              <a:rPr lang="en-US" sz="1400" dirty="0">
                <a:solidFill>
                  <a:srgbClr val="800000"/>
                </a:solidFill>
              </a:rPr>
              <a:t> effect present in this region.”</a:t>
            </a:r>
          </a:p>
        </p:txBody>
      </p:sp>
      <p:sp>
        <p:nvSpPr>
          <p:cNvPr id="7" name="TextBox 6"/>
          <p:cNvSpPr txBox="1"/>
          <p:nvPr/>
        </p:nvSpPr>
        <p:spPr>
          <a:xfrm>
            <a:off x="6494863" y="2779022"/>
            <a:ext cx="568447" cy="369332"/>
          </a:xfrm>
          <a:prstGeom prst="rect">
            <a:avLst/>
          </a:prstGeom>
          <a:noFill/>
        </p:spPr>
        <p:txBody>
          <a:bodyPr wrap="none" rtlCol="0">
            <a:spAutoFit/>
          </a:bodyPr>
          <a:lstStyle/>
          <a:p>
            <a:r>
              <a:rPr lang="en-US" dirty="0"/>
              <a:t>Low</a:t>
            </a:r>
          </a:p>
        </p:txBody>
      </p:sp>
      <p:sp>
        <p:nvSpPr>
          <p:cNvPr id="8" name="TextBox 7"/>
          <p:cNvSpPr txBox="1"/>
          <p:nvPr/>
        </p:nvSpPr>
        <p:spPr>
          <a:xfrm>
            <a:off x="7327141" y="1975712"/>
            <a:ext cx="759851" cy="379945"/>
          </a:xfrm>
          <a:prstGeom prst="rect">
            <a:avLst/>
          </a:prstGeom>
          <a:noFill/>
        </p:spPr>
        <p:txBody>
          <a:bodyPr wrap="square" rtlCol="0">
            <a:spAutoFit/>
          </a:bodyPr>
          <a:lstStyle/>
          <a:p>
            <a:pPr algn="ctr"/>
            <a:r>
              <a:rPr lang="en-US" dirty="0"/>
              <a:t>High</a:t>
            </a:r>
          </a:p>
        </p:txBody>
      </p:sp>
      <p:sp>
        <p:nvSpPr>
          <p:cNvPr id="9" name="TextBox 8"/>
          <p:cNvSpPr txBox="1"/>
          <p:nvPr/>
        </p:nvSpPr>
        <p:spPr>
          <a:xfrm>
            <a:off x="5471361" y="1976133"/>
            <a:ext cx="759851" cy="379945"/>
          </a:xfrm>
          <a:prstGeom prst="rect">
            <a:avLst/>
          </a:prstGeom>
          <a:noFill/>
        </p:spPr>
        <p:txBody>
          <a:bodyPr wrap="square" rtlCol="0">
            <a:spAutoFit/>
          </a:bodyPr>
          <a:lstStyle/>
          <a:p>
            <a:pPr algn="ctr"/>
            <a:r>
              <a:rPr lang="en-US" dirty="0"/>
              <a:t>High</a:t>
            </a:r>
          </a:p>
        </p:txBody>
      </p:sp>
      <p:sp>
        <p:nvSpPr>
          <p:cNvPr id="10" name="TextBox 9"/>
          <p:cNvSpPr txBox="1"/>
          <p:nvPr/>
        </p:nvSpPr>
        <p:spPr>
          <a:xfrm>
            <a:off x="5471792" y="3454179"/>
            <a:ext cx="759851" cy="379945"/>
          </a:xfrm>
          <a:prstGeom prst="rect">
            <a:avLst/>
          </a:prstGeom>
          <a:noFill/>
        </p:spPr>
        <p:txBody>
          <a:bodyPr wrap="square" rtlCol="0">
            <a:spAutoFit/>
          </a:bodyPr>
          <a:lstStyle/>
          <a:p>
            <a:pPr algn="ctr"/>
            <a:r>
              <a:rPr lang="en-US" dirty="0"/>
              <a:t>High</a:t>
            </a:r>
          </a:p>
        </p:txBody>
      </p:sp>
      <p:sp>
        <p:nvSpPr>
          <p:cNvPr id="11" name="TextBox 10"/>
          <p:cNvSpPr txBox="1"/>
          <p:nvPr/>
        </p:nvSpPr>
        <p:spPr>
          <a:xfrm>
            <a:off x="7371850" y="3409911"/>
            <a:ext cx="759851" cy="379945"/>
          </a:xfrm>
          <a:prstGeom prst="rect">
            <a:avLst/>
          </a:prstGeom>
          <a:noFill/>
        </p:spPr>
        <p:txBody>
          <a:bodyPr wrap="square" rtlCol="0">
            <a:spAutoFit/>
          </a:bodyPr>
          <a:lstStyle/>
          <a:p>
            <a:pPr algn="ctr"/>
            <a:r>
              <a:rPr lang="en-US" dirty="0"/>
              <a:t>High</a:t>
            </a:r>
          </a:p>
        </p:txBody>
      </p:sp>
    </p:spTree>
    <p:extLst>
      <p:ext uri="{BB962C8B-B14F-4D97-AF65-F5344CB8AC3E}">
        <p14:creationId xmlns:p14="http://schemas.microsoft.com/office/powerpoint/2010/main" val="274103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668" y="274638"/>
            <a:ext cx="4921132" cy="1143000"/>
          </a:xfrm>
        </p:spPr>
        <p:txBody>
          <a:bodyPr>
            <a:normAutofit fontScale="90000"/>
          </a:bodyPr>
          <a:lstStyle/>
          <a:p>
            <a:r>
              <a:rPr lang="en-US" dirty="0"/>
              <a:t>Thermal Structure of the Oceans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/wiki/Thermocline</a:t>
            </a:r>
          </a:p>
        </p:txBody>
      </p:sp>
      <p:sp>
        <p:nvSpPr>
          <p:cNvPr id="3" name="Content Placeholder 2"/>
          <p:cNvSpPr>
            <a:spLocks noGrp="1"/>
          </p:cNvSpPr>
          <p:nvPr>
            <p:ph sz="half" idx="1"/>
          </p:nvPr>
        </p:nvSpPr>
        <p:spPr>
          <a:xfrm>
            <a:off x="144833" y="475070"/>
            <a:ext cx="4183852" cy="6008351"/>
          </a:xfrm>
        </p:spPr>
        <p:txBody>
          <a:bodyPr>
            <a:noAutofit/>
          </a:bodyPr>
          <a:lstStyle/>
          <a:p>
            <a:r>
              <a:rPr lang="en-US" sz="1600" dirty="0"/>
              <a:t>“</a:t>
            </a:r>
            <a:r>
              <a:rPr lang="en-US" sz="1600" dirty="0">
                <a:solidFill>
                  <a:schemeClr val="tx1"/>
                </a:solidFill>
              </a:rPr>
              <a:t>A thermocline is a thin but distinct layer in a large body of fluid (e.g. water, such as an ocean or lake, or air, such as an atmosphere) in which temperature changes more rapidly with depth than it does in the layers above or below</a:t>
            </a:r>
            <a:r>
              <a:rPr lang="en-US" sz="1600" dirty="0"/>
              <a:t>.</a:t>
            </a:r>
          </a:p>
          <a:p>
            <a:r>
              <a:rPr lang="en-US" sz="1600" dirty="0"/>
              <a:t>In the ocean, the thermocline may be thought of as an invisible blanket which separates the upper mixed layer from the calm deep water below. </a:t>
            </a:r>
          </a:p>
          <a:p>
            <a:r>
              <a:rPr lang="en-US" sz="1600" dirty="0"/>
              <a:t>Depending largely on season, latitude and turbulent mixing by wind, thermoclines may be a semi-permanent feature of the body of water in which they occur or they may form temporarily in response to phenomena such as the </a:t>
            </a:r>
            <a:r>
              <a:rPr lang="en-US" sz="1600" dirty="0" err="1"/>
              <a:t>radiative</a:t>
            </a:r>
            <a:r>
              <a:rPr lang="en-US" sz="1600" dirty="0"/>
              <a:t> heating/cooling of surface water during the day/night. </a:t>
            </a:r>
          </a:p>
          <a:p>
            <a:r>
              <a:rPr lang="en-US" sz="1600" dirty="0"/>
              <a:t>Factors that affect the depth and thickness of a thermocline include seasonal weather variations, latitude and local environmental conditions, such as tides and currents.”</a:t>
            </a:r>
          </a:p>
          <a:p>
            <a:endParaRPr lang="en-US" sz="1600" dirty="0"/>
          </a:p>
        </p:txBody>
      </p:sp>
      <p:pic>
        <p:nvPicPr>
          <p:cNvPr id="5" name="Content Placeholder 4" descr="Thermocline.jpg"/>
          <p:cNvPicPr>
            <a:picLocks noGrp="1" noChangeAspect="1"/>
          </p:cNvPicPr>
          <p:nvPr>
            <p:ph sz="half" idx="2"/>
          </p:nvPr>
        </p:nvPicPr>
        <p:blipFill>
          <a:blip r:embed="rId2">
            <a:extLst>
              <a:ext uri="{28A0092B-C50C-407E-A947-70E740481C1C}">
                <a14:useLocalDpi xmlns:a14="http://schemas.microsoft.com/office/drawing/2010/main" val="0"/>
              </a:ext>
            </a:extLst>
          </a:blip>
          <a:srcRect l="-4399" r="-4399"/>
          <a:stretch>
            <a:fillRect/>
          </a:stretch>
        </p:blipFill>
        <p:spPr/>
      </p:pic>
      <p:sp>
        <p:nvSpPr>
          <p:cNvPr id="4" name="TextBox 3"/>
          <p:cNvSpPr txBox="1"/>
          <p:nvPr/>
        </p:nvSpPr>
        <p:spPr>
          <a:xfrm>
            <a:off x="4042813" y="6402917"/>
            <a:ext cx="4847187" cy="369332"/>
          </a:xfrm>
          <a:prstGeom prst="rect">
            <a:avLst/>
          </a:prstGeom>
          <a:noFill/>
        </p:spPr>
        <p:txBody>
          <a:bodyPr wrap="square" rtlCol="0">
            <a:spAutoFit/>
          </a:bodyPr>
          <a:lstStyle/>
          <a:p>
            <a:pPr algn="ctr"/>
            <a:r>
              <a:rPr lang="en-US" dirty="0">
                <a:latin typeface="Helvetica Neue Light"/>
                <a:cs typeface="Helvetica Neue Light"/>
              </a:rPr>
              <a:t>Typical tropical ocean thermocline structure</a:t>
            </a:r>
          </a:p>
        </p:txBody>
      </p:sp>
    </p:spTree>
    <p:extLst>
      <p:ext uri="{BB962C8B-B14F-4D97-AF65-F5344CB8AC3E}">
        <p14:creationId xmlns:p14="http://schemas.microsoft.com/office/powerpoint/2010/main" val="176856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Ocean Layers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/wiki/Thermocline</a:t>
            </a:r>
            <a:endParaRPr lang="en-US" dirty="0"/>
          </a:p>
        </p:txBody>
      </p:sp>
      <p:sp>
        <p:nvSpPr>
          <p:cNvPr id="6" name="Content Placeholder 5"/>
          <p:cNvSpPr>
            <a:spLocks noGrp="1"/>
          </p:cNvSpPr>
          <p:nvPr>
            <p:ph idx="1"/>
          </p:nvPr>
        </p:nvSpPr>
        <p:spPr/>
        <p:txBody>
          <a:bodyPr>
            <a:noAutofit/>
          </a:bodyPr>
          <a:lstStyle/>
          <a:p>
            <a:r>
              <a:rPr lang="en-US" sz="2000" dirty="0"/>
              <a:t>“Most of the heat energy of sunlight is absorbed in the first few centimeters at the ocean's surface, which heats during the day and cools at night as heat energy is lost to space by radiation.</a:t>
            </a:r>
          </a:p>
          <a:p>
            <a:r>
              <a:rPr lang="en-US" sz="2000" dirty="0">
                <a:solidFill>
                  <a:schemeClr val="tx1"/>
                </a:solidFill>
              </a:rPr>
              <a:t>Waves mix the water near the surface layer and distribute heat to deeper water such that the temperature may be relatively uniform in the upper 100 m (300 </a:t>
            </a:r>
            <a:r>
              <a:rPr lang="en-US" sz="2000" dirty="0" err="1">
                <a:solidFill>
                  <a:schemeClr val="tx1"/>
                </a:solidFill>
              </a:rPr>
              <a:t>ft</a:t>
            </a:r>
            <a:r>
              <a:rPr lang="en-US" sz="2000" dirty="0">
                <a:solidFill>
                  <a:schemeClr val="tx1"/>
                </a:solidFill>
              </a:rPr>
              <a:t>), depending on wave strength and the existence of surface turbulence caused by currents. </a:t>
            </a:r>
          </a:p>
          <a:p>
            <a:r>
              <a:rPr lang="en-US" sz="2000" dirty="0"/>
              <a:t>Below this mixed layer, the temperature remains relatively stable over day/night cycles. </a:t>
            </a:r>
          </a:p>
          <a:p>
            <a:r>
              <a:rPr lang="en-US" sz="2000" dirty="0"/>
              <a:t>The temperature of the deep ocean drops gradually with depth. As saline water does not freeze until it reaches −2.3 °C (colder as depth and pressure increase) the temperature well below the surface is usually not far from zero degrees.”</a:t>
            </a:r>
          </a:p>
          <a:p>
            <a:endParaRPr lang="en-US" sz="2000" dirty="0"/>
          </a:p>
        </p:txBody>
      </p:sp>
    </p:spTree>
    <p:extLst>
      <p:ext uri="{BB962C8B-B14F-4D97-AF65-F5344CB8AC3E}">
        <p14:creationId xmlns:p14="http://schemas.microsoft.com/office/powerpoint/2010/main" val="32950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Ocean Currents are Complex</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Ocean_current</a:t>
            </a:r>
            <a:endParaRPr lang="en-US" sz="1800" dirty="0">
              <a:solidFill>
                <a:srgbClr val="800000"/>
              </a:solidFill>
            </a:endParaRPr>
          </a:p>
        </p:txBody>
      </p:sp>
      <p:pic>
        <p:nvPicPr>
          <p:cNvPr id="4" name="Content Placeholder 3" descr="800px-Corrientes-oceanicas.gif"/>
          <p:cNvPicPr>
            <a:picLocks noGrp="1" noChangeAspect="1"/>
          </p:cNvPicPr>
          <p:nvPr>
            <p:ph idx="1"/>
          </p:nvPr>
        </p:nvPicPr>
        <p:blipFill>
          <a:blip r:embed="rId2">
            <a:extLst>
              <a:ext uri="{28A0092B-C50C-407E-A947-70E740481C1C}">
                <a14:useLocalDpi xmlns:a14="http://schemas.microsoft.com/office/drawing/2010/main" val="0"/>
              </a:ext>
            </a:extLst>
          </a:blip>
          <a:srcRect t="-2628" b="-2628"/>
          <a:stretch>
            <a:fillRect/>
          </a:stretch>
        </p:blipFill>
        <p:spPr/>
      </p:pic>
    </p:spTree>
    <p:extLst>
      <p:ext uri="{BB962C8B-B14F-4D97-AF65-F5344CB8AC3E}">
        <p14:creationId xmlns:p14="http://schemas.microsoft.com/office/powerpoint/2010/main" val="434886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2367</TotalTime>
  <Words>3166</Words>
  <Application>Microsoft Macintosh PowerPoint</Application>
  <PresentationFormat>On-screen Show (4:3)</PresentationFormat>
  <Paragraphs>171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Helvetica Neue Light</vt:lpstr>
      <vt:lpstr>Office Theme</vt:lpstr>
      <vt:lpstr>Lecture 19</vt:lpstr>
      <vt:lpstr>Back to the Atmosphere for a Moment http://en.wikipedia.org/wiki/Atmospheric_circulation</vt:lpstr>
      <vt:lpstr>Coriolis Acceleration http://en.wikipedia.org/wiki/Coriolis_effect</vt:lpstr>
      <vt:lpstr>Coriolis Acceleration on the Earth</vt:lpstr>
      <vt:lpstr>A Tiny Bit of Math… http://en.wikipedia.org/wiki/Coriolis_effect</vt:lpstr>
      <vt:lpstr>Cyclonic Flow http://en.wikipedia.org/wiki/Coriolis_effect</vt:lpstr>
      <vt:lpstr>Thermal Structure of the Oceans http://en.wikipedia.org/wiki/Thermocline</vt:lpstr>
      <vt:lpstr>Ocean Layers http://en.wikipedia.org/wiki/Thermocline</vt:lpstr>
      <vt:lpstr>Ocean Currents are Complex http://en.wikipedia.org/wiki/Ocean_current</vt:lpstr>
      <vt:lpstr>Ocean Currents http://en.wikipedia.org/wiki/Ocean_current</vt:lpstr>
      <vt:lpstr>Current Structure Known as of 1943 http://en.wikipedia.org/wiki/Ocean_current</vt:lpstr>
      <vt:lpstr>Surface Currents and the Gulf Stream http://en.wikipedia.org/wiki/Gulf_Stream</vt:lpstr>
      <vt:lpstr>Direction of Flow of Ocean Currents http://en.wikipedia.org/wiki/Ekman_spiral</vt:lpstr>
      <vt:lpstr>The Ocean Conveyor http://www.noaa.gov</vt:lpstr>
      <vt:lpstr>The Ocean Conveyor http://www.noaa.gov</vt:lpstr>
      <vt:lpstr>Atmospheric Dynamics by Time Scale</vt:lpstr>
      <vt:lpstr>Climatology (Decades to Millennia)  http://en.wikipedia.org/wiki/Climatology</vt:lpstr>
      <vt:lpstr>Brief History of Climate Studies http://en.wikipedia.org/wiki/Climatology</vt:lpstr>
      <vt:lpstr>Study of Climate http://en.wikipedia.org/wiki/Climatology</vt:lpstr>
      <vt:lpstr>The Greenhouse Effect</vt:lpstr>
      <vt:lpstr>Global Energy Balance https://brian-rose.github.io/ClimateLaboratoryBook/courseware/models-budgets-fun.html</vt:lpstr>
      <vt:lpstr>Dynamical Atmospheric Modes: El Nino http://en.wikipedia.org/wiki/Atmospheric_sciences</vt:lpstr>
      <vt:lpstr>Weather: Atmospheric Dynamics http://en.wikipedia.org/wiki/Atmospheric_sciences</vt:lpstr>
      <vt:lpstr>Example of an Ensemble Weather Forecast (2/26/2019) https://www.washingtonpost.com/weather/2019/02/26/one-strongest-arctic-outbreaks-winter-is-ready-surge-into-lower-early-march/?utm_term=.dacf40df8230</vt:lpstr>
      <vt:lpstr>The Synoptic Scale http://en.wikipedia.org/wiki/Synoptic_scale_meteorology</vt:lpstr>
      <vt:lpstr>Synoptic Scale Global Weather http://social.openhazards.com/global-weather</vt:lpstr>
      <vt:lpstr>Synoptic Scale Global Weather http://social.openhazards.com/global-weather</vt:lpstr>
      <vt:lpstr>Synoptic Scale Global Weather http://social.openhazards.com/global-weather</vt:lpstr>
    </vt:vector>
  </TitlesOfParts>
  <Company>university of california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John Rundle</cp:lastModifiedBy>
  <cp:revision>79</cp:revision>
  <dcterms:created xsi:type="dcterms:W3CDTF">2013-10-07T21:38:56Z</dcterms:created>
  <dcterms:modified xsi:type="dcterms:W3CDTF">2023-11-06T18:23:32Z</dcterms:modified>
</cp:coreProperties>
</file>