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7" r:id="rId4"/>
    <p:sldId id="263" r:id="rId5"/>
    <p:sldId id="257" r:id="rId6"/>
    <p:sldId id="258" r:id="rId7"/>
    <p:sldId id="275" r:id="rId8"/>
    <p:sldId id="259" r:id="rId9"/>
    <p:sldId id="264" r:id="rId10"/>
    <p:sldId id="265" r:id="rId11"/>
    <p:sldId id="266" r:id="rId12"/>
    <p:sldId id="260" r:id="rId13"/>
    <p:sldId id="261" r:id="rId14"/>
    <p:sldId id="267" r:id="rId15"/>
    <p:sldId id="268" r:id="rId16"/>
    <p:sldId id="288" r:id="rId17"/>
    <p:sldId id="262" r:id="rId18"/>
    <p:sldId id="271" r:id="rId19"/>
    <p:sldId id="272" r:id="rId20"/>
    <p:sldId id="273" r:id="rId21"/>
    <p:sldId id="289" r:id="rId22"/>
    <p:sldId id="281" r:id="rId23"/>
    <p:sldId id="282" r:id="rId24"/>
    <p:sldId id="278" r:id="rId25"/>
    <p:sldId id="279" r:id="rId26"/>
    <p:sldId id="280" r:id="rId27"/>
    <p:sldId id="284" r:id="rId28"/>
    <p:sldId id="285" r:id="rId29"/>
    <p:sldId id="286" r:id="rId30"/>
    <p:sldId id="287"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showGuides="1">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39DA9-3EAB-0743-ACF5-80313A4CC431}" type="datetimeFigureOut">
              <a:rPr lang="en-US" smtClean="0"/>
              <a:pPr/>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39DA9-3EAB-0743-ACF5-80313A4CC431}" type="datetimeFigureOut">
              <a:rPr lang="en-US" smtClean="0"/>
              <a:pPr/>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39DA9-3EAB-0743-ACF5-80313A4CC431}" type="datetimeFigureOut">
              <a:rPr lang="en-US" smtClean="0"/>
              <a:pPr/>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39DA9-3EAB-0743-ACF5-80313A4CC431}" type="datetimeFigureOut">
              <a:rPr lang="en-US" smtClean="0"/>
              <a:pPr/>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39DA9-3EAB-0743-ACF5-80313A4CC431}" type="datetimeFigureOut">
              <a:rPr lang="en-US" smtClean="0"/>
              <a:pPr/>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26</a:t>
            </a:r>
          </a:p>
        </p:txBody>
      </p:sp>
      <p:sp>
        <p:nvSpPr>
          <p:cNvPr id="3" name="Subtitle 2"/>
          <p:cNvSpPr>
            <a:spLocks noGrp="1"/>
          </p:cNvSpPr>
          <p:nvPr>
            <p:ph type="subTitle" idx="1"/>
          </p:nvPr>
        </p:nvSpPr>
        <p:spPr/>
        <p:txBody>
          <a:bodyPr/>
          <a:lstStyle/>
          <a:p>
            <a:r>
              <a:rPr lang="en-US" dirty="0">
                <a:solidFill>
                  <a:srgbClr val="0000FF"/>
                </a:solidFill>
              </a:rPr>
              <a:t>Floods</a:t>
            </a:r>
          </a:p>
          <a:p>
            <a:r>
              <a:rPr lang="en-US" dirty="0">
                <a:solidFill>
                  <a:srgbClr val="0000FF"/>
                </a:solidFill>
              </a:rPr>
              <a:t>John Rundle GEL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a:bodyPr>
          <a:lstStyle/>
          <a:p>
            <a:r>
              <a:rPr lang="en-US" dirty="0"/>
              <a:t>Types of 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sz="half" idx="1"/>
          </p:nvPr>
        </p:nvSpPr>
        <p:spPr>
          <a:xfrm>
            <a:off x="164624" y="364506"/>
            <a:ext cx="4331176" cy="6114290"/>
          </a:xfrm>
        </p:spPr>
        <p:txBody>
          <a:bodyPr>
            <a:noAutofit/>
          </a:bodyPr>
          <a:lstStyle/>
          <a:p>
            <a:pPr marL="0" indent="0">
              <a:buNone/>
            </a:pPr>
            <a:r>
              <a:rPr lang="en-US" sz="1600" b="1" dirty="0">
                <a:solidFill>
                  <a:schemeClr val="tx1"/>
                </a:solidFill>
              </a:rPr>
              <a:t>Urban flooding</a:t>
            </a:r>
          </a:p>
          <a:p>
            <a:r>
              <a:rPr lang="en-US" sz="1600" dirty="0">
                <a:solidFill>
                  <a:schemeClr val="tx1"/>
                </a:solidFill>
              </a:rPr>
              <a:t>Urban flooding is the inundation of land or property in a built environment, particularly in more densely populated areas, caused by rainfall overwhelming the capacity of drainage systems, such as storm sewers. </a:t>
            </a:r>
          </a:p>
          <a:p>
            <a:r>
              <a:rPr lang="en-US" sz="1600" dirty="0"/>
              <a:t>Although sometimes triggered by events such as flash flooding or snowmelt, urban flooding is a condition, characterized by its repetitive and systemic impacts on communities, that can happen regardless of whether or not affected communities are located within formally designated floodplains or near any body of water. </a:t>
            </a:r>
          </a:p>
          <a:p>
            <a:r>
              <a:rPr lang="en-US" sz="1600" dirty="0"/>
              <a:t>There are several ways in which </a:t>
            </a:r>
            <a:r>
              <a:rPr lang="en-US" sz="1600" dirty="0" err="1"/>
              <a:t>stormwater</a:t>
            </a:r>
            <a:r>
              <a:rPr lang="en-US" sz="1600" dirty="0"/>
              <a:t> enters properties: </a:t>
            </a:r>
          </a:p>
          <a:p>
            <a:pPr lvl="1"/>
            <a:r>
              <a:rPr lang="en-US" sz="1400" dirty="0">
                <a:solidFill>
                  <a:schemeClr val="tx1"/>
                </a:solidFill>
              </a:rPr>
              <a:t>Backup through sewer pipes, toilets and sinks into buildings</a:t>
            </a:r>
          </a:p>
          <a:p>
            <a:pPr lvl="1"/>
            <a:r>
              <a:rPr lang="en-US" sz="1400" dirty="0">
                <a:solidFill>
                  <a:schemeClr val="tx1"/>
                </a:solidFill>
              </a:rPr>
              <a:t>Seepage through building walls and floors; </a:t>
            </a:r>
          </a:p>
          <a:p>
            <a:pPr lvl="1"/>
            <a:r>
              <a:rPr lang="en-US" sz="1400" dirty="0">
                <a:solidFill>
                  <a:schemeClr val="tx1"/>
                </a:solidFill>
              </a:rPr>
              <a:t>The accumulation of water on property and in public rights-of-way;</a:t>
            </a:r>
          </a:p>
          <a:p>
            <a:pPr lvl="1"/>
            <a:r>
              <a:rPr lang="en-US" sz="1400" dirty="0">
                <a:solidFill>
                  <a:schemeClr val="tx1"/>
                </a:solidFill>
              </a:rPr>
              <a:t>The overflow from water bodies such as rivers and lakes</a:t>
            </a:r>
            <a:r>
              <a:rPr lang="en-US" sz="1200" dirty="0">
                <a:solidFill>
                  <a:schemeClr val="tx1"/>
                </a:solidFill>
              </a:rPr>
              <a:t>.</a:t>
            </a:r>
          </a:p>
          <a:p>
            <a:endParaRPr lang="en-US" sz="1600" dirty="0"/>
          </a:p>
        </p:txBody>
      </p:sp>
      <p:sp>
        <p:nvSpPr>
          <p:cNvPr id="8" name="TextBox 7"/>
          <p:cNvSpPr txBox="1"/>
          <p:nvPr/>
        </p:nvSpPr>
        <p:spPr>
          <a:xfrm>
            <a:off x="4874717" y="4575211"/>
            <a:ext cx="3628570" cy="307777"/>
          </a:xfrm>
          <a:prstGeom prst="rect">
            <a:avLst/>
          </a:prstGeom>
          <a:noFill/>
        </p:spPr>
        <p:txBody>
          <a:bodyPr wrap="square" rtlCol="0">
            <a:spAutoFit/>
          </a:bodyPr>
          <a:lstStyle/>
          <a:p>
            <a:pPr algn="ctr"/>
            <a:r>
              <a:rPr lang="en-US" sz="1400" dirty="0"/>
              <a:t>Floods in 2013 in Boulder, Colorado</a:t>
            </a:r>
          </a:p>
        </p:txBody>
      </p:sp>
      <p:pic>
        <p:nvPicPr>
          <p:cNvPr id="10" name="Content Placeholder 9" descr="RTX13MNM.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323" b="-1704"/>
          <a:stretch/>
        </p:blipFill>
        <p:spPr>
          <a:xfrm>
            <a:off x="4648200" y="1669671"/>
            <a:ext cx="4038600" cy="2763189"/>
          </a:xfrm>
        </p:spPr>
      </p:pic>
    </p:spTree>
    <p:extLst>
      <p:ext uri="{BB962C8B-B14F-4D97-AF65-F5344CB8AC3E}">
        <p14:creationId xmlns:p14="http://schemas.microsoft.com/office/powerpoint/2010/main" val="1871776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a:bodyPr>
          <a:lstStyle/>
          <a:p>
            <a:r>
              <a:rPr lang="en-US" dirty="0"/>
              <a:t>Types of 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sz="half" idx="1"/>
          </p:nvPr>
        </p:nvSpPr>
        <p:spPr>
          <a:xfrm>
            <a:off x="457200" y="364506"/>
            <a:ext cx="4038600" cy="5867367"/>
          </a:xfrm>
        </p:spPr>
        <p:txBody>
          <a:bodyPr>
            <a:noAutofit/>
          </a:bodyPr>
          <a:lstStyle/>
          <a:p>
            <a:pPr marL="0" indent="0">
              <a:buNone/>
            </a:pPr>
            <a:r>
              <a:rPr lang="en-US" sz="1600" b="1" dirty="0">
                <a:solidFill>
                  <a:schemeClr val="tx1"/>
                </a:solidFill>
              </a:rPr>
              <a:t>Estuarine and coastal</a:t>
            </a:r>
          </a:p>
          <a:p>
            <a:r>
              <a:rPr lang="en-US" sz="1600" dirty="0"/>
              <a:t>Flooding in estuaries is commonly caused by a combination of sea tidal surges caused by winds and low barometric pressure, and they may be exacerbated by high upstream river flow.</a:t>
            </a:r>
          </a:p>
          <a:p>
            <a:r>
              <a:rPr lang="en-US" sz="1600" dirty="0">
                <a:solidFill>
                  <a:schemeClr val="tx1"/>
                </a:solidFill>
              </a:rPr>
              <a:t>Coastal areas may be flooded by storm events at sea, </a:t>
            </a:r>
            <a:r>
              <a:rPr lang="en-US" sz="1600" dirty="0"/>
              <a:t>resulting in waves over-topping </a:t>
            </a:r>
            <a:r>
              <a:rPr lang="en-US" sz="1600" dirty="0" err="1"/>
              <a:t>defences</a:t>
            </a:r>
            <a:r>
              <a:rPr lang="en-US" sz="1600" dirty="0"/>
              <a:t> or in severe cases by tsunami or tropical cyclones. </a:t>
            </a:r>
          </a:p>
          <a:p>
            <a:r>
              <a:rPr lang="en-US" sz="1600" dirty="0">
                <a:solidFill>
                  <a:schemeClr val="tx1"/>
                </a:solidFill>
              </a:rPr>
              <a:t>A storm surge, </a:t>
            </a:r>
            <a:r>
              <a:rPr lang="en-US" sz="1600" dirty="0"/>
              <a:t>from either a tropical cyclone or an </a:t>
            </a:r>
            <a:r>
              <a:rPr lang="en-US" sz="1600" dirty="0" err="1"/>
              <a:t>extratropical</a:t>
            </a:r>
            <a:r>
              <a:rPr lang="en-US" sz="1600" dirty="0"/>
              <a:t> cyclone, falls within this category.</a:t>
            </a:r>
          </a:p>
          <a:p>
            <a:pPr marL="0" indent="0">
              <a:buNone/>
            </a:pPr>
            <a:endParaRPr lang="en-US" sz="1600" b="1" dirty="0">
              <a:solidFill>
                <a:srgbClr val="000000"/>
              </a:solidFill>
            </a:endParaRPr>
          </a:p>
          <a:p>
            <a:pPr marL="0" indent="0">
              <a:buNone/>
            </a:pPr>
            <a:r>
              <a:rPr lang="en-US" sz="1600" b="1" dirty="0">
                <a:solidFill>
                  <a:srgbClr val="000000"/>
                </a:solidFill>
              </a:rPr>
              <a:t>Catastrophic</a:t>
            </a:r>
          </a:p>
          <a:p>
            <a:r>
              <a:rPr lang="en-US" sz="1600" dirty="0">
                <a:solidFill>
                  <a:schemeClr val="tx1"/>
                </a:solidFill>
              </a:rPr>
              <a:t>Catastrophic flooding is usually associated with major infrastructure failures such as the collapse of a dam</a:t>
            </a:r>
            <a:r>
              <a:rPr lang="en-US" sz="1600" dirty="0"/>
              <a:t>, but they may also be caused by damage sustained in an earthquake or volcanic eruption. </a:t>
            </a:r>
          </a:p>
          <a:p>
            <a:r>
              <a:rPr lang="en-US" sz="1600" dirty="0"/>
              <a:t>See outburst flood.</a:t>
            </a:r>
          </a:p>
          <a:p>
            <a:endParaRPr lang="en-US" sz="1600" dirty="0"/>
          </a:p>
        </p:txBody>
      </p:sp>
      <p:pic>
        <p:nvPicPr>
          <p:cNvPr id="7" name="Content Placeholder 6" descr="170px-KatrinaNewOrleansFlooded_edit2.jpg"/>
          <p:cNvPicPr>
            <a:picLocks noGrp="1" noChangeAspect="1"/>
          </p:cNvPicPr>
          <p:nvPr>
            <p:ph sz="half" idx="2"/>
          </p:nvPr>
        </p:nvPicPr>
        <p:blipFill>
          <a:blip r:embed="rId2">
            <a:extLst>
              <a:ext uri="{28A0092B-C50C-407E-A947-70E740481C1C}">
                <a14:useLocalDpi xmlns:a14="http://schemas.microsoft.com/office/drawing/2010/main" val="0"/>
              </a:ext>
            </a:extLst>
          </a:blip>
          <a:srcRect l="-7182" r="-7182"/>
          <a:stretch>
            <a:fillRect/>
          </a:stretch>
        </p:blipFill>
        <p:spPr>
          <a:xfrm>
            <a:off x="4983245" y="1435589"/>
            <a:ext cx="3352800" cy="3845704"/>
          </a:xfrm>
        </p:spPr>
      </p:pic>
      <p:sp>
        <p:nvSpPr>
          <p:cNvPr id="8" name="TextBox 7"/>
          <p:cNvSpPr txBox="1"/>
          <p:nvPr/>
        </p:nvSpPr>
        <p:spPr>
          <a:xfrm>
            <a:off x="4886476" y="5402184"/>
            <a:ext cx="3628570" cy="954107"/>
          </a:xfrm>
          <a:prstGeom prst="rect">
            <a:avLst/>
          </a:prstGeom>
          <a:noFill/>
        </p:spPr>
        <p:txBody>
          <a:bodyPr wrap="square" rtlCol="0">
            <a:spAutoFit/>
          </a:bodyPr>
          <a:lstStyle/>
          <a:p>
            <a:pPr algn="ctr"/>
            <a:r>
              <a:rPr lang="en-US" sz="1400" dirty="0"/>
              <a:t>Flooded I-10/I-610/West End Blvd interchange and surrounding area of northwest New Orleans and Metairie, Louisiana</a:t>
            </a:r>
          </a:p>
          <a:p>
            <a:pPr algn="ctr"/>
            <a:endParaRPr lang="en-US" sz="1400" dirty="0"/>
          </a:p>
        </p:txBody>
      </p:sp>
    </p:spTree>
    <p:extLst>
      <p:ext uri="{BB962C8B-B14F-4D97-AF65-F5344CB8AC3E}">
        <p14:creationId xmlns:p14="http://schemas.microsoft.com/office/powerpoint/2010/main" val="187177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Floods: Primary Effects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8" name="Content Placeholder 7"/>
          <p:cNvSpPr>
            <a:spLocks noGrp="1"/>
          </p:cNvSpPr>
          <p:nvPr>
            <p:ph idx="1"/>
          </p:nvPr>
        </p:nvSpPr>
        <p:spPr>
          <a:xfrm>
            <a:off x="457200" y="1776570"/>
            <a:ext cx="8229600" cy="4525963"/>
          </a:xfrm>
        </p:spPr>
        <p:txBody>
          <a:bodyPr>
            <a:noAutofit/>
          </a:bodyPr>
          <a:lstStyle/>
          <a:p>
            <a:r>
              <a:rPr lang="en-US" sz="1600" dirty="0"/>
              <a:t>The primary effects of flooding include loss of life, damage to buildings and other structures, including bridges, sewerage systems, roadways, and canals.</a:t>
            </a:r>
          </a:p>
          <a:p>
            <a:r>
              <a:rPr lang="en-US" sz="1600" dirty="0"/>
              <a:t>Floods also frequently damage power transmission and sometimes power generation, which then has knock-on effects caused by the loss of power. </a:t>
            </a:r>
          </a:p>
          <a:p>
            <a:r>
              <a:rPr lang="en-US" sz="1600" dirty="0"/>
              <a:t>This includes loss of drinking water treatment and water supply, which may result in loss of drinking water or severe water contamination. </a:t>
            </a:r>
          </a:p>
          <a:p>
            <a:r>
              <a:rPr lang="en-US" sz="1600" dirty="0"/>
              <a:t>It may also cause the loss of sewage disposal facilities. </a:t>
            </a:r>
          </a:p>
          <a:p>
            <a:r>
              <a:rPr lang="en-US" sz="1600" b="1" dirty="0">
                <a:solidFill>
                  <a:schemeClr val="tx1"/>
                </a:solidFill>
              </a:rPr>
              <a:t>Lack of clean water combined with human sewage in the flood waters raises the risk of waterborne diseases, which can include typhoid, giardia, cryptosporidium, cholera and many other diseases depending upon the location of the flood.</a:t>
            </a:r>
          </a:p>
          <a:p>
            <a:r>
              <a:rPr lang="en-US" sz="1600" dirty="0"/>
              <a:t>Damage to roads and transport infrastructure may make it difficult to </a:t>
            </a:r>
            <a:r>
              <a:rPr lang="en-US" sz="1600" dirty="0" err="1"/>
              <a:t>mobilise</a:t>
            </a:r>
            <a:r>
              <a:rPr lang="en-US" sz="1600" dirty="0"/>
              <a:t> aid to those affected or to provide emergency health treatment.</a:t>
            </a:r>
          </a:p>
          <a:p>
            <a:r>
              <a:rPr lang="en-US" sz="1600" dirty="0"/>
              <a:t>Flood waters typically inundate farm land, making the land unworkable and preventing crops from being planted or harvested, which can lead to shortages of food both for humans and farm animals. </a:t>
            </a:r>
          </a:p>
          <a:p>
            <a:r>
              <a:rPr lang="en-US" sz="1600" dirty="0"/>
              <a:t>Entire harvests for a country can be lost in extreme flood circumstances. Some tree species may not survive prolonged flooding of their root systems </a:t>
            </a:r>
          </a:p>
          <a:p>
            <a:endParaRPr lang="en-US" sz="1600" dirty="0"/>
          </a:p>
        </p:txBody>
      </p:sp>
    </p:spTree>
    <p:extLst>
      <p:ext uri="{BB962C8B-B14F-4D97-AF65-F5344CB8AC3E}">
        <p14:creationId xmlns:p14="http://schemas.microsoft.com/office/powerpoint/2010/main" val="82303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Floods: Secondary Effects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endParaRPr lang="en-US" dirty="0"/>
          </a:p>
        </p:txBody>
      </p:sp>
      <p:sp>
        <p:nvSpPr>
          <p:cNvPr id="3" name="Content Placeholder 2"/>
          <p:cNvSpPr>
            <a:spLocks noGrp="1"/>
          </p:cNvSpPr>
          <p:nvPr>
            <p:ph idx="1"/>
          </p:nvPr>
        </p:nvSpPr>
        <p:spPr>
          <a:xfrm>
            <a:off x="457200" y="2105794"/>
            <a:ext cx="8229600" cy="3514639"/>
          </a:xfrm>
        </p:spPr>
        <p:txBody>
          <a:bodyPr>
            <a:normAutofit/>
          </a:bodyPr>
          <a:lstStyle/>
          <a:p>
            <a:r>
              <a:rPr lang="en-US" sz="1600" dirty="0"/>
              <a:t>Economic hardship due to a temporary decline in tourism, rebuilding costs, or food shortages leading to price increases is a common after-effect of severe flooding. </a:t>
            </a:r>
          </a:p>
          <a:p>
            <a:r>
              <a:rPr lang="en-US" sz="1600" dirty="0"/>
              <a:t>The impact on those affected may cause psychological damage to those affected, in particular where deaths, serious injuries and loss of property occur.</a:t>
            </a:r>
          </a:p>
          <a:p>
            <a:r>
              <a:rPr lang="en-US" sz="1600" dirty="0">
                <a:solidFill>
                  <a:schemeClr val="tx1"/>
                </a:solidFill>
              </a:rPr>
              <a:t>Urban flooding can lead to chronically wet houses, which are linked to an increase in respiratory problems and other illnesses.</a:t>
            </a:r>
          </a:p>
          <a:p>
            <a:r>
              <a:rPr lang="en-US" sz="1600" dirty="0"/>
              <a:t>Urban flooding also has significant economic implications for affected neighborhoods. </a:t>
            </a:r>
          </a:p>
          <a:p>
            <a:r>
              <a:rPr lang="en-US" sz="1600" dirty="0"/>
              <a:t>In the United States, industry experts estimate that wet basements can lower property values by 10-25 percent and are cited among the top reasons for not purchasing a home.</a:t>
            </a:r>
          </a:p>
          <a:p>
            <a:r>
              <a:rPr lang="en-US" sz="1600" dirty="0">
                <a:solidFill>
                  <a:schemeClr val="tx1"/>
                </a:solidFill>
              </a:rPr>
              <a:t>According to the U.S. Federal Emergency Management Agency (FEMA), almost 40 percent of small businesses never reopen their doors following a flooding disaster</a:t>
            </a:r>
            <a:r>
              <a:rPr lang="en-US" sz="1600" dirty="0"/>
              <a:t>.</a:t>
            </a:r>
          </a:p>
          <a:p>
            <a:endParaRPr lang="en-US" sz="1600" dirty="0"/>
          </a:p>
        </p:txBody>
      </p:sp>
    </p:spTree>
    <p:extLst>
      <p:ext uri="{BB962C8B-B14F-4D97-AF65-F5344CB8AC3E}">
        <p14:creationId xmlns:p14="http://schemas.microsoft.com/office/powerpoint/2010/main" val="146981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Flood Forecasting</a:t>
            </a:r>
            <a:br>
              <a:rPr lang="en-US" dirty="0"/>
            </a:br>
            <a:r>
              <a:rPr lang="en-US" sz="1800" dirty="0">
                <a:solidFill>
                  <a:srgbClr val="000000"/>
                </a:solidFill>
              </a:rPr>
              <a:t>http://</a:t>
            </a:r>
            <a:r>
              <a:rPr lang="en-US" sz="1800" dirty="0" err="1">
                <a:solidFill>
                  <a:srgbClr val="000000"/>
                </a:solidFill>
              </a:rPr>
              <a:t>en.wikipedia.org</a:t>
            </a:r>
            <a:r>
              <a:rPr lang="en-US" sz="1800" dirty="0">
                <a:solidFill>
                  <a:srgbClr val="000000"/>
                </a:solidFill>
              </a:rPr>
              <a:t>/wiki/Flood</a:t>
            </a:r>
          </a:p>
        </p:txBody>
      </p:sp>
      <p:sp>
        <p:nvSpPr>
          <p:cNvPr id="3" name="Content Placeholder 2"/>
          <p:cNvSpPr>
            <a:spLocks noGrp="1"/>
          </p:cNvSpPr>
          <p:nvPr>
            <p:ph idx="1"/>
          </p:nvPr>
        </p:nvSpPr>
        <p:spPr/>
        <p:txBody>
          <a:bodyPr>
            <a:normAutofit/>
          </a:bodyPr>
          <a:lstStyle/>
          <a:p>
            <a:r>
              <a:rPr lang="en-US" sz="1600" dirty="0"/>
              <a:t>Anticipating floods before they occur allows for precautions to be taken and people to be warned so that they can be prepared in advance for flooding conditions. </a:t>
            </a:r>
          </a:p>
          <a:p>
            <a:r>
              <a:rPr lang="en-US" sz="1600" dirty="0"/>
              <a:t>For example, farmers can remove animals from low-lying areas and utility services can put in place emergency provisions to re-route services if needed. </a:t>
            </a:r>
          </a:p>
          <a:p>
            <a:r>
              <a:rPr lang="en-US" sz="1600" dirty="0"/>
              <a:t>Emergency services can also make provisions to have enough resources available ahead of time to respond to emergencies as they occur.</a:t>
            </a:r>
          </a:p>
          <a:p>
            <a:r>
              <a:rPr lang="en-US" sz="1600" dirty="0">
                <a:solidFill>
                  <a:schemeClr val="tx1"/>
                </a:solidFill>
              </a:rPr>
              <a:t>In order to make the most accurate flood forecasts for waterways, it is best to have a long time-series of historical data that relates stream flows to measured past rainfall events.</a:t>
            </a:r>
          </a:p>
          <a:p>
            <a:r>
              <a:rPr lang="en-US" sz="1600" dirty="0"/>
              <a:t>Coupling this historical information with real-time knowledge about volumetric capacity in catchment areas, such as spare capacity in reservoirs, ground-water levels, and the degree of saturation of area aquifers is also needed in order to make the most accurate flood forecasts. </a:t>
            </a:r>
          </a:p>
          <a:p>
            <a:endParaRPr lang="en-US" sz="1600" dirty="0"/>
          </a:p>
        </p:txBody>
      </p:sp>
    </p:spTree>
    <p:extLst>
      <p:ext uri="{BB962C8B-B14F-4D97-AF65-F5344CB8AC3E}">
        <p14:creationId xmlns:p14="http://schemas.microsoft.com/office/powerpoint/2010/main" val="350657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Flood Forecasting</a:t>
            </a:r>
            <a:br>
              <a:rPr lang="en-US" dirty="0"/>
            </a:br>
            <a:r>
              <a:rPr lang="en-US" sz="1800" dirty="0">
                <a:solidFill>
                  <a:srgbClr val="000000"/>
                </a:solidFill>
              </a:rPr>
              <a:t>http://</a:t>
            </a:r>
            <a:r>
              <a:rPr lang="en-US" sz="1800" dirty="0" err="1">
                <a:solidFill>
                  <a:srgbClr val="000000"/>
                </a:solidFill>
              </a:rPr>
              <a:t>en.wikipedia.org</a:t>
            </a:r>
            <a:r>
              <a:rPr lang="en-US" sz="1800" dirty="0">
                <a:solidFill>
                  <a:srgbClr val="000000"/>
                </a:solidFill>
              </a:rPr>
              <a:t>/wiki/Flood</a:t>
            </a:r>
            <a:endParaRPr lang="en-US" dirty="0"/>
          </a:p>
        </p:txBody>
      </p:sp>
      <p:sp>
        <p:nvSpPr>
          <p:cNvPr id="3" name="Content Placeholder 2"/>
          <p:cNvSpPr>
            <a:spLocks noGrp="1"/>
          </p:cNvSpPr>
          <p:nvPr>
            <p:ph idx="1"/>
          </p:nvPr>
        </p:nvSpPr>
        <p:spPr/>
        <p:txBody>
          <a:bodyPr>
            <a:normAutofit/>
          </a:bodyPr>
          <a:lstStyle/>
          <a:p>
            <a:r>
              <a:rPr lang="en-US" sz="1600" dirty="0"/>
              <a:t>Radar estimates of rainfall and general weather forecasting techniques are also important components of good flood forecasting. </a:t>
            </a:r>
          </a:p>
          <a:p>
            <a:r>
              <a:rPr lang="en-US" sz="1600" dirty="0">
                <a:solidFill>
                  <a:schemeClr val="tx1"/>
                </a:solidFill>
              </a:rPr>
              <a:t>In areas where good quality data is available, the intensity and height of a flood can be predicted with fairly good accuracy and plenty of lead time. </a:t>
            </a:r>
          </a:p>
          <a:p>
            <a:r>
              <a:rPr lang="en-US" sz="1600" dirty="0"/>
              <a:t>The output of a flood forecast is typically a maximum expected water level and the likely time of its arrival at key locations along a waterway, and it also may allow for the computation of the likely statistical return period of a flood. </a:t>
            </a:r>
          </a:p>
          <a:p>
            <a:r>
              <a:rPr lang="en-US" sz="1600" dirty="0">
                <a:solidFill>
                  <a:schemeClr val="tx1"/>
                </a:solidFill>
              </a:rPr>
              <a:t>In many developed countries, urban areas at risk of flooding are protected against a 100-year flood - that is a flood that has a probability of around 63% of occurring in any 100 year period of time.</a:t>
            </a:r>
          </a:p>
          <a:p>
            <a:r>
              <a:rPr lang="en-US" sz="1600" dirty="0"/>
              <a:t>According to the U.S. National Weather Service (NWS) Northeast River Forecast Center (RFC) in Taunton, Massachusetts, a general rule-of-thumb for flood forecasting in urban areas is that it takes at least 1 inch (25 mm) of rainfall in around an hour's time in order to start significant ponding of water on impermeable surfaces. </a:t>
            </a:r>
          </a:p>
          <a:p>
            <a:r>
              <a:rPr lang="en-US" sz="1600" dirty="0"/>
              <a:t>Many NWS RFCs routinely issue Flash Flood Guidance and Headwater Guidance, which indicate the general amount of rainfall that would need to fall in a short period of time in order to cause flash flooding or flooding on larger water basins.</a:t>
            </a:r>
          </a:p>
          <a:p>
            <a:endParaRPr lang="en-US" sz="1600" dirty="0"/>
          </a:p>
        </p:txBody>
      </p:sp>
    </p:spTree>
    <p:extLst>
      <p:ext uri="{BB962C8B-B14F-4D97-AF65-F5344CB8AC3E}">
        <p14:creationId xmlns:p14="http://schemas.microsoft.com/office/powerpoint/2010/main" val="153455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F488-8A9D-C954-E8BB-88A71DDCC2AC}"/>
              </a:ext>
            </a:extLst>
          </p:cNvPr>
          <p:cNvSpPr>
            <a:spLocks noGrp="1"/>
          </p:cNvSpPr>
          <p:nvPr>
            <p:ph type="title"/>
          </p:nvPr>
        </p:nvSpPr>
        <p:spPr/>
        <p:txBody>
          <a:bodyPr>
            <a:normAutofit/>
          </a:bodyPr>
          <a:lstStyle/>
          <a:p>
            <a:r>
              <a:rPr lang="en-US" sz="1800" dirty="0">
                <a:solidFill>
                  <a:srgbClr val="0000FF"/>
                </a:solidFill>
              </a:rPr>
              <a:t>https://</a:t>
            </a:r>
            <a:r>
              <a:rPr lang="en-US" sz="1800" dirty="0" err="1">
                <a:solidFill>
                  <a:srgbClr val="0000FF"/>
                </a:solidFill>
              </a:rPr>
              <a:t>www.cityofsacramento.org</a:t>
            </a:r>
            <a:r>
              <a:rPr lang="en-US" sz="1800" dirty="0">
                <a:solidFill>
                  <a:srgbClr val="0000FF"/>
                </a:solidFill>
              </a:rPr>
              <a:t>/utilities/drainage/flood-ready/maps</a:t>
            </a:r>
          </a:p>
        </p:txBody>
      </p:sp>
      <p:pic>
        <p:nvPicPr>
          <p:cNvPr id="5" name="Content Placeholder 4" descr="A screenshot of a website&#10;&#10;Description automatically generated">
            <a:extLst>
              <a:ext uri="{FF2B5EF4-FFF2-40B4-BE49-F238E27FC236}">
                <a16:creationId xmlns:a16="http://schemas.microsoft.com/office/drawing/2014/main" id="{A19ABDC3-D561-83D2-1340-DE31542C9531}"/>
              </a:ext>
            </a:extLst>
          </p:cNvPr>
          <p:cNvPicPr>
            <a:picLocks noGrp="1" noChangeAspect="1"/>
          </p:cNvPicPr>
          <p:nvPr>
            <p:ph idx="1"/>
          </p:nvPr>
        </p:nvPicPr>
        <p:blipFill>
          <a:blip r:embed="rId2"/>
          <a:stretch>
            <a:fillRect/>
          </a:stretch>
        </p:blipFill>
        <p:spPr>
          <a:xfrm>
            <a:off x="2118629" y="1600200"/>
            <a:ext cx="4906741" cy="4525963"/>
          </a:xfrm>
        </p:spPr>
      </p:pic>
    </p:spTree>
    <p:extLst>
      <p:ext uri="{BB962C8B-B14F-4D97-AF65-F5344CB8AC3E}">
        <p14:creationId xmlns:p14="http://schemas.microsoft.com/office/powerpoint/2010/main" val="203180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766"/>
            <a:ext cx="8229600" cy="1143000"/>
          </a:xfrm>
        </p:spPr>
        <p:txBody>
          <a:bodyPr>
            <a:normAutofit/>
          </a:bodyPr>
          <a:lstStyle/>
          <a:p>
            <a:r>
              <a:rPr lang="en-US" dirty="0"/>
              <a:t>Deadliest Floods </a:t>
            </a:r>
            <a:r>
              <a:rPr lang="en-US" dirty="0" err="1"/>
              <a:t>WorldWide</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pic>
        <p:nvPicPr>
          <p:cNvPr id="4" name="Content Placeholder 3" descr="Screen Shot 2014-01-03 at 10.39.1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445" b="762"/>
          <a:stretch/>
        </p:blipFill>
        <p:spPr>
          <a:xfrm>
            <a:off x="245537" y="1751979"/>
            <a:ext cx="8673523" cy="3609784"/>
          </a:xfrm>
        </p:spPr>
      </p:pic>
    </p:spTree>
    <p:extLst>
      <p:ext uri="{BB962C8B-B14F-4D97-AF65-F5344CB8AC3E}">
        <p14:creationId xmlns:p14="http://schemas.microsoft.com/office/powerpoint/2010/main" val="220223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Controlling 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idx="1"/>
          </p:nvPr>
        </p:nvSpPr>
        <p:spPr>
          <a:xfrm>
            <a:off x="457200" y="1400314"/>
            <a:ext cx="8229600" cy="4525963"/>
          </a:xfrm>
        </p:spPr>
        <p:txBody>
          <a:bodyPr>
            <a:noAutofit/>
          </a:bodyPr>
          <a:lstStyle/>
          <a:p>
            <a:r>
              <a:rPr lang="en-US" sz="1400" dirty="0">
                <a:solidFill>
                  <a:schemeClr val="tx1"/>
                </a:solidFill>
              </a:rPr>
              <a:t>In many countries around the world, waterways prone to floods are often carefully managed. Defenses such as detention basins, levees, bunds, reservoirs, and weirs are used to prevent waterways from overflowing their banks. </a:t>
            </a:r>
          </a:p>
          <a:p>
            <a:r>
              <a:rPr lang="en-US" sz="1400" dirty="0"/>
              <a:t>Coastal flooding has been addressed in portions of Europe and the Americas with coastal defenses, such as sea walls, beach nourishment, and barrier islands.</a:t>
            </a:r>
          </a:p>
          <a:p>
            <a:r>
              <a:rPr lang="en-US" sz="1400" dirty="0"/>
              <a:t>In the riparian zone near rivers and streams, erosion control measures can be taken to try and slow down or reverse the natural forces that cause many waterways to meander over long periods of time. </a:t>
            </a:r>
          </a:p>
          <a:p>
            <a:r>
              <a:rPr lang="en-US" sz="1400" dirty="0"/>
              <a:t>Flood controls, such as dams, can be built and maintained over time to try and reduce the occurrence and severity of floods as well. In the USA, the U.S. Army Corps of Engineers maintains a network of such flood control dams.</a:t>
            </a:r>
          </a:p>
          <a:p>
            <a:r>
              <a:rPr lang="en-US" sz="1400" dirty="0">
                <a:solidFill>
                  <a:schemeClr val="tx1"/>
                </a:solidFill>
              </a:rPr>
              <a:t>In areas prone to urban flooding, one solution is the repair and expansion of man-made sewer systems and </a:t>
            </a:r>
            <a:r>
              <a:rPr lang="en-US" sz="1400" dirty="0" err="1">
                <a:solidFill>
                  <a:schemeClr val="tx1"/>
                </a:solidFill>
              </a:rPr>
              <a:t>stormwater</a:t>
            </a:r>
            <a:r>
              <a:rPr lang="en-US" sz="1400" dirty="0">
                <a:solidFill>
                  <a:schemeClr val="tx1"/>
                </a:solidFill>
              </a:rPr>
              <a:t> infrastructure. </a:t>
            </a:r>
          </a:p>
          <a:p>
            <a:r>
              <a:rPr lang="en-US" sz="1400" dirty="0"/>
              <a:t>Another strategy is to reduce impervious surfaces in streets, parking lots and buildings through natural drainage channels, porous paving, and wetlands (collectively known as green infrastructure or sustainable urban drainage systems [SUDS]). </a:t>
            </a:r>
          </a:p>
          <a:p>
            <a:r>
              <a:rPr lang="en-US" sz="1400" dirty="0"/>
              <a:t>Areas identified as flood-prone can be converted into parks and playgrounds that can tolerate occasional flooding. </a:t>
            </a:r>
          </a:p>
          <a:p>
            <a:r>
              <a:rPr lang="en-US" sz="1400" dirty="0"/>
              <a:t>Ordinances can be adopted to require developers to retain </a:t>
            </a:r>
            <a:r>
              <a:rPr lang="en-US" sz="1400" dirty="0" err="1"/>
              <a:t>stormwater</a:t>
            </a:r>
            <a:r>
              <a:rPr lang="en-US" sz="1400" dirty="0"/>
              <a:t> on site and require buildings to be elevated, protected by floodwalls and levees, or designed to withstand temporary inundation. </a:t>
            </a:r>
          </a:p>
          <a:p>
            <a:r>
              <a:rPr lang="en-US" sz="1400" dirty="0">
                <a:solidFill>
                  <a:schemeClr val="tx1"/>
                </a:solidFill>
              </a:rPr>
              <a:t>Property owners can also invest in solutions themselves, such as re-landscaping their property to take the flow of water away from their building and installing rain barrels, sump pumps, and check valves.</a:t>
            </a:r>
          </a:p>
          <a:p>
            <a:endParaRPr lang="en-US" sz="1400" dirty="0"/>
          </a:p>
        </p:txBody>
      </p:sp>
    </p:spTree>
    <p:extLst>
      <p:ext uri="{BB962C8B-B14F-4D97-AF65-F5344CB8AC3E}">
        <p14:creationId xmlns:p14="http://schemas.microsoft.com/office/powerpoint/2010/main" val="167824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Floods</a:t>
            </a:r>
            <a:br>
              <a:rPr lang="en-US" dirty="0"/>
            </a:br>
            <a:r>
              <a:rPr lang="en-US" sz="1600" dirty="0">
                <a:solidFill>
                  <a:srgbClr val="800000"/>
                </a:solidFill>
              </a:rPr>
              <a:t>http://</a:t>
            </a:r>
            <a:r>
              <a:rPr lang="en-US" sz="1600" dirty="0" err="1">
                <a:solidFill>
                  <a:srgbClr val="800000"/>
                </a:solidFill>
              </a:rPr>
              <a:t>en.wikipedia.org</a:t>
            </a:r>
            <a:r>
              <a:rPr lang="en-US" sz="1600" dirty="0">
                <a:solidFill>
                  <a:srgbClr val="800000"/>
                </a:solidFill>
              </a:rPr>
              <a:t>/wiki/Flood</a:t>
            </a:r>
          </a:p>
        </p:txBody>
      </p:sp>
      <p:sp>
        <p:nvSpPr>
          <p:cNvPr id="3" name="Content Placeholder 2"/>
          <p:cNvSpPr>
            <a:spLocks noGrp="1"/>
          </p:cNvSpPr>
          <p:nvPr>
            <p:ph idx="1"/>
          </p:nvPr>
        </p:nvSpPr>
        <p:spPr/>
        <p:txBody>
          <a:bodyPr>
            <a:noAutofit/>
          </a:bodyPr>
          <a:lstStyle/>
          <a:p>
            <a:r>
              <a:rPr lang="en-US" sz="1600" dirty="0">
                <a:solidFill>
                  <a:schemeClr val="tx1"/>
                </a:solidFill>
              </a:rPr>
              <a:t>Floods (in particular more frequent or smaller floods) can also bring many benefits, such as recharging ground water, making soil more fertile and increasing nutrients in some soils. </a:t>
            </a:r>
          </a:p>
          <a:p>
            <a:r>
              <a:rPr lang="en-US" sz="1600" dirty="0"/>
              <a:t>Flood waters provide much needed water resources in arid and semi-arid regions where precipitation can be very unevenly distributed throughout the year. </a:t>
            </a:r>
          </a:p>
          <a:p>
            <a:r>
              <a:rPr lang="en-US" sz="1600" dirty="0"/>
              <a:t>Freshwater floods particularly play an important role in maintaining ecosystems in river corridors and are a key factor in maintaining floodplain biodiversity.</a:t>
            </a:r>
          </a:p>
          <a:p>
            <a:r>
              <a:rPr lang="en-US" sz="1600" dirty="0"/>
              <a:t>Flooding can spread nutrients to lakes and rivers, which can lead to increased biomass and improved fisheries for a few years.</a:t>
            </a:r>
          </a:p>
          <a:p>
            <a:r>
              <a:rPr lang="en-US" sz="1600" dirty="0"/>
              <a:t>For some fish species, an inundated floodplain may form a highly suitable location for spawning with few predators and enhanced levels of nutrients or food.</a:t>
            </a:r>
          </a:p>
          <a:p>
            <a:r>
              <a:rPr lang="en-US" sz="1600" dirty="0">
                <a:solidFill>
                  <a:schemeClr val="tx1"/>
                </a:solidFill>
              </a:rPr>
              <a:t>Fish, such as the weather fish, make use of floods in order to reach new habitats.</a:t>
            </a:r>
            <a:r>
              <a:rPr lang="en-US" sz="1600" dirty="0"/>
              <a:t> </a:t>
            </a:r>
          </a:p>
          <a:p>
            <a:r>
              <a:rPr lang="en-US" sz="1600" dirty="0"/>
              <a:t>Bird populations may also profit from the boost in food production caused by flooding.</a:t>
            </a:r>
          </a:p>
          <a:p>
            <a:r>
              <a:rPr lang="en-US" sz="1600" dirty="0"/>
              <a:t>Periodic flooding was essential to the well-being of ancient communities along the Tigris-Euphrates Rivers, the Nile River, the Indus River, the Ganges and the Yellow River among others. </a:t>
            </a:r>
          </a:p>
          <a:p>
            <a:r>
              <a:rPr lang="en-US" sz="1600" dirty="0"/>
              <a:t>The viability of hydropower, a renewable source of energy, is also higher in flood prone regions.</a:t>
            </a:r>
          </a:p>
          <a:p>
            <a:endParaRPr lang="en-US" sz="1600" dirty="0"/>
          </a:p>
        </p:txBody>
      </p:sp>
    </p:spTree>
    <p:extLst>
      <p:ext uri="{BB962C8B-B14F-4D97-AF65-F5344CB8AC3E}">
        <p14:creationId xmlns:p14="http://schemas.microsoft.com/office/powerpoint/2010/main" val="402861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Global Flood Statistics, 1980-2008</a:t>
            </a:r>
            <a:br>
              <a:rPr lang="en-US" dirty="0"/>
            </a:br>
            <a:r>
              <a:rPr lang="en-US" sz="1800" dirty="0">
                <a:solidFill>
                  <a:srgbClr val="800000"/>
                </a:solidFill>
              </a:rPr>
              <a:t>http://</a:t>
            </a:r>
            <a:r>
              <a:rPr lang="en-US" sz="1800" dirty="0" err="1">
                <a:solidFill>
                  <a:srgbClr val="800000"/>
                </a:solidFill>
              </a:rPr>
              <a:t>www.preventionweb.net</a:t>
            </a:r>
            <a:r>
              <a:rPr lang="en-US" sz="1800" dirty="0">
                <a:solidFill>
                  <a:srgbClr val="800000"/>
                </a:solidFill>
              </a:rPr>
              <a:t>/</a:t>
            </a:r>
            <a:r>
              <a:rPr lang="en-US" sz="1800" dirty="0" err="1">
                <a:solidFill>
                  <a:srgbClr val="800000"/>
                </a:solidFill>
              </a:rPr>
              <a:t>english</a:t>
            </a:r>
            <a:r>
              <a:rPr lang="en-US" sz="1800" dirty="0">
                <a:solidFill>
                  <a:srgbClr val="800000"/>
                </a:solidFill>
              </a:rPr>
              <a:t>/hazards/statistics/?hid=62</a:t>
            </a:r>
          </a:p>
        </p:txBody>
      </p:sp>
      <p:grpSp>
        <p:nvGrpSpPr>
          <p:cNvPr id="17" name="Group 16"/>
          <p:cNvGrpSpPr/>
          <p:nvPr/>
        </p:nvGrpSpPr>
        <p:grpSpPr>
          <a:xfrm>
            <a:off x="445489" y="1582829"/>
            <a:ext cx="7832004" cy="4907806"/>
            <a:chOff x="445489" y="1582829"/>
            <a:chExt cx="7832004" cy="4907806"/>
          </a:xfrm>
        </p:grpSpPr>
        <p:grpSp>
          <p:nvGrpSpPr>
            <p:cNvPr id="13" name="Group 12"/>
            <p:cNvGrpSpPr/>
            <p:nvPr/>
          </p:nvGrpSpPr>
          <p:grpSpPr>
            <a:xfrm>
              <a:off x="445489" y="1582829"/>
              <a:ext cx="3657600" cy="2332753"/>
              <a:chOff x="445489" y="1582829"/>
              <a:chExt cx="3657600" cy="2332753"/>
            </a:xfrm>
          </p:grpSpPr>
          <p:pic>
            <p:nvPicPr>
              <p:cNvPr id="5" name="Picture 4" descr="bars_affected_hazard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89" y="1618095"/>
                <a:ext cx="3657600" cy="2297487"/>
              </a:xfrm>
              <a:prstGeom prst="rect">
                <a:avLst/>
              </a:prstGeom>
            </p:spPr>
          </p:pic>
          <p:sp>
            <p:nvSpPr>
              <p:cNvPr id="6" name="TextBox 5"/>
              <p:cNvSpPr txBox="1"/>
              <p:nvPr/>
            </p:nvSpPr>
            <p:spPr>
              <a:xfrm>
                <a:off x="881914" y="1582829"/>
                <a:ext cx="1399306" cy="276999"/>
              </a:xfrm>
              <a:prstGeom prst="rect">
                <a:avLst/>
              </a:prstGeom>
              <a:noFill/>
            </p:spPr>
            <p:txBody>
              <a:bodyPr wrap="square" rtlCol="0">
                <a:spAutoFit/>
              </a:bodyPr>
              <a:lstStyle/>
              <a:p>
                <a:pPr algn="ctr"/>
                <a:r>
                  <a:rPr lang="en-US" sz="1200" dirty="0">
                    <a:latin typeface="Helvetica Neue Light"/>
                    <a:cs typeface="Helvetica Neue Light"/>
                  </a:rPr>
                  <a:t>Persons Affected</a:t>
                </a:r>
              </a:p>
            </p:txBody>
          </p:sp>
        </p:grpSp>
        <p:grpSp>
          <p:nvGrpSpPr>
            <p:cNvPr id="14" name="Group 13"/>
            <p:cNvGrpSpPr/>
            <p:nvPr/>
          </p:nvGrpSpPr>
          <p:grpSpPr>
            <a:xfrm>
              <a:off x="4608130" y="1601275"/>
              <a:ext cx="3657600" cy="2314307"/>
              <a:chOff x="4608130" y="1601275"/>
              <a:chExt cx="3657600" cy="2314307"/>
            </a:xfrm>
          </p:grpSpPr>
          <p:pic>
            <p:nvPicPr>
              <p:cNvPr id="7" name="Picture 6" descr="bars_damage_hazard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130" y="1618095"/>
                <a:ext cx="3657600" cy="2297487"/>
              </a:xfrm>
              <a:prstGeom prst="rect">
                <a:avLst/>
              </a:prstGeom>
            </p:spPr>
          </p:pic>
          <p:sp>
            <p:nvSpPr>
              <p:cNvPr id="8" name="TextBox 7"/>
              <p:cNvSpPr txBox="1"/>
              <p:nvPr/>
            </p:nvSpPr>
            <p:spPr>
              <a:xfrm>
                <a:off x="4997054" y="1601275"/>
                <a:ext cx="2458072" cy="276999"/>
              </a:xfrm>
              <a:prstGeom prst="rect">
                <a:avLst/>
              </a:prstGeom>
              <a:noFill/>
            </p:spPr>
            <p:txBody>
              <a:bodyPr wrap="square" rtlCol="0">
                <a:spAutoFit/>
              </a:bodyPr>
              <a:lstStyle/>
              <a:p>
                <a:pPr algn="ctr"/>
                <a:r>
                  <a:rPr lang="en-US" sz="1200" dirty="0">
                    <a:latin typeface="Helvetica Neue Light"/>
                    <a:cs typeface="Helvetica Neue Light"/>
                  </a:rPr>
                  <a:t>Economic Damage (USD in B$)</a:t>
                </a:r>
              </a:p>
            </p:txBody>
          </p:sp>
        </p:grpSp>
        <p:grpSp>
          <p:nvGrpSpPr>
            <p:cNvPr id="15" name="Group 14"/>
            <p:cNvGrpSpPr/>
            <p:nvPr/>
          </p:nvGrpSpPr>
          <p:grpSpPr>
            <a:xfrm>
              <a:off x="457200" y="4169632"/>
              <a:ext cx="3657600" cy="2321003"/>
              <a:chOff x="457200" y="4169632"/>
              <a:chExt cx="3657600" cy="2321003"/>
            </a:xfrm>
          </p:grpSpPr>
          <p:pic>
            <p:nvPicPr>
              <p:cNvPr id="9" name="Picture 8" descr="bars_killed_hazard_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93148"/>
                <a:ext cx="3657600" cy="2297487"/>
              </a:xfrm>
              <a:prstGeom prst="rect">
                <a:avLst/>
              </a:prstGeom>
            </p:spPr>
          </p:pic>
          <p:sp>
            <p:nvSpPr>
              <p:cNvPr id="10" name="TextBox 9"/>
              <p:cNvSpPr txBox="1"/>
              <p:nvPr/>
            </p:nvSpPr>
            <p:spPr>
              <a:xfrm>
                <a:off x="810893" y="4169632"/>
                <a:ext cx="1399306" cy="276999"/>
              </a:xfrm>
              <a:prstGeom prst="rect">
                <a:avLst/>
              </a:prstGeom>
              <a:noFill/>
            </p:spPr>
            <p:txBody>
              <a:bodyPr wrap="square" rtlCol="0">
                <a:spAutoFit/>
              </a:bodyPr>
              <a:lstStyle/>
              <a:p>
                <a:pPr algn="ctr"/>
                <a:r>
                  <a:rPr lang="en-US" sz="1200" dirty="0">
                    <a:latin typeface="Helvetica Neue Light"/>
                    <a:cs typeface="Helvetica Neue Light"/>
                  </a:rPr>
                  <a:t>Persons Killed</a:t>
                </a:r>
              </a:p>
            </p:txBody>
          </p:sp>
        </p:grpSp>
        <p:grpSp>
          <p:nvGrpSpPr>
            <p:cNvPr id="16" name="Group 15"/>
            <p:cNvGrpSpPr/>
            <p:nvPr/>
          </p:nvGrpSpPr>
          <p:grpSpPr>
            <a:xfrm>
              <a:off x="4619893" y="4119097"/>
              <a:ext cx="3657600" cy="2317378"/>
              <a:chOff x="4619893" y="4119097"/>
              <a:chExt cx="3657600" cy="2317378"/>
            </a:xfrm>
          </p:grpSpPr>
          <p:pic>
            <p:nvPicPr>
              <p:cNvPr id="11" name="Picture 10" descr="bars_occurence_hazar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9893" y="4138988"/>
                <a:ext cx="3657600" cy="2297487"/>
              </a:xfrm>
              <a:prstGeom prst="rect">
                <a:avLst/>
              </a:prstGeom>
            </p:spPr>
          </p:pic>
          <p:sp>
            <p:nvSpPr>
              <p:cNvPr id="12" name="TextBox 11"/>
              <p:cNvSpPr txBox="1"/>
              <p:nvPr/>
            </p:nvSpPr>
            <p:spPr>
              <a:xfrm>
                <a:off x="4902514" y="4119097"/>
                <a:ext cx="2458072" cy="276999"/>
              </a:xfrm>
              <a:prstGeom prst="rect">
                <a:avLst/>
              </a:prstGeom>
              <a:noFill/>
            </p:spPr>
            <p:txBody>
              <a:bodyPr wrap="square" rtlCol="0">
                <a:spAutoFit/>
              </a:bodyPr>
              <a:lstStyle/>
              <a:p>
                <a:pPr algn="ctr"/>
                <a:r>
                  <a:rPr lang="en-US" sz="1200" dirty="0">
                    <a:latin typeface="Helvetica Neue Light"/>
                    <a:cs typeface="Helvetica Neue Light"/>
                  </a:rPr>
                  <a:t>Number of Reported Events</a:t>
                </a:r>
              </a:p>
            </p:txBody>
          </p:sp>
        </p:grpSp>
      </p:grpSp>
    </p:spTree>
    <p:extLst>
      <p:ext uri="{BB962C8B-B14F-4D97-AF65-F5344CB8AC3E}">
        <p14:creationId xmlns:p14="http://schemas.microsoft.com/office/powerpoint/2010/main" val="354733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74638"/>
            <a:ext cx="3246848" cy="1143000"/>
          </a:xfrm>
        </p:spPr>
        <p:txBody>
          <a:bodyPr>
            <a:normAutofit fontScale="90000"/>
          </a:bodyPr>
          <a:lstStyle/>
          <a:p>
            <a:r>
              <a:rPr lang="en-US" dirty="0"/>
              <a:t>Flood Insurance</a:t>
            </a:r>
            <a:br>
              <a:rPr lang="en-US" dirty="0"/>
            </a:br>
            <a:r>
              <a:rPr lang="en-US" sz="1600" dirty="0">
                <a:solidFill>
                  <a:srgbClr val="800000"/>
                </a:solidFill>
              </a:rPr>
              <a:t>http://</a:t>
            </a:r>
            <a:r>
              <a:rPr lang="en-US" sz="1600" dirty="0" err="1">
                <a:solidFill>
                  <a:srgbClr val="800000"/>
                </a:solidFill>
              </a:rPr>
              <a:t>www.insurance.ca.gov</a:t>
            </a:r>
            <a:r>
              <a:rPr lang="en-US" sz="1600" dirty="0">
                <a:solidFill>
                  <a:srgbClr val="800000"/>
                </a:solidFill>
              </a:rPr>
              <a:t>/0100-consumers/0065-catastrophe/</a:t>
            </a:r>
            <a:r>
              <a:rPr lang="en-US" sz="1600" dirty="0" err="1">
                <a:solidFill>
                  <a:srgbClr val="800000"/>
                </a:solidFill>
              </a:rPr>
              <a:t>index.cfm</a:t>
            </a:r>
            <a:endParaRPr lang="en-US" sz="1600" dirty="0">
              <a:solidFill>
                <a:srgbClr val="800000"/>
              </a:solidFill>
            </a:endParaRPr>
          </a:p>
        </p:txBody>
      </p:sp>
      <p:sp>
        <p:nvSpPr>
          <p:cNvPr id="5" name="Content Placeholder 4"/>
          <p:cNvSpPr>
            <a:spLocks noGrp="1"/>
          </p:cNvSpPr>
          <p:nvPr>
            <p:ph sz="half" idx="1"/>
          </p:nvPr>
        </p:nvSpPr>
        <p:spPr>
          <a:xfrm>
            <a:off x="457200" y="1600200"/>
            <a:ext cx="3246848" cy="4525963"/>
          </a:xfrm>
        </p:spPr>
        <p:txBody>
          <a:bodyPr/>
          <a:lstStyle/>
          <a:p>
            <a:r>
              <a:rPr lang="en-US" dirty="0"/>
              <a:t>Resources are available in all states and at the federal level</a:t>
            </a:r>
          </a:p>
        </p:txBody>
      </p:sp>
      <p:pic>
        <p:nvPicPr>
          <p:cNvPr id="7" name="Content Placeholder 6" descr="Screen Shot 2014-01-03 at 1.30.20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5" r="-2573"/>
          <a:stretch/>
        </p:blipFill>
        <p:spPr>
          <a:xfrm>
            <a:off x="3950991" y="110480"/>
            <a:ext cx="5079837" cy="6664640"/>
          </a:xfrm>
        </p:spPr>
      </p:pic>
    </p:spTree>
    <p:extLst>
      <p:ext uri="{BB962C8B-B14F-4D97-AF65-F5344CB8AC3E}">
        <p14:creationId xmlns:p14="http://schemas.microsoft.com/office/powerpoint/2010/main" val="18340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F96B53-0F96-249F-645B-7ABF3E0DCB59}"/>
              </a:ext>
            </a:extLst>
          </p:cNvPr>
          <p:cNvSpPr>
            <a:spLocks noGrp="1"/>
          </p:cNvSpPr>
          <p:nvPr>
            <p:ph type="title"/>
          </p:nvPr>
        </p:nvSpPr>
        <p:spPr/>
        <p:txBody>
          <a:bodyPr/>
          <a:lstStyle/>
          <a:p>
            <a:r>
              <a:rPr lang="en-US" dirty="0">
                <a:solidFill>
                  <a:srgbClr val="0000FF"/>
                </a:solidFill>
              </a:rPr>
              <a:t>https://</a:t>
            </a:r>
            <a:r>
              <a:rPr lang="en-US" dirty="0" err="1">
                <a:solidFill>
                  <a:srgbClr val="0000FF"/>
                </a:solidFill>
              </a:rPr>
              <a:t>www.fema.gov</a:t>
            </a:r>
            <a:r>
              <a:rPr lang="en-US" dirty="0">
                <a:solidFill>
                  <a:srgbClr val="0000FF"/>
                </a:solidFill>
              </a:rPr>
              <a:t>/flood-insurance</a:t>
            </a:r>
          </a:p>
        </p:txBody>
      </p:sp>
      <p:pic>
        <p:nvPicPr>
          <p:cNvPr id="8" name="Content Placeholder 7" descr="A screenshot of a website&#10;&#10;Description automatically generated">
            <a:extLst>
              <a:ext uri="{FF2B5EF4-FFF2-40B4-BE49-F238E27FC236}">
                <a16:creationId xmlns:a16="http://schemas.microsoft.com/office/drawing/2014/main" id="{0F5628DA-EA46-1CF5-51FC-CB03A47F7161}"/>
              </a:ext>
            </a:extLst>
          </p:cNvPr>
          <p:cNvPicPr>
            <a:picLocks noGrp="1" noChangeAspect="1"/>
          </p:cNvPicPr>
          <p:nvPr>
            <p:ph idx="1"/>
          </p:nvPr>
        </p:nvPicPr>
        <p:blipFill>
          <a:blip r:embed="rId2"/>
          <a:stretch>
            <a:fillRect/>
          </a:stretch>
        </p:blipFill>
        <p:spPr>
          <a:xfrm>
            <a:off x="1955983" y="1600200"/>
            <a:ext cx="5232033" cy="4525963"/>
          </a:xfrm>
        </p:spPr>
      </p:pic>
    </p:spTree>
    <p:extLst>
      <p:ext uri="{BB962C8B-B14F-4D97-AF65-F5344CB8AC3E}">
        <p14:creationId xmlns:p14="http://schemas.microsoft.com/office/powerpoint/2010/main" val="50717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Oroville Dam near-Failure</a:t>
            </a:r>
            <a:br>
              <a:rPr lang="en-US" sz="2400" dirty="0"/>
            </a:br>
            <a:r>
              <a:rPr lang="en-US" sz="2400" dirty="0">
                <a:solidFill>
                  <a:srgbClr val="C00000"/>
                </a:solidFill>
              </a:rPr>
              <a:t>https://</a:t>
            </a:r>
            <a:r>
              <a:rPr lang="en-US" sz="2400" dirty="0" err="1">
                <a:solidFill>
                  <a:srgbClr val="C00000"/>
                </a:solidFill>
              </a:rPr>
              <a:t>en.wikipedia.org</a:t>
            </a:r>
            <a:r>
              <a:rPr lang="en-US" sz="2400" dirty="0">
                <a:solidFill>
                  <a:srgbClr val="C00000"/>
                </a:solidFill>
              </a:rPr>
              <a:t>/wiki/</a:t>
            </a:r>
            <a:r>
              <a:rPr lang="en-US" sz="2400" dirty="0" err="1">
                <a:solidFill>
                  <a:srgbClr val="C00000"/>
                </a:solidFill>
              </a:rPr>
              <a:t>Oroville_Dam</a:t>
            </a:r>
            <a:endParaRPr lang="en-US" dirty="0">
              <a:solidFill>
                <a:srgbClr val="C00000"/>
              </a:solidFill>
            </a:endParaRPr>
          </a:p>
        </p:txBody>
      </p:sp>
      <p:sp>
        <p:nvSpPr>
          <p:cNvPr id="5" name="Content Placeholder 4"/>
          <p:cNvSpPr>
            <a:spLocks noGrp="1"/>
          </p:cNvSpPr>
          <p:nvPr>
            <p:ph idx="1"/>
          </p:nvPr>
        </p:nvSpPr>
        <p:spPr/>
        <p:txBody>
          <a:bodyPr>
            <a:normAutofit lnSpcReduction="10000"/>
          </a:bodyPr>
          <a:lstStyle/>
          <a:p>
            <a:r>
              <a:rPr lang="en-US" sz="1800" dirty="0"/>
              <a:t>The rainy season of 2016–2017 was Northern California's wettest winter in over 100 years. </a:t>
            </a:r>
          </a:p>
          <a:p>
            <a:r>
              <a:rPr lang="en-US" sz="1800" dirty="0"/>
              <a:t>Heavy rainfall resulted in record inflows from the Feather River, and the spillway was opened in January to relieve pressure on Oroville Dam.</a:t>
            </a:r>
          </a:p>
          <a:p>
            <a:r>
              <a:rPr lang="en-US" sz="1800" dirty="0"/>
              <a:t> After a second series of heavy storms in February, the spillway flow was increased to 50,000 cubic feet per second (1,400 m3/s), and on February 7 a crater appeared in the midsection of the spillway. </a:t>
            </a:r>
          </a:p>
          <a:p>
            <a:r>
              <a:rPr lang="en-US" sz="1800" dirty="0"/>
              <a:t>High inflows to Lake Oroville forced dam operators to continue using the damaged spillway, causing additional damage. </a:t>
            </a:r>
          </a:p>
          <a:p>
            <a:r>
              <a:rPr lang="en-US" sz="1800" dirty="0"/>
              <a:t>The spillway hole continued to grow. </a:t>
            </a:r>
          </a:p>
          <a:p>
            <a:r>
              <a:rPr lang="en-US" sz="1800" dirty="0"/>
              <a:t>Debris from the crater in the main spillway were carried downstream, and caused damage to the Feather River Fish Hatchery due to high turbidity.</a:t>
            </a:r>
          </a:p>
          <a:p>
            <a:r>
              <a:rPr lang="en-US" sz="1800" dirty="0"/>
              <a:t>Although engineers had hoped that using the damaged spillway could drain the lake enough to avoid use of the emergency spillway, they were forced to reduce its discharge from 65,000 cu </a:t>
            </a:r>
            <a:r>
              <a:rPr lang="en-US" sz="1800" dirty="0" err="1"/>
              <a:t>ft</a:t>
            </a:r>
            <a:r>
              <a:rPr lang="en-US" sz="1800" dirty="0"/>
              <a:t>/s (1,800 m3/s) to 55,000 cu </a:t>
            </a:r>
            <a:r>
              <a:rPr lang="en-US" sz="1800" dirty="0" err="1"/>
              <a:t>ft</a:t>
            </a:r>
            <a:r>
              <a:rPr lang="en-US" sz="1800" dirty="0"/>
              <a:t>/s (1,600 m3/s) due to potential damage to nearby power lines.</a:t>
            </a:r>
          </a:p>
          <a:p>
            <a:endParaRPr lang="en-US" sz="1800" dirty="0"/>
          </a:p>
        </p:txBody>
      </p:sp>
    </p:spTree>
    <p:extLst>
      <p:ext uri="{BB962C8B-B14F-4D97-AF65-F5344CB8AC3E}">
        <p14:creationId xmlns:p14="http://schemas.microsoft.com/office/powerpoint/2010/main" val="190377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54328"/>
          </a:xfrm>
          <a:prstGeom prst="rect">
            <a:avLst/>
          </a:prstGeom>
        </p:spPr>
      </p:pic>
      <p:sp>
        <p:nvSpPr>
          <p:cNvPr id="5" name="Rectangle 4"/>
          <p:cNvSpPr/>
          <p:nvPr/>
        </p:nvSpPr>
        <p:spPr>
          <a:xfrm>
            <a:off x="6751674" y="4912242"/>
            <a:ext cx="1339703" cy="110578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4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672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107906"/>
          </a:xfrm>
          <a:prstGeom prst="rect">
            <a:avLst/>
          </a:prstGeom>
        </p:spPr>
      </p:pic>
    </p:spTree>
    <p:extLst>
      <p:ext uri="{BB962C8B-B14F-4D97-AF65-F5344CB8AC3E}">
        <p14:creationId xmlns:p14="http://schemas.microsoft.com/office/powerpoint/2010/main" val="86527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0" y="643037"/>
            <a:ext cx="8993478" cy="5577010"/>
          </a:xfrm>
          <a:prstGeom prst="rect">
            <a:avLst/>
          </a:prstGeom>
        </p:spPr>
      </p:pic>
    </p:spTree>
    <p:extLst>
      <p:ext uri="{BB962C8B-B14F-4D97-AF65-F5344CB8AC3E}">
        <p14:creationId xmlns:p14="http://schemas.microsoft.com/office/powerpoint/2010/main" val="198417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203200"/>
            <a:ext cx="10706100" cy="6451600"/>
          </a:xfrm>
          <a:prstGeom prst="rect">
            <a:avLst/>
          </a:prstGeom>
        </p:spPr>
      </p:pic>
    </p:spTree>
    <p:extLst>
      <p:ext uri="{BB962C8B-B14F-4D97-AF65-F5344CB8AC3E}">
        <p14:creationId xmlns:p14="http://schemas.microsoft.com/office/powerpoint/2010/main" val="197455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 y="317500"/>
            <a:ext cx="9347200" cy="6223000"/>
          </a:xfrm>
          <a:prstGeom prst="rect">
            <a:avLst/>
          </a:prstGeom>
        </p:spPr>
      </p:pic>
    </p:spTree>
    <p:extLst>
      <p:ext uri="{BB962C8B-B14F-4D97-AF65-F5344CB8AC3E}">
        <p14:creationId xmlns:p14="http://schemas.microsoft.com/office/powerpoint/2010/main" val="135031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650" y="1244600"/>
            <a:ext cx="8902700" cy="4368800"/>
          </a:xfrm>
          <a:prstGeom prst="rect">
            <a:avLst/>
          </a:prstGeom>
        </p:spPr>
      </p:pic>
    </p:spTree>
    <p:extLst>
      <p:ext uri="{BB962C8B-B14F-4D97-AF65-F5344CB8AC3E}">
        <p14:creationId xmlns:p14="http://schemas.microsoft.com/office/powerpoint/2010/main" val="15285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6830"/>
            <a:ext cx="4514644" cy="1143000"/>
          </a:xfrm>
        </p:spPr>
        <p:txBody>
          <a:bodyPr>
            <a:normAutofit fontScale="90000"/>
          </a:bodyPr>
          <a:lstStyle/>
          <a:p>
            <a:r>
              <a:rPr lang="en-US" dirty="0"/>
              <a:t>Global Floods</a:t>
            </a:r>
            <a:br>
              <a:rPr lang="en-US" dirty="0"/>
            </a:br>
            <a:r>
              <a:rPr lang="en-US" sz="2700" dirty="0"/>
              <a:t>Summary Statistics, 1980-2008</a:t>
            </a:r>
            <a:br>
              <a:rPr lang="en-US" dirty="0"/>
            </a:br>
            <a:r>
              <a:rPr lang="en-US" sz="1600" dirty="0">
                <a:solidFill>
                  <a:srgbClr val="800000"/>
                </a:solidFill>
              </a:rPr>
              <a:t>http://</a:t>
            </a:r>
            <a:r>
              <a:rPr lang="en-US" sz="1600" dirty="0" err="1">
                <a:solidFill>
                  <a:srgbClr val="800000"/>
                </a:solidFill>
              </a:rPr>
              <a:t>www.preventionweb.net</a:t>
            </a:r>
            <a:r>
              <a:rPr lang="en-US" sz="1600" dirty="0">
                <a:solidFill>
                  <a:srgbClr val="800000"/>
                </a:solidFill>
              </a:rPr>
              <a:t>/</a:t>
            </a:r>
            <a:r>
              <a:rPr lang="en-US" sz="1600" dirty="0" err="1">
                <a:solidFill>
                  <a:srgbClr val="800000"/>
                </a:solidFill>
              </a:rPr>
              <a:t>english</a:t>
            </a:r>
            <a:r>
              <a:rPr lang="en-US" sz="1600" dirty="0">
                <a:solidFill>
                  <a:srgbClr val="800000"/>
                </a:solidFill>
              </a:rPr>
              <a:t>/hazards/statistics/?hid=62</a:t>
            </a:r>
            <a:endParaRPr lang="en-US" sz="1600" dirty="0"/>
          </a:p>
        </p:txBody>
      </p:sp>
      <p:pic>
        <p:nvPicPr>
          <p:cNvPr id="8" name="Content Placeholder 7" descr="Screen Shot 2014-01-03 at 1.17.12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5890" b="-6967"/>
          <a:stretch/>
        </p:blipFill>
        <p:spPr>
          <a:xfrm>
            <a:off x="213850" y="2163524"/>
            <a:ext cx="5018854" cy="2907835"/>
          </a:xfrm>
        </p:spPr>
      </p:pic>
      <p:pic>
        <p:nvPicPr>
          <p:cNvPr id="7" name="Content Placeholder 6" descr="Screen Shot 2014-01-03 at 1.09.33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17" r="3193"/>
          <a:stretch/>
        </p:blipFill>
        <p:spPr>
          <a:xfrm>
            <a:off x="5291499" y="85008"/>
            <a:ext cx="3751084" cy="6693429"/>
          </a:xfrm>
        </p:spPr>
      </p:pic>
    </p:spTree>
    <p:extLst>
      <p:ext uri="{BB962C8B-B14F-4D97-AF65-F5344CB8AC3E}">
        <p14:creationId xmlns:p14="http://schemas.microsoft.com/office/powerpoint/2010/main" val="316630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831850"/>
            <a:ext cx="7620000" cy="5194300"/>
          </a:xfrm>
          <a:prstGeom prst="rect">
            <a:avLst/>
          </a:prstGeom>
        </p:spPr>
      </p:pic>
    </p:spTree>
    <p:extLst>
      <p:ext uri="{BB962C8B-B14F-4D97-AF65-F5344CB8AC3E}">
        <p14:creationId xmlns:p14="http://schemas.microsoft.com/office/powerpoint/2010/main" val="65527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Reconstruction</a:t>
            </a:r>
            <a:br>
              <a:rPr lang="en-US" dirty="0"/>
            </a:br>
            <a:r>
              <a:rPr lang="en-US" sz="2400" dirty="0">
                <a:solidFill>
                  <a:srgbClr val="C00000"/>
                </a:solidFill>
              </a:rPr>
              <a:t> https://</a:t>
            </a:r>
            <a:r>
              <a:rPr lang="en-US" sz="2400" dirty="0" err="1">
                <a:solidFill>
                  <a:srgbClr val="C00000"/>
                </a:solidFill>
              </a:rPr>
              <a:t>en.wikipedia.org</a:t>
            </a:r>
            <a:r>
              <a:rPr lang="en-US" sz="2400" dirty="0">
                <a:solidFill>
                  <a:srgbClr val="C00000"/>
                </a:solidFill>
              </a:rPr>
              <a:t>/wiki/</a:t>
            </a:r>
            <a:r>
              <a:rPr lang="en-US" sz="2400" dirty="0" err="1">
                <a:solidFill>
                  <a:srgbClr val="C00000"/>
                </a:solidFill>
              </a:rPr>
              <a:t>Oroville_Dam</a:t>
            </a:r>
            <a:endParaRPr lang="en-US" dirty="0"/>
          </a:p>
        </p:txBody>
      </p:sp>
      <p:sp>
        <p:nvSpPr>
          <p:cNvPr id="3" name="Content Placeholder 2"/>
          <p:cNvSpPr>
            <a:spLocks noGrp="1"/>
          </p:cNvSpPr>
          <p:nvPr>
            <p:ph idx="1"/>
          </p:nvPr>
        </p:nvSpPr>
        <p:spPr/>
        <p:txBody>
          <a:bodyPr>
            <a:noAutofit/>
          </a:bodyPr>
          <a:lstStyle/>
          <a:p>
            <a:r>
              <a:rPr lang="en-US" sz="1800" dirty="0"/>
              <a:t>On May 19, the spillway was shut down for the summer, in order to allow demolition and repair work to begin.</a:t>
            </a:r>
          </a:p>
          <a:p>
            <a:r>
              <a:rPr lang="en-US" sz="1800" dirty="0"/>
              <a:t>The total cost of the repair is projected to exceed $400 million, with the $275 million primary contract awarded to Kiewit Construction.</a:t>
            </a:r>
          </a:p>
          <a:p>
            <a:r>
              <a:rPr lang="en-US" sz="1800" dirty="0"/>
              <a:t>FEMA is expected to cover a large portion of the expenses.</a:t>
            </a:r>
          </a:p>
          <a:p>
            <a:r>
              <a:rPr lang="en-US" sz="1800" dirty="0"/>
              <a:t>According to an independent forensics team led by John France, the exact cause of the spillway failure remains uncertain, though they identified "24 possible causes for the spillway failure, including a faulty drainage system, variations in concrete thickness and corrosion in the structure’s rebar."</a:t>
            </a:r>
          </a:p>
          <a:p>
            <a:r>
              <a:rPr lang="en-US" sz="1800" dirty="0"/>
              <a:t>In 2018, the upper section of the spillway which was undamaged by the flood but also has been identified as structurally defective, will be demolished and rebuilt. </a:t>
            </a:r>
          </a:p>
          <a:p>
            <a:r>
              <a:rPr lang="en-US" sz="1800" dirty="0"/>
              <a:t>On November 1, DWR director Grant Davis said, "Lake Oroville’s main spillway is indeed ready to safely handle winter flows if needed".</a:t>
            </a:r>
          </a:p>
        </p:txBody>
      </p:sp>
    </p:spTree>
    <p:extLst>
      <p:ext uri="{BB962C8B-B14F-4D97-AF65-F5344CB8AC3E}">
        <p14:creationId xmlns:p14="http://schemas.microsoft.com/office/powerpoint/2010/main" val="1283259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sz="half" idx="1"/>
          </p:nvPr>
        </p:nvSpPr>
        <p:spPr/>
        <p:txBody>
          <a:bodyPr>
            <a:normAutofit lnSpcReduction="10000"/>
          </a:bodyPr>
          <a:lstStyle/>
          <a:p>
            <a:r>
              <a:rPr lang="en-US" sz="1400" dirty="0">
                <a:solidFill>
                  <a:schemeClr val="tx1"/>
                </a:solidFill>
              </a:rPr>
              <a:t>A flood is an overflow of water that submerges land which is usually dry. </a:t>
            </a:r>
          </a:p>
          <a:p>
            <a:r>
              <a:rPr lang="en-US" sz="1400" dirty="0"/>
              <a:t>The European Union (EU) Floods Directive defines a flood as a covering by water of land not normally covered by water.</a:t>
            </a:r>
          </a:p>
          <a:p>
            <a:r>
              <a:rPr lang="en-US" sz="1400" dirty="0"/>
              <a:t>In the sense of "flowing water", the word may also be applied to the inflow of the tide. </a:t>
            </a:r>
          </a:p>
          <a:p>
            <a:r>
              <a:rPr lang="en-US" sz="1400" dirty="0">
                <a:solidFill>
                  <a:schemeClr val="tx1"/>
                </a:solidFill>
              </a:rPr>
              <a:t>Flooding may occur as an overflow of water from water bodies, such as a river or lake, in which the water overtops or breaks levees, </a:t>
            </a:r>
            <a:r>
              <a:rPr lang="en-US" sz="1400" dirty="0"/>
              <a:t>resulting in some of that water escaping its usual boundaries, or it may occur due to an accumulation of rainwater on saturated ground in an areal flood. </a:t>
            </a:r>
          </a:p>
          <a:p>
            <a:r>
              <a:rPr lang="en-US" sz="1400" dirty="0"/>
              <a:t>While the size of a lake or other body of water will vary with seasonal changes in precipitation and snow melt, these changes in size are unlikely to be considered significant unless they flood property or drown domestic animals.</a:t>
            </a:r>
          </a:p>
        </p:txBody>
      </p:sp>
      <p:pic>
        <p:nvPicPr>
          <p:cNvPr id="5" name="Content Placeholder 4" descr="800px-Rapid_Creek_flooding_1.jpg"/>
          <p:cNvPicPr>
            <a:picLocks noGrp="1" noChangeAspect="1"/>
          </p:cNvPicPr>
          <p:nvPr>
            <p:ph sz="half" idx="2"/>
          </p:nvPr>
        </p:nvPicPr>
        <p:blipFill>
          <a:blip r:embed="rId2">
            <a:extLst>
              <a:ext uri="{28A0092B-C50C-407E-A947-70E740481C1C}">
                <a14:useLocalDpi xmlns:a14="http://schemas.microsoft.com/office/drawing/2010/main" val="0"/>
              </a:ext>
            </a:extLst>
          </a:blip>
          <a:srcRect t="-34261" b="-34261"/>
          <a:stretch>
            <a:fillRect/>
          </a:stretch>
        </p:blipFill>
        <p:spPr/>
      </p:pic>
      <p:sp>
        <p:nvSpPr>
          <p:cNvPr id="6" name="TextBox 5"/>
          <p:cNvSpPr txBox="1"/>
          <p:nvPr/>
        </p:nvSpPr>
        <p:spPr>
          <a:xfrm>
            <a:off x="4648667" y="5432317"/>
            <a:ext cx="4191000" cy="738664"/>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Flooding of a creek due to heavy monsoonal rain and high tide in Darwin, Northern Territory, Australia.</a:t>
            </a:r>
          </a:p>
          <a:p>
            <a:pPr algn="ct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161896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9026" y="274638"/>
            <a:ext cx="4347773" cy="1143000"/>
          </a:xfrm>
        </p:spPr>
        <p:txBody>
          <a:bodyPr>
            <a:normAutofit/>
          </a:bodyPr>
          <a:lstStyle/>
          <a:p>
            <a:r>
              <a:rPr lang="en-US" dirty="0"/>
              <a:t>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endParaRPr lang="en-US" dirty="0"/>
          </a:p>
        </p:txBody>
      </p:sp>
      <p:sp>
        <p:nvSpPr>
          <p:cNvPr id="3" name="Content Placeholder 2"/>
          <p:cNvSpPr>
            <a:spLocks noGrp="1"/>
          </p:cNvSpPr>
          <p:nvPr>
            <p:ph sz="half" idx="1"/>
          </p:nvPr>
        </p:nvSpPr>
        <p:spPr>
          <a:xfrm>
            <a:off x="457200" y="827533"/>
            <a:ext cx="4038600" cy="5851525"/>
          </a:xfrm>
        </p:spPr>
        <p:txBody>
          <a:bodyPr>
            <a:noAutofit/>
          </a:bodyPr>
          <a:lstStyle/>
          <a:p>
            <a:r>
              <a:rPr lang="en-US" sz="1600" dirty="0"/>
              <a:t>Floods can also occur in rivers when the flow rate exceeds the capacity of the river channel, particularly at bends or meanders in the waterway. </a:t>
            </a:r>
          </a:p>
          <a:p>
            <a:r>
              <a:rPr lang="en-US" sz="1600" dirty="0"/>
              <a:t>While riverine flood damage can be eliminated by moving away from rivers and other bodies of water, people have traditionally lived and worked by rivers because the land is usually flat and fertile and because rivers provide easy travel and access to commerce and industry.</a:t>
            </a:r>
          </a:p>
          <a:p>
            <a:r>
              <a:rPr lang="en-US" sz="1600" dirty="0">
                <a:solidFill>
                  <a:schemeClr val="tx1"/>
                </a:solidFill>
              </a:rPr>
              <a:t>Some floods develop slowly, while others such as flash floods, can develop in just a few minutes and without visible signs of rain</a:t>
            </a:r>
            <a:r>
              <a:rPr lang="en-US" sz="1600" dirty="0"/>
              <a:t>. </a:t>
            </a:r>
          </a:p>
          <a:p>
            <a:r>
              <a:rPr lang="en-US" sz="1600" dirty="0"/>
              <a:t>Additionally, floods can be local, impacting a neighborhood or community, or very large, affecting entire river basins.</a:t>
            </a:r>
          </a:p>
          <a:p>
            <a:endParaRPr lang="en-US" sz="1600" dirty="0"/>
          </a:p>
          <a:p>
            <a:endParaRPr lang="en-US" sz="1600" dirty="0"/>
          </a:p>
        </p:txBody>
      </p:sp>
      <p:pic>
        <p:nvPicPr>
          <p:cNvPr id="9" name="Content Placeholder 8" descr="800px-Flood102405.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
        <p:nvSpPr>
          <p:cNvPr id="11" name="TextBox 10"/>
          <p:cNvSpPr txBox="1"/>
          <p:nvPr/>
        </p:nvSpPr>
        <p:spPr>
          <a:xfrm>
            <a:off x="4554127" y="5491108"/>
            <a:ext cx="4335585" cy="738664"/>
          </a:xfrm>
          <a:prstGeom prst="rect">
            <a:avLst/>
          </a:prstGeom>
          <a:noFill/>
        </p:spPr>
        <p:txBody>
          <a:bodyPr wrap="square" rtlCol="0">
            <a:spAutoFit/>
          </a:bodyPr>
          <a:lstStyle/>
          <a:p>
            <a:pPr algn="ctr"/>
            <a:r>
              <a:rPr lang="en-US" sz="1400" dirty="0">
                <a:solidFill>
                  <a:srgbClr val="800000"/>
                </a:solidFill>
                <a:latin typeface="Helvetica Neue Light"/>
                <a:cs typeface="Helvetica Neue Light"/>
              </a:rPr>
              <a:t>Flooding near Key West, Florida, United States from Hurricane Wilma's storm surge in October 2005.</a:t>
            </a:r>
          </a:p>
          <a:p>
            <a:pPr algn="ct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424181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Weather Service Flood Forecasting</a:t>
            </a:r>
            <a:br>
              <a:rPr lang="en-US" dirty="0"/>
            </a:br>
            <a:r>
              <a:rPr lang="en-US" sz="1800" dirty="0">
                <a:solidFill>
                  <a:srgbClr val="800000"/>
                </a:solidFill>
              </a:rPr>
              <a:t>http://</a:t>
            </a:r>
            <a:r>
              <a:rPr lang="en-US" sz="1800" dirty="0" err="1">
                <a:solidFill>
                  <a:srgbClr val="800000"/>
                </a:solidFill>
              </a:rPr>
              <a:t>water.weather.gov</a:t>
            </a:r>
            <a:r>
              <a:rPr lang="en-US" sz="1800" dirty="0">
                <a:solidFill>
                  <a:srgbClr val="800000"/>
                </a:solidFill>
              </a:rPr>
              <a:t>/</a:t>
            </a:r>
            <a:r>
              <a:rPr lang="en-US" sz="1800" dirty="0" err="1">
                <a:solidFill>
                  <a:srgbClr val="800000"/>
                </a:solidFill>
              </a:rPr>
              <a:t>ahps</a:t>
            </a:r>
            <a:r>
              <a:rPr lang="en-US" sz="1800" dirty="0">
                <a:solidFill>
                  <a:srgbClr val="800000"/>
                </a:solidFill>
              </a:rPr>
              <a:t>/</a:t>
            </a:r>
            <a:r>
              <a:rPr lang="en-US" sz="1800" dirty="0" err="1">
                <a:solidFill>
                  <a:srgbClr val="800000"/>
                </a:solidFill>
              </a:rPr>
              <a:t>forecasts.php</a:t>
            </a:r>
            <a:endParaRPr lang="en-US" sz="1800" dirty="0">
              <a:solidFill>
                <a:srgbClr val="800000"/>
              </a:solidFill>
            </a:endParaRPr>
          </a:p>
        </p:txBody>
      </p:sp>
      <p:pic>
        <p:nvPicPr>
          <p:cNvPr id="4" name="Content Placeholder 3" descr="Screen Shot 2014-01-03 at 10.24.47 AM.png"/>
          <p:cNvPicPr>
            <a:picLocks noGrp="1" noChangeAspect="1"/>
          </p:cNvPicPr>
          <p:nvPr>
            <p:ph idx="1"/>
          </p:nvPr>
        </p:nvPicPr>
        <p:blipFill>
          <a:blip r:embed="rId2">
            <a:extLst>
              <a:ext uri="{28A0092B-C50C-407E-A947-70E740481C1C}">
                <a14:useLocalDpi xmlns:a14="http://schemas.microsoft.com/office/drawing/2010/main" val="0"/>
              </a:ext>
            </a:extLst>
          </a:blip>
          <a:srcRect l="-15027" r="-15027"/>
          <a:stretch>
            <a:fillRect/>
          </a:stretch>
        </p:blipFill>
        <p:spPr/>
      </p:pic>
    </p:spTree>
    <p:extLst>
      <p:ext uri="{BB962C8B-B14F-4D97-AF65-F5344CB8AC3E}">
        <p14:creationId xmlns:p14="http://schemas.microsoft.com/office/powerpoint/2010/main" val="391633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FEMA Flood Zones</a:t>
            </a:r>
            <a:br>
              <a:rPr lang="en-US" dirty="0"/>
            </a:br>
            <a:r>
              <a:rPr lang="en-US" sz="1800" dirty="0">
                <a:solidFill>
                  <a:srgbClr val="800000"/>
                </a:solidFill>
              </a:rPr>
              <a:t>http://</a:t>
            </a:r>
            <a:r>
              <a:rPr lang="en-US" sz="1800" dirty="0" err="1">
                <a:solidFill>
                  <a:srgbClr val="800000"/>
                </a:solidFill>
              </a:rPr>
              <a:t>www.openhazards.com</a:t>
            </a:r>
            <a:r>
              <a:rPr lang="en-US" sz="1800" dirty="0">
                <a:solidFill>
                  <a:srgbClr val="800000"/>
                </a:solidFill>
              </a:rPr>
              <a:t>/viewer</a:t>
            </a:r>
          </a:p>
        </p:txBody>
      </p:sp>
      <p:pic>
        <p:nvPicPr>
          <p:cNvPr id="7" name="Content Placeholder 6" descr="Screen Shot 2014-01-03 at 2.01.29 PM.png"/>
          <p:cNvPicPr>
            <a:picLocks noGrp="1" noChangeAspect="1"/>
          </p:cNvPicPr>
          <p:nvPr>
            <p:ph sz="half" idx="1"/>
          </p:nvPr>
        </p:nvPicPr>
        <p:blipFill>
          <a:blip r:embed="rId2">
            <a:extLst>
              <a:ext uri="{28A0092B-C50C-407E-A947-70E740481C1C}">
                <a14:useLocalDpi xmlns:a14="http://schemas.microsoft.com/office/drawing/2010/main" val="0"/>
              </a:ext>
            </a:extLst>
          </a:blip>
          <a:srcRect t="-7288" b="-7288"/>
          <a:stretch>
            <a:fillRect/>
          </a:stretch>
        </p:blipFill>
        <p:spPr/>
      </p:pic>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83891"/>
            <a:ext cx="4038600" cy="3958581"/>
          </a:xfrm>
        </p:spPr>
      </p:pic>
      <p:sp>
        <p:nvSpPr>
          <p:cNvPr id="5" name="TextBox 4"/>
          <p:cNvSpPr txBox="1"/>
          <p:nvPr/>
        </p:nvSpPr>
        <p:spPr>
          <a:xfrm>
            <a:off x="5486400" y="5964865"/>
            <a:ext cx="2796363" cy="369332"/>
          </a:xfrm>
          <a:prstGeom prst="rect">
            <a:avLst/>
          </a:prstGeom>
          <a:noFill/>
        </p:spPr>
        <p:txBody>
          <a:bodyPr wrap="square" rtlCol="0">
            <a:spAutoFit/>
          </a:bodyPr>
          <a:lstStyle/>
          <a:p>
            <a:pPr algn="ctr"/>
            <a:r>
              <a:rPr lang="en-US" dirty="0"/>
              <a:t>New Orleans, Louisiana</a:t>
            </a:r>
          </a:p>
        </p:txBody>
      </p:sp>
    </p:spTree>
    <p:extLst>
      <p:ext uri="{BB962C8B-B14F-4D97-AF65-F5344CB8AC3E}">
        <p14:creationId xmlns:p14="http://schemas.microsoft.com/office/powerpoint/2010/main" val="169303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a:bodyPr>
          <a:lstStyle/>
          <a:p>
            <a:r>
              <a:rPr lang="en-US" dirty="0"/>
              <a:t>Types of 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sz="half" idx="1"/>
          </p:nvPr>
        </p:nvSpPr>
        <p:spPr>
          <a:xfrm>
            <a:off x="457200" y="364506"/>
            <a:ext cx="4038600" cy="5867367"/>
          </a:xfrm>
        </p:spPr>
        <p:txBody>
          <a:bodyPr>
            <a:noAutofit/>
          </a:bodyPr>
          <a:lstStyle/>
          <a:p>
            <a:pPr marL="0" indent="0">
              <a:buNone/>
            </a:pPr>
            <a:r>
              <a:rPr lang="en-US" sz="1800" b="1" dirty="0">
                <a:solidFill>
                  <a:schemeClr val="tx1"/>
                </a:solidFill>
              </a:rPr>
              <a:t>Areal (rainfall related)</a:t>
            </a:r>
          </a:p>
          <a:p>
            <a:r>
              <a:rPr lang="en-US" sz="1600" dirty="0"/>
              <a:t>Floods can happen on flat or low-lying areas when the ground is saturated and water either cannot run off or cannot run off quickly enough to stop accumulating.</a:t>
            </a:r>
          </a:p>
          <a:p>
            <a:r>
              <a:rPr lang="en-US" sz="1600" dirty="0"/>
              <a:t>This may be followed by a river flood as water moves away from the floodplain into local rivers and streams.</a:t>
            </a:r>
          </a:p>
          <a:p>
            <a:r>
              <a:rPr lang="en-US" sz="1600" dirty="0"/>
              <a:t>Floods can also occur if water falls on an impermeable surface, such as concrete, paving or frozen ground, and cannot rapidly dissipate into the ground.</a:t>
            </a:r>
          </a:p>
          <a:p>
            <a:r>
              <a:rPr lang="en-US" sz="1600" dirty="0" err="1">
                <a:solidFill>
                  <a:schemeClr val="tx1"/>
                </a:solidFill>
              </a:rPr>
              <a:t>Localised</a:t>
            </a:r>
            <a:r>
              <a:rPr lang="en-US" sz="1600" dirty="0">
                <a:solidFill>
                  <a:schemeClr val="tx1"/>
                </a:solidFill>
              </a:rPr>
              <a:t> heavy rain from a series of storms moving over the same area can cause areal flash flooding when the rate of rainfall exceeds the drainage capacity of the area. </a:t>
            </a:r>
          </a:p>
          <a:p>
            <a:r>
              <a:rPr lang="en-US" sz="1600" dirty="0"/>
              <a:t>When this occurs on tilled fields, it can result in a muddy flood where sediments are picked up by run off and carried as suspended matter or bed load.</a:t>
            </a:r>
          </a:p>
          <a:p>
            <a:endParaRPr lang="en-US" sz="1600" dirty="0"/>
          </a:p>
        </p:txBody>
      </p:sp>
      <p:pic>
        <p:nvPicPr>
          <p:cNvPr id="5" name="Content Placeholder 4" descr="800px-Jeddah_Flood_-_King_Abdullah_Street.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173" b="-2969"/>
          <a:stretch/>
        </p:blipFill>
        <p:spPr>
          <a:xfrm>
            <a:off x="4648200" y="1552089"/>
            <a:ext cx="4038600" cy="3245278"/>
          </a:xfrm>
        </p:spPr>
      </p:pic>
      <p:sp>
        <p:nvSpPr>
          <p:cNvPr id="6" name="TextBox 5"/>
          <p:cNvSpPr txBox="1"/>
          <p:nvPr/>
        </p:nvSpPr>
        <p:spPr>
          <a:xfrm>
            <a:off x="4648200" y="4997257"/>
            <a:ext cx="4038600" cy="923330"/>
          </a:xfrm>
          <a:prstGeom prst="rect">
            <a:avLst/>
          </a:prstGeom>
          <a:noFill/>
        </p:spPr>
        <p:txBody>
          <a:bodyPr wrap="square" rtlCol="0">
            <a:spAutoFit/>
          </a:bodyPr>
          <a:lstStyle/>
          <a:p>
            <a:pPr algn="ctr"/>
            <a:r>
              <a:rPr lang="en-US" dirty="0">
                <a:solidFill>
                  <a:srgbClr val="800000"/>
                </a:solidFill>
                <a:latin typeface="Helvetica Neue Light"/>
                <a:cs typeface="Helvetica Neue Light"/>
              </a:rPr>
              <a:t>Jeddah Flood, covering King Abdullah Street in Saudi Arabia</a:t>
            </a:r>
          </a:p>
          <a:p>
            <a:pPr algn="ctr"/>
            <a:endParaRPr lang="en-US" dirty="0">
              <a:solidFill>
                <a:srgbClr val="800000"/>
              </a:solidFill>
              <a:latin typeface="Helvetica Neue Light"/>
              <a:cs typeface="Helvetica Neue Light"/>
            </a:endParaRPr>
          </a:p>
        </p:txBody>
      </p:sp>
    </p:spTree>
    <p:extLst>
      <p:ext uri="{BB962C8B-B14F-4D97-AF65-F5344CB8AC3E}">
        <p14:creationId xmlns:p14="http://schemas.microsoft.com/office/powerpoint/2010/main" val="4163000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a:bodyPr>
          <a:lstStyle/>
          <a:p>
            <a:r>
              <a:rPr lang="en-US" dirty="0"/>
              <a:t>Types of Floods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/wiki/Flood</a:t>
            </a:r>
          </a:p>
        </p:txBody>
      </p:sp>
      <p:sp>
        <p:nvSpPr>
          <p:cNvPr id="3" name="Content Placeholder 2"/>
          <p:cNvSpPr>
            <a:spLocks noGrp="1"/>
          </p:cNvSpPr>
          <p:nvPr>
            <p:ph sz="half" idx="1"/>
          </p:nvPr>
        </p:nvSpPr>
        <p:spPr>
          <a:xfrm>
            <a:off x="457200" y="540872"/>
            <a:ext cx="4038600" cy="5749903"/>
          </a:xfrm>
        </p:spPr>
        <p:txBody>
          <a:bodyPr>
            <a:noAutofit/>
          </a:bodyPr>
          <a:lstStyle/>
          <a:p>
            <a:pPr marL="0" indent="0">
              <a:buNone/>
            </a:pPr>
            <a:r>
              <a:rPr lang="en-US" sz="1600" b="1" dirty="0">
                <a:solidFill>
                  <a:schemeClr val="tx1"/>
                </a:solidFill>
              </a:rPr>
              <a:t>Riverine</a:t>
            </a:r>
          </a:p>
          <a:p>
            <a:r>
              <a:rPr lang="en-US" sz="1400" dirty="0"/>
              <a:t>River flows may rise to floods levels at different rates, from a few minutes to several weeks, depending on the type of river and the source of the increased flow.</a:t>
            </a:r>
          </a:p>
          <a:p>
            <a:r>
              <a:rPr lang="en-US" sz="1400" b="1" dirty="0">
                <a:solidFill>
                  <a:schemeClr val="tx1"/>
                </a:solidFill>
              </a:rPr>
              <a:t>Slow rising floods </a:t>
            </a:r>
            <a:r>
              <a:rPr lang="en-US" sz="1400" dirty="0"/>
              <a:t>most commonly occur in large rivers with large catchment areas. The increase in flow may be the result of sustained rainfall, rapid snow melt, monsoons, or tropical cyclones. </a:t>
            </a:r>
          </a:p>
          <a:p>
            <a:r>
              <a:rPr lang="en-US" sz="1400" b="1" dirty="0" err="1">
                <a:solidFill>
                  <a:schemeClr val="tx1"/>
                </a:solidFill>
              </a:rPr>
              <a:t>Localised</a:t>
            </a:r>
            <a:r>
              <a:rPr lang="en-US" sz="1400" b="1" dirty="0">
                <a:solidFill>
                  <a:schemeClr val="tx1"/>
                </a:solidFill>
              </a:rPr>
              <a:t> flooding </a:t>
            </a:r>
            <a:r>
              <a:rPr lang="en-US" sz="1400" dirty="0"/>
              <a:t>may be caused or exacerbated by drainage obstructions such as landslides, ice, or debris.</a:t>
            </a:r>
          </a:p>
          <a:p>
            <a:r>
              <a:rPr lang="en-US" sz="1400" b="1" dirty="0">
                <a:solidFill>
                  <a:schemeClr val="tx1"/>
                </a:solidFill>
              </a:rPr>
              <a:t>Rapid flooding events</a:t>
            </a:r>
            <a:r>
              <a:rPr lang="en-US" sz="1400" dirty="0"/>
              <a:t>, including flash floods, more often occur on smaller rivers, rivers with steep valleys or rivers that flow for much of their length over impermeable terrain. </a:t>
            </a:r>
          </a:p>
          <a:p>
            <a:r>
              <a:rPr lang="en-US" sz="1400" dirty="0"/>
              <a:t>The cause may be </a:t>
            </a:r>
            <a:r>
              <a:rPr lang="en-US" sz="1400" dirty="0" err="1"/>
              <a:t>localised</a:t>
            </a:r>
            <a:r>
              <a:rPr lang="en-US" sz="1400" dirty="0"/>
              <a:t> convective precipitation (intense thunderstorms) or sudden release from an upstream impoundment created behind a dam, landslide, or glacier.</a:t>
            </a:r>
          </a:p>
          <a:p>
            <a:r>
              <a:rPr lang="en-US" sz="1400" dirty="0"/>
              <a:t>Dam-building beavers can flood low-lying urban and rural areas, occasionally causing some damage.</a:t>
            </a:r>
          </a:p>
          <a:p>
            <a:endParaRPr lang="en-US" sz="1400" dirty="0"/>
          </a:p>
        </p:txBody>
      </p:sp>
      <p:pic>
        <p:nvPicPr>
          <p:cNvPr id="9" name="Content Placeholder 8" descr="452px-BDF0.jpg"/>
          <p:cNvPicPr>
            <a:picLocks noGrp="1" noChangeAspect="1"/>
          </p:cNvPicPr>
          <p:nvPr>
            <p:ph sz="half" idx="2"/>
          </p:nvPr>
        </p:nvPicPr>
        <p:blipFill>
          <a:blip r:embed="rId2">
            <a:extLst>
              <a:ext uri="{28A0092B-C50C-407E-A947-70E740481C1C}">
                <a14:useLocalDpi xmlns:a14="http://schemas.microsoft.com/office/drawing/2010/main" val="0"/>
              </a:ext>
            </a:extLst>
          </a:blip>
          <a:srcRect l="-9126" r="-9126"/>
          <a:stretch>
            <a:fillRect/>
          </a:stretch>
        </p:blipFill>
        <p:spPr>
          <a:xfrm>
            <a:off x="4936821" y="1365040"/>
            <a:ext cx="3408968" cy="3820349"/>
          </a:xfrm>
        </p:spPr>
      </p:pic>
      <p:sp>
        <p:nvSpPr>
          <p:cNvPr id="10" name="TextBox 9"/>
          <p:cNvSpPr txBox="1"/>
          <p:nvPr/>
        </p:nvSpPr>
        <p:spPr>
          <a:xfrm>
            <a:off x="4668274" y="5244203"/>
            <a:ext cx="4033296" cy="1384995"/>
          </a:xfrm>
          <a:prstGeom prst="rect">
            <a:avLst/>
          </a:prstGeom>
          <a:noFill/>
        </p:spPr>
        <p:txBody>
          <a:bodyPr wrap="square" rtlCol="0">
            <a:spAutoFit/>
          </a:bodyPr>
          <a:lstStyle/>
          <a:p>
            <a:pPr marL="171450" indent="-171450">
              <a:buFont typeface="Arial"/>
              <a:buChar char="•"/>
            </a:pPr>
            <a:r>
              <a:rPr lang="en-US" sz="1200" dirty="0">
                <a:solidFill>
                  <a:srgbClr val="800000"/>
                </a:solidFill>
                <a:latin typeface="Helvetica Neue Light"/>
                <a:cs typeface="Helvetica Neue Light"/>
              </a:rPr>
              <a:t>Dozens of villages were inundated when rain pushed the rivers of northwestern Bangladesh over their banks in early October 2005. The MODIS instrument on NASA’s Terra satellite captured the top image of the flooded </a:t>
            </a:r>
            <a:r>
              <a:rPr lang="en-US" sz="1200" dirty="0" err="1">
                <a:solidFill>
                  <a:srgbClr val="800000"/>
                </a:solidFill>
                <a:latin typeface="Helvetica Neue Light"/>
                <a:cs typeface="Helvetica Neue Light"/>
              </a:rPr>
              <a:t>Ghaghat</a:t>
            </a:r>
            <a:r>
              <a:rPr lang="en-US" sz="1200" dirty="0">
                <a:solidFill>
                  <a:srgbClr val="800000"/>
                </a:solidFill>
                <a:latin typeface="Helvetica Neue Light"/>
                <a:cs typeface="Helvetica Neue Light"/>
              </a:rPr>
              <a:t> and </a:t>
            </a:r>
            <a:r>
              <a:rPr lang="en-US" sz="1200" dirty="0" err="1">
                <a:solidFill>
                  <a:srgbClr val="800000"/>
                </a:solidFill>
                <a:latin typeface="Helvetica Neue Light"/>
                <a:cs typeface="Helvetica Neue Light"/>
              </a:rPr>
              <a:t>Atrai</a:t>
            </a:r>
            <a:r>
              <a:rPr lang="en-US" sz="1200" dirty="0">
                <a:solidFill>
                  <a:srgbClr val="800000"/>
                </a:solidFill>
                <a:latin typeface="Helvetica Neue Light"/>
                <a:cs typeface="Helvetica Neue Light"/>
              </a:rPr>
              <a:t> Rivers on October 12, 2005. </a:t>
            </a:r>
          </a:p>
          <a:p>
            <a:pPr marL="171450" indent="-171450">
              <a:buFont typeface="Arial"/>
              <a:buChar char="•"/>
            </a:pPr>
            <a:r>
              <a:rPr lang="en-US" sz="1200" dirty="0">
                <a:solidFill>
                  <a:srgbClr val="800000"/>
                </a:solidFill>
                <a:latin typeface="Helvetica Neue Light"/>
                <a:cs typeface="Helvetica Neue Light"/>
              </a:rPr>
              <a:t>The deep blue of the rivers is spread across the countryside in the flood image </a:t>
            </a:r>
          </a:p>
        </p:txBody>
      </p:sp>
    </p:spTree>
    <p:extLst>
      <p:ext uri="{BB962C8B-B14F-4D97-AF65-F5344CB8AC3E}">
        <p14:creationId xmlns:p14="http://schemas.microsoft.com/office/powerpoint/2010/main" val="1871776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TotalTime>
  <Words>2991</Words>
  <Application>Microsoft Macintosh PowerPoint</Application>
  <PresentationFormat>On-screen Show (4:3)</PresentationFormat>
  <Paragraphs>132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Helvetica Neue Light</vt:lpstr>
      <vt:lpstr>Office Theme</vt:lpstr>
      <vt:lpstr>Lecture 26</vt:lpstr>
      <vt:lpstr>Global Flood Statistics, 1980-2008 http://www.preventionweb.net/english/hazards/statistics/?hid=62</vt:lpstr>
      <vt:lpstr>Global Floods Summary Statistics, 1980-2008 http://www.preventionweb.net/english/hazards/statistics/?hid=62</vt:lpstr>
      <vt:lpstr>Floods http://en.wikipedia.org/wiki/Flood</vt:lpstr>
      <vt:lpstr>Floods http://en.wikipedia.org/wiki/Flood</vt:lpstr>
      <vt:lpstr>National Weather Service Flood Forecasting http://water.weather.gov/ahps/forecasts.php</vt:lpstr>
      <vt:lpstr>FEMA Flood Zones http://www.openhazards.com/viewer</vt:lpstr>
      <vt:lpstr>Types of Floods http://en.wikipedia.org/wiki/Flood</vt:lpstr>
      <vt:lpstr>Types of Floods http://en.wikipedia.org/wiki/Flood</vt:lpstr>
      <vt:lpstr>Types of Floods http://en.wikipedia.org/wiki/Flood</vt:lpstr>
      <vt:lpstr>Types of Floods http://en.wikipedia.org/wiki/Flood</vt:lpstr>
      <vt:lpstr>Floods: Primary Effects http://en.wikipedia.org/wiki/Flood</vt:lpstr>
      <vt:lpstr>Floods: Secondary Effects http://en.wikipedia.org/wiki/Flood</vt:lpstr>
      <vt:lpstr>Flood Forecasting http://en.wikipedia.org/wiki/Flood</vt:lpstr>
      <vt:lpstr>Flood Forecasting http://en.wikipedia.org/wiki/Flood</vt:lpstr>
      <vt:lpstr>https://www.cityofsacramento.org/utilities/drainage/flood-ready/maps</vt:lpstr>
      <vt:lpstr>Deadliest Floods WorldWide http://en.wikipedia.org/wiki/Flood</vt:lpstr>
      <vt:lpstr>Controlling Floods http://en.wikipedia.org/wiki/Flood</vt:lpstr>
      <vt:lpstr>Benefits of Floods http://en.wikipedia.org/wiki/Flood</vt:lpstr>
      <vt:lpstr>Flood Insurance http://www.insurance.ca.gov/0100-consumers/0065-catastrophe/index.cfm</vt:lpstr>
      <vt:lpstr>https://www.fema.gov/flood-insurance</vt:lpstr>
      <vt:lpstr>Oroville Dam near-Failure https://en.wikipedia.org/wiki/Oroville_Dam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Reconstruction  https://en.wikipedia.org/wiki/Oroville_Dam</vt:lpstr>
    </vt:vector>
  </TitlesOfParts>
  <Company>university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John Rundle</cp:lastModifiedBy>
  <cp:revision>35</cp:revision>
  <dcterms:created xsi:type="dcterms:W3CDTF">2013-10-07T21:38:56Z</dcterms:created>
  <dcterms:modified xsi:type="dcterms:W3CDTF">2023-12-06T16:50:34Z</dcterms:modified>
</cp:coreProperties>
</file>