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58" r:id="rId5"/>
    <p:sldId id="259" r:id="rId6"/>
    <p:sldId id="260" r:id="rId7"/>
    <p:sldId id="281" r:id="rId8"/>
    <p:sldId id="275" r:id="rId9"/>
    <p:sldId id="263" r:id="rId10"/>
    <p:sldId id="264" r:id="rId11"/>
    <p:sldId id="265" r:id="rId12"/>
    <p:sldId id="268" r:id="rId13"/>
    <p:sldId id="266" r:id="rId14"/>
    <p:sldId id="267" r:id="rId15"/>
    <p:sldId id="274" r:id="rId16"/>
    <p:sldId id="269" r:id="rId17"/>
    <p:sldId id="271" r:id="rId18"/>
    <p:sldId id="279" r:id="rId19"/>
    <p:sldId id="272" r:id="rId20"/>
    <p:sldId id="273" r:id="rId21"/>
    <p:sldId id="276" r:id="rId22"/>
    <p:sldId id="283" r:id="rId23"/>
    <p:sldId id="286" r:id="rId24"/>
    <p:sldId id="285" r:id="rId25"/>
    <p:sldId id="287" r:id="rId26"/>
    <p:sldId id="288" r:id="rId27"/>
    <p:sldId id="289" r:id="rId28"/>
    <p:sldId id="277" r:id="rId29"/>
    <p:sldId id="278" r:id="rId30"/>
    <p:sldId id="28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8" d="100"/>
          <a:sy n="128" d="100"/>
        </p:scale>
        <p:origin x="-240" y="-104"/>
      </p:cViewPr>
      <p:guideLst>
        <p:guide orient="horz" pos="2269"/>
        <p:guide pos="292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639DA9-3EAB-0743-ACF5-80313A4CC431}" type="datetimeFigureOut">
              <a:rPr lang="en-US" smtClean="0"/>
              <a:pPr/>
              <a:t>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639DA9-3EAB-0743-ACF5-80313A4CC431}" type="datetimeFigureOut">
              <a:rPr lang="en-US" smtClean="0"/>
              <a:pPr/>
              <a:t>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639DA9-3EAB-0743-ACF5-80313A4CC431}" type="datetimeFigureOut">
              <a:rPr lang="en-US" smtClean="0"/>
              <a:pPr/>
              <a:t>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639DA9-3EAB-0743-ACF5-80313A4CC431}" type="datetimeFigureOut">
              <a:rPr lang="en-US" smtClean="0"/>
              <a:pPr/>
              <a:t>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39DA9-3EAB-0743-ACF5-80313A4CC431}" type="datetimeFigureOut">
              <a:rPr lang="en-US" smtClean="0"/>
              <a:pPr/>
              <a:t>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39DA9-3EAB-0743-ACF5-80313A4CC431}" type="datetimeFigureOut">
              <a:rPr lang="en-US" smtClean="0"/>
              <a:pPr/>
              <a:t>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39DA9-3EAB-0743-ACF5-80313A4CC431}" type="datetimeFigureOut">
              <a:rPr lang="en-US" smtClean="0"/>
              <a:pPr/>
              <a:t>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03CC9D-6EAB-594E-A35A-5D5CDDFB64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39DA9-3EAB-0743-ACF5-80313A4CC431}" type="datetimeFigureOut">
              <a:rPr lang="en-US" smtClean="0"/>
              <a:pPr/>
              <a:t>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CC9D-6EAB-594E-A35A-5D5CDDFB6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0" i="0" kern="1200">
          <a:solidFill>
            <a:srgbClr val="FF0000"/>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2800" b="0" i="0" kern="1200">
          <a:solidFill>
            <a:srgbClr val="0000FF"/>
          </a:solidFill>
          <a:latin typeface="Helvetica Neue Light"/>
          <a:ea typeface="+mn-ea"/>
          <a:cs typeface="Helvetica Neue Light"/>
        </a:defRPr>
      </a:lvl1pPr>
      <a:lvl2pPr marL="742950" indent="-285750" algn="l" defTabSz="457200" rtl="0" eaLnBrk="1" latinLnBrk="0" hangingPunct="1">
        <a:spcBef>
          <a:spcPct val="20000"/>
        </a:spcBef>
        <a:buFont typeface="Arial"/>
        <a:buChar char="–"/>
        <a:defRPr sz="2400" b="0" i="0" kern="1200">
          <a:solidFill>
            <a:srgbClr val="0000FF"/>
          </a:solidFill>
          <a:latin typeface="Helvetica Neue Light"/>
          <a:ea typeface="+mn-ea"/>
          <a:cs typeface="Helvetica Neue Light"/>
        </a:defRPr>
      </a:lvl2pPr>
      <a:lvl3pPr marL="1143000" indent="-228600" algn="l" defTabSz="457200" rtl="0" eaLnBrk="1" latinLnBrk="0" hangingPunct="1">
        <a:spcBef>
          <a:spcPct val="20000"/>
        </a:spcBef>
        <a:buFont typeface="Arial"/>
        <a:buChar char="•"/>
        <a:defRPr sz="2000" b="0" i="0" kern="1200">
          <a:solidFill>
            <a:srgbClr val="0000FF"/>
          </a:solidFill>
          <a:latin typeface="Helvetica Neue Light"/>
          <a:ea typeface="+mn-ea"/>
          <a:cs typeface="Helvetica Neue Light"/>
        </a:defRPr>
      </a:lvl3pPr>
      <a:lvl4pPr marL="1600200" indent="-228600" algn="l" defTabSz="457200" rtl="0" eaLnBrk="1" latinLnBrk="0" hangingPunct="1">
        <a:spcBef>
          <a:spcPct val="20000"/>
        </a:spcBef>
        <a:buFont typeface="Arial"/>
        <a:buChar char="–"/>
        <a:defRPr sz="1800" b="0" i="0" kern="1200">
          <a:solidFill>
            <a:srgbClr val="0000FF"/>
          </a:solidFill>
          <a:latin typeface="Helvetica Neue Light"/>
          <a:ea typeface="+mn-ea"/>
          <a:cs typeface="Helvetica Neue Light"/>
        </a:defRPr>
      </a:lvl4pPr>
      <a:lvl5pPr marL="2057400" indent="-228600" algn="l" defTabSz="457200" rtl="0" eaLnBrk="1" latinLnBrk="0" hangingPunct="1">
        <a:spcBef>
          <a:spcPct val="20000"/>
        </a:spcBef>
        <a:buFont typeface="Arial"/>
        <a:buChar char="»"/>
        <a:defRPr sz="1600" b="0" i="0" kern="1200">
          <a:solidFill>
            <a:srgbClr val="0000FF"/>
          </a:solidFill>
          <a:latin typeface="Helvetica Neue Light"/>
          <a:ea typeface="+mn-ea"/>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Asperity_(material_science)" TargetMode="External"/><Relationship Id="rId4" Type="http://schemas.openxmlformats.org/officeDocument/2006/relationships/hyperlink" Target="http://en.wikipedia.org/wiki/Potential_energy" TargetMode="External"/><Relationship Id="rId1" Type="http://schemas.openxmlformats.org/officeDocument/2006/relationships/slideLayout" Target="../slideLayouts/slideLayout2.xml"/><Relationship Id="rId2" Type="http://schemas.openxmlformats.org/officeDocument/2006/relationships/hyperlink" Target="http://en.wikipedia.org/wiki/Aseismic_cree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Strain_(materials_scie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6</a:t>
            </a:r>
            <a:endParaRPr lang="en-US" dirty="0"/>
          </a:p>
        </p:txBody>
      </p:sp>
      <p:sp>
        <p:nvSpPr>
          <p:cNvPr id="3" name="Subtitle 2"/>
          <p:cNvSpPr>
            <a:spLocks noGrp="1"/>
          </p:cNvSpPr>
          <p:nvPr>
            <p:ph type="subTitle" idx="1"/>
          </p:nvPr>
        </p:nvSpPr>
        <p:spPr/>
        <p:txBody>
          <a:bodyPr/>
          <a:lstStyle/>
          <a:p>
            <a:r>
              <a:rPr lang="en-US" dirty="0" smtClean="0">
                <a:solidFill>
                  <a:srgbClr val="0000FF"/>
                </a:solidFill>
              </a:rPr>
              <a:t>Energy, Magnitude, </a:t>
            </a:r>
            <a:r>
              <a:rPr lang="en-US" dirty="0" smtClean="0">
                <a:solidFill>
                  <a:srgbClr val="0000FF"/>
                </a:solidFill>
              </a:rPr>
              <a:t>Intensity, </a:t>
            </a:r>
            <a:r>
              <a:rPr lang="en-US" dirty="0" err="1" smtClean="0">
                <a:solidFill>
                  <a:srgbClr val="0000FF"/>
                </a:solidFill>
              </a:rPr>
              <a:t>Isoseismals</a:t>
            </a:r>
            <a:endParaRPr lang="en-US" dirty="0" smtClean="0">
              <a:solidFill>
                <a:srgbClr val="0000FF"/>
              </a:solidFill>
            </a:endParaRPr>
          </a:p>
          <a:p>
            <a:r>
              <a:rPr lang="en-US" dirty="0" smtClean="0">
                <a:solidFill>
                  <a:srgbClr val="0000FF"/>
                </a:solidFill>
              </a:rPr>
              <a:t>John Rundle GEL 131 </a:t>
            </a:r>
            <a:r>
              <a:rPr lang="en-US" dirty="0" err="1" smtClean="0">
                <a:solidFill>
                  <a:srgbClr val="0000FF"/>
                </a:solidFill>
              </a:rPr>
              <a:t>WQ2014</a:t>
            </a:r>
            <a:endParaRPr lang="en-US" dirty="0">
              <a:solidFill>
                <a:srgbClr val="00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Richter</a:t>
            </a:r>
            <a:br>
              <a:rPr lang="en-US" dirty="0" smtClean="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Charles_Francis_Richter</a:t>
            </a:r>
            <a:endParaRPr lang="en-US" dirty="0"/>
          </a:p>
        </p:txBody>
      </p:sp>
      <p:sp>
        <p:nvSpPr>
          <p:cNvPr id="3" name="Content Placeholder 2"/>
          <p:cNvSpPr>
            <a:spLocks noGrp="1"/>
          </p:cNvSpPr>
          <p:nvPr>
            <p:ph idx="1"/>
          </p:nvPr>
        </p:nvSpPr>
        <p:spPr/>
        <p:txBody>
          <a:bodyPr>
            <a:normAutofit/>
          </a:bodyPr>
          <a:lstStyle/>
          <a:p>
            <a:r>
              <a:rPr lang="en-US" sz="2000" dirty="0"/>
              <a:t>Richter went to work at the Carnegie Institute in 1927 after receiving a job offer to be a research assistant there from Robert </a:t>
            </a:r>
            <a:r>
              <a:rPr lang="en-US" sz="2000" dirty="0" smtClean="0"/>
              <a:t>Millikan</a:t>
            </a:r>
            <a:endParaRPr lang="en-US" sz="2000" dirty="0"/>
          </a:p>
          <a:p>
            <a:r>
              <a:rPr lang="en-US" sz="2000" dirty="0"/>
              <a:t>Here he began a collaboration with </a:t>
            </a:r>
            <a:r>
              <a:rPr lang="en-US" sz="2000" dirty="0" err="1"/>
              <a:t>Beno</a:t>
            </a:r>
            <a:r>
              <a:rPr lang="en-US" sz="2000" dirty="0"/>
              <a:t> Gutenberg. </a:t>
            </a:r>
          </a:p>
          <a:p>
            <a:r>
              <a:rPr lang="en-US" sz="2000" dirty="0"/>
              <a:t>The Seismology Lab at the California Institute of Technology was hoping to begin publishing regular reports on earthquakes in southern California and had a pressing need to have a system of measuring the strength of earthquakes for these reports. </a:t>
            </a:r>
            <a:endParaRPr lang="en-US" sz="2000" dirty="0" smtClean="0"/>
          </a:p>
          <a:p>
            <a:r>
              <a:rPr lang="en-US" sz="2000" dirty="0"/>
              <a:t>Together, they had devised the scale that would become known at the Richter scale to fill this need, based on measuring quantitatively the displacement of the earth due to seismic waves, as had been suggested by </a:t>
            </a:r>
            <a:r>
              <a:rPr lang="en-US" sz="2000" dirty="0" err="1"/>
              <a:t>Kiyoo</a:t>
            </a:r>
            <a:r>
              <a:rPr lang="en-US" sz="2000" dirty="0"/>
              <a:t> </a:t>
            </a:r>
            <a:r>
              <a:rPr lang="en-US" sz="2000" dirty="0" err="1"/>
              <a:t>Wadati</a:t>
            </a:r>
            <a:r>
              <a:rPr lang="en-US" sz="2000" dirty="0"/>
              <a:t>. </a:t>
            </a:r>
          </a:p>
          <a:p>
            <a:r>
              <a:rPr lang="en-US" sz="2000" dirty="0"/>
              <a:t>The pair designed a seismograph that measured this displacement, and developed a logarithmic scale to measure intensity.</a:t>
            </a:r>
          </a:p>
          <a:p>
            <a:endParaRPr lang="en-US" sz="2000" dirty="0"/>
          </a:p>
          <a:p>
            <a:endParaRPr lang="en-US" sz="2000" dirty="0"/>
          </a:p>
        </p:txBody>
      </p:sp>
    </p:spTree>
    <p:extLst>
      <p:ext uri="{BB962C8B-B14F-4D97-AF65-F5344CB8AC3E}">
        <p14:creationId xmlns:p14="http://schemas.microsoft.com/office/powerpoint/2010/main" val="2147409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Richter</a:t>
            </a:r>
            <a:br>
              <a:rPr lang="en-US" dirty="0" smtClean="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Charles_Francis_Richter</a:t>
            </a:r>
            <a:endParaRPr lang="en-US" dirty="0"/>
          </a:p>
        </p:txBody>
      </p:sp>
      <p:sp>
        <p:nvSpPr>
          <p:cNvPr id="3" name="Content Placeholder 2"/>
          <p:cNvSpPr>
            <a:spLocks noGrp="1"/>
          </p:cNvSpPr>
          <p:nvPr>
            <p:ph idx="1"/>
          </p:nvPr>
        </p:nvSpPr>
        <p:spPr/>
        <p:txBody>
          <a:bodyPr>
            <a:noAutofit/>
          </a:bodyPr>
          <a:lstStyle/>
          <a:p>
            <a:r>
              <a:rPr lang="en-US" sz="2000" dirty="0"/>
              <a:t>The name "magnitude" for this measurement came from Richter's childhood interest in Astronomy, where the intensity of stars is measured in magnitudes. </a:t>
            </a:r>
          </a:p>
          <a:p>
            <a:r>
              <a:rPr lang="en-US" sz="2000" dirty="0"/>
              <a:t>Gutenberg's contribution was substantial, but his aversion to interviews contributed to his name being left off the scale. </a:t>
            </a:r>
            <a:endParaRPr lang="en-US" sz="2000" dirty="0" smtClean="0"/>
          </a:p>
          <a:p>
            <a:r>
              <a:rPr lang="en-US" sz="2000" dirty="0" smtClean="0"/>
              <a:t>After </a:t>
            </a:r>
            <a:r>
              <a:rPr lang="en-US" sz="2000" dirty="0"/>
              <a:t>publishing the proposed scale in 1935, it was quickly adopted for use in measuring the intensity of earthquakes</a:t>
            </a:r>
            <a:r>
              <a:rPr lang="en-US" sz="2000" dirty="0" smtClean="0"/>
              <a:t>.</a:t>
            </a:r>
            <a:endParaRPr lang="en-US" sz="2000" dirty="0"/>
          </a:p>
          <a:p>
            <a:r>
              <a:rPr lang="en-US" sz="2000" dirty="0" smtClean="0"/>
              <a:t>Richter </a:t>
            </a:r>
            <a:r>
              <a:rPr lang="en-US" sz="2000" dirty="0"/>
              <a:t>remained at the Carnegie Institute until 1936 when he obtained a post at the California Institute of Technology, where </a:t>
            </a:r>
            <a:r>
              <a:rPr lang="en-US" sz="2000" dirty="0" err="1"/>
              <a:t>Beno</a:t>
            </a:r>
            <a:r>
              <a:rPr lang="en-US" sz="2000" dirty="0"/>
              <a:t> Gutenberg worked. </a:t>
            </a:r>
          </a:p>
          <a:p>
            <a:r>
              <a:rPr lang="en-US" sz="2000" dirty="0"/>
              <a:t>Gutenberg and Richter published </a:t>
            </a:r>
            <a:r>
              <a:rPr lang="en-US" sz="2000" b="1" dirty="0">
                <a:solidFill>
                  <a:schemeClr val="tx1"/>
                </a:solidFill>
              </a:rPr>
              <a:t>Seismicity of the Earth </a:t>
            </a:r>
            <a:r>
              <a:rPr lang="en-US" sz="2000" dirty="0"/>
              <a:t>in 1941. Its revised edition, published in 1954, is considered a standard reference in the field</a:t>
            </a:r>
            <a:r>
              <a:rPr lang="en-US" sz="2000" dirty="0" smtClean="0"/>
              <a:t>.</a:t>
            </a:r>
            <a:endParaRPr lang="en-US" sz="2000" dirty="0"/>
          </a:p>
          <a:p>
            <a:endParaRPr lang="en-US" sz="2000" dirty="0"/>
          </a:p>
        </p:txBody>
      </p:sp>
    </p:spTree>
    <p:extLst>
      <p:ext uri="{BB962C8B-B14F-4D97-AF65-F5344CB8AC3E}">
        <p14:creationId xmlns:p14="http://schemas.microsoft.com/office/powerpoint/2010/main" val="1611440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Richter</a:t>
            </a:r>
            <a:br>
              <a:rPr lang="en-US" dirty="0" smtClean="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Charles_Francis_Richter</a:t>
            </a:r>
            <a:endParaRPr lang="en-US" dirty="0"/>
          </a:p>
        </p:txBody>
      </p:sp>
      <p:sp>
        <p:nvSpPr>
          <p:cNvPr id="3" name="Content Placeholder 2"/>
          <p:cNvSpPr>
            <a:spLocks noGrp="1"/>
          </p:cNvSpPr>
          <p:nvPr>
            <p:ph idx="1"/>
          </p:nvPr>
        </p:nvSpPr>
        <p:spPr/>
        <p:txBody>
          <a:bodyPr>
            <a:noAutofit/>
          </a:bodyPr>
          <a:lstStyle/>
          <a:p>
            <a:r>
              <a:rPr lang="en-US" sz="2000" dirty="0"/>
              <a:t>Richter became a full professor at the California Institute of Technology in 1952. </a:t>
            </a:r>
          </a:p>
          <a:p>
            <a:r>
              <a:rPr lang="en-US" sz="2000" dirty="0"/>
              <a:t>In 1958, he published </a:t>
            </a:r>
            <a:r>
              <a:rPr lang="en-US" sz="2000" b="1" dirty="0">
                <a:solidFill>
                  <a:srgbClr val="000000"/>
                </a:solidFill>
              </a:rPr>
              <a:t>Elementary Seismology </a:t>
            </a:r>
            <a:r>
              <a:rPr lang="en-US" sz="2000" dirty="0"/>
              <a:t>based on his undergraduate teaching notes. </a:t>
            </a:r>
          </a:p>
          <a:p>
            <a:r>
              <a:rPr lang="en-US" sz="2000" dirty="0"/>
              <a:t>As Richter never published in peer reviewed journals, this is often considered his most important contribution to seismology. </a:t>
            </a:r>
          </a:p>
          <a:p>
            <a:pPr marL="0" indent="0">
              <a:buNone/>
            </a:pPr>
            <a:endParaRPr lang="en-US" sz="2000" dirty="0"/>
          </a:p>
        </p:txBody>
      </p:sp>
    </p:spTree>
    <p:extLst>
      <p:ext uri="{BB962C8B-B14F-4D97-AF65-F5344CB8AC3E}">
        <p14:creationId xmlns:p14="http://schemas.microsoft.com/office/powerpoint/2010/main" val="100997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Beno</a:t>
            </a:r>
            <a:r>
              <a:rPr lang="en-US" dirty="0"/>
              <a:t> Gutenberg</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Beno_Gutenberg</a:t>
            </a:r>
            <a:endParaRPr lang="en-US" sz="2000" dirty="0">
              <a:solidFill>
                <a:srgbClr val="800000"/>
              </a:solidFill>
            </a:endParaRPr>
          </a:p>
        </p:txBody>
      </p:sp>
      <p:sp>
        <p:nvSpPr>
          <p:cNvPr id="5" name="Content Placeholder 4"/>
          <p:cNvSpPr>
            <a:spLocks noGrp="1"/>
          </p:cNvSpPr>
          <p:nvPr>
            <p:ph sz="half" idx="1"/>
          </p:nvPr>
        </p:nvSpPr>
        <p:spPr/>
        <p:txBody>
          <a:bodyPr/>
          <a:lstStyle/>
          <a:p>
            <a:r>
              <a:rPr lang="en-US" dirty="0" smtClean="0"/>
              <a:t>Born June 4, 1889, Darmstadt, German Empire</a:t>
            </a:r>
          </a:p>
          <a:p>
            <a:r>
              <a:rPr lang="en-US" dirty="0" smtClean="0"/>
              <a:t>Died January 25, 1960, Pasadena, CA</a:t>
            </a:r>
          </a:p>
          <a:p>
            <a:r>
              <a:rPr lang="en-US" dirty="0" smtClean="0"/>
              <a:t>Graduated from the University of Gottingen</a:t>
            </a:r>
            <a:endParaRPr lang="en-US" dirty="0"/>
          </a:p>
        </p:txBody>
      </p:sp>
      <p:pic>
        <p:nvPicPr>
          <p:cNvPr id="7" name="Content Placeholder 6" descr="index.jpg"/>
          <p:cNvPicPr>
            <a:picLocks noGrp="1" noChangeAspect="1"/>
          </p:cNvPicPr>
          <p:nvPr>
            <p:ph sz="half" idx="2"/>
          </p:nvPr>
        </p:nvPicPr>
        <p:blipFill>
          <a:blip r:embed="rId2">
            <a:extLst>
              <a:ext uri="{28A0092B-C50C-407E-A947-70E740481C1C}">
                <a14:useLocalDpi xmlns:a14="http://schemas.microsoft.com/office/drawing/2010/main" val="0"/>
              </a:ext>
            </a:extLst>
          </a:blip>
          <a:srcRect l="-5398" r="-5398"/>
          <a:stretch>
            <a:fillRect/>
          </a:stretch>
        </p:blipFill>
        <p:spPr/>
      </p:pic>
    </p:spTree>
    <p:extLst>
      <p:ext uri="{BB962C8B-B14F-4D97-AF65-F5344CB8AC3E}">
        <p14:creationId xmlns:p14="http://schemas.microsoft.com/office/powerpoint/2010/main" val="415260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Beno</a:t>
            </a:r>
            <a:r>
              <a:rPr lang="en-US" dirty="0" smtClean="0"/>
              <a:t> Gutenberg</a:t>
            </a:r>
            <a:br>
              <a:rPr lang="en-US" dirty="0" smtClean="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Beno_Gutenberg</a:t>
            </a:r>
            <a:endParaRPr lang="en-US" dirty="0"/>
          </a:p>
        </p:txBody>
      </p:sp>
      <p:sp>
        <p:nvSpPr>
          <p:cNvPr id="3" name="Content Placeholder 2"/>
          <p:cNvSpPr>
            <a:spLocks noGrp="1"/>
          </p:cNvSpPr>
          <p:nvPr>
            <p:ph idx="1"/>
          </p:nvPr>
        </p:nvSpPr>
        <p:spPr/>
        <p:txBody>
          <a:bodyPr>
            <a:noAutofit/>
          </a:bodyPr>
          <a:lstStyle/>
          <a:p>
            <a:r>
              <a:rPr lang="en-US" sz="2000" dirty="0"/>
              <a:t>Gutenberg was born in Darmstadt, Germany, and obtained his doctorate in physics from the University of </a:t>
            </a:r>
            <a:r>
              <a:rPr lang="en-US" sz="2000" dirty="0" err="1"/>
              <a:t>Göttingen</a:t>
            </a:r>
            <a:r>
              <a:rPr lang="en-US" sz="2000" dirty="0"/>
              <a:t> in 1911. </a:t>
            </a:r>
          </a:p>
          <a:p>
            <a:r>
              <a:rPr lang="en-US" sz="2000" dirty="0"/>
              <a:t>His advisor was Emil </a:t>
            </a:r>
            <a:r>
              <a:rPr lang="en-US" sz="2000" dirty="0" err="1"/>
              <a:t>Wiechert</a:t>
            </a:r>
            <a:r>
              <a:rPr lang="en-US" sz="2000" dirty="0"/>
              <a:t>. During the World War I, Gutenberg served in the German army as a meteorologist in support of gas warfare operations</a:t>
            </a:r>
            <a:r>
              <a:rPr lang="en-US" sz="2000" dirty="0" smtClean="0"/>
              <a:t>.</a:t>
            </a:r>
            <a:endParaRPr lang="en-US" sz="2000" dirty="0"/>
          </a:p>
          <a:p>
            <a:r>
              <a:rPr lang="en-US" sz="2000" dirty="0"/>
              <a:t>Gutenberg held positions at the University of Strasbourg which he lost when Strasbourg became French in 1918. </a:t>
            </a:r>
          </a:p>
          <a:p>
            <a:r>
              <a:rPr lang="en-US" sz="2000" dirty="0" smtClean="0"/>
              <a:t>After </a:t>
            </a:r>
            <a:r>
              <a:rPr lang="en-US" sz="2000" dirty="0"/>
              <a:t>some years where he had to sustain himself with managing his father's soap factory, he obtained in 1926 a junior professorship at University of Frankfurt-am-Main, which was poorly paid</a:t>
            </a:r>
            <a:r>
              <a:rPr lang="en-US" sz="2000" dirty="0" smtClean="0"/>
              <a:t>.</a:t>
            </a:r>
            <a:endParaRPr lang="en-US" sz="2000" dirty="0"/>
          </a:p>
          <a:p>
            <a:r>
              <a:rPr lang="en-US" sz="2000" dirty="0"/>
              <a:t>Although he was already, in the 1920s, one of the leading seismologists worldwide and definitely the leading seismologist in Germany, he was then still dependent on the position in his father's factory, yet he continued his research in his spare time. </a:t>
            </a:r>
          </a:p>
          <a:p>
            <a:endParaRPr lang="en-US" sz="2000" dirty="0"/>
          </a:p>
        </p:txBody>
      </p:sp>
    </p:spTree>
    <p:extLst>
      <p:ext uri="{BB962C8B-B14F-4D97-AF65-F5344CB8AC3E}">
        <p14:creationId xmlns:p14="http://schemas.microsoft.com/office/powerpoint/2010/main" val="2779919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Beno</a:t>
            </a:r>
            <a:r>
              <a:rPr lang="en-US" dirty="0" smtClean="0"/>
              <a:t> Gutenberg</a:t>
            </a:r>
            <a:br>
              <a:rPr lang="en-US" dirty="0" smtClean="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Beno_Gutenberg</a:t>
            </a:r>
            <a:endParaRPr lang="en-US" dirty="0"/>
          </a:p>
        </p:txBody>
      </p:sp>
      <p:sp>
        <p:nvSpPr>
          <p:cNvPr id="3" name="Content Placeholder 2"/>
          <p:cNvSpPr>
            <a:spLocks noGrp="1"/>
          </p:cNvSpPr>
          <p:nvPr>
            <p:ph idx="1"/>
          </p:nvPr>
        </p:nvSpPr>
        <p:spPr/>
        <p:txBody>
          <a:bodyPr>
            <a:noAutofit/>
          </a:bodyPr>
          <a:lstStyle/>
          <a:p>
            <a:r>
              <a:rPr lang="en-US" sz="2000" dirty="0"/>
              <a:t>Gutenberg was born in Darmstadt, Germany, and obtained his doctorate in physics from the University of </a:t>
            </a:r>
            <a:r>
              <a:rPr lang="en-US" sz="2000" dirty="0" err="1"/>
              <a:t>Göttingen</a:t>
            </a:r>
            <a:r>
              <a:rPr lang="en-US" sz="2000" dirty="0"/>
              <a:t> in 1911. </a:t>
            </a:r>
          </a:p>
          <a:p>
            <a:r>
              <a:rPr lang="en-US" sz="2000" dirty="0"/>
              <a:t>His advisor was Emil </a:t>
            </a:r>
            <a:r>
              <a:rPr lang="en-US" sz="2000" dirty="0" err="1"/>
              <a:t>Wiechert</a:t>
            </a:r>
            <a:r>
              <a:rPr lang="en-US" sz="2000" dirty="0"/>
              <a:t>. During the World War I, Gutenberg served in the German army as a meteorologist in support of gas warfare operations</a:t>
            </a:r>
            <a:r>
              <a:rPr lang="en-US" sz="2000" dirty="0" smtClean="0"/>
              <a:t>.</a:t>
            </a:r>
            <a:endParaRPr lang="en-US" sz="2000" dirty="0"/>
          </a:p>
          <a:p>
            <a:r>
              <a:rPr lang="en-US" sz="2000" dirty="0"/>
              <a:t>Gutenberg held positions at the University of Strasbourg which he lost when Strasbourg became French in 1918. </a:t>
            </a:r>
          </a:p>
          <a:p>
            <a:r>
              <a:rPr lang="en-US" sz="2000" dirty="0" smtClean="0"/>
              <a:t>After </a:t>
            </a:r>
            <a:r>
              <a:rPr lang="en-US" sz="2000" dirty="0"/>
              <a:t>some years where he had to sustain himself with managing his father's soap factory, he obtained in 1926 a junior professorship at University of Frankfurt-am-Main, which was poorly paid</a:t>
            </a:r>
            <a:r>
              <a:rPr lang="en-US" sz="2000" dirty="0" smtClean="0"/>
              <a:t>.</a:t>
            </a:r>
            <a:endParaRPr lang="en-US" sz="2000" dirty="0"/>
          </a:p>
          <a:p>
            <a:r>
              <a:rPr lang="en-US" sz="2000" dirty="0"/>
              <a:t>Although he was already, in the 1920s, one of the leading seismologists worldwide and definitely the leading seismologist in Germany, he was then still dependent on the position in his father's factory, yet he continued his research in his spare time. </a:t>
            </a:r>
          </a:p>
          <a:p>
            <a:endParaRPr lang="en-US" sz="2000" dirty="0"/>
          </a:p>
        </p:txBody>
      </p:sp>
    </p:spTree>
    <p:extLst>
      <p:ext uri="{BB962C8B-B14F-4D97-AF65-F5344CB8AC3E}">
        <p14:creationId xmlns:p14="http://schemas.microsoft.com/office/powerpoint/2010/main" val="191624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Beno</a:t>
            </a:r>
            <a:r>
              <a:rPr lang="en-US" dirty="0"/>
              <a:t> Gutenberg</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Beno_Gutenberg</a:t>
            </a:r>
            <a:endParaRPr lang="en-US" dirty="0"/>
          </a:p>
        </p:txBody>
      </p:sp>
      <p:sp>
        <p:nvSpPr>
          <p:cNvPr id="3" name="Content Placeholder 2"/>
          <p:cNvSpPr>
            <a:spLocks noGrp="1"/>
          </p:cNvSpPr>
          <p:nvPr>
            <p:ph idx="1"/>
          </p:nvPr>
        </p:nvSpPr>
        <p:spPr/>
        <p:txBody>
          <a:bodyPr>
            <a:normAutofit/>
          </a:bodyPr>
          <a:lstStyle/>
          <a:p>
            <a:r>
              <a:rPr lang="en-US" sz="2000" dirty="0"/>
              <a:t>Since Gutenberg could not sustain a career of scientific work in Germany, he accepted a position as Professor of Geophysics at the California Institute of Technology in Pasadena in </a:t>
            </a:r>
            <a:r>
              <a:rPr lang="en-US" sz="2000" dirty="0" smtClean="0"/>
              <a:t>1930</a:t>
            </a:r>
          </a:p>
          <a:p>
            <a:r>
              <a:rPr lang="en-US" sz="2000" dirty="0" smtClean="0"/>
              <a:t>He was founding Director </a:t>
            </a:r>
            <a:r>
              <a:rPr lang="en-US" sz="2000" dirty="0"/>
              <a:t>of the Seismological Laboratory when it was transferred to Caltech from Carnegie in 1952</a:t>
            </a:r>
            <a:r>
              <a:rPr lang="en-US" sz="2000" dirty="0" smtClean="0"/>
              <a:t>.</a:t>
            </a:r>
            <a:endParaRPr lang="en-US" sz="2000" dirty="0"/>
          </a:p>
          <a:p>
            <a:r>
              <a:rPr lang="en-US" sz="2000" dirty="0"/>
              <a:t>Gutenberg, especially in his collaboration with Charles Francis Richter, made the Caltech Seismological Laboratory the leading seismological institute worldwide. </a:t>
            </a:r>
          </a:p>
          <a:p>
            <a:r>
              <a:rPr lang="en-US" sz="2000" dirty="0"/>
              <a:t>Collaborating with Richter, Gutenberg developed a relationship between seismic magnitude and </a:t>
            </a:r>
            <a:r>
              <a:rPr lang="en-US" sz="2000" dirty="0" smtClean="0"/>
              <a:t>energy</a:t>
            </a:r>
          </a:p>
          <a:p>
            <a:r>
              <a:rPr lang="en-US" sz="2000" dirty="0" smtClean="0"/>
              <a:t>They also developed a relationship between seismic magnitude and frequency of occurrence.  This relationship is commonly referred to as the “Gutenberg-Richter Relation”</a:t>
            </a:r>
            <a:endParaRPr lang="en-US" sz="2000" dirty="0"/>
          </a:p>
          <a:p>
            <a:endParaRPr lang="en-US" sz="2000" dirty="0"/>
          </a:p>
        </p:txBody>
      </p:sp>
    </p:spTree>
    <p:extLst>
      <p:ext uri="{BB962C8B-B14F-4D97-AF65-F5344CB8AC3E}">
        <p14:creationId xmlns:p14="http://schemas.microsoft.com/office/powerpoint/2010/main" val="24086519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Mercalli</a:t>
            </a:r>
            <a:r>
              <a:rPr lang="en-US" dirty="0" smtClean="0"/>
              <a:t> Intensity</a:t>
            </a:r>
            <a:br>
              <a:rPr lang="en-US" dirty="0" smtClean="0"/>
            </a:br>
            <a:r>
              <a:rPr lang="en-US" sz="2000" dirty="0" err="1" smtClean="0">
                <a:solidFill>
                  <a:srgbClr val="800000"/>
                </a:solidFill>
              </a:rPr>
              <a:t>ema.alabama.gov</a:t>
            </a:r>
            <a:endParaRPr lang="en-US" sz="2000" dirty="0">
              <a:solidFill>
                <a:srgbClr val="800000"/>
              </a:solidFill>
            </a:endParaRPr>
          </a:p>
        </p:txBody>
      </p:sp>
      <p:pic>
        <p:nvPicPr>
          <p:cNvPr id="4" name="Content Placeholder 3" descr="mercalli_scale.png"/>
          <p:cNvPicPr>
            <a:picLocks noGrp="1" noChangeAspect="1"/>
          </p:cNvPicPr>
          <p:nvPr>
            <p:ph idx="1"/>
          </p:nvPr>
        </p:nvPicPr>
        <p:blipFill>
          <a:blip r:embed="rId2">
            <a:extLst>
              <a:ext uri="{28A0092B-C50C-407E-A947-70E740481C1C}">
                <a14:useLocalDpi xmlns:a14="http://schemas.microsoft.com/office/drawing/2010/main" val="0"/>
              </a:ext>
            </a:extLst>
          </a:blip>
          <a:srcRect l="-14572" r="-14572"/>
          <a:stretch>
            <a:fillRect/>
          </a:stretch>
        </p:blipFill>
        <p:spPr/>
      </p:pic>
      <p:sp>
        <p:nvSpPr>
          <p:cNvPr id="6" name="TextBox 5"/>
          <p:cNvSpPr txBox="1"/>
          <p:nvPr/>
        </p:nvSpPr>
        <p:spPr>
          <a:xfrm>
            <a:off x="376937" y="6334903"/>
            <a:ext cx="8537887" cy="338554"/>
          </a:xfrm>
          <a:prstGeom prst="rect">
            <a:avLst/>
          </a:prstGeom>
          <a:noFill/>
        </p:spPr>
        <p:txBody>
          <a:bodyPr wrap="square" rtlCol="0">
            <a:spAutoFit/>
          </a:bodyPr>
          <a:lstStyle/>
          <a:p>
            <a:r>
              <a:rPr lang="en-US" sz="1600" dirty="0" smtClean="0"/>
              <a:t>Notice:  These are all properties of the ground motion, not necessarily of the earthquake source!</a:t>
            </a:r>
            <a:endParaRPr lang="en-US" sz="1600" dirty="0"/>
          </a:p>
        </p:txBody>
      </p:sp>
    </p:spTree>
    <p:extLst>
      <p:ext uri="{BB962C8B-B14F-4D97-AF65-F5344CB8AC3E}">
        <p14:creationId xmlns:p14="http://schemas.microsoft.com/office/powerpoint/2010/main" val="9608718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Mercalli</a:t>
            </a:r>
            <a:r>
              <a:rPr lang="en-US" dirty="0" smtClean="0"/>
              <a:t> Intensity</a:t>
            </a:r>
            <a:br>
              <a:rPr lang="en-US" dirty="0" smtClean="0"/>
            </a:br>
            <a:r>
              <a:rPr lang="en-US" sz="2000" dirty="0" smtClean="0">
                <a:solidFill>
                  <a:srgbClr val="800000"/>
                </a:solidFill>
              </a:rPr>
              <a:t>http://</a:t>
            </a:r>
            <a:r>
              <a:rPr lang="en-US" sz="2000" dirty="0" err="1" smtClean="0">
                <a:solidFill>
                  <a:srgbClr val="800000"/>
                </a:solidFill>
              </a:rPr>
              <a:t>en.wikipedia.org/wiki/Mercalli_intensity_scale</a:t>
            </a:r>
            <a:endParaRPr lang="en-US" sz="2000" dirty="0">
              <a:solidFill>
                <a:srgbClr val="800000"/>
              </a:solidFill>
            </a:endParaRPr>
          </a:p>
        </p:txBody>
      </p:sp>
      <p:sp>
        <p:nvSpPr>
          <p:cNvPr id="6" name="TextBox 5"/>
          <p:cNvSpPr txBox="1"/>
          <p:nvPr/>
        </p:nvSpPr>
        <p:spPr>
          <a:xfrm>
            <a:off x="376937" y="6334903"/>
            <a:ext cx="8537887" cy="338554"/>
          </a:xfrm>
          <a:prstGeom prst="rect">
            <a:avLst/>
          </a:prstGeom>
          <a:noFill/>
        </p:spPr>
        <p:txBody>
          <a:bodyPr wrap="square" rtlCol="0">
            <a:spAutoFit/>
          </a:bodyPr>
          <a:lstStyle/>
          <a:p>
            <a:r>
              <a:rPr lang="en-US" sz="1600" dirty="0" smtClean="0"/>
              <a:t>Notice:  These are all properties of the ground motion, not necessarily of the earthquake source!</a:t>
            </a:r>
            <a:endParaRPr lang="en-US" sz="1600" dirty="0"/>
          </a:p>
        </p:txBody>
      </p:sp>
      <p:pic>
        <p:nvPicPr>
          <p:cNvPr id="7" name="Content Placeholder 6" descr="Screen Shot 2013-09-30 at 10.32.30 AM.png"/>
          <p:cNvPicPr>
            <a:picLocks noGrp="1" noChangeAspect="1"/>
          </p:cNvPicPr>
          <p:nvPr>
            <p:ph idx="1"/>
          </p:nvPr>
        </p:nvPicPr>
        <p:blipFill>
          <a:blip r:embed="rId2"/>
          <a:srcRect l="-26048" r="-26048"/>
          <a:stretch>
            <a:fillRect/>
          </a:stretch>
        </p:blipFill>
        <p:spPr/>
      </p:pic>
    </p:spTree>
    <p:extLst>
      <p:ext uri="{BB962C8B-B14F-4D97-AF65-F5344CB8AC3E}">
        <p14:creationId xmlns:p14="http://schemas.microsoft.com/office/powerpoint/2010/main" val="9608718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Mercalli</a:t>
            </a:r>
            <a:r>
              <a:rPr lang="en-US" dirty="0" smtClean="0"/>
              <a:t> Intensity vs. Magnitude</a:t>
            </a:r>
            <a:endParaRPr lang="en-US" dirty="0"/>
          </a:p>
        </p:txBody>
      </p:sp>
      <p:sp>
        <p:nvSpPr>
          <p:cNvPr id="3" name="Content Placeholder 2"/>
          <p:cNvSpPr>
            <a:spLocks noGrp="1"/>
          </p:cNvSpPr>
          <p:nvPr>
            <p:ph idx="1"/>
          </p:nvPr>
        </p:nvSpPr>
        <p:spPr/>
        <p:txBody>
          <a:bodyPr>
            <a:normAutofit/>
          </a:bodyPr>
          <a:lstStyle/>
          <a:p>
            <a:r>
              <a:rPr lang="en-US" sz="2400" dirty="0" smtClean="0"/>
              <a:t>The </a:t>
            </a:r>
            <a:r>
              <a:rPr lang="en-US" sz="2400" dirty="0" err="1" smtClean="0"/>
              <a:t>Mercalli</a:t>
            </a:r>
            <a:r>
              <a:rPr lang="en-US" sz="2400" dirty="0" smtClean="0"/>
              <a:t> scale was a big advance for its time, and we still use it to express ground motion intensity</a:t>
            </a:r>
          </a:p>
          <a:p>
            <a:r>
              <a:rPr lang="en-US" sz="2400" dirty="0" smtClean="0"/>
              <a:t>However, it says nothing about the earthquake source or its energy release</a:t>
            </a:r>
          </a:p>
          <a:p>
            <a:r>
              <a:rPr lang="en-US" sz="2400" dirty="0" smtClean="0"/>
              <a:t>A great earthquake far away can produce the same ground motion as a small close-by earthquake</a:t>
            </a:r>
          </a:p>
          <a:p>
            <a:r>
              <a:rPr lang="en-US" sz="2400" dirty="0" smtClean="0"/>
              <a:t>The magnitude scale was invented to address these problems – it characterizes </a:t>
            </a:r>
            <a:r>
              <a:rPr lang="en-US" sz="2400" dirty="0" smtClean="0">
                <a:solidFill>
                  <a:schemeClr val="tx1"/>
                </a:solidFill>
              </a:rPr>
              <a:t>only</a:t>
            </a:r>
            <a:r>
              <a:rPr lang="en-US" sz="2400" dirty="0" smtClean="0"/>
              <a:t> the source!</a:t>
            </a:r>
          </a:p>
          <a:p>
            <a:r>
              <a:rPr lang="en-US" sz="2400" dirty="0" smtClean="0"/>
              <a:t>Note that other intensity scales exist besides Modified </a:t>
            </a:r>
            <a:r>
              <a:rPr lang="en-US" sz="2400" dirty="0" err="1" smtClean="0"/>
              <a:t>Mercalli</a:t>
            </a:r>
            <a:r>
              <a:rPr lang="en-US" sz="2400" dirty="0" smtClean="0"/>
              <a:t> Intensity:  E.g., the Japan </a:t>
            </a:r>
            <a:r>
              <a:rPr lang="en-US" sz="2400" dirty="0" err="1" smtClean="0"/>
              <a:t>Meteorogical</a:t>
            </a:r>
            <a:r>
              <a:rPr lang="en-US" sz="2400" dirty="0" smtClean="0"/>
              <a:t> Agency (JMA) intensity scale</a:t>
            </a:r>
            <a:endParaRPr lang="en-US" sz="2400" dirty="0"/>
          </a:p>
        </p:txBody>
      </p:sp>
    </p:spTree>
    <p:extLst>
      <p:ext uri="{BB962C8B-B14F-4D97-AF65-F5344CB8AC3E}">
        <p14:creationId xmlns:p14="http://schemas.microsoft.com/office/powerpoint/2010/main" val="41891466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Energy</a:t>
            </a:r>
          </a:p>
          <a:p>
            <a:r>
              <a:rPr lang="en-US" smtClean="0"/>
              <a:t>Ground Motion</a:t>
            </a:r>
          </a:p>
          <a:p>
            <a:r>
              <a:rPr lang="en-US" smtClean="0"/>
              <a:t>Mercalli</a:t>
            </a:r>
            <a:r>
              <a:rPr lang="en-US" dirty="0" smtClean="0"/>
              <a:t> intensity</a:t>
            </a:r>
          </a:p>
          <a:p>
            <a:r>
              <a:rPr lang="en-US" dirty="0" err="1" smtClean="0"/>
              <a:t>Shakemaps</a:t>
            </a:r>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Nevertheless, </a:t>
            </a:r>
            <a:r>
              <a:rPr lang="en-US" dirty="0" err="1" smtClean="0"/>
              <a:t>Mercalli</a:t>
            </a:r>
            <a:r>
              <a:rPr lang="en-US" dirty="0" smtClean="0"/>
              <a:t> Intensity </a:t>
            </a:r>
            <a:r>
              <a:rPr lang="en-US" dirty="0"/>
              <a:t>is Useful</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smtClean="0">
                <a:solidFill>
                  <a:srgbClr val="800000"/>
                </a:solidFill>
              </a:rPr>
              <a:t>Peak_ground_acceleration</a:t>
            </a:r>
            <a:r>
              <a:rPr lang="en-US" sz="2000" dirty="0" smtClean="0">
                <a:solidFill>
                  <a:srgbClr val="800000"/>
                </a:solidFill>
              </a:rPr>
              <a:t> ;  USGS</a:t>
            </a:r>
            <a:endParaRPr lang="en-US" sz="2000" dirty="0">
              <a:solidFill>
                <a:srgbClr val="800000"/>
              </a:solidFill>
            </a:endParaRPr>
          </a:p>
        </p:txBody>
      </p:sp>
      <p:pic>
        <p:nvPicPr>
          <p:cNvPr id="6" name="Content Placeholder 5" descr="Screen Shot 2013-09-29 at 1.26.05 PM.png"/>
          <p:cNvPicPr>
            <a:picLocks noGrp="1" noChangeAspect="1"/>
          </p:cNvPicPr>
          <p:nvPr>
            <p:ph idx="1"/>
          </p:nvPr>
        </p:nvPicPr>
        <p:blipFill>
          <a:blip r:embed="rId2">
            <a:extLst>
              <a:ext uri="{28A0092B-C50C-407E-A947-70E740481C1C}">
                <a14:useLocalDpi xmlns:a14="http://schemas.microsoft.com/office/drawing/2010/main" val="0"/>
              </a:ext>
            </a:extLst>
          </a:blip>
          <a:srcRect l="-7984" r="-7984"/>
          <a:stretch>
            <a:fillRect/>
          </a:stretch>
        </p:blipFill>
        <p:spPr>
          <a:xfrm>
            <a:off x="457200" y="1412610"/>
            <a:ext cx="8229600" cy="4525963"/>
          </a:xfrm>
        </p:spPr>
      </p:pic>
      <p:pic>
        <p:nvPicPr>
          <p:cNvPr id="7" name="Picture 6" descr="Screen Shot 2013-09-29 at 1.27.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4693" y="5743258"/>
            <a:ext cx="5440198" cy="1029543"/>
          </a:xfrm>
          <a:prstGeom prst="rect">
            <a:avLst/>
          </a:prstGeom>
        </p:spPr>
      </p:pic>
    </p:spTree>
    <p:extLst>
      <p:ext uri="{BB962C8B-B14F-4D97-AF65-F5344CB8AC3E}">
        <p14:creationId xmlns:p14="http://schemas.microsoft.com/office/powerpoint/2010/main" val="96631338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Intensities and Peak Ground Acceleration (</a:t>
            </a:r>
            <a:r>
              <a:rPr lang="en-US" dirty="0"/>
              <a:t>PGA)</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Peak_ground_acceleration</a:t>
            </a:r>
            <a:endParaRPr lang="en-US" sz="2000" dirty="0">
              <a:solidFill>
                <a:srgbClr val="800000"/>
              </a:solidFill>
            </a:endParaRPr>
          </a:p>
        </p:txBody>
      </p:sp>
      <p:pic>
        <p:nvPicPr>
          <p:cNvPr id="4" name="Content Placeholder 3" descr="Screen Shot 2013-09-29 at 1.30.24 PM.png"/>
          <p:cNvPicPr>
            <a:picLocks noGrp="1" noChangeAspect="1"/>
          </p:cNvPicPr>
          <p:nvPr>
            <p:ph idx="1"/>
          </p:nvPr>
        </p:nvPicPr>
        <p:blipFill>
          <a:blip r:embed="rId2">
            <a:extLst>
              <a:ext uri="{28A0092B-C50C-407E-A947-70E740481C1C}">
                <a14:useLocalDpi xmlns:a14="http://schemas.microsoft.com/office/drawing/2010/main" val="0"/>
              </a:ext>
            </a:extLst>
          </a:blip>
          <a:srcRect l="-28724" r="-28724"/>
          <a:stretch>
            <a:fillRect/>
          </a:stretch>
        </p:blipFill>
        <p:spPr>
          <a:xfrm>
            <a:off x="457200" y="1975380"/>
            <a:ext cx="8229600" cy="4525963"/>
          </a:xfrm>
        </p:spPr>
      </p:pic>
    </p:spTree>
    <p:extLst>
      <p:ext uri="{BB962C8B-B14F-4D97-AF65-F5344CB8AC3E}">
        <p14:creationId xmlns:p14="http://schemas.microsoft.com/office/powerpoint/2010/main" val="15364849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99683" cy="1143000"/>
          </a:xfrm>
        </p:spPr>
        <p:txBody>
          <a:bodyPr/>
          <a:lstStyle/>
          <a:p>
            <a:r>
              <a:rPr lang="en-US" dirty="0" err="1"/>
              <a:t>Isoseismals</a:t>
            </a:r>
            <a:r>
              <a:rPr lang="en-US" dirty="0"/>
              <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Isoseismal_map</a:t>
            </a:r>
            <a:endParaRPr lang="en-US" dirty="0"/>
          </a:p>
        </p:txBody>
      </p:sp>
      <p:pic>
        <p:nvPicPr>
          <p:cNvPr id="7" name="Content Placeholder 6" descr="Screen Shot 2014-01-02 at 1.06.20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37" r="188"/>
          <a:stretch/>
        </p:blipFill>
        <p:spPr>
          <a:xfrm>
            <a:off x="5754539" y="151022"/>
            <a:ext cx="3075697" cy="6153720"/>
          </a:xfrm>
        </p:spPr>
      </p:pic>
      <p:sp>
        <p:nvSpPr>
          <p:cNvPr id="6" name="Content Placeholder 5"/>
          <p:cNvSpPr>
            <a:spLocks noGrp="1"/>
          </p:cNvSpPr>
          <p:nvPr>
            <p:ph sz="half" idx="1"/>
          </p:nvPr>
        </p:nvSpPr>
        <p:spPr/>
        <p:txBody>
          <a:bodyPr>
            <a:noAutofit/>
          </a:bodyPr>
          <a:lstStyle/>
          <a:p>
            <a:r>
              <a:rPr lang="en-US" sz="1400" dirty="0"/>
              <a:t>In seismology an </a:t>
            </a:r>
            <a:r>
              <a:rPr lang="en-US" sz="1400" dirty="0" err="1"/>
              <a:t>isoseismal</a:t>
            </a:r>
            <a:r>
              <a:rPr lang="en-US" sz="1400" dirty="0"/>
              <a:t> map is used to show lines of equal felt seismic intensity, generally measured on the Modified </a:t>
            </a:r>
            <a:r>
              <a:rPr lang="en-US" sz="1400" dirty="0" err="1"/>
              <a:t>Mercalli</a:t>
            </a:r>
            <a:r>
              <a:rPr lang="en-US" sz="1400" dirty="0"/>
              <a:t> scale. </a:t>
            </a:r>
          </a:p>
          <a:p>
            <a:r>
              <a:rPr lang="en-US" sz="1400" dirty="0"/>
              <a:t>Such maps help to identify earthquake epicenters, particularly where no instrumental records exist, such as for historical earthquakes. </a:t>
            </a:r>
          </a:p>
          <a:p>
            <a:r>
              <a:rPr lang="en-US" sz="1400" dirty="0"/>
              <a:t>They also contain important information on ground conditions at particular locations, the underlying geology, radiation pattern of the seismic waves and the response of different types of buildings. </a:t>
            </a:r>
          </a:p>
          <a:p>
            <a:r>
              <a:rPr lang="en-US" sz="1400" dirty="0"/>
              <a:t>They form an important part of the </a:t>
            </a:r>
            <a:r>
              <a:rPr lang="en-US" sz="1400" dirty="0" err="1"/>
              <a:t>macroseismic</a:t>
            </a:r>
            <a:r>
              <a:rPr lang="en-US" sz="1400" dirty="0"/>
              <a:t> approach, i.e. that part of seismology dealing with non-instrumental data. </a:t>
            </a:r>
          </a:p>
          <a:p>
            <a:r>
              <a:rPr lang="en-US" sz="1400" dirty="0"/>
              <a:t>The shape and size of the </a:t>
            </a:r>
            <a:r>
              <a:rPr lang="en-US" sz="1400" dirty="0" err="1"/>
              <a:t>isoseismal</a:t>
            </a:r>
            <a:r>
              <a:rPr lang="en-US" sz="1400" dirty="0"/>
              <a:t> regions can be used to help determine the magnitude, focal depth and focal mechanism of an earthquake.</a:t>
            </a:r>
          </a:p>
          <a:p>
            <a:endParaRPr lang="en-US" sz="1400" dirty="0"/>
          </a:p>
        </p:txBody>
      </p:sp>
    </p:spTree>
    <p:extLst>
      <p:ext uri="{BB962C8B-B14F-4D97-AF65-F5344CB8AC3E}">
        <p14:creationId xmlns:p14="http://schemas.microsoft.com/office/powerpoint/2010/main" val="2594512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Construction of </a:t>
            </a:r>
            <a:r>
              <a:rPr lang="en-US" dirty="0" err="1" smtClean="0"/>
              <a:t>Isoseismal</a:t>
            </a:r>
            <a:r>
              <a:rPr lang="en-US" dirty="0" smtClean="0"/>
              <a:t> Maps</a:t>
            </a:r>
            <a:r>
              <a:rPr lang="en-US" dirty="0"/>
              <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Isoseismal_map</a:t>
            </a:r>
            <a:endParaRPr lang="en-US" sz="1800" dirty="0">
              <a:solidFill>
                <a:srgbClr val="800000"/>
              </a:solidFill>
            </a:endParaRPr>
          </a:p>
        </p:txBody>
      </p:sp>
      <p:sp>
        <p:nvSpPr>
          <p:cNvPr id="3" name="Content Placeholder 2"/>
          <p:cNvSpPr>
            <a:spLocks noGrp="1"/>
          </p:cNvSpPr>
          <p:nvPr>
            <p:ph idx="1"/>
          </p:nvPr>
        </p:nvSpPr>
        <p:spPr/>
        <p:txBody>
          <a:bodyPr>
            <a:normAutofit/>
          </a:bodyPr>
          <a:lstStyle/>
          <a:p>
            <a:r>
              <a:rPr lang="en-US" sz="1600" dirty="0" smtClean="0"/>
              <a:t>Firstly </a:t>
            </a:r>
            <a:r>
              <a:rPr lang="en-US" sz="1600" dirty="0"/>
              <a:t>observations of the felt intensity need to be obtained for all areas affected by the tremor. </a:t>
            </a:r>
            <a:endParaRPr lang="en-US" sz="1600" dirty="0" smtClean="0"/>
          </a:p>
          <a:p>
            <a:r>
              <a:rPr lang="en-US" sz="1600" dirty="0" smtClean="0"/>
              <a:t>In </a:t>
            </a:r>
            <a:r>
              <a:rPr lang="en-US" sz="1600" dirty="0"/>
              <a:t>the case of recent earthquakes news reports are augmented by sending out questionnaires or by collecting information online about the intensity of the shaking. </a:t>
            </a:r>
            <a:endParaRPr lang="en-US" sz="1600" dirty="0" smtClean="0"/>
          </a:p>
          <a:p>
            <a:r>
              <a:rPr lang="en-US" sz="1600" dirty="0" smtClean="0"/>
              <a:t>For </a:t>
            </a:r>
            <a:r>
              <a:rPr lang="en-US" sz="1600" dirty="0"/>
              <a:t>a historical earthquake the procedure is much the same, except that it requires searching through contemporary accounts in newspapers, letters and diaries etc. </a:t>
            </a:r>
            <a:endParaRPr lang="en-US" sz="1600" dirty="0" smtClean="0"/>
          </a:p>
          <a:p>
            <a:r>
              <a:rPr lang="en-US" sz="1600" dirty="0" smtClean="0"/>
              <a:t>Once </a:t>
            </a:r>
            <a:r>
              <a:rPr lang="en-US" sz="1600" dirty="0"/>
              <a:t>the information has been assembled and intensities assigned at the location of the individual observations, these are plotted on a map</a:t>
            </a:r>
            <a:r>
              <a:rPr lang="en-US" sz="1600" dirty="0" smtClean="0"/>
              <a:t>.</a:t>
            </a:r>
          </a:p>
          <a:p>
            <a:r>
              <a:rPr lang="en-US" sz="1600" dirty="0" err="1" smtClean="0"/>
              <a:t>Isoseismal</a:t>
            </a:r>
            <a:r>
              <a:rPr lang="en-US" sz="1600" dirty="0" smtClean="0"/>
              <a:t> </a:t>
            </a:r>
            <a:r>
              <a:rPr lang="en-US" sz="1600" dirty="0"/>
              <a:t>lines are then drawn to link together areas of equal shaking</a:t>
            </a:r>
            <a:r>
              <a:rPr lang="en-US" sz="1600" dirty="0" smtClean="0"/>
              <a:t>.’</a:t>
            </a:r>
          </a:p>
          <a:p>
            <a:r>
              <a:rPr lang="en-US" sz="1600" dirty="0" smtClean="0"/>
              <a:t>Because </a:t>
            </a:r>
            <a:r>
              <a:rPr lang="en-US" sz="1600" dirty="0"/>
              <a:t>of local variations in the ground conditions </a:t>
            </a:r>
            <a:r>
              <a:rPr lang="en-US" sz="1600" dirty="0" err="1"/>
              <a:t>isoseismals</a:t>
            </a:r>
            <a:r>
              <a:rPr lang="en-US" sz="1600" dirty="0"/>
              <a:t> will generally separate zones of broadly similar felt intensity, while containing areas of both higher and lower degrees of shaking</a:t>
            </a:r>
            <a:r>
              <a:rPr lang="en-US" sz="1600" dirty="0" smtClean="0"/>
              <a:t>.</a:t>
            </a:r>
          </a:p>
          <a:p>
            <a:r>
              <a:rPr lang="en-US" sz="1600" dirty="0" smtClean="0"/>
              <a:t>To </a:t>
            </a:r>
            <a:r>
              <a:rPr lang="en-US" sz="1600" dirty="0"/>
              <a:t>make the </a:t>
            </a:r>
            <a:r>
              <a:rPr lang="en-US" sz="1600" dirty="0" err="1"/>
              <a:t>isoseismals</a:t>
            </a:r>
            <a:r>
              <a:rPr lang="en-US" sz="1600" dirty="0"/>
              <a:t> less subjective, attempts have been made to use computer-based methods of contouring such as </a:t>
            </a:r>
            <a:r>
              <a:rPr lang="en-US" sz="1600" dirty="0" err="1"/>
              <a:t>kriging</a:t>
            </a:r>
            <a:r>
              <a:rPr lang="en-US" sz="1600" dirty="0"/>
              <a:t>, rather than relying on visual interpolation</a:t>
            </a:r>
            <a:r>
              <a:rPr lang="en-US" sz="1600" dirty="0" smtClean="0"/>
              <a:t>.</a:t>
            </a:r>
            <a:endParaRPr lang="en-US" sz="1600" dirty="0"/>
          </a:p>
          <a:p>
            <a:endParaRPr lang="en-US" sz="1600" dirty="0"/>
          </a:p>
        </p:txBody>
      </p:sp>
    </p:spTree>
    <p:extLst>
      <p:ext uri="{BB962C8B-B14F-4D97-AF65-F5344CB8AC3E}">
        <p14:creationId xmlns:p14="http://schemas.microsoft.com/office/powerpoint/2010/main" val="3987336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4880624" cy="1143000"/>
          </a:xfrm>
        </p:spPr>
        <p:txBody>
          <a:bodyPr>
            <a:normAutofit/>
          </a:bodyPr>
          <a:lstStyle/>
          <a:p>
            <a:r>
              <a:rPr lang="en-US" dirty="0" err="1" smtClean="0"/>
              <a:t>Isoseismal</a:t>
            </a:r>
            <a:r>
              <a:rPr lang="en-US" dirty="0"/>
              <a:t> Maps</a:t>
            </a:r>
            <a:br>
              <a:rPr lang="en-US" dirty="0"/>
            </a:br>
            <a:r>
              <a:rPr lang="en-US" sz="1800" dirty="0">
                <a:solidFill>
                  <a:srgbClr val="800000"/>
                </a:solidFill>
              </a:rPr>
              <a:t>http://</a:t>
            </a:r>
            <a:r>
              <a:rPr lang="en-US" sz="1800" dirty="0" err="1">
                <a:solidFill>
                  <a:srgbClr val="800000"/>
                </a:solidFill>
              </a:rPr>
              <a:t>en.wikipedia.org</a:t>
            </a:r>
            <a:r>
              <a:rPr lang="en-US" sz="1800" dirty="0">
                <a:solidFill>
                  <a:srgbClr val="800000"/>
                </a:solidFill>
              </a:rPr>
              <a:t>/wiki/</a:t>
            </a:r>
            <a:r>
              <a:rPr lang="en-US" sz="1800" dirty="0" err="1">
                <a:solidFill>
                  <a:srgbClr val="800000"/>
                </a:solidFill>
              </a:rPr>
              <a:t>Isoseismal_map</a:t>
            </a:r>
            <a:endParaRPr lang="en-US" sz="1800" dirty="0">
              <a:solidFill>
                <a:srgbClr val="800000"/>
              </a:solidFill>
            </a:endParaRPr>
          </a:p>
        </p:txBody>
      </p:sp>
      <p:sp>
        <p:nvSpPr>
          <p:cNvPr id="6" name="Content Placeholder 5"/>
          <p:cNvSpPr>
            <a:spLocks noGrp="1"/>
          </p:cNvSpPr>
          <p:nvPr>
            <p:ph sz="half" idx="1"/>
          </p:nvPr>
        </p:nvSpPr>
        <p:spPr/>
        <p:txBody>
          <a:bodyPr>
            <a:noAutofit/>
          </a:bodyPr>
          <a:lstStyle/>
          <a:p>
            <a:r>
              <a:rPr lang="en-US" sz="1600" dirty="0"/>
              <a:t>The first known </a:t>
            </a:r>
            <a:r>
              <a:rPr lang="en-US" sz="1600" dirty="0" err="1"/>
              <a:t>isoseismal</a:t>
            </a:r>
            <a:r>
              <a:rPr lang="en-US" sz="1600" dirty="0"/>
              <a:t> map was produced for the 1810 earthquake in </a:t>
            </a:r>
            <a:r>
              <a:rPr lang="en-US" sz="1600" dirty="0" err="1"/>
              <a:t>Mór</a:t>
            </a:r>
            <a:r>
              <a:rPr lang="en-US" sz="1600" dirty="0"/>
              <a:t> in Hungary was published by </a:t>
            </a:r>
            <a:r>
              <a:rPr lang="en-US" sz="1600" dirty="0" err="1"/>
              <a:t>Kitaibel</a:t>
            </a:r>
            <a:r>
              <a:rPr lang="en-US" sz="1600" dirty="0"/>
              <a:t> and </a:t>
            </a:r>
            <a:r>
              <a:rPr lang="en-US" sz="1600" dirty="0" err="1"/>
              <a:t>Tomtsányi</a:t>
            </a:r>
            <a:r>
              <a:rPr lang="en-US" sz="1600" dirty="0"/>
              <a:t> in 1814</a:t>
            </a:r>
            <a:r>
              <a:rPr lang="en-US" sz="1600" dirty="0" smtClean="0"/>
              <a:t>.</a:t>
            </a:r>
          </a:p>
          <a:p>
            <a:r>
              <a:rPr lang="en-US" sz="1600" dirty="0" smtClean="0"/>
              <a:t>The </a:t>
            </a:r>
            <a:r>
              <a:rPr lang="en-US" sz="1600" dirty="0"/>
              <a:t>first, six-level intensity scale was proposed by </a:t>
            </a:r>
            <a:r>
              <a:rPr lang="en-US" sz="1600" dirty="0" err="1"/>
              <a:t>Egen</a:t>
            </a:r>
            <a:r>
              <a:rPr lang="en-US" sz="1600" dirty="0"/>
              <a:t> in 1828 for an earthquake in Rhineland</a:t>
            </a:r>
            <a:r>
              <a:rPr lang="en-US" sz="1600" dirty="0" smtClean="0"/>
              <a:t>.</a:t>
            </a:r>
          </a:p>
          <a:p>
            <a:r>
              <a:rPr lang="en-US" sz="1600" dirty="0" smtClean="0"/>
              <a:t>Robert </a:t>
            </a:r>
            <a:r>
              <a:rPr lang="en-US" sz="1600" dirty="0"/>
              <a:t>Mallet coined the term '</a:t>
            </a:r>
            <a:r>
              <a:rPr lang="en-US" sz="1600" dirty="0" err="1"/>
              <a:t>isoseismal</a:t>
            </a:r>
            <a:r>
              <a:rPr lang="en-US" sz="1600" dirty="0"/>
              <a:t>' and produced a map for the 1857 Great Neapolitan Earthquake with a threefold intensity scale and used this and other information to identify the </a:t>
            </a:r>
            <a:r>
              <a:rPr lang="en-US" sz="1600" dirty="0" err="1"/>
              <a:t>epicentral</a:t>
            </a:r>
            <a:r>
              <a:rPr lang="en-US" sz="1600" dirty="0"/>
              <a:t> area (a term he also coined)</a:t>
            </a:r>
            <a:r>
              <a:rPr lang="en-US" sz="1600" dirty="0" smtClean="0"/>
              <a:t>.</a:t>
            </a:r>
          </a:p>
          <a:p>
            <a:r>
              <a:rPr lang="en-US" sz="1600" dirty="0" smtClean="0"/>
              <a:t>Later </a:t>
            </a:r>
            <a:r>
              <a:rPr lang="en-US" sz="1600" dirty="0"/>
              <a:t>studies made use of similar techniques, the main changes being to the actual seismic intensity scale employed</a:t>
            </a:r>
            <a:r>
              <a:rPr lang="en-US" sz="1600" dirty="0" smtClean="0"/>
              <a:t>.</a:t>
            </a:r>
            <a:endParaRPr lang="en-US" sz="1600" dirty="0"/>
          </a:p>
          <a:p>
            <a:endParaRPr lang="en-US" sz="1600" dirty="0"/>
          </a:p>
        </p:txBody>
      </p:sp>
      <p:pic>
        <p:nvPicPr>
          <p:cNvPr id="9" name="Content Placeholder 8" descr="Screen Shot 2014-01-02 at 1.10.39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020" r="19"/>
          <a:stretch/>
        </p:blipFill>
        <p:spPr>
          <a:xfrm>
            <a:off x="6072045" y="150272"/>
            <a:ext cx="2758207" cy="6485655"/>
          </a:xfrm>
        </p:spPr>
      </p:pic>
    </p:spTree>
    <p:extLst>
      <p:ext uri="{BB962C8B-B14F-4D97-AF65-F5344CB8AC3E}">
        <p14:creationId xmlns:p14="http://schemas.microsoft.com/office/powerpoint/2010/main" val="3147346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83760" cy="1143000"/>
          </a:xfrm>
        </p:spPr>
        <p:txBody>
          <a:bodyPr>
            <a:normAutofit/>
          </a:bodyPr>
          <a:lstStyle/>
          <a:p>
            <a:r>
              <a:rPr lang="en-US" dirty="0" err="1" smtClean="0"/>
              <a:t>Isoseismal</a:t>
            </a:r>
            <a:r>
              <a:rPr lang="en-US" dirty="0"/>
              <a:t> Map</a:t>
            </a:r>
            <a:br>
              <a:rPr lang="en-US" dirty="0"/>
            </a:br>
            <a:r>
              <a:rPr lang="en-US" sz="1600" dirty="0">
                <a:solidFill>
                  <a:srgbClr val="800000"/>
                </a:solidFill>
              </a:rPr>
              <a:t>http://</a:t>
            </a:r>
            <a:r>
              <a:rPr lang="en-US" sz="1600" dirty="0" err="1">
                <a:solidFill>
                  <a:srgbClr val="800000"/>
                </a:solidFill>
              </a:rPr>
              <a:t>earthquake.usgs.gov</a:t>
            </a:r>
            <a:r>
              <a:rPr lang="en-US" sz="1600" dirty="0">
                <a:solidFill>
                  <a:srgbClr val="800000"/>
                </a:solidFill>
              </a:rPr>
              <a:t>/earthquakes/states/</a:t>
            </a:r>
            <a:r>
              <a:rPr lang="en-US" sz="1600" dirty="0" err="1">
                <a:solidFill>
                  <a:srgbClr val="800000"/>
                </a:solidFill>
              </a:rPr>
              <a:t>historical.php</a:t>
            </a:r>
            <a:endParaRPr lang="en-US" sz="1600" dirty="0">
              <a:solidFill>
                <a:srgbClr val="800000"/>
              </a:solidFill>
            </a:endParaRPr>
          </a:p>
        </p:txBody>
      </p:sp>
      <p:sp>
        <p:nvSpPr>
          <p:cNvPr id="3" name="Content Placeholder 2"/>
          <p:cNvSpPr>
            <a:spLocks noGrp="1"/>
          </p:cNvSpPr>
          <p:nvPr>
            <p:ph sz="half" idx="1"/>
          </p:nvPr>
        </p:nvSpPr>
        <p:spPr/>
        <p:txBody>
          <a:bodyPr>
            <a:noAutofit/>
          </a:bodyPr>
          <a:lstStyle/>
          <a:p>
            <a:r>
              <a:rPr lang="en-US" sz="1600" dirty="0"/>
              <a:t>This earthquake is one of the most devastating in the history of California. </a:t>
            </a:r>
            <a:endParaRPr lang="en-US" sz="1600" dirty="0" smtClean="0"/>
          </a:p>
          <a:p>
            <a:r>
              <a:rPr lang="en-US" sz="1600" dirty="0" smtClean="0"/>
              <a:t>The </a:t>
            </a:r>
            <a:r>
              <a:rPr lang="en-US" sz="1600" dirty="0"/>
              <a:t>earthquake and resulting fires caused an estimated 3,000 deaths and $524 million in property loss. </a:t>
            </a:r>
            <a:endParaRPr lang="en-US" sz="1600" dirty="0" smtClean="0"/>
          </a:p>
          <a:p>
            <a:r>
              <a:rPr lang="en-US" sz="1600" dirty="0" smtClean="0"/>
              <a:t>Damage </a:t>
            </a:r>
            <a:r>
              <a:rPr lang="en-US" sz="1600" dirty="0"/>
              <a:t>in San Francisco resulting only from the earthquake was estimated at $20 </a:t>
            </a:r>
            <a:r>
              <a:rPr lang="en-US" sz="1600" dirty="0" smtClean="0"/>
              <a:t>million</a:t>
            </a:r>
          </a:p>
          <a:p>
            <a:r>
              <a:rPr lang="en-US" sz="1600" dirty="0" smtClean="0"/>
              <a:t>Outside </a:t>
            </a:r>
            <a:r>
              <a:rPr lang="en-US" sz="1600" dirty="0"/>
              <a:t>the city, it was estimated at $4 million</a:t>
            </a:r>
            <a:r>
              <a:rPr lang="en-US" sz="1600" dirty="0" smtClean="0"/>
              <a:t>.</a:t>
            </a:r>
          </a:p>
          <a:p>
            <a:r>
              <a:rPr lang="en-US" sz="1600" dirty="0" smtClean="0"/>
              <a:t>The </a:t>
            </a:r>
            <a:r>
              <a:rPr lang="en-US" sz="1600" dirty="0"/>
              <a:t>sensible duration of the shaking in San Francisco was about 1 minute</a:t>
            </a:r>
            <a:r>
              <a:rPr lang="en-US" sz="1600" dirty="0" smtClean="0"/>
              <a:t>.</a:t>
            </a:r>
            <a:endParaRPr lang="en-US" sz="1600" dirty="0"/>
          </a:p>
          <a:p>
            <a:r>
              <a:rPr lang="en-US" sz="1600" dirty="0"/>
              <a:t>The earthquake damaged buildings and structures in all parts of the city and county of San Francisco, although over much of the area, the damage was moderate in amount and character. </a:t>
            </a:r>
            <a:endParaRPr lang="en-US" sz="1600" dirty="0" smtClean="0"/>
          </a:p>
        </p:txBody>
      </p:sp>
      <p:pic>
        <p:nvPicPr>
          <p:cNvPr id="5" name="Content Placeholder 4" descr="Screen Shot 2014-01-02 at 1.14.28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552" r="-6147"/>
          <a:stretch/>
        </p:blipFill>
        <p:spPr>
          <a:xfrm>
            <a:off x="5016812" y="274638"/>
            <a:ext cx="3827015" cy="6441986"/>
          </a:xfrm>
        </p:spPr>
      </p:pic>
    </p:spTree>
    <p:extLst>
      <p:ext uri="{BB962C8B-B14F-4D97-AF65-F5344CB8AC3E}">
        <p14:creationId xmlns:p14="http://schemas.microsoft.com/office/powerpoint/2010/main" val="111633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Isoseismal</a:t>
            </a:r>
            <a:r>
              <a:rPr lang="en-US" dirty="0"/>
              <a:t> Map</a:t>
            </a:r>
            <a:br>
              <a:rPr lang="en-US" dirty="0"/>
            </a:br>
            <a:r>
              <a:rPr lang="en-US" sz="1800" dirty="0">
                <a:solidFill>
                  <a:srgbClr val="800000"/>
                </a:solidFill>
              </a:rPr>
              <a:t>http://</a:t>
            </a:r>
            <a:r>
              <a:rPr lang="en-US" sz="1800" dirty="0" err="1">
                <a:solidFill>
                  <a:srgbClr val="800000"/>
                </a:solidFill>
              </a:rPr>
              <a:t>earthquake.usgs.gov</a:t>
            </a:r>
            <a:r>
              <a:rPr lang="en-US" sz="1800" dirty="0">
                <a:solidFill>
                  <a:srgbClr val="800000"/>
                </a:solidFill>
              </a:rPr>
              <a:t>/earthquakes/states/</a:t>
            </a:r>
            <a:r>
              <a:rPr lang="en-US" sz="1800" dirty="0" err="1">
                <a:solidFill>
                  <a:srgbClr val="800000"/>
                </a:solidFill>
              </a:rPr>
              <a:t>historical.php</a:t>
            </a:r>
            <a:endParaRPr lang="en-US" dirty="0"/>
          </a:p>
        </p:txBody>
      </p:sp>
      <p:sp>
        <p:nvSpPr>
          <p:cNvPr id="3" name="Content Placeholder 2"/>
          <p:cNvSpPr>
            <a:spLocks noGrp="1"/>
          </p:cNvSpPr>
          <p:nvPr>
            <p:ph sz="half" idx="1"/>
          </p:nvPr>
        </p:nvSpPr>
        <p:spPr/>
        <p:txBody>
          <a:bodyPr>
            <a:noAutofit/>
          </a:bodyPr>
          <a:lstStyle/>
          <a:p>
            <a:r>
              <a:rPr lang="en-US" sz="1600" dirty="0"/>
              <a:t>This earthquake was the largest in intensity and aerial extent in Virginia in historical times. MM intensity VII to VIII extended over an elliptical area - from near Lynchburg, Virginia, west to Bluefield, West Virginia, and from Giles County south to Bristol, Tennessee. </a:t>
            </a:r>
            <a:endParaRPr lang="en-US" sz="1600" dirty="0" smtClean="0"/>
          </a:p>
          <a:p>
            <a:r>
              <a:rPr lang="en-US" sz="1600" dirty="0" smtClean="0"/>
              <a:t>The </a:t>
            </a:r>
            <a:r>
              <a:rPr lang="en-US" sz="1600" dirty="0"/>
              <a:t>MM intensity VIII assigned to this earthquake is based on "many downed chimneys" and "changes in the flow of springs</a:t>
            </a:r>
            <a:r>
              <a:rPr lang="en-US" sz="1600" dirty="0" smtClean="0"/>
              <a:t>.”</a:t>
            </a:r>
            <a:endParaRPr lang="en-US" sz="1600" dirty="0"/>
          </a:p>
          <a:p>
            <a:r>
              <a:rPr lang="en-US" sz="1600" dirty="0"/>
              <a:t>The shock was felt severely at Narrows, about 3 kilometers west of Pearisburg</a:t>
            </a:r>
            <a:r>
              <a:rPr lang="en-US" sz="1600" dirty="0" smtClean="0"/>
              <a:t>.</a:t>
            </a:r>
          </a:p>
          <a:p>
            <a:r>
              <a:rPr lang="en-US" sz="1600" dirty="0" smtClean="0"/>
              <a:t>Here</a:t>
            </a:r>
            <a:r>
              <a:rPr lang="en-US" sz="1600" dirty="0"/>
              <a:t>, the surface rolled in an undulating motion, water in springs became muddy, and water in some springs ceased to flow</a:t>
            </a:r>
            <a:r>
              <a:rPr lang="en-US" sz="1600" dirty="0" smtClean="0"/>
              <a:t>.</a:t>
            </a:r>
          </a:p>
        </p:txBody>
      </p:sp>
      <p:pic>
        <p:nvPicPr>
          <p:cNvPr id="5" name="Content Placeholder 4" descr="Screen Shot 2014-01-02 at 1.19.05 PM.png"/>
          <p:cNvPicPr>
            <a:picLocks noGrp="1" noChangeAspect="1"/>
          </p:cNvPicPr>
          <p:nvPr>
            <p:ph sz="half" idx="2"/>
          </p:nvPr>
        </p:nvPicPr>
        <p:blipFill>
          <a:blip r:embed="rId2">
            <a:extLst>
              <a:ext uri="{28A0092B-C50C-407E-A947-70E740481C1C}">
                <a14:useLocalDpi xmlns:a14="http://schemas.microsoft.com/office/drawing/2010/main" val="0"/>
              </a:ext>
            </a:extLst>
          </a:blip>
          <a:srcRect l="-18848" r="-18848"/>
          <a:stretch>
            <a:fillRect/>
          </a:stretch>
        </p:blipFill>
        <p:spPr/>
      </p:pic>
    </p:spTree>
    <p:extLst>
      <p:ext uri="{BB962C8B-B14F-4D97-AF65-F5344CB8AC3E}">
        <p14:creationId xmlns:p14="http://schemas.microsoft.com/office/powerpoint/2010/main" val="84273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Isoseismal</a:t>
            </a:r>
            <a:r>
              <a:rPr lang="en-US" dirty="0"/>
              <a:t> Maps</a:t>
            </a:r>
            <a:br>
              <a:rPr lang="en-US" dirty="0"/>
            </a:br>
            <a:r>
              <a:rPr lang="en-US" sz="1800" dirty="0">
                <a:solidFill>
                  <a:srgbClr val="800000"/>
                </a:solidFill>
              </a:rPr>
              <a:t>http://</a:t>
            </a:r>
            <a:r>
              <a:rPr lang="en-US" sz="1800" dirty="0" err="1">
                <a:solidFill>
                  <a:srgbClr val="800000"/>
                </a:solidFill>
              </a:rPr>
              <a:t>earthquake.usgs.gov</a:t>
            </a:r>
            <a:r>
              <a:rPr lang="en-US" sz="1800" dirty="0">
                <a:solidFill>
                  <a:srgbClr val="800000"/>
                </a:solidFill>
              </a:rPr>
              <a:t>/earthquakes/states/</a:t>
            </a:r>
            <a:r>
              <a:rPr lang="en-US" sz="1800" dirty="0" err="1">
                <a:solidFill>
                  <a:srgbClr val="800000"/>
                </a:solidFill>
              </a:rPr>
              <a:t>historical.php</a:t>
            </a:r>
            <a:endParaRPr lang="en-US" sz="1800" dirty="0">
              <a:solidFill>
                <a:srgbClr val="800000"/>
              </a:solidFill>
            </a:endParaRPr>
          </a:p>
        </p:txBody>
      </p:sp>
      <p:sp>
        <p:nvSpPr>
          <p:cNvPr id="3" name="Content Placeholder 2"/>
          <p:cNvSpPr>
            <a:spLocks noGrp="1"/>
          </p:cNvSpPr>
          <p:nvPr>
            <p:ph sz="half" idx="1"/>
          </p:nvPr>
        </p:nvSpPr>
        <p:spPr/>
        <p:txBody>
          <a:bodyPr>
            <a:normAutofit/>
          </a:bodyPr>
          <a:lstStyle/>
          <a:p>
            <a:r>
              <a:rPr lang="en-US" sz="1600" dirty="0"/>
              <a:t>This destructive earthquake was associated with the Newport-Inglewood fault. </a:t>
            </a:r>
            <a:endParaRPr lang="en-US" sz="1600" dirty="0" smtClean="0"/>
          </a:p>
          <a:p>
            <a:r>
              <a:rPr lang="en-US" sz="1600" dirty="0" smtClean="0"/>
              <a:t>Shocks </a:t>
            </a:r>
            <a:r>
              <a:rPr lang="en-US" sz="1600" dirty="0"/>
              <a:t>similar in magnitude and intensity to this event have occurred in this area in the past - notably July 28, 1769; December 8, 1812; and July 11, 1855</a:t>
            </a:r>
            <a:r>
              <a:rPr lang="en-US" sz="1600" dirty="0" smtClean="0"/>
              <a:t>.</a:t>
            </a:r>
          </a:p>
          <a:p>
            <a:r>
              <a:rPr lang="en-US" sz="1600" dirty="0"/>
              <a:t>Although only moderate in terms of magnitude, this earthquake caused serious damage to weak masonry structures on land fill from Los Angeles south to Laguna Beach. </a:t>
            </a:r>
            <a:endParaRPr lang="en-US" sz="1600" dirty="0" smtClean="0"/>
          </a:p>
          <a:p>
            <a:r>
              <a:rPr lang="en-US" sz="1600" dirty="0" smtClean="0"/>
              <a:t>Property </a:t>
            </a:r>
            <a:r>
              <a:rPr lang="en-US" sz="1600" dirty="0"/>
              <a:t>damage was estimated at $40 million, and 115 people were killed.</a:t>
            </a:r>
          </a:p>
          <a:p>
            <a:endParaRPr lang="en-US" sz="1600" dirty="0"/>
          </a:p>
          <a:p>
            <a:endParaRPr lang="en-US" sz="1600" dirty="0"/>
          </a:p>
        </p:txBody>
      </p:sp>
      <p:pic>
        <p:nvPicPr>
          <p:cNvPr id="5" name="Content Placeholder 4" descr="Screen Shot 2014-01-02 at 1.22.46 PM.png"/>
          <p:cNvPicPr>
            <a:picLocks noGrp="1" noChangeAspect="1"/>
          </p:cNvPicPr>
          <p:nvPr>
            <p:ph sz="half" idx="2"/>
          </p:nvPr>
        </p:nvPicPr>
        <p:blipFill>
          <a:blip r:embed="rId2">
            <a:extLst>
              <a:ext uri="{28A0092B-C50C-407E-A947-70E740481C1C}">
                <a14:useLocalDpi xmlns:a14="http://schemas.microsoft.com/office/drawing/2010/main" val="0"/>
              </a:ext>
            </a:extLst>
          </a:blip>
          <a:srcRect l="-10784" r="-10784"/>
          <a:stretch>
            <a:fillRect/>
          </a:stretch>
        </p:blipFill>
        <p:spPr/>
      </p:pic>
    </p:spTree>
    <p:extLst>
      <p:ext uri="{BB962C8B-B14F-4D97-AF65-F5344CB8AC3E}">
        <p14:creationId xmlns:p14="http://schemas.microsoft.com/office/powerpoint/2010/main" val="2674530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ShakeMap</a:t>
            </a:r>
            <a:r>
              <a:rPr lang="en-US" dirty="0" smtClean="0"/>
              <a:t> Examples</a:t>
            </a:r>
            <a:br>
              <a:rPr lang="en-US" dirty="0" smtClean="0"/>
            </a:br>
            <a:r>
              <a:rPr lang="en-US" sz="2000" dirty="0" err="1" smtClean="0">
                <a:solidFill>
                  <a:srgbClr val="800000"/>
                </a:solidFill>
              </a:rPr>
              <a:t>usgs.gov</a:t>
            </a:r>
            <a:endParaRPr lang="en-US" sz="2000" dirty="0">
              <a:solidFill>
                <a:srgbClr val="800000"/>
              </a:solidFill>
            </a:endParaRPr>
          </a:p>
        </p:txBody>
      </p:sp>
      <p:sp>
        <p:nvSpPr>
          <p:cNvPr id="5" name="Content Placeholder 4"/>
          <p:cNvSpPr>
            <a:spLocks noGrp="1"/>
          </p:cNvSpPr>
          <p:nvPr>
            <p:ph sz="half" idx="1"/>
          </p:nvPr>
        </p:nvSpPr>
        <p:spPr/>
        <p:txBody>
          <a:bodyPr/>
          <a:lstStyle/>
          <a:p>
            <a:r>
              <a:rPr lang="en-US" dirty="0" smtClean="0"/>
              <a:t>Tohoku earthquake, March 11, 2011</a:t>
            </a:r>
          </a:p>
          <a:p>
            <a:r>
              <a:rPr lang="en-US" dirty="0" smtClean="0"/>
              <a:t>Magnitude 9.1</a:t>
            </a:r>
          </a:p>
          <a:p>
            <a:r>
              <a:rPr lang="en-US" dirty="0" smtClean="0"/>
              <a:t>Tsunami killed over 17,000 persons</a:t>
            </a:r>
          </a:p>
          <a:p>
            <a:r>
              <a:rPr lang="en-US" dirty="0" smtClean="0"/>
              <a:t>Damage approaching $1T USD (including Fukushima meltdown)</a:t>
            </a:r>
            <a:endParaRPr lang="en-US" dirty="0"/>
          </a:p>
        </p:txBody>
      </p:sp>
      <p:pic>
        <p:nvPicPr>
          <p:cNvPr id="7" name="Content Placeholder 6" descr="Screen Shot 2013-09-29 at 1.40.05 PM.png"/>
          <p:cNvPicPr>
            <a:picLocks noGrp="1" noChangeAspect="1"/>
          </p:cNvPicPr>
          <p:nvPr>
            <p:ph sz="half" idx="2"/>
          </p:nvPr>
        </p:nvPicPr>
        <p:blipFill>
          <a:blip r:embed="rId2">
            <a:extLst>
              <a:ext uri="{28A0092B-C50C-407E-A947-70E740481C1C}">
                <a14:useLocalDpi xmlns:a14="http://schemas.microsoft.com/office/drawing/2010/main" val="0"/>
              </a:ext>
            </a:extLst>
          </a:blip>
          <a:srcRect t="-3414" b="-3414"/>
          <a:stretch>
            <a:fillRect/>
          </a:stretch>
        </p:blipFill>
        <p:spPr/>
      </p:pic>
    </p:spTree>
    <p:extLst>
      <p:ext uri="{BB962C8B-B14F-4D97-AF65-F5344CB8AC3E}">
        <p14:creationId xmlns:p14="http://schemas.microsoft.com/office/powerpoint/2010/main" val="25332610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Haiti Earthquake </a:t>
            </a:r>
            <a:r>
              <a:rPr lang="en-US" dirty="0" err="1" smtClean="0"/>
              <a:t>ShakeMap</a:t>
            </a:r>
            <a:r>
              <a:rPr lang="en-US" dirty="0" smtClean="0"/>
              <a:t/>
            </a:r>
            <a:br>
              <a:rPr lang="en-US" dirty="0" smtClean="0"/>
            </a:br>
            <a:r>
              <a:rPr lang="en-US" sz="2000" dirty="0" err="1" smtClean="0">
                <a:solidFill>
                  <a:srgbClr val="800000"/>
                </a:solidFill>
              </a:rPr>
              <a:t>usgs.gov</a:t>
            </a:r>
            <a:endParaRPr lang="en-US" sz="2000" dirty="0">
              <a:solidFill>
                <a:srgbClr val="800000"/>
              </a:solidFill>
            </a:endParaRPr>
          </a:p>
        </p:txBody>
      </p:sp>
      <p:sp>
        <p:nvSpPr>
          <p:cNvPr id="5" name="Content Placeholder 4"/>
          <p:cNvSpPr>
            <a:spLocks noGrp="1"/>
          </p:cNvSpPr>
          <p:nvPr>
            <p:ph sz="half" idx="1"/>
          </p:nvPr>
        </p:nvSpPr>
        <p:spPr/>
        <p:txBody>
          <a:bodyPr/>
          <a:lstStyle/>
          <a:p>
            <a:r>
              <a:rPr lang="en-US" dirty="0" smtClean="0"/>
              <a:t>Magnitude 7.0</a:t>
            </a:r>
          </a:p>
          <a:p>
            <a:r>
              <a:rPr lang="en-US" dirty="0" smtClean="0"/>
              <a:t>January 12, 2010 </a:t>
            </a:r>
          </a:p>
          <a:p>
            <a:r>
              <a:rPr lang="en-US" dirty="0" smtClean="0"/>
              <a:t>21:53:09 GMT</a:t>
            </a:r>
          </a:p>
          <a:p>
            <a:r>
              <a:rPr lang="en-US" dirty="0" smtClean="0"/>
              <a:t>200,000 + persons killed</a:t>
            </a:r>
          </a:p>
          <a:p>
            <a:r>
              <a:rPr lang="en-US" dirty="0" smtClean="0"/>
              <a:t>Damages of ~$12B USD (about the size of their GDP)</a:t>
            </a:r>
            <a:endParaRPr lang="en-US" dirty="0"/>
          </a:p>
        </p:txBody>
      </p:sp>
      <p:pic>
        <p:nvPicPr>
          <p:cNvPr id="7" name="Content Placeholder 6" descr="Haiti-earthquake-shake-map.jpg"/>
          <p:cNvPicPr>
            <a:picLocks noGrp="1" noChangeAspect="1"/>
          </p:cNvPicPr>
          <p:nvPr>
            <p:ph sz="half" idx="2"/>
          </p:nvPr>
        </p:nvPicPr>
        <p:blipFill>
          <a:blip r:embed="rId2">
            <a:extLst>
              <a:ext uri="{28A0092B-C50C-407E-A947-70E740481C1C}">
                <a14:useLocalDpi xmlns:a14="http://schemas.microsoft.com/office/drawing/2010/main" val="0"/>
              </a:ext>
            </a:extLst>
          </a:blip>
          <a:srcRect l="-2635" r="-2635"/>
          <a:stretch>
            <a:fillRect/>
          </a:stretch>
        </p:blipFill>
        <p:spPr/>
      </p:pic>
    </p:spTree>
    <p:extLst>
      <p:ext uri="{BB962C8B-B14F-4D97-AF65-F5344CB8AC3E}">
        <p14:creationId xmlns:p14="http://schemas.microsoft.com/office/powerpoint/2010/main" val="28495133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Energy – Basic Facts</a:t>
            </a:r>
            <a:endParaRPr lang="en-US" dirty="0"/>
          </a:p>
        </p:txBody>
      </p:sp>
      <p:sp>
        <p:nvSpPr>
          <p:cNvPr id="3" name="Content Placeholder 2"/>
          <p:cNvSpPr>
            <a:spLocks noGrp="1"/>
          </p:cNvSpPr>
          <p:nvPr>
            <p:ph idx="1"/>
          </p:nvPr>
        </p:nvSpPr>
        <p:spPr/>
        <p:txBody>
          <a:bodyPr/>
          <a:lstStyle/>
          <a:p>
            <a:r>
              <a:rPr lang="en-US" dirty="0" smtClean="0"/>
              <a:t>Approximately 10</a:t>
            </a:r>
            <a:r>
              <a:rPr lang="en-US" baseline="30000" dirty="0" smtClean="0"/>
              <a:t>16 </a:t>
            </a:r>
            <a:r>
              <a:rPr lang="en-US" dirty="0" smtClean="0"/>
              <a:t>Joules/</a:t>
            </a:r>
            <a:r>
              <a:rPr lang="en-US" dirty="0" err="1" smtClean="0"/>
              <a:t>yr</a:t>
            </a:r>
            <a:r>
              <a:rPr lang="en-US" dirty="0" smtClean="0"/>
              <a:t> of radiated energy are released in earthquakes</a:t>
            </a:r>
          </a:p>
          <a:p>
            <a:r>
              <a:rPr lang="en-US" dirty="0" smtClean="0"/>
              <a:t>Radiated energy (energy in waves) is only one part of the energy budget</a:t>
            </a:r>
          </a:p>
          <a:p>
            <a:r>
              <a:rPr lang="en-US" dirty="0" smtClean="0"/>
              <a:t>There is also energy of heating on the fault, change in stored elastic energy, and change in gravitational potential energy</a:t>
            </a:r>
          </a:p>
          <a:p>
            <a:r>
              <a:rPr lang="en-US" dirty="0" smtClean="0"/>
              <a:t>A good discussion is in H. </a:t>
            </a:r>
            <a:r>
              <a:rPr lang="en-US" dirty="0" err="1" smtClean="0"/>
              <a:t>Kanamori</a:t>
            </a:r>
            <a:r>
              <a:rPr lang="en-US" dirty="0" smtClean="0"/>
              <a:t> (JGR, 1977)</a:t>
            </a:r>
            <a:endParaRPr lang="en-US" dirty="0"/>
          </a:p>
        </p:txBody>
      </p:sp>
    </p:spTree>
    <p:extLst>
      <p:ext uri="{BB962C8B-B14F-4D97-AF65-F5344CB8AC3E}">
        <p14:creationId xmlns:p14="http://schemas.microsoft.com/office/powerpoint/2010/main" val="2053833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Northridge </a:t>
            </a:r>
            <a:r>
              <a:rPr lang="en-US" dirty="0" err="1" smtClean="0"/>
              <a:t>ShakeMap</a:t>
            </a:r>
            <a:r>
              <a:rPr lang="en-US" dirty="0" smtClean="0"/>
              <a:t/>
            </a:r>
            <a:br>
              <a:rPr lang="en-US" dirty="0" smtClean="0"/>
            </a:br>
            <a:r>
              <a:rPr lang="en-US" sz="2000" dirty="0" err="1" smtClean="0">
                <a:solidFill>
                  <a:srgbClr val="800000"/>
                </a:solidFill>
              </a:rPr>
              <a:t>pubs.usgs.gov</a:t>
            </a:r>
            <a:endParaRPr lang="en-US" sz="2000" dirty="0">
              <a:solidFill>
                <a:srgbClr val="800000"/>
              </a:solidFill>
            </a:endParaRPr>
          </a:p>
        </p:txBody>
      </p:sp>
      <p:sp>
        <p:nvSpPr>
          <p:cNvPr id="3" name="Content Placeholder 2"/>
          <p:cNvSpPr>
            <a:spLocks noGrp="1"/>
          </p:cNvSpPr>
          <p:nvPr>
            <p:ph sz="half" idx="1"/>
          </p:nvPr>
        </p:nvSpPr>
        <p:spPr/>
        <p:txBody>
          <a:bodyPr>
            <a:normAutofit/>
          </a:bodyPr>
          <a:lstStyle/>
          <a:p>
            <a:r>
              <a:rPr lang="en-US" sz="1800" dirty="0" smtClean="0"/>
              <a:t>Northridge, CA earthquake, January 17, 1994 04:31 PST</a:t>
            </a:r>
          </a:p>
          <a:p>
            <a:r>
              <a:rPr lang="en-US" sz="1800" dirty="0" smtClean="0"/>
              <a:t>PGA 1.8g</a:t>
            </a:r>
          </a:p>
          <a:p>
            <a:r>
              <a:rPr lang="en-US" sz="1800" dirty="0" err="1" smtClean="0"/>
              <a:t>PGV</a:t>
            </a:r>
            <a:r>
              <a:rPr lang="en-US" sz="1800" dirty="0" smtClean="0"/>
              <a:t> 1.83 </a:t>
            </a:r>
            <a:r>
              <a:rPr lang="en-US" sz="1800" dirty="0" err="1" smtClean="0"/>
              <a:t>m/s</a:t>
            </a:r>
            <a:endParaRPr lang="en-US" sz="1800" dirty="0" smtClean="0"/>
          </a:p>
          <a:p>
            <a:r>
              <a:rPr lang="en-US" sz="1800" dirty="0" smtClean="0"/>
              <a:t>Magnitude 6.7</a:t>
            </a:r>
          </a:p>
          <a:p>
            <a:r>
              <a:rPr lang="en-US" sz="1800" dirty="0" smtClean="0"/>
              <a:t>57 persons killed, 8700 injured</a:t>
            </a:r>
          </a:p>
          <a:p>
            <a:r>
              <a:rPr lang="en-US" sz="1800" dirty="0" smtClean="0"/>
              <a:t>Damage in excess of $20 billion</a:t>
            </a:r>
          </a:p>
          <a:p>
            <a:r>
              <a:rPr lang="en-US" sz="1800" dirty="0" smtClean="0"/>
              <a:t>Loss including economic losses totaled about $50 billion (loss of business, etc.)</a:t>
            </a:r>
          </a:p>
          <a:p>
            <a:r>
              <a:rPr lang="en-US" sz="1800" dirty="0" smtClean="0"/>
              <a:t>Led to the formation of the California Earthquake Authority (public-private insurance partnership)</a:t>
            </a:r>
            <a:endParaRPr lang="en-US" sz="1800" dirty="0"/>
          </a:p>
        </p:txBody>
      </p:sp>
      <p:pic>
        <p:nvPicPr>
          <p:cNvPr id="5" name="Content Placeholder 4" descr="Northridge.jpg"/>
          <p:cNvPicPr>
            <a:picLocks noGrp="1" noChangeAspect="1"/>
          </p:cNvPicPr>
          <p:nvPr>
            <p:ph sz="half" idx="2"/>
          </p:nvPr>
        </p:nvPicPr>
        <p:blipFill>
          <a:blip r:embed="rId2"/>
          <a:srcRect t="-4410" b="-4410"/>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Radiated Energy</a:t>
            </a:r>
            <a:br>
              <a:rPr lang="en-US" dirty="0" smtClean="0"/>
            </a:br>
            <a:r>
              <a:rPr lang="en-US" sz="2000" dirty="0" err="1" smtClean="0">
                <a:solidFill>
                  <a:srgbClr val="800000"/>
                </a:solidFill>
              </a:rPr>
              <a:t>www.geology.ar.gov</a:t>
            </a:r>
            <a:endParaRPr lang="en-US" sz="2000" dirty="0">
              <a:solidFill>
                <a:srgbClr val="800000"/>
              </a:solidFill>
            </a:endParaRPr>
          </a:p>
        </p:txBody>
      </p:sp>
      <p:pic>
        <p:nvPicPr>
          <p:cNvPr id="6" name="Content Placeholder 5" descr="earthquakes_energyequivalents.jpg"/>
          <p:cNvPicPr>
            <a:picLocks noGrp="1" noChangeAspect="1"/>
          </p:cNvPicPr>
          <p:nvPr>
            <p:ph idx="1"/>
          </p:nvPr>
        </p:nvPicPr>
        <p:blipFill>
          <a:blip r:embed="rId2">
            <a:extLst>
              <a:ext uri="{28A0092B-C50C-407E-A947-70E740481C1C}">
                <a14:useLocalDpi xmlns:a14="http://schemas.microsoft.com/office/drawing/2010/main" val="0"/>
              </a:ext>
            </a:extLst>
          </a:blip>
          <a:srcRect l="-8069" r="-8069"/>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Fault Mechanics</a:t>
            </a:r>
            <a:br>
              <a:rPr lang="en-US" dirty="0"/>
            </a:br>
            <a:r>
              <a:rPr lang="en-US" sz="2000" dirty="0"/>
              <a:t>http://</a:t>
            </a:r>
            <a:r>
              <a:rPr lang="en-US" sz="2000" dirty="0" err="1"/>
              <a:t>en.wikipedia.org</a:t>
            </a:r>
            <a:r>
              <a:rPr lang="en-US" sz="2000" dirty="0"/>
              <a:t>/wiki/Earthquake</a:t>
            </a:r>
          </a:p>
        </p:txBody>
      </p:sp>
      <p:sp>
        <p:nvSpPr>
          <p:cNvPr id="15" name="Content Placeholder 14"/>
          <p:cNvSpPr>
            <a:spLocks noGrp="1"/>
          </p:cNvSpPr>
          <p:nvPr>
            <p:ph idx="1"/>
          </p:nvPr>
        </p:nvSpPr>
        <p:spPr/>
        <p:txBody>
          <a:bodyPr>
            <a:noAutofit/>
          </a:bodyPr>
          <a:lstStyle/>
          <a:p>
            <a:r>
              <a:rPr lang="en-US" sz="2000" dirty="0"/>
              <a:t>Tectonic earthquakes occur anywhere in the earth where there is sufficient stored elastic strain energy to drive fracture propagation along a fault plane. </a:t>
            </a:r>
            <a:endParaRPr lang="en-US" sz="2000" dirty="0" smtClean="0"/>
          </a:p>
          <a:p>
            <a:r>
              <a:rPr lang="en-US" sz="2000" dirty="0" smtClean="0"/>
              <a:t>The </a:t>
            </a:r>
            <a:r>
              <a:rPr lang="en-US" sz="2000" dirty="0"/>
              <a:t>sides of a fault move past each other smoothly and </a:t>
            </a:r>
            <a:r>
              <a:rPr lang="en-US" sz="2000" dirty="0">
                <a:hlinkClick r:id="rId2" tooltip="Aseismic creep"/>
              </a:rPr>
              <a:t>aseismically</a:t>
            </a:r>
            <a:r>
              <a:rPr lang="en-US" sz="2000" dirty="0"/>
              <a:t> only if there are no irregularities or </a:t>
            </a:r>
            <a:r>
              <a:rPr lang="en-US" sz="2000" dirty="0">
                <a:hlinkClick r:id="rId3" tooltip="Asperity (material science)"/>
              </a:rPr>
              <a:t>asperities</a:t>
            </a:r>
            <a:r>
              <a:rPr lang="en-US" sz="2000" dirty="0"/>
              <a:t> along the fault surface that increase the frictional resistance. </a:t>
            </a:r>
            <a:endParaRPr lang="en-US" sz="2000" dirty="0" smtClean="0"/>
          </a:p>
          <a:p>
            <a:r>
              <a:rPr lang="en-US" sz="2000" dirty="0" smtClean="0"/>
              <a:t>Most </a:t>
            </a:r>
            <a:r>
              <a:rPr lang="en-US" sz="2000" dirty="0"/>
              <a:t>fault surfaces do have such asperities and this leads to a form of stick-slip </a:t>
            </a:r>
            <a:r>
              <a:rPr lang="en-US" sz="2000" dirty="0" smtClean="0"/>
              <a:t>behavior</a:t>
            </a:r>
            <a:r>
              <a:rPr lang="en-US" sz="2000" dirty="0"/>
              <a:t>. </a:t>
            </a:r>
            <a:endParaRPr lang="en-US" sz="2000" dirty="0" smtClean="0"/>
          </a:p>
          <a:p>
            <a:r>
              <a:rPr lang="en-US" sz="2000" dirty="0" smtClean="0"/>
              <a:t>Once </a:t>
            </a:r>
            <a:r>
              <a:rPr lang="en-US" sz="2000" dirty="0"/>
              <a:t>the fault has locked, continued relative motion between the plates leads to increasing stress and therefore, stored strain energy in the volume around the fault surface. </a:t>
            </a:r>
            <a:endParaRPr lang="en-US" sz="2000" dirty="0" smtClean="0"/>
          </a:p>
          <a:p>
            <a:r>
              <a:rPr lang="en-US" sz="2000" dirty="0" smtClean="0"/>
              <a:t>This </a:t>
            </a:r>
            <a:r>
              <a:rPr lang="en-US" sz="2000" dirty="0"/>
              <a:t>continues until the stress has risen sufficiently to break through the asperity, suddenly allowing sliding over the locked portion of the fault, releasing the </a:t>
            </a:r>
            <a:r>
              <a:rPr lang="en-US" sz="2000" dirty="0">
                <a:hlinkClick r:id="rId4" tooltip="Potential energy"/>
              </a:rPr>
              <a:t>stored energy</a:t>
            </a:r>
            <a:r>
              <a:rPr lang="en-US" sz="20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Change</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/wiki/Earthquake</a:t>
            </a:r>
            <a:endParaRPr lang="en-US" dirty="0">
              <a:solidFill>
                <a:srgbClr val="800000"/>
              </a:solidFill>
            </a:endParaRPr>
          </a:p>
        </p:txBody>
      </p:sp>
      <p:sp>
        <p:nvSpPr>
          <p:cNvPr id="3" name="Content Placeholder 2"/>
          <p:cNvSpPr>
            <a:spLocks noGrp="1"/>
          </p:cNvSpPr>
          <p:nvPr>
            <p:ph idx="1"/>
          </p:nvPr>
        </p:nvSpPr>
        <p:spPr/>
        <p:txBody>
          <a:bodyPr>
            <a:normAutofit lnSpcReduction="10000"/>
          </a:bodyPr>
          <a:lstStyle/>
          <a:p>
            <a:r>
              <a:rPr lang="en-US" sz="2000" dirty="0"/>
              <a:t>This energy is released as a combination of radiated elastic </a:t>
            </a:r>
            <a:r>
              <a:rPr lang="en-US" sz="2000" dirty="0">
                <a:hlinkClick r:id="rId2" tooltip="Strain (materials science)"/>
              </a:rPr>
              <a:t>strain</a:t>
            </a:r>
            <a:r>
              <a:rPr lang="en-US" sz="2000" dirty="0"/>
              <a:t> seismic waves, frictional heating of the fault surface, and cracking of the rock, thus causing an earthquake. </a:t>
            </a:r>
            <a:endParaRPr lang="en-US" sz="2000" dirty="0" smtClean="0"/>
          </a:p>
          <a:p>
            <a:r>
              <a:rPr lang="en-US" sz="2000" dirty="0" smtClean="0"/>
              <a:t>The seismic efficiency of an earthquake is the fraction of energy that is radiated as waves.</a:t>
            </a:r>
          </a:p>
          <a:p>
            <a:r>
              <a:rPr lang="en-US" sz="2000" dirty="0" smtClean="0"/>
              <a:t>It </a:t>
            </a:r>
            <a:r>
              <a:rPr lang="en-US" sz="2000" dirty="0"/>
              <a:t>is estimated </a:t>
            </a:r>
            <a:r>
              <a:rPr lang="en-US" sz="2000" dirty="0" smtClean="0"/>
              <a:t>that the seismic efficiency of earthquakes is in the range 10%-30%, although this number is subject to debate. </a:t>
            </a:r>
          </a:p>
          <a:p>
            <a:r>
              <a:rPr lang="en-US" sz="2000" dirty="0" smtClean="0"/>
              <a:t>Most </a:t>
            </a:r>
            <a:r>
              <a:rPr lang="en-US" sz="2000" dirty="0"/>
              <a:t>of the earthquake's energy is used to </a:t>
            </a:r>
            <a:r>
              <a:rPr lang="en-US" sz="2000" dirty="0" smtClean="0"/>
              <a:t>create </a:t>
            </a:r>
            <a:r>
              <a:rPr lang="en-US" sz="2000" dirty="0"/>
              <a:t>the earthquake fracture </a:t>
            </a:r>
            <a:r>
              <a:rPr lang="en-US" sz="2000" dirty="0" smtClean="0"/>
              <a:t>growth (surface energy) </a:t>
            </a:r>
            <a:r>
              <a:rPr lang="en-US" sz="2000" dirty="0"/>
              <a:t>or is converted into heat generated by friction</a:t>
            </a:r>
            <a:r>
              <a:rPr lang="en-US" sz="2000" dirty="0" smtClean="0"/>
              <a:t>.</a:t>
            </a:r>
          </a:p>
          <a:p>
            <a:r>
              <a:rPr lang="en-US" sz="2000" dirty="0" smtClean="0"/>
              <a:t> </a:t>
            </a:r>
            <a:r>
              <a:rPr lang="en-US" sz="2000" dirty="0"/>
              <a:t>E</a:t>
            </a:r>
            <a:r>
              <a:rPr lang="en-US" sz="2000" dirty="0" smtClean="0"/>
              <a:t>arthquakes actually lower </a:t>
            </a:r>
            <a:r>
              <a:rPr lang="en-US" sz="2000" dirty="0"/>
              <a:t>the Earth's available elastic potential energy and raise its temperature, though these changes are negligible compared to the conductive and convective flow of heat out from the Earth's deep interior</a:t>
            </a:r>
            <a:r>
              <a:rPr lang="en-US" sz="2000" dirty="0" smtClean="0"/>
              <a:t>.</a:t>
            </a:r>
            <a:endParaRPr lang="en-US" sz="2000" dirty="0"/>
          </a:p>
          <a:p>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Earthquake Measures</a:t>
            </a:r>
            <a:endParaRPr lang="en-US" dirty="0"/>
          </a:p>
        </p:txBody>
      </p:sp>
      <p:sp>
        <p:nvSpPr>
          <p:cNvPr id="3" name="Content Placeholder 2"/>
          <p:cNvSpPr>
            <a:spLocks noGrp="1"/>
          </p:cNvSpPr>
          <p:nvPr>
            <p:ph idx="1"/>
          </p:nvPr>
        </p:nvSpPr>
        <p:spPr/>
        <p:txBody>
          <a:bodyPr>
            <a:normAutofit/>
          </a:bodyPr>
          <a:lstStyle/>
          <a:p>
            <a:r>
              <a:rPr lang="en-US" sz="1800" dirty="0" smtClean="0"/>
              <a:t>Magnitude:  A measure that characterizes the earthquake source (also seen in other types of hazard phenomena)</a:t>
            </a:r>
          </a:p>
          <a:p>
            <a:r>
              <a:rPr lang="en-US" sz="1800" dirty="0" smtClean="0"/>
              <a:t>Intensity: A measure that characterizes the effect of the earthquake on a local site (as before:  seen in other types of hazard phenomena)</a:t>
            </a:r>
            <a:endParaRPr lang="en-US" sz="1800" dirty="0"/>
          </a:p>
        </p:txBody>
      </p:sp>
    </p:spTree>
    <p:extLst>
      <p:ext uri="{BB962C8B-B14F-4D97-AF65-F5344CB8AC3E}">
        <p14:creationId xmlns:p14="http://schemas.microsoft.com/office/powerpoint/2010/main" val="410210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Giuseppe </a:t>
            </a:r>
            <a:r>
              <a:rPr lang="en-US" dirty="0" err="1" smtClean="0"/>
              <a:t>Mercalli</a:t>
            </a:r>
            <a:r>
              <a:rPr lang="en-US" dirty="0"/>
              <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Giuseppe_Mercalli</a:t>
            </a:r>
            <a:endParaRPr lang="en-US" sz="2000" dirty="0">
              <a:solidFill>
                <a:srgbClr val="800000"/>
              </a:solidFill>
            </a:endParaRPr>
          </a:p>
        </p:txBody>
      </p:sp>
      <p:pic>
        <p:nvPicPr>
          <p:cNvPr id="9" name="Content Placeholder 8" descr="index.jpg"/>
          <p:cNvPicPr>
            <a:picLocks noGrp="1" noChangeAspect="1"/>
          </p:cNvPicPr>
          <p:nvPr>
            <p:ph sz="half" idx="2"/>
          </p:nvPr>
        </p:nvPicPr>
        <p:blipFill>
          <a:blip r:embed="rId2">
            <a:extLst>
              <a:ext uri="{28A0092B-C50C-407E-A947-70E740481C1C}">
                <a14:useLocalDpi xmlns:a14="http://schemas.microsoft.com/office/drawing/2010/main" val="0"/>
              </a:ext>
            </a:extLst>
          </a:blip>
          <a:srcRect l="7002" r="7002"/>
          <a:stretch>
            <a:fillRect/>
          </a:stretch>
        </p:blipFill>
        <p:spPr/>
      </p:pic>
      <p:sp>
        <p:nvSpPr>
          <p:cNvPr id="10" name="Content Placeholder 9"/>
          <p:cNvSpPr>
            <a:spLocks noGrp="1"/>
          </p:cNvSpPr>
          <p:nvPr>
            <p:ph sz="half" idx="1"/>
          </p:nvPr>
        </p:nvSpPr>
        <p:spPr/>
        <p:txBody>
          <a:bodyPr/>
          <a:lstStyle/>
          <a:p>
            <a:r>
              <a:rPr lang="en-US" dirty="0" smtClean="0"/>
              <a:t>Italian Volcanologist</a:t>
            </a:r>
          </a:p>
          <a:p>
            <a:r>
              <a:rPr lang="en-US" dirty="0" smtClean="0"/>
              <a:t>Born May 21, 1850 in Milan, Italy</a:t>
            </a:r>
          </a:p>
          <a:p>
            <a:r>
              <a:rPr lang="en-US" dirty="0" smtClean="0"/>
              <a:t>Died March 19, 1914, Naples, Italy</a:t>
            </a:r>
          </a:p>
          <a:p>
            <a:r>
              <a:rPr lang="en-US" dirty="0" smtClean="0"/>
              <a:t>Known for the </a:t>
            </a:r>
            <a:r>
              <a:rPr lang="en-US" dirty="0" err="1" smtClean="0"/>
              <a:t>Mercalli</a:t>
            </a:r>
            <a:r>
              <a:rPr lang="en-US" dirty="0" smtClean="0"/>
              <a:t> Intensity scale for measuring ground motion intensity</a:t>
            </a:r>
          </a:p>
          <a:p>
            <a:endParaRPr lang="en-US" dirty="0"/>
          </a:p>
        </p:txBody>
      </p:sp>
    </p:spTree>
    <p:extLst>
      <p:ext uri="{BB962C8B-B14F-4D97-AF65-F5344CB8AC3E}">
        <p14:creationId xmlns:p14="http://schemas.microsoft.com/office/powerpoint/2010/main" val="792197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Charles Richter</a:t>
            </a:r>
            <a:r>
              <a:rPr lang="en-US" dirty="0"/>
              <a:t/>
            </a:r>
            <a:br>
              <a:rPr lang="en-US" dirty="0"/>
            </a:br>
            <a:r>
              <a:rPr lang="en-US" sz="2000" dirty="0">
                <a:solidFill>
                  <a:srgbClr val="800000"/>
                </a:solidFill>
              </a:rPr>
              <a:t>http://</a:t>
            </a:r>
            <a:r>
              <a:rPr lang="en-US" sz="2000" dirty="0" err="1">
                <a:solidFill>
                  <a:srgbClr val="800000"/>
                </a:solidFill>
              </a:rPr>
              <a:t>en.wikipedia.org</a:t>
            </a:r>
            <a:r>
              <a:rPr lang="en-US" sz="2000" dirty="0">
                <a:solidFill>
                  <a:srgbClr val="800000"/>
                </a:solidFill>
              </a:rPr>
              <a:t>/wiki/</a:t>
            </a:r>
            <a:r>
              <a:rPr lang="en-US" sz="2000" dirty="0" err="1">
                <a:solidFill>
                  <a:srgbClr val="800000"/>
                </a:solidFill>
              </a:rPr>
              <a:t>Charles_Francis_Richter</a:t>
            </a:r>
            <a:endParaRPr lang="en-US" sz="2000" dirty="0">
              <a:solidFill>
                <a:srgbClr val="800000"/>
              </a:solidFill>
            </a:endParaRPr>
          </a:p>
        </p:txBody>
      </p:sp>
      <p:sp>
        <p:nvSpPr>
          <p:cNvPr id="5" name="Content Placeholder 4"/>
          <p:cNvSpPr>
            <a:spLocks noGrp="1"/>
          </p:cNvSpPr>
          <p:nvPr>
            <p:ph sz="half" idx="1"/>
          </p:nvPr>
        </p:nvSpPr>
        <p:spPr/>
        <p:txBody>
          <a:bodyPr>
            <a:normAutofit/>
          </a:bodyPr>
          <a:lstStyle/>
          <a:p>
            <a:r>
              <a:rPr lang="en-US" sz="2400" dirty="0" smtClean="0"/>
              <a:t>Born April 26, 1900, </a:t>
            </a:r>
            <a:r>
              <a:rPr lang="en-US" sz="2400" dirty="0" err="1" smtClean="0"/>
              <a:t>Overpeck</a:t>
            </a:r>
            <a:r>
              <a:rPr lang="en-US" sz="2400" dirty="0" smtClean="0"/>
              <a:t> Ohio</a:t>
            </a:r>
          </a:p>
          <a:p>
            <a:r>
              <a:rPr lang="en-US" sz="2400" dirty="0" smtClean="0"/>
              <a:t>Died September 30, 1985, Pasadena, CA</a:t>
            </a:r>
          </a:p>
          <a:p>
            <a:r>
              <a:rPr lang="en-US" sz="2400" dirty="0" smtClean="0"/>
              <a:t>Attended Stanford and Caltech</a:t>
            </a:r>
          </a:p>
          <a:p>
            <a:r>
              <a:rPr lang="en-US" sz="2400" dirty="0" smtClean="0"/>
              <a:t>Co-Invented the idea of the Richter magnitude scale for earthquakes (with </a:t>
            </a:r>
            <a:r>
              <a:rPr lang="en-US" sz="2400" dirty="0" err="1" smtClean="0"/>
              <a:t>Beno</a:t>
            </a:r>
            <a:r>
              <a:rPr lang="en-US" sz="2400" dirty="0" smtClean="0"/>
              <a:t> Gutenberg)</a:t>
            </a:r>
            <a:endParaRPr lang="en-US" sz="2400" dirty="0"/>
          </a:p>
        </p:txBody>
      </p:sp>
      <p:pic>
        <p:nvPicPr>
          <p:cNvPr id="7" name="Content Placeholder 6" descr="CharlesRichter.jpg"/>
          <p:cNvPicPr>
            <a:picLocks noGrp="1" noChangeAspect="1"/>
          </p:cNvPicPr>
          <p:nvPr>
            <p:ph sz="half" idx="2"/>
          </p:nvPr>
        </p:nvPicPr>
        <p:blipFill>
          <a:blip r:embed="rId2">
            <a:extLst>
              <a:ext uri="{28A0092B-C50C-407E-A947-70E740481C1C}">
                <a14:useLocalDpi xmlns:a14="http://schemas.microsoft.com/office/drawing/2010/main" val="0"/>
              </a:ext>
            </a:extLst>
          </a:blip>
          <a:srcRect l="-20493" r="-20493"/>
          <a:stretch>
            <a:fillRect/>
          </a:stretch>
        </p:blipFill>
        <p:spPr/>
      </p:pic>
    </p:spTree>
    <p:extLst>
      <p:ext uri="{BB962C8B-B14F-4D97-AF65-F5344CB8AC3E}">
        <p14:creationId xmlns:p14="http://schemas.microsoft.com/office/powerpoint/2010/main" val="3839331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TotalTime>
  <Words>2252</Words>
  <Application>Microsoft Macintosh PowerPoint</Application>
  <PresentationFormat>On-screen Show (4:3)</PresentationFormat>
  <Paragraphs>148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Lecture 6</vt:lpstr>
      <vt:lpstr>Topics</vt:lpstr>
      <vt:lpstr>Earthquake Energy – Basic Facts</vt:lpstr>
      <vt:lpstr>Radiated Energy www.geology.ar.gov</vt:lpstr>
      <vt:lpstr>Fault Mechanics http://en.wikipedia.org/wiki/Earthquake</vt:lpstr>
      <vt:lpstr>Energy Change http://en.wikipedia.org/wiki/Earthquake</vt:lpstr>
      <vt:lpstr>Two Types of Earthquake Measures</vt:lpstr>
      <vt:lpstr>Giuseppe Mercalli http://en.wikipedia.org/wiki/Giuseppe_Mercalli</vt:lpstr>
      <vt:lpstr>Charles Richter http://en.wikipedia.org/wiki/Charles_Francis_Richter</vt:lpstr>
      <vt:lpstr>Charles Richter http://en.wikipedia.org/wiki/Charles_Francis_Richter</vt:lpstr>
      <vt:lpstr>Charles Richter http://en.wikipedia.org/wiki/Charles_Francis_Richter</vt:lpstr>
      <vt:lpstr>Charles Richter http://en.wikipedia.org/wiki/Charles_Francis_Richter</vt:lpstr>
      <vt:lpstr>Beno Gutenberg http://en.wikipedia.org/wiki/Beno_Gutenberg</vt:lpstr>
      <vt:lpstr>Beno Gutenberg http://en.wikipedia.org/wiki/Beno_Gutenberg</vt:lpstr>
      <vt:lpstr>Beno Gutenberg http://en.wikipedia.org/wiki/Beno_Gutenberg</vt:lpstr>
      <vt:lpstr>Beno Gutenberg http://en.wikipedia.org/wiki/Beno_Gutenberg</vt:lpstr>
      <vt:lpstr>Mercalli Intensity ema.alabama.gov</vt:lpstr>
      <vt:lpstr>Mercalli Intensity http://en.wikipedia.org/wiki/Mercalli_intensity_scale</vt:lpstr>
      <vt:lpstr>Mercalli Intensity vs. Magnitude</vt:lpstr>
      <vt:lpstr>Nevertheless, Mercalli Intensity is Useful http://en.wikipedia.org/wiki/Peak_ground_acceleration ;  USGS</vt:lpstr>
      <vt:lpstr>Examples of Intensities and Peak Ground Acceleration (PGA) http://en.wikipedia.org/wiki/Peak_ground_acceleration</vt:lpstr>
      <vt:lpstr>Isoseismals http://en.wikipedia.org/wiki/Isoseismal_map</vt:lpstr>
      <vt:lpstr>Construction of Isoseismal Maps http://en.wikipedia.org/wiki/Isoseismal_map</vt:lpstr>
      <vt:lpstr>Isoseismal Maps http://en.wikipedia.org/wiki/Isoseismal_map</vt:lpstr>
      <vt:lpstr>Isoseismal Map http://earthquake.usgs.gov/earthquakes/states/historical.php</vt:lpstr>
      <vt:lpstr>Isoseismal Map http://earthquake.usgs.gov/earthquakes/states/historical.php</vt:lpstr>
      <vt:lpstr>Isoseismal Maps http://earthquake.usgs.gov/earthquakes/states/historical.php</vt:lpstr>
      <vt:lpstr>ShakeMap Examples usgs.gov</vt:lpstr>
      <vt:lpstr>Haiti Earthquake ShakeMap usgs.gov</vt:lpstr>
      <vt:lpstr>Northridge ShakeMap pubs.usgs.gov</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Rundle</dc:creator>
  <cp:lastModifiedBy>John Rundle</cp:lastModifiedBy>
  <cp:revision>31</cp:revision>
  <dcterms:created xsi:type="dcterms:W3CDTF">2013-09-30T17:30:55Z</dcterms:created>
  <dcterms:modified xsi:type="dcterms:W3CDTF">2014-01-02T21:26:18Z</dcterms:modified>
</cp:coreProperties>
</file>