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5"/>
  </p:notesMasterIdLst>
  <p:sldIdLst>
    <p:sldId id="294" r:id="rId2"/>
    <p:sldId id="319" r:id="rId3"/>
    <p:sldId id="324" r:id="rId4"/>
    <p:sldId id="311" r:id="rId5"/>
    <p:sldId id="263" r:id="rId6"/>
    <p:sldId id="310" r:id="rId7"/>
    <p:sldId id="312" r:id="rId8"/>
    <p:sldId id="314" r:id="rId9"/>
    <p:sldId id="315" r:id="rId10"/>
    <p:sldId id="316" r:id="rId11"/>
    <p:sldId id="317" r:id="rId12"/>
    <p:sldId id="318" r:id="rId13"/>
    <p:sldId id="350" r:id="rId14"/>
    <p:sldId id="346" r:id="rId15"/>
    <p:sldId id="345" r:id="rId16"/>
    <p:sldId id="344" r:id="rId17"/>
    <p:sldId id="279" r:id="rId18"/>
    <p:sldId id="280" r:id="rId19"/>
    <p:sldId id="349" r:id="rId20"/>
    <p:sldId id="261" r:id="rId21"/>
    <p:sldId id="307" r:id="rId22"/>
    <p:sldId id="306" r:id="rId23"/>
    <p:sldId id="305" r:id="rId24"/>
    <p:sldId id="333" r:id="rId25"/>
    <p:sldId id="284" r:id="rId26"/>
    <p:sldId id="285" r:id="rId27"/>
    <p:sldId id="283" r:id="rId28"/>
    <p:sldId id="334" r:id="rId29"/>
    <p:sldId id="295" r:id="rId30"/>
    <p:sldId id="336" r:id="rId31"/>
    <p:sldId id="269" r:id="rId32"/>
    <p:sldId id="272" r:id="rId33"/>
    <p:sldId id="293" r:id="rId34"/>
    <p:sldId id="264" r:id="rId35"/>
    <p:sldId id="275" r:id="rId36"/>
    <p:sldId id="290" r:id="rId37"/>
    <p:sldId id="265" r:id="rId38"/>
    <p:sldId id="300" r:id="rId39"/>
    <p:sldId id="351" r:id="rId40"/>
    <p:sldId id="337" r:id="rId41"/>
    <p:sldId id="340" r:id="rId42"/>
    <p:sldId id="342" r:id="rId43"/>
    <p:sldId id="343"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5FF"/>
    <a:srgbClr val="0619C0"/>
    <a:srgbClr val="002BFF"/>
    <a:srgbClr val="090BFF"/>
    <a:srgbClr val="0E4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6405"/>
  </p:normalViewPr>
  <p:slideViewPr>
    <p:cSldViewPr snapToGrid="0" snapToObjects="1">
      <p:cViewPr varScale="1">
        <p:scale>
          <a:sx n="124" d="100"/>
          <a:sy n="124" d="100"/>
        </p:scale>
        <p:origin x="544" y="168"/>
      </p:cViewPr>
      <p:guideLst/>
    </p:cSldViewPr>
  </p:slideViewPr>
  <p:notesTextViewPr>
    <p:cViewPr>
      <p:scale>
        <a:sx n="1" d="1"/>
        <a:sy n="1" d="1"/>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8A173A-A7CB-4287-B1A6-2425F026272F}" type="doc">
      <dgm:prSet loTypeId="urn:microsoft.com/office/officeart/2005/8/layout/default" loCatId="list" qsTypeId="urn:microsoft.com/office/officeart/2005/8/quickstyle/simple1" qsCatId="simple" csTypeId="urn:microsoft.com/office/officeart/2005/8/colors/colorful2" csCatId="colorful"/>
      <dgm:spPr/>
      <dgm:t>
        <a:bodyPr/>
        <a:lstStyle/>
        <a:p>
          <a:endParaRPr lang="en-US"/>
        </a:p>
      </dgm:t>
    </dgm:pt>
    <dgm:pt modelId="{C3229033-EF08-443C-BD2A-2A11C69D62E7}">
      <dgm:prSet/>
      <dgm:spPr/>
      <dgm:t>
        <a:bodyPr/>
        <a:lstStyle/>
        <a:p>
          <a:r>
            <a:rPr lang="en-US" dirty="0">
              <a:solidFill>
                <a:schemeClr val="tx1"/>
              </a:solidFill>
            </a:rPr>
            <a:t>Probability is the branch of mathematics concerning numerical descriptions of how likely an event is to occur, or how likely it is that a proposition is true. </a:t>
          </a:r>
        </a:p>
      </dgm:t>
    </dgm:pt>
    <dgm:pt modelId="{C076CF37-D47F-45DB-8CD8-12F72532F5E9}" type="parTrans" cxnId="{B4DE061B-BD03-4F4C-BC30-A45597FECEAF}">
      <dgm:prSet/>
      <dgm:spPr/>
      <dgm:t>
        <a:bodyPr/>
        <a:lstStyle/>
        <a:p>
          <a:endParaRPr lang="en-US">
            <a:solidFill>
              <a:schemeClr val="tx1"/>
            </a:solidFill>
          </a:endParaRPr>
        </a:p>
      </dgm:t>
    </dgm:pt>
    <dgm:pt modelId="{8F6CD650-FFA2-4E33-92BC-6AEE42ACA206}" type="sibTrans" cxnId="{B4DE061B-BD03-4F4C-BC30-A45597FECEAF}">
      <dgm:prSet/>
      <dgm:spPr/>
      <dgm:t>
        <a:bodyPr/>
        <a:lstStyle/>
        <a:p>
          <a:endParaRPr lang="en-US">
            <a:solidFill>
              <a:schemeClr val="tx1"/>
            </a:solidFill>
          </a:endParaRPr>
        </a:p>
      </dgm:t>
    </dgm:pt>
    <dgm:pt modelId="{D52B8C53-BE41-4D3E-93A1-ACCC90313CE0}">
      <dgm:prSet/>
      <dgm:spPr/>
      <dgm:t>
        <a:bodyPr/>
        <a:lstStyle/>
        <a:p>
          <a:r>
            <a:rPr lang="en-US">
              <a:solidFill>
                <a:schemeClr val="tx1"/>
              </a:solidFill>
            </a:rPr>
            <a:t>The probability of an event is a number between 0 and 1, where, roughly speaking, 0 indicates impossibility of the event and 1 indicates certainty. </a:t>
          </a:r>
        </a:p>
      </dgm:t>
    </dgm:pt>
    <dgm:pt modelId="{905D10F7-D3A7-4AB7-87E9-FB4522B93656}" type="parTrans" cxnId="{77001B00-DD47-4002-B0A3-5E1E3A5DB66C}">
      <dgm:prSet/>
      <dgm:spPr/>
      <dgm:t>
        <a:bodyPr/>
        <a:lstStyle/>
        <a:p>
          <a:endParaRPr lang="en-US">
            <a:solidFill>
              <a:schemeClr val="tx1"/>
            </a:solidFill>
          </a:endParaRPr>
        </a:p>
      </dgm:t>
    </dgm:pt>
    <dgm:pt modelId="{A5F4C7C7-45DA-4182-BB7F-860A47610740}" type="sibTrans" cxnId="{77001B00-DD47-4002-B0A3-5E1E3A5DB66C}">
      <dgm:prSet/>
      <dgm:spPr/>
      <dgm:t>
        <a:bodyPr/>
        <a:lstStyle/>
        <a:p>
          <a:endParaRPr lang="en-US">
            <a:solidFill>
              <a:schemeClr val="tx1"/>
            </a:solidFill>
          </a:endParaRPr>
        </a:p>
      </dgm:t>
    </dgm:pt>
    <dgm:pt modelId="{4E60B103-F7E2-4639-A7E2-4DDF19CA531D}">
      <dgm:prSet/>
      <dgm:spPr/>
      <dgm:t>
        <a:bodyPr/>
        <a:lstStyle/>
        <a:p>
          <a:r>
            <a:rPr lang="en-US">
              <a:solidFill>
                <a:schemeClr val="tx1"/>
              </a:solidFill>
            </a:rPr>
            <a:t>Probabilities can also be expressed as percentages, lying between 0% and 100%</a:t>
          </a:r>
        </a:p>
      </dgm:t>
    </dgm:pt>
    <dgm:pt modelId="{4A2BD1ED-87BF-46E8-85B0-17F7A24674B8}" type="parTrans" cxnId="{C398EFA8-E6B9-48AE-9E14-6250946F6CDB}">
      <dgm:prSet/>
      <dgm:spPr/>
      <dgm:t>
        <a:bodyPr/>
        <a:lstStyle/>
        <a:p>
          <a:endParaRPr lang="en-US">
            <a:solidFill>
              <a:schemeClr val="tx1"/>
            </a:solidFill>
          </a:endParaRPr>
        </a:p>
      </dgm:t>
    </dgm:pt>
    <dgm:pt modelId="{1235BC60-5A0B-4F99-80D9-8073AF20277C}" type="sibTrans" cxnId="{C398EFA8-E6B9-48AE-9E14-6250946F6CDB}">
      <dgm:prSet/>
      <dgm:spPr/>
      <dgm:t>
        <a:bodyPr/>
        <a:lstStyle/>
        <a:p>
          <a:endParaRPr lang="en-US">
            <a:solidFill>
              <a:schemeClr val="tx1"/>
            </a:solidFill>
          </a:endParaRPr>
        </a:p>
      </dgm:t>
    </dgm:pt>
    <dgm:pt modelId="{724AE2AF-16C7-4FB5-B098-F7B49EA7A605}">
      <dgm:prSet/>
      <dgm:spPr/>
      <dgm:t>
        <a:bodyPr/>
        <a:lstStyle/>
        <a:p>
          <a:r>
            <a:rPr lang="en-US">
              <a:solidFill>
                <a:schemeClr val="tx1"/>
              </a:solidFill>
            </a:rPr>
            <a:t>The higher the probability of an event, the more likely it is that the event will occur. </a:t>
          </a:r>
        </a:p>
      </dgm:t>
    </dgm:pt>
    <dgm:pt modelId="{617141E7-8411-432A-B518-88BDD9513DE0}" type="parTrans" cxnId="{CBEE0CD3-FDE2-4529-BC8B-785370B46102}">
      <dgm:prSet/>
      <dgm:spPr/>
      <dgm:t>
        <a:bodyPr/>
        <a:lstStyle/>
        <a:p>
          <a:endParaRPr lang="en-US">
            <a:solidFill>
              <a:schemeClr val="tx1"/>
            </a:solidFill>
          </a:endParaRPr>
        </a:p>
      </dgm:t>
    </dgm:pt>
    <dgm:pt modelId="{3E02F85C-30BB-4D41-8E6E-D6A97735E2CC}" type="sibTrans" cxnId="{CBEE0CD3-FDE2-4529-BC8B-785370B46102}">
      <dgm:prSet/>
      <dgm:spPr/>
      <dgm:t>
        <a:bodyPr/>
        <a:lstStyle/>
        <a:p>
          <a:endParaRPr lang="en-US">
            <a:solidFill>
              <a:schemeClr val="tx1"/>
            </a:solidFill>
          </a:endParaRPr>
        </a:p>
      </dgm:t>
    </dgm:pt>
    <dgm:pt modelId="{4D01C733-02B7-4707-BCA5-3F103FB83D43}">
      <dgm:prSet/>
      <dgm:spPr/>
      <dgm:t>
        <a:bodyPr/>
        <a:lstStyle/>
        <a:p>
          <a:r>
            <a:rPr lang="en-US">
              <a:solidFill>
                <a:schemeClr val="tx1"/>
              </a:solidFill>
            </a:rPr>
            <a:t>A simple example is the tossing of a fair (unbiased) coin. </a:t>
          </a:r>
        </a:p>
      </dgm:t>
    </dgm:pt>
    <dgm:pt modelId="{59556EEF-AEAC-4559-BE61-0FE5D47CB4C8}" type="parTrans" cxnId="{13070A97-1994-4148-813B-57D16FADCDBF}">
      <dgm:prSet/>
      <dgm:spPr/>
      <dgm:t>
        <a:bodyPr/>
        <a:lstStyle/>
        <a:p>
          <a:endParaRPr lang="en-US">
            <a:solidFill>
              <a:schemeClr val="tx1"/>
            </a:solidFill>
          </a:endParaRPr>
        </a:p>
      </dgm:t>
    </dgm:pt>
    <dgm:pt modelId="{B31AB6EA-8457-4EA9-973B-95F360784332}" type="sibTrans" cxnId="{13070A97-1994-4148-813B-57D16FADCDBF}">
      <dgm:prSet/>
      <dgm:spPr/>
      <dgm:t>
        <a:bodyPr/>
        <a:lstStyle/>
        <a:p>
          <a:endParaRPr lang="en-US">
            <a:solidFill>
              <a:schemeClr val="tx1"/>
            </a:solidFill>
          </a:endParaRPr>
        </a:p>
      </dgm:t>
    </dgm:pt>
    <dgm:pt modelId="{64176681-4091-4862-BEF8-FCC42EEBC518}">
      <dgm:prSet/>
      <dgm:spPr/>
      <dgm:t>
        <a:bodyPr/>
        <a:lstStyle/>
        <a:p>
          <a:r>
            <a:rPr lang="en-US">
              <a:solidFill>
                <a:schemeClr val="tx1"/>
              </a:solidFill>
            </a:rPr>
            <a:t>Since the coin is fair, the two outcomes ("heads" and "tails") are both equally probable; </a:t>
          </a:r>
        </a:p>
      </dgm:t>
    </dgm:pt>
    <dgm:pt modelId="{72A18DEE-0146-4C45-A1F3-416CE2D08AD6}" type="parTrans" cxnId="{B6C79AC7-DC28-48B9-9D63-9638EE324849}">
      <dgm:prSet/>
      <dgm:spPr/>
      <dgm:t>
        <a:bodyPr/>
        <a:lstStyle/>
        <a:p>
          <a:endParaRPr lang="en-US">
            <a:solidFill>
              <a:schemeClr val="tx1"/>
            </a:solidFill>
          </a:endParaRPr>
        </a:p>
      </dgm:t>
    </dgm:pt>
    <dgm:pt modelId="{FC512CAB-1F48-4755-AFD8-088850CBEADB}" type="sibTrans" cxnId="{B6C79AC7-DC28-48B9-9D63-9638EE324849}">
      <dgm:prSet/>
      <dgm:spPr/>
      <dgm:t>
        <a:bodyPr/>
        <a:lstStyle/>
        <a:p>
          <a:endParaRPr lang="en-US">
            <a:solidFill>
              <a:schemeClr val="tx1"/>
            </a:solidFill>
          </a:endParaRPr>
        </a:p>
      </dgm:t>
    </dgm:pt>
    <dgm:pt modelId="{1386D035-F6AD-469D-BD23-9058176708AE}">
      <dgm:prSet/>
      <dgm:spPr/>
      <dgm:t>
        <a:bodyPr/>
        <a:lstStyle/>
        <a:p>
          <a:r>
            <a:rPr lang="en-US">
              <a:solidFill>
                <a:schemeClr val="tx1"/>
              </a:solidFill>
            </a:rPr>
            <a:t>The probability of "heads" equals the probability of "tails" </a:t>
          </a:r>
        </a:p>
      </dgm:t>
    </dgm:pt>
    <dgm:pt modelId="{F018F58A-3A44-4EC4-AA4E-155B8493DFD4}" type="parTrans" cxnId="{A6C5D02D-B6C7-401A-B98F-0FEDA68F8242}">
      <dgm:prSet/>
      <dgm:spPr/>
      <dgm:t>
        <a:bodyPr/>
        <a:lstStyle/>
        <a:p>
          <a:endParaRPr lang="en-US">
            <a:solidFill>
              <a:schemeClr val="tx1"/>
            </a:solidFill>
          </a:endParaRPr>
        </a:p>
      </dgm:t>
    </dgm:pt>
    <dgm:pt modelId="{12F41005-9549-4CE5-A845-4C6F5697830D}" type="sibTrans" cxnId="{A6C5D02D-B6C7-401A-B98F-0FEDA68F8242}">
      <dgm:prSet/>
      <dgm:spPr/>
      <dgm:t>
        <a:bodyPr/>
        <a:lstStyle/>
        <a:p>
          <a:endParaRPr lang="en-US">
            <a:solidFill>
              <a:schemeClr val="tx1"/>
            </a:solidFill>
          </a:endParaRPr>
        </a:p>
      </dgm:t>
    </dgm:pt>
    <dgm:pt modelId="{1B847D82-D80A-4964-AC4F-E3D78F881FDD}">
      <dgm:prSet/>
      <dgm:spPr/>
      <dgm:t>
        <a:bodyPr/>
        <a:lstStyle/>
        <a:p>
          <a:r>
            <a:rPr lang="en-US">
              <a:solidFill>
                <a:schemeClr val="tx1"/>
              </a:solidFill>
            </a:rPr>
            <a:t>Since no other outcomes are possible, the probability of either "heads" or "tails" is 1/2 (which could also be written as 0.5 or 50%). </a:t>
          </a:r>
        </a:p>
      </dgm:t>
    </dgm:pt>
    <dgm:pt modelId="{41F9CCD4-EB3F-482F-8BD9-63C34540688E}" type="parTrans" cxnId="{1613A459-E5C2-4AB0-B0FA-81B2DF8F2160}">
      <dgm:prSet/>
      <dgm:spPr/>
      <dgm:t>
        <a:bodyPr/>
        <a:lstStyle/>
        <a:p>
          <a:endParaRPr lang="en-US">
            <a:solidFill>
              <a:schemeClr val="tx1"/>
            </a:solidFill>
          </a:endParaRPr>
        </a:p>
      </dgm:t>
    </dgm:pt>
    <dgm:pt modelId="{587BD4ED-48A4-4CEB-877D-A419C3382B21}" type="sibTrans" cxnId="{1613A459-E5C2-4AB0-B0FA-81B2DF8F2160}">
      <dgm:prSet/>
      <dgm:spPr/>
      <dgm:t>
        <a:bodyPr/>
        <a:lstStyle/>
        <a:p>
          <a:endParaRPr lang="en-US">
            <a:solidFill>
              <a:schemeClr val="tx1"/>
            </a:solidFill>
          </a:endParaRPr>
        </a:p>
      </dgm:t>
    </dgm:pt>
    <dgm:pt modelId="{FC75040C-2079-A84A-B382-3C023A67F98C}" type="pres">
      <dgm:prSet presAssocID="{E78A173A-A7CB-4287-B1A6-2425F026272F}" presName="diagram" presStyleCnt="0">
        <dgm:presLayoutVars>
          <dgm:dir/>
          <dgm:resizeHandles val="exact"/>
        </dgm:presLayoutVars>
      </dgm:prSet>
      <dgm:spPr/>
    </dgm:pt>
    <dgm:pt modelId="{2EC4D006-9C80-4646-9725-E82EBC1142C9}" type="pres">
      <dgm:prSet presAssocID="{C3229033-EF08-443C-BD2A-2A11C69D62E7}" presName="node" presStyleLbl="node1" presStyleIdx="0" presStyleCnt="8">
        <dgm:presLayoutVars>
          <dgm:bulletEnabled val="1"/>
        </dgm:presLayoutVars>
      </dgm:prSet>
      <dgm:spPr/>
    </dgm:pt>
    <dgm:pt modelId="{C15E3CF9-CE01-D143-A474-388834293A36}" type="pres">
      <dgm:prSet presAssocID="{8F6CD650-FFA2-4E33-92BC-6AEE42ACA206}" presName="sibTrans" presStyleCnt="0"/>
      <dgm:spPr/>
    </dgm:pt>
    <dgm:pt modelId="{F8878A4F-A73C-2E48-885E-DA08E3562C1A}" type="pres">
      <dgm:prSet presAssocID="{D52B8C53-BE41-4D3E-93A1-ACCC90313CE0}" presName="node" presStyleLbl="node1" presStyleIdx="1" presStyleCnt="8">
        <dgm:presLayoutVars>
          <dgm:bulletEnabled val="1"/>
        </dgm:presLayoutVars>
      </dgm:prSet>
      <dgm:spPr/>
    </dgm:pt>
    <dgm:pt modelId="{C8E688B1-5FE2-394A-AE2E-6DBFB7338C9C}" type="pres">
      <dgm:prSet presAssocID="{A5F4C7C7-45DA-4182-BB7F-860A47610740}" presName="sibTrans" presStyleCnt="0"/>
      <dgm:spPr/>
    </dgm:pt>
    <dgm:pt modelId="{0D56FEBC-7299-7C4D-A61C-AC81B2B3A1AE}" type="pres">
      <dgm:prSet presAssocID="{4E60B103-F7E2-4639-A7E2-4DDF19CA531D}" presName="node" presStyleLbl="node1" presStyleIdx="2" presStyleCnt="8">
        <dgm:presLayoutVars>
          <dgm:bulletEnabled val="1"/>
        </dgm:presLayoutVars>
      </dgm:prSet>
      <dgm:spPr/>
    </dgm:pt>
    <dgm:pt modelId="{A06BD702-DB2E-2546-B1F7-D760FE40121C}" type="pres">
      <dgm:prSet presAssocID="{1235BC60-5A0B-4F99-80D9-8073AF20277C}" presName="sibTrans" presStyleCnt="0"/>
      <dgm:spPr/>
    </dgm:pt>
    <dgm:pt modelId="{B5835A61-49C5-EC45-80F6-0FB7CB17413B}" type="pres">
      <dgm:prSet presAssocID="{724AE2AF-16C7-4FB5-B098-F7B49EA7A605}" presName="node" presStyleLbl="node1" presStyleIdx="3" presStyleCnt="8">
        <dgm:presLayoutVars>
          <dgm:bulletEnabled val="1"/>
        </dgm:presLayoutVars>
      </dgm:prSet>
      <dgm:spPr/>
    </dgm:pt>
    <dgm:pt modelId="{C8298F30-6A36-4748-B2AD-641758BC1D98}" type="pres">
      <dgm:prSet presAssocID="{3E02F85C-30BB-4D41-8E6E-D6A97735E2CC}" presName="sibTrans" presStyleCnt="0"/>
      <dgm:spPr/>
    </dgm:pt>
    <dgm:pt modelId="{4BD45166-0AC9-9F42-9C8E-6681C36B0AED}" type="pres">
      <dgm:prSet presAssocID="{4D01C733-02B7-4707-BCA5-3F103FB83D43}" presName="node" presStyleLbl="node1" presStyleIdx="4" presStyleCnt="8">
        <dgm:presLayoutVars>
          <dgm:bulletEnabled val="1"/>
        </dgm:presLayoutVars>
      </dgm:prSet>
      <dgm:spPr/>
    </dgm:pt>
    <dgm:pt modelId="{C4A46DDA-DAFC-1240-B30C-975E0F2AE700}" type="pres">
      <dgm:prSet presAssocID="{B31AB6EA-8457-4EA9-973B-95F360784332}" presName="sibTrans" presStyleCnt="0"/>
      <dgm:spPr/>
    </dgm:pt>
    <dgm:pt modelId="{33BB960A-B538-8E4B-9F1B-1F8767443AD2}" type="pres">
      <dgm:prSet presAssocID="{64176681-4091-4862-BEF8-FCC42EEBC518}" presName="node" presStyleLbl="node1" presStyleIdx="5" presStyleCnt="8">
        <dgm:presLayoutVars>
          <dgm:bulletEnabled val="1"/>
        </dgm:presLayoutVars>
      </dgm:prSet>
      <dgm:spPr/>
    </dgm:pt>
    <dgm:pt modelId="{1A61C4FC-3CDE-344A-A005-E2AF8462247A}" type="pres">
      <dgm:prSet presAssocID="{FC512CAB-1F48-4755-AFD8-088850CBEADB}" presName="sibTrans" presStyleCnt="0"/>
      <dgm:spPr/>
    </dgm:pt>
    <dgm:pt modelId="{80991D0A-8546-FD49-BD29-D3362DA0A15A}" type="pres">
      <dgm:prSet presAssocID="{1386D035-F6AD-469D-BD23-9058176708AE}" presName="node" presStyleLbl="node1" presStyleIdx="6" presStyleCnt="8">
        <dgm:presLayoutVars>
          <dgm:bulletEnabled val="1"/>
        </dgm:presLayoutVars>
      </dgm:prSet>
      <dgm:spPr/>
    </dgm:pt>
    <dgm:pt modelId="{6CDC2572-D028-1E43-9F07-A7E23ACEBA21}" type="pres">
      <dgm:prSet presAssocID="{12F41005-9549-4CE5-A845-4C6F5697830D}" presName="sibTrans" presStyleCnt="0"/>
      <dgm:spPr/>
    </dgm:pt>
    <dgm:pt modelId="{0989617D-21CA-8F4F-8063-B8406B479E1D}" type="pres">
      <dgm:prSet presAssocID="{1B847D82-D80A-4964-AC4F-E3D78F881FDD}" presName="node" presStyleLbl="node1" presStyleIdx="7" presStyleCnt="8">
        <dgm:presLayoutVars>
          <dgm:bulletEnabled val="1"/>
        </dgm:presLayoutVars>
      </dgm:prSet>
      <dgm:spPr/>
    </dgm:pt>
  </dgm:ptLst>
  <dgm:cxnLst>
    <dgm:cxn modelId="{77001B00-DD47-4002-B0A3-5E1E3A5DB66C}" srcId="{E78A173A-A7CB-4287-B1A6-2425F026272F}" destId="{D52B8C53-BE41-4D3E-93A1-ACCC90313CE0}" srcOrd="1" destOrd="0" parTransId="{905D10F7-D3A7-4AB7-87E9-FB4522B93656}" sibTransId="{A5F4C7C7-45DA-4182-BB7F-860A47610740}"/>
    <dgm:cxn modelId="{2C2E7610-0FE2-5546-A61C-73C8883AED27}" type="presOf" srcId="{1B847D82-D80A-4964-AC4F-E3D78F881FDD}" destId="{0989617D-21CA-8F4F-8063-B8406B479E1D}" srcOrd="0" destOrd="0" presId="urn:microsoft.com/office/officeart/2005/8/layout/default"/>
    <dgm:cxn modelId="{B4DE061B-BD03-4F4C-BC30-A45597FECEAF}" srcId="{E78A173A-A7CB-4287-B1A6-2425F026272F}" destId="{C3229033-EF08-443C-BD2A-2A11C69D62E7}" srcOrd="0" destOrd="0" parTransId="{C076CF37-D47F-45DB-8CD8-12F72532F5E9}" sibTransId="{8F6CD650-FFA2-4E33-92BC-6AEE42ACA206}"/>
    <dgm:cxn modelId="{A6C5D02D-B6C7-401A-B98F-0FEDA68F8242}" srcId="{E78A173A-A7CB-4287-B1A6-2425F026272F}" destId="{1386D035-F6AD-469D-BD23-9058176708AE}" srcOrd="6" destOrd="0" parTransId="{F018F58A-3A44-4EC4-AA4E-155B8493DFD4}" sibTransId="{12F41005-9549-4CE5-A845-4C6F5697830D}"/>
    <dgm:cxn modelId="{6A4A2D39-185E-8342-BDC6-0E0C24148F19}" type="presOf" srcId="{C3229033-EF08-443C-BD2A-2A11C69D62E7}" destId="{2EC4D006-9C80-4646-9725-E82EBC1142C9}" srcOrd="0" destOrd="0" presId="urn:microsoft.com/office/officeart/2005/8/layout/default"/>
    <dgm:cxn modelId="{F4550F43-9061-0B4C-95A0-E57D55C6BEE9}" type="presOf" srcId="{1386D035-F6AD-469D-BD23-9058176708AE}" destId="{80991D0A-8546-FD49-BD29-D3362DA0A15A}" srcOrd="0" destOrd="0" presId="urn:microsoft.com/office/officeart/2005/8/layout/default"/>
    <dgm:cxn modelId="{1613A459-E5C2-4AB0-B0FA-81B2DF8F2160}" srcId="{E78A173A-A7CB-4287-B1A6-2425F026272F}" destId="{1B847D82-D80A-4964-AC4F-E3D78F881FDD}" srcOrd="7" destOrd="0" parTransId="{41F9CCD4-EB3F-482F-8BD9-63C34540688E}" sibTransId="{587BD4ED-48A4-4CEB-877D-A419C3382B21}"/>
    <dgm:cxn modelId="{7F07B06F-EE95-D64B-925D-7D3CE4A53C01}" type="presOf" srcId="{4D01C733-02B7-4707-BCA5-3F103FB83D43}" destId="{4BD45166-0AC9-9F42-9C8E-6681C36B0AED}" srcOrd="0" destOrd="0" presId="urn:microsoft.com/office/officeart/2005/8/layout/default"/>
    <dgm:cxn modelId="{62CED57B-8AD2-6B45-889B-303FCA5F698B}" type="presOf" srcId="{724AE2AF-16C7-4FB5-B098-F7B49EA7A605}" destId="{B5835A61-49C5-EC45-80F6-0FB7CB17413B}" srcOrd="0" destOrd="0" presId="urn:microsoft.com/office/officeart/2005/8/layout/default"/>
    <dgm:cxn modelId="{13070A97-1994-4148-813B-57D16FADCDBF}" srcId="{E78A173A-A7CB-4287-B1A6-2425F026272F}" destId="{4D01C733-02B7-4707-BCA5-3F103FB83D43}" srcOrd="4" destOrd="0" parTransId="{59556EEF-AEAC-4559-BE61-0FE5D47CB4C8}" sibTransId="{B31AB6EA-8457-4EA9-973B-95F360784332}"/>
    <dgm:cxn modelId="{C398EFA8-E6B9-48AE-9E14-6250946F6CDB}" srcId="{E78A173A-A7CB-4287-B1A6-2425F026272F}" destId="{4E60B103-F7E2-4639-A7E2-4DDF19CA531D}" srcOrd="2" destOrd="0" parTransId="{4A2BD1ED-87BF-46E8-85B0-17F7A24674B8}" sibTransId="{1235BC60-5A0B-4F99-80D9-8073AF20277C}"/>
    <dgm:cxn modelId="{5BAD37C5-5DAE-FD49-93CB-134EDF713482}" type="presOf" srcId="{64176681-4091-4862-BEF8-FCC42EEBC518}" destId="{33BB960A-B538-8E4B-9F1B-1F8767443AD2}" srcOrd="0" destOrd="0" presId="urn:microsoft.com/office/officeart/2005/8/layout/default"/>
    <dgm:cxn modelId="{B6C79AC7-DC28-48B9-9D63-9638EE324849}" srcId="{E78A173A-A7CB-4287-B1A6-2425F026272F}" destId="{64176681-4091-4862-BEF8-FCC42EEBC518}" srcOrd="5" destOrd="0" parTransId="{72A18DEE-0146-4C45-A1F3-416CE2D08AD6}" sibTransId="{FC512CAB-1F48-4755-AFD8-088850CBEADB}"/>
    <dgm:cxn modelId="{CBEE0CD3-FDE2-4529-BC8B-785370B46102}" srcId="{E78A173A-A7CB-4287-B1A6-2425F026272F}" destId="{724AE2AF-16C7-4FB5-B098-F7B49EA7A605}" srcOrd="3" destOrd="0" parTransId="{617141E7-8411-432A-B518-88BDD9513DE0}" sibTransId="{3E02F85C-30BB-4D41-8E6E-D6A97735E2CC}"/>
    <dgm:cxn modelId="{A36925DD-CA6C-B641-98DF-D98002638D0D}" type="presOf" srcId="{D52B8C53-BE41-4D3E-93A1-ACCC90313CE0}" destId="{F8878A4F-A73C-2E48-885E-DA08E3562C1A}" srcOrd="0" destOrd="0" presId="urn:microsoft.com/office/officeart/2005/8/layout/default"/>
    <dgm:cxn modelId="{43F790EC-5AC3-9F49-9753-5500377CCD68}" type="presOf" srcId="{4E60B103-F7E2-4639-A7E2-4DDF19CA531D}" destId="{0D56FEBC-7299-7C4D-A61C-AC81B2B3A1AE}" srcOrd="0" destOrd="0" presId="urn:microsoft.com/office/officeart/2005/8/layout/default"/>
    <dgm:cxn modelId="{931531F4-BD34-004B-9854-72538627DB21}" type="presOf" srcId="{E78A173A-A7CB-4287-B1A6-2425F026272F}" destId="{FC75040C-2079-A84A-B382-3C023A67F98C}" srcOrd="0" destOrd="0" presId="urn:microsoft.com/office/officeart/2005/8/layout/default"/>
    <dgm:cxn modelId="{6868E620-8AB4-824B-84FD-83375B4DCE3B}" type="presParOf" srcId="{FC75040C-2079-A84A-B382-3C023A67F98C}" destId="{2EC4D006-9C80-4646-9725-E82EBC1142C9}" srcOrd="0" destOrd="0" presId="urn:microsoft.com/office/officeart/2005/8/layout/default"/>
    <dgm:cxn modelId="{CD50525D-09B3-8F40-9800-5F8D1BE03C43}" type="presParOf" srcId="{FC75040C-2079-A84A-B382-3C023A67F98C}" destId="{C15E3CF9-CE01-D143-A474-388834293A36}" srcOrd="1" destOrd="0" presId="urn:microsoft.com/office/officeart/2005/8/layout/default"/>
    <dgm:cxn modelId="{2BF5F7FB-C626-CE45-83AE-77BFB6400E3B}" type="presParOf" srcId="{FC75040C-2079-A84A-B382-3C023A67F98C}" destId="{F8878A4F-A73C-2E48-885E-DA08E3562C1A}" srcOrd="2" destOrd="0" presId="urn:microsoft.com/office/officeart/2005/8/layout/default"/>
    <dgm:cxn modelId="{07B3BF02-BF45-C14E-AD1A-11D518D12FE8}" type="presParOf" srcId="{FC75040C-2079-A84A-B382-3C023A67F98C}" destId="{C8E688B1-5FE2-394A-AE2E-6DBFB7338C9C}" srcOrd="3" destOrd="0" presId="urn:microsoft.com/office/officeart/2005/8/layout/default"/>
    <dgm:cxn modelId="{577B8705-DEED-BA42-9BE0-5A0DD793DE97}" type="presParOf" srcId="{FC75040C-2079-A84A-B382-3C023A67F98C}" destId="{0D56FEBC-7299-7C4D-A61C-AC81B2B3A1AE}" srcOrd="4" destOrd="0" presId="urn:microsoft.com/office/officeart/2005/8/layout/default"/>
    <dgm:cxn modelId="{9FCA265F-2B44-104F-B2CB-1A0651111903}" type="presParOf" srcId="{FC75040C-2079-A84A-B382-3C023A67F98C}" destId="{A06BD702-DB2E-2546-B1F7-D760FE40121C}" srcOrd="5" destOrd="0" presId="urn:microsoft.com/office/officeart/2005/8/layout/default"/>
    <dgm:cxn modelId="{40DE7221-4235-DE47-8F06-366CAD4A3309}" type="presParOf" srcId="{FC75040C-2079-A84A-B382-3C023A67F98C}" destId="{B5835A61-49C5-EC45-80F6-0FB7CB17413B}" srcOrd="6" destOrd="0" presId="urn:microsoft.com/office/officeart/2005/8/layout/default"/>
    <dgm:cxn modelId="{4693EEEA-7AE4-2940-9E32-6E428DD78CBC}" type="presParOf" srcId="{FC75040C-2079-A84A-B382-3C023A67F98C}" destId="{C8298F30-6A36-4748-B2AD-641758BC1D98}" srcOrd="7" destOrd="0" presId="urn:microsoft.com/office/officeart/2005/8/layout/default"/>
    <dgm:cxn modelId="{E913DD9C-E53D-5040-973D-A210F982549A}" type="presParOf" srcId="{FC75040C-2079-A84A-B382-3C023A67F98C}" destId="{4BD45166-0AC9-9F42-9C8E-6681C36B0AED}" srcOrd="8" destOrd="0" presId="urn:microsoft.com/office/officeart/2005/8/layout/default"/>
    <dgm:cxn modelId="{332D10B1-DABF-3146-90B6-18B778E72AC3}" type="presParOf" srcId="{FC75040C-2079-A84A-B382-3C023A67F98C}" destId="{C4A46DDA-DAFC-1240-B30C-975E0F2AE700}" srcOrd="9" destOrd="0" presId="urn:microsoft.com/office/officeart/2005/8/layout/default"/>
    <dgm:cxn modelId="{F51EBB13-0C22-9F47-ABD4-4DB88FF7CBCC}" type="presParOf" srcId="{FC75040C-2079-A84A-B382-3C023A67F98C}" destId="{33BB960A-B538-8E4B-9F1B-1F8767443AD2}" srcOrd="10" destOrd="0" presId="urn:microsoft.com/office/officeart/2005/8/layout/default"/>
    <dgm:cxn modelId="{CE60EF5D-9A28-B24D-8279-A9AB221DFF14}" type="presParOf" srcId="{FC75040C-2079-A84A-B382-3C023A67F98C}" destId="{1A61C4FC-3CDE-344A-A005-E2AF8462247A}" srcOrd="11" destOrd="0" presId="urn:microsoft.com/office/officeart/2005/8/layout/default"/>
    <dgm:cxn modelId="{40E0EC5B-A1BA-7D4E-B5F2-4922E911043D}" type="presParOf" srcId="{FC75040C-2079-A84A-B382-3C023A67F98C}" destId="{80991D0A-8546-FD49-BD29-D3362DA0A15A}" srcOrd="12" destOrd="0" presId="urn:microsoft.com/office/officeart/2005/8/layout/default"/>
    <dgm:cxn modelId="{83892577-76DA-364A-8931-6BA86C6EDF32}" type="presParOf" srcId="{FC75040C-2079-A84A-B382-3C023A67F98C}" destId="{6CDC2572-D028-1E43-9F07-A7E23ACEBA21}" srcOrd="13" destOrd="0" presId="urn:microsoft.com/office/officeart/2005/8/layout/default"/>
    <dgm:cxn modelId="{02259752-8C67-4041-9326-2FD673DD9A96}" type="presParOf" srcId="{FC75040C-2079-A84A-B382-3C023A67F98C}" destId="{0989617D-21CA-8F4F-8063-B8406B479E1D}"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77CF29E-A307-475E-9902-28D7FD063B9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52FF522E-6BE2-4152-9047-DFB51B831B1B}">
      <dgm:prSet/>
      <dgm:spPr/>
      <dgm:t>
        <a:bodyPr/>
        <a:lstStyle/>
        <a:p>
          <a:r>
            <a:rPr lang="en-US" b="1" dirty="0"/>
            <a:t>Experiment:</a:t>
          </a:r>
          <a:r>
            <a:rPr lang="en-US" dirty="0"/>
            <a:t> An operation which can produce some well-defined outcomes, is called an Experiment.</a:t>
          </a:r>
        </a:p>
      </dgm:t>
    </dgm:pt>
    <dgm:pt modelId="{12FB3458-4E96-4311-920A-A1F2C01A55BB}" type="parTrans" cxnId="{0F1FEB5D-90F1-4749-A885-0280413E455F}">
      <dgm:prSet/>
      <dgm:spPr/>
      <dgm:t>
        <a:bodyPr/>
        <a:lstStyle/>
        <a:p>
          <a:endParaRPr lang="en-US"/>
        </a:p>
      </dgm:t>
    </dgm:pt>
    <dgm:pt modelId="{D237E481-B84A-4B3D-81DA-111B95CE101B}" type="sibTrans" cxnId="{0F1FEB5D-90F1-4749-A885-0280413E455F}">
      <dgm:prSet/>
      <dgm:spPr/>
      <dgm:t>
        <a:bodyPr/>
        <a:lstStyle/>
        <a:p>
          <a:endParaRPr lang="en-US"/>
        </a:p>
      </dgm:t>
    </dgm:pt>
    <dgm:pt modelId="{0D9EE7DD-1C93-4F36-AD14-9E5C7982EE97}">
      <dgm:prSet/>
      <dgm:spPr/>
      <dgm:t>
        <a:bodyPr/>
        <a:lstStyle/>
        <a:p>
          <a:r>
            <a:rPr lang="en-US" b="1" dirty="0"/>
            <a:t>Example:</a:t>
          </a:r>
          <a:r>
            <a:rPr lang="en-US" dirty="0"/>
            <a:t> When we toss a coin, we know that either head or tail shows up. So, the operation of tossing a coin may be said to have two well-defined outcomes, namely, (a) heads showing up; and (b) tails showing up.  </a:t>
          </a:r>
        </a:p>
      </dgm:t>
    </dgm:pt>
    <dgm:pt modelId="{AC6AA0F7-F3DD-415B-8FD6-4C46D5423F65}" type="parTrans" cxnId="{E0D8FE7E-FA97-413A-BB56-CE870DC012D7}">
      <dgm:prSet/>
      <dgm:spPr/>
      <dgm:t>
        <a:bodyPr/>
        <a:lstStyle/>
        <a:p>
          <a:endParaRPr lang="en-US"/>
        </a:p>
      </dgm:t>
    </dgm:pt>
    <dgm:pt modelId="{C085480F-02BF-486C-A7D0-76F9EC13CBCD}" type="sibTrans" cxnId="{E0D8FE7E-FA97-413A-BB56-CE870DC012D7}">
      <dgm:prSet/>
      <dgm:spPr/>
      <dgm:t>
        <a:bodyPr/>
        <a:lstStyle/>
        <a:p>
          <a:endParaRPr lang="en-US"/>
        </a:p>
      </dgm:t>
    </dgm:pt>
    <dgm:pt modelId="{FC303F2A-A1D3-4CA6-AE27-FA8943993A00}">
      <dgm:prSet/>
      <dgm:spPr/>
      <dgm:t>
        <a:bodyPr/>
        <a:lstStyle/>
        <a:p>
          <a:r>
            <a:rPr lang="en-US" b="1"/>
            <a:t>Random Experiment: </a:t>
          </a:r>
          <a:r>
            <a:rPr lang="en-US"/>
            <a:t>When we roll a dice we are well aware of the fact that any of the numerals 1,2,3,4,5, or 6 may appear on the upper face but we cannot say that which exact number will show up.</a:t>
          </a:r>
        </a:p>
      </dgm:t>
    </dgm:pt>
    <dgm:pt modelId="{1BCD6363-AE38-4446-A047-1392404DD159}" type="parTrans" cxnId="{203B3EF1-8201-4F29-9FE4-A544E1186AD4}">
      <dgm:prSet/>
      <dgm:spPr/>
      <dgm:t>
        <a:bodyPr/>
        <a:lstStyle/>
        <a:p>
          <a:endParaRPr lang="en-US"/>
        </a:p>
      </dgm:t>
    </dgm:pt>
    <dgm:pt modelId="{0866C6F5-100D-4A42-9C9B-FFFC04DFA3AE}" type="sibTrans" cxnId="{203B3EF1-8201-4F29-9FE4-A544E1186AD4}">
      <dgm:prSet/>
      <dgm:spPr/>
      <dgm:t>
        <a:bodyPr/>
        <a:lstStyle/>
        <a:p>
          <a:endParaRPr lang="en-US"/>
        </a:p>
      </dgm:t>
    </dgm:pt>
    <dgm:pt modelId="{2C40EC19-AA02-4F1A-A9F6-0B23755E98E2}">
      <dgm:prSet/>
      <dgm:spPr/>
      <dgm:t>
        <a:bodyPr/>
        <a:lstStyle/>
        <a:p>
          <a:r>
            <a:rPr lang="en-US" dirty="0"/>
            <a:t>Such an experiment in which all possible outcomes are known, and the exact outcome cannot be predicted in advance, is called a Random Experiment.</a:t>
          </a:r>
        </a:p>
      </dgm:t>
    </dgm:pt>
    <dgm:pt modelId="{3C8D544A-A86E-4A66-8F4A-3522E47C61E6}" type="parTrans" cxnId="{5701CFD4-E219-4F0E-A8F6-A3DD7C26D514}">
      <dgm:prSet/>
      <dgm:spPr/>
      <dgm:t>
        <a:bodyPr/>
        <a:lstStyle/>
        <a:p>
          <a:endParaRPr lang="en-US"/>
        </a:p>
      </dgm:t>
    </dgm:pt>
    <dgm:pt modelId="{BA36D3B9-DBB1-4336-9F74-9775B54FEBB8}" type="sibTrans" cxnId="{5701CFD4-E219-4F0E-A8F6-A3DD7C26D514}">
      <dgm:prSet/>
      <dgm:spPr/>
      <dgm:t>
        <a:bodyPr/>
        <a:lstStyle/>
        <a:p>
          <a:endParaRPr lang="en-US"/>
        </a:p>
      </dgm:t>
    </dgm:pt>
    <dgm:pt modelId="{30D881A5-E7C3-C645-968B-60E7317D5AEC}" type="pres">
      <dgm:prSet presAssocID="{077CF29E-A307-475E-9902-28D7FD063B99}" presName="diagram" presStyleCnt="0">
        <dgm:presLayoutVars>
          <dgm:dir/>
          <dgm:resizeHandles val="exact"/>
        </dgm:presLayoutVars>
      </dgm:prSet>
      <dgm:spPr/>
    </dgm:pt>
    <dgm:pt modelId="{446F3B58-204C-8A42-9274-2B9B553F84B2}" type="pres">
      <dgm:prSet presAssocID="{52FF522E-6BE2-4152-9047-DFB51B831B1B}" presName="node" presStyleLbl="node1" presStyleIdx="0" presStyleCnt="4">
        <dgm:presLayoutVars>
          <dgm:bulletEnabled val="1"/>
        </dgm:presLayoutVars>
      </dgm:prSet>
      <dgm:spPr/>
    </dgm:pt>
    <dgm:pt modelId="{4D01F8A0-681F-F946-B776-CC8254D02E4E}" type="pres">
      <dgm:prSet presAssocID="{D237E481-B84A-4B3D-81DA-111B95CE101B}" presName="sibTrans" presStyleCnt="0"/>
      <dgm:spPr/>
    </dgm:pt>
    <dgm:pt modelId="{A27A12A6-13B6-6F46-8127-D2878C77CA3D}" type="pres">
      <dgm:prSet presAssocID="{0D9EE7DD-1C93-4F36-AD14-9E5C7982EE97}" presName="node" presStyleLbl="node1" presStyleIdx="1" presStyleCnt="4">
        <dgm:presLayoutVars>
          <dgm:bulletEnabled val="1"/>
        </dgm:presLayoutVars>
      </dgm:prSet>
      <dgm:spPr/>
    </dgm:pt>
    <dgm:pt modelId="{2F8F0425-5BD6-104C-98E5-AC8B8B2D5641}" type="pres">
      <dgm:prSet presAssocID="{C085480F-02BF-486C-A7D0-76F9EC13CBCD}" presName="sibTrans" presStyleCnt="0"/>
      <dgm:spPr/>
    </dgm:pt>
    <dgm:pt modelId="{AE19D6F8-0B0C-4942-805D-C4FC78F69042}" type="pres">
      <dgm:prSet presAssocID="{FC303F2A-A1D3-4CA6-AE27-FA8943993A00}" presName="node" presStyleLbl="node1" presStyleIdx="2" presStyleCnt="4">
        <dgm:presLayoutVars>
          <dgm:bulletEnabled val="1"/>
        </dgm:presLayoutVars>
      </dgm:prSet>
      <dgm:spPr/>
    </dgm:pt>
    <dgm:pt modelId="{665A95DE-17D9-844F-9018-4C8F6E82BAD1}" type="pres">
      <dgm:prSet presAssocID="{0866C6F5-100D-4A42-9C9B-FFFC04DFA3AE}" presName="sibTrans" presStyleCnt="0"/>
      <dgm:spPr/>
    </dgm:pt>
    <dgm:pt modelId="{76B0EBD9-65E3-1E44-8FEF-E0A60632A393}" type="pres">
      <dgm:prSet presAssocID="{2C40EC19-AA02-4F1A-A9F6-0B23755E98E2}" presName="node" presStyleLbl="node1" presStyleIdx="3" presStyleCnt="4">
        <dgm:presLayoutVars>
          <dgm:bulletEnabled val="1"/>
        </dgm:presLayoutVars>
      </dgm:prSet>
      <dgm:spPr/>
    </dgm:pt>
  </dgm:ptLst>
  <dgm:cxnLst>
    <dgm:cxn modelId="{E3680904-9D69-8E47-A827-B2D373AB886A}" type="presOf" srcId="{52FF522E-6BE2-4152-9047-DFB51B831B1B}" destId="{446F3B58-204C-8A42-9274-2B9B553F84B2}" srcOrd="0" destOrd="0" presId="urn:microsoft.com/office/officeart/2005/8/layout/default"/>
    <dgm:cxn modelId="{EDFA8627-0C84-B94E-B5CF-0B948F3CF8D6}" type="presOf" srcId="{FC303F2A-A1D3-4CA6-AE27-FA8943993A00}" destId="{AE19D6F8-0B0C-4942-805D-C4FC78F69042}" srcOrd="0" destOrd="0" presId="urn:microsoft.com/office/officeart/2005/8/layout/default"/>
    <dgm:cxn modelId="{0F1FEB5D-90F1-4749-A885-0280413E455F}" srcId="{077CF29E-A307-475E-9902-28D7FD063B99}" destId="{52FF522E-6BE2-4152-9047-DFB51B831B1B}" srcOrd="0" destOrd="0" parTransId="{12FB3458-4E96-4311-920A-A1F2C01A55BB}" sibTransId="{D237E481-B84A-4B3D-81DA-111B95CE101B}"/>
    <dgm:cxn modelId="{E0D8FE7E-FA97-413A-BB56-CE870DC012D7}" srcId="{077CF29E-A307-475E-9902-28D7FD063B99}" destId="{0D9EE7DD-1C93-4F36-AD14-9E5C7982EE97}" srcOrd="1" destOrd="0" parTransId="{AC6AA0F7-F3DD-415B-8FD6-4C46D5423F65}" sibTransId="{C085480F-02BF-486C-A7D0-76F9EC13CBCD}"/>
    <dgm:cxn modelId="{918DC895-5E5D-6543-8D7B-CEAB2B6F966A}" type="presOf" srcId="{2C40EC19-AA02-4F1A-A9F6-0B23755E98E2}" destId="{76B0EBD9-65E3-1E44-8FEF-E0A60632A393}" srcOrd="0" destOrd="0" presId="urn:microsoft.com/office/officeart/2005/8/layout/default"/>
    <dgm:cxn modelId="{EDB8839B-CD32-F74D-8B79-CE7F85C7DE1E}" type="presOf" srcId="{077CF29E-A307-475E-9902-28D7FD063B99}" destId="{30D881A5-E7C3-C645-968B-60E7317D5AEC}" srcOrd="0" destOrd="0" presId="urn:microsoft.com/office/officeart/2005/8/layout/default"/>
    <dgm:cxn modelId="{EE56FCA2-F1CA-CC4D-A1D8-D950FE9D8A88}" type="presOf" srcId="{0D9EE7DD-1C93-4F36-AD14-9E5C7982EE97}" destId="{A27A12A6-13B6-6F46-8127-D2878C77CA3D}" srcOrd="0" destOrd="0" presId="urn:microsoft.com/office/officeart/2005/8/layout/default"/>
    <dgm:cxn modelId="{5701CFD4-E219-4F0E-A8F6-A3DD7C26D514}" srcId="{077CF29E-A307-475E-9902-28D7FD063B99}" destId="{2C40EC19-AA02-4F1A-A9F6-0B23755E98E2}" srcOrd="3" destOrd="0" parTransId="{3C8D544A-A86E-4A66-8F4A-3522E47C61E6}" sibTransId="{BA36D3B9-DBB1-4336-9F74-9775B54FEBB8}"/>
    <dgm:cxn modelId="{203B3EF1-8201-4F29-9FE4-A544E1186AD4}" srcId="{077CF29E-A307-475E-9902-28D7FD063B99}" destId="{FC303F2A-A1D3-4CA6-AE27-FA8943993A00}" srcOrd="2" destOrd="0" parTransId="{1BCD6363-AE38-4446-A047-1392404DD159}" sibTransId="{0866C6F5-100D-4A42-9C9B-FFFC04DFA3AE}"/>
    <dgm:cxn modelId="{8F6E68F2-779C-5342-99B5-226F457DE787}" type="presParOf" srcId="{30D881A5-E7C3-C645-968B-60E7317D5AEC}" destId="{446F3B58-204C-8A42-9274-2B9B553F84B2}" srcOrd="0" destOrd="0" presId="urn:microsoft.com/office/officeart/2005/8/layout/default"/>
    <dgm:cxn modelId="{9E62D2CB-58D5-234D-A2A7-5194EE77F9BB}" type="presParOf" srcId="{30D881A5-E7C3-C645-968B-60E7317D5AEC}" destId="{4D01F8A0-681F-F946-B776-CC8254D02E4E}" srcOrd="1" destOrd="0" presId="urn:microsoft.com/office/officeart/2005/8/layout/default"/>
    <dgm:cxn modelId="{2006C551-FA4F-3241-9D96-D807270CF20C}" type="presParOf" srcId="{30D881A5-E7C3-C645-968B-60E7317D5AEC}" destId="{A27A12A6-13B6-6F46-8127-D2878C77CA3D}" srcOrd="2" destOrd="0" presId="urn:microsoft.com/office/officeart/2005/8/layout/default"/>
    <dgm:cxn modelId="{4408E8F4-8B8E-764D-B2E6-2DF5EE916641}" type="presParOf" srcId="{30D881A5-E7C3-C645-968B-60E7317D5AEC}" destId="{2F8F0425-5BD6-104C-98E5-AC8B8B2D5641}" srcOrd="3" destOrd="0" presId="urn:microsoft.com/office/officeart/2005/8/layout/default"/>
    <dgm:cxn modelId="{F6361461-519D-A746-8B15-6652E031A2E1}" type="presParOf" srcId="{30D881A5-E7C3-C645-968B-60E7317D5AEC}" destId="{AE19D6F8-0B0C-4942-805D-C4FC78F69042}" srcOrd="4" destOrd="0" presId="urn:microsoft.com/office/officeart/2005/8/layout/default"/>
    <dgm:cxn modelId="{40B5017E-8523-4248-A3FF-FB25ED8AB5C2}" type="presParOf" srcId="{30D881A5-E7C3-C645-968B-60E7317D5AEC}" destId="{665A95DE-17D9-844F-9018-4C8F6E82BAD1}" srcOrd="5" destOrd="0" presId="urn:microsoft.com/office/officeart/2005/8/layout/default"/>
    <dgm:cxn modelId="{DF3C10FB-44F9-FA43-B685-449D60ECA4AF}" type="presParOf" srcId="{30D881A5-E7C3-C645-968B-60E7317D5AEC}" destId="{76B0EBD9-65E3-1E44-8FEF-E0A60632A393}"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3AFE202-A08E-4451-B5A2-1614DE7014C6}"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4A573438-E883-4AF4-8326-F0B5C0F4DFCD}">
      <dgm:prSet custT="1"/>
      <dgm:spPr/>
      <dgm:t>
        <a:bodyPr/>
        <a:lstStyle/>
        <a:p>
          <a:r>
            <a:rPr lang="en-US" sz="2400" dirty="0">
              <a:solidFill>
                <a:schemeClr val="tx1"/>
              </a:solidFill>
            </a:rPr>
            <a:t>Event: Any subset of the Sample Space S is called an Event (denoted by E). </a:t>
          </a:r>
        </a:p>
      </dgm:t>
    </dgm:pt>
    <dgm:pt modelId="{E3A1F021-D3C6-4B99-8D1C-5329C969E10D}" type="parTrans" cxnId="{511FA5C0-F0A4-4590-A1B2-E68FE436AF03}">
      <dgm:prSet/>
      <dgm:spPr/>
      <dgm:t>
        <a:bodyPr/>
        <a:lstStyle/>
        <a:p>
          <a:endParaRPr lang="en-US"/>
        </a:p>
      </dgm:t>
    </dgm:pt>
    <dgm:pt modelId="{6DC695F4-8FEC-4A4E-93DB-34F1F2EBF3EB}" type="sibTrans" cxnId="{511FA5C0-F0A4-4590-A1B2-E68FE436AF03}">
      <dgm:prSet/>
      <dgm:spPr/>
      <dgm:t>
        <a:bodyPr/>
        <a:lstStyle/>
        <a:p>
          <a:endParaRPr lang="en-US"/>
        </a:p>
      </dgm:t>
    </dgm:pt>
    <dgm:pt modelId="{BCE76416-46C6-4CE3-87B1-AD02410395E5}">
      <dgm:prSet custT="1"/>
      <dgm:spPr/>
      <dgm:t>
        <a:bodyPr/>
        <a:lstStyle/>
        <a:p>
          <a:r>
            <a:rPr lang="en-US" sz="1600" dirty="0"/>
            <a:t>When an outcome which belongs to the subset E takes place, it is said that an Event has occurred. </a:t>
          </a:r>
        </a:p>
      </dgm:t>
    </dgm:pt>
    <dgm:pt modelId="{90024FCD-F21D-4FA8-A584-3B50601A96B5}" type="parTrans" cxnId="{F3B701C9-BAFF-48F0-84CE-57DAEEEC73C2}">
      <dgm:prSet/>
      <dgm:spPr/>
      <dgm:t>
        <a:bodyPr/>
        <a:lstStyle/>
        <a:p>
          <a:endParaRPr lang="en-US"/>
        </a:p>
      </dgm:t>
    </dgm:pt>
    <dgm:pt modelId="{6ED752D1-265D-4436-90C2-BFA8C3D8DC51}" type="sibTrans" cxnId="{F3B701C9-BAFF-48F0-84CE-57DAEEEC73C2}">
      <dgm:prSet/>
      <dgm:spPr/>
      <dgm:t>
        <a:bodyPr/>
        <a:lstStyle/>
        <a:p>
          <a:endParaRPr lang="en-US"/>
        </a:p>
      </dgm:t>
    </dgm:pt>
    <dgm:pt modelId="{377D2C8C-A730-4B62-93FE-7EDA8FB091A3}">
      <dgm:prSet custT="1"/>
      <dgm:spPr/>
      <dgm:t>
        <a:bodyPr/>
        <a:lstStyle/>
        <a:p>
          <a:r>
            <a:rPr lang="en-US" sz="1600" dirty="0"/>
            <a:t>When an outcome which does not belong to subset E takes place, the Event has not occurred.</a:t>
          </a:r>
        </a:p>
      </dgm:t>
    </dgm:pt>
    <dgm:pt modelId="{D4FC4DA5-2898-42D1-A7F6-DAAD81698EC8}" type="parTrans" cxnId="{666FA804-611E-47A8-A570-A8984923807A}">
      <dgm:prSet/>
      <dgm:spPr/>
      <dgm:t>
        <a:bodyPr/>
        <a:lstStyle/>
        <a:p>
          <a:endParaRPr lang="en-US"/>
        </a:p>
      </dgm:t>
    </dgm:pt>
    <dgm:pt modelId="{52BB2555-2252-4320-BEC0-34AC17F50CCC}" type="sibTrans" cxnId="{666FA804-611E-47A8-A570-A8984923807A}">
      <dgm:prSet/>
      <dgm:spPr/>
      <dgm:t>
        <a:bodyPr/>
        <a:lstStyle/>
        <a:p>
          <a:endParaRPr lang="en-US"/>
        </a:p>
      </dgm:t>
    </dgm:pt>
    <dgm:pt modelId="{690BBEF9-7AD7-466A-9573-F0D03CDE1F15}">
      <dgm:prSet custT="1"/>
      <dgm:spPr/>
      <dgm:t>
        <a:bodyPr/>
        <a:lstStyle/>
        <a:p>
          <a:r>
            <a:rPr lang="en-US" sz="2400" dirty="0">
              <a:solidFill>
                <a:schemeClr val="tx1"/>
              </a:solidFill>
            </a:rPr>
            <a:t>Example: Consider the experiment of throwing a die, with Sample Space S={1,2,3,4,5,6}. </a:t>
          </a:r>
        </a:p>
      </dgm:t>
    </dgm:pt>
    <dgm:pt modelId="{FA6B8DF6-97E1-45AC-9213-9C48F8B41F44}" type="parTrans" cxnId="{7E8B85DF-9ACA-4EB3-B334-FC80D0F12183}">
      <dgm:prSet/>
      <dgm:spPr/>
      <dgm:t>
        <a:bodyPr/>
        <a:lstStyle/>
        <a:p>
          <a:endParaRPr lang="en-US"/>
        </a:p>
      </dgm:t>
    </dgm:pt>
    <dgm:pt modelId="{1A08B3BD-05AD-41B7-983E-15EF7CB74009}" type="sibTrans" cxnId="{7E8B85DF-9ACA-4EB3-B334-FC80D0F12183}">
      <dgm:prSet/>
      <dgm:spPr/>
      <dgm:t>
        <a:bodyPr/>
        <a:lstStyle/>
        <a:p>
          <a:endParaRPr lang="en-US"/>
        </a:p>
      </dgm:t>
    </dgm:pt>
    <dgm:pt modelId="{EE25C634-D194-4A50-B9CA-FDA936D6F1DF}">
      <dgm:prSet custT="1"/>
      <dgm:spPr/>
      <dgm:t>
        <a:bodyPr/>
        <a:lstStyle/>
        <a:p>
          <a:r>
            <a:rPr lang="en-US" sz="1600" dirty="0"/>
            <a:t>Let E denote the event of  “a number appearing less than 4.” </a:t>
          </a:r>
        </a:p>
      </dgm:t>
    </dgm:pt>
    <dgm:pt modelId="{B01086EE-08C0-4CE4-8716-C18A5115696E}" type="parTrans" cxnId="{8E1B4D6F-E4C5-44D3-B82A-DA6B4EE9D6D6}">
      <dgm:prSet/>
      <dgm:spPr/>
      <dgm:t>
        <a:bodyPr/>
        <a:lstStyle/>
        <a:p>
          <a:endParaRPr lang="en-US"/>
        </a:p>
      </dgm:t>
    </dgm:pt>
    <dgm:pt modelId="{88F439D6-C37F-4AF4-9001-AA9C605B2E50}" type="sibTrans" cxnId="{8E1B4D6F-E4C5-44D3-B82A-DA6B4EE9D6D6}">
      <dgm:prSet/>
      <dgm:spPr/>
      <dgm:t>
        <a:bodyPr/>
        <a:lstStyle/>
        <a:p>
          <a:endParaRPr lang="en-US"/>
        </a:p>
      </dgm:t>
    </dgm:pt>
    <dgm:pt modelId="{6D566EE0-B153-4750-B95D-6625C778A4DA}">
      <dgm:prSet custT="1"/>
      <dgm:spPr/>
      <dgm:t>
        <a:bodyPr/>
        <a:lstStyle/>
        <a:p>
          <a:r>
            <a:rPr lang="en-US" sz="1600" dirty="0"/>
            <a:t>Thus, the Event E={1,2,3}. </a:t>
          </a:r>
        </a:p>
      </dgm:t>
    </dgm:pt>
    <dgm:pt modelId="{C3B53F51-3E55-4127-8739-7703558CB95C}" type="parTrans" cxnId="{558D2A73-BFFF-43BF-9874-CE55545BCC3B}">
      <dgm:prSet/>
      <dgm:spPr/>
      <dgm:t>
        <a:bodyPr/>
        <a:lstStyle/>
        <a:p>
          <a:endParaRPr lang="en-US"/>
        </a:p>
      </dgm:t>
    </dgm:pt>
    <dgm:pt modelId="{5BB303EF-B8DE-4519-A819-5798D0584611}" type="sibTrans" cxnId="{558D2A73-BFFF-43BF-9874-CE55545BCC3B}">
      <dgm:prSet/>
      <dgm:spPr/>
      <dgm:t>
        <a:bodyPr/>
        <a:lstStyle/>
        <a:p>
          <a:endParaRPr lang="en-US"/>
        </a:p>
      </dgm:t>
    </dgm:pt>
    <dgm:pt modelId="{576CCABC-0EE5-4562-9642-6A99115DF5A3}">
      <dgm:prSet custT="1"/>
      <dgm:spPr/>
      <dgm:t>
        <a:bodyPr/>
        <a:lstStyle/>
        <a:p>
          <a:r>
            <a:rPr lang="en-US" sz="1600" dirty="0"/>
            <a:t>If the number 1 appears, we say that Event E has occurred. </a:t>
          </a:r>
        </a:p>
      </dgm:t>
    </dgm:pt>
    <dgm:pt modelId="{23E6E2A2-A911-44E9-BDEE-33FEF474869D}" type="parTrans" cxnId="{38E1F840-7439-46BE-9A8A-F828740E3AB7}">
      <dgm:prSet/>
      <dgm:spPr/>
      <dgm:t>
        <a:bodyPr/>
        <a:lstStyle/>
        <a:p>
          <a:endParaRPr lang="en-US"/>
        </a:p>
      </dgm:t>
    </dgm:pt>
    <dgm:pt modelId="{F8C18FD6-23F0-4FD1-9F88-1AAD19864565}" type="sibTrans" cxnId="{38E1F840-7439-46BE-9A8A-F828740E3AB7}">
      <dgm:prSet/>
      <dgm:spPr/>
      <dgm:t>
        <a:bodyPr/>
        <a:lstStyle/>
        <a:p>
          <a:endParaRPr lang="en-US"/>
        </a:p>
      </dgm:t>
    </dgm:pt>
    <dgm:pt modelId="{8E2D06AF-1841-4AAA-A81D-C050656B60A9}">
      <dgm:prSet custT="1"/>
      <dgm:spPr/>
      <dgm:t>
        <a:bodyPr/>
        <a:lstStyle/>
        <a:p>
          <a:r>
            <a:rPr lang="en-US" sz="1600" dirty="0"/>
            <a:t>Similarly, if the outcomes are 2 or 3, we can also say Event E has occurred since these outcomes belong to subset E.</a:t>
          </a:r>
        </a:p>
      </dgm:t>
    </dgm:pt>
    <dgm:pt modelId="{5D2EF3AF-797B-443E-9EEC-66A38C3F42E5}" type="parTrans" cxnId="{26EDF8BD-2D21-4D54-A930-4D3EE70D6F47}">
      <dgm:prSet/>
      <dgm:spPr/>
      <dgm:t>
        <a:bodyPr/>
        <a:lstStyle/>
        <a:p>
          <a:endParaRPr lang="en-US"/>
        </a:p>
      </dgm:t>
    </dgm:pt>
    <dgm:pt modelId="{F2758753-F2FA-4348-8B1D-3EAE11A99767}" type="sibTrans" cxnId="{26EDF8BD-2D21-4D54-A930-4D3EE70D6F47}">
      <dgm:prSet/>
      <dgm:spPr/>
      <dgm:t>
        <a:bodyPr/>
        <a:lstStyle/>
        <a:p>
          <a:endParaRPr lang="en-US"/>
        </a:p>
      </dgm:t>
    </dgm:pt>
    <dgm:pt modelId="{F7902B0B-5244-8F40-A9F7-F5ACBF8A955C}" type="pres">
      <dgm:prSet presAssocID="{F3AFE202-A08E-4451-B5A2-1614DE7014C6}" presName="linear" presStyleCnt="0">
        <dgm:presLayoutVars>
          <dgm:animLvl val="lvl"/>
          <dgm:resizeHandles val="exact"/>
        </dgm:presLayoutVars>
      </dgm:prSet>
      <dgm:spPr/>
    </dgm:pt>
    <dgm:pt modelId="{98EAD71D-5973-DC4A-B3F9-3C56048F02CF}" type="pres">
      <dgm:prSet presAssocID="{4A573438-E883-4AF4-8326-F0B5C0F4DFCD}" presName="parentText" presStyleLbl="node1" presStyleIdx="0" presStyleCnt="2">
        <dgm:presLayoutVars>
          <dgm:chMax val="0"/>
          <dgm:bulletEnabled val="1"/>
        </dgm:presLayoutVars>
      </dgm:prSet>
      <dgm:spPr/>
    </dgm:pt>
    <dgm:pt modelId="{CF017580-7631-364D-AD0D-C727DB8ED102}" type="pres">
      <dgm:prSet presAssocID="{4A573438-E883-4AF4-8326-F0B5C0F4DFCD}" presName="childText" presStyleLbl="revTx" presStyleIdx="0" presStyleCnt="2">
        <dgm:presLayoutVars>
          <dgm:bulletEnabled val="1"/>
        </dgm:presLayoutVars>
      </dgm:prSet>
      <dgm:spPr/>
    </dgm:pt>
    <dgm:pt modelId="{69B9CFAC-9850-B34C-90E4-0188180DA9D7}" type="pres">
      <dgm:prSet presAssocID="{690BBEF9-7AD7-466A-9573-F0D03CDE1F15}" presName="parentText" presStyleLbl="node1" presStyleIdx="1" presStyleCnt="2">
        <dgm:presLayoutVars>
          <dgm:chMax val="0"/>
          <dgm:bulletEnabled val="1"/>
        </dgm:presLayoutVars>
      </dgm:prSet>
      <dgm:spPr/>
    </dgm:pt>
    <dgm:pt modelId="{847ADC00-E5E0-9B46-9742-CBF156A8BAF1}" type="pres">
      <dgm:prSet presAssocID="{690BBEF9-7AD7-466A-9573-F0D03CDE1F15}" presName="childText" presStyleLbl="revTx" presStyleIdx="1" presStyleCnt="2">
        <dgm:presLayoutVars>
          <dgm:bulletEnabled val="1"/>
        </dgm:presLayoutVars>
      </dgm:prSet>
      <dgm:spPr/>
    </dgm:pt>
  </dgm:ptLst>
  <dgm:cxnLst>
    <dgm:cxn modelId="{666FA804-611E-47A8-A570-A8984923807A}" srcId="{4A573438-E883-4AF4-8326-F0B5C0F4DFCD}" destId="{377D2C8C-A730-4B62-93FE-7EDA8FB091A3}" srcOrd="1" destOrd="0" parTransId="{D4FC4DA5-2898-42D1-A7F6-DAAD81698EC8}" sibTransId="{52BB2555-2252-4320-BEC0-34AC17F50CCC}"/>
    <dgm:cxn modelId="{7828350D-912D-C347-A194-C2E18F0640E5}" type="presOf" srcId="{8E2D06AF-1841-4AAA-A81D-C050656B60A9}" destId="{847ADC00-E5E0-9B46-9742-CBF156A8BAF1}" srcOrd="0" destOrd="3" presId="urn:microsoft.com/office/officeart/2005/8/layout/vList2"/>
    <dgm:cxn modelId="{7B84C722-DD5C-A046-9846-D7EFA70E6EDC}" type="presOf" srcId="{377D2C8C-A730-4B62-93FE-7EDA8FB091A3}" destId="{CF017580-7631-364D-AD0D-C727DB8ED102}" srcOrd="0" destOrd="1" presId="urn:microsoft.com/office/officeart/2005/8/layout/vList2"/>
    <dgm:cxn modelId="{38E1F840-7439-46BE-9A8A-F828740E3AB7}" srcId="{690BBEF9-7AD7-466A-9573-F0D03CDE1F15}" destId="{576CCABC-0EE5-4562-9642-6A99115DF5A3}" srcOrd="2" destOrd="0" parTransId="{23E6E2A2-A911-44E9-BDEE-33FEF474869D}" sibTransId="{F8C18FD6-23F0-4FD1-9F88-1AAD19864565}"/>
    <dgm:cxn modelId="{C4B6F061-5E1F-0E46-8854-C5DFF03AC64E}" type="presOf" srcId="{690BBEF9-7AD7-466A-9573-F0D03CDE1F15}" destId="{69B9CFAC-9850-B34C-90E4-0188180DA9D7}" srcOrd="0" destOrd="0" presId="urn:microsoft.com/office/officeart/2005/8/layout/vList2"/>
    <dgm:cxn modelId="{A9206967-2CF7-2048-B1B0-8C0C6F8B12B4}" type="presOf" srcId="{BCE76416-46C6-4CE3-87B1-AD02410395E5}" destId="{CF017580-7631-364D-AD0D-C727DB8ED102}" srcOrd="0" destOrd="0" presId="urn:microsoft.com/office/officeart/2005/8/layout/vList2"/>
    <dgm:cxn modelId="{8E1B4D6F-E4C5-44D3-B82A-DA6B4EE9D6D6}" srcId="{690BBEF9-7AD7-466A-9573-F0D03CDE1F15}" destId="{EE25C634-D194-4A50-B9CA-FDA936D6F1DF}" srcOrd="0" destOrd="0" parTransId="{B01086EE-08C0-4CE4-8716-C18A5115696E}" sibTransId="{88F439D6-C37F-4AF4-9001-AA9C605B2E50}"/>
    <dgm:cxn modelId="{558D2A73-BFFF-43BF-9874-CE55545BCC3B}" srcId="{690BBEF9-7AD7-466A-9573-F0D03CDE1F15}" destId="{6D566EE0-B153-4750-B95D-6625C778A4DA}" srcOrd="1" destOrd="0" parTransId="{C3B53F51-3E55-4127-8739-7703558CB95C}" sibTransId="{5BB303EF-B8DE-4519-A819-5798D0584611}"/>
    <dgm:cxn modelId="{E7BEA682-5DF2-5347-96A3-10BEC7C777E4}" type="presOf" srcId="{F3AFE202-A08E-4451-B5A2-1614DE7014C6}" destId="{F7902B0B-5244-8F40-A9F7-F5ACBF8A955C}" srcOrd="0" destOrd="0" presId="urn:microsoft.com/office/officeart/2005/8/layout/vList2"/>
    <dgm:cxn modelId="{26EDF8BD-2D21-4D54-A930-4D3EE70D6F47}" srcId="{690BBEF9-7AD7-466A-9573-F0D03CDE1F15}" destId="{8E2D06AF-1841-4AAA-A81D-C050656B60A9}" srcOrd="3" destOrd="0" parTransId="{5D2EF3AF-797B-443E-9EEC-66A38C3F42E5}" sibTransId="{F2758753-F2FA-4348-8B1D-3EAE11A99767}"/>
    <dgm:cxn modelId="{511FA5C0-F0A4-4590-A1B2-E68FE436AF03}" srcId="{F3AFE202-A08E-4451-B5A2-1614DE7014C6}" destId="{4A573438-E883-4AF4-8326-F0B5C0F4DFCD}" srcOrd="0" destOrd="0" parTransId="{E3A1F021-D3C6-4B99-8D1C-5329C969E10D}" sibTransId="{6DC695F4-8FEC-4A4E-93DB-34F1F2EBF3EB}"/>
    <dgm:cxn modelId="{025646C5-0CB7-C142-967A-4CDDFF9770B1}" type="presOf" srcId="{EE25C634-D194-4A50-B9CA-FDA936D6F1DF}" destId="{847ADC00-E5E0-9B46-9742-CBF156A8BAF1}" srcOrd="0" destOrd="0" presId="urn:microsoft.com/office/officeart/2005/8/layout/vList2"/>
    <dgm:cxn modelId="{F3B701C9-BAFF-48F0-84CE-57DAEEEC73C2}" srcId="{4A573438-E883-4AF4-8326-F0B5C0F4DFCD}" destId="{BCE76416-46C6-4CE3-87B1-AD02410395E5}" srcOrd="0" destOrd="0" parTransId="{90024FCD-F21D-4FA8-A584-3B50601A96B5}" sibTransId="{6ED752D1-265D-4436-90C2-BFA8C3D8DC51}"/>
    <dgm:cxn modelId="{CBE657D5-3097-FE45-99CA-2720FD04949D}" type="presOf" srcId="{576CCABC-0EE5-4562-9642-6A99115DF5A3}" destId="{847ADC00-E5E0-9B46-9742-CBF156A8BAF1}" srcOrd="0" destOrd="2" presId="urn:microsoft.com/office/officeart/2005/8/layout/vList2"/>
    <dgm:cxn modelId="{995C7EDA-040C-114B-A716-FD07510B81ED}" type="presOf" srcId="{6D566EE0-B153-4750-B95D-6625C778A4DA}" destId="{847ADC00-E5E0-9B46-9742-CBF156A8BAF1}" srcOrd="0" destOrd="1" presId="urn:microsoft.com/office/officeart/2005/8/layout/vList2"/>
    <dgm:cxn modelId="{7E8B85DF-9ACA-4EB3-B334-FC80D0F12183}" srcId="{F3AFE202-A08E-4451-B5A2-1614DE7014C6}" destId="{690BBEF9-7AD7-466A-9573-F0D03CDE1F15}" srcOrd="1" destOrd="0" parTransId="{FA6B8DF6-97E1-45AC-9213-9C48F8B41F44}" sibTransId="{1A08B3BD-05AD-41B7-983E-15EF7CB74009}"/>
    <dgm:cxn modelId="{4335D9FA-AE21-5940-972C-AD325E0C9936}" type="presOf" srcId="{4A573438-E883-4AF4-8326-F0B5C0F4DFCD}" destId="{98EAD71D-5973-DC4A-B3F9-3C56048F02CF}" srcOrd="0" destOrd="0" presId="urn:microsoft.com/office/officeart/2005/8/layout/vList2"/>
    <dgm:cxn modelId="{7D906B25-2A93-A442-AB51-F53C7C8EC9EC}" type="presParOf" srcId="{F7902B0B-5244-8F40-A9F7-F5ACBF8A955C}" destId="{98EAD71D-5973-DC4A-B3F9-3C56048F02CF}" srcOrd="0" destOrd="0" presId="urn:microsoft.com/office/officeart/2005/8/layout/vList2"/>
    <dgm:cxn modelId="{3FF290C1-4B9D-7D47-88BF-20EB3BC24C58}" type="presParOf" srcId="{F7902B0B-5244-8F40-A9F7-F5ACBF8A955C}" destId="{CF017580-7631-364D-AD0D-C727DB8ED102}" srcOrd="1" destOrd="0" presId="urn:microsoft.com/office/officeart/2005/8/layout/vList2"/>
    <dgm:cxn modelId="{52618E51-16B7-9F4B-91F3-BE3E49CB5B8A}" type="presParOf" srcId="{F7902B0B-5244-8F40-A9F7-F5ACBF8A955C}" destId="{69B9CFAC-9850-B34C-90E4-0188180DA9D7}" srcOrd="2" destOrd="0" presId="urn:microsoft.com/office/officeart/2005/8/layout/vList2"/>
    <dgm:cxn modelId="{71A0A8D5-F684-504A-AF10-B4C682935623}" type="presParOf" srcId="{F7902B0B-5244-8F40-A9F7-F5ACBF8A955C}" destId="{847ADC00-E5E0-9B46-9742-CBF156A8BAF1}"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C4D006-9C80-4646-9725-E82EBC1142C9}">
      <dsp:nvSpPr>
        <dsp:cNvPr id="0" name=""/>
        <dsp:cNvSpPr/>
      </dsp:nvSpPr>
      <dsp:spPr>
        <a:xfrm>
          <a:off x="3170" y="232216"/>
          <a:ext cx="2514897" cy="150893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Probability is the branch of mathematics concerning numerical descriptions of how likely an event is to occur, or how likely it is that a proposition is true. </a:t>
          </a:r>
        </a:p>
      </dsp:txBody>
      <dsp:txXfrm>
        <a:off x="3170" y="232216"/>
        <a:ext cx="2514897" cy="1508938"/>
      </dsp:txXfrm>
    </dsp:sp>
    <dsp:sp modelId="{F8878A4F-A73C-2E48-885E-DA08E3562C1A}">
      <dsp:nvSpPr>
        <dsp:cNvPr id="0" name=""/>
        <dsp:cNvSpPr/>
      </dsp:nvSpPr>
      <dsp:spPr>
        <a:xfrm>
          <a:off x="2769557" y="232216"/>
          <a:ext cx="2514897" cy="1508938"/>
        </a:xfrm>
        <a:prstGeom prst="rect">
          <a:avLst/>
        </a:prstGeom>
        <a:solidFill>
          <a:schemeClr val="accent2">
            <a:hueOff val="-207909"/>
            <a:satOff val="-11990"/>
            <a:lumOff val="123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tx1"/>
              </a:solidFill>
            </a:rPr>
            <a:t>The probability of an event is a number between 0 and 1, where, roughly speaking, 0 indicates impossibility of the event and 1 indicates certainty. </a:t>
          </a:r>
        </a:p>
      </dsp:txBody>
      <dsp:txXfrm>
        <a:off x="2769557" y="232216"/>
        <a:ext cx="2514897" cy="1508938"/>
      </dsp:txXfrm>
    </dsp:sp>
    <dsp:sp modelId="{0D56FEBC-7299-7C4D-A61C-AC81B2B3A1AE}">
      <dsp:nvSpPr>
        <dsp:cNvPr id="0" name=""/>
        <dsp:cNvSpPr/>
      </dsp:nvSpPr>
      <dsp:spPr>
        <a:xfrm>
          <a:off x="5535944" y="232216"/>
          <a:ext cx="2514897" cy="1508938"/>
        </a:xfrm>
        <a:prstGeom prst="rect">
          <a:avLst/>
        </a:prstGeom>
        <a:solidFill>
          <a:schemeClr val="accent2">
            <a:hueOff val="-415818"/>
            <a:satOff val="-23979"/>
            <a:lumOff val="24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tx1"/>
              </a:solidFill>
            </a:rPr>
            <a:t>Probabilities can also be expressed as percentages, lying between 0% and 100%</a:t>
          </a:r>
        </a:p>
      </dsp:txBody>
      <dsp:txXfrm>
        <a:off x="5535944" y="232216"/>
        <a:ext cx="2514897" cy="1508938"/>
      </dsp:txXfrm>
    </dsp:sp>
    <dsp:sp modelId="{B5835A61-49C5-EC45-80F6-0FB7CB17413B}">
      <dsp:nvSpPr>
        <dsp:cNvPr id="0" name=""/>
        <dsp:cNvSpPr/>
      </dsp:nvSpPr>
      <dsp:spPr>
        <a:xfrm>
          <a:off x="8302332" y="232216"/>
          <a:ext cx="2514897" cy="1508938"/>
        </a:xfrm>
        <a:prstGeom prst="rect">
          <a:avLst/>
        </a:prstGeom>
        <a:solidFill>
          <a:schemeClr val="accent2">
            <a:hueOff val="-623727"/>
            <a:satOff val="-35969"/>
            <a:lumOff val="36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tx1"/>
              </a:solidFill>
            </a:rPr>
            <a:t>The higher the probability of an event, the more likely it is that the event will occur. </a:t>
          </a:r>
        </a:p>
      </dsp:txBody>
      <dsp:txXfrm>
        <a:off x="8302332" y="232216"/>
        <a:ext cx="2514897" cy="1508938"/>
      </dsp:txXfrm>
    </dsp:sp>
    <dsp:sp modelId="{4BD45166-0AC9-9F42-9C8E-6681C36B0AED}">
      <dsp:nvSpPr>
        <dsp:cNvPr id="0" name=""/>
        <dsp:cNvSpPr/>
      </dsp:nvSpPr>
      <dsp:spPr>
        <a:xfrm>
          <a:off x="3170" y="1992644"/>
          <a:ext cx="2514897" cy="1508938"/>
        </a:xfrm>
        <a:prstGeom prst="rect">
          <a:avLst/>
        </a:prstGeom>
        <a:solidFill>
          <a:schemeClr val="accent2">
            <a:hueOff val="-831636"/>
            <a:satOff val="-47959"/>
            <a:lumOff val="49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tx1"/>
              </a:solidFill>
            </a:rPr>
            <a:t>A simple example is the tossing of a fair (unbiased) coin. </a:t>
          </a:r>
        </a:p>
      </dsp:txBody>
      <dsp:txXfrm>
        <a:off x="3170" y="1992644"/>
        <a:ext cx="2514897" cy="1508938"/>
      </dsp:txXfrm>
    </dsp:sp>
    <dsp:sp modelId="{33BB960A-B538-8E4B-9F1B-1F8767443AD2}">
      <dsp:nvSpPr>
        <dsp:cNvPr id="0" name=""/>
        <dsp:cNvSpPr/>
      </dsp:nvSpPr>
      <dsp:spPr>
        <a:xfrm>
          <a:off x="2769557" y="1992644"/>
          <a:ext cx="2514897" cy="1508938"/>
        </a:xfrm>
        <a:prstGeom prst="rect">
          <a:avLst/>
        </a:prstGeom>
        <a:solidFill>
          <a:schemeClr val="accent2">
            <a:hueOff val="-1039545"/>
            <a:satOff val="-59949"/>
            <a:lumOff val="616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tx1"/>
              </a:solidFill>
            </a:rPr>
            <a:t>Since the coin is fair, the two outcomes ("heads" and "tails") are both equally probable; </a:t>
          </a:r>
        </a:p>
      </dsp:txBody>
      <dsp:txXfrm>
        <a:off x="2769557" y="1992644"/>
        <a:ext cx="2514897" cy="1508938"/>
      </dsp:txXfrm>
    </dsp:sp>
    <dsp:sp modelId="{80991D0A-8546-FD49-BD29-D3362DA0A15A}">
      <dsp:nvSpPr>
        <dsp:cNvPr id="0" name=""/>
        <dsp:cNvSpPr/>
      </dsp:nvSpPr>
      <dsp:spPr>
        <a:xfrm>
          <a:off x="5535944" y="1992644"/>
          <a:ext cx="2514897" cy="1508938"/>
        </a:xfrm>
        <a:prstGeom prst="rect">
          <a:avLst/>
        </a:prstGeom>
        <a:solidFill>
          <a:schemeClr val="accent2">
            <a:hueOff val="-1247454"/>
            <a:satOff val="-71938"/>
            <a:lumOff val="73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tx1"/>
              </a:solidFill>
            </a:rPr>
            <a:t>The probability of "heads" equals the probability of "tails" </a:t>
          </a:r>
        </a:p>
      </dsp:txBody>
      <dsp:txXfrm>
        <a:off x="5535944" y="1992644"/>
        <a:ext cx="2514897" cy="1508938"/>
      </dsp:txXfrm>
    </dsp:sp>
    <dsp:sp modelId="{0989617D-21CA-8F4F-8063-B8406B479E1D}">
      <dsp:nvSpPr>
        <dsp:cNvPr id="0" name=""/>
        <dsp:cNvSpPr/>
      </dsp:nvSpPr>
      <dsp:spPr>
        <a:xfrm>
          <a:off x="8302332" y="1992644"/>
          <a:ext cx="2514897" cy="1508938"/>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tx1"/>
              </a:solidFill>
            </a:rPr>
            <a:t>Since no other outcomes are possible, the probability of either "heads" or "tails" is 1/2 (which could also be written as 0.5 or 50%). </a:t>
          </a:r>
        </a:p>
      </dsp:txBody>
      <dsp:txXfrm>
        <a:off x="8302332" y="1992644"/>
        <a:ext cx="2514897" cy="15089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6F3B58-204C-8A42-9274-2B9B553F84B2}">
      <dsp:nvSpPr>
        <dsp:cNvPr id="0" name=""/>
        <dsp:cNvSpPr/>
      </dsp:nvSpPr>
      <dsp:spPr>
        <a:xfrm>
          <a:off x="667" y="484535"/>
          <a:ext cx="2601743" cy="156104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Experiment:</a:t>
          </a:r>
          <a:r>
            <a:rPr lang="en-US" sz="1400" kern="1200" dirty="0"/>
            <a:t> An operation which can produce some well-defined outcomes, is called an Experiment.</a:t>
          </a:r>
        </a:p>
      </dsp:txBody>
      <dsp:txXfrm>
        <a:off x="667" y="484535"/>
        <a:ext cx="2601743" cy="1561046"/>
      </dsp:txXfrm>
    </dsp:sp>
    <dsp:sp modelId="{A27A12A6-13B6-6F46-8127-D2878C77CA3D}">
      <dsp:nvSpPr>
        <dsp:cNvPr id="0" name=""/>
        <dsp:cNvSpPr/>
      </dsp:nvSpPr>
      <dsp:spPr>
        <a:xfrm>
          <a:off x="2862585" y="484535"/>
          <a:ext cx="2601743" cy="156104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Example:</a:t>
          </a:r>
          <a:r>
            <a:rPr lang="en-US" sz="1400" kern="1200" dirty="0"/>
            <a:t> When we toss a coin, we know that either head or tail shows up. So, the operation of tossing a coin may be said to have two well-defined outcomes, namely, (a) heads showing up; and (b) tails showing up.  </a:t>
          </a:r>
        </a:p>
      </dsp:txBody>
      <dsp:txXfrm>
        <a:off x="2862585" y="484535"/>
        <a:ext cx="2601743" cy="1561046"/>
      </dsp:txXfrm>
    </dsp:sp>
    <dsp:sp modelId="{AE19D6F8-0B0C-4942-805D-C4FC78F69042}">
      <dsp:nvSpPr>
        <dsp:cNvPr id="0" name=""/>
        <dsp:cNvSpPr/>
      </dsp:nvSpPr>
      <dsp:spPr>
        <a:xfrm>
          <a:off x="667" y="2305756"/>
          <a:ext cx="2601743" cy="156104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t>Random Experiment: </a:t>
          </a:r>
          <a:r>
            <a:rPr lang="en-US" sz="1400" kern="1200"/>
            <a:t>When we roll a dice we are well aware of the fact that any of the numerals 1,2,3,4,5, or 6 may appear on the upper face but we cannot say that which exact number will show up.</a:t>
          </a:r>
        </a:p>
      </dsp:txBody>
      <dsp:txXfrm>
        <a:off x="667" y="2305756"/>
        <a:ext cx="2601743" cy="1561046"/>
      </dsp:txXfrm>
    </dsp:sp>
    <dsp:sp modelId="{76B0EBD9-65E3-1E44-8FEF-E0A60632A393}">
      <dsp:nvSpPr>
        <dsp:cNvPr id="0" name=""/>
        <dsp:cNvSpPr/>
      </dsp:nvSpPr>
      <dsp:spPr>
        <a:xfrm>
          <a:off x="2862585" y="2305756"/>
          <a:ext cx="2601743" cy="156104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Such an experiment in which all possible outcomes are known, and the exact outcome cannot be predicted in advance, is called a Random Experiment.</a:t>
          </a:r>
        </a:p>
      </dsp:txBody>
      <dsp:txXfrm>
        <a:off x="2862585" y="2305756"/>
        <a:ext cx="2601743" cy="156104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EAD71D-5973-DC4A-B3F9-3C56048F02CF}">
      <dsp:nvSpPr>
        <dsp:cNvPr id="0" name=""/>
        <dsp:cNvSpPr/>
      </dsp:nvSpPr>
      <dsp:spPr>
        <a:xfrm>
          <a:off x="0" y="341412"/>
          <a:ext cx="6263640" cy="12168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tx1"/>
              </a:solidFill>
            </a:rPr>
            <a:t>Event: Any subset of the Sample Space S is called an Event (denoted by E). </a:t>
          </a:r>
        </a:p>
      </dsp:txBody>
      <dsp:txXfrm>
        <a:off x="59399" y="400811"/>
        <a:ext cx="6144842" cy="1098002"/>
      </dsp:txXfrm>
    </dsp:sp>
    <dsp:sp modelId="{CF017580-7631-364D-AD0D-C727DB8ED102}">
      <dsp:nvSpPr>
        <dsp:cNvPr id="0" name=""/>
        <dsp:cNvSpPr/>
      </dsp:nvSpPr>
      <dsp:spPr>
        <a:xfrm>
          <a:off x="0" y="1558212"/>
          <a:ext cx="6263640"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871"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US" sz="1600" kern="1200" dirty="0"/>
            <a:t>When an outcome which belongs to the subset E takes place, it is said that an Event has occurred. </a:t>
          </a:r>
        </a:p>
        <a:p>
          <a:pPr marL="171450" lvl="1" indent="-171450" algn="l" defTabSz="711200">
            <a:lnSpc>
              <a:spcPct val="90000"/>
            </a:lnSpc>
            <a:spcBef>
              <a:spcPct val="0"/>
            </a:spcBef>
            <a:spcAft>
              <a:spcPct val="20000"/>
            </a:spcAft>
            <a:buChar char="•"/>
          </a:pPr>
          <a:r>
            <a:rPr lang="en-US" sz="1600" kern="1200" dirty="0"/>
            <a:t>When an outcome which does not belong to subset E takes place, the Event has not occurred.</a:t>
          </a:r>
        </a:p>
      </dsp:txBody>
      <dsp:txXfrm>
        <a:off x="0" y="1558212"/>
        <a:ext cx="6263640" cy="1076400"/>
      </dsp:txXfrm>
    </dsp:sp>
    <dsp:sp modelId="{69B9CFAC-9850-B34C-90E4-0188180DA9D7}">
      <dsp:nvSpPr>
        <dsp:cNvPr id="0" name=""/>
        <dsp:cNvSpPr/>
      </dsp:nvSpPr>
      <dsp:spPr>
        <a:xfrm>
          <a:off x="0" y="2634612"/>
          <a:ext cx="6263640" cy="121680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tx1"/>
              </a:solidFill>
            </a:rPr>
            <a:t>Example: Consider the experiment of throwing a die, with Sample Space S={1,2,3,4,5,6}. </a:t>
          </a:r>
        </a:p>
      </dsp:txBody>
      <dsp:txXfrm>
        <a:off x="59399" y="2694011"/>
        <a:ext cx="6144842" cy="1098002"/>
      </dsp:txXfrm>
    </dsp:sp>
    <dsp:sp modelId="{847ADC00-E5E0-9B46-9742-CBF156A8BAF1}">
      <dsp:nvSpPr>
        <dsp:cNvPr id="0" name=""/>
        <dsp:cNvSpPr/>
      </dsp:nvSpPr>
      <dsp:spPr>
        <a:xfrm>
          <a:off x="0" y="3851412"/>
          <a:ext cx="6263640" cy="13118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871"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US" sz="1600" kern="1200" dirty="0"/>
            <a:t>Let E denote the event of  “a number appearing less than 4.” </a:t>
          </a:r>
        </a:p>
        <a:p>
          <a:pPr marL="171450" lvl="1" indent="-171450" algn="l" defTabSz="711200">
            <a:lnSpc>
              <a:spcPct val="90000"/>
            </a:lnSpc>
            <a:spcBef>
              <a:spcPct val="0"/>
            </a:spcBef>
            <a:spcAft>
              <a:spcPct val="20000"/>
            </a:spcAft>
            <a:buChar char="•"/>
          </a:pPr>
          <a:r>
            <a:rPr lang="en-US" sz="1600" kern="1200" dirty="0"/>
            <a:t>Thus, the Event E={1,2,3}. </a:t>
          </a:r>
        </a:p>
        <a:p>
          <a:pPr marL="171450" lvl="1" indent="-171450" algn="l" defTabSz="711200">
            <a:lnSpc>
              <a:spcPct val="90000"/>
            </a:lnSpc>
            <a:spcBef>
              <a:spcPct val="0"/>
            </a:spcBef>
            <a:spcAft>
              <a:spcPct val="20000"/>
            </a:spcAft>
            <a:buChar char="•"/>
          </a:pPr>
          <a:r>
            <a:rPr lang="en-US" sz="1600" kern="1200" dirty="0"/>
            <a:t>If the number 1 appears, we say that Event E has occurred. </a:t>
          </a:r>
        </a:p>
        <a:p>
          <a:pPr marL="171450" lvl="1" indent="-171450" algn="l" defTabSz="711200">
            <a:lnSpc>
              <a:spcPct val="90000"/>
            </a:lnSpc>
            <a:spcBef>
              <a:spcPct val="0"/>
            </a:spcBef>
            <a:spcAft>
              <a:spcPct val="20000"/>
            </a:spcAft>
            <a:buChar char="•"/>
          </a:pPr>
          <a:r>
            <a:rPr lang="en-US" sz="1600" kern="1200" dirty="0"/>
            <a:t>Similarly, if the outcomes are 2 or 3, we can also say Event E has occurred since these outcomes belong to subset E.</a:t>
          </a:r>
        </a:p>
      </dsp:txBody>
      <dsp:txXfrm>
        <a:off x="0" y="3851412"/>
        <a:ext cx="6263640" cy="131186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9D8BF1-10FA-FE4D-8E74-B150053A8E41}" type="datetimeFigureOut">
              <a:rPr lang="en-US" smtClean="0"/>
              <a:t>2/10/22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7C71DC-810A-144B-B872-92F80B861E7E}" type="slidenum">
              <a:rPr lang="en-US" smtClean="0"/>
              <a:t>‹#›</a:t>
            </a:fld>
            <a:endParaRPr lang="en-US"/>
          </a:p>
        </p:txBody>
      </p:sp>
    </p:spTree>
    <p:extLst>
      <p:ext uri="{BB962C8B-B14F-4D97-AF65-F5344CB8AC3E}">
        <p14:creationId xmlns:p14="http://schemas.microsoft.com/office/powerpoint/2010/main" val="1190151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FA56733-8459-024F-AA6B-53920B480590}" type="slidenum">
              <a:rPr lang="en-US" smtClean="0"/>
              <a:t>21</a:t>
            </a:fld>
            <a:endParaRPr lang="en-US"/>
          </a:p>
        </p:txBody>
      </p:sp>
    </p:spTree>
    <p:extLst>
      <p:ext uri="{BB962C8B-B14F-4D97-AF65-F5344CB8AC3E}">
        <p14:creationId xmlns:p14="http://schemas.microsoft.com/office/powerpoint/2010/main" val="2870472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FA56733-8459-024F-AA6B-53920B480590}" type="slidenum">
              <a:rPr lang="en-US" smtClean="0"/>
              <a:t>22</a:t>
            </a:fld>
            <a:endParaRPr lang="en-US"/>
          </a:p>
        </p:txBody>
      </p:sp>
    </p:spTree>
    <p:extLst>
      <p:ext uri="{BB962C8B-B14F-4D97-AF65-F5344CB8AC3E}">
        <p14:creationId xmlns:p14="http://schemas.microsoft.com/office/powerpoint/2010/main" val="20254609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1D3A6-DF4E-9340-9F25-1F135DF3E8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107332-D8B0-0941-B2F8-EA93A038CD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E45BAC7-6C7A-8641-A932-14A54DD37AB5}"/>
              </a:ext>
            </a:extLst>
          </p:cNvPr>
          <p:cNvSpPr>
            <a:spLocks noGrp="1"/>
          </p:cNvSpPr>
          <p:nvPr>
            <p:ph type="dt" sz="half" idx="10"/>
          </p:nvPr>
        </p:nvSpPr>
        <p:spPr/>
        <p:txBody>
          <a:bodyPr/>
          <a:lstStyle/>
          <a:p>
            <a:fld id="{A41F3B78-8429-7546-A347-DE5B335D9C07}" type="datetimeFigureOut">
              <a:rPr lang="en-US" smtClean="0"/>
              <a:t>2/10/22</a:t>
            </a:fld>
            <a:endParaRPr lang="en-US"/>
          </a:p>
        </p:txBody>
      </p:sp>
      <p:sp>
        <p:nvSpPr>
          <p:cNvPr id="5" name="Footer Placeholder 4">
            <a:extLst>
              <a:ext uri="{FF2B5EF4-FFF2-40B4-BE49-F238E27FC236}">
                <a16:creationId xmlns:a16="http://schemas.microsoft.com/office/drawing/2014/main" id="{82383BD5-45B5-CF43-B131-BA9A25E57D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911231-D86F-A042-A65A-4D574095053A}"/>
              </a:ext>
            </a:extLst>
          </p:cNvPr>
          <p:cNvSpPr>
            <a:spLocks noGrp="1"/>
          </p:cNvSpPr>
          <p:nvPr>
            <p:ph type="sldNum" sz="quarter" idx="12"/>
          </p:nvPr>
        </p:nvSpPr>
        <p:spPr/>
        <p:txBody>
          <a:bodyPr/>
          <a:lstStyle/>
          <a:p>
            <a:fld id="{96E44E4C-5CCA-8A41-9440-33F9C4A59736}" type="slidenum">
              <a:rPr lang="en-US" smtClean="0"/>
              <a:t>‹#›</a:t>
            </a:fld>
            <a:endParaRPr lang="en-US"/>
          </a:p>
        </p:txBody>
      </p:sp>
    </p:spTree>
    <p:extLst>
      <p:ext uri="{BB962C8B-B14F-4D97-AF65-F5344CB8AC3E}">
        <p14:creationId xmlns:p14="http://schemas.microsoft.com/office/powerpoint/2010/main" val="31116513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BAD96-A1E9-7D4E-89C5-0862BCFA49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DDE8BB-4E09-B24D-B1D6-EB6C91583E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DB2B44-DA94-234D-9676-F723B3822780}"/>
              </a:ext>
            </a:extLst>
          </p:cNvPr>
          <p:cNvSpPr>
            <a:spLocks noGrp="1"/>
          </p:cNvSpPr>
          <p:nvPr>
            <p:ph type="dt" sz="half" idx="10"/>
          </p:nvPr>
        </p:nvSpPr>
        <p:spPr/>
        <p:txBody>
          <a:bodyPr/>
          <a:lstStyle/>
          <a:p>
            <a:fld id="{A41F3B78-8429-7546-A347-DE5B335D9C07}" type="datetimeFigureOut">
              <a:rPr lang="en-US" smtClean="0"/>
              <a:t>2/10/22</a:t>
            </a:fld>
            <a:endParaRPr lang="en-US"/>
          </a:p>
        </p:txBody>
      </p:sp>
      <p:sp>
        <p:nvSpPr>
          <p:cNvPr id="5" name="Footer Placeholder 4">
            <a:extLst>
              <a:ext uri="{FF2B5EF4-FFF2-40B4-BE49-F238E27FC236}">
                <a16:creationId xmlns:a16="http://schemas.microsoft.com/office/drawing/2014/main" id="{A4ECA502-83B1-B64B-8F14-CE01891AC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50D893-FEBF-8943-9AF9-D0E501A55C2C}"/>
              </a:ext>
            </a:extLst>
          </p:cNvPr>
          <p:cNvSpPr>
            <a:spLocks noGrp="1"/>
          </p:cNvSpPr>
          <p:nvPr>
            <p:ph type="sldNum" sz="quarter" idx="12"/>
          </p:nvPr>
        </p:nvSpPr>
        <p:spPr/>
        <p:txBody>
          <a:bodyPr/>
          <a:lstStyle/>
          <a:p>
            <a:fld id="{96E44E4C-5CCA-8A41-9440-33F9C4A59736}" type="slidenum">
              <a:rPr lang="en-US" smtClean="0"/>
              <a:t>‹#›</a:t>
            </a:fld>
            <a:endParaRPr lang="en-US"/>
          </a:p>
        </p:txBody>
      </p:sp>
    </p:spTree>
    <p:extLst>
      <p:ext uri="{BB962C8B-B14F-4D97-AF65-F5344CB8AC3E}">
        <p14:creationId xmlns:p14="http://schemas.microsoft.com/office/powerpoint/2010/main" val="1669991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3E3352E-14C5-F042-9DD1-F41853D6C9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DB0F8E3-F07B-7F4D-B40E-F599C042B80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93AEF2-253C-494D-B2AA-4BAFEE2A5AC7}"/>
              </a:ext>
            </a:extLst>
          </p:cNvPr>
          <p:cNvSpPr>
            <a:spLocks noGrp="1"/>
          </p:cNvSpPr>
          <p:nvPr>
            <p:ph type="dt" sz="half" idx="10"/>
          </p:nvPr>
        </p:nvSpPr>
        <p:spPr/>
        <p:txBody>
          <a:bodyPr/>
          <a:lstStyle/>
          <a:p>
            <a:fld id="{A41F3B78-8429-7546-A347-DE5B335D9C07}" type="datetimeFigureOut">
              <a:rPr lang="en-US" smtClean="0"/>
              <a:t>2/10/22</a:t>
            </a:fld>
            <a:endParaRPr lang="en-US"/>
          </a:p>
        </p:txBody>
      </p:sp>
      <p:sp>
        <p:nvSpPr>
          <p:cNvPr id="5" name="Footer Placeholder 4">
            <a:extLst>
              <a:ext uri="{FF2B5EF4-FFF2-40B4-BE49-F238E27FC236}">
                <a16:creationId xmlns:a16="http://schemas.microsoft.com/office/drawing/2014/main" id="{9753C109-5FBF-7349-A4CF-14F464CD07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FC489F-98B0-6C4C-BFF2-E90740EBB4EF}"/>
              </a:ext>
            </a:extLst>
          </p:cNvPr>
          <p:cNvSpPr>
            <a:spLocks noGrp="1"/>
          </p:cNvSpPr>
          <p:nvPr>
            <p:ph type="sldNum" sz="quarter" idx="12"/>
          </p:nvPr>
        </p:nvSpPr>
        <p:spPr/>
        <p:txBody>
          <a:bodyPr/>
          <a:lstStyle/>
          <a:p>
            <a:fld id="{96E44E4C-5CCA-8A41-9440-33F9C4A59736}" type="slidenum">
              <a:rPr lang="en-US" smtClean="0"/>
              <a:t>‹#›</a:t>
            </a:fld>
            <a:endParaRPr lang="en-US"/>
          </a:p>
        </p:txBody>
      </p:sp>
    </p:spTree>
    <p:extLst>
      <p:ext uri="{BB962C8B-B14F-4D97-AF65-F5344CB8AC3E}">
        <p14:creationId xmlns:p14="http://schemas.microsoft.com/office/powerpoint/2010/main" val="15263643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EC158-8EEA-EC43-9CB5-78A91729A8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72CB3E-BEEC-044E-A10F-D8AFA1929D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2EE9C7-A6E5-BB4F-9CCD-0BD9586EEB54}"/>
              </a:ext>
            </a:extLst>
          </p:cNvPr>
          <p:cNvSpPr>
            <a:spLocks noGrp="1"/>
          </p:cNvSpPr>
          <p:nvPr>
            <p:ph type="dt" sz="half" idx="10"/>
          </p:nvPr>
        </p:nvSpPr>
        <p:spPr/>
        <p:txBody>
          <a:bodyPr/>
          <a:lstStyle/>
          <a:p>
            <a:fld id="{A41F3B78-8429-7546-A347-DE5B335D9C07}" type="datetimeFigureOut">
              <a:rPr lang="en-US" smtClean="0"/>
              <a:t>2/10/22</a:t>
            </a:fld>
            <a:endParaRPr lang="en-US"/>
          </a:p>
        </p:txBody>
      </p:sp>
      <p:sp>
        <p:nvSpPr>
          <p:cNvPr id="5" name="Footer Placeholder 4">
            <a:extLst>
              <a:ext uri="{FF2B5EF4-FFF2-40B4-BE49-F238E27FC236}">
                <a16:creationId xmlns:a16="http://schemas.microsoft.com/office/drawing/2014/main" id="{91A6FA0D-5CAC-B74F-B7BB-3D2674168D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B15315-1EC4-274B-AB51-A27A4FA45F65}"/>
              </a:ext>
            </a:extLst>
          </p:cNvPr>
          <p:cNvSpPr>
            <a:spLocks noGrp="1"/>
          </p:cNvSpPr>
          <p:nvPr>
            <p:ph type="sldNum" sz="quarter" idx="12"/>
          </p:nvPr>
        </p:nvSpPr>
        <p:spPr/>
        <p:txBody>
          <a:bodyPr/>
          <a:lstStyle/>
          <a:p>
            <a:fld id="{96E44E4C-5CCA-8A41-9440-33F9C4A59736}" type="slidenum">
              <a:rPr lang="en-US" smtClean="0"/>
              <a:t>‹#›</a:t>
            </a:fld>
            <a:endParaRPr lang="en-US"/>
          </a:p>
        </p:txBody>
      </p:sp>
    </p:spTree>
    <p:extLst>
      <p:ext uri="{BB962C8B-B14F-4D97-AF65-F5344CB8AC3E}">
        <p14:creationId xmlns:p14="http://schemas.microsoft.com/office/powerpoint/2010/main" val="1252999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3236C-AD2D-EE4D-8712-982F9639460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B629F9F-5AAD-8644-A693-B63C60C98E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468A2F-6E7F-4A45-8399-340A827A8E06}"/>
              </a:ext>
            </a:extLst>
          </p:cNvPr>
          <p:cNvSpPr>
            <a:spLocks noGrp="1"/>
          </p:cNvSpPr>
          <p:nvPr>
            <p:ph type="dt" sz="half" idx="10"/>
          </p:nvPr>
        </p:nvSpPr>
        <p:spPr/>
        <p:txBody>
          <a:bodyPr/>
          <a:lstStyle/>
          <a:p>
            <a:fld id="{A41F3B78-8429-7546-A347-DE5B335D9C07}" type="datetimeFigureOut">
              <a:rPr lang="en-US" smtClean="0"/>
              <a:t>2/10/22</a:t>
            </a:fld>
            <a:endParaRPr lang="en-US"/>
          </a:p>
        </p:txBody>
      </p:sp>
      <p:sp>
        <p:nvSpPr>
          <p:cNvPr id="5" name="Footer Placeholder 4">
            <a:extLst>
              <a:ext uri="{FF2B5EF4-FFF2-40B4-BE49-F238E27FC236}">
                <a16:creationId xmlns:a16="http://schemas.microsoft.com/office/drawing/2014/main" id="{9D06B556-92E6-9C46-B6AA-0543943545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513D21-94FA-7B4F-970A-52D90E5805DD}"/>
              </a:ext>
            </a:extLst>
          </p:cNvPr>
          <p:cNvSpPr>
            <a:spLocks noGrp="1"/>
          </p:cNvSpPr>
          <p:nvPr>
            <p:ph type="sldNum" sz="quarter" idx="12"/>
          </p:nvPr>
        </p:nvSpPr>
        <p:spPr/>
        <p:txBody>
          <a:bodyPr/>
          <a:lstStyle/>
          <a:p>
            <a:fld id="{96E44E4C-5CCA-8A41-9440-33F9C4A59736}" type="slidenum">
              <a:rPr lang="en-US" smtClean="0"/>
              <a:t>‹#›</a:t>
            </a:fld>
            <a:endParaRPr lang="en-US"/>
          </a:p>
        </p:txBody>
      </p:sp>
    </p:spTree>
    <p:extLst>
      <p:ext uri="{BB962C8B-B14F-4D97-AF65-F5344CB8AC3E}">
        <p14:creationId xmlns:p14="http://schemas.microsoft.com/office/powerpoint/2010/main" val="3280961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BFE46-85EC-ED46-BF22-AC44FE472F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812610-7D2A-3346-8C08-23ED02BEB6E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C32C63-A334-774D-8F99-CBA372E9A10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9171A9F-1947-3D42-AA79-DA01A5FD10CA}"/>
              </a:ext>
            </a:extLst>
          </p:cNvPr>
          <p:cNvSpPr>
            <a:spLocks noGrp="1"/>
          </p:cNvSpPr>
          <p:nvPr>
            <p:ph type="dt" sz="half" idx="10"/>
          </p:nvPr>
        </p:nvSpPr>
        <p:spPr/>
        <p:txBody>
          <a:bodyPr/>
          <a:lstStyle/>
          <a:p>
            <a:fld id="{A41F3B78-8429-7546-A347-DE5B335D9C07}" type="datetimeFigureOut">
              <a:rPr lang="en-US" smtClean="0"/>
              <a:t>2/10/22</a:t>
            </a:fld>
            <a:endParaRPr lang="en-US"/>
          </a:p>
        </p:txBody>
      </p:sp>
      <p:sp>
        <p:nvSpPr>
          <p:cNvPr id="6" name="Footer Placeholder 5">
            <a:extLst>
              <a:ext uri="{FF2B5EF4-FFF2-40B4-BE49-F238E27FC236}">
                <a16:creationId xmlns:a16="http://schemas.microsoft.com/office/drawing/2014/main" id="{4BE4C5D7-6AEF-3347-980F-5A622F0C35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43D927-8626-544E-A9FC-21DF7B1FD267}"/>
              </a:ext>
            </a:extLst>
          </p:cNvPr>
          <p:cNvSpPr>
            <a:spLocks noGrp="1"/>
          </p:cNvSpPr>
          <p:nvPr>
            <p:ph type="sldNum" sz="quarter" idx="12"/>
          </p:nvPr>
        </p:nvSpPr>
        <p:spPr/>
        <p:txBody>
          <a:bodyPr/>
          <a:lstStyle/>
          <a:p>
            <a:fld id="{96E44E4C-5CCA-8A41-9440-33F9C4A59736}" type="slidenum">
              <a:rPr lang="en-US" smtClean="0"/>
              <a:t>‹#›</a:t>
            </a:fld>
            <a:endParaRPr lang="en-US"/>
          </a:p>
        </p:txBody>
      </p:sp>
    </p:spTree>
    <p:extLst>
      <p:ext uri="{BB962C8B-B14F-4D97-AF65-F5344CB8AC3E}">
        <p14:creationId xmlns:p14="http://schemas.microsoft.com/office/powerpoint/2010/main" val="24147624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33A60-93D3-7442-9C5A-29920773D68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D40BAC0-C7A4-894C-B82C-2354C10EC9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332F9A1-B6B5-4F42-8035-804C6A5BFCB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ED45EE-F8B4-6146-AF97-98B40EB4E8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497B03-5AAB-6A4F-9C41-E67ABDE835F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93E732-CA7D-334C-BFA1-774877403D35}"/>
              </a:ext>
            </a:extLst>
          </p:cNvPr>
          <p:cNvSpPr>
            <a:spLocks noGrp="1"/>
          </p:cNvSpPr>
          <p:nvPr>
            <p:ph type="dt" sz="half" idx="10"/>
          </p:nvPr>
        </p:nvSpPr>
        <p:spPr/>
        <p:txBody>
          <a:bodyPr/>
          <a:lstStyle/>
          <a:p>
            <a:fld id="{A41F3B78-8429-7546-A347-DE5B335D9C07}" type="datetimeFigureOut">
              <a:rPr lang="en-US" smtClean="0"/>
              <a:t>2/10/22</a:t>
            </a:fld>
            <a:endParaRPr lang="en-US"/>
          </a:p>
        </p:txBody>
      </p:sp>
      <p:sp>
        <p:nvSpPr>
          <p:cNvPr id="8" name="Footer Placeholder 7">
            <a:extLst>
              <a:ext uri="{FF2B5EF4-FFF2-40B4-BE49-F238E27FC236}">
                <a16:creationId xmlns:a16="http://schemas.microsoft.com/office/drawing/2014/main" id="{463F701D-1CB6-0846-99EA-D0D131EDFED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ABE90B8-7623-B342-B780-C1FED4769785}"/>
              </a:ext>
            </a:extLst>
          </p:cNvPr>
          <p:cNvSpPr>
            <a:spLocks noGrp="1"/>
          </p:cNvSpPr>
          <p:nvPr>
            <p:ph type="sldNum" sz="quarter" idx="12"/>
          </p:nvPr>
        </p:nvSpPr>
        <p:spPr/>
        <p:txBody>
          <a:bodyPr/>
          <a:lstStyle/>
          <a:p>
            <a:fld id="{96E44E4C-5CCA-8A41-9440-33F9C4A59736}" type="slidenum">
              <a:rPr lang="en-US" smtClean="0"/>
              <a:t>‹#›</a:t>
            </a:fld>
            <a:endParaRPr lang="en-US"/>
          </a:p>
        </p:txBody>
      </p:sp>
    </p:spTree>
    <p:extLst>
      <p:ext uri="{BB962C8B-B14F-4D97-AF65-F5344CB8AC3E}">
        <p14:creationId xmlns:p14="http://schemas.microsoft.com/office/powerpoint/2010/main" val="1539906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A5DB1-7C0F-FA46-9790-47519030C3B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8ACE082-5260-FB4E-BAD0-4F5347474C22}"/>
              </a:ext>
            </a:extLst>
          </p:cNvPr>
          <p:cNvSpPr>
            <a:spLocks noGrp="1"/>
          </p:cNvSpPr>
          <p:nvPr>
            <p:ph type="dt" sz="half" idx="10"/>
          </p:nvPr>
        </p:nvSpPr>
        <p:spPr/>
        <p:txBody>
          <a:bodyPr/>
          <a:lstStyle/>
          <a:p>
            <a:fld id="{A41F3B78-8429-7546-A347-DE5B335D9C07}" type="datetimeFigureOut">
              <a:rPr lang="en-US" smtClean="0"/>
              <a:t>2/10/22</a:t>
            </a:fld>
            <a:endParaRPr lang="en-US"/>
          </a:p>
        </p:txBody>
      </p:sp>
      <p:sp>
        <p:nvSpPr>
          <p:cNvPr id="4" name="Footer Placeholder 3">
            <a:extLst>
              <a:ext uri="{FF2B5EF4-FFF2-40B4-BE49-F238E27FC236}">
                <a16:creationId xmlns:a16="http://schemas.microsoft.com/office/drawing/2014/main" id="{58517326-941F-1B44-907D-9A302882201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619817A-6EAE-7F4F-922A-D036BAF4049A}"/>
              </a:ext>
            </a:extLst>
          </p:cNvPr>
          <p:cNvSpPr>
            <a:spLocks noGrp="1"/>
          </p:cNvSpPr>
          <p:nvPr>
            <p:ph type="sldNum" sz="quarter" idx="12"/>
          </p:nvPr>
        </p:nvSpPr>
        <p:spPr/>
        <p:txBody>
          <a:bodyPr/>
          <a:lstStyle/>
          <a:p>
            <a:fld id="{96E44E4C-5CCA-8A41-9440-33F9C4A59736}" type="slidenum">
              <a:rPr lang="en-US" smtClean="0"/>
              <a:t>‹#›</a:t>
            </a:fld>
            <a:endParaRPr lang="en-US"/>
          </a:p>
        </p:txBody>
      </p:sp>
    </p:spTree>
    <p:extLst>
      <p:ext uri="{BB962C8B-B14F-4D97-AF65-F5344CB8AC3E}">
        <p14:creationId xmlns:p14="http://schemas.microsoft.com/office/powerpoint/2010/main" val="3590909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6EA595-CB6C-AD44-BBFE-E1279C47CCD3}"/>
              </a:ext>
            </a:extLst>
          </p:cNvPr>
          <p:cNvSpPr>
            <a:spLocks noGrp="1"/>
          </p:cNvSpPr>
          <p:nvPr>
            <p:ph type="dt" sz="half" idx="10"/>
          </p:nvPr>
        </p:nvSpPr>
        <p:spPr/>
        <p:txBody>
          <a:bodyPr/>
          <a:lstStyle/>
          <a:p>
            <a:fld id="{A41F3B78-8429-7546-A347-DE5B335D9C07}" type="datetimeFigureOut">
              <a:rPr lang="en-US" smtClean="0"/>
              <a:t>2/10/22</a:t>
            </a:fld>
            <a:endParaRPr lang="en-US"/>
          </a:p>
        </p:txBody>
      </p:sp>
      <p:sp>
        <p:nvSpPr>
          <p:cNvPr id="3" name="Footer Placeholder 2">
            <a:extLst>
              <a:ext uri="{FF2B5EF4-FFF2-40B4-BE49-F238E27FC236}">
                <a16:creationId xmlns:a16="http://schemas.microsoft.com/office/drawing/2014/main" id="{15054C0B-31BE-5247-87CC-4329B11710D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08030FA-D2E9-674F-9568-3849C75BBC23}"/>
              </a:ext>
            </a:extLst>
          </p:cNvPr>
          <p:cNvSpPr>
            <a:spLocks noGrp="1"/>
          </p:cNvSpPr>
          <p:nvPr>
            <p:ph type="sldNum" sz="quarter" idx="12"/>
          </p:nvPr>
        </p:nvSpPr>
        <p:spPr/>
        <p:txBody>
          <a:bodyPr/>
          <a:lstStyle/>
          <a:p>
            <a:fld id="{96E44E4C-5CCA-8A41-9440-33F9C4A59736}" type="slidenum">
              <a:rPr lang="en-US" smtClean="0"/>
              <a:t>‹#›</a:t>
            </a:fld>
            <a:endParaRPr lang="en-US"/>
          </a:p>
        </p:txBody>
      </p:sp>
    </p:spTree>
    <p:extLst>
      <p:ext uri="{BB962C8B-B14F-4D97-AF65-F5344CB8AC3E}">
        <p14:creationId xmlns:p14="http://schemas.microsoft.com/office/powerpoint/2010/main" val="3794220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79ADA-72A7-F242-BE41-CDBEF7502F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E7EDB0-B4DF-F94D-A819-0CA4F4FA81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113D20-75C2-A646-AF43-4994A539C1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AC119D-E8DA-214A-A6C5-2CFBD7321B2A}"/>
              </a:ext>
            </a:extLst>
          </p:cNvPr>
          <p:cNvSpPr>
            <a:spLocks noGrp="1"/>
          </p:cNvSpPr>
          <p:nvPr>
            <p:ph type="dt" sz="half" idx="10"/>
          </p:nvPr>
        </p:nvSpPr>
        <p:spPr/>
        <p:txBody>
          <a:bodyPr/>
          <a:lstStyle/>
          <a:p>
            <a:fld id="{A41F3B78-8429-7546-A347-DE5B335D9C07}" type="datetimeFigureOut">
              <a:rPr lang="en-US" smtClean="0"/>
              <a:t>2/10/22</a:t>
            </a:fld>
            <a:endParaRPr lang="en-US"/>
          </a:p>
        </p:txBody>
      </p:sp>
      <p:sp>
        <p:nvSpPr>
          <p:cNvPr id="6" name="Footer Placeholder 5">
            <a:extLst>
              <a:ext uri="{FF2B5EF4-FFF2-40B4-BE49-F238E27FC236}">
                <a16:creationId xmlns:a16="http://schemas.microsoft.com/office/drawing/2014/main" id="{78C2214E-E4B7-4E46-A220-FD7A2A19FD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DA7232-1FFA-DF4D-8DBD-93348C97228A}"/>
              </a:ext>
            </a:extLst>
          </p:cNvPr>
          <p:cNvSpPr>
            <a:spLocks noGrp="1"/>
          </p:cNvSpPr>
          <p:nvPr>
            <p:ph type="sldNum" sz="quarter" idx="12"/>
          </p:nvPr>
        </p:nvSpPr>
        <p:spPr/>
        <p:txBody>
          <a:bodyPr/>
          <a:lstStyle/>
          <a:p>
            <a:fld id="{96E44E4C-5CCA-8A41-9440-33F9C4A59736}" type="slidenum">
              <a:rPr lang="en-US" smtClean="0"/>
              <a:t>‹#›</a:t>
            </a:fld>
            <a:endParaRPr lang="en-US"/>
          </a:p>
        </p:txBody>
      </p:sp>
    </p:spTree>
    <p:extLst>
      <p:ext uri="{BB962C8B-B14F-4D97-AF65-F5344CB8AC3E}">
        <p14:creationId xmlns:p14="http://schemas.microsoft.com/office/powerpoint/2010/main" val="378776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AFED3-7602-E445-920E-F9949244AE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F7DA428-DA65-7344-A6CD-2869A6A844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B99BF39-1EB6-4147-838A-4C345BB25B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3B7F7E-49BD-7C4B-BD0C-DCCE7E2B7BBD}"/>
              </a:ext>
            </a:extLst>
          </p:cNvPr>
          <p:cNvSpPr>
            <a:spLocks noGrp="1"/>
          </p:cNvSpPr>
          <p:nvPr>
            <p:ph type="dt" sz="half" idx="10"/>
          </p:nvPr>
        </p:nvSpPr>
        <p:spPr/>
        <p:txBody>
          <a:bodyPr/>
          <a:lstStyle/>
          <a:p>
            <a:fld id="{A41F3B78-8429-7546-A347-DE5B335D9C07}" type="datetimeFigureOut">
              <a:rPr lang="en-US" smtClean="0"/>
              <a:t>2/10/22</a:t>
            </a:fld>
            <a:endParaRPr lang="en-US"/>
          </a:p>
        </p:txBody>
      </p:sp>
      <p:sp>
        <p:nvSpPr>
          <p:cNvPr id="6" name="Footer Placeholder 5">
            <a:extLst>
              <a:ext uri="{FF2B5EF4-FFF2-40B4-BE49-F238E27FC236}">
                <a16:creationId xmlns:a16="http://schemas.microsoft.com/office/drawing/2014/main" id="{A740FE7A-0464-3948-8423-4413411BD4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A23A9E-ECD1-5E4D-A4BE-C8A2A5D6B15C}"/>
              </a:ext>
            </a:extLst>
          </p:cNvPr>
          <p:cNvSpPr>
            <a:spLocks noGrp="1"/>
          </p:cNvSpPr>
          <p:nvPr>
            <p:ph type="sldNum" sz="quarter" idx="12"/>
          </p:nvPr>
        </p:nvSpPr>
        <p:spPr/>
        <p:txBody>
          <a:bodyPr/>
          <a:lstStyle/>
          <a:p>
            <a:fld id="{96E44E4C-5CCA-8A41-9440-33F9C4A59736}" type="slidenum">
              <a:rPr lang="en-US" smtClean="0"/>
              <a:t>‹#›</a:t>
            </a:fld>
            <a:endParaRPr lang="en-US"/>
          </a:p>
        </p:txBody>
      </p:sp>
    </p:spTree>
    <p:extLst>
      <p:ext uri="{BB962C8B-B14F-4D97-AF65-F5344CB8AC3E}">
        <p14:creationId xmlns:p14="http://schemas.microsoft.com/office/powerpoint/2010/main" val="7197320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D7C78B-7819-F846-A560-7A204E28FB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CC0B672-4085-BA47-BEFF-F64266C0B3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CACE1E-F393-9849-90AF-71CA7317F6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1F3B78-8429-7546-A347-DE5B335D9C07}" type="datetimeFigureOut">
              <a:rPr lang="en-US" smtClean="0"/>
              <a:t>2/10/22</a:t>
            </a:fld>
            <a:endParaRPr lang="en-US"/>
          </a:p>
        </p:txBody>
      </p:sp>
      <p:sp>
        <p:nvSpPr>
          <p:cNvPr id="5" name="Footer Placeholder 4">
            <a:extLst>
              <a:ext uri="{FF2B5EF4-FFF2-40B4-BE49-F238E27FC236}">
                <a16:creationId xmlns:a16="http://schemas.microsoft.com/office/drawing/2014/main" id="{EED66FC2-C68D-694B-85A0-8A6923CAA1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915A8B7-BE54-3C43-B429-CE811C82A8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E44E4C-5CCA-8A41-9440-33F9C4A59736}" type="slidenum">
              <a:rPr lang="en-US" smtClean="0"/>
              <a:t>‹#›</a:t>
            </a:fld>
            <a:endParaRPr lang="en-US"/>
          </a:p>
        </p:txBody>
      </p:sp>
    </p:spTree>
    <p:extLst>
      <p:ext uri="{BB962C8B-B14F-4D97-AF65-F5344CB8AC3E}">
        <p14:creationId xmlns:p14="http://schemas.microsoft.com/office/powerpoint/2010/main" val="35486609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www.math.usu.edu/schneit/CTIS/"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en.wikipedia.org/wiki/Heavy-tailed_distribution" TargetMode="External"/><Relationship Id="rId7" Type="http://schemas.openxmlformats.org/officeDocument/2006/relationships/hyperlink" Target="https://en.wikipedia.org/wiki/Standard_deviation" TargetMode="External"/><Relationship Id="rId2" Type="http://schemas.openxmlformats.org/officeDocument/2006/relationships/hyperlink" Target="https://en.wikipedia.org/wiki/Mode_(statistics)" TargetMode="External"/><Relationship Id="rId1" Type="http://schemas.openxmlformats.org/officeDocument/2006/relationships/slideLayout" Target="../slideLayouts/slideLayout2.xml"/><Relationship Id="rId6" Type="http://schemas.openxmlformats.org/officeDocument/2006/relationships/hyperlink" Target="https://en.wikipedia.org/wiki/Variance" TargetMode="External"/><Relationship Id="rId5" Type="http://schemas.openxmlformats.org/officeDocument/2006/relationships/hyperlink" Target="https://en.wikipedia.org/wiki/Median" TargetMode="External"/><Relationship Id="rId4" Type="http://schemas.openxmlformats.org/officeDocument/2006/relationships/hyperlink" Target="https://en.wikipedia.org/wiki/Expected_value"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image" Target="../media/image60.png"/><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4.tiff"/><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BCB07-49DB-9942-921B-43A5D2D06D9D}"/>
              </a:ext>
            </a:extLst>
          </p:cNvPr>
          <p:cNvSpPr>
            <a:spLocks noGrp="1"/>
          </p:cNvSpPr>
          <p:nvPr>
            <p:ph type="ctrTitle"/>
          </p:nvPr>
        </p:nvSpPr>
        <p:spPr/>
        <p:txBody>
          <a:bodyPr/>
          <a:lstStyle/>
          <a:p>
            <a:r>
              <a:rPr lang="en-US" dirty="0"/>
              <a:t>Fractals, Chaos, Complexity</a:t>
            </a:r>
            <a:br>
              <a:rPr lang="en-US" dirty="0"/>
            </a:br>
            <a:r>
              <a:rPr lang="en-US" dirty="0"/>
              <a:t>Physics-EPS 30</a:t>
            </a:r>
          </a:p>
        </p:txBody>
      </p:sp>
      <p:sp>
        <p:nvSpPr>
          <p:cNvPr id="3" name="Subtitle 2">
            <a:extLst>
              <a:ext uri="{FF2B5EF4-FFF2-40B4-BE49-F238E27FC236}">
                <a16:creationId xmlns:a16="http://schemas.microsoft.com/office/drawing/2014/main" id="{B56FF128-7410-514F-BA54-5466446AF764}"/>
              </a:ext>
            </a:extLst>
          </p:cNvPr>
          <p:cNvSpPr>
            <a:spLocks noGrp="1"/>
          </p:cNvSpPr>
          <p:nvPr>
            <p:ph type="subTitle" idx="1"/>
          </p:nvPr>
        </p:nvSpPr>
        <p:spPr/>
        <p:txBody>
          <a:bodyPr>
            <a:normAutofit fontScale="85000" lnSpcReduction="20000"/>
          </a:bodyPr>
          <a:lstStyle/>
          <a:p>
            <a:r>
              <a:rPr lang="en-US" dirty="0"/>
              <a:t>Lecture </a:t>
            </a:r>
          </a:p>
          <a:p>
            <a:r>
              <a:rPr lang="en-US" sz="2600" dirty="0"/>
              <a:t>Probability </a:t>
            </a:r>
          </a:p>
          <a:p>
            <a:r>
              <a:rPr lang="en-US" sz="2000" dirty="0"/>
              <a:t>https://</a:t>
            </a:r>
            <a:r>
              <a:rPr lang="en-US" sz="2000" dirty="0" err="1"/>
              <a:t>en.wikipedia.org</a:t>
            </a:r>
            <a:r>
              <a:rPr lang="en-US" sz="2000" dirty="0"/>
              <a:t>/wiki/Probability</a:t>
            </a:r>
          </a:p>
          <a:p>
            <a:r>
              <a:rPr lang="en-US" sz="2000" dirty="0"/>
              <a:t>https://</a:t>
            </a:r>
            <a:r>
              <a:rPr lang="en-US" sz="2000" dirty="0" err="1"/>
              <a:t>en.wikipedia.org</a:t>
            </a:r>
            <a:r>
              <a:rPr lang="en-US" sz="2000" dirty="0"/>
              <a:t>/wiki/</a:t>
            </a:r>
            <a:r>
              <a:rPr lang="en-US" sz="2000" dirty="0" err="1"/>
              <a:t>Venn_diagram</a:t>
            </a:r>
            <a:endParaRPr lang="en-US" sz="2000" dirty="0"/>
          </a:p>
          <a:p>
            <a:r>
              <a:rPr lang="en-US" sz="2000" dirty="0"/>
              <a:t>https://</a:t>
            </a:r>
            <a:r>
              <a:rPr lang="en-US" sz="2000" dirty="0" err="1"/>
              <a:t>en.wikipedia.org</a:t>
            </a:r>
            <a:r>
              <a:rPr lang="en-US" sz="2000" dirty="0"/>
              <a:t>/wiki/</a:t>
            </a:r>
            <a:r>
              <a:rPr lang="en-US" sz="2000" dirty="0" err="1"/>
              <a:t>Bayes_theorem</a:t>
            </a:r>
            <a:endParaRPr lang="en-US" sz="2000" dirty="0"/>
          </a:p>
          <a:p>
            <a:endParaRPr lang="en-US" sz="2000" dirty="0"/>
          </a:p>
          <a:p>
            <a:endParaRPr lang="en-US" dirty="0"/>
          </a:p>
        </p:txBody>
      </p:sp>
    </p:spTree>
    <p:extLst>
      <p:ext uri="{BB962C8B-B14F-4D97-AF65-F5344CB8AC3E}">
        <p14:creationId xmlns:p14="http://schemas.microsoft.com/office/powerpoint/2010/main" val="40934484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5DC65-0521-F14C-B2B3-57AD6A8C4B31}"/>
              </a:ext>
            </a:extLst>
          </p:cNvPr>
          <p:cNvSpPr>
            <a:spLocks noGrp="1"/>
          </p:cNvSpPr>
          <p:nvPr>
            <p:ph type="title"/>
          </p:nvPr>
        </p:nvSpPr>
        <p:spPr/>
        <p:txBody>
          <a:bodyPr/>
          <a:lstStyle/>
          <a:p>
            <a:r>
              <a:rPr lang="en-US" dirty="0"/>
              <a:t>Independent Events</a:t>
            </a:r>
          </a:p>
        </p:txBody>
      </p:sp>
      <p:grpSp>
        <p:nvGrpSpPr>
          <p:cNvPr id="10" name="Group 9">
            <a:extLst>
              <a:ext uri="{FF2B5EF4-FFF2-40B4-BE49-F238E27FC236}">
                <a16:creationId xmlns:a16="http://schemas.microsoft.com/office/drawing/2014/main" id="{55AF5610-2AD0-8D4B-9A1E-5339A671B28A}"/>
              </a:ext>
            </a:extLst>
          </p:cNvPr>
          <p:cNvGrpSpPr/>
          <p:nvPr/>
        </p:nvGrpSpPr>
        <p:grpSpPr>
          <a:xfrm>
            <a:off x="1013732" y="2633941"/>
            <a:ext cx="8649956" cy="1780202"/>
            <a:chOff x="1452825" y="4718648"/>
            <a:chExt cx="8649956" cy="1780202"/>
          </a:xfrm>
        </p:grpSpPr>
        <p:grpSp>
          <p:nvGrpSpPr>
            <p:cNvPr id="8" name="Group 7">
              <a:extLst>
                <a:ext uri="{FF2B5EF4-FFF2-40B4-BE49-F238E27FC236}">
                  <a16:creationId xmlns:a16="http://schemas.microsoft.com/office/drawing/2014/main" id="{7618F422-3274-D643-956B-33E1C7719FF9}"/>
                </a:ext>
              </a:extLst>
            </p:cNvPr>
            <p:cNvGrpSpPr/>
            <p:nvPr/>
          </p:nvGrpSpPr>
          <p:grpSpPr>
            <a:xfrm>
              <a:off x="1452825" y="4718648"/>
              <a:ext cx="8649956" cy="1780202"/>
              <a:chOff x="1452825" y="4718648"/>
              <a:chExt cx="8649956" cy="1780202"/>
            </a:xfrm>
          </p:grpSpPr>
          <p:pic>
            <p:nvPicPr>
              <p:cNvPr id="6" name="Picture 5">
                <a:extLst>
                  <a:ext uri="{FF2B5EF4-FFF2-40B4-BE49-F238E27FC236}">
                    <a16:creationId xmlns:a16="http://schemas.microsoft.com/office/drawing/2014/main" id="{019C04A7-C896-2740-8D32-D135A99DDE04}"/>
                  </a:ext>
                </a:extLst>
              </p:cNvPr>
              <p:cNvPicPr>
                <a:picLocks noChangeAspect="1"/>
              </p:cNvPicPr>
              <p:nvPr/>
            </p:nvPicPr>
            <p:blipFill>
              <a:blip r:embed="rId2"/>
              <a:stretch>
                <a:fillRect/>
              </a:stretch>
            </p:blipFill>
            <p:spPr>
              <a:xfrm>
                <a:off x="1452825" y="4718648"/>
                <a:ext cx="8649956" cy="1780202"/>
              </a:xfrm>
              <a:prstGeom prst="rect">
                <a:avLst/>
              </a:prstGeom>
              <a:ln w="28575">
                <a:noFill/>
              </a:ln>
            </p:spPr>
          </p:pic>
          <p:sp>
            <p:nvSpPr>
              <p:cNvPr id="7" name="Rectangle 6">
                <a:extLst>
                  <a:ext uri="{FF2B5EF4-FFF2-40B4-BE49-F238E27FC236}">
                    <a16:creationId xmlns:a16="http://schemas.microsoft.com/office/drawing/2014/main" id="{35A78025-E2D3-B547-8D12-50F6ECA370D6}"/>
                  </a:ext>
                </a:extLst>
              </p:cNvPr>
              <p:cNvSpPr/>
              <p:nvPr/>
            </p:nvSpPr>
            <p:spPr>
              <a:xfrm>
                <a:off x="7757328" y="4819132"/>
                <a:ext cx="381837" cy="2452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BE5A8F8E-C625-9F47-A8C3-0D0D5DE5A1A0}"/>
                </a:ext>
              </a:extLst>
            </p:cNvPr>
            <p:cNvSpPr/>
            <p:nvPr/>
          </p:nvSpPr>
          <p:spPr>
            <a:xfrm>
              <a:off x="1589317" y="6096948"/>
              <a:ext cx="381837" cy="2452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a:extLst>
              <a:ext uri="{FF2B5EF4-FFF2-40B4-BE49-F238E27FC236}">
                <a16:creationId xmlns:a16="http://schemas.microsoft.com/office/drawing/2014/main" id="{33347C81-6283-6D4B-B080-74AD2E7C3A3C}"/>
              </a:ext>
            </a:extLst>
          </p:cNvPr>
          <p:cNvPicPr>
            <a:picLocks noChangeAspect="1"/>
          </p:cNvPicPr>
          <p:nvPr/>
        </p:nvPicPr>
        <p:blipFill rotWithShape="1">
          <a:blip r:embed="rId3"/>
          <a:srcRect r="66426"/>
          <a:stretch/>
        </p:blipFill>
        <p:spPr>
          <a:xfrm>
            <a:off x="9839220" y="91440"/>
            <a:ext cx="2093700" cy="2542501"/>
          </a:xfrm>
          <a:prstGeom prst="rect">
            <a:avLst/>
          </a:prstGeom>
        </p:spPr>
      </p:pic>
    </p:spTree>
    <p:extLst>
      <p:ext uri="{BB962C8B-B14F-4D97-AF65-F5344CB8AC3E}">
        <p14:creationId xmlns:p14="http://schemas.microsoft.com/office/powerpoint/2010/main" val="38332870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6A509-3FEB-4648-B228-97D390341EF1}"/>
              </a:ext>
            </a:extLst>
          </p:cNvPr>
          <p:cNvSpPr>
            <a:spLocks noGrp="1"/>
          </p:cNvSpPr>
          <p:nvPr>
            <p:ph type="title"/>
          </p:nvPr>
        </p:nvSpPr>
        <p:spPr/>
        <p:txBody>
          <a:bodyPr/>
          <a:lstStyle/>
          <a:p>
            <a:r>
              <a:rPr lang="en-US" dirty="0"/>
              <a:t>Mutually Exclusive Events</a:t>
            </a:r>
          </a:p>
        </p:txBody>
      </p:sp>
      <p:pic>
        <p:nvPicPr>
          <p:cNvPr id="7" name="Picture 6">
            <a:extLst>
              <a:ext uri="{FF2B5EF4-FFF2-40B4-BE49-F238E27FC236}">
                <a16:creationId xmlns:a16="http://schemas.microsoft.com/office/drawing/2014/main" id="{4A61AB42-97D2-6147-854C-8FF0C1002F5F}"/>
              </a:ext>
            </a:extLst>
          </p:cNvPr>
          <p:cNvPicPr>
            <a:picLocks noChangeAspect="1"/>
          </p:cNvPicPr>
          <p:nvPr/>
        </p:nvPicPr>
        <p:blipFill>
          <a:blip r:embed="rId2"/>
          <a:stretch>
            <a:fillRect/>
          </a:stretch>
        </p:blipFill>
        <p:spPr>
          <a:xfrm>
            <a:off x="998358" y="2743034"/>
            <a:ext cx="9887712" cy="3231405"/>
          </a:xfrm>
          <a:prstGeom prst="rect">
            <a:avLst/>
          </a:prstGeom>
        </p:spPr>
      </p:pic>
      <p:pic>
        <p:nvPicPr>
          <p:cNvPr id="8" name="Picture 7">
            <a:extLst>
              <a:ext uri="{FF2B5EF4-FFF2-40B4-BE49-F238E27FC236}">
                <a16:creationId xmlns:a16="http://schemas.microsoft.com/office/drawing/2014/main" id="{DC58DD26-B479-964B-984E-E0110BA1A9D6}"/>
              </a:ext>
            </a:extLst>
          </p:cNvPr>
          <p:cNvPicPr>
            <a:picLocks noChangeAspect="1"/>
          </p:cNvPicPr>
          <p:nvPr/>
        </p:nvPicPr>
        <p:blipFill rotWithShape="1">
          <a:blip r:embed="rId3"/>
          <a:srcRect r="66426"/>
          <a:stretch/>
        </p:blipFill>
        <p:spPr>
          <a:xfrm>
            <a:off x="9839220" y="91440"/>
            <a:ext cx="2093700" cy="2542501"/>
          </a:xfrm>
          <a:prstGeom prst="rect">
            <a:avLst/>
          </a:prstGeom>
        </p:spPr>
      </p:pic>
      <p:pic>
        <p:nvPicPr>
          <p:cNvPr id="9" name="Picture 8">
            <a:extLst>
              <a:ext uri="{FF2B5EF4-FFF2-40B4-BE49-F238E27FC236}">
                <a16:creationId xmlns:a16="http://schemas.microsoft.com/office/drawing/2014/main" id="{4E12B012-A432-B14B-BFC9-873DB817F785}"/>
              </a:ext>
            </a:extLst>
          </p:cNvPr>
          <p:cNvPicPr>
            <a:picLocks noChangeAspect="1"/>
          </p:cNvPicPr>
          <p:nvPr/>
        </p:nvPicPr>
        <p:blipFill rotWithShape="1">
          <a:blip r:embed="rId3"/>
          <a:srcRect l="33468" t="394" r="33482"/>
          <a:stretch/>
        </p:blipFill>
        <p:spPr>
          <a:xfrm>
            <a:off x="7524174" y="91440"/>
            <a:ext cx="2113602" cy="2597048"/>
          </a:xfrm>
          <a:prstGeom prst="rect">
            <a:avLst/>
          </a:prstGeom>
        </p:spPr>
      </p:pic>
    </p:spTree>
    <p:extLst>
      <p:ext uri="{BB962C8B-B14F-4D97-AF65-F5344CB8AC3E}">
        <p14:creationId xmlns:p14="http://schemas.microsoft.com/office/powerpoint/2010/main" val="42206769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2FC8C-1E82-064E-928F-8816FAEFCA0B}"/>
              </a:ext>
            </a:extLst>
          </p:cNvPr>
          <p:cNvSpPr>
            <a:spLocks noGrp="1"/>
          </p:cNvSpPr>
          <p:nvPr>
            <p:ph type="title"/>
          </p:nvPr>
        </p:nvSpPr>
        <p:spPr/>
        <p:txBody>
          <a:bodyPr/>
          <a:lstStyle/>
          <a:p>
            <a:r>
              <a:rPr lang="en-US" dirty="0"/>
              <a:t>Non-Exclusive Events</a:t>
            </a:r>
          </a:p>
        </p:txBody>
      </p:sp>
      <p:pic>
        <p:nvPicPr>
          <p:cNvPr id="4" name="Picture 3">
            <a:extLst>
              <a:ext uri="{FF2B5EF4-FFF2-40B4-BE49-F238E27FC236}">
                <a16:creationId xmlns:a16="http://schemas.microsoft.com/office/drawing/2014/main" id="{ADD4FD46-6F55-0A4F-B721-DB01FB750763}"/>
              </a:ext>
            </a:extLst>
          </p:cNvPr>
          <p:cNvPicPr>
            <a:picLocks noChangeAspect="1"/>
          </p:cNvPicPr>
          <p:nvPr/>
        </p:nvPicPr>
        <p:blipFill>
          <a:blip r:embed="rId2"/>
          <a:stretch>
            <a:fillRect/>
          </a:stretch>
        </p:blipFill>
        <p:spPr>
          <a:xfrm>
            <a:off x="1266092" y="1929845"/>
            <a:ext cx="9840686" cy="3121050"/>
          </a:xfrm>
          <a:prstGeom prst="rect">
            <a:avLst/>
          </a:prstGeom>
        </p:spPr>
      </p:pic>
      <p:pic>
        <p:nvPicPr>
          <p:cNvPr id="6" name="Picture 5">
            <a:extLst>
              <a:ext uri="{FF2B5EF4-FFF2-40B4-BE49-F238E27FC236}">
                <a16:creationId xmlns:a16="http://schemas.microsoft.com/office/drawing/2014/main" id="{5380E44F-6032-5441-A12F-73EBD8D156FE}"/>
              </a:ext>
            </a:extLst>
          </p:cNvPr>
          <p:cNvPicPr>
            <a:picLocks noChangeAspect="1"/>
          </p:cNvPicPr>
          <p:nvPr/>
        </p:nvPicPr>
        <p:blipFill rotWithShape="1">
          <a:blip r:embed="rId3"/>
          <a:srcRect l="33468" t="14060" r="34454"/>
          <a:stretch/>
        </p:blipFill>
        <p:spPr>
          <a:xfrm>
            <a:off x="9874182" y="156697"/>
            <a:ext cx="2051453" cy="2240750"/>
          </a:xfrm>
          <a:prstGeom prst="rect">
            <a:avLst/>
          </a:prstGeom>
        </p:spPr>
      </p:pic>
    </p:spTree>
    <p:extLst>
      <p:ext uri="{BB962C8B-B14F-4D97-AF65-F5344CB8AC3E}">
        <p14:creationId xmlns:p14="http://schemas.microsoft.com/office/powerpoint/2010/main" val="32590316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Freeform: Shape 138">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C242AF3-DA38-994D-9529-5F27D7828D85}"/>
              </a:ext>
            </a:extLst>
          </p:cNvPr>
          <p:cNvSpPr>
            <a:spLocks noGrp="1"/>
          </p:cNvSpPr>
          <p:nvPr>
            <p:ph type="title"/>
          </p:nvPr>
        </p:nvSpPr>
        <p:spPr>
          <a:xfrm>
            <a:off x="838200" y="609600"/>
            <a:ext cx="3739341" cy="1330839"/>
          </a:xfrm>
        </p:spPr>
        <p:txBody>
          <a:bodyPr vert="horz" lIns="91440" tIns="45720" rIns="91440" bIns="45720" rtlCol="0" anchor="ctr">
            <a:normAutofit/>
          </a:bodyPr>
          <a:lstStyle/>
          <a:p>
            <a:r>
              <a:rPr lang="en-US" sz="4100" kern="1200">
                <a:solidFill>
                  <a:schemeClr val="tx1"/>
                </a:solidFill>
                <a:latin typeface="+mj-lt"/>
                <a:ea typeface="+mj-ea"/>
                <a:cs typeface="+mj-cs"/>
              </a:rPr>
              <a:t>Probability, Sets and Truth Tables</a:t>
            </a:r>
          </a:p>
        </p:txBody>
      </p:sp>
      <p:sp>
        <p:nvSpPr>
          <p:cNvPr id="3" name="Content Placeholder 2">
            <a:extLst>
              <a:ext uri="{FF2B5EF4-FFF2-40B4-BE49-F238E27FC236}">
                <a16:creationId xmlns:a16="http://schemas.microsoft.com/office/drawing/2014/main" id="{29AE82A5-B4C1-A84D-B6E4-8E2EF6190B02}"/>
              </a:ext>
            </a:extLst>
          </p:cNvPr>
          <p:cNvSpPr>
            <a:spLocks noGrp="1"/>
          </p:cNvSpPr>
          <p:nvPr>
            <p:ph sz="half" idx="1"/>
          </p:nvPr>
        </p:nvSpPr>
        <p:spPr>
          <a:xfrm>
            <a:off x="862366" y="2194102"/>
            <a:ext cx="3427001" cy="3908586"/>
          </a:xfrm>
        </p:spPr>
        <p:txBody>
          <a:bodyPr vert="horz" lIns="91440" tIns="45720" rIns="91440" bIns="45720" rtlCol="0">
            <a:normAutofit/>
          </a:bodyPr>
          <a:lstStyle/>
          <a:p>
            <a:r>
              <a:rPr lang="en-US" sz="1900"/>
              <a:t>Note that the operations we have just described are usually encoded as truth tables</a:t>
            </a:r>
          </a:p>
          <a:p>
            <a:r>
              <a:rPr lang="en-US" sz="1900"/>
              <a:t>They are frequently used in computer programming</a:t>
            </a:r>
          </a:p>
          <a:p>
            <a:r>
              <a:rPr lang="en-US" sz="1900"/>
              <a:t>They are an example of Boolean algebra, which we will discuss soon</a:t>
            </a:r>
          </a:p>
          <a:p>
            <a:r>
              <a:rPr lang="en-US" sz="1900"/>
              <a:t> Also used as an example for contingency tables (or referred to as a “confusion matrix” in machine learning terminology)</a:t>
            </a:r>
          </a:p>
        </p:txBody>
      </p:sp>
      <p:pic>
        <p:nvPicPr>
          <p:cNvPr id="1028" name="Picture 4" descr="Module 19 Probability 6 2 Probability Theory Longin">
            <a:extLst>
              <a:ext uri="{FF2B5EF4-FFF2-40B4-BE49-F238E27FC236}">
                <a16:creationId xmlns:a16="http://schemas.microsoft.com/office/drawing/2014/main" id="{8EE07B01-CDA4-3C4A-A03E-A1399CE59192}"/>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5445457" y="1132693"/>
            <a:ext cx="6155141" cy="4616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95512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C5D94-FA12-2D4A-8069-0F46873F33B6}"/>
              </a:ext>
            </a:extLst>
          </p:cNvPr>
          <p:cNvSpPr>
            <a:spLocks noGrp="1"/>
          </p:cNvSpPr>
          <p:nvPr>
            <p:ph type="title"/>
          </p:nvPr>
        </p:nvSpPr>
        <p:spPr>
          <a:xfrm>
            <a:off x="838200" y="365125"/>
            <a:ext cx="3312560" cy="1325563"/>
          </a:xfrm>
        </p:spPr>
        <p:txBody>
          <a:bodyPr/>
          <a:lstStyle/>
          <a:p>
            <a:r>
              <a:rPr lang="en-US" dirty="0"/>
              <a:t>Histograms</a:t>
            </a:r>
          </a:p>
        </p:txBody>
      </p:sp>
      <p:pic>
        <p:nvPicPr>
          <p:cNvPr id="5" name="Content Placeholder 4" descr="Text&#10;&#10;Description automatically generated">
            <a:extLst>
              <a:ext uri="{FF2B5EF4-FFF2-40B4-BE49-F238E27FC236}">
                <a16:creationId xmlns:a16="http://schemas.microsoft.com/office/drawing/2014/main" id="{D47E3455-394B-2744-96D3-8625A287039A}"/>
              </a:ext>
            </a:extLst>
          </p:cNvPr>
          <p:cNvPicPr>
            <a:picLocks noGrp="1" noChangeAspect="1"/>
          </p:cNvPicPr>
          <p:nvPr>
            <p:ph idx="1"/>
          </p:nvPr>
        </p:nvPicPr>
        <p:blipFill>
          <a:blip r:embed="rId2"/>
          <a:stretch>
            <a:fillRect/>
          </a:stretch>
        </p:blipFill>
        <p:spPr>
          <a:xfrm>
            <a:off x="4047358" y="365124"/>
            <a:ext cx="7306442" cy="5799369"/>
          </a:xfrm>
        </p:spPr>
      </p:pic>
      <p:sp>
        <p:nvSpPr>
          <p:cNvPr id="6" name="TextBox 5">
            <a:extLst>
              <a:ext uri="{FF2B5EF4-FFF2-40B4-BE49-F238E27FC236}">
                <a16:creationId xmlns:a16="http://schemas.microsoft.com/office/drawing/2014/main" id="{FBB18F74-EAEF-3E46-BC8B-8678D1B51DAA}"/>
              </a:ext>
            </a:extLst>
          </p:cNvPr>
          <p:cNvSpPr txBox="1"/>
          <p:nvPr/>
        </p:nvSpPr>
        <p:spPr>
          <a:xfrm>
            <a:off x="3041151" y="6431622"/>
            <a:ext cx="6010382" cy="369332"/>
          </a:xfrm>
          <a:prstGeom prst="rect">
            <a:avLst/>
          </a:prstGeom>
          <a:noFill/>
        </p:spPr>
        <p:txBody>
          <a:bodyPr wrap="square" rtlCol="0">
            <a:spAutoFit/>
          </a:bodyPr>
          <a:lstStyle/>
          <a:p>
            <a:pPr algn="ctr"/>
            <a:r>
              <a:rPr lang="en-US" dirty="0"/>
              <a:t>https://</a:t>
            </a:r>
            <a:r>
              <a:rPr lang="en-US" dirty="0" err="1"/>
              <a:t>citoolkit.com</a:t>
            </a:r>
            <a:r>
              <a:rPr lang="en-US" dirty="0"/>
              <a:t>/articles/histogram/</a:t>
            </a:r>
          </a:p>
        </p:txBody>
      </p:sp>
    </p:spTree>
    <p:extLst>
      <p:ext uri="{BB962C8B-B14F-4D97-AF65-F5344CB8AC3E}">
        <p14:creationId xmlns:p14="http://schemas.microsoft.com/office/powerpoint/2010/main" val="11148944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65867B-04EB-474E-88F8-66ED19FE61F6}"/>
              </a:ext>
            </a:extLst>
          </p:cNvPr>
          <p:cNvSpPr>
            <a:spLocks noGrp="1"/>
          </p:cNvSpPr>
          <p:nvPr>
            <p:ph type="title"/>
          </p:nvPr>
        </p:nvSpPr>
        <p:spPr>
          <a:xfrm>
            <a:off x="838200" y="365125"/>
            <a:ext cx="5562600" cy="1325563"/>
          </a:xfrm>
        </p:spPr>
        <p:txBody>
          <a:bodyPr/>
          <a:lstStyle/>
          <a:p>
            <a:r>
              <a:rPr lang="en-US" dirty="0"/>
              <a:t>From Time Series to Histograms</a:t>
            </a:r>
          </a:p>
        </p:txBody>
      </p:sp>
      <p:pic>
        <p:nvPicPr>
          <p:cNvPr id="22" name="Content Placeholder 21" descr="Chart, scatter chart&#10;&#10;Description automatically generated">
            <a:extLst>
              <a:ext uri="{FF2B5EF4-FFF2-40B4-BE49-F238E27FC236}">
                <a16:creationId xmlns:a16="http://schemas.microsoft.com/office/drawing/2014/main" id="{D6043B3B-EF95-5B49-816A-FB8F0C11CCAA}"/>
              </a:ext>
            </a:extLst>
          </p:cNvPr>
          <p:cNvPicPr>
            <a:picLocks noGrp="1" noChangeAspect="1"/>
          </p:cNvPicPr>
          <p:nvPr>
            <p:ph sz="half" idx="1"/>
          </p:nvPr>
        </p:nvPicPr>
        <p:blipFill>
          <a:blip r:embed="rId2"/>
          <a:stretch>
            <a:fillRect/>
          </a:stretch>
        </p:blipFill>
        <p:spPr>
          <a:xfrm>
            <a:off x="7226723" y="439580"/>
            <a:ext cx="4249511" cy="5733717"/>
          </a:xfrm>
        </p:spPr>
      </p:pic>
      <p:sp>
        <p:nvSpPr>
          <p:cNvPr id="23" name="Rectangle 22">
            <a:extLst>
              <a:ext uri="{FF2B5EF4-FFF2-40B4-BE49-F238E27FC236}">
                <a16:creationId xmlns:a16="http://schemas.microsoft.com/office/drawing/2014/main" id="{B84F2E60-B31C-9C4E-B52F-B02455237BE8}"/>
              </a:ext>
            </a:extLst>
          </p:cNvPr>
          <p:cNvSpPr/>
          <p:nvPr/>
        </p:nvSpPr>
        <p:spPr>
          <a:xfrm>
            <a:off x="7226723" y="2095928"/>
            <a:ext cx="437798" cy="14075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4" name="TextBox 23">
            <a:extLst>
              <a:ext uri="{FF2B5EF4-FFF2-40B4-BE49-F238E27FC236}">
                <a16:creationId xmlns:a16="http://schemas.microsoft.com/office/drawing/2014/main" id="{D7523532-2299-D243-A966-E5DC05E30BD4}"/>
              </a:ext>
            </a:extLst>
          </p:cNvPr>
          <p:cNvSpPr txBox="1"/>
          <p:nvPr/>
        </p:nvSpPr>
        <p:spPr>
          <a:xfrm>
            <a:off x="1006867" y="2363056"/>
            <a:ext cx="5270643" cy="3416320"/>
          </a:xfrm>
          <a:prstGeom prst="rect">
            <a:avLst/>
          </a:prstGeom>
          <a:noFill/>
        </p:spPr>
        <p:txBody>
          <a:bodyPr wrap="square" rtlCol="0">
            <a:spAutoFit/>
          </a:bodyPr>
          <a:lstStyle/>
          <a:p>
            <a:pPr marL="285750" indent="-285750">
              <a:buFont typeface="Arial" panose="020B0604020202020204" pitchFamily="34" charset="0"/>
              <a:buChar char="•"/>
            </a:pPr>
            <a:r>
              <a:rPr lang="en-US" dirty="0"/>
              <a:t>A time series is a plot of value of some variable vs. time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 histogram is a plot of number of items vs value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Time series can be used to generate histograms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solidFill>
                  <a:srgbClr val="0E47FF"/>
                </a:solidFill>
              </a:rPr>
              <a:t>The histogram is a measure of how many time intervals the various time series values ”spend” at each value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Simple examples are given at right</a:t>
            </a:r>
          </a:p>
        </p:txBody>
      </p:sp>
      <p:sp>
        <p:nvSpPr>
          <p:cNvPr id="25" name="TextBox 24">
            <a:extLst>
              <a:ext uri="{FF2B5EF4-FFF2-40B4-BE49-F238E27FC236}">
                <a16:creationId xmlns:a16="http://schemas.microsoft.com/office/drawing/2014/main" id="{0D2F6CF9-5679-A24B-AF75-17D0AA6678E6}"/>
              </a:ext>
            </a:extLst>
          </p:cNvPr>
          <p:cNvSpPr txBox="1"/>
          <p:nvPr/>
        </p:nvSpPr>
        <p:spPr>
          <a:xfrm>
            <a:off x="4756936" y="6221739"/>
            <a:ext cx="7243280" cy="584775"/>
          </a:xfrm>
          <a:prstGeom prst="rect">
            <a:avLst/>
          </a:prstGeom>
          <a:noFill/>
        </p:spPr>
        <p:txBody>
          <a:bodyPr wrap="square" rtlCol="0">
            <a:spAutoFit/>
          </a:bodyPr>
          <a:lstStyle/>
          <a:p>
            <a:pPr algn="ctr"/>
            <a:r>
              <a:rPr lang="en-US" dirty="0"/>
              <a:t>Note that the time series are very different, but the histograms are similar</a:t>
            </a:r>
          </a:p>
          <a:p>
            <a:pPr algn="ctr"/>
            <a:r>
              <a:rPr lang="en-US" sz="1400" dirty="0"/>
              <a:t>https://</a:t>
            </a:r>
            <a:r>
              <a:rPr lang="en-US" sz="1400" dirty="0" err="1"/>
              <a:t>images.slideplayer.com</a:t>
            </a:r>
            <a:r>
              <a:rPr lang="en-US" sz="1400" dirty="0"/>
              <a:t>/24/7311641/slides/slide_18.jpg</a:t>
            </a:r>
          </a:p>
        </p:txBody>
      </p:sp>
    </p:spTree>
    <p:extLst>
      <p:ext uri="{BB962C8B-B14F-4D97-AF65-F5344CB8AC3E}">
        <p14:creationId xmlns:p14="http://schemas.microsoft.com/office/powerpoint/2010/main" val="11699004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hart, scatter chart&#10;&#10;Description automatically generated">
            <a:extLst>
              <a:ext uri="{FF2B5EF4-FFF2-40B4-BE49-F238E27FC236}">
                <a16:creationId xmlns:a16="http://schemas.microsoft.com/office/drawing/2014/main" id="{BB1B4799-8274-9744-A27F-B46348294CDD}"/>
              </a:ext>
            </a:extLst>
          </p:cNvPr>
          <p:cNvPicPr>
            <a:picLocks noChangeAspect="1"/>
          </p:cNvPicPr>
          <p:nvPr/>
        </p:nvPicPr>
        <p:blipFill rotWithShape="1">
          <a:blip r:embed="rId2"/>
          <a:srcRect t="16847"/>
          <a:stretch/>
        </p:blipFill>
        <p:spPr>
          <a:xfrm>
            <a:off x="4739865" y="729465"/>
            <a:ext cx="7014869" cy="5399070"/>
          </a:xfrm>
          <a:prstGeom prst="rect">
            <a:avLst/>
          </a:prstGeom>
        </p:spPr>
      </p:pic>
      <p:sp>
        <p:nvSpPr>
          <p:cNvPr id="8" name="TextBox 7">
            <a:extLst>
              <a:ext uri="{FF2B5EF4-FFF2-40B4-BE49-F238E27FC236}">
                <a16:creationId xmlns:a16="http://schemas.microsoft.com/office/drawing/2014/main" id="{A26FD475-46D3-FD48-90C9-E817C576DACF}"/>
              </a:ext>
            </a:extLst>
          </p:cNvPr>
          <p:cNvSpPr txBox="1"/>
          <p:nvPr/>
        </p:nvSpPr>
        <p:spPr>
          <a:xfrm>
            <a:off x="914399" y="6336883"/>
            <a:ext cx="10017304" cy="338554"/>
          </a:xfrm>
          <a:prstGeom prst="rect">
            <a:avLst/>
          </a:prstGeom>
          <a:noFill/>
        </p:spPr>
        <p:txBody>
          <a:bodyPr wrap="square" rtlCol="0">
            <a:spAutoFit/>
          </a:bodyPr>
          <a:lstStyle/>
          <a:p>
            <a:pPr algn="ctr"/>
            <a:r>
              <a:rPr lang="en-US" sz="1600" dirty="0"/>
              <a:t>https://</a:t>
            </a:r>
            <a:r>
              <a:rPr lang="en-US" sz="1600" dirty="0" err="1"/>
              <a:t>www.machinelearningplus.com</a:t>
            </a:r>
            <a:r>
              <a:rPr lang="en-US" sz="1600" dirty="0"/>
              <a:t>/plots/top-50-matplotlib-visualizations-the-master-plots-python/</a:t>
            </a:r>
          </a:p>
        </p:txBody>
      </p:sp>
      <p:sp>
        <p:nvSpPr>
          <p:cNvPr id="9" name="TextBox 8">
            <a:extLst>
              <a:ext uri="{FF2B5EF4-FFF2-40B4-BE49-F238E27FC236}">
                <a16:creationId xmlns:a16="http://schemas.microsoft.com/office/drawing/2014/main" id="{C5D5879D-83E2-ED4C-8E7E-C384676127A6}"/>
              </a:ext>
            </a:extLst>
          </p:cNvPr>
          <p:cNvSpPr txBox="1"/>
          <p:nvPr/>
        </p:nvSpPr>
        <p:spPr>
          <a:xfrm>
            <a:off x="437266" y="3760342"/>
            <a:ext cx="4048018" cy="461665"/>
          </a:xfrm>
          <a:prstGeom prst="rect">
            <a:avLst/>
          </a:prstGeom>
          <a:noFill/>
        </p:spPr>
        <p:txBody>
          <a:bodyPr wrap="square" rtlCol="0">
            <a:spAutoFit/>
          </a:bodyPr>
          <a:lstStyle/>
          <a:p>
            <a:pPr algn="ctr"/>
            <a:r>
              <a:rPr lang="en-US" sz="2400" dirty="0"/>
              <a:t>Scatterplots and Histograms</a:t>
            </a:r>
          </a:p>
        </p:txBody>
      </p:sp>
      <p:sp>
        <p:nvSpPr>
          <p:cNvPr id="15" name="TextBox 14">
            <a:extLst>
              <a:ext uri="{FF2B5EF4-FFF2-40B4-BE49-F238E27FC236}">
                <a16:creationId xmlns:a16="http://schemas.microsoft.com/office/drawing/2014/main" id="{6DA2C7BC-A897-5543-9D24-3C393A232AA6}"/>
              </a:ext>
            </a:extLst>
          </p:cNvPr>
          <p:cNvSpPr txBox="1"/>
          <p:nvPr/>
        </p:nvSpPr>
        <p:spPr>
          <a:xfrm>
            <a:off x="9647434" y="5137125"/>
            <a:ext cx="2361881" cy="307777"/>
          </a:xfrm>
          <a:prstGeom prst="rect">
            <a:avLst/>
          </a:prstGeom>
          <a:noFill/>
        </p:spPr>
        <p:txBody>
          <a:bodyPr wrap="square" rtlCol="0">
            <a:spAutoFit/>
          </a:bodyPr>
          <a:lstStyle/>
          <a:p>
            <a:r>
              <a:rPr lang="en-US" sz="1400" dirty="0"/>
              <a:t>Probability Mass Functions</a:t>
            </a:r>
          </a:p>
        </p:txBody>
      </p:sp>
      <p:sp>
        <p:nvSpPr>
          <p:cNvPr id="17" name="Left Arrow 16">
            <a:extLst>
              <a:ext uri="{FF2B5EF4-FFF2-40B4-BE49-F238E27FC236}">
                <a16:creationId xmlns:a16="http://schemas.microsoft.com/office/drawing/2014/main" id="{E18096FB-6C16-7C43-914B-48863522EBA9}"/>
              </a:ext>
            </a:extLst>
          </p:cNvPr>
          <p:cNvSpPr/>
          <p:nvPr/>
        </p:nvSpPr>
        <p:spPr>
          <a:xfrm>
            <a:off x="9431677" y="5095951"/>
            <a:ext cx="215757" cy="484632"/>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Left Arrow 17">
            <a:extLst>
              <a:ext uri="{FF2B5EF4-FFF2-40B4-BE49-F238E27FC236}">
                <a16:creationId xmlns:a16="http://schemas.microsoft.com/office/drawing/2014/main" id="{7E48909B-B039-0B4E-BBD1-E408B5C9E330}"/>
              </a:ext>
            </a:extLst>
          </p:cNvPr>
          <p:cNvSpPr/>
          <p:nvPr/>
        </p:nvSpPr>
        <p:spPr>
          <a:xfrm rot="5400000">
            <a:off x="9912850" y="4741632"/>
            <a:ext cx="215757" cy="484632"/>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3C79F6AC-7810-5F46-93AE-9C00027C00EF}"/>
              </a:ext>
            </a:extLst>
          </p:cNvPr>
          <p:cNvCxnSpPr>
            <a:cxnSpLocks/>
          </p:cNvCxnSpPr>
          <p:nvPr/>
        </p:nvCxnSpPr>
        <p:spPr>
          <a:xfrm>
            <a:off x="7643974" y="4166435"/>
            <a:ext cx="0" cy="1500743"/>
          </a:xfrm>
          <a:prstGeom prst="line">
            <a:avLst/>
          </a:prstGeom>
          <a:ln w="127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D92FB6B-1138-BA43-9DD7-3A81D52822F3}"/>
              </a:ext>
            </a:extLst>
          </p:cNvPr>
          <p:cNvCxnSpPr>
            <a:cxnSpLocks/>
          </p:cNvCxnSpPr>
          <p:nvPr/>
        </p:nvCxnSpPr>
        <p:spPr>
          <a:xfrm>
            <a:off x="7745004" y="4168927"/>
            <a:ext cx="0" cy="1500743"/>
          </a:xfrm>
          <a:prstGeom prst="line">
            <a:avLst/>
          </a:prstGeom>
          <a:ln w="127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6517ADF-13B4-0D40-9FA3-549E66D318FF}"/>
              </a:ext>
            </a:extLst>
          </p:cNvPr>
          <p:cNvCxnSpPr>
            <a:cxnSpLocks/>
          </p:cNvCxnSpPr>
          <p:nvPr/>
        </p:nvCxnSpPr>
        <p:spPr>
          <a:xfrm rot="5400000">
            <a:off x="7680119" y="2363509"/>
            <a:ext cx="0" cy="3931920"/>
          </a:xfrm>
          <a:prstGeom prst="line">
            <a:avLst/>
          </a:prstGeom>
          <a:ln w="127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E882688-347B-E642-BB55-FA0E8F3DD6B4}"/>
              </a:ext>
            </a:extLst>
          </p:cNvPr>
          <p:cNvCxnSpPr>
            <a:cxnSpLocks/>
          </p:cNvCxnSpPr>
          <p:nvPr/>
        </p:nvCxnSpPr>
        <p:spPr>
          <a:xfrm rot="5400000">
            <a:off x="7688683" y="2423443"/>
            <a:ext cx="0" cy="3931920"/>
          </a:xfrm>
          <a:prstGeom prst="line">
            <a:avLst/>
          </a:prstGeom>
          <a:ln w="12700">
            <a:solidFill>
              <a:srgbClr val="FF000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70617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585216"/>
            <a:ext cx="10515600" cy="1325563"/>
          </a:xfrm>
        </p:spPr>
        <p:txBody>
          <a:bodyPr>
            <a:normAutofit/>
          </a:bodyPr>
          <a:lstStyle/>
          <a:p>
            <a:r>
              <a:rPr lang="en-US" sz="4100" dirty="0">
                <a:solidFill>
                  <a:srgbClr val="FFFFFF"/>
                </a:solidFill>
              </a:rPr>
              <a:t>Ordinary and Cumulative Histograms</a:t>
            </a:r>
            <a:br>
              <a:rPr lang="en-US" sz="4100" dirty="0">
                <a:solidFill>
                  <a:srgbClr val="FFFFFF"/>
                </a:solidFill>
              </a:rPr>
            </a:br>
            <a:r>
              <a:rPr lang="en-US" sz="2800" dirty="0">
                <a:solidFill>
                  <a:srgbClr val="FFFFFF"/>
                </a:solidFill>
              </a:rPr>
              <a:t>https://</a:t>
            </a:r>
            <a:r>
              <a:rPr lang="en-US" sz="2800" dirty="0" err="1">
                <a:solidFill>
                  <a:srgbClr val="FFFFFF"/>
                </a:solidFill>
              </a:rPr>
              <a:t>en.wikipedia.org</a:t>
            </a:r>
            <a:r>
              <a:rPr lang="en-US" sz="2800" dirty="0">
                <a:solidFill>
                  <a:srgbClr val="FFFFFF"/>
                </a:solidFill>
              </a:rPr>
              <a:t>/wiki/</a:t>
            </a:r>
            <a:r>
              <a:rPr lang="en-US" sz="2800" dirty="0" err="1">
                <a:solidFill>
                  <a:srgbClr val="FFFFFF"/>
                </a:solidFill>
              </a:rPr>
              <a:t>Density_estimation</a:t>
            </a:r>
            <a:endParaRPr lang="en-US" sz="2800" dirty="0">
              <a:solidFill>
                <a:srgbClr val="FFFFFF"/>
              </a:solidFill>
            </a:endParaRPr>
          </a:p>
        </p:txBody>
      </p:sp>
      <p:pic>
        <p:nvPicPr>
          <p:cNvPr id="8" name="Content Placeholder 7" descr="Screen Shot 2017-01-19 at 3.15.59 PM.png"/>
          <p:cNvPicPr>
            <a:picLocks noChangeAspect="1"/>
          </p:cNvPicPr>
          <p:nvPr/>
        </p:nvPicPr>
        <p:blipFill rotWithShape="1">
          <a:blip r:embed="rId2">
            <a:extLst>
              <a:ext uri="{28A0092B-C50C-407E-A947-70E740481C1C}">
                <a14:useLocalDpi xmlns:a14="http://schemas.microsoft.com/office/drawing/2010/main" val="0"/>
              </a:ext>
            </a:extLst>
          </a:blip>
          <a:srcRect r="3" b="6095"/>
          <a:stretch/>
        </p:blipFill>
        <p:spPr>
          <a:xfrm>
            <a:off x="2977896" y="2612599"/>
            <a:ext cx="6236208" cy="3660185"/>
          </a:xfrm>
          <a:prstGeom prst="rect">
            <a:avLst/>
          </a:prstGeom>
        </p:spPr>
      </p:pic>
    </p:spTree>
    <p:extLst>
      <p:ext uri="{BB962C8B-B14F-4D97-AF65-F5344CB8AC3E}">
        <p14:creationId xmlns:p14="http://schemas.microsoft.com/office/powerpoint/2010/main" val="37998817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Ordinary and Cumulative Histograms </a:t>
            </a:r>
            <a:r>
              <a:rPr lang="en-US" sz="2700" dirty="0"/>
              <a:t>https://</a:t>
            </a:r>
            <a:r>
              <a:rPr lang="en-US" sz="2700" dirty="0" err="1"/>
              <a:t>en.wikipedia.org</a:t>
            </a:r>
            <a:r>
              <a:rPr lang="en-US" sz="2700" dirty="0"/>
              <a:t>/wiki/</a:t>
            </a:r>
            <a:r>
              <a:rPr lang="en-US" sz="2700" dirty="0" err="1"/>
              <a:t>Density_estimation</a:t>
            </a:r>
            <a:endParaRPr lang="en-US" sz="2700" dirty="0"/>
          </a:p>
        </p:txBody>
      </p:sp>
      <p:pic>
        <p:nvPicPr>
          <p:cNvPr id="4" name="Content Placeholder 3" descr="900px-Cumulative_vs_normal_histogram.png"/>
          <p:cNvPicPr>
            <a:picLocks noGrp="1" noChangeAspect="1"/>
          </p:cNvPicPr>
          <p:nvPr>
            <p:ph idx="1"/>
          </p:nvPr>
        </p:nvPicPr>
        <p:blipFill>
          <a:blip r:embed="rId2">
            <a:extLst>
              <a:ext uri="{28A0092B-C50C-407E-A947-70E740481C1C}">
                <a14:useLocalDpi xmlns:a14="http://schemas.microsoft.com/office/drawing/2010/main" val="0"/>
              </a:ext>
            </a:extLst>
          </a:blip>
          <a:srcRect t="-4996" b="-4996"/>
          <a:stretch>
            <a:fillRect/>
          </a:stretch>
        </p:blipFill>
        <p:spPr/>
      </p:pic>
    </p:spTree>
    <p:extLst>
      <p:ext uri="{BB962C8B-B14F-4D97-AF65-F5344CB8AC3E}">
        <p14:creationId xmlns:p14="http://schemas.microsoft.com/office/powerpoint/2010/main" val="28661302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D38EE57-B708-47C9-A4A4-E25F09FAB0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57A28182-58A5-4DBB-8F64-BD944BCA81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5" name="Freeform 44">
              <a:extLst>
                <a:ext uri="{FF2B5EF4-FFF2-40B4-BE49-F238E27FC236}">
                  <a16:creationId xmlns:a16="http://schemas.microsoft.com/office/drawing/2014/main" id="{E4A9080E-7BA6-45FC-8677-8B9D5F4DAF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5">
              <a:extLst>
                <a:ext uri="{FF2B5EF4-FFF2-40B4-BE49-F238E27FC236}">
                  <a16:creationId xmlns:a16="http://schemas.microsoft.com/office/drawing/2014/main" id="{2163D516-75D4-4DE0-AC27-63719125A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46">
              <a:extLst>
                <a:ext uri="{FF2B5EF4-FFF2-40B4-BE49-F238E27FC236}">
                  <a16:creationId xmlns:a16="http://schemas.microsoft.com/office/drawing/2014/main" id="{E74A26A5-C23A-46D4-B0FF-155FB38346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47">
              <a:extLst>
                <a:ext uri="{FF2B5EF4-FFF2-40B4-BE49-F238E27FC236}">
                  <a16:creationId xmlns:a16="http://schemas.microsoft.com/office/drawing/2014/main" id="{08E0243F-1062-43C6-AD04-130DFF6684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Rectangle 18">
              <a:extLst>
                <a:ext uri="{FF2B5EF4-FFF2-40B4-BE49-F238E27FC236}">
                  <a16:creationId xmlns:a16="http://schemas.microsoft.com/office/drawing/2014/main" id="{94C5517B-1B0F-47AA-93A5-36718996986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4" name="Title 3">
            <a:extLst>
              <a:ext uri="{FF2B5EF4-FFF2-40B4-BE49-F238E27FC236}">
                <a16:creationId xmlns:a16="http://schemas.microsoft.com/office/drawing/2014/main" id="{05A4AE73-AA04-7344-9A28-25078E37CC04}"/>
              </a:ext>
            </a:extLst>
          </p:cNvPr>
          <p:cNvSpPr>
            <a:spLocks noGrp="1"/>
          </p:cNvSpPr>
          <p:nvPr>
            <p:ph type="title"/>
          </p:nvPr>
        </p:nvSpPr>
        <p:spPr>
          <a:xfrm>
            <a:off x="1047280" y="759805"/>
            <a:ext cx="10306520" cy="1325563"/>
          </a:xfrm>
        </p:spPr>
        <p:txBody>
          <a:bodyPr vert="horz" lIns="91440" tIns="45720" rIns="91440" bIns="45720" rtlCol="0" anchor="ctr">
            <a:normAutofit/>
          </a:bodyPr>
          <a:lstStyle/>
          <a:p>
            <a:r>
              <a:rPr lang="en-US" sz="4000" kern="1200">
                <a:solidFill>
                  <a:srgbClr val="FFFFFF"/>
                </a:solidFill>
                <a:latin typeface="+mj-lt"/>
                <a:ea typeface="+mj-ea"/>
                <a:cs typeface="+mj-cs"/>
              </a:rPr>
              <a:t>Mean and Standard Deviation</a:t>
            </a:r>
          </a:p>
        </p:txBody>
      </p:sp>
      <p:sp>
        <p:nvSpPr>
          <p:cNvPr id="5" name="Content Placeholder 4">
            <a:extLst>
              <a:ext uri="{FF2B5EF4-FFF2-40B4-BE49-F238E27FC236}">
                <a16:creationId xmlns:a16="http://schemas.microsoft.com/office/drawing/2014/main" id="{370ACE19-5A15-D341-9714-F22C9D9625BB}"/>
              </a:ext>
            </a:extLst>
          </p:cNvPr>
          <p:cNvSpPr>
            <a:spLocks noGrp="1"/>
          </p:cNvSpPr>
          <p:nvPr>
            <p:ph sz="half" idx="1"/>
          </p:nvPr>
        </p:nvSpPr>
        <p:spPr>
          <a:xfrm>
            <a:off x="1424904" y="2494450"/>
            <a:ext cx="4053545" cy="3563159"/>
          </a:xfrm>
        </p:spPr>
        <p:txBody>
          <a:bodyPr vert="horz" lIns="91440" tIns="45720" rIns="91440" bIns="45720" rtlCol="0">
            <a:normAutofit/>
          </a:bodyPr>
          <a:lstStyle/>
          <a:p>
            <a:r>
              <a:rPr lang="en-US" sz="1600" dirty="0"/>
              <a:t>In statistics, the </a:t>
            </a:r>
            <a:r>
              <a:rPr lang="en-US" sz="1600" dirty="0">
                <a:solidFill>
                  <a:srgbClr val="0025FF"/>
                </a:solidFill>
              </a:rPr>
              <a:t>standard deviation </a:t>
            </a:r>
            <a:r>
              <a:rPr lang="en-US" sz="1600" dirty="0"/>
              <a:t>is a measure of the amount of variation or dispersion of a set of values.</a:t>
            </a:r>
          </a:p>
          <a:p>
            <a:r>
              <a:rPr lang="en-US" sz="1600" dirty="0"/>
              <a:t>A low standard deviation indicates that the values tend to be close to the </a:t>
            </a:r>
            <a:r>
              <a:rPr lang="en-US" sz="1600" dirty="0">
                <a:solidFill>
                  <a:srgbClr val="0025FF"/>
                </a:solidFill>
              </a:rPr>
              <a:t>mean </a:t>
            </a:r>
            <a:r>
              <a:rPr lang="en-US" sz="1600" dirty="0"/>
              <a:t>(also called the </a:t>
            </a:r>
            <a:r>
              <a:rPr lang="en-US" sz="1600" dirty="0">
                <a:solidFill>
                  <a:srgbClr val="0025FF"/>
                </a:solidFill>
              </a:rPr>
              <a:t>expected value</a:t>
            </a:r>
            <a:r>
              <a:rPr lang="en-US" sz="1600" dirty="0"/>
              <a:t>) of the set, while a high standard deviation indicates that the values are spread out over a wider range. </a:t>
            </a:r>
          </a:p>
          <a:p>
            <a:r>
              <a:rPr lang="en-US" sz="1600" dirty="0"/>
              <a:t>Standard deviation may be abbreviated SD, and is most commonly represented in mathematical texts and equations by the lower case Greek letter sigma </a:t>
            </a:r>
            <a:r>
              <a:rPr lang="en-US" sz="1600" dirty="0" err="1"/>
              <a:t>σ</a:t>
            </a:r>
            <a:r>
              <a:rPr lang="en-US" sz="1600" dirty="0"/>
              <a:t>, for the population standard deviation, or the Latin letter s, for the sample standard deviation. </a:t>
            </a:r>
          </a:p>
          <a:p>
            <a:endParaRPr lang="en-US" sz="1600" dirty="0"/>
          </a:p>
        </p:txBody>
      </p:sp>
      <p:pic>
        <p:nvPicPr>
          <p:cNvPr id="7" name="Content Placeholder 6" descr="Chart, histogram&#10;&#10;Description automatically generated">
            <a:extLst>
              <a:ext uri="{FF2B5EF4-FFF2-40B4-BE49-F238E27FC236}">
                <a16:creationId xmlns:a16="http://schemas.microsoft.com/office/drawing/2014/main" id="{B2762A85-EC27-E846-9E2D-2BAE5CEA62FD}"/>
              </a:ext>
            </a:extLst>
          </p:cNvPr>
          <p:cNvPicPr>
            <a:picLocks noGrp="1" noChangeAspect="1"/>
          </p:cNvPicPr>
          <p:nvPr>
            <p:ph sz="half" idx="2"/>
          </p:nvPr>
        </p:nvPicPr>
        <p:blipFill>
          <a:blip r:embed="rId2"/>
          <a:stretch>
            <a:fillRect/>
          </a:stretch>
        </p:blipFill>
        <p:spPr>
          <a:xfrm>
            <a:off x="6619791" y="2492376"/>
            <a:ext cx="3760606" cy="3563372"/>
          </a:xfrm>
          <a:prstGeom prst="rect">
            <a:avLst/>
          </a:prstGeom>
        </p:spPr>
      </p:pic>
    </p:spTree>
    <p:extLst>
      <p:ext uri="{BB962C8B-B14F-4D97-AF65-F5344CB8AC3E}">
        <p14:creationId xmlns:p14="http://schemas.microsoft.com/office/powerpoint/2010/main" val="41283529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8E1E6-2AF6-CF45-B3DC-44AD62BBC084}"/>
              </a:ext>
            </a:extLst>
          </p:cNvPr>
          <p:cNvSpPr>
            <a:spLocks noGrp="1"/>
          </p:cNvSpPr>
          <p:nvPr>
            <p:ph type="title"/>
          </p:nvPr>
        </p:nvSpPr>
        <p:spPr/>
        <p:txBody>
          <a:bodyPr/>
          <a:lstStyle/>
          <a:p>
            <a:r>
              <a:rPr lang="en-US" dirty="0"/>
              <a:t>Venn Diagrams</a:t>
            </a:r>
          </a:p>
        </p:txBody>
      </p:sp>
      <p:sp>
        <p:nvSpPr>
          <p:cNvPr id="3" name="Content Placeholder 2">
            <a:extLst>
              <a:ext uri="{FF2B5EF4-FFF2-40B4-BE49-F238E27FC236}">
                <a16:creationId xmlns:a16="http://schemas.microsoft.com/office/drawing/2014/main" id="{302768EC-B071-D946-AD24-67D3AF22587C}"/>
              </a:ext>
            </a:extLst>
          </p:cNvPr>
          <p:cNvSpPr>
            <a:spLocks noGrp="1"/>
          </p:cNvSpPr>
          <p:nvPr>
            <p:ph sz="half" idx="1"/>
          </p:nvPr>
        </p:nvSpPr>
        <p:spPr/>
        <p:txBody>
          <a:bodyPr>
            <a:noAutofit/>
          </a:bodyPr>
          <a:lstStyle/>
          <a:p>
            <a:r>
              <a:rPr lang="en-US" sz="1800" dirty="0"/>
              <a:t>A Venn diagram is a widely used diagram style that shows the logical relation between sets, popularized by John Venn in 1880. </a:t>
            </a:r>
          </a:p>
          <a:p>
            <a:r>
              <a:rPr lang="en-US" sz="1800" dirty="0"/>
              <a:t>The diagrams are used to teach elementary set theory, and to illustrate simple set relationships in probability, logic, statistics, linguistics and computer science. </a:t>
            </a:r>
          </a:p>
          <a:p>
            <a:r>
              <a:rPr lang="en-US" sz="1800" dirty="0"/>
              <a:t>A Venn diagram uses simple closed curves drawn on a plane to represent sets. </a:t>
            </a:r>
          </a:p>
          <a:p>
            <a:r>
              <a:rPr lang="en-US" sz="1800" dirty="0"/>
              <a:t>Very often, these curves are circles or ellipses. </a:t>
            </a:r>
          </a:p>
          <a:p>
            <a:r>
              <a:rPr lang="en-US" sz="1800" dirty="0"/>
              <a:t>Similar ideas had been proposed before Venn. </a:t>
            </a:r>
          </a:p>
          <a:p>
            <a:endParaRPr lang="en-US" sz="1800" dirty="0"/>
          </a:p>
        </p:txBody>
      </p:sp>
      <p:pic>
        <p:nvPicPr>
          <p:cNvPr id="6" name="Content Placeholder 5">
            <a:extLst>
              <a:ext uri="{FF2B5EF4-FFF2-40B4-BE49-F238E27FC236}">
                <a16:creationId xmlns:a16="http://schemas.microsoft.com/office/drawing/2014/main" id="{E9B46FFD-A50D-BD45-BF95-A8B5E62E84A3}"/>
              </a:ext>
            </a:extLst>
          </p:cNvPr>
          <p:cNvPicPr>
            <a:picLocks noGrp="1" noChangeAspect="1"/>
          </p:cNvPicPr>
          <p:nvPr>
            <p:ph sz="half" idx="2"/>
          </p:nvPr>
        </p:nvPicPr>
        <p:blipFill>
          <a:blip r:embed="rId2"/>
          <a:stretch>
            <a:fillRect/>
          </a:stretch>
        </p:blipFill>
        <p:spPr>
          <a:xfrm>
            <a:off x="6475456" y="1112194"/>
            <a:ext cx="4575087" cy="4351338"/>
          </a:xfrm>
        </p:spPr>
      </p:pic>
      <p:sp>
        <p:nvSpPr>
          <p:cNvPr id="7" name="TextBox 6">
            <a:extLst>
              <a:ext uri="{FF2B5EF4-FFF2-40B4-BE49-F238E27FC236}">
                <a16:creationId xmlns:a16="http://schemas.microsoft.com/office/drawing/2014/main" id="{8FA49873-2B94-194B-9427-E8E9ABE3123C}"/>
              </a:ext>
            </a:extLst>
          </p:cNvPr>
          <p:cNvSpPr txBox="1"/>
          <p:nvPr/>
        </p:nvSpPr>
        <p:spPr>
          <a:xfrm>
            <a:off x="6475456" y="5745806"/>
            <a:ext cx="4994031" cy="646331"/>
          </a:xfrm>
          <a:prstGeom prst="rect">
            <a:avLst/>
          </a:prstGeom>
          <a:noFill/>
        </p:spPr>
        <p:txBody>
          <a:bodyPr wrap="square" rtlCol="0">
            <a:spAutoFit/>
          </a:bodyPr>
          <a:lstStyle/>
          <a:p>
            <a:r>
              <a:rPr lang="en-US" dirty="0"/>
              <a:t>Venn diagram showing the uppercase glyphs shared by the Greek, Latin, and Russian alphabets</a:t>
            </a:r>
          </a:p>
        </p:txBody>
      </p:sp>
    </p:spTree>
    <p:extLst>
      <p:ext uri="{BB962C8B-B14F-4D97-AF65-F5344CB8AC3E}">
        <p14:creationId xmlns:p14="http://schemas.microsoft.com/office/powerpoint/2010/main" val="3499147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Statistics of Stock Market Data</a:t>
            </a:r>
            <a:br>
              <a:rPr lang="en-US" dirty="0"/>
            </a:br>
            <a:r>
              <a:rPr lang="en-US" sz="2200" dirty="0"/>
              <a:t>http://</a:t>
            </a:r>
            <a:r>
              <a:rPr lang="en-US" sz="2200" dirty="0" err="1"/>
              <a:t>investexcel.net</a:t>
            </a:r>
            <a:r>
              <a:rPr lang="en-US" sz="2200" dirty="0"/>
              <a:t>/plot-stock-returns-histogram/</a:t>
            </a:r>
          </a:p>
        </p:txBody>
      </p:sp>
      <p:pic>
        <p:nvPicPr>
          <p:cNvPr id="9" name="Content Placeholder 8" descr="ReturnsHistogram-for-AAPL.png"/>
          <p:cNvPicPr>
            <a:picLocks noGrp="1" noChangeAspect="1"/>
          </p:cNvPicPr>
          <p:nvPr>
            <p:ph sz="half" idx="1"/>
          </p:nvPr>
        </p:nvPicPr>
        <p:blipFill>
          <a:blip r:embed="rId2">
            <a:extLst>
              <a:ext uri="{28A0092B-C50C-407E-A947-70E740481C1C}">
                <a14:useLocalDpi xmlns:a14="http://schemas.microsoft.com/office/drawing/2010/main" val="0"/>
              </a:ext>
            </a:extLst>
          </a:blip>
          <a:srcRect l="-1018" r="-1018"/>
          <a:stretch>
            <a:fillRect/>
          </a:stretch>
        </p:blipFill>
        <p:spPr>
          <a:xfrm>
            <a:off x="1730796" y="1600201"/>
            <a:ext cx="4038600" cy="4525963"/>
          </a:xfrm>
        </p:spPr>
      </p:pic>
      <p:pic>
        <p:nvPicPr>
          <p:cNvPr id="10" name="Content Placeholder 9" descr="Screen Shot 2017-01-19 at 10.50.20 AM.png"/>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1145" b="-1688"/>
          <a:stretch/>
        </p:blipFill>
        <p:spPr>
          <a:xfrm>
            <a:off x="5709948" y="1624139"/>
            <a:ext cx="4958052" cy="4502024"/>
          </a:xfrm>
        </p:spPr>
      </p:pic>
      <p:sp>
        <p:nvSpPr>
          <p:cNvPr id="11" name="TextBox 10"/>
          <p:cNvSpPr txBox="1"/>
          <p:nvPr/>
        </p:nvSpPr>
        <p:spPr>
          <a:xfrm>
            <a:off x="9071716" y="2862158"/>
            <a:ext cx="1264287" cy="369332"/>
          </a:xfrm>
          <a:prstGeom prst="rect">
            <a:avLst/>
          </a:prstGeom>
          <a:noFill/>
        </p:spPr>
        <p:txBody>
          <a:bodyPr wrap="square" rtlCol="0">
            <a:spAutoFit/>
          </a:bodyPr>
          <a:lstStyle/>
          <a:p>
            <a:pPr algn="ctr"/>
            <a:r>
              <a:rPr lang="en-US" dirty="0"/>
              <a:t>Coca-Cola</a:t>
            </a:r>
          </a:p>
        </p:txBody>
      </p:sp>
      <p:sp>
        <p:nvSpPr>
          <p:cNvPr id="12" name="TextBox 11"/>
          <p:cNvSpPr txBox="1"/>
          <p:nvPr/>
        </p:nvSpPr>
        <p:spPr>
          <a:xfrm>
            <a:off x="9081028" y="4964350"/>
            <a:ext cx="1264287" cy="369332"/>
          </a:xfrm>
          <a:prstGeom prst="rect">
            <a:avLst/>
          </a:prstGeom>
          <a:noFill/>
        </p:spPr>
        <p:txBody>
          <a:bodyPr wrap="square" rtlCol="0">
            <a:spAutoFit/>
          </a:bodyPr>
          <a:lstStyle/>
          <a:p>
            <a:pPr algn="ctr"/>
            <a:r>
              <a:rPr lang="en-US" dirty="0"/>
              <a:t>Google</a:t>
            </a:r>
          </a:p>
        </p:txBody>
      </p:sp>
    </p:spTree>
    <p:extLst>
      <p:ext uri="{BB962C8B-B14F-4D97-AF65-F5344CB8AC3E}">
        <p14:creationId xmlns:p14="http://schemas.microsoft.com/office/powerpoint/2010/main" val="16032052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4FF0E23-EE08-664C-B8D5-3772AFE645EE}"/>
              </a:ext>
            </a:extLst>
          </p:cNvPr>
          <p:cNvSpPr>
            <a:spLocks noGrp="1"/>
          </p:cNvSpPr>
          <p:nvPr>
            <p:ph type="sldNum" sz="quarter" idx="12"/>
          </p:nvPr>
        </p:nvSpPr>
        <p:spPr/>
        <p:txBody>
          <a:bodyPr/>
          <a:lstStyle/>
          <a:p>
            <a:fld id="{3EA46308-88EA-2840-9701-8B773F3FFD53}" type="slidenum">
              <a:rPr lang="en-US" smtClean="0"/>
              <a:t>21</a:t>
            </a:fld>
            <a:endParaRPr lang="en-US"/>
          </a:p>
        </p:txBody>
      </p:sp>
      <p:sp>
        <p:nvSpPr>
          <p:cNvPr id="3" name="TextBox 2">
            <a:extLst>
              <a:ext uri="{FF2B5EF4-FFF2-40B4-BE49-F238E27FC236}">
                <a16:creationId xmlns:a16="http://schemas.microsoft.com/office/drawing/2014/main" id="{077C0A87-9FEF-EB47-802A-E7090018ABDD}"/>
              </a:ext>
            </a:extLst>
          </p:cNvPr>
          <p:cNvSpPr txBox="1"/>
          <p:nvPr/>
        </p:nvSpPr>
        <p:spPr>
          <a:xfrm>
            <a:off x="555746" y="107761"/>
            <a:ext cx="11080509" cy="954107"/>
          </a:xfrm>
          <a:prstGeom prst="rect">
            <a:avLst/>
          </a:prstGeom>
          <a:noFill/>
        </p:spPr>
        <p:txBody>
          <a:bodyPr wrap="square" rtlCol="0">
            <a:spAutoFit/>
          </a:bodyPr>
          <a:lstStyle/>
          <a:p>
            <a:pPr algn="ctr"/>
            <a:r>
              <a:rPr lang="en-US" sz="3200" dirty="0"/>
              <a:t>Stock Market Data</a:t>
            </a:r>
          </a:p>
          <a:p>
            <a:pPr algn="ctr"/>
            <a:r>
              <a:rPr lang="en-US" sz="2400" dirty="0"/>
              <a:t>An Application of Probability to the SPY Exchange Traded Fund (ETF)</a:t>
            </a:r>
            <a:endParaRPr lang="en-US" sz="3200" dirty="0"/>
          </a:p>
        </p:txBody>
      </p:sp>
      <p:pic>
        <p:nvPicPr>
          <p:cNvPr id="7" name="Picture 6">
            <a:extLst>
              <a:ext uri="{FF2B5EF4-FFF2-40B4-BE49-F238E27FC236}">
                <a16:creationId xmlns:a16="http://schemas.microsoft.com/office/drawing/2014/main" id="{498C7A7B-EAC6-734C-BA45-34F88D82B258}"/>
              </a:ext>
            </a:extLst>
          </p:cNvPr>
          <p:cNvPicPr>
            <a:picLocks noChangeAspect="1"/>
          </p:cNvPicPr>
          <p:nvPr/>
        </p:nvPicPr>
        <p:blipFill>
          <a:blip r:embed="rId3"/>
          <a:stretch>
            <a:fillRect/>
          </a:stretch>
        </p:blipFill>
        <p:spPr>
          <a:xfrm>
            <a:off x="1832682" y="1245327"/>
            <a:ext cx="8669856" cy="5085441"/>
          </a:xfrm>
          <a:prstGeom prst="rect">
            <a:avLst/>
          </a:prstGeom>
        </p:spPr>
      </p:pic>
      <p:sp>
        <p:nvSpPr>
          <p:cNvPr id="9" name="Right Bracket 8">
            <a:extLst>
              <a:ext uri="{FF2B5EF4-FFF2-40B4-BE49-F238E27FC236}">
                <a16:creationId xmlns:a16="http://schemas.microsoft.com/office/drawing/2014/main" id="{B60805A8-DE62-8048-8C42-1B6792BF333F}"/>
              </a:ext>
            </a:extLst>
          </p:cNvPr>
          <p:cNvSpPr/>
          <p:nvPr/>
        </p:nvSpPr>
        <p:spPr>
          <a:xfrm rot="16200000">
            <a:off x="6109158" y="1969979"/>
            <a:ext cx="67056" cy="1683166"/>
          </a:xfrm>
          <a:prstGeom prst="rightBracket">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TextBox 9">
            <a:extLst>
              <a:ext uri="{FF2B5EF4-FFF2-40B4-BE49-F238E27FC236}">
                <a16:creationId xmlns:a16="http://schemas.microsoft.com/office/drawing/2014/main" id="{78DCA132-D7C8-AD41-A94E-A56893A1BDC3}"/>
              </a:ext>
            </a:extLst>
          </p:cNvPr>
          <p:cNvSpPr txBox="1"/>
          <p:nvPr/>
        </p:nvSpPr>
        <p:spPr>
          <a:xfrm>
            <a:off x="4998716" y="2420984"/>
            <a:ext cx="2281646" cy="276999"/>
          </a:xfrm>
          <a:prstGeom prst="rect">
            <a:avLst/>
          </a:prstGeom>
          <a:noFill/>
        </p:spPr>
        <p:txBody>
          <a:bodyPr wrap="square" rtlCol="0">
            <a:spAutoFit/>
          </a:bodyPr>
          <a:lstStyle/>
          <a:p>
            <a:pPr algn="ctr"/>
            <a:r>
              <a:rPr lang="en-US" sz="1200" dirty="0"/>
              <a:t>Holding Period</a:t>
            </a:r>
          </a:p>
        </p:txBody>
      </p:sp>
    </p:spTree>
    <p:extLst>
      <p:ext uri="{BB962C8B-B14F-4D97-AF65-F5344CB8AC3E}">
        <p14:creationId xmlns:p14="http://schemas.microsoft.com/office/powerpoint/2010/main" val="28318768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4FF0E23-EE08-664C-B8D5-3772AFE645EE}"/>
              </a:ext>
            </a:extLst>
          </p:cNvPr>
          <p:cNvSpPr>
            <a:spLocks noGrp="1"/>
          </p:cNvSpPr>
          <p:nvPr>
            <p:ph type="sldNum" sz="quarter" idx="12"/>
          </p:nvPr>
        </p:nvSpPr>
        <p:spPr/>
        <p:txBody>
          <a:bodyPr/>
          <a:lstStyle/>
          <a:p>
            <a:fld id="{3EA46308-88EA-2840-9701-8B773F3FFD53}" type="slidenum">
              <a:rPr lang="en-US" smtClean="0"/>
              <a:t>22</a:t>
            </a:fld>
            <a:endParaRPr lang="en-US"/>
          </a:p>
        </p:txBody>
      </p:sp>
      <p:grpSp>
        <p:nvGrpSpPr>
          <p:cNvPr id="2" name="Group 1">
            <a:extLst>
              <a:ext uri="{FF2B5EF4-FFF2-40B4-BE49-F238E27FC236}">
                <a16:creationId xmlns:a16="http://schemas.microsoft.com/office/drawing/2014/main" id="{09A11A3B-C629-6B4B-ADBA-D66D86435192}"/>
              </a:ext>
            </a:extLst>
          </p:cNvPr>
          <p:cNvGrpSpPr/>
          <p:nvPr/>
        </p:nvGrpSpPr>
        <p:grpSpPr>
          <a:xfrm>
            <a:off x="1745846" y="1213471"/>
            <a:ext cx="8516725" cy="4825094"/>
            <a:chOff x="295793" y="191928"/>
            <a:chExt cx="11355633" cy="6433458"/>
          </a:xfrm>
        </p:grpSpPr>
        <p:pic>
          <p:nvPicPr>
            <p:cNvPr id="5" name="Picture 4">
              <a:extLst>
                <a:ext uri="{FF2B5EF4-FFF2-40B4-BE49-F238E27FC236}">
                  <a16:creationId xmlns:a16="http://schemas.microsoft.com/office/drawing/2014/main" id="{9B3E4D25-E87D-8E4A-A284-C2CAFA6F43B1}"/>
                </a:ext>
              </a:extLst>
            </p:cNvPr>
            <p:cNvPicPr>
              <a:picLocks noChangeAspect="1"/>
            </p:cNvPicPr>
            <p:nvPr/>
          </p:nvPicPr>
          <p:blipFill rotWithShape="1">
            <a:blip r:embed="rId3">
              <a:clrChange>
                <a:clrFrom>
                  <a:srgbClr val="FFFFFF"/>
                </a:clrFrom>
                <a:clrTo>
                  <a:srgbClr val="FFFFFF">
                    <a:alpha val="0"/>
                  </a:srgbClr>
                </a:clrTo>
              </a:clrChange>
            </a:blip>
            <a:srcRect r="49654"/>
            <a:stretch/>
          </p:blipFill>
          <p:spPr>
            <a:xfrm>
              <a:off x="3311146" y="3424986"/>
              <a:ext cx="2578026" cy="3200400"/>
            </a:xfrm>
            <a:prstGeom prst="rect">
              <a:avLst/>
            </a:prstGeom>
          </p:spPr>
        </p:pic>
        <p:pic>
          <p:nvPicPr>
            <p:cNvPr id="8" name="Picture 7">
              <a:extLst>
                <a:ext uri="{FF2B5EF4-FFF2-40B4-BE49-F238E27FC236}">
                  <a16:creationId xmlns:a16="http://schemas.microsoft.com/office/drawing/2014/main" id="{736648A1-C1E7-A04D-AAE5-67D3BF43036C}"/>
                </a:ext>
              </a:extLst>
            </p:cNvPr>
            <p:cNvPicPr>
              <a:picLocks noChangeAspect="1"/>
            </p:cNvPicPr>
            <p:nvPr/>
          </p:nvPicPr>
          <p:blipFill rotWithShape="1">
            <a:blip r:embed="rId4"/>
            <a:srcRect r="50292"/>
            <a:stretch/>
          </p:blipFill>
          <p:spPr>
            <a:xfrm>
              <a:off x="295793" y="3424986"/>
              <a:ext cx="2545369" cy="3200400"/>
            </a:xfrm>
            <a:prstGeom prst="rect">
              <a:avLst/>
            </a:prstGeom>
          </p:spPr>
        </p:pic>
        <p:pic>
          <p:nvPicPr>
            <p:cNvPr id="14" name="Picture 13">
              <a:extLst>
                <a:ext uri="{FF2B5EF4-FFF2-40B4-BE49-F238E27FC236}">
                  <a16:creationId xmlns:a16="http://schemas.microsoft.com/office/drawing/2014/main" id="{6F58CD01-6C01-3F42-B192-0916A1200AAE}"/>
                </a:ext>
              </a:extLst>
            </p:cNvPr>
            <p:cNvPicPr>
              <a:picLocks noChangeAspect="1"/>
            </p:cNvPicPr>
            <p:nvPr/>
          </p:nvPicPr>
          <p:blipFill rotWithShape="1">
            <a:blip r:embed="rId5"/>
            <a:srcRect r="49753"/>
            <a:stretch/>
          </p:blipFill>
          <p:spPr>
            <a:xfrm>
              <a:off x="295793" y="224586"/>
              <a:ext cx="2572987" cy="3200400"/>
            </a:xfrm>
            <a:prstGeom prst="rect">
              <a:avLst/>
            </a:prstGeom>
          </p:spPr>
        </p:pic>
        <p:pic>
          <p:nvPicPr>
            <p:cNvPr id="15" name="Picture 14">
              <a:extLst>
                <a:ext uri="{FF2B5EF4-FFF2-40B4-BE49-F238E27FC236}">
                  <a16:creationId xmlns:a16="http://schemas.microsoft.com/office/drawing/2014/main" id="{B91E0AFD-516B-6A45-B4C7-E9AF9B4B96FA}"/>
                </a:ext>
              </a:extLst>
            </p:cNvPr>
            <p:cNvPicPr>
              <a:picLocks noChangeAspect="1"/>
            </p:cNvPicPr>
            <p:nvPr/>
          </p:nvPicPr>
          <p:blipFill rotWithShape="1">
            <a:blip r:embed="rId6"/>
            <a:srcRect r="49786"/>
            <a:stretch/>
          </p:blipFill>
          <p:spPr>
            <a:xfrm>
              <a:off x="3283528" y="224586"/>
              <a:ext cx="2571281" cy="3200400"/>
            </a:xfrm>
            <a:prstGeom prst="rect">
              <a:avLst/>
            </a:prstGeom>
          </p:spPr>
        </p:pic>
        <p:pic>
          <p:nvPicPr>
            <p:cNvPr id="16" name="Picture 15">
              <a:extLst>
                <a:ext uri="{FF2B5EF4-FFF2-40B4-BE49-F238E27FC236}">
                  <a16:creationId xmlns:a16="http://schemas.microsoft.com/office/drawing/2014/main" id="{9C4453A2-A4B1-EB45-B2DF-1C58CB4A9466}"/>
                </a:ext>
              </a:extLst>
            </p:cNvPr>
            <p:cNvPicPr>
              <a:picLocks noChangeAspect="1"/>
            </p:cNvPicPr>
            <p:nvPr/>
          </p:nvPicPr>
          <p:blipFill rotWithShape="1">
            <a:blip r:embed="rId7"/>
            <a:srcRect r="50595"/>
            <a:stretch/>
          </p:blipFill>
          <p:spPr>
            <a:xfrm>
              <a:off x="6126489" y="191928"/>
              <a:ext cx="2529828" cy="3200400"/>
            </a:xfrm>
            <a:prstGeom prst="rect">
              <a:avLst/>
            </a:prstGeom>
          </p:spPr>
        </p:pic>
        <p:pic>
          <p:nvPicPr>
            <p:cNvPr id="17" name="Picture 16">
              <a:extLst>
                <a:ext uri="{FF2B5EF4-FFF2-40B4-BE49-F238E27FC236}">
                  <a16:creationId xmlns:a16="http://schemas.microsoft.com/office/drawing/2014/main" id="{13950C60-B972-5544-B98C-6E661F768978}"/>
                </a:ext>
              </a:extLst>
            </p:cNvPr>
            <p:cNvPicPr>
              <a:picLocks noChangeAspect="1"/>
            </p:cNvPicPr>
            <p:nvPr/>
          </p:nvPicPr>
          <p:blipFill rotWithShape="1">
            <a:blip r:embed="rId8"/>
            <a:srcRect r="49366"/>
            <a:stretch/>
          </p:blipFill>
          <p:spPr>
            <a:xfrm>
              <a:off x="9058629" y="191928"/>
              <a:ext cx="2592797" cy="3200400"/>
            </a:xfrm>
            <a:prstGeom prst="rect">
              <a:avLst/>
            </a:prstGeom>
          </p:spPr>
        </p:pic>
        <p:pic>
          <p:nvPicPr>
            <p:cNvPr id="18" name="Picture 17">
              <a:extLst>
                <a:ext uri="{FF2B5EF4-FFF2-40B4-BE49-F238E27FC236}">
                  <a16:creationId xmlns:a16="http://schemas.microsoft.com/office/drawing/2014/main" id="{6C248FF4-5A0B-E443-BF7C-6CEB5F1545D9}"/>
                </a:ext>
              </a:extLst>
            </p:cNvPr>
            <p:cNvPicPr>
              <a:picLocks noChangeAspect="1"/>
            </p:cNvPicPr>
            <p:nvPr/>
          </p:nvPicPr>
          <p:blipFill rotWithShape="1">
            <a:blip r:embed="rId9"/>
            <a:srcRect r="50540"/>
            <a:stretch/>
          </p:blipFill>
          <p:spPr>
            <a:xfrm>
              <a:off x="6125048" y="3424986"/>
              <a:ext cx="2532709" cy="3200400"/>
            </a:xfrm>
            <a:prstGeom prst="rect">
              <a:avLst/>
            </a:prstGeom>
          </p:spPr>
        </p:pic>
        <p:pic>
          <p:nvPicPr>
            <p:cNvPr id="19" name="Picture 18">
              <a:extLst>
                <a:ext uri="{FF2B5EF4-FFF2-40B4-BE49-F238E27FC236}">
                  <a16:creationId xmlns:a16="http://schemas.microsoft.com/office/drawing/2014/main" id="{67A50323-67DA-FA49-921C-8285C5883E74}"/>
                </a:ext>
              </a:extLst>
            </p:cNvPr>
            <p:cNvPicPr>
              <a:picLocks noChangeAspect="1"/>
            </p:cNvPicPr>
            <p:nvPr/>
          </p:nvPicPr>
          <p:blipFill rotWithShape="1">
            <a:blip r:embed="rId10"/>
            <a:srcRect r="50245"/>
            <a:stretch/>
          </p:blipFill>
          <p:spPr>
            <a:xfrm>
              <a:off x="9059367" y="3392328"/>
              <a:ext cx="2547770" cy="3200400"/>
            </a:xfrm>
            <a:prstGeom prst="rect">
              <a:avLst/>
            </a:prstGeom>
          </p:spPr>
        </p:pic>
      </p:grpSp>
      <p:sp>
        <p:nvSpPr>
          <p:cNvPr id="3" name="TextBox 2">
            <a:extLst>
              <a:ext uri="{FF2B5EF4-FFF2-40B4-BE49-F238E27FC236}">
                <a16:creationId xmlns:a16="http://schemas.microsoft.com/office/drawing/2014/main" id="{077C0A87-9FEF-EB47-802A-E7090018ABDD}"/>
              </a:ext>
            </a:extLst>
          </p:cNvPr>
          <p:cNvSpPr txBox="1"/>
          <p:nvPr/>
        </p:nvSpPr>
        <p:spPr>
          <a:xfrm>
            <a:off x="3160666" y="107761"/>
            <a:ext cx="5695949" cy="954107"/>
          </a:xfrm>
          <a:prstGeom prst="rect">
            <a:avLst/>
          </a:prstGeom>
          <a:noFill/>
        </p:spPr>
        <p:txBody>
          <a:bodyPr wrap="square" rtlCol="0">
            <a:spAutoFit/>
          </a:bodyPr>
          <a:lstStyle/>
          <a:p>
            <a:pPr algn="ctr"/>
            <a:r>
              <a:rPr lang="en-US" sz="3200" dirty="0"/>
              <a:t>Buy and Hold:  Does it Work?</a:t>
            </a:r>
          </a:p>
          <a:p>
            <a:pPr algn="ctr"/>
            <a:r>
              <a:rPr lang="en-US" sz="2400" dirty="0"/>
              <a:t>An Application of Probability to the SPY ETF</a:t>
            </a:r>
            <a:endParaRPr lang="en-US" sz="3200" dirty="0"/>
          </a:p>
        </p:txBody>
      </p:sp>
    </p:spTree>
    <p:extLst>
      <p:ext uri="{BB962C8B-B14F-4D97-AF65-F5344CB8AC3E}">
        <p14:creationId xmlns:p14="http://schemas.microsoft.com/office/powerpoint/2010/main" val="10062350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err="1"/>
              <a:t>Statlets</a:t>
            </a:r>
            <a:br>
              <a:rPr lang="en-US" sz="4000" dirty="0"/>
            </a:br>
            <a:r>
              <a:rPr lang="en-US" sz="2400" dirty="0"/>
              <a:t>http://</a:t>
            </a:r>
            <a:r>
              <a:rPr lang="en-US" sz="2400" dirty="0" err="1"/>
              <a:t>www.math.usu.edu</a:t>
            </a:r>
            <a:r>
              <a:rPr lang="en-US" sz="2400" dirty="0"/>
              <a:t>/</a:t>
            </a:r>
            <a:r>
              <a:rPr lang="en-US" sz="2400" dirty="0" err="1"/>
              <a:t>schneit</a:t>
            </a:r>
            <a:r>
              <a:rPr lang="en-US" sz="2400" dirty="0"/>
              <a:t>/CTIS/</a:t>
            </a:r>
          </a:p>
        </p:txBody>
      </p:sp>
      <p:pic>
        <p:nvPicPr>
          <p:cNvPr id="4" name="Picture 3" descr="Screen Shot 2017-02-01 at 1.16.25 PM.pn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8578" y="1507072"/>
            <a:ext cx="8026097" cy="5147733"/>
          </a:xfrm>
          <a:prstGeom prst="rect">
            <a:avLst/>
          </a:prstGeom>
        </p:spPr>
      </p:pic>
    </p:spTree>
    <p:extLst>
      <p:ext uri="{BB962C8B-B14F-4D97-AF65-F5344CB8AC3E}">
        <p14:creationId xmlns:p14="http://schemas.microsoft.com/office/powerpoint/2010/main" val="25754098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3A58148-D452-4F6F-A2FE-EED968DE1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86463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493B6C1-058C-3F43-B1B2-98B73FDA9D6A}"/>
              </a:ext>
            </a:extLst>
          </p:cNvPr>
          <p:cNvSpPr>
            <a:spLocks noGrp="1"/>
          </p:cNvSpPr>
          <p:nvPr>
            <p:ph type="title"/>
          </p:nvPr>
        </p:nvSpPr>
        <p:spPr>
          <a:xfrm>
            <a:off x="312724" y="3433763"/>
            <a:ext cx="3197013" cy="2743200"/>
          </a:xfrm>
        </p:spPr>
        <p:txBody>
          <a:bodyPr anchor="t">
            <a:normAutofit/>
          </a:bodyPr>
          <a:lstStyle/>
          <a:p>
            <a:pPr algn="ctr"/>
            <a:r>
              <a:rPr lang="en-US">
                <a:solidFill>
                  <a:schemeClr val="bg1"/>
                </a:solidFill>
              </a:rPr>
              <a:t>Probability: Continuous Distributions</a:t>
            </a:r>
          </a:p>
        </p:txBody>
      </p:sp>
      <p:pic>
        <p:nvPicPr>
          <p:cNvPr id="7" name="Graphic 6" descr="Document">
            <a:extLst>
              <a:ext uri="{FF2B5EF4-FFF2-40B4-BE49-F238E27FC236}">
                <a16:creationId xmlns:a16="http://schemas.microsoft.com/office/drawing/2014/main" id="{9F945C1D-333E-4A05-9FB8-60852D956B9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02271" y="2122544"/>
            <a:ext cx="914400" cy="914400"/>
          </a:xfrm>
          <a:prstGeom prst="rect">
            <a:avLst/>
          </a:prstGeom>
        </p:spPr>
      </p:pic>
      <p:sp>
        <p:nvSpPr>
          <p:cNvPr id="3" name="Content Placeholder 2">
            <a:extLst>
              <a:ext uri="{FF2B5EF4-FFF2-40B4-BE49-F238E27FC236}">
                <a16:creationId xmlns:a16="http://schemas.microsoft.com/office/drawing/2014/main" id="{5FF77B8E-53C9-4D4A-835E-5F637840DA8F}"/>
              </a:ext>
            </a:extLst>
          </p:cNvPr>
          <p:cNvSpPr>
            <a:spLocks noGrp="1"/>
          </p:cNvSpPr>
          <p:nvPr>
            <p:ph idx="1"/>
          </p:nvPr>
        </p:nvSpPr>
        <p:spPr>
          <a:xfrm>
            <a:off x="4330719" y="641615"/>
            <a:ext cx="7289799" cy="5533496"/>
          </a:xfrm>
        </p:spPr>
        <p:txBody>
          <a:bodyPr anchor="ctr">
            <a:normAutofit/>
          </a:bodyPr>
          <a:lstStyle/>
          <a:p>
            <a:r>
              <a:rPr lang="en-US" sz="2000" dirty="0"/>
              <a:t>In probability theory, a probability density function (PDF), or density of a continuous random variable</a:t>
            </a:r>
          </a:p>
          <a:p>
            <a:r>
              <a:rPr lang="en-US" sz="2000" dirty="0"/>
              <a:t>The PDF is typically defined on a </a:t>
            </a:r>
            <a:r>
              <a:rPr lang="en-US" sz="2000" dirty="0">
                <a:solidFill>
                  <a:srgbClr val="002BFF"/>
                </a:solidFill>
              </a:rPr>
              <a:t>sample space</a:t>
            </a:r>
            <a:r>
              <a:rPr lang="en-US" sz="2000" dirty="0"/>
              <a:t>, the set of possible values taken by the random variable, of continuous variables, say </a:t>
            </a:r>
            <a:r>
              <a:rPr lang="en-US" sz="2000" i="1" dirty="0">
                <a:latin typeface="Times New Roman" panose="02020603050405020304" pitchFamily="18" charset="0"/>
                <a:cs typeface="Times New Roman" panose="02020603050405020304" pitchFamily="18" charset="0"/>
              </a:rPr>
              <a:t>x</a:t>
            </a:r>
            <a:r>
              <a:rPr lang="en-US" sz="2000" dirty="0">
                <a:latin typeface="Times New Roman" panose="02020603050405020304" pitchFamily="18" charset="0"/>
                <a:cs typeface="Times New Roman" panose="02020603050405020304" pitchFamily="18" charset="0"/>
              </a:rPr>
              <a:t>, </a:t>
            </a:r>
            <a:r>
              <a:rPr lang="en-US" sz="2000" dirty="0">
                <a:cs typeface="Times New Roman" panose="02020603050405020304" pitchFamily="18" charset="0"/>
              </a:rPr>
              <a:t>so that we have:</a:t>
            </a:r>
          </a:p>
          <a:p>
            <a:pPr marL="0" indent="0" algn="ctr">
              <a:buNone/>
            </a:pPr>
            <a:r>
              <a:rPr lang="en-US" sz="2000" dirty="0">
                <a:latin typeface="Times New Roman" panose="02020603050405020304" pitchFamily="18" charset="0"/>
                <a:cs typeface="Times New Roman" panose="02020603050405020304" pitchFamily="18" charset="0"/>
              </a:rPr>
              <a:t> </a:t>
            </a:r>
            <a:r>
              <a:rPr lang="en-US" sz="2000" i="1" dirty="0">
                <a:latin typeface="Times New Roman" panose="02020603050405020304" pitchFamily="18" charset="0"/>
                <a:cs typeface="Times New Roman" panose="02020603050405020304" pitchFamily="18" charset="0"/>
              </a:rPr>
              <a:t>PDF = p</a:t>
            </a:r>
            <a:r>
              <a:rPr lang="en-US" sz="2000" dirty="0">
                <a:latin typeface="Times New Roman" panose="02020603050405020304" pitchFamily="18" charset="0"/>
                <a:cs typeface="Times New Roman" panose="02020603050405020304" pitchFamily="18" charset="0"/>
              </a:rPr>
              <a:t>(</a:t>
            </a:r>
            <a:r>
              <a:rPr lang="en-US" sz="2000" i="1" dirty="0">
                <a:latin typeface="Times New Roman" panose="02020603050405020304" pitchFamily="18" charset="0"/>
                <a:cs typeface="Times New Roman" panose="02020603050405020304" pitchFamily="18" charset="0"/>
              </a:rPr>
              <a:t>x</a:t>
            </a:r>
            <a:r>
              <a:rPr lang="en-US" sz="2000" dirty="0">
                <a:latin typeface="Times New Roman" panose="02020603050405020304" pitchFamily="18" charset="0"/>
                <a:cs typeface="Times New Roman" panose="02020603050405020304" pitchFamily="18" charset="0"/>
              </a:rPr>
              <a:t>)</a:t>
            </a:r>
            <a:endParaRPr lang="en-US" sz="2000" i="1" dirty="0">
              <a:latin typeface="Times New Roman" panose="02020603050405020304" pitchFamily="18" charset="0"/>
              <a:cs typeface="Times New Roman" panose="02020603050405020304" pitchFamily="18" charset="0"/>
            </a:endParaRPr>
          </a:p>
          <a:p>
            <a:r>
              <a:rPr lang="en-US" sz="2000" dirty="0"/>
              <a:t>It is a function whose value at any given sample (or point) in the sample space can be interpreted as providing a </a:t>
            </a:r>
            <a:r>
              <a:rPr lang="en-US" sz="2000" dirty="0">
                <a:solidFill>
                  <a:srgbClr val="002BFF"/>
                </a:solidFill>
              </a:rPr>
              <a:t>relative likelihood </a:t>
            </a:r>
            <a:r>
              <a:rPr lang="en-US" sz="2000" dirty="0"/>
              <a:t>that the value of the random variable would be close to that sample.</a:t>
            </a:r>
          </a:p>
          <a:p>
            <a:r>
              <a:rPr lang="en-US" sz="2000" dirty="0"/>
              <a:t>The absolute likelihood for a continuous random variable to take on any particular value is 0 (since there is an infinite set of possible values to begin with) </a:t>
            </a:r>
          </a:p>
        </p:txBody>
      </p:sp>
    </p:spTree>
    <p:extLst>
      <p:ext uri="{BB962C8B-B14F-4D97-AF65-F5344CB8AC3E}">
        <p14:creationId xmlns:p14="http://schemas.microsoft.com/office/powerpoint/2010/main" val="40778666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Rectangle 19">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Title 2"/>
          <p:cNvSpPr>
            <a:spLocks noGrp="1"/>
          </p:cNvSpPr>
          <p:nvPr>
            <p:ph type="title"/>
          </p:nvPr>
        </p:nvSpPr>
        <p:spPr>
          <a:xfrm>
            <a:off x="958506" y="800392"/>
            <a:ext cx="10264697" cy="1212102"/>
          </a:xfrm>
        </p:spPr>
        <p:txBody>
          <a:bodyPr>
            <a:normAutofit/>
          </a:bodyPr>
          <a:lstStyle/>
          <a:p>
            <a:r>
              <a:rPr lang="en-US" sz="3700" dirty="0">
                <a:solidFill>
                  <a:srgbClr val="FFFFFF"/>
                </a:solidFill>
              </a:rPr>
              <a:t>Probability Densities</a:t>
            </a:r>
            <a:br>
              <a:rPr lang="en-US" sz="3700" dirty="0">
                <a:solidFill>
                  <a:srgbClr val="FFFFFF"/>
                </a:solidFill>
              </a:rPr>
            </a:br>
            <a:r>
              <a:rPr lang="en-US" sz="2800" dirty="0">
                <a:solidFill>
                  <a:srgbClr val="FFFFFF"/>
                </a:solidFill>
              </a:rPr>
              <a:t>https://</a:t>
            </a:r>
            <a:r>
              <a:rPr lang="en-US" sz="2800" dirty="0" err="1">
                <a:solidFill>
                  <a:srgbClr val="FFFFFF"/>
                </a:solidFill>
              </a:rPr>
              <a:t>en.wikipedia.org</a:t>
            </a:r>
            <a:r>
              <a:rPr lang="en-US" sz="2800" dirty="0">
                <a:solidFill>
                  <a:srgbClr val="FFFFFF"/>
                </a:solidFill>
              </a:rPr>
              <a:t>/wiki/</a:t>
            </a:r>
            <a:r>
              <a:rPr lang="en-US" sz="2800" dirty="0" err="1">
                <a:solidFill>
                  <a:srgbClr val="FFFFFF"/>
                </a:solidFill>
              </a:rPr>
              <a:t>Probability_distribution</a:t>
            </a:r>
            <a:endParaRPr lang="en-US" sz="2800" dirty="0">
              <a:solidFill>
                <a:srgbClr val="FFFFFF"/>
              </a:solidFill>
            </a:endParaRPr>
          </a:p>
        </p:txBody>
      </p:sp>
      <p:sp>
        <p:nvSpPr>
          <p:cNvPr id="4" name="Content Placeholder 3"/>
          <p:cNvSpPr>
            <a:spLocks noGrp="1"/>
          </p:cNvSpPr>
          <p:nvPr>
            <p:ph idx="1"/>
          </p:nvPr>
        </p:nvSpPr>
        <p:spPr>
          <a:xfrm>
            <a:off x="1367624" y="2490436"/>
            <a:ext cx="9708995" cy="3567173"/>
          </a:xfrm>
        </p:spPr>
        <p:txBody>
          <a:bodyPr anchor="ctr">
            <a:normAutofit/>
          </a:bodyPr>
          <a:lstStyle/>
          <a:p>
            <a:pPr marL="0" indent="0">
              <a:buNone/>
            </a:pPr>
            <a:r>
              <a:rPr lang="en-US" sz="1600" b="1" dirty="0"/>
              <a:t>Basic terms</a:t>
            </a:r>
          </a:p>
          <a:p>
            <a:r>
              <a:rPr lang="en-US" sz="1600" dirty="0">
                <a:hlinkClick r:id="rId2" tooltip="Mode (statistics)">
                  <a:extLst>
                    <a:ext uri="{A12FA001-AC4F-418D-AE19-62706E023703}">
                      <ahyp:hlinkClr xmlns:ahyp="http://schemas.microsoft.com/office/drawing/2018/hyperlinkcolor" val="tx"/>
                    </a:ext>
                  </a:extLst>
                </a:hlinkClick>
              </a:rPr>
              <a:t>Mode</a:t>
            </a:r>
            <a:r>
              <a:rPr lang="en-US" sz="1600" dirty="0"/>
              <a:t>: for a discrete random variable, the value with highest probability (the location at which the probability mass function has its peak); for a continuous random variable, the location at which the probability density function has its peak.</a:t>
            </a:r>
          </a:p>
          <a:p>
            <a:r>
              <a:rPr lang="en-US" sz="1600" dirty="0">
                <a:hlinkClick r:id="rId3" tooltip="Heavy-tailed distribution">
                  <a:extLst>
                    <a:ext uri="{A12FA001-AC4F-418D-AE19-62706E023703}">
                      <ahyp:hlinkClr xmlns:ahyp="http://schemas.microsoft.com/office/drawing/2018/hyperlinkcolor" val="tx"/>
                    </a:ext>
                  </a:extLst>
                </a:hlinkClick>
              </a:rPr>
              <a:t>Tail</a:t>
            </a:r>
            <a:r>
              <a:rPr lang="en-US" sz="1600" dirty="0"/>
              <a:t>: the complement of the head within the support; the large set of values where the </a:t>
            </a:r>
            <a:r>
              <a:rPr lang="en-US" sz="1600" dirty="0" err="1"/>
              <a:t>pmf</a:t>
            </a:r>
            <a:r>
              <a:rPr lang="en-US" sz="1600" dirty="0"/>
              <a:t> or pdf is relatively low.</a:t>
            </a:r>
          </a:p>
          <a:p>
            <a:r>
              <a:rPr lang="en-US" sz="1600" dirty="0">
                <a:hlinkClick r:id="rId4" tooltip="Expected value">
                  <a:extLst>
                    <a:ext uri="{A12FA001-AC4F-418D-AE19-62706E023703}">
                      <ahyp:hlinkClr xmlns:ahyp="http://schemas.microsoft.com/office/drawing/2018/hyperlinkcolor" val="tx"/>
                    </a:ext>
                  </a:extLst>
                </a:hlinkClick>
              </a:rPr>
              <a:t>Expected value</a:t>
            </a:r>
            <a:r>
              <a:rPr lang="en-US" sz="1600" dirty="0"/>
              <a:t> or </a:t>
            </a:r>
            <a:r>
              <a:rPr lang="en-US" sz="1600" b="1" dirty="0"/>
              <a:t>mean</a:t>
            </a:r>
            <a:r>
              <a:rPr lang="en-US" sz="1600" dirty="0"/>
              <a:t>: the weighted average of the possible values, using their probabilities as their weights; or the continuous analog thereof.</a:t>
            </a:r>
          </a:p>
          <a:p>
            <a:r>
              <a:rPr lang="en-US" sz="1600" dirty="0">
                <a:hlinkClick r:id="rId5" tooltip="Median">
                  <a:extLst>
                    <a:ext uri="{A12FA001-AC4F-418D-AE19-62706E023703}">
                      <ahyp:hlinkClr xmlns:ahyp="http://schemas.microsoft.com/office/drawing/2018/hyperlinkcolor" val="tx"/>
                    </a:ext>
                  </a:extLst>
                </a:hlinkClick>
              </a:rPr>
              <a:t>Median</a:t>
            </a:r>
            <a:r>
              <a:rPr lang="en-US" sz="1600" dirty="0"/>
              <a:t>: the value such that the set of values less than the median has a probability of one-half.</a:t>
            </a:r>
          </a:p>
          <a:p>
            <a:r>
              <a:rPr lang="en-US" sz="1600" dirty="0">
                <a:hlinkClick r:id="rId6" tooltip="Variance">
                  <a:extLst>
                    <a:ext uri="{A12FA001-AC4F-418D-AE19-62706E023703}">
                      <ahyp:hlinkClr xmlns:ahyp="http://schemas.microsoft.com/office/drawing/2018/hyperlinkcolor" val="tx"/>
                    </a:ext>
                  </a:extLst>
                </a:hlinkClick>
              </a:rPr>
              <a:t>Variance</a:t>
            </a:r>
            <a:r>
              <a:rPr lang="en-US" sz="1600" dirty="0"/>
              <a:t>: the second moment of the </a:t>
            </a:r>
            <a:r>
              <a:rPr lang="en-US" sz="1600" dirty="0" err="1"/>
              <a:t>pmf</a:t>
            </a:r>
            <a:r>
              <a:rPr lang="en-US" sz="1600" dirty="0"/>
              <a:t> or pdf about the mean; an important measure of the dispersion of the distribution.</a:t>
            </a:r>
          </a:p>
          <a:p>
            <a:r>
              <a:rPr lang="en-US" sz="1600" dirty="0">
                <a:hlinkClick r:id="rId7" tooltip="Standard deviation">
                  <a:extLst>
                    <a:ext uri="{A12FA001-AC4F-418D-AE19-62706E023703}">
                      <ahyp:hlinkClr xmlns:ahyp="http://schemas.microsoft.com/office/drawing/2018/hyperlinkcolor" val="tx"/>
                    </a:ext>
                  </a:extLst>
                </a:hlinkClick>
              </a:rPr>
              <a:t>Standard deviation</a:t>
            </a:r>
            <a:r>
              <a:rPr lang="en-US" sz="1600" dirty="0"/>
              <a:t>: the square root of the variance, and hence another measure of dispersion.</a:t>
            </a:r>
          </a:p>
        </p:txBody>
      </p:sp>
    </p:spTree>
    <p:extLst>
      <p:ext uri="{BB962C8B-B14F-4D97-AF65-F5344CB8AC3E}">
        <p14:creationId xmlns:p14="http://schemas.microsoft.com/office/powerpoint/2010/main" val="12619859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Rectangle 18">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Title 2"/>
          <p:cNvSpPr>
            <a:spLocks noGrp="1"/>
          </p:cNvSpPr>
          <p:nvPr>
            <p:ph type="title"/>
          </p:nvPr>
        </p:nvSpPr>
        <p:spPr>
          <a:xfrm>
            <a:off x="958506" y="800392"/>
            <a:ext cx="10264697" cy="1212102"/>
          </a:xfrm>
        </p:spPr>
        <p:txBody>
          <a:bodyPr>
            <a:normAutofit/>
          </a:bodyPr>
          <a:lstStyle/>
          <a:p>
            <a:r>
              <a:rPr lang="en-US" sz="3700" dirty="0">
                <a:solidFill>
                  <a:srgbClr val="FFFFFF"/>
                </a:solidFill>
              </a:rPr>
              <a:t>Probability Densities</a:t>
            </a:r>
            <a:br>
              <a:rPr lang="en-US" sz="3700" dirty="0">
                <a:solidFill>
                  <a:srgbClr val="FFFFFF"/>
                </a:solidFill>
              </a:rPr>
            </a:br>
            <a:r>
              <a:rPr lang="en-US" sz="2800" dirty="0">
                <a:solidFill>
                  <a:srgbClr val="FFFFFF"/>
                </a:solidFill>
              </a:rPr>
              <a:t>https://</a:t>
            </a:r>
            <a:r>
              <a:rPr lang="en-US" sz="2800" dirty="0" err="1">
                <a:solidFill>
                  <a:srgbClr val="FFFFFF"/>
                </a:solidFill>
              </a:rPr>
              <a:t>en.wikipedia.org</a:t>
            </a:r>
            <a:r>
              <a:rPr lang="en-US" sz="2800" dirty="0">
                <a:solidFill>
                  <a:srgbClr val="FFFFFF"/>
                </a:solidFill>
              </a:rPr>
              <a:t>/wiki/</a:t>
            </a:r>
            <a:r>
              <a:rPr lang="en-US" sz="2800" dirty="0" err="1">
                <a:solidFill>
                  <a:srgbClr val="FFFFFF"/>
                </a:solidFill>
              </a:rPr>
              <a:t>Probability_distribution</a:t>
            </a:r>
            <a:endParaRPr lang="en-US" sz="2800" dirty="0">
              <a:solidFill>
                <a:srgbClr val="FFFFFF"/>
              </a:solidFill>
            </a:endParaRPr>
          </a:p>
        </p:txBody>
      </p:sp>
      <p:sp>
        <p:nvSpPr>
          <p:cNvPr id="3" name="Content Placeholder 2"/>
          <p:cNvSpPr>
            <a:spLocks noGrp="1"/>
          </p:cNvSpPr>
          <p:nvPr>
            <p:ph idx="1"/>
          </p:nvPr>
        </p:nvSpPr>
        <p:spPr>
          <a:xfrm>
            <a:off x="1367624" y="2490436"/>
            <a:ext cx="9708995" cy="3567173"/>
          </a:xfrm>
        </p:spPr>
        <p:txBody>
          <a:bodyPr anchor="ctr">
            <a:normAutofit/>
          </a:bodyPr>
          <a:lstStyle/>
          <a:p>
            <a:r>
              <a:rPr lang="en-US" sz="2400" dirty="0">
                <a:solidFill>
                  <a:srgbClr val="090BFF"/>
                </a:solidFill>
              </a:rPr>
              <a:t>Symmetry:</a:t>
            </a:r>
            <a:r>
              <a:rPr lang="en-US" sz="2400" dirty="0"/>
              <a:t> a property of some distributions in which the portion of the distribution to the left of a specific value is a mirror image of the portion to its right.</a:t>
            </a:r>
          </a:p>
          <a:p>
            <a:r>
              <a:rPr lang="en-US" sz="2400" dirty="0">
                <a:solidFill>
                  <a:srgbClr val="090BFF"/>
                </a:solidFill>
              </a:rPr>
              <a:t>Skewness:</a:t>
            </a:r>
            <a:r>
              <a:rPr lang="en-US" sz="2400" dirty="0"/>
              <a:t> a measure of the extent to which a </a:t>
            </a:r>
            <a:r>
              <a:rPr lang="en-US" sz="2400" dirty="0" err="1"/>
              <a:t>pmf</a:t>
            </a:r>
            <a:r>
              <a:rPr lang="en-US" sz="2400" dirty="0"/>
              <a:t> or pdf "leans" to one side of its mean. (The third standardized moment , or moment with respect to the mean, of the distribution.)</a:t>
            </a:r>
          </a:p>
          <a:p>
            <a:r>
              <a:rPr lang="en-US" sz="2400" dirty="0">
                <a:solidFill>
                  <a:srgbClr val="090BFF"/>
                </a:solidFill>
              </a:rPr>
              <a:t>Kurtosis: </a:t>
            </a:r>
            <a:r>
              <a:rPr lang="en-US" sz="2400" dirty="0"/>
              <a:t>a measure of the "fatness" of the tails of a </a:t>
            </a:r>
            <a:r>
              <a:rPr lang="en-US" sz="2400" dirty="0" err="1"/>
              <a:t>pmf</a:t>
            </a:r>
            <a:r>
              <a:rPr lang="en-US" sz="2400" dirty="0"/>
              <a:t> or pdf.( The fourth standardized moment of the distribution.)</a:t>
            </a:r>
          </a:p>
          <a:p>
            <a:endParaRPr lang="en-US" sz="2400" dirty="0"/>
          </a:p>
        </p:txBody>
      </p:sp>
    </p:spTree>
    <p:extLst>
      <p:ext uri="{BB962C8B-B14F-4D97-AF65-F5344CB8AC3E}">
        <p14:creationId xmlns:p14="http://schemas.microsoft.com/office/powerpoint/2010/main" val="21110300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Probability Densities</a:t>
            </a:r>
            <a:br>
              <a:rPr lang="en-US" dirty="0"/>
            </a:br>
            <a:r>
              <a:rPr lang="en-US" sz="2700" dirty="0"/>
              <a:t>https://</a:t>
            </a:r>
            <a:r>
              <a:rPr lang="en-US" sz="2700" dirty="0" err="1"/>
              <a:t>en.wikipedia.org</a:t>
            </a:r>
            <a:r>
              <a:rPr lang="en-US" sz="2700" dirty="0"/>
              <a:t>/wiki/</a:t>
            </a:r>
            <a:r>
              <a:rPr lang="en-US" sz="2700" dirty="0" err="1"/>
              <a:t>Probability_distribution</a:t>
            </a:r>
            <a:endParaRPr lang="en-US" sz="2700" dirty="0"/>
          </a:p>
        </p:txBody>
      </p:sp>
      <p:sp>
        <p:nvSpPr>
          <p:cNvPr id="4" name="Content Placeholder 3"/>
          <p:cNvSpPr>
            <a:spLocks noGrp="1"/>
          </p:cNvSpPr>
          <p:nvPr>
            <p:ph idx="1"/>
          </p:nvPr>
        </p:nvSpPr>
        <p:spPr>
          <a:xfrm>
            <a:off x="950069" y="1709586"/>
            <a:ext cx="4371905" cy="4525963"/>
          </a:xfrm>
        </p:spPr>
        <p:txBody>
          <a:bodyPr>
            <a:noAutofit/>
          </a:bodyPr>
          <a:lstStyle/>
          <a:p>
            <a:pPr marL="0" indent="0">
              <a:buNone/>
            </a:pPr>
            <a:r>
              <a:rPr lang="en-US" sz="2000" dirty="0"/>
              <a:t>The following terms are used for non-cumulative probability distribution functions:</a:t>
            </a:r>
          </a:p>
          <a:p>
            <a:r>
              <a:rPr lang="en-US" sz="2000" b="1" dirty="0"/>
              <a:t>Probability mass</a:t>
            </a:r>
            <a:r>
              <a:rPr lang="en-US" sz="2000" dirty="0"/>
              <a:t>, Probability mass function, PMF: for discrete random variables.</a:t>
            </a:r>
          </a:p>
          <a:p>
            <a:r>
              <a:rPr lang="en-US" sz="2000" b="1" dirty="0"/>
              <a:t>Probability density</a:t>
            </a:r>
            <a:r>
              <a:rPr lang="en-US" sz="2000" dirty="0"/>
              <a:t>, Probability density function, PDF: most often reserved for continuous random variables.</a:t>
            </a:r>
          </a:p>
          <a:p>
            <a:pPr marL="0" indent="0">
              <a:buNone/>
            </a:pPr>
            <a:r>
              <a:rPr lang="en-US" sz="2000" dirty="0">
                <a:solidFill>
                  <a:srgbClr val="0025FF"/>
                </a:solidFill>
              </a:rPr>
              <a:t>A probability density function can be thought of as a histogram that has been normalized so that its total mass is 1.</a:t>
            </a:r>
          </a:p>
          <a:p>
            <a:pPr marL="0" indent="0">
              <a:buNone/>
            </a:pPr>
            <a:endParaRPr lang="en-US" sz="2000" b="1" dirty="0"/>
          </a:p>
        </p:txBody>
      </p:sp>
      <p:pic>
        <p:nvPicPr>
          <p:cNvPr id="6" name="Content Placeholder 3">
            <a:extLst>
              <a:ext uri="{FF2B5EF4-FFF2-40B4-BE49-F238E27FC236}">
                <a16:creationId xmlns:a16="http://schemas.microsoft.com/office/drawing/2014/main" id="{1F79045E-5418-254C-98D5-4B97847703F5}"/>
              </a:ext>
            </a:extLst>
          </p:cNvPr>
          <p:cNvPicPr>
            <a:picLocks noChangeAspect="1"/>
          </p:cNvPicPr>
          <p:nvPr/>
        </p:nvPicPr>
        <p:blipFill>
          <a:blip r:embed="rId2"/>
          <a:stretch>
            <a:fillRect/>
          </a:stretch>
        </p:blipFill>
        <p:spPr>
          <a:xfrm>
            <a:off x="5525343" y="2422186"/>
            <a:ext cx="5622386" cy="2811193"/>
          </a:xfrm>
          <a:prstGeom prst="rect">
            <a:avLst/>
          </a:prstGeom>
        </p:spPr>
      </p:pic>
    </p:spTree>
    <p:extLst>
      <p:ext uri="{BB962C8B-B14F-4D97-AF65-F5344CB8AC3E}">
        <p14:creationId xmlns:p14="http://schemas.microsoft.com/office/powerpoint/2010/main" val="34858979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B5FA7C47-B7C1-4D2E-AB49-ED23BA34B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6">
            <a:extLst>
              <a:ext uri="{FF2B5EF4-FFF2-40B4-BE49-F238E27FC236}">
                <a16:creationId xmlns:a16="http://schemas.microsoft.com/office/drawing/2014/main" id="{596EE156-ABF1-4329-A6BA-03B4254E08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521144" y="911116"/>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Rectangle 8">
            <a:extLst>
              <a:ext uri="{FF2B5EF4-FFF2-40B4-BE49-F238E27FC236}">
                <a16:creationId xmlns:a16="http://schemas.microsoft.com/office/drawing/2014/main" id="{19B9933F-AAB3-444A-8BB5-9CA194A8B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0" y="1370435"/>
            <a:ext cx="527226"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7">
            <a:extLst>
              <a:ext uri="{FF2B5EF4-FFF2-40B4-BE49-F238E27FC236}">
                <a16:creationId xmlns:a16="http://schemas.microsoft.com/office/drawing/2014/main" id="{7D20183A-0B1D-4A1F-89B1-ADBEDBC6E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00164" y="643467"/>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Rectangle 8">
            <a:extLst>
              <a:ext uri="{FF2B5EF4-FFF2-40B4-BE49-F238E27FC236}">
                <a16:creationId xmlns:a16="http://schemas.microsoft.com/office/drawing/2014/main" id="{131031D3-26CD-4214-A9A4-5857EFA15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529" y="644382"/>
            <a:ext cx="3856024"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Title 3">
            <a:extLst>
              <a:ext uri="{FF2B5EF4-FFF2-40B4-BE49-F238E27FC236}">
                <a16:creationId xmlns:a16="http://schemas.microsoft.com/office/drawing/2014/main" id="{D70E66CB-1FC1-BF46-B3DA-84278BF6C3B8}"/>
              </a:ext>
            </a:extLst>
          </p:cNvPr>
          <p:cNvSpPr>
            <a:spLocks noGrp="1"/>
          </p:cNvSpPr>
          <p:nvPr>
            <p:ph type="title"/>
          </p:nvPr>
        </p:nvSpPr>
        <p:spPr>
          <a:xfrm>
            <a:off x="1146879" y="998002"/>
            <a:ext cx="3182940" cy="1471959"/>
          </a:xfrm>
        </p:spPr>
        <p:txBody>
          <a:bodyPr vert="horz" lIns="91440" tIns="45720" rIns="91440" bIns="45720" rtlCol="0" anchor="ctr">
            <a:normAutofit/>
          </a:bodyPr>
          <a:lstStyle/>
          <a:p>
            <a:r>
              <a:rPr lang="en-US" sz="3300" kern="1200">
                <a:solidFill>
                  <a:srgbClr val="FFFFFF"/>
                </a:solidFill>
                <a:latin typeface="+mj-lt"/>
                <a:ea typeface="+mj-ea"/>
                <a:cs typeface="+mj-cs"/>
              </a:rPr>
              <a:t>Probability Density Function (“PDF”)</a:t>
            </a:r>
          </a:p>
        </p:txBody>
      </p:sp>
      <p:sp>
        <p:nvSpPr>
          <p:cNvPr id="10" name="Content Placeholder 9">
            <a:extLst>
              <a:ext uri="{FF2B5EF4-FFF2-40B4-BE49-F238E27FC236}">
                <a16:creationId xmlns:a16="http://schemas.microsoft.com/office/drawing/2014/main" id="{B3226B68-324E-6044-8AFF-AE0109DCD6DB}"/>
              </a:ext>
            </a:extLst>
          </p:cNvPr>
          <p:cNvSpPr>
            <a:spLocks noGrp="1"/>
          </p:cNvSpPr>
          <p:nvPr>
            <p:ph sz="half" idx="1"/>
          </p:nvPr>
        </p:nvSpPr>
        <p:spPr>
          <a:xfrm>
            <a:off x="1139635" y="2546161"/>
            <a:ext cx="3200451" cy="2985929"/>
          </a:xfrm>
        </p:spPr>
        <p:txBody>
          <a:bodyPr vert="horz" lIns="91440" tIns="45720" rIns="91440" bIns="45720" rtlCol="0" anchor="t">
            <a:noAutofit/>
          </a:bodyPr>
          <a:lstStyle/>
          <a:p>
            <a:r>
              <a:rPr lang="en-US" sz="1600" dirty="0">
                <a:solidFill>
                  <a:srgbClr val="FEFFFF"/>
                </a:solidFill>
              </a:rPr>
              <a:t>In a more precise sense, the PDF is used to specify the probability of the random variable falling within a particular range of values, as opposed to taking on any one value. </a:t>
            </a:r>
          </a:p>
          <a:p>
            <a:r>
              <a:rPr lang="en-US" sz="1600" dirty="0">
                <a:solidFill>
                  <a:srgbClr val="FEFFFF"/>
                </a:solidFill>
              </a:rPr>
              <a:t>This probability is given by the integral of this variable's PDF over that range—that is, it is given by the area under the density function but above the horizontal axis and between the lowest and greatest values of the range. </a:t>
            </a:r>
          </a:p>
          <a:p>
            <a:r>
              <a:rPr lang="en-US" sz="1600" dirty="0">
                <a:solidFill>
                  <a:srgbClr val="FEFFFF"/>
                </a:solidFill>
              </a:rPr>
              <a:t>The probability density function is nonnegative everywhere, and its integral over the entire space is equal to 1.</a:t>
            </a:r>
          </a:p>
        </p:txBody>
      </p:sp>
      <p:pic>
        <p:nvPicPr>
          <p:cNvPr id="12" name="Content Placeholder 11" descr="Chart, histogram&#10;&#10;Description automatically generated">
            <a:extLst>
              <a:ext uri="{FF2B5EF4-FFF2-40B4-BE49-F238E27FC236}">
                <a16:creationId xmlns:a16="http://schemas.microsoft.com/office/drawing/2014/main" id="{A1B9A9E2-8B45-7F4E-A4C9-DFCE804059DF}"/>
              </a:ext>
            </a:extLst>
          </p:cNvPr>
          <p:cNvPicPr>
            <a:picLocks noGrp="1" noChangeAspect="1"/>
          </p:cNvPicPr>
          <p:nvPr>
            <p:ph sz="half" idx="2"/>
          </p:nvPr>
        </p:nvPicPr>
        <p:blipFill>
          <a:blip r:embed="rId2"/>
          <a:stretch>
            <a:fillRect/>
          </a:stretch>
        </p:blipFill>
        <p:spPr>
          <a:xfrm>
            <a:off x="6088373" y="643467"/>
            <a:ext cx="4358864" cy="5251646"/>
          </a:xfrm>
          <a:prstGeom prst="rect">
            <a:avLst/>
          </a:prstGeom>
        </p:spPr>
      </p:pic>
    </p:spTree>
    <p:extLst>
      <p:ext uri="{BB962C8B-B14F-4D97-AF65-F5344CB8AC3E}">
        <p14:creationId xmlns:p14="http://schemas.microsoft.com/office/powerpoint/2010/main" val="21553495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Markets: From Time Series to Probability Densities</a:t>
            </a:r>
            <a:br>
              <a:rPr lang="en-US" sz="2800" dirty="0"/>
            </a:br>
            <a:r>
              <a:rPr lang="en-US" sz="2000" dirty="0"/>
              <a:t>http://</a:t>
            </a:r>
            <a:r>
              <a:rPr lang="en-US" sz="2000" dirty="0" err="1"/>
              <a:t>www.value</a:t>
            </a:r>
            <a:r>
              <a:rPr lang="en-US" sz="2000" dirty="0"/>
              <a:t>-at-</a:t>
            </a:r>
            <a:r>
              <a:rPr lang="en-US" sz="2000" dirty="0" err="1"/>
              <a:t>risk.net</a:t>
            </a:r>
            <a:r>
              <a:rPr lang="en-US" sz="2000" dirty="0"/>
              <a:t>/leptokurtosis-conditional-heteroskedasticity/</a:t>
            </a:r>
          </a:p>
        </p:txBody>
      </p:sp>
      <p:pic>
        <p:nvPicPr>
          <p:cNvPr id="4" name="Content Placeholder 3" descr="Screen Shot 2017-01-26 at 1.23.12 PM.png"/>
          <p:cNvPicPr>
            <a:picLocks noGrp="1" noChangeAspect="1"/>
          </p:cNvPicPr>
          <p:nvPr>
            <p:ph idx="1"/>
          </p:nvPr>
        </p:nvPicPr>
        <p:blipFill>
          <a:blip r:embed="rId2">
            <a:extLst>
              <a:ext uri="{28A0092B-C50C-407E-A947-70E740481C1C}">
                <a14:useLocalDpi xmlns:a14="http://schemas.microsoft.com/office/drawing/2010/main" val="0"/>
              </a:ext>
            </a:extLst>
          </a:blip>
          <a:srcRect l="-23063" r="-23063"/>
          <a:stretch>
            <a:fillRect/>
          </a:stretch>
        </p:blipFill>
        <p:spPr/>
      </p:pic>
    </p:spTree>
    <p:extLst>
      <p:ext uri="{BB962C8B-B14F-4D97-AF65-F5344CB8AC3E}">
        <p14:creationId xmlns:p14="http://schemas.microsoft.com/office/powerpoint/2010/main" val="1111534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8E1E6-2AF6-CF45-B3DC-44AD62BBC084}"/>
              </a:ext>
            </a:extLst>
          </p:cNvPr>
          <p:cNvSpPr>
            <a:spLocks noGrp="1"/>
          </p:cNvSpPr>
          <p:nvPr>
            <p:ph type="title"/>
          </p:nvPr>
        </p:nvSpPr>
        <p:spPr/>
        <p:txBody>
          <a:bodyPr/>
          <a:lstStyle/>
          <a:p>
            <a:r>
              <a:rPr lang="en-US" dirty="0"/>
              <a:t>Venn Diagrams</a:t>
            </a:r>
          </a:p>
        </p:txBody>
      </p:sp>
      <p:pic>
        <p:nvPicPr>
          <p:cNvPr id="4" name="Picture 3">
            <a:extLst>
              <a:ext uri="{FF2B5EF4-FFF2-40B4-BE49-F238E27FC236}">
                <a16:creationId xmlns:a16="http://schemas.microsoft.com/office/drawing/2014/main" id="{8A10DFDD-AB29-584D-B0C1-4371A7928037}"/>
              </a:ext>
            </a:extLst>
          </p:cNvPr>
          <p:cNvPicPr>
            <a:picLocks noChangeAspect="1"/>
          </p:cNvPicPr>
          <p:nvPr/>
        </p:nvPicPr>
        <p:blipFill rotWithShape="1">
          <a:blip r:embed="rId2"/>
          <a:srcRect r="33441"/>
          <a:stretch/>
        </p:blipFill>
        <p:spPr>
          <a:xfrm>
            <a:off x="2852261" y="2046404"/>
            <a:ext cx="5767758" cy="3533035"/>
          </a:xfrm>
          <a:prstGeom prst="rect">
            <a:avLst/>
          </a:prstGeom>
        </p:spPr>
      </p:pic>
    </p:spTree>
    <p:extLst>
      <p:ext uri="{BB962C8B-B14F-4D97-AF65-F5344CB8AC3E}">
        <p14:creationId xmlns:p14="http://schemas.microsoft.com/office/powerpoint/2010/main" val="37544463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61293230-B0F6-45B1-96D1-13D18E2429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0A1E0707-4985-454B-ACE0-4855BB558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le 3">
            <a:extLst>
              <a:ext uri="{FF2B5EF4-FFF2-40B4-BE49-F238E27FC236}">
                <a16:creationId xmlns:a16="http://schemas.microsoft.com/office/drawing/2014/main" id="{E2F8DC9B-600B-B643-9916-D4E517B0997F}"/>
              </a:ext>
            </a:extLst>
          </p:cNvPr>
          <p:cNvSpPr>
            <a:spLocks noGrp="1"/>
          </p:cNvSpPr>
          <p:nvPr>
            <p:ph type="title"/>
          </p:nvPr>
        </p:nvSpPr>
        <p:spPr>
          <a:xfrm>
            <a:off x="733427" y="609599"/>
            <a:ext cx="3686174" cy="1322888"/>
          </a:xfrm>
        </p:spPr>
        <p:txBody>
          <a:bodyPr vert="horz" lIns="91440" tIns="45720" rIns="91440" bIns="45720" rtlCol="0" anchor="ctr">
            <a:normAutofit/>
          </a:bodyPr>
          <a:lstStyle/>
          <a:p>
            <a:r>
              <a:rPr lang="en-US" dirty="0"/>
              <a:t>Probability Moments</a:t>
            </a:r>
          </a:p>
        </p:txBody>
      </p:sp>
      <p:sp>
        <p:nvSpPr>
          <p:cNvPr id="9" name="TextBox 8">
            <a:extLst>
              <a:ext uri="{FF2B5EF4-FFF2-40B4-BE49-F238E27FC236}">
                <a16:creationId xmlns:a16="http://schemas.microsoft.com/office/drawing/2014/main" id="{6D8561DC-A184-3346-A9AC-8C319AC76117}"/>
              </a:ext>
            </a:extLst>
          </p:cNvPr>
          <p:cNvSpPr txBox="1"/>
          <p:nvPr/>
        </p:nvSpPr>
        <p:spPr>
          <a:xfrm>
            <a:off x="733427" y="2194101"/>
            <a:ext cx="3543298" cy="3973337"/>
          </a:xfrm>
          <a:prstGeom prst="rect">
            <a:avLst/>
          </a:prstGeom>
        </p:spPr>
        <p:txBody>
          <a:bodyPr vert="horz" lIns="91440" tIns="45720" rIns="91440" bIns="45720" rtlCol="0">
            <a:normAutofit/>
          </a:bodyPr>
          <a:lstStyle/>
          <a:p>
            <a:pPr>
              <a:lnSpc>
                <a:spcPct val="90000"/>
              </a:lnSpc>
              <a:spcAft>
                <a:spcPts val="600"/>
              </a:spcAft>
            </a:pPr>
            <a:r>
              <a:rPr lang="en-US" sz="2000" dirty="0">
                <a:solidFill>
                  <a:srgbClr val="0025FF"/>
                </a:solidFill>
              </a:rPr>
              <a:t>Mode:</a:t>
            </a:r>
            <a:r>
              <a:rPr lang="en-US" sz="2000" dirty="0"/>
              <a:t> Value that occurs</a:t>
            </a:r>
          </a:p>
          <a:p>
            <a:pPr>
              <a:lnSpc>
                <a:spcPct val="90000"/>
              </a:lnSpc>
              <a:spcAft>
                <a:spcPts val="600"/>
              </a:spcAft>
            </a:pPr>
            <a:r>
              <a:rPr lang="en-US" sz="2000" dirty="0"/>
              <a:t>most frequently</a:t>
            </a:r>
          </a:p>
          <a:p>
            <a:pPr>
              <a:lnSpc>
                <a:spcPct val="90000"/>
              </a:lnSpc>
              <a:spcAft>
                <a:spcPts val="600"/>
              </a:spcAft>
            </a:pPr>
            <a:r>
              <a:rPr lang="en-US" sz="2000" dirty="0"/>
              <a:t> </a:t>
            </a:r>
          </a:p>
          <a:p>
            <a:pPr>
              <a:lnSpc>
                <a:spcPct val="90000"/>
              </a:lnSpc>
              <a:spcAft>
                <a:spcPts val="600"/>
              </a:spcAft>
            </a:pPr>
            <a:r>
              <a:rPr lang="en-US" sz="2000" dirty="0">
                <a:solidFill>
                  <a:srgbClr val="090BFF"/>
                </a:solidFill>
              </a:rPr>
              <a:t>Median:</a:t>
            </a:r>
            <a:r>
              <a:rPr lang="en-US" sz="2000" dirty="0"/>
              <a:t> Half the samples</a:t>
            </a:r>
          </a:p>
          <a:p>
            <a:pPr>
              <a:lnSpc>
                <a:spcPct val="90000"/>
              </a:lnSpc>
              <a:spcAft>
                <a:spcPts val="600"/>
              </a:spcAft>
            </a:pPr>
            <a:r>
              <a:rPr lang="en-US" sz="2000" dirty="0"/>
              <a:t>are larger than the median, </a:t>
            </a:r>
          </a:p>
          <a:p>
            <a:pPr>
              <a:lnSpc>
                <a:spcPct val="90000"/>
              </a:lnSpc>
              <a:spcAft>
                <a:spcPts val="600"/>
              </a:spcAft>
            </a:pPr>
            <a:r>
              <a:rPr lang="en-US" sz="2000" dirty="0"/>
              <a:t>half are smaller</a:t>
            </a:r>
          </a:p>
          <a:p>
            <a:pPr>
              <a:lnSpc>
                <a:spcPct val="90000"/>
              </a:lnSpc>
              <a:spcAft>
                <a:spcPts val="600"/>
              </a:spcAft>
            </a:pPr>
            <a:endParaRPr lang="en-US" sz="2000" dirty="0"/>
          </a:p>
          <a:p>
            <a:pPr>
              <a:lnSpc>
                <a:spcPct val="90000"/>
              </a:lnSpc>
              <a:spcAft>
                <a:spcPts val="600"/>
              </a:spcAft>
            </a:pPr>
            <a:r>
              <a:rPr lang="en-US" sz="2000" dirty="0">
                <a:solidFill>
                  <a:srgbClr val="090BFF"/>
                </a:solidFill>
              </a:rPr>
              <a:t>Mean or Expected Value:</a:t>
            </a:r>
          </a:p>
          <a:p>
            <a:pPr>
              <a:lnSpc>
                <a:spcPct val="90000"/>
              </a:lnSpc>
              <a:spcAft>
                <a:spcPts val="600"/>
              </a:spcAft>
            </a:pPr>
            <a:r>
              <a:rPr lang="en-US" sz="2000" dirty="0"/>
              <a:t>Average sample value</a:t>
            </a:r>
          </a:p>
        </p:txBody>
      </p:sp>
      <p:pic>
        <p:nvPicPr>
          <p:cNvPr id="3074" name="Picture 2">
            <a:extLst>
              <a:ext uri="{FF2B5EF4-FFF2-40B4-BE49-F238E27FC236}">
                <a16:creationId xmlns:a16="http://schemas.microsoft.com/office/drawing/2014/main" id="{59458D6F-C919-5748-BFD7-AB84B9B1F69B}"/>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5624296" y="1073835"/>
            <a:ext cx="2743766" cy="4710330"/>
          </a:xfrm>
          <a:prstGeom prst="rect">
            <a:avLst/>
          </a:prstGeom>
          <a:noFill/>
          <a:extLst>
            <a:ext uri="{909E8E84-426E-40DD-AFC4-6F175D3DCCD1}">
              <a14:hiddenFill xmlns:a14="http://schemas.microsoft.com/office/drawing/2010/main">
                <a:solidFill>
                  <a:srgbClr val="FFFFFF"/>
                </a:solidFill>
              </a14:hiddenFill>
            </a:ext>
          </a:extLst>
        </p:spPr>
      </p:pic>
      <p:pic>
        <p:nvPicPr>
          <p:cNvPr id="8" name="Content Placeholder 7">
            <a:extLst>
              <a:ext uri="{FF2B5EF4-FFF2-40B4-BE49-F238E27FC236}">
                <a16:creationId xmlns:a16="http://schemas.microsoft.com/office/drawing/2014/main" id="{903EF60B-A4DB-9F4F-B094-31A3D42DAE99}"/>
              </a:ext>
            </a:extLst>
          </p:cNvPr>
          <p:cNvPicPr>
            <a:picLocks noGrp="1" noChangeAspect="1"/>
          </p:cNvPicPr>
          <p:nvPr>
            <p:ph sz="half" idx="1"/>
          </p:nvPr>
        </p:nvPicPr>
        <p:blipFill>
          <a:blip r:embed="rId3"/>
          <a:stretch>
            <a:fillRect/>
          </a:stretch>
        </p:blipFill>
        <p:spPr>
          <a:xfrm>
            <a:off x="8673211" y="1724828"/>
            <a:ext cx="2828925" cy="3408344"/>
          </a:xfrm>
          <a:prstGeom prst="rect">
            <a:avLst/>
          </a:prstGeom>
        </p:spPr>
      </p:pic>
    </p:spTree>
    <p:extLst>
      <p:ext uri="{BB962C8B-B14F-4D97-AF65-F5344CB8AC3E}">
        <p14:creationId xmlns:p14="http://schemas.microsoft.com/office/powerpoint/2010/main" val="5748370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Mean and Standard Deviation</a:t>
            </a:r>
            <a:br>
              <a:rPr lang="en-US" dirty="0"/>
            </a:br>
            <a:r>
              <a:rPr lang="en-US" sz="2000" dirty="0"/>
              <a:t>https://</a:t>
            </a:r>
            <a:r>
              <a:rPr lang="en-US" sz="2000" dirty="0" err="1"/>
              <a:t>www.evestment.com</a:t>
            </a:r>
            <a:r>
              <a:rPr lang="en-US" sz="2000" dirty="0"/>
              <a:t>/resources/investment-statistics-guide/assessing-</a:t>
            </a:r>
            <a:r>
              <a:rPr lang="en-US" sz="2000" dirty="0" err="1"/>
              <a:t>skewness</a:t>
            </a:r>
            <a:r>
              <a:rPr lang="en-US" sz="2000" dirty="0"/>
              <a:t>-and-kurtosis-in-the-returns-distribution/</a:t>
            </a:r>
          </a:p>
        </p:txBody>
      </p:sp>
      <p:pic>
        <p:nvPicPr>
          <p:cNvPr id="6" name="Content Placeholder 5" descr="Screen Shot 2017-01-19 at 11.03.19 AM.png"/>
          <p:cNvPicPr>
            <a:picLocks noGrp="1" noChangeAspect="1"/>
          </p:cNvPicPr>
          <p:nvPr>
            <p:ph idx="1"/>
          </p:nvPr>
        </p:nvPicPr>
        <p:blipFill>
          <a:blip r:embed="rId2">
            <a:extLst>
              <a:ext uri="{28A0092B-C50C-407E-A947-70E740481C1C}">
                <a14:useLocalDpi xmlns:a14="http://schemas.microsoft.com/office/drawing/2010/main" val="0"/>
              </a:ext>
            </a:extLst>
          </a:blip>
          <a:srcRect l="-4900" r="-4900"/>
          <a:stretch>
            <a:fillRect/>
          </a:stretch>
        </p:blipFill>
        <p:spPr/>
      </p:pic>
    </p:spTree>
    <p:extLst>
      <p:ext uri="{BB962C8B-B14F-4D97-AF65-F5344CB8AC3E}">
        <p14:creationId xmlns:p14="http://schemas.microsoft.com/office/powerpoint/2010/main" val="24314910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a:t>Expected Value (Sample Mean)</a:t>
            </a:r>
            <a:br>
              <a:rPr lang="en-US"/>
            </a:br>
            <a:r>
              <a:rPr lang="en-US" sz="2700"/>
              <a:t>https://en.wikipedia.org/wiki/Experiment_(probability_theory)</a:t>
            </a:r>
            <a:br>
              <a:rPr lang="en-US" sz="2700"/>
            </a:br>
            <a:endParaRPr lang="en-US" sz="2700" dirty="0"/>
          </a:p>
        </p:txBody>
      </p:sp>
      <p:pic>
        <p:nvPicPr>
          <p:cNvPr id="4" name="Picture 3" descr="Screen Shot 2017-01-19 at 2.06.1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6936" y="1638006"/>
            <a:ext cx="8686800" cy="4447002"/>
          </a:xfrm>
          <a:prstGeom prst="rect">
            <a:avLst/>
          </a:prstGeom>
        </p:spPr>
      </p:pic>
    </p:spTree>
    <p:extLst>
      <p:ext uri="{BB962C8B-B14F-4D97-AF65-F5344CB8AC3E}">
        <p14:creationId xmlns:p14="http://schemas.microsoft.com/office/powerpoint/2010/main" val="5765902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9C02875-D457-4487-AAF9-C9DA51EED3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47951" y="0"/>
            <a:ext cx="489999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988807" y="585216"/>
            <a:ext cx="4103875" cy="3739896"/>
          </a:xfrm>
        </p:spPr>
        <p:txBody>
          <a:bodyPr vert="horz" lIns="91440" tIns="45720" rIns="91440" bIns="45720" rtlCol="0" anchor="b">
            <a:normAutofit/>
          </a:bodyPr>
          <a:lstStyle/>
          <a:p>
            <a:r>
              <a:rPr lang="en-US" sz="3800" kern="1200" dirty="0">
                <a:solidFill>
                  <a:schemeClr val="bg1"/>
                </a:solidFill>
                <a:latin typeface="+mj-lt"/>
                <a:ea typeface="+mj-ea"/>
                <a:cs typeface="+mj-cs"/>
              </a:rPr>
              <a:t>Expected Value (Sample Mean)</a:t>
            </a:r>
            <a:br>
              <a:rPr lang="en-US" sz="3800" kern="1200" dirty="0">
                <a:solidFill>
                  <a:schemeClr val="bg1"/>
                </a:solidFill>
                <a:latin typeface="+mj-lt"/>
                <a:ea typeface="+mj-ea"/>
                <a:cs typeface="+mj-cs"/>
              </a:rPr>
            </a:br>
            <a:r>
              <a:rPr lang="en-US" sz="1600" kern="1200" dirty="0">
                <a:solidFill>
                  <a:schemeClr val="bg1"/>
                </a:solidFill>
                <a:latin typeface="+mj-lt"/>
                <a:ea typeface="+mj-ea"/>
                <a:cs typeface="+mj-cs"/>
              </a:rPr>
              <a:t>https://</a:t>
            </a:r>
            <a:r>
              <a:rPr lang="en-US" sz="1600" kern="1200" dirty="0" err="1">
                <a:solidFill>
                  <a:schemeClr val="bg1"/>
                </a:solidFill>
                <a:latin typeface="+mj-lt"/>
                <a:ea typeface="+mj-ea"/>
                <a:cs typeface="+mj-cs"/>
              </a:rPr>
              <a:t>en.wikipedia.org</a:t>
            </a:r>
            <a:r>
              <a:rPr lang="en-US" sz="1600" kern="1200" dirty="0">
                <a:solidFill>
                  <a:schemeClr val="bg1"/>
                </a:solidFill>
                <a:latin typeface="+mj-lt"/>
                <a:ea typeface="+mj-ea"/>
                <a:cs typeface="+mj-cs"/>
              </a:rPr>
              <a:t>/wiki/</a:t>
            </a:r>
            <a:r>
              <a:rPr lang="en-US" sz="1600" kern="1200" dirty="0" err="1">
                <a:solidFill>
                  <a:schemeClr val="bg1"/>
                </a:solidFill>
                <a:latin typeface="+mj-lt"/>
                <a:ea typeface="+mj-ea"/>
                <a:cs typeface="+mj-cs"/>
              </a:rPr>
              <a:t>Expected_value</a:t>
            </a:r>
            <a:endParaRPr lang="en-US" sz="1600" kern="1200" dirty="0">
              <a:solidFill>
                <a:schemeClr val="bg1"/>
              </a:solidFill>
              <a:latin typeface="+mj-lt"/>
              <a:ea typeface="+mj-ea"/>
              <a:cs typeface="+mj-cs"/>
            </a:endParaRPr>
          </a:p>
        </p:txBody>
      </p:sp>
      <p:pic>
        <p:nvPicPr>
          <p:cNvPr id="4" name="Content Placeholder 3" descr="Screen Shot 2017-01-22 at 11.57.43 AM.png"/>
          <p:cNvPicPr>
            <a:picLocks noGrp="1" noChangeAspect="1"/>
          </p:cNvPicPr>
          <p:nvPr>
            <p:ph idx="1"/>
          </p:nvPr>
        </p:nvPicPr>
        <p:blipFill rotWithShape="1">
          <a:blip r:embed="rId2">
            <a:extLst>
              <a:ext uri="{28A0092B-C50C-407E-A947-70E740481C1C}">
                <a14:useLocalDpi xmlns:a14="http://schemas.microsoft.com/office/drawing/2010/main" val="0"/>
              </a:ext>
            </a:extLst>
          </a:blip>
          <a:srcRect l="-569" r="-3750"/>
          <a:stretch/>
        </p:blipFill>
        <p:spPr>
          <a:xfrm>
            <a:off x="953774" y="585217"/>
            <a:ext cx="5619260" cy="5568696"/>
          </a:xfrm>
          <a:prstGeom prst="rect">
            <a:avLst/>
          </a:prstGeom>
        </p:spPr>
      </p:pic>
    </p:spTree>
    <p:extLst>
      <p:ext uri="{BB962C8B-B14F-4D97-AF65-F5344CB8AC3E}">
        <p14:creationId xmlns:p14="http://schemas.microsoft.com/office/powerpoint/2010/main" val="36623597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7-01-19 at 2.08.5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9536" y="2349137"/>
            <a:ext cx="8001000" cy="3289300"/>
          </a:xfrm>
          <a:prstGeom prst="rect">
            <a:avLst/>
          </a:prstGeom>
        </p:spPr>
      </p:pic>
      <p:sp>
        <p:nvSpPr>
          <p:cNvPr id="9" name="Title 4"/>
          <p:cNvSpPr>
            <a:spLocks noGrp="1"/>
          </p:cNvSpPr>
          <p:nvPr>
            <p:ph type="title"/>
          </p:nvPr>
        </p:nvSpPr>
        <p:spPr/>
        <p:txBody>
          <a:bodyPr>
            <a:normAutofit fontScale="90000"/>
          </a:bodyPr>
          <a:lstStyle/>
          <a:p>
            <a:r>
              <a:rPr lang="en-US" dirty="0"/>
              <a:t>Expected Value (Sample Mean)</a:t>
            </a:r>
            <a:br>
              <a:rPr lang="en-US" dirty="0"/>
            </a:br>
            <a:r>
              <a:rPr lang="en-US" sz="2700" dirty="0"/>
              <a:t>https://</a:t>
            </a:r>
            <a:r>
              <a:rPr lang="en-US" sz="2700" dirty="0" err="1"/>
              <a:t>en.wikipedia.org</a:t>
            </a:r>
            <a:r>
              <a:rPr lang="en-US" sz="2700" dirty="0"/>
              <a:t>/wiki/Experiment_(</a:t>
            </a:r>
            <a:r>
              <a:rPr lang="en-US" sz="2700" dirty="0" err="1"/>
              <a:t>probability_theory</a:t>
            </a:r>
            <a:r>
              <a:rPr lang="en-US" sz="2700" dirty="0"/>
              <a:t>)</a:t>
            </a:r>
            <a:br>
              <a:rPr lang="en-US" sz="2700" dirty="0"/>
            </a:br>
            <a:endParaRPr lang="en-US" sz="2700" dirty="0"/>
          </a:p>
        </p:txBody>
      </p:sp>
      <p:sp>
        <p:nvSpPr>
          <p:cNvPr id="2" name="Rectangle 1"/>
          <p:cNvSpPr/>
          <p:nvPr/>
        </p:nvSpPr>
        <p:spPr>
          <a:xfrm>
            <a:off x="7332134" y="5283201"/>
            <a:ext cx="2728403" cy="35523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12658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4"/>
          <p:cNvSpPr>
            <a:spLocks noGrp="1"/>
          </p:cNvSpPr>
          <p:nvPr>
            <p:ph type="title"/>
          </p:nvPr>
        </p:nvSpPr>
        <p:spPr/>
        <p:txBody>
          <a:bodyPr>
            <a:normAutofit fontScale="90000"/>
          </a:bodyPr>
          <a:lstStyle/>
          <a:p>
            <a:r>
              <a:rPr lang="en-US" dirty="0"/>
              <a:t>Expected Value (Sample Mean)</a:t>
            </a:r>
            <a:br>
              <a:rPr lang="en-US" dirty="0"/>
            </a:br>
            <a:r>
              <a:rPr lang="en-US" sz="2700" dirty="0"/>
              <a:t>https://</a:t>
            </a:r>
            <a:r>
              <a:rPr lang="en-US" sz="2700" dirty="0" err="1"/>
              <a:t>en.wikipedia.org</a:t>
            </a:r>
            <a:r>
              <a:rPr lang="en-US" sz="2700" dirty="0"/>
              <a:t>/wiki/Experiment_(</a:t>
            </a:r>
            <a:r>
              <a:rPr lang="en-US" sz="2700" dirty="0" err="1"/>
              <a:t>probability_theory</a:t>
            </a:r>
            <a:r>
              <a:rPr lang="en-US" sz="2700" dirty="0"/>
              <a:t>)</a:t>
            </a:r>
            <a:br>
              <a:rPr lang="en-US" sz="2700" dirty="0"/>
            </a:br>
            <a:endParaRPr lang="en-US" sz="2700" dirty="0"/>
          </a:p>
        </p:txBody>
      </p:sp>
      <p:pic>
        <p:nvPicPr>
          <p:cNvPr id="2" name="Picture 1" descr="Screen Shot 2017-01-19 at 2.12.4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4322" y="1417638"/>
            <a:ext cx="5721606" cy="5230530"/>
          </a:xfrm>
          <a:prstGeom prst="rect">
            <a:avLst/>
          </a:prstGeom>
        </p:spPr>
      </p:pic>
      <p:sp>
        <p:nvSpPr>
          <p:cNvPr id="3" name="TextBox 2"/>
          <p:cNvSpPr txBox="1"/>
          <p:nvPr/>
        </p:nvSpPr>
        <p:spPr>
          <a:xfrm>
            <a:off x="6313714" y="3943508"/>
            <a:ext cx="2218648" cy="830997"/>
          </a:xfrm>
          <a:prstGeom prst="rect">
            <a:avLst/>
          </a:prstGeom>
          <a:noFill/>
        </p:spPr>
        <p:txBody>
          <a:bodyPr wrap="square" rtlCol="0">
            <a:spAutoFit/>
          </a:bodyPr>
          <a:lstStyle/>
          <a:p>
            <a:pPr algn="r"/>
            <a:r>
              <a:rPr lang="en-US" sz="1200" dirty="0"/>
              <a:t>The rate of convergence can be </a:t>
            </a:r>
          </a:p>
          <a:p>
            <a:pPr algn="r"/>
            <a:r>
              <a:rPr lang="en-US" sz="1200" dirty="0"/>
              <a:t>roughly quantified by </a:t>
            </a:r>
          </a:p>
          <a:p>
            <a:pPr algn="r"/>
            <a:r>
              <a:rPr lang="en-US" sz="1200" dirty="0"/>
              <a:t>Chebyshev's inequality and the</a:t>
            </a:r>
          </a:p>
          <a:p>
            <a:pPr algn="r"/>
            <a:r>
              <a:rPr lang="en-US" sz="1200" dirty="0"/>
              <a:t> Berry–Esseen theorem.</a:t>
            </a:r>
          </a:p>
        </p:txBody>
      </p:sp>
    </p:spTree>
    <p:extLst>
      <p:ext uri="{BB962C8B-B14F-4D97-AF65-F5344CB8AC3E}">
        <p14:creationId xmlns:p14="http://schemas.microsoft.com/office/powerpoint/2010/main" val="42686400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p:cNvSpPr>
            <a:spLocks noGrp="1"/>
          </p:cNvSpPr>
          <p:nvPr>
            <p:ph type="title"/>
          </p:nvPr>
        </p:nvSpPr>
        <p:spPr/>
        <p:txBody>
          <a:bodyPr>
            <a:normAutofit fontScale="90000"/>
          </a:bodyPr>
          <a:lstStyle/>
          <a:p>
            <a:r>
              <a:rPr lang="en-US" sz="3600" dirty="0"/>
              <a:t>Expected Value (Discrete Random Variables)</a:t>
            </a:r>
            <a:br>
              <a:rPr lang="en-US" sz="3600" dirty="0"/>
            </a:br>
            <a:r>
              <a:rPr lang="en-US" sz="2700" dirty="0"/>
              <a:t>https://</a:t>
            </a:r>
            <a:r>
              <a:rPr lang="en-US" sz="2700" dirty="0" err="1"/>
              <a:t>en.wikipedia.org</a:t>
            </a:r>
            <a:r>
              <a:rPr lang="en-US" sz="2700" dirty="0"/>
              <a:t>/wiki/Experiment_(</a:t>
            </a:r>
            <a:r>
              <a:rPr lang="en-US" sz="2700" dirty="0" err="1"/>
              <a:t>probability_theory</a:t>
            </a:r>
            <a:r>
              <a:rPr lang="en-US" sz="2700" dirty="0"/>
              <a:t>)</a:t>
            </a:r>
            <a:br>
              <a:rPr lang="en-US" sz="2700" dirty="0"/>
            </a:br>
            <a:endParaRPr lang="en-US" sz="2700" dirty="0"/>
          </a:p>
        </p:txBody>
      </p:sp>
      <p:grpSp>
        <p:nvGrpSpPr>
          <p:cNvPr id="4" name="Group 3"/>
          <p:cNvGrpSpPr/>
          <p:nvPr/>
        </p:nvGrpSpPr>
        <p:grpSpPr>
          <a:xfrm>
            <a:off x="1981200" y="1730078"/>
            <a:ext cx="8338126" cy="3036705"/>
            <a:chOff x="457200" y="1730077"/>
            <a:chExt cx="8338126" cy="3036705"/>
          </a:xfrm>
        </p:grpSpPr>
        <p:pic>
          <p:nvPicPr>
            <p:cNvPr id="2" name="Picture 1" descr="Screen Shot 2017-01-19 at 2.16.11 PM.png"/>
            <p:cNvPicPr>
              <a:picLocks noChangeAspect="1"/>
            </p:cNvPicPr>
            <p:nvPr/>
          </p:nvPicPr>
          <p:blipFill rotWithShape="1">
            <a:blip r:embed="rId2">
              <a:extLst>
                <a:ext uri="{28A0092B-C50C-407E-A947-70E740481C1C}">
                  <a14:useLocalDpi xmlns:a14="http://schemas.microsoft.com/office/drawing/2010/main" val="0"/>
                </a:ext>
              </a:extLst>
            </a:blip>
            <a:srcRect b="50102"/>
            <a:stretch/>
          </p:blipFill>
          <p:spPr>
            <a:xfrm>
              <a:off x="457200" y="1730077"/>
              <a:ext cx="8338126" cy="3036705"/>
            </a:xfrm>
            <a:prstGeom prst="rect">
              <a:avLst/>
            </a:prstGeom>
          </p:spPr>
        </p:pic>
        <p:sp>
          <p:nvSpPr>
            <p:cNvPr id="3" name="Rectangle 2"/>
            <p:cNvSpPr/>
            <p:nvPr/>
          </p:nvSpPr>
          <p:spPr>
            <a:xfrm>
              <a:off x="6332232" y="1730077"/>
              <a:ext cx="920382" cy="38644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774130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7-01-19 at 2.11.2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2160" y="2249190"/>
            <a:ext cx="8320258" cy="2906940"/>
          </a:xfrm>
          <a:prstGeom prst="rect">
            <a:avLst/>
          </a:prstGeom>
        </p:spPr>
      </p:pic>
      <p:sp>
        <p:nvSpPr>
          <p:cNvPr id="8" name="Title 4"/>
          <p:cNvSpPr>
            <a:spLocks noGrp="1"/>
          </p:cNvSpPr>
          <p:nvPr>
            <p:ph type="title"/>
          </p:nvPr>
        </p:nvSpPr>
        <p:spPr/>
        <p:txBody>
          <a:bodyPr>
            <a:normAutofit fontScale="90000"/>
          </a:bodyPr>
          <a:lstStyle/>
          <a:p>
            <a:r>
              <a:rPr lang="en-US" dirty="0"/>
              <a:t>Expected Value (Sample Mean)</a:t>
            </a:r>
            <a:br>
              <a:rPr lang="en-US" dirty="0"/>
            </a:br>
            <a:r>
              <a:rPr lang="en-US" sz="2700" dirty="0"/>
              <a:t>https://</a:t>
            </a:r>
            <a:r>
              <a:rPr lang="en-US" sz="2700" dirty="0" err="1"/>
              <a:t>en.wikipedia.org</a:t>
            </a:r>
            <a:r>
              <a:rPr lang="en-US" sz="2700" dirty="0"/>
              <a:t>/wiki/Experiment_(</a:t>
            </a:r>
            <a:r>
              <a:rPr lang="en-US" sz="2700" dirty="0" err="1"/>
              <a:t>probability_theory</a:t>
            </a:r>
            <a:r>
              <a:rPr lang="en-US" sz="2700" dirty="0"/>
              <a:t>)</a:t>
            </a:r>
            <a:br>
              <a:rPr lang="en-US" sz="2700" dirty="0"/>
            </a:br>
            <a:endParaRPr lang="en-US" sz="2700" dirty="0"/>
          </a:p>
        </p:txBody>
      </p:sp>
      <p:sp>
        <p:nvSpPr>
          <p:cNvPr id="2" name="TextBox 1"/>
          <p:cNvSpPr txBox="1"/>
          <p:nvPr/>
        </p:nvSpPr>
        <p:spPr>
          <a:xfrm>
            <a:off x="3318934" y="5825067"/>
            <a:ext cx="4402667" cy="523220"/>
          </a:xfrm>
          <a:prstGeom prst="rect">
            <a:avLst/>
          </a:prstGeom>
          <a:noFill/>
        </p:spPr>
        <p:txBody>
          <a:bodyPr wrap="square" rtlCol="0">
            <a:spAutoFit/>
          </a:bodyPr>
          <a:lstStyle/>
          <a:p>
            <a:pPr algn="ctr"/>
            <a:r>
              <a:rPr lang="en-US" sz="2800" dirty="0">
                <a:solidFill>
                  <a:srgbClr val="800000"/>
                </a:solidFill>
              </a:rPr>
              <a:t>Bad bet !!</a:t>
            </a:r>
          </a:p>
        </p:txBody>
      </p:sp>
      <p:sp>
        <p:nvSpPr>
          <p:cNvPr id="4" name="Rounded Rectangular Callout 3">
            <a:extLst>
              <a:ext uri="{FF2B5EF4-FFF2-40B4-BE49-F238E27FC236}">
                <a16:creationId xmlns:a16="http://schemas.microsoft.com/office/drawing/2014/main" id="{8202DD9E-5032-EA4C-AA72-0392A3617B24}"/>
              </a:ext>
            </a:extLst>
          </p:cNvPr>
          <p:cNvSpPr/>
          <p:nvPr/>
        </p:nvSpPr>
        <p:spPr>
          <a:xfrm>
            <a:off x="9765492" y="3702660"/>
            <a:ext cx="2131982" cy="1037689"/>
          </a:xfrm>
          <a:prstGeom prst="wedgeRoundRectCallout">
            <a:avLst>
              <a:gd name="adj1" fmla="val -132471"/>
              <a:gd name="adj2" fmla="val 2241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This is why the house always wins!</a:t>
            </a:r>
          </a:p>
        </p:txBody>
      </p:sp>
    </p:spTree>
    <p:extLst>
      <p:ext uri="{BB962C8B-B14F-4D97-AF65-F5344CB8AC3E}">
        <p14:creationId xmlns:p14="http://schemas.microsoft.com/office/powerpoint/2010/main" val="10017808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Expectation: Example</a:t>
            </a:r>
            <a:br>
              <a:rPr lang="en-US" dirty="0"/>
            </a:br>
            <a:r>
              <a:rPr lang="en-US" sz="1600" dirty="0"/>
              <a:t>https://</a:t>
            </a:r>
            <a:r>
              <a:rPr lang="en-US" sz="1600" dirty="0" err="1"/>
              <a:t>www.boundless.com</a:t>
            </a:r>
            <a:r>
              <a:rPr lang="en-US" sz="1600" dirty="0"/>
              <a:t>/finance/textbooks/boundless-finance-textbook/introduction-to-risk-and-return-8/understanding-return-76/expected-return-340-3795/</a:t>
            </a:r>
          </a:p>
        </p:txBody>
      </p:sp>
      <p:pic>
        <p:nvPicPr>
          <p:cNvPr id="3" name="Picture 2" descr="betting-20outcom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0545" y="1632468"/>
            <a:ext cx="7941733" cy="5090068"/>
          </a:xfrm>
          <a:prstGeom prst="rect">
            <a:avLst/>
          </a:prstGeom>
        </p:spPr>
      </p:pic>
    </p:spTree>
    <p:extLst>
      <p:ext uri="{BB962C8B-B14F-4D97-AF65-F5344CB8AC3E}">
        <p14:creationId xmlns:p14="http://schemas.microsoft.com/office/powerpoint/2010/main" val="15728836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2159C1-CAC4-FF4D-B0F8-922F61F328AF}"/>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sz="4100"/>
              <a:t>Ed Thorp: A Man for All Markets</a:t>
            </a:r>
          </a:p>
        </p:txBody>
      </p:sp>
      <p:sp>
        <p:nvSpPr>
          <p:cNvPr id="4" name="Content Placeholder 3">
            <a:extLst>
              <a:ext uri="{FF2B5EF4-FFF2-40B4-BE49-F238E27FC236}">
                <a16:creationId xmlns:a16="http://schemas.microsoft.com/office/drawing/2014/main" id="{5465F86A-B8EB-FE47-ADAC-73EDC2042C74}"/>
              </a:ext>
            </a:extLst>
          </p:cNvPr>
          <p:cNvSpPr>
            <a:spLocks noGrp="1"/>
          </p:cNvSpPr>
          <p:nvPr>
            <p:ph sz="half" idx="1"/>
          </p:nvPr>
        </p:nvSpPr>
        <p:spPr>
          <a:xfrm>
            <a:off x="4965431" y="2438400"/>
            <a:ext cx="6586489" cy="3785419"/>
          </a:xfrm>
        </p:spPr>
        <p:txBody>
          <a:bodyPr vert="horz" lIns="91440" tIns="45720" rIns="91440" bIns="45720" rtlCol="0">
            <a:normAutofit/>
          </a:bodyPr>
          <a:lstStyle/>
          <a:p>
            <a:r>
              <a:rPr lang="en-US" sz="2000" dirty="0"/>
              <a:t>Edward Oakley Thorp (born August 14, 1932) is an American mathematics professor, author, hedge fund manager, and blackjack researcher. </a:t>
            </a:r>
          </a:p>
          <a:p>
            <a:r>
              <a:rPr lang="en-US" sz="2000" dirty="0"/>
              <a:t>He pioneered the modern applications of probability theory, including the harnessing of very small correlations for reliable financial gain. </a:t>
            </a:r>
          </a:p>
          <a:p>
            <a:r>
              <a:rPr lang="en-US" sz="2000" dirty="0"/>
              <a:t>Thorp is the author of Beat the Dealer, which mathematically proved that the house advantage in blackjack could be overcome by card counting. </a:t>
            </a:r>
          </a:p>
          <a:p>
            <a:r>
              <a:rPr lang="en-US" sz="2000" dirty="0"/>
              <a:t>He also developed and applied effective hedge fund techniques in the financial markets, and collaborated with Claude Shannon in creating the first wearable computer.</a:t>
            </a:r>
          </a:p>
          <a:p>
            <a:endParaRPr lang="en-US" sz="2000" dirty="0"/>
          </a:p>
        </p:txBody>
      </p:sp>
      <p:pic>
        <p:nvPicPr>
          <p:cNvPr id="1030" name="Picture 6" descr="A Man for All Markets: From Las Vegas to Wall Street, How I Beat the Dealer  and the Market: Thorp, Edward O., Taleb, Nassim Nicholas: 9781400067961:  Amazon.com: Books">
            <a:extLst>
              <a:ext uri="{FF2B5EF4-FFF2-40B4-BE49-F238E27FC236}">
                <a16:creationId xmlns:a16="http://schemas.microsoft.com/office/drawing/2014/main" id="{A200F8A9-89D7-A848-8AFC-FD950AD680EB}"/>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r="1" b="2729"/>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75" name="Straight Connector 74">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99675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89605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11" name="Group 10">
            <a:extLst>
              <a:ext uri="{FF2B5EF4-FFF2-40B4-BE49-F238E27FC236}">
                <a16:creationId xmlns:a16="http://schemas.microsoft.com/office/drawing/2014/main" id="{05314994-6337-4875-8CF5-652CAFE8342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12191999" cy="4267200"/>
            <a:chOff x="7467600" y="0"/>
            <a:chExt cx="4724400" cy="6858000"/>
          </a:xfrm>
        </p:grpSpPr>
        <p:sp>
          <p:nvSpPr>
            <p:cNvPr id="12" name="Rectangle 11">
              <a:extLst>
                <a:ext uri="{FF2B5EF4-FFF2-40B4-BE49-F238E27FC236}">
                  <a16:creationId xmlns:a16="http://schemas.microsoft.com/office/drawing/2014/main" id="{B3A2D4D6-D501-439A-9FC6-397879C465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CD20BAA-1998-4EBB-AD61-13A92072E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5" name="Freeform: Shape 14">
            <a:extLst>
              <a:ext uri="{FF2B5EF4-FFF2-40B4-BE49-F238E27FC236}">
                <a16:creationId xmlns:a16="http://schemas.microsoft.com/office/drawing/2014/main" id="{7449A6C7-D15F-4AA5-BFA5-71A404B47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267200"/>
          </a:xfrm>
          <a:custGeom>
            <a:avLst/>
            <a:gdLst>
              <a:gd name="connsiteX0" fmla="*/ 2537169 w 12192000"/>
              <a:gd name="connsiteY0" fmla="*/ 4125568 h 4267200"/>
              <a:gd name="connsiteX1" fmla="*/ 3246267 w 12192000"/>
              <a:gd name="connsiteY1" fmla="*/ 4262961 h 4267200"/>
              <a:gd name="connsiteX2" fmla="*/ 3253970 w 12192000"/>
              <a:gd name="connsiteY2" fmla="*/ 4267200 h 4267200"/>
              <a:gd name="connsiteX3" fmla="*/ 3071791 w 12192000"/>
              <a:gd name="connsiteY3" fmla="*/ 4267200 h 4267200"/>
              <a:gd name="connsiteX4" fmla="*/ 2975095 w 12192000"/>
              <a:gd name="connsiteY4" fmla="*/ 4243356 h 4267200"/>
              <a:gd name="connsiteX5" fmla="*/ 2626982 w 12192000"/>
              <a:gd name="connsiteY5" fmla="*/ 4206450 h 4267200"/>
              <a:gd name="connsiteX6" fmla="*/ 2490617 w 12192000"/>
              <a:gd name="connsiteY6" fmla="*/ 4206951 h 4267200"/>
              <a:gd name="connsiteX7" fmla="*/ 2819869 w 12192000"/>
              <a:gd name="connsiteY7" fmla="*/ 4252936 h 4267200"/>
              <a:gd name="connsiteX8" fmla="*/ 2900997 w 12192000"/>
              <a:gd name="connsiteY8" fmla="*/ 4267200 h 4267200"/>
              <a:gd name="connsiteX9" fmla="*/ 2705858 w 12192000"/>
              <a:gd name="connsiteY9" fmla="*/ 4267200 h 4267200"/>
              <a:gd name="connsiteX10" fmla="*/ 2561467 w 12192000"/>
              <a:gd name="connsiteY10" fmla="*/ 4246270 h 4267200"/>
              <a:gd name="connsiteX11" fmla="*/ 2305292 w 12192000"/>
              <a:gd name="connsiteY11" fmla="*/ 4219492 h 4267200"/>
              <a:gd name="connsiteX12" fmla="*/ 2409349 w 12192000"/>
              <a:gd name="connsiteY12" fmla="*/ 4267200 h 4267200"/>
              <a:gd name="connsiteX13" fmla="*/ 2266705 w 12192000"/>
              <a:gd name="connsiteY13" fmla="*/ 4267200 h 4267200"/>
              <a:gd name="connsiteX14" fmla="*/ 2183576 w 12192000"/>
              <a:gd name="connsiteY14" fmla="*/ 4227150 h 4267200"/>
              <a:gd name="connsiteX15" fmla="*/ 2151029 w 12192000"/>
              <a:gd name="connsiteY15" fmla="*/ 4146947 h 4267200"/>
              <a:gd name="connsiteX16" fmla="*/ 2537169 w 12192000"/>
              <a:gd name="connsiteY16" fmla="*/ 4125568 h 4267200"/>
              <a:gd name="connsiteX17" fmla="*/ 9258094 w 12192000"/>
              <a:gd name="connsiteY17" fmla="*/ 3958602 h 4267200"/>
              <a:gd name="connsiteX18" fmla="*/ 8526712 w 12192000"/>
              <a:gd name="connsiteY18" fmla="*/ 4119804 h 4267200"/>
              <a:gd name="connsiteX19" fmla="*/ 9258094 w 12192000"/>
              <a:gd name="connsiteY19" fmla="*/ 3958602 h 4267200"/>
              <a:gd name="connsiteX20" fmla="*/ 9168987 w 12192000"/>
              <a:gd name="connsiteY20" fmla="*/ 3919232 h 4267200"/>
              <a:gd name="connsiteX21" fmla="*/ 8603910 w 12192000"/>
              <a:gd name="connsiteY21" fmla="*/ 4068895 h 4267200"/>
              <a:gd name="connsiteX22" fmla="*/ 9252382 w 12192000"/>
              <a:gd name="connsiteY22" fmla="*/ 3927759 h 4267200"/>
              <a:gd name="connsiteX23" fmla="*/ 9168987 w 12192000"/>
              <a:gd name="connsiteY23" fmla="*/ 3919232 h 4267200"/>
              <a:gd name="connsiteX24" fmla="*/ 1635889 w 12192000"/>
              <a:gd name="connsiteY24" fmla="*/ 3709494 h 4267200"/>
              <a:gd name="connsiteX25" fmla="*/ 1634800 w 12192000"/>
              <a:gd name="connsiteY25" fmla="*/ 3731111 h 4267200"/>
              <a:gd name="connsiteX26" fmla="*/ 1635889 w 12192000"/>
              <a:gd name="connsiteY26" fmla="*/ 3709494 h 4267200"/>
              <a:gd name="connsiteX27" fmla="*/ 3174829 w 12192000"/>
              <a:gd name="connsiteY27" fmla="*/ 3620110 h 4267200"/>
              <a:gd name="connsiteX28" fmla="*/ 3189263 w 12192000"/>
              <a:gd name="connsiteY28" fmla="*/ 3625726 h 4267200"/>
              <a:gd name="connsiteX29" fmla="*/ 3560912 w 12192000"/>
              <a:gd name="connsiteY29" fmla="*/ 4079863 h 4267200"/>
              <a:gd name="connsiteX30" fmla="*/ 3611854 w 12192000"/>
              <a:gd name="connsiteY30" fmla="*/ 4188366 h 4267200"/>
              <a:gd name="connsiteX31" fmla="*/ 3631583 w 12192000"/>
              <a:gd name="connsiteY31" fmla="*/ 4267200 h 4267200"/>
              <a:gd name="connsiteX32" fmla="*/ 3575699 w 12192000"/>
              <a:gd name="connsiteY32" fmla="*/ 4267200 h 4267200"/>
              <a:gd name="connsiteX33" fmla="*/ 3575567 w 12192000"/>
              <a:gd name="connsiteY33" fmla="*/ 4263588 h 4267200"/>
              <a:gd name="connsiteX34" fmla="*/ 3467355 w 12192000"/>
              <a:gd name="connsiteY34" fmla="*/ 3988130 h 4267200"/>
              <a:gd name="connsiteX35" fmla="*/ 3310753 w 12192000"/>
              <a:gd name="connsiteY35" fmla="*/ 3787140 h 4267200"/>
              <a:gd name="connsiteX36" fmla="*/ 3291335 w 12192000"/>
              <a:gd name="connsiteY36" fmla="*/ 3767420 h 4267200"/>
              <a:gd name="connsiteX37" fmla="*/ 3390805 w 12192000"/>
              <a:gd name="connsiteY37" fmla="*/ 3937163 h 4267200"/>
              <a:gd name="connsiteX38" fmla="*/ 3545740 w 12192000"/>
              <a:gd name="connsiteY38" fmla="*/ 4251102 h 4267200"/>
              <a:gd name="connsiteX39" fmla="*/ 3550709 w 12192000"/>
              <a:gd name="connsiteY39" fmla="*/ 4267200 h 4267200"/>
              <a:gd name="connsiteX40" fmla="*/ 3513586 w 12192000"/>
              <a:gd name="connsiteY40" fmla="*/ 4267200 h 4267200"/>
              <a:gd name="connsiteX41" fmla="*/ 3470728 w 12192000"/>
              <a:gd name="connsiteY41" fmla="*/ 4152456 h 4267200"/>
              <a:gd name="connsiteX42" fmla="*/ 3364433 w 12192000"/>
              <a:gd name="connsiteY42" fmla="*/ 3953121 h 4267200"/>
              <a:gd name="connsiteX43" fmla="*/ 3316479 w 12192000"/>
              <a:gd name="connsiteY43" fmla="*/ 3872136 h 4267200"/>
              <a:gd name="connsiteX44" fmla="*/ 3504482 w 12192000"/>
              <a:gd name="connsiteY44" fmla="*/ 4267200 h 4267200"/>
              <a:gd name="connsiteX45" fmla="*/ 3467547 w 12192000"/>
              <a:gd name="connsiteY45" fmla="*/ 4267200 h 4267200"/>
              <a:gd name="connsiteX46" fmla="*/ 3177952 w 12192000"/>
              <a:gd name="connsiteY46" fmla="*/ 3657386 h 4267200"/>
              <a:gd name="connsiteX47" fmla="*/ 3174829 w 12192000"/>
              <a:gd name="connsiteY47" fmla="*/ 3620110 h 4267200"/>
              <a:gd name="connsiteX48" fmla="*/ 11279315 w 12192000"/>
              <a:gd name="connsiteY48" fmla="*/ 3618448 h 4267200"/>
              <a:gd name="connsiteX49" fmla="*/ 11317765 w 12192000"/>
              <a:gd name="connsiteY49" fmla="*/ 3638405 h 4267200"/>
              <a:gd name="connsiteX50" fmla="*/ 11304886 w 12192000"/>
              <a:gd name="connsiteY50" fmla="*/ 4200582 h 4267200"/>
              <a:gd name="connsiteX51" fmla="*/ 11298904 w 12192000"/>
              <a:gd name="connsiteY51" fmla="*/ 4267200 h 4267200"/>
              <a:gd name="connsiteX52" fmla="*/ 11213088 w 12192000"/>
              <a:gd name="connsiteY52" fmla="*/ 4267200 h 4267200"/>
              <a:gd name="connsiteX53" fmla="*/ 11219157 w 12192000"/>
              <a:gd name="connsiteY53" fmla="*/ 4210725 h 4267200"/>
              <a:gd name="connsiteX54" fmla="*/ 11225213 w 12192000"/>
              <a:gd name="connsiteY54" fmla="*/ 3936722 h 4267200"/>
              <a:gd name="connsiteX55" fmla="*/ 11182914 w 12192000"/>
              <a:gd name="connsiteY55" fmla="*/ 4196771 h 4267200"/>
              <a:gd name="connsiteX56" fmla="*/ 11172266 w 12192000"/>
              <a:gd name="connsiteY56" fmla="*/ 4267200 h 4267200"/>
              <a:gd name="connsiteX57" fmla="*/ 11140975 w 12192000"/>
              <a:gd name="connsiteY57" fmla="*/ 4267200 h 4267200"/>
              <a:gd name="connsiteX58" fmla="*/ 11152239 w 12192000"/>
              <a:gd name="connsiteY58" fmla="*/ 4192628 h 4267200"/>
              <a:gd name="connsiteX59" fmla="*/ 11201005 w 12192000"/>
              <a:gd name="connsiteY59" fmla="*/ 3900089 h 4267200"/>
              <a:gd name="connsiteX60" fmla="*/ 11105754 w 12192000"/>
              <a:gd name="connsiteY60" fmla="*/ 4139192 h 4267200"/>
              <a:gd name="connsiteX61" fmla="*/ 11065821 w 12192000"/>
              <a:gd name="connsiteY61" fmla="*/ 4267200 h 4267200"/>
              <a:gd name="connsiteX62" fmla="*/ 10978133 w 12192000"/>
              <a:gd name="connsiteY62" fmla="*/ 4267200 h 4267200"/>
              <a:gd name="connsiteX63" fmla="*/ 11088889 w 12192000"/>
              <a:gd name="connsiteY63" fmla="*/ 3963916 h 4267200"/>
              <a:gd name="connsiteX64" fmla="*/ 11231212 w 12192000"/>
              <a:gd name="connsiteY64" fmla="*/ 3645474 h 4267200"/>
              <a:gd name="connsiteX65" fmla="*/ 11279315 w 12192000"/>
              <a:gd name="connsiteY65" fmla="*/ 3618448 h 4267200"/>
              <a:gd name="connsiteX66" fmla="*/ 10296877 w 12192000"/>
              <a:gd name="connsiteY66" fmla="*/ 3526602 h 4267200"/>
              <a:gd name="connsiteX67" fmla="*/ 10314210 w 12192000"/>
              <a:gd name="connsiteY67" fmla="*/ 3538353 h 4267200"/>
              <a:gd name="connsiteX68" fmla="*/ 10450858 w 12192000"/>
              <a:gd name="connsiteY68" fmla="*/ 3902477 h 4267200"/>
              <a:gd name="connsiteX69" fmla="*/ 10572255 w 12192000"/>
              <a:gd name="connsiteY69" fmla="*/ 4267200 h 4267200"/>
              <a:gd name="connsiteX70" fmla="*/ 10477642 w 12192000"/>
              <a:gd name="connsiteY70" fmla="*/ 4267200 h 4267200"/>
              <a:gd name="connsiteX71" fmla="*/ 10436479 w 12192000"/>
              <a:gd name="connsiteY71" fmla="*/ 4144570 h 4267200"/>
              <a:gd name="connsiteX72" fmla="*/ 10277529 w 12192000"/>
              <a:gd name="connsiteY72" fmla="*/ 3701307 h 4267200"/>
              <a:gd name="connsiteX73" fmla="*/ 10276797 w 12192000"/>
              <a:gd name="connsiteY73" fmla="*/ 3708672 h 4267200"/>
              <a:gd name="connsiteX74" fmla="*/ 10385906 w 12192000"/>
              <a:gd name="connsiteY74" fmla="*/ 4147031 h 4267200"/>
              <a:gd name="connsiteX75" fmla="*/ 10431445 w 12192000"/>
              <a:gd name="connsiteY75" fmla="*/ 4267200 h 4267200"/>
              <a:gd name="connsiteX76" fmla="*/ 10398237 w 12192000"/>
              <a:gd name="connsiteY76" fmla="*/ 4267200 h 4267200"/>
              <a:gd name="connsiteX77" fmla="*/ 10356661 w 12192000"/>
              <a:gd name="connsiteY77" fmla="*/ 4157302 h 4267200"/>
              <a:gd name="connsiteX78" fmla="*/ 10268559 w 12192000"/>
              <a:gd name="connsiteY78" fmla="*/ 3871054 h 4267200"/>
              <a:gd name="connsiteX79" fmla="*/ 10340065 w 12192000"/>
              <a:gd name="connsiteY79" fmla="*/ 4201637 h 4267200"/>
              <a:gd name="connsiteX80" fmla="*/ 10368861 w 12192000"/>
              <a:gd name="connsiteY80" fmla="*/ 4267200 h 4267200"/>
              <a:gd name="connsiteX81" fmla="*/ 10267862 w 12192000"/>
              <a:gd name="connsiteY81" fmla="*/ 4267200 h 4267200"/>
              <a:gd name="connsiteX82" fmla="*/ 10236210 w 12192000"/>
              <a:gd name="connsiteY82" fmla="*/ 4185635 h 4267200"/>
              <a:gd name="connsiteX83" fmla="*/ 10225980 w 12192000"/>
              <a:gd name="connsiteY83" fmla="*/ 3561061 h 4267200"/>
              <a:gd name="connsiteX84" fmla="*/ 10296877 w 12192000"/>
              <a:gd name="connsiteY84" fmla="*/ 3526602 h 4267200"/>
              <a:gd name="connsiteX85" fmla="*/ 3429186 w 12192000"/>
              <a:gd name="connsiteY85" fmla="*/ 3458784 h 4267200"/>
              <a:gd name="connsiteX86" fmla="*/ 3446761 w 12192000"/>
              <a:gd name="connsiteY86" fmla="*/ 3461278 h 4267200"/>
              <a:gd name="connsiteX87" fmla="*/ 4419733 w 12192000"/>
              <a:gd name="connsiteY87" fmla="*/ 3963555 h 4267200"/>
              <a:gd name="connsiteX88" fmla="*/ 4659448 w 12192000"/>
              <a:gd name="connsiteY88" fmla="*/ 4172746 h 4267200"/>
              <a:gd name="connsiteX89" fmla="*/ 4719140 w 12192000"/>
              <a:gd name="connsiteY89" fmla="*/ 4267200 h 4267200"/>
              <a:gd name="connsiteX90" fmla="*/ 4641222 w 12192000"/>
              <a:gd name="connsiteY90" fmla="*/ 4267200 h 4267200"/>
              <a:gd name="connsiteX91" fmla="*/ 4599968 w 12192000"/>
              <a:gd name="connsiteY91" fmla="*/ 4207074 h 4267200"/>
              <a:gd name="connsiteX92" fmla="*/ 4136093 w 12192000"/>
              <a:gd name="connsiteY92" fmla="*/ 3858466 h 4267200"/>
              <a:gd name="connsiteX93" fmla="*/ 3670252 w 12192000"/>
              <a:gd name="connsiteY93" fmla="*/ 3622798 h 4267200"/>
              <a:gd name="connsiteX94" fmla="*/ 3817258 w 12192000"/>
              <a:gd name="connsiteY94" fmla="*/ 3723577 h 4267200"/>
              <a:gd name="connsiteX95" fmla="*/ 4000461 w 12192000"/>
              <a:gd name="connsiteY95" fmla="*/ 3855966 h 4267200"/>
              <a:gd name="connsiteX96" fmla="*/ 4088180 w 12192000"/>
              <a:gd name="connsiteY96" fmla="*/ 3929774 h 4267200"/>
              <a:gd name="connsiteX97" fmla="*/ 4184555 w 12192000"/>
              <a:gd name="connsiteY97" fmla="*/ 4010683 h 4267200"/>
              <a:gd name="connsiteX98" fmla="*/ 4399563 w 12192000"/>
              <a:gd name="connsiteY98" fmla="*/ 4158106 h 4267200"/>
              <a:gd name="connsiteX99" fmla="*/ 4546299 w 12192000"/>
              <a:gd name="connsiteY99" fmla="*/ 4254934 h 4267200"/>
              <a:gd name="connsiteX100" fmla="*/ 4561743 w 12192000"/>
              <a:gd name="connsiteY100" fmla="*/ 4267200 h 4267200"/>
              <a:gd name="connsiteX101" fmla="*/ 4509274 w 12192000"/>
              <a:gd name="connsiteY101" fmla="*/ 4267200 h 4267200"/>
              <a:gd name="connsiteX102" fmla="*/ 4383389 w 12192000"/>
              <a:gd name="connsiteY102" fmla="*/ 4184369 h 4267200"/>
              <a:gd name="connsiteX103" fmla="*/ 4165508 w 12192000"/>
              <a:gd name="connsiteY103" fmla="*/ 4035196 h 4267200"/>
              <a:gd name="connsiteX104" fmla="*/ 4068162 w 12192000"/>
              <a:gd name="connsiteY104" fmla="*/ 3953394 h 4267200"/>
              <a:gd name="connsiteX105" fmla="*/ 3981416 w 12192000"/>
              <a:gd name="connsiteY105" fmla="*/ 3880482 h 4267200"/>
              <a:gd name="connsiteX106" fmla="*/ 3800147 w 12192000"/>
              <a:gd name="connsiteY106" fmla="*/ 3749872 h 4267200"/>
              <a:gd name="connsiteX107" fmla="*/ 3655073 w 12192000"/>
              <a:gd name="connsiteY107" fmla="*/ 3650884 h 4267200"/>
              <a:gd name="connsiteX108" fmla="*/ 3989938 w 12192000"/>
              <a:gd name="connsiteY108" fmla="*/ 3991685 h 4267200"/>
              <a:gd name="connsiteX109" fmla="*/ 4393907 w 12192000"/>
              <a:gd name="connsiteY109" fmla="*/ 4261258 h 4267200"/>
              <a:gd name="connsiteX110" fmla="*/ 4408201 w 12192000"/>
              <a:gd name="connsiteY110" fmla="*/ 4267200 h 4267200"/>
              <a:gd name="connsiteX111" fmla="*/ 4250346 w 12192000"/>
              <a:gd name="connsiteY111" fmla="*/ 4267200 h 4267200"/>
              <a:gd name="connsiteX112" fmla="*/ 4245269 w 12192000"/>
              <a:gd name="connsiteY112" fmla="*/ 4265040 h 4267200"/>
              <a:gd name="connsiteX113" fmla="*/ 4036318 w 12192000"/>
              <a:gd name="connsiteY113" fmla="*/ 4147013 h 4267200"/>
              <a:gd name="connsiteX114" fmla="*/ 3432098 w 12192000"/>
              <a:gd name="connsiteY114" fmla="*/ 3537312 h 4267200"/>
              <a:gd name="connsiteX115" fmla="*/ 3429186 w 12192000"/>
              <a:gd name="connsiteY115" fmla="*/ 3458784 h 4267200"/>
              <a:gd name="connsiteX116" fmla="*/ 9334796 w 12192000"/>
              <a:gd name="connsiteY116" fmla="*/ 3456584 h 4267200"/>
              <a:gd name="connsiteX117" fmla="*/ 9651570 w 12192000"/>
              <a:gd name="connsiteY117" fmla="*/ 3826505 h 4267200"/>
              <a:gd name="connsiteX118" fmla="*/ 9334796 w 12192000"/>
              <a:gd name="connsiteY118" fmla="*/ 3456584 h 4267200"/>
              <a:gd name="connsiteX119" fmla="*/ 4440129 w 12192000"/>
              <a:gd name="connsiteY119" fmla="*/ 3448571 h 4267200"/>
              <a:gd name="connsiteX120" fmla="*/ 4856525 w 12192000"/>
              <a:gd name="connsiteY120" fmla="*/ 3915351 h 4267200"/>
              <a:gd name="connsiteX121" fmla="*/ 5059055 w 12192000"/>
              <a:gd name="connsiteY121" fmla="*/ 4108918 h 4267200"/>
              <a:gd name="connsiteX122" fmla="*/ 5290070 w 12192000"/>
              <a:gd name="connsiteY122" fmla="*/ 4263619 h 4267200"/>
              <a:gd name="connsiteX123" fmla="*/ 4834991 w 12192000"/>
              <a:gd name="connsiteY123" fmla="*/ 3830985 h 4267200"/>
              <a:gd name="connsiteX124" fmla="*/ 4440129 w 12192000"/>
              <a:gd name="connsiteY124" fmla="*/ 3448571 h 4267200"/>
              <a:gd name="connsiteX125" fmla="*/ 5425834 w 12192000"/>
              <a:gd name="connsiteY125" fmla="*/ 3162785 h 4267200"/>
              <a:gd name="connsiteX126" fmla="*/ 5401644 w 12192000"/>
              <a:gd name="connsiteY126" fmla="*/ 3617847 h 4267200"/>
              <a:gd name="connsiteX127" fmla="*/ 5467256 w 12192000"/>
              <a:gd name="connsiteY127" fmla="*/ 4175494 h 4267200"/>
              <a:gd name="connsiteX128" fmla="*/ 5448069 w 12192000"/>
              <a:gd name="connsiteY128" fmla="*/ 3567554 h 4267200"/>
              <a:gd name="connsiteX129" fmla="*/ 1318687 w 12192000"/>
              <a:gd name="connsiteY129" fmla="*/ 3113840 h 4267200"/>
              <a:gd name="connsiteX130" fmla="*/ 1066793 w 12192000"/>
              <a:gd name="connsiteY130" fmla="*/ 3212171 h 4267200"/>
              <a:gd name="connsiteX131" fmla="*/ 993319 w 12192000"/>
              <a:gd name="connsiteY131" fmla="*/ 3247648 h 4267200"/>
              <a:gd name="connsiteX132" fmla="*/ 853081 w 12192000"/>
              <a:gd name="connsiteY132" fmla="*/ 3312410 h 4267200"/>
              <a:gd name="connsiteX133" fmla="*/ 805957 w 12192000"/>
              <a:gd name="connsiteY133" fmla="*/ 3330443 h 4267200"/>
              <a:gd name="connsiteX134" fmla="*/ 1318687 w 12192000"/>
              <a:gd name="connsiteY134" fmla="*/ 3113840 h 4267200"/>
              <a:gd name="connsiteX135" fmla="*/ 5453702 w 12192000"/>
              <a:gd name="connsiteY135" fmla="*/ 3090882 h 4267200"/>
              <a:gd name="connsiteX136" fmla="*/ 5480135 w 12192000"/>
              <a:gd name="connsiteY136" fmla="*/ 3565802 h 4267200"/>
              <a:gd name="connsiteX137" fmla="*/ 5499023 w 12192000"/>
              <a:gd name="connsiteY137" fmla="*/ 4166310 h 4267200"/>
              <a:gd name="connsiteX138" fmla="*/ 5547022 w 12192000"/>
              <a:gd name="connsiteY138" fmla="*/ 3607838 h 4267200"/>
              <a:gd name="connsiteX139" fmla="*/ 5515964 w 12192000"/>
              <a:gd name="connsiteY139" fmla="*/ 3378541 h 4267200"/>
              <a:gd name="connsiteX140" fmla="*/ 5453702 w 12192000"/>
              <a:gd name="connsiteY140" fmla="*/ 3090882 h 4267200"/>
              <a:gd name="connsiteX141" fmla="*/ 9790480 w 12192000"/>
              <a:gd name="connsiteY141" fmla="*/ 3078533 h 4267200"/>
              <a:gd name="connsiteX142" fmla="*/ 9763295 w 12192000"/>
              <a:gd name="connsiteY142" fmla="*/ 3245370 h 4267200"/>
              <a:gd name="connsiteX143" fmla="*/ 9736458 w 12192000"/>
              <a:gd name="connsiteY143" fmla="*/ 3758413 h 4267200"/>
              <a:gd name="connsiteX144" fmla="*/ 9763499 w 12192000"/>
              <a:gd name="connsiteY144" fmla="*/ 3528057 h 4267200"/>
              <a:gd name="connsiteX145" fmla="*/ 9793906 w 12192000"/>
              <a:gd name="connsiteY145" fmla="*/ 3231157 h 4267200"/>
              <a:gd name="connsiteX146" fmla="*/ 9791874 w 12192000"/>
              <a:gd name="connsiteY146" fmla="*/ 3142788 h 4267200"/>
              <a:gd name="connsiteX147" fmla="*/ 9790480 w 12192000"/>
              <a:gd name="connsiteY147" fmla="*/ 3078533 h 4267200"/>
              <a:gd name="connsiteX148" fmla="*/ 1238695 w 12192000"/>
              <a:gd name="connsiteY148" fmla="*/ 3076820 h 4267200"/>
              <a:gd name="connsiteX149" fmla="*/ 716371 w 12192000"/>
              <a:gd name="connsiteY149" fmla="*/ 3293249 h 4267200"/>
              <a:gd name="connsiteX150" fmla="*/ 579522 w 12192000"/>
              <a:gd name="connsiteY150" fmla="*/ 3371759 h 4267200"/>
              <a:gd name="connsiteX151" fmla="*/ 600288 w 12192000"/>
              <a:gd name="connsiteY151" fmla="*/ 3365555 h 4267200"/>
              <a:gd name="connsiteX152" fmla="*/ 840692 w 12192000"/>
              <a:gd name="connsiteY152" fmla="*/ 3284921 h 4267200"/>
              <a:gd name="connsiteX153" fmla="*/ 979248 w 12192000"/>
              <a:gd name="connsiteY153" fmla="*/ 3221003 h 4267200"/>
              <a:gd name="connsiteX154" fmla="*/ 1053282 w 12192000"/>
              <a:gd name="connsiteY154" fmla="*/ 3185247 h 4267200"/>
              <a:gd name="connsiteX155" fmla="*/ 1320603 w 12192000"/>
              <a:gd name="connsiteY155" fmla="*/ 3081281 h 4267200"/>
              <a:gd name="connsiteX156" fmla="*/ 1238695 w 12192000"/>
              <a:gd name="connsiteY156" fmla="*/ 3076820 h 4267200"/>
              <a:gd name="connsiteX157" fmla="*/ 5425627 w 12192000"/>
              <a:gd name="connsiteY157" fmla="*/ 2954192 h 4267200"/>
              <a:gd name="connsiteX158" fmla="*/ 5470770 w 12192000"/>
              <a:gd name="connsiteY158" fmla="*/ 3005435 h 4267200"/>
              <a:gd name="connsiteX159" fmla="*/ 5567647 w 12192000"/>
              <a:gd name="connsiteY159" fmla="*/ 4190286 h 4267200"/>
              <a:gd name="connsiteX160" fmla="*/ 5545854 w 12192000"/>
              <a:gd name="connsiteY160" fmla="*/ 4267200 h 4267200"/>
              <a:gd name="connsiteX161" fmla="*/ 5391871 w 12192000"/>
              <a:gd name="connsiteY161" fmla="*/ 4267200 h 4267200"/>
              <a:gd name="connsiteX162" fmla="*/ 5318171 w 12192000"/>
              <a:gd name="connsiteY162" fmla="*/ 4175818 h 4267200"/>
              <a:gd name="connsiteX163" fmla="*/ 4943646 w 12192000"/>
              <a:gd name="connsiteY163" fmla="*/ 3822916 h 4267200"/>
              <a:gd name="connsiteX164" fmla="*/ 4594837 w 12192000"/>
              <a:gd name="connsiteY164" fmla="*/ 3532274 h 4267200"/>
              <a:gd name="connsiteX165" fmla="*/ 4441737 w 12192000"/>
              <a:gd name="connsiteY165" fmla="*/ 3399734 h 4267200"/>
              <a:gd name="connsiteX166" fmla="*/ 4431236 w 12192000"/>
              <a:gd name="connsiteY166" fmla="*/ 3400954 h 4267200"/>
              <a:gd name="connsiteX167" fmla="*/ 4557150 w 12192000"/>
              <a:gd name="connsiteY167" fmla="*/ 3510023 h 4267200"/>
              <a:gd name="connsiteX168" fmla="*/ 4856936 w 12192000"/>
              <a:gd name="connsiteY168" fmla="*/ 3809146 h 4267200"/>
              <a:gd name="connsiteX169" fmla="*/ 5111996 w 12192000"/>
              <a:gd name="connsiteY169" fmla="*/ 4065759 h 4267200"/>
              <a:gd name="connsiteX170" fmla="*/ 5246890 w 12192000"/>
              <a:gd name="connsiteY170" fmla="*/ 4187633 h 4267200"/>
              <a:gd name="connsiteX171" fmla="*/ 5347266 w 12192000"/>
              <a:gd name="connsiteY171" fmla="*/ 4267200 h 4267200"/>
              <a:gd name="connsiteX172" fmla="*/ 5164092 w 12192000"/>
              <a:gd name="connsiteY172" fmla="*/ 4267200 h 4267200"/>
              <a:gd name="connsiteX173" fmla="*/ 5108945 w 12192000"/>
              <a:gd name="connsiteY173" fmla="*/ 4232176 h 4267200"/>
              <a:gd name="connsiteX174" fmla="*/ 4294126 w 12192000"/>
              <a:gd name="connsiteY174" fmla="*/ 3303048 h 4267200"/>
              <a:gd name="connsiteX175" fmla="*/ 4305321 w 12192000"/>
              <a:gd name="connsiteY175" fmla="*/ 3256953 h 4267200"/>
              <a:gd name="connsiteX176" fmla="*/ 4949299 w 12192000"/>
              <a:gd name="connsiteY176" fmla="*/ 3766336 h 4267200"/>
              <a:gd name="connsiteX177" fmla="*/ 5291452 w 12192000"/>
              <a:gd name="connsiteY177" fmla="*/ 4076801 h 4267200"/>
              <a:gd name="connsiteX178" fmla="*/ 5434998 w 12192000"/>
              <a:gd name="connsiteY178" fmla="*/ 4254100 h 4267200"/>
              <a:gd name="connsiteX179" fmla="*/ 5351015 w 12192000"/>
              <a:gd name="connsiteY179" fmla="*/ 3760989 h 4267200"/>
              <a:gd name="connsiteX180" fmla="*/ 5413780 w 12192000"/>
              <a:gd name="connsiteY180" fmla="*/ 2966265 h 4267200"/>
              <a:gd name="connsiteX181" fmla="*/ 5425627 w 12192000"/>
              <a:gd name="connsiteY181" fmla="*/ 2954192 h 4267200"/>
              <a:gd name="connsiteX182" fmla="*/ 8380397 w 12192000"/>
              <a:gd name="connsiteY182" fmla="*/ 2896659 h 4267200"/>
              <a:gd name="connsiteX183" fmla="*/ 8634801 w 12192000"/>
              <a:gd name="connsiteY183" fmla="*/ 3304169 h 4267200"/>
              <a:gd name="connsiteX184" fmla="*/ 8971448 w 12192000"/>
              <a:gd name="connsiteY184" fmla="*/ 3675946 h 4267200"/>
              <a:gd name="connsiteX185" fmla="*/ 8820691 w 12192000"/>
              <a:gd name="connsiteY185" fmla="*/ 3486482 h 4267200"/>
              <a:gd name="connsiteX186" fmla="*/ 8807612 w 12192000"/>
              <a:gd name="connsiteY186" fmla="*/ 3467256 h 4267200"/>
              <a:gd name="connsiteX187" fmla="*/ 8556796 w 12192000"/>
              <a:gd name="connsiteY187" fmla="*/ 3116474 h 4267200"/>
              <a:gd name="connsiteX188" fmla="*/ 8427018 w 12192000"/>
              <a:gd name="connsiteY188" fmla="*/ 2948853 h 4267200"/>
              <a:gd name="connsiteX189" fmla="*/ 8380397 w 12192000"/>
              <a:gd name="connsiteY189" fmla="*/ 2896659 h 4267200"/>
              <a:gd name="connsiteX190" fmla="*/ 9831020 w 12192000"/>
              <a:gd name="connsiteY190" fmla="*/ 2871730 h 4267200"/>
              <a:gd name="connsiteX191" fmla="*/ 9827707 w 12192000"/>
              <a:gd name="connsiteY191" fmla="*/ 2915231 h 4267200"/>
              <a:gd name="connsiteX192" fmla="*/ 9820699 w 12192000"/>
              <a:gd name="connsiteY192" fmla="*/ 3051540 h 4267200"/>
              <a:gd name="connsiteX193" fmla="*/ 9822525 w 12192000"/>
              <a:gd name="connsiteY193" fmla="*/ 3140814 h 4267200"/>
              <a:gd name="connsiteX194" fmla="*/ 9824704 w 12192000"/>
              <a:gd name="connsiteY194" fmla="*/ 3230628 h 4267200"/>
              <a:gd name="connsiteX195" fmla="*/ 9793821 w 12192000"/>
              <a:gd name="connsiteY195" fmla="*/ 3531652 h 4267200"/>
              <a:gd name="connsiteX196" fmla="*/ 9767436 w 12192000"/>
              <a:gd name="connsiteY196" fmla="*/ 3750864 h 4267200"/>
              <a:gd name="connsiteX197" fmla="*/ 9814477 w 12192000"/>
              <a:gd name="connsiteY197" fmla="*/ 3662531 h 4267200"/>
              <a:gd name="connsiteX198" fmla="*/ 9831020 w 12192000"/>
              <a:gd name="connsiteY198" fmla="*/ 2871730 h 4267200"/>
              <a:gd name="connsiteX199" fmla="*/ 8380521 w 12192000"/>
              <a:gd name="connsiteY199" fmla="*/ 2850596 h 4267200"/>
              <a:gd name="connsiteX200" fmla="*/ 8451446 w 12192000"/>
              <a:gd name="connsiteY200" fmla="*/ 2928627 h 4267200"/>
              <a:gd name="connsiteX201" fmla="*/ 8582269 w 12192000"/>
              <a:gd name="connsiteY201" fmla="*/ 3097880 h 4267200"/>
              <a:gd name="connsiteX202" fmla="*/ 8833783 w 12192000"/>
              <a:gd name="connsiteY202" fmla="*/ 3449753 h 4267200"/>
              <a:gd name="connsiteX203" fmla="*/ 8846863 w 12192000"/>
              <a:gd name="connsiteY203" fmla="*/ 3468981 h 4267200"/>
              <a:gd name="connsiteX204" fmla="*/ 8960046 w 12192000"/>
              <a:gd name="connsiteY204" fmla="*/ 3620389 h 4267200"/>
              <a:gd name="connsiteX205" fmla="*/ 8380521 w 12192000"/>
              <a:gd name="connsiteY205" fmla="*/ 2850596 h 4267200"/>
              <a:gd name="connsiteX206" fmla="*/ 9854151 w 12192000"/>
              <a:gd name="connsiteY206" fmla="*/ 2642862 h 4267200"/>
              <a:gd name="connsiteX207" fmla="*/ 9871341 w 12192000"/>
              <a:gd name="connsiteY207" fmla="*/ 2659697 h 4267200"/>
              <a:gd name="connsiteX208" fmla="*/ 9966678 w 12192000"/>
              <a:gd name="connsiteY208" fmla="*/ 3423399 h 4267200"/>
              <a:gd name="connsiteX209" fmla="*/ 9880832 w 12192000"/>
              <a:gd name="connsiteY209" fmla="*/ 3700562 h 4267200"/>
              <a:gd name="connsiteX210" fmla="*/ 9896024 w 12192000"/>
              <a:gd name="connsiteY210" fmla="*/ 4178295 h 4267200"/>
              <a:gd name="connsiteX211" fmla="*/ 10028060 w 12192000"/>
              <a:gd name="connsiteY211" fmla="*/ 4267200 h 4267200"/>
              <a:gd name="connsiteX212" fmla="*/ 9651813 w 12192000"/>
              <a:gd name="connsiteY212" fmla="*/ 4267200 h 4267200"/>
              <a:gd name="connsiteX213" fmla="*/ 9814527 w 12192000"/>
              <a:gd name="connsiteY213" fmla="*/ 4248048 h 4267200"/>
              <a:gd name="connsiteX214" fmla="*/ 9615182 w 12192000"/>
              <a:gd name="connsiteY214" fmla="*/ 4220499 h 4267200"/>
              <a:gd name="connsiteX215" fmla="*/ 9465210 w 12192000"/>
              <a:gd name="connsiteY215" fmla="*/ 4242240 h 4267200"/>
              <a:gd name="connsiteX216" fmla="*/ 9387108 w 12192000"/>
              <a:gd name="connsiteY216" fmla="*/ 4267200 h 4267200"/>
              <a:gd name="connsiteX217" fmla="*/ 9268441 w 12192000"/>
              <a:gd name="connsiteY217" fmla="*/ 4267200 h 4267200"/>
              <a:gd name="connsiteX218" fmla="*/ 9307676 w 12192000"/>
              <a:gd name="connsiteY218" fmla="*/ 4251276 h 4267200"/>
              <a:gd name="connsiteX219" fmla="*/ 9761570 w 12192000"/>
              <a:gd name="connsiteY219" fmla="*/ 4182283 h 4267200"/>
              <a:gd name="connsiteX220" fmla="*/ 9368237 w 12192000"/>
              <a:gd name="connsiteY220" fmla="*/ 3949470 h 4267200"/>
              <a:gd name="connsiteX221" fmla="*/ 9354614 w 12192000"/>
              <a:gd name="connsiteY221" fmla="*/ 3951288 h 4267200"/>
              <a:gd name="connsiteX222" fmla="*/ 8364351 w 12192000"/>
              <a:gd name="connsiteY222" fmla="*/ 4159267 h 4267200"/>
              <a:gd name="connsiteX223" fmla="*/ 8386567 w 12192000"/>
              <a:gd name="connsiteY223" fmla="*/ 4119760 h 4267200"/>
              <a:gd name="connsiteX224" fmla="*/ 9231713 w 12192000"/>
              <a:gd name="connsiteY224" fmla="*/ 3873539 h 4267200"/>
              <a:gd name="connsiteX225" fmla="*/ 9023301 w 12192000"/>
              <a:gd name="connsiteY225" fmla="*/ 3763109 h 4267200"/>
              <a:gd name="connsiteX226" fmla="*/ 9010556 w 12192000"/>
              <a:gd name="connsiteY226" fmla="*/ 3758998 h 4267200"/>
              <a:gd name="connsiteX227" fmla="*/ 8604324 w 12192000"/>
              <a:gd name="connsiteY227" fmla="*/ 3417171 h 4267200"/>
              <a:gd name="connsiteX228" fmla="*/ 8218577 w 12192000"/>
              <a:gd name="connsiteY228" fmla="*/ 2770227 h 4267200"/>
              <a:gd name="connsiteX229" fmla="*/ 8222774 w 12192000"/>
              <a:gd name="connsiteY229" fmla="*/ 2749954 h 4267200"/>
              <a:gd name="connsiteX230" fmla="*/ 8297623 w 12192000"/>
              <a:gd name="connsiteY230" fmla="*/ 2731935 h 4267200"/>
              <a:gd name="connsiteX231" fmla="*/ 9090618 w 12192000"/>
              <a:gd name="connsiteY231" fmla="*/ 3716225 h 4267200"/>
              <a:gd name="connsiteX232" fmla="*/ 9762441 w 12192000"/>
              <a:gd name="connsiteY232" fmla="*/ 4093587 h 4267200"/>
              <a:gd name="connsiteX233" fmla="*/ 9717826 w 12192000"/>
              <a:gd name="connsiteY233" fmla="*/ 3916719 h 4267200"/>
              <a:gd name="connsiteX234" fmla="*/ 9713123 w 12192000"/>
              <a:gd name="connsiteY234" fmla="*/ 3916663 h 4267200"/>
              <a:gd name="connsiteX235" fmla="*/ 9175594 w 12192000"/>
              <a:gd name="connsiteY235" fmla="*/ 3326950 h 4267200"/>
              <a:gd name="connsiteX236" fmla="*/ 9253941 w 12192000"/>
              <a:gd name="connsiteY236" fmla="*/ 3287566 h 4267200"/>
              <a:gd name="connsiteX237" fmla="*/ 9625671 w 12192000"/>
              <a:gd name="connsiteY237" fmla="*/ 3639960 h 4267200"/>
              <a:gd name="connsiteX238" fmla="*/ 9656881 w 12192000"/>
              <a:gd name="connsiteY238" fmla="*/ 3333361 h 4267200"/>
              <a:gd name="connsiteX239" fmla="*/ 9782066 w 12192000"/>
              <a:gd name="connsiteY239" fmla="*/ 2680771 h 4267200"/>
              <a:gd name="connsiteX240" fmla="*/ 9854151 w 12192000"/>
              <a:gd name="connsiteY240" fmla="*/ 2642862 h 4267200"/>
              <a:gd name="connsiteX241" fmla="*/ 11114299 w 12192000"/>
              <a:gd name="connsiteY241" fmla="*/ 2390555 h 4267200"/>
              <a:gd name="connsiteX242" fmla="*/ 11113373 w 12192000"/>
              <a:gd name="connsiteY242" fmla="*/ 2392739 h 4267200"/>
              <a:gd name="connsiteX243" fmla="*/ 11117197 w 12192000"/>
              <a:gd name="connsiteY243" fmla="*/ 2394358 h 4267200"/>
              <a:gd name="connsiteX244" fmla="*/ 11114299 w 12192000"/>
              <a:gd name="connsiteY244" fmla="*/ 2390555 h 4267200"/>
              <a:gd name="connsiteX245" fmla="*/ 10506276 w 12192000"/>
              <a:gd name="connsiteY245" fmla="*/ 2118977 h 4267200"/>
              <a:gd name="connsiteX246" fmla="*/ 10431542 w 12192000"/>
              <a:gd name="connsiteY246" fmla="*/ 2525128 h 4267200"/>
              <a:gd name="connsiteX247" fmla="*/ 10391375 w 12192000"/>
              <a:gd name="connsiteY247" fmla="*/ 2667145 h 4267200"/>
              <a:gd name="connsiteX248" fmla="*/ 10355047 w 12192000"/>
              <a:gd name="connsiteY248" fmla="*/ 2832031 h 4267200"/>
              <a:gd name="connsiteX249" fmla="*/ 10336080 w 12192000"/>
              <a:gd name="connsiteY249" fmla="*/ 2927011 h 4267200"/>
              <a:gd name="connsiteX250" fmla="*/ 10389394 w 12192000"/>
              <a:gd name="connsiteY250" fmla="*/ 2782834 h 4267200"/>
              <a:gd name="connsiteX251" fmla="*/ 10506276 w 12192000"/>
              <a:gd name="connsiteY251" fmla="*/ 2118977 h 4267200"/>
              <a:gd name="connsiteX252" fmla="*/ 11538179 w 12192000"/>
              <a:gd name="connsiteY252" fmla="*/ 2090376 h 4267200"/>
              <a:gd name="connsiteX253" fmla="*/ 11577479 w 12192000"/>
              <a:gd name="connsiteY253" fmla="*/ 2228695 h 4267200"/>
              <a:gd name="connsiteX254" fmla="*/ 11586754 w 12192000"/>
              <a:gd name="connsiteY254" fmla="*/ 2266098 h 4267200"/>
              <a:gd name="connsiteX255" fmla="*/ 11609011 w 12192000"/>
              <a:gd name="connsiteY255" fmla="*/ 2353427 h 4267200"/>
              <a:gd name="connsiteX256" fmla="*/ 11761579 w 12192000"/>
              <a:gd name="connsiteY256" fmla="*/ 2703223 h 4267200"/>
              <a:gd name="connsiteX257" fmla="*/ 11877711 w 12192000"/>
              <a:gd name="connsiteY257" fmla="*/ 2947465 h 4267200"/>
              <a:gd name="connsiteX258" fmla="*/ 11538179 w 12192000"/>
              <a:gd name="connsiteY258" fmla="*/ 2090376 h 4267200"/>
              <a:gd name="connsiteX259" fmla="*/ 6604735 w 12192000"/>
              <a:gd name="connsiteY259" fmla="*/ 2041381 h 4267200"/>
              <a:gd name="connsiteX260" fmla="*/ 7204487 w 12192000"/>
              <a:gd name="connsiteY260" fmla="*/ 2742112 h 4267200"/>
              <a:gd name="connsiteX261" fmla="*/ 7131592 w 12192000"/>
              <a:gd name="connsiteY261" fmla="*/ 2672096 h 4267200"/>
              <a:gd name="connsiteX262" fmla="*/ 6996344 w 12192000"/>
              <a:gd name="connsiteY262" fmla="*/ 2518310 h 4267200"/>
              <a:gd name="connsiteX263" fmla="*/ 6735495 w 12192000"/>
              <a:gd name="connsiteY263" fmla="*/ 2196890 h 4267200"/>
              <a:gd name="connsiteX264" fmla="*/ 6721901 w 12192000"/>
              <a:gd name="connsiteY264" fmla="*/ 2179274 h 4267200"/>
              <a:gd name="connsiteX265" fmla="*/ 6604735 w 12192000"/>
              <a:gd name="connsiteY265" fmla="*/ 2041381 h 4267200"/>
              <a:gd name="connsiteX266" fmla="*/ 11488421 w 12192000"/>
              <a:gd name="connsiteY266" fmla="*/ 2034549 h 4267200"/>
              <a:gd name="connsiteX267" fmla="*/ 11840356 w 12192000"/>
              <a:gd name="connsiteY267" fmla="*/ 2932293 h 4267200"/>
              <a:gd name="connsiteX268" fmla="*/ 11736331 w 12192000"/>
              <a:gd name="connsiteY268" fmla="*/ 2715710 h 4267200"/>
              <a:gd name="connsiteX269" fmla="*/ 11581560 w 12192000"/>
              <a:gd name="connsiteY269" fmla="*/ 2360474 h 4267200"/>
              <a:gd name="connsiteX270" fmla="*/ 11558442 w 12192000"/>
              <a:gd name="connsiteY270" fmla="*/ 2272139 h 4267200"/>
              <a:gd name="connsiteX271" fmla="*/ 11549169 w 12192000"/>
              <a:gd name="connsiteY271" fmla="*/ 2234734 h 4267200"/>
              <a:gd name="connsiteX272" fmla="*/ 11488421 w 12192000"/>
              <a:gd name="connsiteY272" fmla="*/ 2034549 h 4267200"/>
              <a:gd name="connsiteX273" fmla="*/ 10468916 w 12192000"/>
              <a:gd name="connsiteY273" fmla="*/ 2032338 h 4267200"/>
              <a:gd name="connsiteX274" fmla="*/ 10421480 w 12192000"/>
              <a:gd name="connsiteY274" fmla="*/ 2185446 h 4267200"/>
              <a:gd name="connsiteX275" fmla="*/ 10351264 w 12192000"/>
              <a:gd name="connsiteY275" fmla="*/ 2591574 h 4267200"/>
              <a:gd name="connsiteX276" fmla="*/ 10294485 w 12192000"/>
              <a:gd name="connsiteY276" fmla="*/ 2991809 h 4267200"/>
              <a:gd name="connsiteX277" fmla="*/ 10327850 w 12192000"/>
              <a:gd name="connsiteY277" fmla="*/ 2826310 h 4267200"/>
              <a:gd name="connsiteX278" fmla="*/ 10364099 w 12192000"/>
              <a:gd name="connsiteY278" fmla="*/ 2660098 h 4267200"/>
              <a:gd name="connsiteX279" fmla="*/ 10404725 w 12192000"/>
              <a:gd name="connsiteY279" fmla="*/ 2516991 h 4267200"/>
              <a:gd name="connsiteX280" fmla="*/ 10478071 w 12192000"/>
              <a:gd name="connsiteY280" fmla="*/ 2114122 h 4267200"/>
              <a:gd name="connsiteX281" fmla="*/ 10468916 w 12192000"/>
              <a:gd name="connsiteY281" fmla="*/ 2032338 h 4267200"/>
              <a:gd name="connsiteX282" fmla="*/ 10573132 w 12192000"/>
              <a:gd name="connsiteY282" fmla="*/ 1991479 h 4267200"/>
              <a:gd name="connsiteX283" fmla="*/ 11066880 w 12192000"/>
              <a:gd name="connsiteY283" fmla="*/ 2371770 h 4267200"/>
              <a:gd name="connsiteX284" fmla="*/ 10573132 w 12192000"/>
              <a:gd name="connsiteY284" fmla="*/ 1991479 h 4267200"/>
              <a:gd name="connsiteX285" fmla="*/ 6591670 w 12192000"/>
              <a:gd name="connsiteY285" fmla="*/ 1988277 h 4267200"/>
              <a:gd name="connsiteX286" fmla="*/ 6747349 w 12192000"/>
              <a:gd name="connsiteY286" fmla="*/ 2160069 h 4267200"/>
              <a:gd name="connsiteX287" fmla="*/ 6760943 w 12192000"/>
              <a:gd name="connsiteY287" fmla="*/ 2177686 h 4267200"/>
              <a:gd name="connsiteX288" fmla="*/ 7021065 w 12192000"/>
              <a:gd name="connsiteY288" fmla="*/ 2498102 h 4267200"/>
              <a:gd name="connsiteX289" fmla="*/ 7155223 w 12192000"/>
              <a:gd name="connsiteY289" fmla="*/ 2650386 h 4267200"/>
              <a:gd name="connsiteX290" fmla="*/ 7203167 w 12192000"/>
              <a:gd name="connsiteY290" fmla="*/ 2697288 h 4267200"/>
              <a:gd name="connsiteX291" fmla="*/ 6937703 w 12192000"/>
              <a:gd name="connsiteY291" fmla="*/ 2321981 h 4267200"/>
              <a:gd name="connsiteX292" fmla="*/ 6591670 w 12192000"/>
              <a:gd name="connsiteY292" fmla="*/ 1988277 h 4267200"/>
              <a:gd name="connsiteX293" fmla="*/ 5798671 w 12192000"/>
              <a:gd name="connsiteY293" fmla="*/ 1981601 h 4267200"/>
              <a:gd name="connsiteX294" fmla="*/ 5754709 w 12192000"/>
              <a:gd name="connsiteY294" fmla="*/ 2071454 h 4267200"/>
              <a:gd name="connsiteX295" fmla="*/ 5763044 w 12192000"/>
              <a:gd name="connsiteY295" fmla="*/ 2842206 h 4267200"/>
              <a:gd name="connsiteX296" fmla="*/ 5764974 w 12192000"/>
              <a:gd name="connsiteY296" fmla="*/ 2799609 h 4267200"/>
              <a:gd name="connsiteX297" fmla="*/ 5767665 w 12192000"/>
              <a:gd name="connsiteY297" fmla="*/ 2666409 h 4267200"/>
              <a:gd name="connsiteX298" fmla="*/ 5763055 w 12192000"/>
              <a:gd name="connsiteY298" fmla="*/ 2579705 h 4267200"/>
              <a:gd name="connsiteX299" fmla="*/ 5758079 w 12192000"/>
              <a:gd name="connsiteY299" fmla="*/ 2492508 h 4267200"/>
              <a:gd name="connsiteX300" fmla="*/ 5779325 w 12192000"/>
              <a:gd name="connsiteY300" fmla="*/ 2197069 h 4267200"/>
              <a:gd name="connsiteX301" fmla="*/ 5798671 w 12192000"/>
              <a:gd name="connsiteY301" fmla="*/ 1981601 h 4267200"/>
              <a:gd name="connsiteX302" fmla="*/ 5829202 w 12192000"/>
              <a:gd name="connsiteY302" fmla="*/ 1971679 h 4267200"/>
              <a:gd name="connsiteX303" fmla="*/ 5809558 w 12192000"/>
              <a:gd name="connsiteY303" fmla="*/ 2198043 h 4267200"/>
              <a:gd name="connsiteX304" fmla="*/ 5788653 w 12192000"/>
              <a:gd name="connsiteY304" fmla="*/ 2489430 h 4267200"/>
              <a:gd name="connsiteX305" fmla="*/ 5793439 w 12192000"/>
              <a:gd name="connsiteY305" fmla="*/ 2575235 h 4267200"/>
              <a:gd name="connsiteX306" fmla="*/ 5796837 w 12192000"/>
              <a:gd name="connsiteY306" fmla="*/ 2637633 h 4267200"/>
              <a:gd name="connsiteX307" fmla="*/ 5818614 w 12192000"/>
              <a:gd name="connsiteY307" fmla="*/ 2473055 h 4267200"/>
              <a:gd name="connsiteX308" fmla="*/ 5829202 w 12192000"/>
              <a:gd name="connsiteY308" fmla="*/ 1971679 h 4267200"/>
              <a:gd name="connsiteX309" fmla="*/ 10578769 w 12192000"/>
              <a:gd name="connsiteY309" fmla="*/ 1962963 h 4267200"/>
              <a:gd name="connsiteX310" fmla="*/ 11073823 w 12192000"/>
              <a:gd name="connsiteY310" fmla="*/ 2338658 h 4267200"/>
              <a:gd name="connsiteX311" fmla="*/ 10578769 w 12192000"/>
              <a:gd name="connsiteY311" fmla="*/ 1962963 h 4267200"/>
              <a:gd name="connsiteX312" fmla="*/ 5911389 w 12192000"/>
              <a:gd name="connsiteY312" fmla="*/ 1898371 h 4267200"/>
              <a:gd name="connsiteX313" fmla="*/ 6237627 w 12192000"/>
              <a:gd name="connsiteY313" fmla="*/ 2231921 h 4267200"/>
              <a:gd name="connsiteX314" fmla="*/ 5911389 w 12192000"/>
              <a:gd name="connsiteY314" fmla="*/ 1898371 h 4267200"/>
              <a:gd name="connsiteX315" fmla="*/ 6944437 w 12192000"/>
              <a:gd name="connsiteY315" fmla="*/ 1575402 h 4267200"/>
              <a:gd name="connsiteX316" fmla="*/ 6304730 w 12192000"/>
              <a:gd name="connsiteY316" fmla="*/ 1766654 h 4267200"/>
              <a:gd name="connsiteX317" fmla="*/ 6944437 w 12192000"/>
              <a:gd name="connsiteY317" fmla="*/ 1575402 h 4267200"/>
              <a:gd name="connsiteX318" fmla="*/ 7019523 w 12192000"/>
              <a:gd name="connsiteY318" fmla="*/ 1519450 h 4267200"/>
              <a:gd name="connsiteX319" fmla="*/ 6298091 w 12192000"/>
              <a:gd name="connsiteY319" fmla="*/ 1737122 h 4267200"/>
              <a:gd name="connsiteX320" fmla="*/ 7019523 w 12192000"/>
              <a:gd name="connsiteY320" fmla="*/ 1519450 h 4267200"/>
              <a:gd name="connsiteX321" fmla="*/ 2399523 w 12192000"/>
              <a:gd name="connsiteY321" fmla="*/ 1428234 h 4267200"/>
              <a:gd name="connsiteX322" fmla="*/ 2224982 w 12192000"/>
              <a:gd name="connsiteY322" fmla="*/ 1826201 h 4267200"/>
              <a:gd name="connsiteX323" fmla="*/ 2096099 w 12192000"/>
              <a:gd name="connsiteY323" fmla="*/ 2345900 h 4267200"/>
              <a:gd name="connsiteX324" fmla="*/ 2283317 w 12192000"/>
              <a:gd name="connsiteY324" fmla="*/ 1796925 h 4267200"/>
              <a:gd name="connsiteX325" fmla="*/ 2448558 w 12192000"/>
              <a:gd name="connsiteY325" fmla="*/ 1373435 h 4267200"/>
              <a:gd name="connsiteX326" fmla="*/ 2312521 w 12192000"/>
              <a:gd name="connsiteY326" fmla="*/ 1806140 h 4267200"/>
              <a:gd name="connsiteX327" fmla="*/ 2127533 w 12192000"/>
              <a:gd name="connsiteY327" fmla="*/ 2348380 h 4267200"/>
              <a:gd name="connsiteX328" fmla="*/ 2358080 w 12192000"/>
              <a:gd name="connsiteY328" fmla="*/ 1866134 h 4267200"/>
              <a:gd name="connsiteX329" fmla="*/ 2407436 w 12192000"/>
              <a:gd name="connsiteY329" fmla="*/ 1651070 h 4267200"/>
              <a:gd name="connsiteX330" fmla="*/ 2448558 w 12192000"/>
              <a:gd name="connsiteY330" fmla="*/ 1373435 h 4267200"/>
              <a:gd name="connsiteX331" fmla="*/ 278707 w 12192000"/>
              <a:gd name="connsiteY331" fmla="*/ 1352270 h 4267200"/>
              <a:gd name="connsiteX332" fmla="*/ 321570 w 12192000"/>
              <a:gd name="connsiteY332" fmla="*/ 1861610 h 4267200"/>
              <a:gd name="connsiteX333" fmla="*/ 294281 w 12192000"/>
              <a:gd name="connsiteY333" fmla="*/ 1440658 h 4267200"/>
              <a:gd name="connsiteX334" fmla="*/ 1423821 w 12192000"/>
              <a:gd name="connsiteY334" fmla="*/ 1351958 h 4267200"/>
              <a:gd name="connsiteX335" fmla="*/ 1638521 w 12192000"/>
              <a:gd name="connsiteY335" fmla="*/ 1908470 h 4267200"/>
              <a:gd name="connsiteX336" fmla="*/ 1754199 w 12192000"/>
              <a:gd name="connsiteY336" fmla="*/ 2149284 h 4267200"/>
              <a:gd name="connsiteX337" fmla="*/ 1908359 w 12192000"/>
              <a:gd name="connsiteY337" fmla="*/ 2364988 h 4267200"/>
              <a:gd name="connsiteX338" fmla="*/ 1647661 w 12192000"/>
              <a:gd name="connsiteY338" fmla="*/ 1825945 h 4267200"/>
              <a:gd name="connsiteX339" fmla="*/ 1423821 w 12192000"/>
              <a:gd name="connsiteY339" fmla="*/ 1351958 h 4267200"/>
              <a:gd name="connsiteX340" fmla="*/ 9518298 w 12192000"/>
              <a:gd name="connsiteY340" fmla="*/ 1338235 h 4267200"/>
              <a:gd name="connsiteX341" fmla="*/ 9838009 w 12192000"/>
              <a:gd name="connsiteY341" fmla="*/ 2272553 h 4267200"/>
              <a:gd name="connsiteX342" fmla="*/ 9805906 w 12192000"/>
              <a:gd name="connsiteY342" fmla="*/ 2159819 h 4267200"/>
              <a:gd name="connsiteX343" fmla="*/ 9801623 w 12192000"/>
              <a:gd name="connsiteY343" fmla="*/ 2142555 h 4267200"/>
              <a:gd name="connsiteX344" fmla="*/ 9628671 w 12192000"/>
              <a:gd name="connsiteY344" fmla="*/ 1617375 h 4267200"/>
              <a:gd name="connsiteX345" fmla="*/ 9598299 w 12192000"/>
              <a:gd name="connsiteY345" fmla="*/ 1544643 h 4267200"/>
              <a:gd name="connsiteX346" fmla="*/ 9518298 w 12192000"/>
              <a:gd name="connsiteY346" fmla="*/ 1338235 h 4267200"/>
              <a:gd name="connsiteX347" fmla="*/ 1431890 w 12192000"/>
              <a:gd name="connsiteY347" fmla="*/ 1306475 h 4267200"/>
              <a:gd name="connsiteX348" fmla="*/ 1507597 w 12192000"/>
              <a:gd name="connsiteY348" fmla="*/ 1446132 h 4267200"/>
              <a:gd name="connsiteX349" fmla="*/ 1674586 w 12192000"/>
              <a:gd name="connsiteY349" fmla="*/ 1813832 h 4267200"/>
              <a:gd name="connsiteX350" fmla="*/ 1815950 w 12192000"/>
              <a:gd name="connsiteY350" fmla="*/ 2128564 h 4267200"/>
              <a:gd name="connsiteX351" fmla="*/ 1984242 w 12192000"/>
              <a:gd name="connsiteY351" fmla="*/ 2430829 h 4267200"/>
              <a:gd name="connsiteX352" fmla="*/ 2014023 w 12192000"/>
              <a:gd name="connsiteY352" fmla="*/ 2450995 h 4267200"/>
              <a:gd name="connsiteX353" fmla="*/ 1747337 w 12192000"/>
              <a:gd name="connsiteY353" fmla="*/ 1855264 h 4267200"/>
              <a:gd name="connsiteX354" fmla="*/ 1533749 w 12192000"/>
              <a:gd name="connsiteY354" fmla="*/ 1478656 h 4267200"/>
              <a:gd name="connsiteX355" fmla="*/ 1431890 w 12192000"/>
              <a:gd name="connsiteY355" fmla="*/ 1306475 h 4267200"/>
              <a:gd name="connsiteX356" fmla="*/ 5052692 w 12192000"/>
              <a:gd name="connsiteY356" fmla="*/ 1292994 h 4267200"/>
              <a:gd name="connsiteX357" fmla="*/ 5200661 w 12192000"/>
              <a:gd name="connsiteY357" fmla="*/ 1635186 h 4267200"/>
              <a:gd name="connsiteX358" fmla="*/ 5297138 w 12192000"/>
              <a:gd name="connsiteY358" fmla="*/ 1906351 h 4267200"/>
              <a:gd name="connsiteX359" fmla="*/ 5052692 w 12192000"/>
              <a:gd name="connsiteY359" fmla="*/ 1292994 h 4267200"/>
              <a:gd name="connsiteX360" fmla="*/ 9528078 w 12192000"/>
              <a:gd name="connsiteY360" fmla="*/ 1278636 h 4267200"/>
              <a:gd name="connsiteX361" fmla="*/ 9623946 w 12192000"/>
              <a:gd name="connsiteY361" fmla="*/ 1534260 h 4267200"/>
              <a:gd name="connsiteX362" fmla="*/ 9654858 w 12192000"/>
              <a:gd name="connsiteY362" fmla="*/ 1607218 h 4267200"/>
              <a:gd name="connsiteX363" fmla="*/ 9826304 w 12192000"/>
              <a:gd name="connsiteY363" fmla="*/ 2125320 h 4267200"/>
              <a:gd name="connsiteX364" fmla="*/ 9701198 w 12192000"/>
              <a:gd name="connsiteY364" fmla="*/ 1646797 h 4267200"/>
              <a:gd name="connsiteX365" fmla="*/ 9528078 w 12192000"/>
              <a:gd name="connsiteY365" fmla="*/ 1278636 h 4267200"/>
              <a:gd name="connsiteX366" fmla="*/ 5009948 w 12192000"/>
              <a:gd name="connsiteY366" fmla="*/ 1273619 h 4267200"/>
              <a:gd name="connsiteX367" fmla="*/ 5121777 w 12192000"/>
              <a:gd name="connsiteY367" fmla="*/ 1654213 h 4267200"/>
              <a:gd name="connsiteX368" fmla="*/ 5293545 w 12192000"/>
              <a:gd name="connsiteY368" fmla="*/ 2072247 h 4267200"/>
              <a:gd name="connsiteX369" fmla="*/ 5294042 w 12192000"/>
              <a:gd name="connsiteY369" fmla="*/ 2065019 h 4267200"/>
              <a:gd name="connsiteX370" fmla="*/ 5171936 w 12192000"/>
              <a:gd name="connsiteY370" fmla="*/ 1647613 h 4267200"/>
              <a:gd name="connsiteX371" fmla="*/ 5009948 w 12192000"/>
              <a:gd name="connsiteY371" fmla="*/ 1273619 h 4267200"/>
              <a:gd name="connsiteX372" fmla="*/ 655236 w 12192000"/>
              <a:gd name="connsiteY372" fmla="*/ 1268632 h 4267200"/>
              <a:gd name="connsiteX373" fmla="*/ 839521 w 12192000"/>
              <a:gd name="connsiteY373" fmla="*/ 1685315 h 4267200"/>
              <a:gd name="connsiteX374" fmla="*/ 1109416 w 12192000"/>
              <a:gd name="connsiteY374" fmla="*/ 2061663 h 4267200"/>
              <a:gd name="connsiteX375" fmla="*/ 1298300 w 12192000"/>
              <a:gd name="connsiteY375" fmla="*/ 2247742 h 4267200"/>
              <a:gd name="connsiteX376" fmla="*/ 1125871 w 12192000"/>
              <a:gd name="connsiteY376" fmla="*/ 1989513 h 4267200"/>
              <a:gd name="connsiteX377" fmla="*/ 981574 w 12192000"/>
              <a:gd name="connsiteY377" fmla="*/ 1783157 h 4267200"/>
              <a:gd name="connsiteX378" fmla="*/ 922198 w 12192000"/>
              <a:gd name="connsiteY378" fmla="*/ 1677437 h 4267200"/>
              <a:gd name="connsiteX379" fmla="*/ 869293 w 12192000"/>
              <a:gd name="connsiteY379" fmla="*/ 1583214 h 4267200"/>
              <a:gd name="connsiteX380" fmla="*/ 751431 w 12192000"/>
              <a:gd name="connsiteY380" fmla="*/ 1405731 h 4267200"/>
              <a:gd name="connsiteX381" fmla="*/ 6516292 w 12192000"/>
              <a:gd name="connsiteY381" fmla="*/ 1263064 h 4267200"/>
              <a:gd name="connsiteX382" fmla="*/ 5736320 w 12192000"/>
              <a:gd name="connsiteY382" fmla="*/ 1501803 h 4267200"/>
              <a:gd name="connsiteX383" fmla="*/ 6516292 w 12192000"/>
              <a:gd name="connsiteY383" fmla="*/ 1263064 h 4267200"/>
              <a:gd name="connsiteX384" fmla="*/ 291466 w 12192000"/>
              <a:gd name="connsiteY384" fmla="*/ 1250369 h 4267200"/>
              <a:gd name="connsiteX385" fmla="*/ 323180 w 12192000"/>
              <a:gd name="connsiteY385" fmla="*/ 1435283 h 4267200"/>
              <a:gd name="connsiteX386" fmla="*/ 349381 w 12192000"/>
              <a:gd name="connsiteY386" fmla="*/ 1875041 h 4267200"/>
              <a:gd name="connsiteX387" fmla="*/ 374363 w 12192000"/>
              <a:gd name="connsiteY387" fmla="*/ 1506494 h 4267200"/>
              <a:gd name="connsiteX388" fmla="*/ 302168 w 12192000"/>
              <a:gd name="connsiteY388" fmla="*/ 1274495 h 4267200"/>
              <a:gd name="connsiteX389" fmla="*/ 291466 w 12192000"/>
              <a:gd name="connsiteY389" fmla="*/ 1250369 h 4267200"/>
              <a:gd name="connsiteX390" fmla="*/ 678222 w 12192000"/>
              <a:gd name="connsiteY390" fmla="*/ 1248670 h 4267200"/>
              <a:gd name="connsiteX391" fmla="*/ 775536 w 12192000"/>
              <a:gd name="connsiteY391" fmla="*/ 1388015 h 4267200"/>
              <a:gd name="connsiteX392" fmla="*/ 894529 w 12192000"/>
              <a:gd name="connsiteY392" fmla="*/ 1567739 h 4267200"/>
              <a:gd name="connsiteX393" fmla="*/ 948000 w 12192000"/>
              <a:gd name="connsiteY393" fmla="*/ 1663088 h 4267200"/>
              <a:gd name="connsiteX394" fmla="*/ 1006812 w 12192000"/>
              <a:gd name="connsiteY394" fmla="*/ 1767683 h 4267200"/>
              <a:gd name="connsiteX395" fmla="*/ 1149133 w 12192000"/>
              <a:gd name="connsiteY395" fmla="*/ 1971513 h 4267200"/>
              <a:gd name="connsiteX396" fmla="*/ 1333952 w 12192000"/>
              <a:gd name="connsiteY396" fmla="*/ 2251620 h 4267200"/>
              <a:gd name="connsiteX397" fmla="*/ 1337329 w 12192000"/>
              <a:gd name="connsiteY397" fmla="*/ 2258350 h 4267200"/>
              <a:gd name="connsiteX398" fmla="*/ 1014726 w 12192000"/>
              <a:gd name="connsiteY398" fmla="*/ 1615556 h 4267200"/>
              <a:gd name="connsiteX399" fmla="*/ 678222 w 12192000"/>
              <a:gd name="connsiteY399" fmla="*/ 1248670 h 4267200"/>
              <a:gd name="connsiteX400" fmla="*/ 9441752 w 12192000"/>
              <a:gd name="connsiteY400" fmla="*/ 1245311 h 4267200"/>
              <a:gd name="connsiteX401" fmla="*/ 9278979 w 12192000"/>
              <a:gd name="connsiteY401" fmla="*/ 1406236 h 4267200"/>
              <a:gd name="connsiteX402" fmla="*/ 9235540 w 12192000"/>
              <a:gd name="connsiteY402" fmla="*/ 1546869 h 4267200"/>
              <a:gd name="connsiteX403" fmla="*/ 9264074 w 12192000"/>
              <a:gd name="connsiteY403" fmla="*/ 1557016 h 4267200"/>
              <a:gd name="connsiteX404" fmla="*/ 9441752 w 12192000"/>
              <a:gd name="connsiteY404" fmla="*/ 1245311 h 4267200"/>
              <a:gd name="connsiteX405" fmla="*/ 6691602 w 12192000"/>
              <a:gd name="connsiteY405" fmla="*/ 1140573 h 4267200"/>
              <a:gd name="connsiteX406" fmla="*/ 6571100 w 12192000"/>
              <a:gd name="connsiteY406" fmla="*/ 1183662 h 4267200"/>
              <a:gd name="connsiteX407" fmla="*/ 6241687 w 12192000"/>
              <a:gd name="connsiteY407" fmla="*/ 1257600 h 4267200"/>
              <a:gd name="connsiteX408" fmla="*/ 5693009 w 12192000"/>
              <a:gd name="connsiteY408" fmla="*/ 1478256 h 4267200"/>
              <a:gd name="connsiteX409" fmla="*/ 6548420 w 12192000"/>
              <a:gd name="connsiteY409" fmla="*/ 1214599 h 4267200"/>
              <a:gd name="connsiteX410" fmla="*/ 6605473 w 12192000"/>
              <a:gd name="connsiteY410" fmla="*/ 1184686 h 4267200"/>
              <a:gd name="connsiteX411" fmla="*/ 6691602 w 12192000"/>
              <a:gd name="connsiteY411" fmla="*/ 1140573 h 4267200"/>
              <a:gd name="connsiteX412" fmla="*/ 4002475 w 12192000"/>
              <a:gd name="connsiteY412" fmla="*/ 1037802 h 4267200"/>
              <a:gd name="connsiteX413" fmla="*/ 4000324 w 12192000"/>
              <a:gd name="connsiteY413" fmla="*/ 1039362 h 4267200"/>
              <a:gd name="connsiteX414" fmla="*/ 4002862 w 12192000"/>
              <a:gd name="connsiteY414" fmla="*/ 1042866 h 4267200"/>
              <a:gd name="connsiteX415" fmla="*/ 4002475 w 12192000"/>
              <a:gd name="connsiteY415" fmla="*/ 1037802 h 4267200"/>
              <a:gd name="connsiteX416" fmla="*/ 506322 w 12192000"/>
              <a:gd name="connsiteY416" fmla="*/ 1020997 h 4267200"/>
              <a:gd name="connsiteX417" fmla="*/ 533068 w 12192000"/>
              <a:gd name="connsiteY417" fmla="*/ 1029409 h 4267200"/>
              <a:gd name="connsiteX418" fmla="*/ 1232525 w 12192000"/>
              <a:gd name="connsiteY418" fmla="*/ 1804675 h 4267200"/>
              <a:gd name="connsiteX419" fmla="*/ 1388858 w 12192000"/>
              <a:gd name="connsiteY419" fmla="*/ 2368011 h 4267200"/>
              <a:gd name="connsiteX420" fmla="*/ 1384098 w 12192000"/>
              <a:gd name="connsiteY420" fmla="*/ 2378125 h 4267200"/>
              <a:gd name="connsiteX421" fmla="*/ 1425393 w 12192000"/>
              <a:gd name="connsiteY421" fmla="*/ 2589124 h 4267200"/>
              <a:gd name="connsiteX422" fmla="*/ 1424001 w 12192000"/>
              <a:gd name="connsiteY422" fmla="*/ 2597541 h 4267200"/>
              <a:gd name="connsiteX423" fmla="*/ 2152729 w 12192000"/>
              <a:gd name="connsiteY423" fmla="*/ 2864487 h 4267200"/>
              <a:gd name="connsiteX424" fmla="*/ 2020609 w 12192000"/>
              <a:gd name="connsiteY424" fmla="*/ 2539671 h 4267200"/>
              <a:gd name="connsiteX425" fmla="*/ 2018920 w 12192000"/>
              <a:gd name="connsiteY425" fmla="*/ 2536309 h 4267200"/>
              <a:gd name="connsiteX426" fmla="*/ 1342441 w 12192000"/>
              <a:gd name="connsiteY426" fmla="*/ 1173017 h 4267200"/>
              <a:gd name="connsiteX427" fmla="*/ 1367925 w 12192000"/>
              <a:gd name="connsiteY427" fmla="*/ 1135648 h 4267200"/>
              <a:gd name="connsiteX428" fmla="*/ 1771401 w 12192000"/>
              <a:gd name="connsiteY428" fmla="*/ 1806673 h 4267200"/>
              <a:gd name="connsiteX429" fmla="*/ 1972385 w 12192000"/>
              <a:gd name="connsiteY429" fmla="*/ 2198735 h 4267200"/>
              <a:gd name="connsiteX430" fmla="*/ 2040892 w 12192000"/>
              <a:gd name="connsiteY430" fmla="*/ 2405205 h 4267200"/>
              <a:gd name="connsiteX431" fmla="*/ 2131689 w 12192000"/>
              <a:gd name="connsiteY431" fmla="*/ 1936926 h 4267200"/>
              <a:gd name="connsiteX432" fmla="*/ 2454820 w 12192000"/>
              <a:gd name="connsiteY432" fmla="*/ 1248808 h 4267200"/>
              <a:gd name="connsiteX433" fmla="*/ 2492512 w 12192000"/>
              <a:gd name="connsiteY433" fmla="*/ 1302920 h 4267200"/>
              <a:gd name="connsiteX434" fmla="*/ 2081216 w 12192000"/>
              <a:gd name="connsiteY434" fmla="*/ 2527513 h 4267200"/>
              <a:gd name="connsiteX435" fmla="*/ 2081211 w 12192000"/>
              <a:gd name="connsiteY435" fmla="*/ 2528916 h 4267200"/>
              <a:gd name="connsiteX436" fmla="*/ 2199067 w 12192000"/>
              <a:gd name="connsiteY436" fmla="*/ 2884061 h 4267200"/>
              <a:gd name="connsiteX437" fmla="*/ 3192586 w 12192000"/>
              <a:gd name="connsiteY437" fmla="*/ 3411496 h 4267200"/>
              <a:gd name="connsiteX438" fmla="*/ 3182620 w 12192000"/>
              <a:gd name="connsiteY438" fmla="*/ 3483279 h 4267200"/>
              <a:gd name="connsiteX439" fmla="*/ 2435119 w 12192000"/>
              <a:gd name="connsiteY439" fmla="*/ 3080173 h 4267200"/>
              <a:gd name="connsiteX440" fmla="*/ 2410152 w 12192000"/>
              <a:gd name="connsiteY440" fmla="*/ 3063751 h 4267200"/>
              <a:gd name="connsiteX441" fmla="*/ 2408099 w 12192000"/>
              <a:gd name="connsiteY441" fmla="*/ 3064403 h 4267200"/>
              <a:gd name="connsiteX442" fmla="*/ 2407218 w 12192000"/>
              <a:gd name="connsiteY442" fmla="*/ 3070324 h 4267200"/>
              <a:gd name="connsiteX443" fmla="*/ 2380138 w 12192000"/>
              <a:gd name="connsiteY443" fmla="*/ 3099341 h 4267200"/>
              <a:gd name="connsiteX444" fmla="*/ 1765923 w 12192000"/>
              <a:gd name="connsiteY444" fmla="*/ 3581043 h 4267200"/>
              <a:gd name="connsiteX445" fmla="*/ 1702258 w 12192000"/>
              <a:gd name="connsiteY445" fmla="*/ 3612286 h 4267200"/>
              <a:gd name="connsiteX446" fmla="*/ 1538370 w 12192000"/>
              <a:gd name="connsiteY446" fmla="*/ 3811804 h 4267200"/>
              <a:gd name="connsiteX447" fmla="*/ 1325720 w 12192000"/>
              <a:gd name="connsiteY447" fmla="*/ 4125411 h 4267200"/>
              <a:gd name="connsiteX448" fmla="*/ 1206279 w 12192000"/>
              <a:gd name="connsiteY448" fmla="*/ 4267200 h 4267200"/>
              <a:gd name="connsiteX449" fmla="*/ 1115040 w 12192000"/>
              <a:gd name="connsiteY449" fmla="*/ 4267200 h 4267200"/>
              <a:gd name="connsiteX450" fmla="*/ 1258195 w 12192000"/>
              <a:gd name="connsiteY450" fmla="*/ 4099624 h 4267200"/>
              <a:gd name="connsiteX451" fmla="*/ 1423113 w 12192000"/>
              <a:gd name="connsiteY451" fmla="*/ 3874565 h 4267200"/>
              <a:gd name="connsiteX452" fmla="*/ 1260565 w 12192000"/>
              <a:gd name="connsiteY452" fmla="*/ 4031982 h 4267200"/>
              <a:gd name="connsiteX453" fmla="*/ 1073327 w 12192000"/>
              <a:gd name="connsiteY453" fmla="*/ 4218727 h 4267200"/>
              <a:gd name="connsiteX454" fmla="*/ 1032294 w 12192000"/>
              <a:gd name="connsiteY454" fmla="*/ 4267200 h 4267200"/>
              <a:gd name="connsiteX455" fmla="*/ 993830 w 12192000"/>
              <a:gd name="connsiteY455" fmla="*/ 4267200 h 4267200"/>
              <a:gd name="connsiteX456" fmla="*/ 1051860 w 12192000"/>
              <a:gd name="connsiteY456" fmla="*/ 4198693 h 4267200"/>
              <a:gd name="connsiteX457" fmla="*/ 1240607 w 12192000"/>
              <a:gd name="connsiteY457" fmla="*/ 4010401 h 4267200"/>
              <a:gd name="connsiteX458" fmla="*/ 1310106 w 12192000"/>
              <a:gd name="connsiteY458" fmla="*/ 3943217 h 4267200"/>
              <a:gd name="connsiteX459" fmla="*/ 952103 w 12192000"/>
              <a:gd name="connsiteY459" fmla="*/ 4265972 h 4267200"/>
              <a:gd name="connsiteX460" fmla="*/ 951207 w 12192000"/>
              <a:gd name="connsiteY460" fmla="*/ 4267200 h 4267200"/>
              <a:gd name="connsiteX461" fmla="*/ 862760 w 12192000"/>
              <a:gd name="connsiteY461" fmla="*/ 4267200 h 4267200"/>
              <a:gd name="connsiteX462" fmla="*/ 909145 w 12192000"/>
              <a:gd name="connsiteY462" fmla="*/ 4199225 h 4267200"/>
              <a:gd name="connsiteX463" fmla="*/ 1214067 w 12192000"/>
              <a:gd name="connsiteY463" fmla="*/ 3908561 h 4267200"/>
              <a:gd name="connsiteX464" fmla="*/ 640967 w 12192000"/>
              <a:gd name="connsiteY464" fmla="*/ 4105601 h 4267200"/>
              <a:gd name="connsiteX465" fmla="*/ 372807 w 12192000"/>
              <a:gd name="connsiteY465" fmla="*/ 4243651 h 4267200"/>
              <a:gd name="connsiteX466" fmla="*/ 332830 w 12192000"/>
              <a:gd name="connsiteY466" fmla="*/ 4267200 h 4267200"/>
              <a:gd name="connsiteX467" fmla="*/ 168301 w 12192000"/>
              <a:gd name="connsiteY467" fmla="*/ 4267200 h 4267200"/>
              <a:gd name="connsiteX468" fmla="*/ 278002 w 12192000"/>
              <a:gd name="connsiteY468" fmla="*/ 4201399 h 4267200"/>
              <a:gd name="connsiteX469" fmla="*/ 527241 w 12192000"/>
              <a:gd name="connsiteY469" fmla="*/ 4065078 h 4267200"/>
              <a:gd name="connsiteX470" fmla="*/ 1510397 w 12192000"/>
              <a:gd name="connsiteY470" fmla="*/ 3684705 h 4267200"/>
              <a:gd name="connsiteX471" fmla="*/ 1146550 w 12192000"/>
              <a:gd name="connsiteY471" fmla="*/ 3802012 h 4267200"/>
              <a:gd name="connsiteX472" fmla="*/ 698834 w 12192000"/>
              <a:gd name="connsiteY472" fmla="*/ 3952272 h 4267200"/>
              <a:gd name="connsiteX473" fmla="*/ 192528 w 12192000"/>
              <a:gd name="connsiteY473" fmla="*/ 4236299 h 4267200"/>
              <a:gd name="connsiteX474" fmla="*/ 148586 w 12192000"/>
              <a:gd name="connsiteY474" fmla="*/ 4267200 h 4267200"/>
              <a:gd name="connsiteX475" fmla="*/ 98116 w 12192000"/>
              <a:gd name="connsiteY475" fmla="*/ 4267200 h 4267200"/>
              <a:gd name="connsiteX476" fmla="*/ 169669 w 12192000"/>
              <a:gd name="connsiteY476" fmla="*/ 4216852 h 4267200"/>
              <a:gd name="connsiteX477" fmla="*/ 687572 w 12192000"/>
              <a:gd name="connsiteY477" fmla="*/ 3925629 h 4267200"/>
              <a:gd name="connsiteX478" fmla="*/ 1138365 w 12192000"/>
              <a:gd name="connsiteY478" fmla="*/ 3774515 h 4267200"/>
              <a:gd name="connsiteX479" fmla="*/ 1505579 w 12192000"/>
              <a:gd name="connsiteY479" fmla="*/ 3655526 h 4267200"/>
              <a:gd name="connsiteX480" fmla="*/ 1313114 w 12192000"/>
              <a:gd name="connsiteY480" fmla="*/ 3655216 h 4267200"/>
              <a:gd name="connsiteX481" fmla="*/ 1109304 w 12192000"/>
              <a:gd name="connsiteY481" fmla="*/ 3669030 h 4267200"/>
              <a:gd name="connsiteX482" fmla="*/ 258951 w 12192000"/>
              <a:gd name="connsiteY482" fmla="*/ 4111994 h 4267200"/>
              <a:gd name="connsiteX483" fmla="*/ 80807 w 12192000"/>
              <a:gd name="connsiteY483" fmla="*/ 4267200 h 4267200"/>
              <a:gd name="connsiteX484" fmla="*/ 0 w 12192000"/>
              <a:gd name="connsiteY484" fmla="*/ 4267200 h 4267200"/>
              <a:gd name="connsiteX485" fmla="*/ 0 w 12192000"/>
              <a:gd name="connsiteY485" fmla="*/ 4233763 h 4267200"/>
              <a:gd name="connsiteX486" fmla="*/ 36881 w 12192000"/>
              <a:gd name="connsiteY486" fmla="*/ 4200118 h 4267200"/>
              <a:gd name="connsiteX487" fmla="*/ 910534 w 12192000"/>
              <a:gd name="connsiteY487" fmla="*/ 3629753 h 4267200"/>
              <a:gd name="connsiteX488" fmla="*/ 1578717 w 12192000"/>
              <a:gd name="connsiteY488" fmla="*/ 3575982 h 4267200"/>
              <a:gd name="connsiteX489" fmla="*/ 2338780 w 12192000"/>
              <a:gd name="connsiteY489" fmla="*/ 3033725 h 4267200"/>
              <a:gd name="connsiteX490" fmla="*/ 1807991 w 12192000"/>
              <a:gd name="connsiteY490" fmla="*/ 2807184 h 4267200"/>
              <a:gd name="connsiteX491" fmla="*/ 1416358 w 12192000"/>
              <a:gd name="connsiteY491" fmla="*/ 3112571 h 4267200"/>
              <a:gd name="connsiteX492" fmla="*/ 939066 w 12192000"/>
              <a:gd name="connsiteY492" fmla="*/ 3378798 h 4267200"/>
              <a:gd name="connsiteX493" fmla="*/ 115099 w 12192000"/>
              <a:gd name="connsiteY493" fmla="*/ 3607650 h 4267200"/>
              <a:gd name="connsiteX494" fmla="*/ 97284 w 12192000"/>
              <a:gd name="connsiteY494" fmla="*/ 3520393 h 4267200"/>
              <a:gd name="connsiteX495" fmla="*/ 922050 w 12192000"/>
              <a:gd name="connsiteY495" fmla="*/ 3074867 h 4267200"/>
              <a:gd name="connsiteX496" fmla="*/ 1405265 w 12192000"/>
              <a:gd name="connsiteY496" fmla="*/ 3016319 h 4267200"/>
              <a:gd name="connsiteX497" fmla="*/ 1407512 w 12192000"/>
              <a:gd name="connsiteY497" fmla="*/ 3018001 h 4267200"/>
              <a:gd name="connsiteX498" fmla="*/ 1726266 w 12192000"/>
              <a:gd name="connsiteY498" fmla="*/ 2777274 h 4267200"/>
              <a:gd name="connsiteX499" fmla="*/ 625390 w 12192000"/>
              <a:gd name="connsiteY499" fmla="*/ 2514541 h 4267200"/>
              <a:gd name="connsiteX500" fmla="*/ 619799 w 12192000"/>
              <a:gd name="connsiteY500" fmla="*/ 2527180 h 4267200"/>
              <a:gd name="connsiteX501" fmla="*/ 310030 w 12192000"/>
              <a:gd name="connsiteY501" fmla="*/ 2771818 h 4267200"/>
              <a:gd name="connsiteX502" fmla="*/ 173877 w 12192000"/>
              <a:gd name="connsiteY502" fmla="*/ 2937056 h 4267200"/>
              <a:gd name="connsiteX503" fmla="*/ 77889 w 12192000"/>
              <a:gd name="connsiteY503" fmla="*/ 3138440 h 4267200"/>
              <a:gd name="connsiteX504" fmla="*/ 0 w 12192000"/>
              <a:gd name="connsiteY504" fmla="*/ 3271395 h 4267200"/>
              <a:gd name="connsiteX505" fmla="*/ 0 w 12192000"/>
              <a:gd name="connsiteY505" fmla="*/ 3153002 h 4267200"/>
              <a:gd name="connsiteX506" fmla="*/ 2386 w 12192000"/>
              <a:gd name="connsiteY506" fmla="*/ 3149203 h 4267200"/>
              <a:gd name="connsiteX507" fmla="*/ 89753 w 12192000"/>
              <a:gd name="connsiteY507" fmla="*/ 2987702 h 4267200"/>
              <a:gd name="connsiteX508" fmla="*/ 76869 w 12192000"/>
              <a:gd name="connsiteY508" fmla="*/ 3005404 h 4267200"/>
              <a:gd name="connsiteX509" fmla="*/ 32049 w 12192000"/>
              <a:gd name="connsiteY509" fmla="*/ 3065814 h 4267200"/>
              <a:gd name="connsiteX510" fmla="*/ 0 w 12192000"/>
              <a:gd name="connsiteY510" fmla="*/ 3108744 h 4267200"/>
              <a:gd name="connsiteX511" fmla="*/ 0 w 12192000"/>
              <a:gd name="connsiteY511" fmla="*/ 3058059 h 4267200"/>
              <a:gd name="connsiteX512" fmla="*/ 7610 w 12192000"/>
              <a:gd name="connsiteY512" fmla="*/ 3047889 h 4267200"/>
              <a:gd name="connsiteX513" fmla="*/ 52419 w 12192000"/>
              <a:gd name="connsiteY513" fmla="*/ 2987479 h 4267200"/>
              <a:gd name="connsiteX514" fmla="*/ 59142 w 12192000"/>
              <a:gd name="connsiteY514" fmla="*/ 2978488 h 4267200"/>
              <a:gd name="connsiteX515" fmla="*/ 0 w 12192000"/>
              <a:gd name="connsiteY515" fmla="*/ 3015334 h 4267200"/>
              <a:gd name="connsiteX516" fmla="*/ 0 w 12192000"/>
              <a:gd name="connsiteY516" fmla="*/ 2914286 h 4267200"/>
              <a:gd name="connsiteX517" fmla="*/ 36383 w 12192000"/>
              <a:gd name="connsiteY517" fmla="*/ 2901128 h 4267200"/>
              <a:gd name="connsiteX518" fmla="*/ 156329 w 12192000"/>
              <a:gd name="connsiteY518" fmla="*/ 2840533 h 4267200"/>
              <a:gd name="connsiteX519" fmla="*/ 358355 w 12192000"/>
              <a:gd name="connsiteY519" fmla="*/ 2620471 h 4267200"/>
              <a:gd name="connsiteX520" fmla="*/ 510577 w 12192000"/>
              <a:gd name="connsiteY520" fmla="*/ 2501244 h 4267200"/>
              <a:gd name="connsiteX521" fmla="*/ 211967 w 12192000"/>
              <a:gd name="connsiteY521" fmla="*/ 2479171 h 4267200"/>
              <a:gd name="connsiteX522" fmla="*/ 0 w 12192000"/>
              <a:gd name="connsiteY522" fmla="*/ 2476398 h 4267200"/>
              <a:gd name="connsiteX523" fmla="*/ 0 w 12192000"/>
              <a:gd name="connsiteY523" fmla="*/ 2389189 h 4267200"/>
              <a:gd name="connsiteX524" fmla="*/ 103062 w 12192000"/>
              <a:gd name="connsiteY524" fmla="*/ 2389518 h 4267200"/>
              <a:gd name="connsiteX525" fmla="*/ 510734 w 12192000"/>
              <a:gd name="connsiteY525" fmla="*/ 2416201 h 4267200"/>
              <a:gd name="connsiteX526" fmla="*/ 279257 w 12192000"/>
              <a:gd name="connsiteY526" fmla="*/ 2092102 h 4267200"/>
              <a:gd name="connsiteX527" fmla="*/ 65265 w 12192000"/>
              <a:gd name="connsiteY527" fmla="*/ 2006049 h 4267200"/>
              <a:gd name="connsiteX528" fmla="*/ 0 w 12192000"/>
              <a:gd name="connsiteY528" fmla="*/ 1982532 h 4267200"/>
              <a:gd name="connsiteX529" fmla="*/ 0 w 12192000"/>
              <a:gd name="connsiteY529" fmla="*/ 1912789 h 4267200"/>
              <a:gd name="connsiteX530" fmla="*/ 97460 w 12192000"/>
              <a:gd name="connsiteY530" fmla="*/ 1953725 h 4267200"/>
              <a:gd name="connsiteX531" fmla="*/ 221272 w 12192000"/>
              <a:gd name="connsiteY531" fmla="*/ 1980766 h 4267200"/>
              <a:gd name="connsiteX532" fmla="*/ 116765 w 12192000"/>
              <a:gd name="connsiteY532" fmla="*/ 1911033 h 4267200"/>
              <a:gd name="connsiteX533" fmla="*/ 16405 w 12192000"/>
              <a:gd name="connsiteY533" fmla="*/ 1803412 h 4267200"/>
              <a:gd name="connsiteX534" fmla="*/ 0 w 12192000"/>
              <a:gd name="connsiteY534" fmla="*/ 1784777 h 4267200"/>
              <a:gd name="connsiteX535" fmla="*/ 0 w 12192000"/>
              <a:gd name="connsiteY535" fmla="*/ 1740082 h 4267200"/>
              <a:gd name="connsiteX536" fmla="*/ 39394 w 12192000"/>
              <a:gd name="connsiteY536" fmla="*/ 1784856 h 4267200"/>
              <a:gd name="connsiteX537" fmla="*/ 135813 w 12192000"/>
              <a:gd name="connsiteY537" fmla="*/ 1888838 h 4267200"/>
              <a:gd name="connsiteX538" fmla="*/ 242575 w 12192000"/>
              <a:gd name="connsiteY538" fmla="*/ 1958841 h 4267200"/>
              <a:gd name="connsiteX539" fmla="*/ 82197 w 12192000"/>
              <a:gd name="connsiteY539" fmla="*/ 1754826 h 4267200"/>
              <a:gd name="connsiteX540" fmla="*/ 0 w 12192000"/>
              <a:gd name="connsiteY540" fmla="*/ 1679650 h 4267200"/>
              <a:gd name="connsiteX541" fmla="*/ 0 w 12192000"/>
              <a:gd name="connsiteY541" fmla="*/ 1602463 h 4267200"/>
              <a:gd name="connsiteX542" fmla="*/ 84689 w 12192000"/>
              <a:gd name="connsiteY542" fmla="*/ 1677442 h 4267200"/>
              <a:gd name="connsiteX543" fmla="*/ 298437 w 12192000"/>
              <a:gd name="connsiteY543" fmla="*/ 1968019 h 4267200"/>
              <a:gd name="connsiteX544" fmla="*/ 227269 w 12192000"/>
              <a:gd name="connsiteY544" fmla="*/ 1114064 h 4267200"/>
              <a:gd name="connsiteX545" fmla="*/ 248003 w 12192000"/>
              <a:gd name="connsiteY545" fmla="*/ 1089613 h 4267200"/>
              <a:gd name="connsiteX546" fmla="*/ 427020 w 12192000"/>
              <a:gd name="connsiteY546" fmla="*/ 1619803 h 4267200"/>
              <a:gd name="connsiteX547" fmla="*/ 340345 w 12192000"/>
              <a:gd name="connsiteY547" fmla="*/ 2027739 h 4267200"/>
              <a:gd name="connsiteX548" fmla="*/ 360865 w 12192000"/>
              <a:gd name="connsiteY548" fmla="*/ 2044827 h 4267200"/>
              <a:gd name="connsiteX549" fmla="*/ 560414 w 12192000"/>
              <a:gd name="connsiteY549" fmla="*/ 2421457 h 4267200"/>
              <a:gd name="connsiteX550" fmla="*/ 1359703 w 12192000"/>
              <a:gd name="connsiteY550" fmla="*/ 2578554 h 4267200"/>
              <a:gd name="connsiteX551" fmla="*/ 1359422 w 12192000"/>
              <a:gd name="connsiteY551" fmla="*/ 2577994 h 4267200"/>
              <a:gd name="connsiteX552" fmla="*/ 828701 w 12192000"/>
              <a:gd name="connsiteY552" fmla="*/ 1839520 h 4267200"/>
              <a:gd name="connsiteX553" fmla="*/ 494427 w 12192000"/>
              <a:gd name="connsiteY553" fmla="*/ 1092333 h 4267200"/>
              <a:gd name="connsiteX554" fmla="*/ 506322 w 12192000"/>
              <a:gd name="connsiteY554" fmla="*/ 1020997 h 4267200"/>
              <a:gd name="connsiteX555" fmla="*/ 4570198 w 12192000"/>
              <a:gd name="connsiteY555" fmla="*/ 978081 h 4267200"/>
              <a:gd name="connsiteX556" fmla="*/ 4523691 w 12192000"/>
              <a:gd name="connsiteY556" fmla="*/ 1127776 h 4267200"/>
              <a:gd name="connsiteX557" fmla="*/ 4509875 w 12192000"/>
              <a:gd name="connsiteY557" fmla="*/ 1167552 h 4267200"/>
              <a:gd name="connsiteX558" fmla="*/ 4478168 w 12192000"/>
              <a:gd name="connsiteY558" fmla="*/ 1260735 h 4267200"/>
              <a:gd name="connsiteX559" fmla="*/ 4409309 w 12192000"/>
              <a:gd name="connsiteY559" fmla="*/ 1666996 h 4267200"/>
              <a:gd name="connsiteX560" fmla="*/ 4370031 w 12192000"/>
              <a:gd name="connsiteY560" fmla="*/ 1955666 h 4267200"/>
              <a:gd name="connsiteX561" fmla="*/ 4570198 w 12192000"/>
              <a:gd name="connsiteY561" fmla="*/ 978081 h 4267200"/>
              <a:gd name="connsiteX562" fmla="*/ 12149131 w 12192000"/>
              <a:gd name="connsiteY562" fmla="*/ 959050 h 4267200"/>
              <a:gd name="connsiteX563" fmla="*/ 12105664 w 12192000"/>
              <a:gd name="connsiteY563" fmla="*/ 1006960 h 4267200"/>
              <a:gd name="connsiteX564" fmla="*/ 11883102 w 12192000"/>
              <a:gd name="connsiteY564" fmla="*/ 1184424 h 4267200"/>
              <a:gd name="connsiteX565" fmla="*/ 11665174 w 12192000"/>
              <a:gd name="connsiteY565" fmla="*/ 1317493 h 4267200"/>
              <a:gd name="connsiteX566" fmla="*/ 11590337 w 12192000"/>
              <a:gd name="connsiteY566" fmla="*/ 1348256 h 4267200"/>
              <a:gd name="connsiteX567" fmla="*/ 11492588 w 12192000"/>
              <a:gd name="connsiteY567" fmla="*/ 1390573 h 4267200"/>
              <a:gd name="connsiteX568" fmla="*/ 11888865 w 12192000"/>
              <a:gd name="connsiteY568" fmla="*/ 1220988 h 4267200"/>
              <a:gd name="connsiteX569" fmla="*/ 12149131 w 12192000"/>
              <a:gd name="connsiteY569" fmla="*/ 959050 h 4267200"/>
              <a:gd name="connsiteX570" fmla="*/ 4557898 w 12192000"/>
              <a:gd name="connsiteY570" fmla="*/ 900011 h 4267200"/>
              <a:gd name="connsiteX571" fmla="*/ 4344840 w 12192000"/>
              <a:gd name="connsiteY571" fmla="*/ 1922038 h 4267200"/>
              <a:gd name="connsiteX572" fmla="*/ 4378710 w 12192000"/>
              <a:gd name="connsiteY572" fmla="*/ 1665516 h 4267200"/>
              <a:gd name="connsiteX573" fmla="*/ 4448798 w 12192000"/>
              <a:gd name="connsiteY573" fmla="*/ 1253024 h 4267200"/>
              <a:gd name="connsiteX574" fmla="*/ 4480315 w 12192000"/>
              <a:gd name="connsiteY574" fmla="*/ 1158454 h 4267200"/>
              <a:gd name="connsiteX575" fmla="*/ 4494133 w 12192000"/>
              <a:gd name="connsiteY575" fmla="*/ 1118676 h 4267200"/>
              <a:gd name="connsiteX576" fmla="*/ 4557898 w 12192000"/>
              <a:gd name="connsiteY576" fmla="*/ 900011 h 4267200"/>
              <a:gd name="connsiteX577" fmla="*/ 5870151 w 12192000"/>
              <a:gd name="connsiteY577" fmla="*/ 898890 h 4267200"/>
              <a:gd name="connsiteX578" fmla="*/ 5861335 w 12192000"/>
              <a:gd name="connsiteY578" fmla="*/ 899177 h 4267200"/>
              <a:gd name="connsiteX579" fmla="*/ 5843702 w 12192000"/>
              <a:gd name="connsiteY579" fmla="*/ 899748 h 4267200"/>
              <a:gd name="connsiteX580" fmla="*/ 5651107 w 12192000"/>
              <a:gd name="connsiteY580" fmla="*/ 920306 h 4267200"/>
              <a:gd name="connsiteX581" fmla="*/ 5459407 w 12192000"/>
              <a:gd name="connsiteY581" fmla="*/ 940975 h 4267200"/>
              <a:gd name="connsiteX582" fmla="*/ 5374846 w 12192000"/>
              <a:gd name="connsiteY582" fmla="*/ 941988 h 4267200"/>
              <a:gd name="connsiteX583" fmla="*/ 5256105 w 12192000"/>
              <a:gd name="connsiteY583" fmla="*/ 945632 h 4267200"/>
              <a:gd name="connsiteX584" fmla="*/ 5107071 w 12192000"/>
              <a:gd name="connsiteY584" fmla="*/ 969720 h 4267200"/>
              <a:gd name="connsiteX585" fmla="*/ 4998681 w 12192000"/>
              <a:gd name="connsiteY585" fmla="*/ 988771 h 4267200"/>
              <a:gd name="connsiteX586" fmla="*/ 5870151 w 12192000"/>
              <a:gd name="connsiteY586" fmla="*/ 898890 h 4267200"/>
              <a:gd name="connsiteX587" fmla="*/ 12190084 w 12192000"/>
              <a:gd name="connsiteY587" fmla="*/ 854709 h 4267200"/>
              <a:gd name="connsiteX588" fmla="*/ 12162947 w 12192000"/>
              <a:gd name="connsiteY588" fmla="*/ 879275 h 4267200"/>
              <a:gd name="connsiteX589" fmla="*/ 11721478 w 12192000"/>
              <a:gd name="connsiteY589" fmla="*/ 1216434 h 4267200"/>
              <a:gd name="connsiteX590" fmla="*/ 11680712 w 12192000"/>
              <a:gd name="connsiteY590" fmla="*/ 1239730 h 4267200"/>
              <a:gd name="connsiteX591" fmla="*/ 11505347 w 12192000"/>
              <a:gd name="connsiteY591" fmla="*/ 1352837 h 4267200"/>
              <a:gd name="connsiteX592" fmla="*/ 11580962 w 12192000"/>
              <a:gd name="connsiteY592" fmla="*/ 1321759 h 4267200"/>
              <a:gd name="connsiteX593" fmla="*/ 11654234 w 12192000"/>
              <a:gd name="connsiteY593" fmla="*/ 1291618 h 4267200"/>
              <a:gd name="connsiteX594" fmla="*/ 11867274 w 12192000"/>
              <a:gd name="connsiteY594" fmla="*/ 1160983 h 4267200"/>
              <a:gd name="connsiteX595" fmla="*/ 12086035 w 12192000"/>
              <a:gd name="connsiteY595" fmla="*/ 986418 h 4267200"/>
              <a:gd name="connsiteX596" fmla="*/ 12190084 w 12192000"/>
              <a:gd name="connsiteY596" fmla="*/ 854709 h 4267200"/>
              <a:gd name="connsiteX597" fmla="*/ 5504425 w 12192000"/>
              <a:gd name="connsiteY597" fmla="*/ 848067 h 4267200"/>
              <a:gd name="connsiteX598" fmla="*/ 4968849 w 12192000"/>
              <a:gd name="connsiteY598" fmla="*/ 962318 h 4267200"/>
              <a:gd name="connsiteX599" fmla="*/ 5104039 w 12192000"/>
              <a:gd name="connsiteY599" fmla="*/ 940634 h 4267200"/>
              <a:gd name="connsiteX600" fmla="*/ 5256311 w 12192000"/>
              <a:gd name="connsiteY600" fmla="*/ 916490 h 4267200"/>
              <a:gd name="connsiteX601" fmla="*/ 5377381 w 12192000"/>
              <a:gd name="connsiteY601" fmla="*/ 912671 h 4267200"/>
              <a:gd name="connsiteX602" fmla="*/ 5460148 w 12192000"/>
              <a:gd name="connsiteY602" fmla="*/ 911442 h 4267200"/>
              <a:gd name="connsiteX603" fmla="*/ 5648971 w 12192000"/>
              <a:gd name="connsiteY603" fmla="*/ 891331 h 4267200"/>
              <a:gd name="connsiteX604" fmla="*/ 5844807 w 12192000"/>
              <a:gd name="connsiteY604" fmla="*/ 870718 h 4267200"/>
              <a:gd name="connsiteX605" fmla="*/ 5862975 w 12192000"/>
              <a:gd name="connsiteY605" fmla="*/ 869756 h 4267200"/>
              <a:gd name="connsiteX606" fmla="*/ 5920887 w 12192000"/>
              <a:gd name="connsiteY606" fmla="*/ 865929 h 4267200"/>
              <a:gd name="connsiteX607" fmla="*/ 5504425 w 12192000"/>
              <a:gd name="connsiteY607" fmla="*/ 848067 h 4267200"/>
              <a:gd name="connsiteX608" fmla="*/ 8924104 w 12192000"/>
              <a:gd name="connsiteY608" fmla="*/ 777000 h 4267200"/>
              <a:gd name="connsiteX609" fmla="*/ 8921999 w 12192000"/>
              <a:gd name="connsiteY609" fmla="*/ 794136 h 4267200"/>
              <a:gd name="connsiteX610" fmla="*/ 8916066 w 12192000"/>
              <a:gd name="connsiteY610" fmla="*/ 843129 h 4267200"/>
              <a:gd name="connsiteX611" fmla="*/ 8909852 w 12192000"/>
              <a:gd name="connsiteY611" fmla="*/ 1005313 h 4267200"/>
              <a:gd name="connsiteX612" fmla="*/ 8936982 w 12192000"/>
              <a:gd name="connsiteY612" fmla="*/ 1614896 h 4267200"/>
              <a:gd name="connsiteX613" fmla="*/ 8939706 w 12192000"/>
              <a:gd name="connsiteY613" fmla="*/ 1632791 h 4267200"/>
              <a:gd name="connsiteX614" fmla="*/ 8946691 w 12192000"/>
              <a:gd name="connsiteY614" fmla="*/ 1680170 h 4267200"/>
              <a:gd name="connsiteX615" fmla="*/ 8947643 w 12192000"/>
              <a:gd name="connsiteY615" fmla="*/ 1649028 h 4267200"/>
              <a:gd name="connsiteX616" fmla="*/ 8931687 w 12192000"/>
              <a:gd name="connsiteY616" fmla="*/ 871628 h 4267200"/>
              <a:gd name="connsiteX617" fmla="*/ 8929804 w 12192000"/>
              <a:gd name="connsiteY617" fmla="*/ 850229 h 4267200"/>
              <a:gd name="connsiteX618" fmla="*/ 8924104 w 12192000"/>
              <a:gd name="connsiteY618" fmla="*/ 777000 h 4267200"/>
              <a:gd name="connsiteX619" fmla="*/ 8951219 w 12192000"/>
              <a:gd name="connsiteY619" fmla="*/ 764662 h 4267200"/>
              <a:gd name="connsiteX620" fmla="*/ 8957270 w 12192000"/>
              <a:gd name="connsiteY620" fmla="*/ 847698 h 4267200"/>
              <a:gd name="connsiteX621" fmla="*/ 8959153 w 12192000"/>
              <a:gd name="connsiteY621" fmla="*/ 869097 h 4267200"/>
              <a:gd name="connsiteX622" fmla="*/ 8976081 w 12192000"/>
              <a:gd name="connsiteY622" fmla="*/ 1619865 h 4267200"/>
              <a:gd name="connsiteX623" fmla="*/ 8951219 w 12192000"/>
              <a:gd name="connsiteY623" fmla="*/ 764662 h 4267200"/>
              <a:gd name="connsiteX624" fmla="*/ 8898081 w 12192000"/>
              <a:gd name="connsiteY624" fmla="*/ 630137 h 4267200"/>
              <a:gd name="connsiteX625" fmla="*/ 8910095 w 12192000"/>
              <a:gd name="connsiteY625" fmla="*/ 1626691 h 4267200"/>
              <a:gd name="connsiteX626" fmla="*/ 8908822 w 12192000"/>
              <a:gd name="connsiteY626" fmla="*/ 1619067 h 4267200"/>
              <a:gd name="connsiteX627" fmla="*/ 8881669 w 12192000"/>
              <a:gd name="connsiteY627" fmla="*/ 1004967 h 4267200"/>
              <a:gd name="connsiteX628" fmla="*/ 8888265 w 12192000"/>
              <a:gd name="connsiteY628" fmla="*/ 840369 h 4267200"/>
              <a:gd name="connsiteX629" fmla="*/ 8894429 w 12192000"/>
              <a:gd name="connsiteY629" fmla="*/ 790831 h 4267200"/>
              <a:gd name="connsiteX630" fmla="*/ 8898081 w 12192000"/>
              <a:gd name="connsiteY630" fmla="*/ 630137 h 4267200"/>
              <a:gd name="connsiteX631" fmla="*/ 11491396 w 12192000"/>
              <a:gd name="connsiteY631" fmla="*/ 623931 h 4267200"/>
              <a:gd name="connsiteX632" fmla="*/ 11413329 w 12192000"/>
              <a:gd name="connsiteY632" fmla="*/ 662344 h 4267200"/>
              <a:gd name="connsiteX633" fmla="*/ 10966547 w 12192000"/>
              <a:gd name="connsiteY633" fmla="*/ 818916 h 4267200"/>
              <a:gd name="connsiteX634" fmla="*/ 10498883 w 12192000"/>
              <a:gd name="connsiteY634" fmla="*/ 1111507 h 4267200"/>
              <a:gd name="connsiteX635" fmla="*/ 10671292 w 12192000"/>
              <a:gd name="connsiteY635" fmla="*/ 1035777 h 4267200"/>
              <a:gd name="connsiteX636" fmla="*/ 10685894 w 12192000"/>
              <a:gd name="connsiteY636" fmla="*/ 1027151 h 4267200"/>
              <a:gd name="connsiteX637" fmla="*/ 11104337 w 12192000"/>
              <a:gd name="connsiteY637" fmla="*/ 817377 h 4267200"/>
              <a:gd name="connsiteX638" fmla="*/ 11491396 w 12192000"/>
              <a:gd name="connsiteY638" fmla="*/ 623931 h 4267200"/>
              <a:gd name="connsiteX639" fmla="*/ 10779304 w 12192000"/>
              <a:gd name="connsiteY639" fmla="*/ 584486 h 4267200"/>
              <a:gd name="connsiteX640" fmla="*/ 10658378 w 12192000"/>
              <a:gd name="connsiteY640" fmla="*/ 772788 h 4267200"/>
              <a:gd name="connsiteX641" fmla="*/ 10475581 w 12192000"/>
              <a:gd name="connsiteY641" fmla="*/ 1070739 h 4267200"/>
              <a:gd name="connsiteX642" fmla="*/ 10735178 w 12192000"/>
              <a:gd name="connsiteY642" fmla="*/ 693281 h 4267200"/>
              <a:gd name="connsiteX643" fmla="*/ 10132488 w 12192000"/>
              <a:gd name="connsiteY643" fmla="*/ 518596 h 4267200"/>
              <a:gd name="connsiteX644" fmla="*/ 9879465 w 12192000"/>
              <a:gd name="connsiteY644" fmla="*/ 567273 h 4267200"/>
              <a:gd name="connsiteX645" fmla="*/ 9364243 w 12192000"/>
              <a:gd name="connsiteY645" fmla="*/ 809468 h 4267200"/>
              <a:gd name="connsiteX646" fmla="*/ 9366655 w 12192000"/>
              <a:gd name="connsiteY646" fmla="*/ 809848 h 4267200"/>
              <a:gd name="connsiteX647" fmla="*/ 9914233 w 12192000"/>
              <a:gd name="connsiteY647" fmla="*/ 596159 h 4267200"/>
              <a:gd name="connsiteX648" fmla="*/ 10264524 w 12192000"/>
              <a:gd name="connsiteY648" fmla="*/ 501747 h 4267200"/>
              <a:gd name="connsiteX649" fmla="*/ 9922837 w 12192000"/>
              <a:gd name="connsiteY649" fmla="*/ 622979 h 4267200"/>
              <a:gd name="connsiteX650" fmla="*/ 9416908 w 12192000"/>
              <a:gd name="connsiteY650" fmla="*/ 818889 h 4267200"/>
              <a:gd name="connsiteX651" fmla="*/ 9418234 w 12192000"/>
              <a:gd name="connsiteY651" fmla="*/ 818810 h 4267200"/>
              <a:gd name="connsiteX652" fmla="*/ 10264524 w 12192000"/>
              <a:gd name="connsiteY652" fmla="*/ 501747 h 4267200"/>
              <a:gd name="connsiteX653" fmla="*/ 10802699 w 12192000"/>
              <a:gd name="connsiteY653" fmla="*/ 488163 h 4267200"/>
              <a:gd name="connsiteX654" fmla="*/ 10618739 w 12192000"/>
              <a:gd name="connsiteY654" fmla="*/ 734118 h 4267200"/>
              <a:gd name="connsiteX655" fmla="*/ 10604580 w 12192000"/>
              <a:gd name="connsiteY655" fmla="*/ 753877 h 4267200"/>
              <a:gd name="connsiteX656" fmla="*/ 10529643 w 12192000"/>
              <a:gd name="connsiteY656" fmla="*/ 867004 h 4267200"/>
              <a:gd name="connsiteX657" fmla="*/ 10462194 w 12192000"/>
              <a:gd name="connsiteY657" fmla="*/ 1035452 h 4267200"/>
              <a:gd name="connsiteX658" fmla="*/ 10635117 w 12192000"/>
              <a:gd name="connsiteY658" fmla="*/ 757788 h 4267200"/>
              <a:gd name="connsiteX659" fmla="*/ 10802699 w 12192000"/>
              <a:gd name="connsiteY659" fmla="*/ 488163 h 4267200"/>
              <a:gd name="connsiteX660" fmla="*/ 10359107 w 12192000"/>
              <a:gd name="connsiteY660" fmla="*/ 485136 h 4267200"/>
              <a:gd name="connsiteX661" fmla="*/ 9515108 w 12192000"/>
              <a:gd name="connsiteY661" fmla="*/ 825701 h 4267200"/>
              <a:gd name="connsiteX662" fmla="*/ 10359107 w 12192000"/>
              <a:gd name="connsiteY662" fmla="*/ 485136 h 4267200"/>
              <a:gd name="connsiteX663" fmla="*/ 11886089 w 12192000"/>
              <a:gd name="connsiteY663" fmla="*/ 483936 h 4267200"/>
              <a:gd name="connsiteX664" fmla="*/ 11622890 w 12192000"/>
              <a:gd name="connsiteY664" fmla="*/ 661575 h 4267200"/>
              <a:gd name="connsiteX665" fmla="*/ 11038640 w 12192000"/>
              <a:gd name="connsiteY665" fmla="*/ 996875 h 4267200"/>
              <a:gd name="connsiteX666" fmla="*/ 10561310 w 12192000"/>
              <a:gd name="connsiteY666" fmla="*/ 1145020 h 4267200"/>
              <a:gd name="connsiteX667" fmla="*/ 10675127 w 12192000"/>
              <a:gd name="connsiteY667" fmla="*/ 1163586 h 4267200"/>
              <a:gd name="connsiteX668" fmla="*/ 11120351 w 12192000"/>
              <a:gd name="connsiteY668" fmla="*/ 990907 h 4267200"/>
              <a:gd name="connsiteX669" fmla="*/ 11648506 w 12192000"/>
              <a:gd name="connsiteY669" fmla="*/ 680145 h 4267200"/>
              <a:gd name="connsiteX670" fmla="*/ 11886089 w 12192000"/>
              <a:gd name="connsiteY670" fmla="*/ 483936 h 4267200"/>
              <a:gd name="connsiteX671" fmla="*/ 3607114 w 12192000"/>
              <a:gd name="connsiteY671" fmla="*/ 467441 h 4267200"/>
              <a:gd name="connsiteX672" fmla="*/ 3296242 w 12192000"/>
              <a:gd name="connsiteY672" fmla="*/ 807991 h 4267200"/>
              <a:gd name="connsiteX673" fmla="*/ 3174674 w 12192000"/>
              <a:gd name="connsiteY673" fmla="*/ 919759 h 4267200"/>
              <a:gd name="connsiteX674" fmla="*/ 3042978 w 12192000"/>
              <a:gd name="connsiteY674" fmla="*/ 1054894 h 4267200"/>
              <a:gd name="connsiteX675" fmla="*/ 2968914 w 12192000"/>
              <a:gd name="connsiteY675" fmla="*/ 1133756 h 4267200"/>
              <a:gd name="connsiteX676" fmla="*/ 3103823 w 12192000"/>
              <a:gd name="connsiteY676" fmla="*/ 1026814 h 4267200"/>
              <a:gd name="connsiteX677" fmla="*/ 3607114 w 12192000"/>
              <a:gd name="connsiteY677" fmla="*/ 467441 h 4267200"/>
              <a:gd name="connsiteX678" fmla="*/ 10784544 w 12192000"/>
              <a:gd name="connsiteY678" fmla="*/ 465669 h 4267200"/>
              <a:gd name="connsiteX679" fmla="*/ 10426419 w 12192000"/>
              <a:gd name="connsiteY679" fmla="*/ 1062158 h 4267200"/>
              <a:gd name="connsiteX680" fmla="*/ 10471732 w 12192000"/>
              <a:gd name="connsiteY680" fmla="*/ 921679 h 4267200"/>
              <a:gd name="connsiteX681" fmla="*/ 10504824 w 12192000"/>
              <a:gd name="connsiteY681" fmla="*/ 852631 h 4267200"/>
              <a:gd name="connsiteX682" fmla="*/ 10582237 w 12192000"/>
              <a:gd name="connsiteY682" fmla="*/ 736692 h 4267200"/>
              <a:gd name="connsiteX683" fmla="*/ 10596401 w 12192000"/>
              <a:gd name="connsiteY683" fmla="*/ 716935 h 4267200"/>
              <a:gd name="connsiteX684" fmla="*/ 10784544 w 12192000"/>
              <a:gd name="connsiteY684" fmla="*/ 465669 h 4267200"/>
              <a:gd name="connsiteX685" fmla="*/ 11916494 w 12192000"/>
              <a:gd name="connsiteY685" fmla="*/ 422768 h 4267200"/>
              <a:gd name="connsiteX686" fmla="*/ 11703185 w 12192000"/>
              <a:gd name="connsiteY686" fmla="*/ 528178 h 4267200"/>
              <a:gd name="connsiteX687" fmla="*/ 11680755 w 12192000"/>
              <a:gd name="connsiteY687" fmla="*/ 543149 h 4267200"/>
              <a:gd name="connsiteX688" fmla="*/ 11116818 w 12192000"/>
              <a:gd name="connsiteY688" fmla="*/ 842623 h 4267200"/>
              <a:gd name="connsiteX689" fmla="*/ 10700164 w 12192000"/>
              <a:gd name="connsiteY689" fmla="*/ 1051220 h 4267200"/>
              <a:gd name="connsiteX690" fmla="*/ 10685570 w 12192000"/>
              <a:gd name="connsiteY690" fmla="*/ 1059849 h 4267200"/>
              <a:gd name="connsiteX691" fmla="*/ 10584288 w 12192000"/>
              <a:gd name="connsiteY691" fmla="*/ 1113543 h 4267200"/>
              <a:gd name="connsiteX692" fmla="*/ 11026698 w 12192000"/>
              <a:gd name="connsiteY692" fmla="*/ 971858 h 4267200"/>
              <a:gd name="connsiteX693" fmla="*/ 11607604 w 12192000"/>
              <a:gd name="connsiteY693" fmla="*/ 638368 h 4267200"/>
              <a:gd name="connsiteX694" fmla="*/ 11919452 w 12192000"/>
              <a:gd name="connsiteY694" fmla="*/ 423380 h 4267200"/>
              <a:gd name="connsiteX695" fmla="*/ 11916494 w 12192000"/>
              <a:gd name="connsiteY695" fmla="*/ 422768 h 4267200"/>
              <a:gd name="connsiteX696" fmla="*/ 8148168 w 12192000"/>
              <a:gd name="connsiteY696" fmla="*/ 416949 h 4267200"/>
              <a:gd name="connsiteX697" fmla="*/ 7862052 w 12192000"/>
              <a:gd name="connsiteY697" fmla="*/ 694330 h 4267200"/>
              <a:gd name="connsiteX698" fmla="*/ 7808002 w 12192000"/>
              <a:gd name="connsiteY698" fmla="*/ 759654 h 4267200"/>
              <a:gd name="connsiteX699" fmla="*/ 8295299 w 12192000"/>
              <a:gd name="connsiteY699" fmla="*/ 416143 h 4267200"/>
              <a:gd name="connsiteX700" fmla="*/ 8309124 w 12192000"/>
              <a:gd name="connsiteY700" fmla="*/ 534021 h 4267200"/>
              <a:gd name="connsiteX701" fmla="*/ 8293154 w 12192000"/>
              <a:gd name="connsiteY701" fmla="*/ 672115 h 4267200"/>
              <a:gd name="connsiteX702" fmla="*/ 8279099 w 12192000"/>
              <a:gd name="connsiteY702" fmla="*/ 769176 h 4267200"/>
              <a:gd name="connsiteX703" fmla="*/ 8309186 w 12192000"/>
              <a:gd name="connsiteY703" fmla="*/ 1060039 h 4267200"/>
              <a:gd name="connsiteX704" fmla="*/ 8410512 w 12192000"/>
              <a:gd name="connsiteY704" fmla="*/ 1511108 h 4267200"/>
              <a:gd name="connsiteX705" fmla="*/ 8351657 w 12192000"/>
              <a:gd name="connsiteY705" fmla="*/ 521768 h 4267200"/>
              <a:gd name="connsiteX706" fmla="*/ 8295299 w 12192000"/>
              <a:gd name="connsiteY706" fmla="*/ 416143 h 4267200"/>
              <a:gd name="connsiteX707" fmla="*/ 8266483 w 12192000"/>
              <a:gd name="connsiteY707" fmla="*/ 414244 h 4267200"/>
              <a:gd name="connsiteX708" fmla="*/ 8343425 w 12192000"/>
              <a:gd name="connsiteY708" fmla="*/ 1357811 h 4267200"/>
              <a:gd name="connsiteX709" fmla="*/ 8282114 w 12192000"/>
              <a:gd name="connsiteY709" fmla="*/ 1064671 h 4267200"/>
              <a:gd name="connsiteX710" fmla="*/ 8251298 w 12192000"/>
              <a:gd name="connsiteY710" fmla="*/ 766414 h 4267200"/>
              <a:gd name="connsiteX711" fmla="*/ 8265729 w 12192000"/>
              <a:gd name="connsiteY711" fmla="*/ 666939 h 4267200"/>
              <a:gd name="connsiteX712" fmla="*/ 8281494 w 12192000"/>
              <a:gd name="connsiteY712" fmla="*/ 533909 h 4267200"/>
              <a:gd name="connsiteX713" fmla="*/ 8266483 w 12192000"/>
              <a:gd name="connsiteY713" fmla="*/ 414244 h 4267200"/>
              <a:gd name="connsiteX714" fmla="*/ 8140802 w 12192000"/>
              <a:gd name="connsiteY714" fmla="*/ 388720 h 4267200"/>
              <a:gd name="connsiteX715" fmla="*/ 7860379 w 12192000"/>
              <a:gd name="connsiteY715" fmla="*/ 596411 h 4267200"/>
              <a:gd name="connsiteX716" fmla="*/ 7737688 w 12192000"/>
              <a:gd name="connsiteY716" fmla="*/ 790400 h 4267200"/>
              <a:gd name="connsiteX717" fmla="*/ 7726885 w 12192000"/>
              <a:gd name="connsiteY717" fmla="*/ 812869 h 4267200"/>
              <a:gd name="connsiteX718" fmla="*/ 7840490 w 12192000"/>
              <a:gd name="connsiteY718" fmla="*/ 676832 h 4267200"/>
              <a:gd name="connsiteX719" fmla="*/ 8140802 w 12192000"/>
              <a:gd name="connsiteY719" fmla="*/ 388720 h 4267200"/>
              <a:gd name="connsiteX720" fmla="*/ 3744487 w 12192000"/>
              <a:gd name="connsiteY720" fmla="*/ 383136 h 4267200"/>
              <a:gd name="connsiteX721" fmla="*/ 3970213 w 12192000"/>
              <a:gd name="connsiteY721" fmla="*/ 995559 h 4267200"/>
              <a:gd name="connsiteX722" fmla="*/ 3744487 w 12192000"/>
              <a:gd name="connsiteY722" fmla="*/ 383136 h 4267200"/>
              <a:gd name="connsiteX723" fmla="*/ 3624562 w 12192000"/>
              <a:gd name="connsiteY723" fmla="*/ 367041 h 4267200"/>
              <a:gd name="connsiteX724" fmla="*/ 3489712 w 12192000"/>
              <a:gd name="connsiteY724" fmla="*/ 485386 h 4267200"/>
              <a:gd name="connsiteX725" fmla="*/ 3182994 w 12192000"/>
              <a:gd name="connsiteY725" fmla="*/ 828265 h 4267200"/>
              <a:gd name="connsiteX726" fmla="*/ 2892114 w 12192000"/>
              <a:gd name="connsiteY726" fmla="*/ 1172635 h 4267200"/>
              <a:gd name="connsiteX727" fmla="*/ 3021459 w 12192000"/>
              <a:gd name="connsiteY727" fmla="*/ 1035385 h 4267200"/>
              <a:gd name="connsiteX728" fmla="*/ 3153873 w 12192000"/>
              <a:gd name="connsiteY728" fmla="*/ 898971 h 4267200"/>
              <a:gd name="connsiteX729" fmla="*/ 3276511 w 12192000"/>
              <a:gd name="connsiteY729" fmla="*/ 786423 h 4267200"/>
              <a:gd name="connsiteX730" fmla="*/ 3584154 w 12192000"/>
              <a:gd name="connsiteY730" fmla="*/ 448218 h 4267200"/>
              <a:gd name="connsiteX731" fmla="*/ 3624562 w 12192000"/>
              <a:gd name="connsiteY731" fmla="*/ 367041 h 4267200"/>
              <a:gd name="connsiteX732" fmla="*/ 3766672 w 12192000"/>
              <a:gd name="connsiteY732" fmla="*/ 359429 h 4267200"/>
              <a:gd name="connsiteX733" fmla="*/ 3996338 w 12192000"/>
              <a:gd name="connsiteY733" fmla="*/ 968237 h 4267200"/>
              <a:gd name="connsiteX734" fmla="*/ 3766672 w 12192000"/>
              <a:gd name="connsiteY734" fmla="*/ 359429 h 4267200"/>
              <a:gd name="connsiteX735" fmla="*/ 5805386 w 12192000"/>
              <a:gd name="connsiteY735" fmla="*/ 239240 h 4267200"/>
              <a:gd name="connsiteX736" fmla="*/ 5736947 w 12192000"/>
              <a:gd name="connsiteY736" fmla="*/ 261367 h 4267200"/>
              <a:gd name="connsiteX737" fmla="*/ 5427012 w 12192000"/>
              <a:gd name="connsiteY737" fmla="*/ 311272 h 4267200"/>
              <a:gd name="connsiteX738" fmla="*/ 5147818 w 12192000"/>
              <a:gd name="connsiteY738" fmla="*/ 322112 h 4267200"/>
              <a:gd name="connsiteX739" fmla="*/ 5060854 w 12192000"/>
              <a:gd name="connsiteY739" fmla="*/ 311882 h 4267200"/>
              <a:gd name="connsiteX740" fmla="*/ 4945989 w 12192000"/>
              <a:gd name="connsiteY740" fmla="*/ 300516 h 4267200"/>
              <a:gd name="connsiteX741" fmla="*/ 5410479 w 12192000"/>
              <a:gd name="connsiteY741" fmla="*/ 348434 h 4267200"/>
              <a:gd name="connsiteX742" fmla="*/ 5805386 w 12192000"/>
              <a:gd name="connsiteY742" fmla="*/ 239240 h 4267200"/>
              <a:gd name="connsiteX743" fmla="*/ 5905192 w 12192000"/>
              <a:gd name="connsiteY743" fmla="*/ 163079 h 4267200"/>
              <a:gd name="connsiteX744" fmla="*/ 5865655 w 12192000"/>
              <a:gd name="connsiteY744" fmla="*/ 171901 h 4267200"/>
              <a:gd name="connsiteX745" fmla="*/ 5259740 w 12192000"/>
              <a:gd name="connsiteY745" fmla="*/ 257013 h 4267200"/>
              <a:gd name="connsiteX746" fmla="*/ 5208466 w 12192000"/>
              <a:gd name="connsiteY746" fmla="*/ 257550 h 4267200"/>
              <a:gd name="connsiteX747" fmla="*/ 4980204 w 12192000"/>
              <a:gd name="connsiteY747" fmla="*/ 271903 h 4267200"/>
              <a:gd name="connsiteX748" fmla="*/ 5068068 w 12192000"/>
              <a:gd name="connsiteY748" fmla="*/ 282244 h 4267200"/>
              <a:gd name="connsiteX749" fmla="*/ 5153231 w 12192000"/>
              <a:gd name="connsiteY749" fmla="*/ 292240 h 4267200"/>
              <a:gd name="connsiteX750" fmla="*/ 5426491 w 12192000"/>
              <a:gd name="connsiteY750" fmla="*/ 281128 h 4267200"/>
              <a:gd name="connsiteX751" fmla="*/ 5731212 w 12192000"/>
              <a:gd name="connsiteY751" fmla="*/ 231951 h 4267200"/>
              <a:gd name="connsiteX752" fmla="*/ 5905192 w 12192000"/>
              <a:gd name="connsiteY752" fmla="*/ 163079 h 4267200"/>
              <a:gd name="connsiteX753" fmla="*/ 5944437 w 12192000"/>
              <a:gd name="connsiteY753" fmla="*/ 113829 h 4267200"/>
              <a:gd name="connsiteX754" fmla="*/ 5825032 w 12192000"/>
              <a:gd name="connsiteY754" fmla="*/ 146405 h 4267200"/>
              <a:gd name="connsiteX755" fmla="*/ 4955599 w 12192000"/>
              <a:gd name="connsiteY755" fmla="*/ 247008 h 4267200"/>
              <a:gd name="connsiteX756" fmla="*/ 5210104 w 12192000"/>
              <a:gd name="connsiteY756" fmla="*/ 228123 h 4267200"/>
              <a:gd name="connsiteX757" fmla="*/ 5261015 w 12192000"/>
              <a:gd name="connsiteY757" fmla="*/ 227087 h 4267200"/>
              <a:gd name="connsiteX758" fmla="*/ 5861181 w 12192000"/>
              <a:gd name="connsiteY758" fmla="*/ 143093 h 4267200"/>
              <a:gd name="connsiteX759" fmla="*/ 5961252 w 12192000"/>
              <a:gd name="connsiteY759" fmla="*/ 114820 h 4267200"/>
              <a:gd name="connsiteX760" fmla="*/ 5944437 w 12192000"/>
              <a:gd name="connsiteY760" fmla="*/ 113829 h 4267200"/>
              <a:gd name="connsiteX761" fmla="*/ 9095810 w 12192000"/>
              <a:gd name="connsiteY761" fmla="*/ 0 h 4267200"/>
              <a:gd name="connsiteX762" fmla="*/ 9215999 w 12192000"/>
              <a:gd name="connsiteY762" fmla="*/ 0 h 4267200"/>
              <a:gd name="connsiteX763" fmla="*/ 9250991 w 12192000"/>
              <a:gd name="connsiteY763" fmla="*/ 17650 h 4267200"/>
              <a:gd name="connsiteX764" fmla="*/ 9551793 w 12192000"/>
              <a:gd name="connsiteY764" fmla="*/ 69947 h 4267200"/>
              <a:gd name="connsiteX765" fmla="*/ 10211701 w 12192000"/>
              <a:gd name="connsiteY765" fmla="*/ 15192 h 4267200"/>
              <a:gd name="connsiteX766" fmla="*/ 9665014 w 12192000"/>
              <a:gd name="connsiteY766" fmla="*/ 41266 h 4267200"/>
              <a:gd name="connsiteX767" fmla="*/ 9382567 w 12192000"/>
              <a:gd name="connsiteY767" fmla="*/ 18583 h 4267200"/>
              <a:gd name="connsiteX768" fmla="*/ 9283159 w 12192000"/>
              <a:gd name="connsiteY768" fmla="*/ 0 h 4267200"/>
              <a:gd name="connsiteX769" fmla="*/ 9469266 w 12192000"/>
              <a:gd name="connsiteY769" fmla="*/ 0 h 4267200"/>
              <a:gd name="connsiteX770" fmla="*/ 9504117 w 12192000"/>
              <a:gd name="connsiteY770" fmla="*/ 4274 h 4267200"/>
              <a:gd name="connsiteX771" fmla="*/ 9667223 w 12192000"/>
              <a:gd name="connsiteY771" fmla="*/ 13232 h 4267200"/>
              <a:gd name="connsiteX772" fmla="*/ 9887703 w 12192000"/>
              <a:gd name="connsiteY772" fmla="*/ 12601 h 4267200"/>
              <a:gd name="connsiteX773" fmla="*/ 10088930 w 12192000"/>
              <a:gd name="connsiteY773" fmla="*/ 0 h 4267200"/>
              <a:gd name="connsiteX774" fmla="*/ 10544171 w 12192000"/>
              <a:gd name="connsiteY774" fmla="*/ 0 h 4267200"/>
              <a:gd name="connsiteX775" fmla="*/ 10392396 w 12192000"/>
              <a:gd name="connsiteY775" fmla="*/ 36772 h 4267200"/>
              <a:gd name="connsiteX776" fmla="*/ 9413803 w 12192000"/>
              <a:gd name="connsiteY776" fmla="*/ 131277 h 4267200"/>
              <a:gd name="connsiteX777" fmla="*/ 9174626 w 12192000"/>
              <a:gd name="connsiteY777" fmla="*/ 44983 h 4267200"/>
              <a:gd name="connsiteX778" fmla="*/ 8474998 w 12192000"/>
              <a:gd name="connsiteY778" fmla="*/ 0 h 4267200"/>
              <a:gd name="connsiteX779" fmla="*/ 8573502 w 12192000"/>
              <a:gd name="connsiteY779" fmla="*/ 0 h 4267200"/>
              <a:gd name="connsiteX780" fmla="*/ 8659539 w 12192000"/>
              <a:gd name="connsiteY780" fmla="*/ 117664 h 4267200"/>
              <a:gd name="connsiteX781" fmla="*/ 9248507 w 12192000"/>
              <a:gd name="connsiteY781" fmla="*/ 743734 h 4267200"/>
              <a:gd name="connsiteX782" fmla="*/ 9309457 w 12192000"/>
              <a:gd name="connsiteY782" fmla="*/ 795932 h 4267200"/>
              <a:gd name="connsiteX783" fmla="*/ 9785496 w 12192000"/>
              <a:gd name="connsiteY783" fmla="*/ 530713 h 4267200"/>
              <a:gd name="connsiteX784" fmla="*/ 10482828 w 12192000"/>
              <a:gd name="connsiteY784" fmla="*/ 399738 h 4267200"/>
              <a:gd name="connsiteX785" fmla="*/ 10468382 w 12192000"/>
              <a:gd name="connsiteY785" fmla="*/ 461219 h 4267200"/>
              <a:gd name="connsiteX786" fmla="*/ 9430790 w 12192000"/>
              <a:gd name="connsiteY786" fmla="*/ 895589 h 4267200"/>
              <a:gd name="connsiteX787" fmla="*/ 10019780 w 12192000"/>
              <a:gd name="connsiteY787" fmla="*/ 1298815 h 4267200"/>
              <a:gd name="connsiteX788" fmla="*/ 10372218 w 12192000"/>
              <a:gd name="connsiteY788" fmla="*/ 1146081 h 4267200"/>
              <a:gd name="connsiteX789" fmla="*/ 10896429 w 12192000"/>
              <a:gd name="connsiteY789" fmla="*/ 310883 h 4267200"/>
              <a:gd name="connsiteX790" fmla="*/ 10919735 w 12192000"/>
              <a:gd name="connsiteY790" fmla="*/ 318176 h 4267200"/>
              <a:gd name="connsiteX791" fmla="*/ 10637064 w 12192000"/>
              <a:gd name="connsiteY791" fmla="*/ 935661 h 4267200"/>
              <a:gd name="connsiteX792" fmla="*/ 10516995 w 12192000"/>
              <a:gd name="connsiteY792" fmla="*/ 1070245 h 4267200"/>
              <a:gd name="connsiteX793" fmla="*/ 10868835 w 12192000"/>
              <a:gd name="connsiteY793" fmla="*/ 815534 h 4267200"/>
              <a:gd name="connsiteX794" fmla="*/ 11704547 w 12192000"/>
              <a:gd name="connsiteY794" fmla="*/ 465665 h 4267200"/>
              <a:gd name="connsiteX795" fmla="*/ 12033562 w 12192000"/>
              <a:gd name="connsiteY795" fmla="*/ 350012 h 4267200"/>
              <a:gd name="connsiteX796" fmla="*/ 12025537 w 12192000"/>
              <a:gd name="connsiteY796" fmla="*/ 382666 h 4267200"/>
              <a:gd name="connsiteX797" fmla="*/ 11088649 w 12192000"/>
              <a:gd name="connsiteY797" fmla="*/ 1056676 h 4267200"/>
              <a:gd name="connsiteX798" fmla="*/ 10561600 w 12192000"/>
              <a:gd name="connsiteY798" fmla="*/ 1229477 h 4267200"/>
              <a:gd name="connsiteX799" fmla="*/ 10280797 w 12192000"/>
              <a:gd name="connsiteY799" fmla="*/ 1263181 h 4267200"/>
              <a:gd name="connsiteX800" fmla="*/ 10083376 w 12192000"/>
              <a:gd name="connsiteY800" fmla="*/ 1334114 h 4267200"/>
              <a:gd name="connsiteX801" fmla="*/ 10832582 w 12192000"/>
              <a:gd name="connsiteY801" fmla="*/ 1687356 h 4267200"/>
              <a:gd name="connsiteX802" fmla="*/ 10839263 w 12192000"/>
              <a:gd name="connsiteY802" fmla="*/ 1683743 h 4267200"/>
              <a:gd name="connsiteX803" fmla="*/ 11350910 w 12192000"/>
              <a:gd name="connsiteY803" fmla="*/ 1443899 h 4267200"/>
              <a:gd name="connsiteX804" fmla="*/ 11360346 w 12192000"/>
              <a:gd name="connsiteY804" fmla="*/ 1429225 h 4267200"/>
              <a:gd name="connsiteX805" fmla="*/ 12167580 w 12192000"/>
              <a:gd name="connsiteY805" fmla="*/ 789523 h 4267200"/>
              <a:gd name="connsiteX806" fmla="*/ 12192000 w 12192000"/>
              <a:gd name="connsiteY806" fmla="*/ 769876 h 4267200"/>
              <a:gd name="connsiteX807" fmla="*/ 12192000 w 12192000"/>
              <a:gd name="connsiteY807" fmla="*/ 802845 h 4267200"/>
              <a:gd name="connsiteX808" fmla="*/ 12173558 w 12192000"/>
              <a:gd name="connsiteY808" fmla="*/ 821317 h 4267200"/>
              <a:gd name="connsiteX809" fmla="*/ 12117398 w 12192000"/>
              <a:gd name="connsiteY809" fmla="*/ 877374 h 4267200"/>
              <a:gd name="connsiteX810" fmla="*/ 11472926 w 12192000"/>
              <a:gd name="connsiteY810" fmla="*/ 1344259 h 4267200"/>
              <a:gd name="connsiteX811" fmla="*/ 11666978 w 12192000"/>
              <a:gd name="connsiteY811" fmla="*/ 1215889 h 4267200"/>
              <a:gd name="connsiteX812" fmla="*/ 11707200 w 12192000"/>
              <a:gd name="connsiteY812" fmla="*/ 1192361 h 4267200"/>
              <a:gd name="connsiteX813" fmla="*/ 12144637 w 12192000"/>
              <a:gd name="connsiteY813" fmla="*/ 858646 h 4267200"/>
              <a:gd name="connsiteX814" fmla="*/ 12192000 w 12192000"/>
              <a:gd name="connsiteY814" fmla="*/ 810414 h 4267200"/>
              <a:gd name="connsiteX815" fmla="*/ 12192000 w 12192000"/>
              <a:gd name="connsiteY815" fmla="*/ 916439 h 4267200"/>
              <a:gd name="connsiteX816" fmla="*/ 12150630 w 12192000"/>
              <a:gd name="connsiteY816" fmla="*/ 982925 h 4267200"/>
              <a:gd name="connsiteX817" fmla="*/ 11389484 w 12192000"/>
              <a:gd name="connsiteY817" fmla="*/ 1469889 h 4267200"/>
              <a:gd name="connsiteX818" fmla="*/ 10923736 w 12192000"/>
              <a:gd name="connsiteY818" fmla="*/ 1721439 h 4267200"/>
              <a:gd name="connsiteX819" fmla="*/ 11091913 w 12192000"/>
              <a:gd name="connsiteY819" fmla="*/ 1780406 h 4267200"/>
              <a:gd name="connsiteX820" fmla="*/ 11771238 w 12192000"/>
              <a:gd name="connsiteY820" fmla="*/ 1944400 h 4267200"/>
              <a:gd name="connsiteX821" fmla="*/ 11783166 w 12192000"/>
              <a:gd name="connsiteY821" fmla="*/ 1931422 h 4267200"/>
              <a:gd name="connsiteX822" fmla="*/ 12131988 w 12192000"/>
              <a:gd name="connsiteY822" fmla="*/ 1574357 h 4267200"/>
              <a:gd name="connsiteX823" fmla="*/ 12192000 w 12192000"/>
              <a:gd name="connsiteY823" fmla="*/ 1537429 h 4267200"/>
              <a:gd name="connsiteX824" fmla="*/ 12192000 w 12192000"/>
              <a:gd name="connsiteY824" fmla="*/ 1589108 h 4267200"/>
              <a:gd name="connsiteX825" fmla="*/ 12112105 w 12192000"/>
              <a:gd name="connsiteY825" fmla="*/ 1640352 h 4267200"/>
              <a:gd name="connsiteX826" fmla="*/ 11849203 w 12192000"/>
              <a:gd name="connsiteY826" fmla="*/ 1900149 h 4267200"/>
              <a:gd name="connsiteX827" fmla="*/ 11946326 w 12192000"/>
              <a:gd name="connsiteY827" fmla="*/ 1822808 h 4267200"/>
              <a:gd name="connsiteX828" fmla="*/ 12055863 w 12192000"/>
              <a:gd name="connsiteY828" fmla="*/ 1735914 h 4267200"/>
              <a:gd name="connsiteX829" fmla="*/ 12150816 w 12192000"/>
              <a:gd name="connsiteY829" fmla="*/ 1678902 h 4267200"/>
              <a:gd name="connsiteX830" fmla="*/ 12192000 w 12192000"/>
              <a:gd name="connsiteY830" fmla="*/ 1655121 h 4267200"/>
              <a:gd name="connsiteX831" fmla="*/ 12192000 w 12192000"/>
              <a:gd name="connsiteY831" fmla="*/ 1686869 h 4267200"/>
              <a:gd name="connsiteX832" fmla="*/ 12163772 w 12192000"/>
              <a:gd name="connsiteY832" fmla="*/ 1703058 h 4267200"/>
              <a:gd name="connsiteX833" fmla="*/ 12070597 w 12192000"/>
              <a:gd name="connsiteY833" fmla="*/ 1758893 h 4267200"/>
              <a:gd name="connsiteX834" fmla="*/ 11963621 w 12192000"/>
              <a:gd name="connsiteY834" fmla="*/ 1844299 h 4267200"/>
              <a:gd name="connsiteX835" fmla="*/ 11886604 w 12192000"/>
              <a:gd name="connsiteY835" fmla="*/ 1907617 h 4267200"/>
              <a:gd name="connsiteX836" fmla="*/ 12153575 w 12192000"/>
              <a:gd name="connsiteY836" fmla="*/ 1786372 h 4267200"/>
              <a:gd name="connsiteX837" fmla="*/ 12192000 w 12192000"/>
              <a:gd name="connsiteY837" fmla="*/ 1759693 h 4267200"/>
              <a:gd name="connsiteX838" fmla="*/ 12192000 w 12192000"/>
              <a:gd name="connsiteY838" fmla="*/ 1809459 h 4267200"/>
              <a:gd name="connsiteX839" fmla="*/ 12121362 w 12192000"/>
              <a:gd name="connsiteY839" fmla="*/ 1857561 h 4267200"/>
              <a:gd name="connsiteX840" fmla="*/ 11895949 w 12192000"/>
              <a:gd name="connsiteY840" fmla="*/ 1963079 h 4267200"/>
              <a:gd name="connsiteX841" fmla="*/ 12192000 w 12192000"/>
              <a:gd name="connsiteY841" fmla="*/ 1990579 h 4267200"/>
              <a:gd name="connsiteX842" fmla="*/ 12192000 w 12192000"/>
              <a:gd name="connsiteY842" fmla="*/ 2065582 h 4267200"/>
              <a:gd name="connsiteX843" fmla="*/ 12153918 w 12192000"/>
              <a:gd name="connsiteY843" fmla="*/ 2063926 h 4267200"/>
              <a:gd name="connsiteX844" fmla="*/ 12192000 w 12192000"/>
              <a:gd name="connsiteY844" fmla="*/ 2085104 h 4267200"/>
              <a:gd name="connsiteX845" fmla="*/ 12192000 w 12192000"/>
              <a:gd name="connsiteY845" fmla="*/ 2178471 h 4267200"/>
              <a:gd name="connsiteX846" fmla="*/ 12085355 w 12192000"/>
              <a:gd name="connsiteY846" fmla="*/ 2122457 h 4267200"/>
              <a:gd name="connsiteX847" fmla="*/ 12192000 w 12192000"/>
              <a:gd name="connsiteY847" fmla="*/ 2196158 h 4267200"/>
              <a:gd name="connsiteX848" fmla="*/ 12192000 w 12192000"/>
              <a:gd name="connsiteY848" fmla="*/ 2230374 h 4267200"/>
              <a:gd name="connsiteX849" fmla="*/ 12041237 w 12192000"/>
              <a:gd name="connsiteY849" fmla="*/ 2126309 h 4267200"/>
              <a:gd name="connsiteX850" fmla="*/ 12174450 w 12192000"/>
              <a:gd name="connsiteY850" fmla="*/ 2262541 h 4267200"/>
              <a:gd name="connsiteX851" fmla="*/ 12192000 w 12192000"/>
              <a:gd name="connsiteY851" fmla="*/ 2275857 h 4267200"/>
              <a:gd name="connsiteX852" fmla="*/ 12192000 w 12192000"/>
              <a:gd name="connsiteY852" fmla="*/ 2377131 h 4267200"/>
              <a:gd name="connsiteX853" fmla="*/ 12155801 w 12192000"/>
              <a:gd name="connsiteY853" fmla="*/ 2349925 h 4267200"/>
              <a:gd name="connsiteX854" fmla="*/ 11930164 w 12192000"/>
              <a:gd name="connsiteY854" fmla="*/ 2041945 h 4267200"/>
              <a:gd name="connsiteX855" fmla="*/ 11561767 w 12192000"/>
              <a:gd name="connsiteY855" fmla="*/ 1984479 h 4267200"/>
              <a:gd name="connsiteX856" fmla="*/ 11987997 w 12192000"/>
              <a:gd name="connsiteY856" fmla="*/ 3153822 h 4267200"/>
              <a:gd name="connsiteX857" fmla="*/ 11926558 w 12192000"/>
              <a:gd name="connsiteY857" fmla="*/ 3203134 h 4267200"/>
              <a:gd name="connsiteX858" fmla="*/ 11440430 w 12192000"/>
              <a:gd name="connsiteY858" fmla="*/ 1973028 h 4267200"/>
              <a:gd name="connsiteX859" fmla="*/ 11446754 w 12192000"/>
              <a:gd name="connsiteY859" fmla="*/ 1959605 h 4267200"/>
              <a:gd name="connsiteX860" fmla="*/ 11050651 w 12192000"/>
              <a:gd name="connsiteY860" fmla="*/ 1850495 h 4267200"/>
              <a:gd name="connsiteX861" fmla="*/ 10389960 w 12192000"/>
              <a:gd name="connsiteY861" fmla="*/ 1586232 h 4267200"/>
              <a:gd name="connsiteX862" fmla="*/ 10500699 w 12192000"/>
              <a:gd name="connsiteY862" fmla="*/ 1913175 h 4267200"/>
              <a:gd name="connsiteX863" fmla="*/ 10507814 w 12192000"/>
              <a:gd name="connsiteY863" fmla="*/ 1920694 h 4267200"/>
              <a:gd name="connsiteX864" fmla="*/ 10518908 w 12192000"/>
              <a:gd name="connsiteY864" fmla="*/ 1911226 h 4267200"/>
              <a:gd name="connsiteX865" fmla="*/ 11258935 w 12192000"/>
              <a:gd name="connsiteY865" fmla="*/ 2442781 h 4267200"/>
              <a:gd name="connsiteX866" fmla="*/ 11211663 w 12192000"/>
              <a:gd name="connsiteY866" fmla="*/ 2510325 h 4267200"/>
              <a:gd name="connsiteX867" fmla="*/ 10571295 w 12192000"/>
              <a:gd name="connsiteY867" fmla="*/ 2105302 h 4267200"/>
              <a:gd name="connsiteX868" fmla="*/ 10435737 w 12192000"/>
              <a:gd name="connsiteY868" fmla="*/ 2805672 h 4267200"/>
              <a:gd name="connsiteX869" fmla="*/ 10206831 w 12192000"/>
              <a:gd name="connsiteY869" fmla="*/ 3151701 h 4267200"/>
              <a:gd name="connsiteX870" fmla="*/ 10196482 w 12192000"/>
              <a:gd name="connsiteY870" fmla="*/ 3135084 h 4267200"/>
              <a:gd name="connsiteX871" fmla="*/ 10381882 w 12192000"/>
              <a:gd name="connsiteY871" fmla="*/ 2155807 h 4267200"/>
              <a:gd name="connsiteX872" fmla="*/ 10439260 w 12192000"/>
              <a:gd name="connsiteY872" fmla="*/ 1962486 h 4267200"/>
              <a:gd name="connsiteX873" fmla="*/ 10439409 w 12192000"/>
              <a:gd name="connsiteY873" fmla="*/ 1960615 h 4267200"/>
              <a:gd name="connsiteX874" fmla="*/ 10439915 w 12192000"/>
              <a:gd name="connsiteY874" fmla="*/ 1951821 h 4267200"/>
              <a:gd name="connsiteX875" fmla="*/ 10314241 w 12192000"/>
              <a:gd name="connsiteY875" fmla="*/ 1556749 h 4267200"/>
              <a:gd name="connsiteX876" fmla="*/ 10315061 w 12192000"/>
              <a:gd name="connsiteY876" fmla="*/ 1548729 h 4267200"/>
              <a:gd name="connsiteX877" fmla="*/ 9526158 w 12192000"/>
              <a:gd name="connsiteY877" fmla="*/ 1071804 h 4267200"/>
              <a:gd name="connsiteX878" fmla="*/ 9758689 w 12192000"/>
              <a:gd name="connsiteY878" fmla="*/ 1585512 h 4267200"/>
              <a:gd name="connsiteX879" fmla="*/ 9941392 w 12192000"/>
              <a:gd name="connsiteY879" fmla="*/ 2432858 h 4267200"/>
              <a:gd name="connsiteX880" fmla="*/ 9887724 w 12192000"/>
              <a:gd name="connsiteY880" fmla="*/ 2495762 h 4267200"/>
              <a:gd name="connsiteX881" fmla="*/ 9587446 w 12192000"/>
              <a:gd name="connsiteY881" fmla="*/ 1872898 h 4267200"/>
              <a:gd name="connsiteX882" fmla="*/ 9462810 w 12192000"/>
              <a:gd name="connsiteY882" fmla="*/ 1288346 h 4267200"/>
              <a:gd name="connsiteX883" fmla="*/ 9318575 w 12192000"/>
              <a:gd name="connsiteY883" fmla="*/ 1540820 h 4267200"/>
              <a:gd name="connsiteX884" fmla="*/ 9191090 w 12192000"/>
              <a:gd name="connsiteY884" fmla="*/ 1688355 h 4267200"/>
              <a:gd name="connsiteX885" fmla="*/ 9177757 w 12192000"/>
              <a:gd name="connsiteY885" fmla="*/ 1683354 h 4267200"/>
              <a:gd name="connsiteX886" fmla="*/ 9274865 w 12192000"/>
              <a:gd name="connsiteY886" fmla="*/ 1336896 h 4267200"/>
              <a:gd name="connsiteX887" fmla="*/ 9478649 w 12192000"/>
              <a:gd name="connsiteY887" fmla="*/ 1173376 h 4267200"/>
              <a:gd name="connsiteX888" fmla="*/ 9482281 w 12192000"/>
              <a:gd name="connsiteY888" fmla="*/ 1167830 h 4267200"/>
              <a:gd name="connsiteX889" fmla="*/ 9438637 w 12192000"/>
              <a:gd name="connsiteY889" fmla="*/ 1015438 h 4267200"/>
              <a:gd name="connsiteX890" fmla="*/ 9439458 w 12192000"/>
              <a:gd name="connsiteY890" fmla="*/ 1007420 h 4267200"/>
              <a:gd name="connsiteX891" fmla="*/ 9197105 w 12192000"/>
              <a:gd name="connsiteY891" fmla="*/ 808882 h 4267200"/>
              <a:gd name="connsiteX892" fmla="*/ 8973607 w 12192000"/>
              <a:gd name="connsiteY892" fmla="*/ 597733 h 4267200"/>
              <a:gd name="connsiteX893" fmla="*/ 8967512 w 12192000"/>
              <a:gd name="connsiteY893" fmla="*/ 1795211 h 4267200"/>
              <a:gd name="connsiteX894" fmla="*/ 8912526 w 12192000"/>
              <a:gd name="connsiteY894" fmla="*/ 1841464 h 4267200"/>
              <a:gd name="connsiteX895" fmla="*/ 8893391 w 12192000"/>
              <a:gd name="connsiteY895" fmla="*/ 572788 h 4267200"/>
              <a:gd name="connsiteX896" fmla="*/ 8902990 w 12192000"/>
              <a:gd name="connsiteY896" fmla="*/ 560750 h 4267200"/>
              <a:gd name="connsiteX897" fmla="*/ 8919102 w 12192000"/>
              <a:gd name="connsiteY897" fmla="*/ 542471 h 4267200"/>
              <a:gd name="connsiteX898" fmla="*/ 8661728 w 12192000"/>
              <a:gd name="connsiteY898" fmla="*/ 250903 h 4267200"/>
              <a:gd name="connsiteX899" fmla="*/ 8357758 w 12192000"/>
              <a:gd name="connsiteY899" fmla="*/ 0 h 4267200"/>
              <a:gd name="connsiteX900" fmla="*/ 8405492 w 12192000"/>
              <a:gd name="connsiteY900" fmla="*/ 0 h 4267200"/>
              <a:gd name="connsiteX901" fmla="*/ 8392083 w 12192000"/>
              <a:gd name="connsiteY901" fmla="*/ 30495 h 4267200"/>
              <a:gd name="connsiteX902" fmla="*/ 8339888 w 12192000"/>
              <a:gd name="connsiteY902" fmla="*/ 306259 h 4267200"/>
              <a:gd name="connsiteX903" fmla="*/ 8473847 w 12192000"/>
              <a:gd name="connsiteY903" fmla="*/ 727373 h 4267200"/>
              <a:gd name="connsiteX904" fmla="*/ 8454081 w 12192000"/>
              <a:gd name="connsiteY904" fmla="*/ 1611960 h 4267200"/>
              <a:gd name="connsiteX905" fmla="*/ 8396000 w 12192000"/>
              <a:gd name="connsiteY905" fmla="*/ 1663986 h 4267200"/>
              <a:gd name="connsiteX906" fmla="*/ 8238881 w 12192000"/>
              <a:gd name="connsiteY906" fmla="*/ 368438 h 4267200"/>
              <a:gd name="connsiteX907" fmla="*/ 7668140 w 12192000"/>
              <a:gd name="connsiteY907" fmla="*/ 942511 h 4267200"/>
              <a:gd name="connsiteX908" fmla="*/ 7637853 w 12192000"/>
              <a:gd name="connsiteY908" fmla="*/ 942567 h 4267200"/>
              <a:gd name="connsiteX909" fmla="*/ 7909649 w 12192000"/>
              <a:gd name="connsiteY909" fmla="*/ 489150 h 4267200"/>
              <a:gd name="connsiteX910" fmla="*/ 8256182 w 12192000"/>
              <a:gd name="connsiteY910" fmla="*/ 301724 h 4267200"/>
              <a:gd name="connsiteX911" fmla="*/ 8255912 w 12192000"/>
              <a:gd name="connsiteY911" fmla="*/ 276498 h 4267200"/>
              <a:gd name="connsiteX912" fmla="*/ 8315225 w 12192000"/>
              <a:gd name="connsiteY912" fmla="*/ 89075 h 4267200"/>
              <a:gd name="connsiteX913" fmla="*/ 7497388 w 12192000"/>
              <a:gd name="connsiteY913" fmla="*/ 0 h 4267200"/>
              <a:gd name="connsiteX914" fmla="*/ 7560921 w 12192000"/>
              <a:gd name="connsiteY914" fmla="*/ 0 h 4267200"/>
              <a:gd name="connsiteX915" fmla="*/ 7546742 w 12192000"/>
              <a:gd name="connsiteY915" fmla="*/ 68966 h 4267200"/>
              <a:gd name="connsiteX916" fmla="*/ 7488853 w 12192000"/>
              <a:gd name="connsiteY916" fmla="*/ 535687 h 4267200"/>
              <a:gd name="connsiteX917" fmla="*/ 7529509 w 12192000"/>
              <a:gd name="connsiteY917" fmla="*/ 380358 h 4267200"/>
              <a:gd name="connsiteX918" fmla="*/ 7585939 w 12192000"/>
              <a:gd name="connsiteY918" fmla="*/ 184712 h 4267200"/>
              <a:gd name="connsiteX919" fmla="*/ 7621792 w 12192000"/>
              <a:gd name="connsiteY919" fmla="*/ 87864 h 4267200"/>
              <a:gd name="connsiteX920" fmla="*/ 7654204 w 12192000"/>
              <a:gd name="connsiteY920" fmla="*/ 0 h 4267200"/>
              <a:gd name="connsiteX921" fmla="*/ 7683986 w 12192000"/>
              <a:gd name="connsiteY921" fmla="*/ 0 h 4267200"/>
              <a:gd name="connsiteX922" fmla="*/ 7647914 w 12192000"/>
              <a:gd name="connsiteY922" fmla="*/ 97640 h 4267200"/>
              <a:gd name="connsiteX923" fmla="*/ 7612524 w 12192000"/>
              <a:gd name="connsiteY923" fmla="*/ 193392 h 4267200"/>
              <a:gd name="connsiteX924" fmla="*/ 7557013 w 12192000"/>
              <a:gd name="connsiteY924" fmla="*/ 386853 h 4267200"/>
              <a:gd name="connsiteX925" fmla="*/ 7517286 w 12192000"/>
              <a:gd name="connsiteY925" fmla="*/ 539999 h 4267200"/>
              <a:gd name="connsiteX926" fmla="*/ 7704204 w 12192000"/>
              <a:gd name="connsiteY926" fmla="*/ 152292 h 4267200"/>
              <a:gd name="connsiteX927" fmla="*/ 7756975 w 12192000"/>
              <a:gd name="connsiteY927" fmla="*/ 0 h 4267200"/>
              <a:gd name="connsiteX928" fmla="*/ 7837329 w 12192000"/>
              <a:gd name="connsiteY928" fmla="*/ 0 h 4267200"/>
              <a:gd name="connsiteX929" fmla="*/ 7821760 w 12192000"/>
              <a:gd name="connsiteY929" fmla="*/ 65656 h 4267200"/>
              <a:gd name="connsiteX930" fmla="*/ 7488925 w 12192000"/>
              <a:gd name="connsiteY930" fmla="*/ 763628 h 4267200"/>
              <a:gd name="connsiteX931" fmla="*/ 7419999 w 12192000"/>
              <a:gd name="connsiteY931" fmla="*/ 774360 h 4267200"/>
              <a:gd name="connsiteX932" fmla="*/ 7487820 w 12192000"/>
              <a:gd name="connsiteY932" fmla="*/ 37416 h 4267200"/>
              <a:gd name="connsiteX933" fmla="*/ 3882765 w 12192000"/>
              <a:gd name="connsiteY933" fmla="*/ 0 h 4267200"/>
              <a:gd name="connsiteX934" fmla="*/ 3995099 w 12192000"/>
              <a:gd name="connsiteY934" fmla="*/ 0 h 4267200"/>
              <a:gd name="connsiteX935" fmla="*/ 4163818 w 12192000"/>
              <a:gd name="connsiteY935" fmla="*/ 234104 h 4267200"/>
              <a:gd name="connsiteX936" fmla="*/ 4172099 w 12192000"/>
              <a:gd name="connsiteY936" fmla="*/ 234207 h 4267200"/>
              <a:gd name="connsiteX937" fmla="*/ 4784282 w 12192000"/>
              <a:gd name="connsiteY937" fmla="*/ 276561 h 4267200"/>
              <a:gd name="connsiteX938" fmla="*/ 4801687 w 12192000"/>
              <a:gd name="connsiteY938" fmla="*/ 267764 h 4267200"/>
              <a:gd name="connsiteX939" fmla="*/ 6082788 w 12192000"/>
              <a:gd name="connsiteY939" fmla="*/ 64119 h 4267200"/>
              <a:gd name="connsiteX940" fmla="*/ 6099442 w 12192000"/>
              <a:gd name="connsiteY940" fmla="*/ 82568 h 4267200"/>
              <a:gd name="connsiteX941" fmla="*/ 4804137 w 12192000"/>
              <a:gd name="connsiteY941" fmla="*/ 320931 h 4267200"/>
              <a:gd name="connsiteX942" fmla="*/ 4227047 w 12192000"/>
              <a:gd name="connsiteY942" fmla="*/ 313415 h 4267200"/>
              <a:gd name="connsiteX943" fmla="*/ 4346041 w 12192000"/>
              <a:gd name="connsiteY943" fmla="*/ 456086 h 4267200"/>
              <a:gd name="connsiteX944" fmla="*/ 4870967 w 12192000"/>
              <a:gd name="connsiteY944" fmla="*/ 963061 h 4267200"/>
              <a:gd name="connsiteX945" fmla="*/ 4889647 w 12192000"/>
              <a:gd name="connsiteY945" fmla="*/ 957147 h 4267200"/>
              <a:gd name="connsiteX946" fmla="*/ 5422504 w 12192000"/>
              <a:gd name="connsiteY946" fmla="*/ 805191 h 4267200"/>
              <a:gd name="connsiteX947" fmla="*/ 6087656 w 12192000"/>
              <a:gd name="connsiteY947" fmla="*/ 826703 h 4267200"/>
              <a:gd name="connsiteX948" fmla="*/ 6058717 w 12192000"/>
              <a:gd name="connsiteY948" fmla="*/ 865992 h 4267200"/>
              <a:gd name="connsiteX949" fmla="*/ 4974153 w 12192000"/>
              <a:gd name="connsiteY949" fmla="*/ 1045456 h 4267200"/>
              <a:gd name="connsiteX950" fmla="*/ 5627835 w 12192000"/>
              <a:gd name="connsiteY950" fmla="*/ 1472077 h 4267200"/>
              <a:gd name="connsiteX951" fmla="*/ 5629817 w 12192000"/>
              <a:gd name="connsiteY951" fmla="*/ 1471412 h 4267200"/>
              <a:gd name="connsiteX952" fmla="*/ 5634124 w 12192000"/>
              <a:gd name="connsiteY952" fmla="*/ 1470572 h 4267200"/>
              <a:gd name="connsiteX953" fmla="*/ 5755832 w 12192000"/>
              <a:gd name="connsiteY953" fmla="*/ 1383886 h 4267200"/>
              <a:gd name="connsiteX954" fmla="*/ 6014186 w 12192000"/>
              <a:gd name="connsiteY954" fmla="*/ 1279799 h 4267200"/>
              <a:gd name="connsiteX955" fmla="*/ 6901619 w 12192000"/>
              <a:gd name="connsiteY955" fmla="*/ 1047874 h 4267200"/>
              <a:gd name="connsiteX956" fmla="*/ 6931566 w 12192000"/>
              <a:gd name="connsiteY956" fmla="*/ 1062034 h 4267200"/>
              <a:gd name="connsiteX957" fmla="*/ 5790982 w 12192000"/>
              <a:gd name="connsiteY957" fmla="*/ 1561380 h 4267200"/>
              <a:gd name="connsiteX958" fmla="*/ 6188971 w 12192000"/>
              <a:gd name="connsiteY958" fmla="*/ 1755168 h 4267200"/>
              <a:gd name="connsiteX959" fmla="*/ 6202446 w 12192000"/>
              <a:gd name="connsiteY959" fmla="*/ 1752268 h 4267200"/>
              <a:gd name="connsiteX960" fmla="*/ 7179560 w 12192000"/>
              <a:gd name="connsiteY960" fmla="*/ 1467551 h 4267200"/>
              <a:gd name="connsiteX961" fmla="*/ 7158730 w 12192000"/>
              <a:gd name="connsiteY961" fmla="*/ 1507835 h 4267200"/>
              <a:gd name="connsiteX962" fmla="*/ 6326959 w 12192000"/>
              <a:gd name="connsiteY962" fmla="*/ 1817686 h 4267200"/>
              <a:gd name="connsiteX963" fmla="*/ 6537433 w 12192000"/>
              <a:gd name="connsiteY963" fmla="*/ 1907790 h 4267200"/>
              <a:gd name="connsiteX964" fmla="*/ 6550221 w 12192000"/>
              <a:gd name="connsiteY964" fmla="*/ 1910729 h 4267200"/>
              <a:gd name="connsiteX965" fmla="*/ 6964438 w 12192000"/>
              <a:gd name="connsiteY965" fmla="*/ 2209505 h 4267200"/>
              <a:gd name="connsiteX966" fmla="*/ 7367862 w 12192000"/>
              <a:gd name="connsiteY966" fmla="*/ 2806833 h 4267200"/>
              <a:gd name="connsiteX967" fmla="*/ 7364329 w 12192000"/>
              <a:gd name="connsiteY967" fmla="*/ 2826907 h 4267200"/>
              <a:gd name="connsiteX968" fmla="*/ 7290545 w 12192000"/>
              <a:gd name="connsiteY968" fmla="*/ 2850663 h 4267200"/>
              <a:gd name="connsiteX969" fmla="*/ 6472036 w 12192000"/>
              <a:gd name="connsiteY969" fmla="*/ 1959003 h 4267200"/>
              <a:gd name="connsiteX970" fmla="*/ 5792897 w 12192000"/>
              <a:gd name="connsiteY970" fmla="*/ 1647747 h 4267200"/>
              <a:gd name="connsiteX971" fmla="*/ 5842751 w 12192000"/>
              <a:gd name="connsiteY971" fmla="*/ 1816112 h 4267200"/>
              <a:gd name="connsiteX972" fmla="*/ 5847424 w 12192000"/>
              <a:gd name="connsiteY972" fmla="*/ 1815776 h 4267200"/>
              <a:gd name="connsiteX973" fmla="*/ 6399821 w 12192000"/>
              <a:gd name="connsiteY973" fmla="*/ 2344799 h 4267200"/>
              <a:gd name="connsiteX974" fmla="*/ 6323232 w 12192000"/>
              <a:gd name="connsiteY974" fmla="*/ 2389634 h 4267200"/>
              <a:gd name="connsiteX975" fmla="*/ 5942958 w 12192000"/>
              <a:gd name="connsiteY975" fmla="*/ 2077708 h 4267200"/>
              <a:gd name="connsiteX976" fmla="*/ 5921559 w 12192000"/>
              <a:gd name="connsiteY976" fmla="*/ 2378596 h 4267200"/>
              <a:gd name="connsiteX977" fmla="*/ 5817651 w 12192000"/>
              <a:gd name="connsiteY977" fmla="*/ 3023919 h 4267200"/>
              <a:gd name="connsiteX978" fmla="*/ 5729634 w 12192000"/>
              <a:gd name="connsiteY978" fmla="*/ 3051849 h 4267200"/>
              <a:gd name="connsiteX979" fmla="*/ 5611018 w 12192000"/>
              <a:gd name="connsiteY979" fmla="*/ 2316769 h 4267200"/>
              <a:gd name="connsiteX980" fmla="*/ 5687608 w 12192000"/>
              <a:gd name="connsiteY980" fmla="*/ 2039972 h 4267200"/>
              <a:gd name="connsiteX981" fmla="*/ 5657554 w 12192000"/>
              <a:gd name="connsiteY981" fmla="*/ 1576445 h 4267200"/>
              <a:gd name="connsiteX982" fmla="*/ 5150475 w 12192000"/>
              <a:gd name="connsiteY982" fmla="*/ 1274012 h 4267200"/>
              <a:gd name="connsiteX983" fmla="*/ 5349142 w 12192000"/>
              <a:gd name="connsiteY983" fmla="*/ 2204405 h 4267200"/>
              <a:gd name="connsiteX984" fmla="*/ 5262214 w 12192000"/>
              <a:gd name="connsiteY984" fmla="*/ 2233836 h 4267200"/>
              <a:gd name="connsiteX985" fmla="*/ 4981539 w 12192000"/>
              <a:gd name="connsiteY985" fmla="*/ 1542201 h 4267200"/>
              <a:gd name="connsiteX986" fmla="*/ 4958461 w 12192000"/>
              <a:gd name="connsiteY986" fmla="*/ 1136957 h 4267200"/>
              <a:gd name="connsiteX987" fmla="*/ 4655015 w 12192000"/>
              <a:gd name="connsiteY987" fmla="*/ 891426 h 4267200"/>
              <a:gd name="connsiteX988" fmla="*/ 4348002 w 12192000"/>
              <a:gd name="connsiteY988" fmla="*/ 2205895 h 4267200"/>
              <a:gd name="connsiteX989" fmla="*/ 4262250 w 12192000"/>
              <a:gd name="connsiteY989" fmla="*/ 2219972 h 4267200"/>
              <a:gd name="connsiteX990" fmla="*/ 4550611 w 12192000"/>
              <a:gd name="connsiteY990" fmla="*/ 817540 h 4267200"/>
              <a:gd name="connsiteX991" fmla="*/ 4564418 w 12192000"/>
              <a:gd name="connsiteY991" fmla="*/ 808293 h 4267200"/>
              <a:gd name="connsiteX992" fmla="*/ 4266388 w 12192000"/>
              <a:gd name="connsiteY992" fmla="*/ 500083 h 4267200"/>
              <a:gd name="connsiteX993" fmla="*/ 4032842 w 12192000"/>
              <a:gd name="connsiteY993" fmla="*/ 211809 h 4267200"/>
              <a:gd name="connsiteX994" fmla="*/ 3721337 w 12192000"/>
              <a:gd name="connsiteY994" fmla="*/ 0 h 4267200"/>
              <a:gd name="connsiteX995" fmla="*/ 3797544 w 12192000"/>
              <a:gd name="connsiteY995" fmla="*/ 0 h 4267200"/>
              <a:gd name="connsiteX996" fmla="*/ 3775734 w 12192000"/>
              <a:gd name="connsiteY996" fmla="*/ 95131 h 4267200"/>
              <a:gd name="connsiteX997" fmla="*/ 3724807 w 12192000"/>
              <a:gd name="connsiteY997" fmla="*/ 272257 h 4267200"/>
              <a:gd name="connsiteX998" fmla="*/ 3726844 w 12192000"/>
              <a:gd name="connsiteY998" fmla="*/ 282988 h 4267200"/>
              <a:gd name="connsiteX999" fmla="*/ 3742664 w 12192000"/>
              <a:gd name="connsiteY999" fmla="*/ 279918 h 4267200"/>
              <a:gd name="connsiteX1000" fmla="*/ 4103910 w 12192000"/>
              <a:gd name="connsiteY1000" fmla="*/ 1161917 h 4267200"/>
              <a:gd name="connsiteX1001" fmla="*/ 4020269 w 12192000"/>
              <a:gd name="connsiteY1001" fmla="*/ 1200406 h 4267200"/>
              <a:gd name="connsiteX1002" fmla="*/ 3674882 w 12192000"/>
              <a:gd name="connsiteY1002" fmla="*/ 488524 h 4267200"/>
              <a:gd name="connsiteX1003" fmla="*/ 3132682 w 12192000"/>
              <a:gd name="connsiteY1003" fmla="*/ 1072284 h 4267200"/>
              <a:gd name="connsiteX1004" fmla="*/ 2716346 w 12192000"/>
              <a:gd name="connsiteY1004" fmla="*/ 1276376 h 4267200"/>
              <a:gd name="connsiteX1005" fmla="*/ 2716772 w 12192000"/>
              <a:gd name="connsiteY1005" fmla="*/ 1255462 h 4267200"/>
              <a:gd name="connsiteX1006" fmla="*/ 3471096 w 12192000"/>
              <a:gd name="connsiteY1006" fmla="*/ 437072 h 4267200"/>
              <a:gd name="connsiteX1007" fmla="*/ 3639057 w 12192000"/>
              <a:gd name="connsiteY1007" fmla="*/ 286334 h 4267200"/>
              <a:gd name="connsiteX1008" fmla="*/ 3640309 w 12192000"/>
              <a:gd name="connsiteY1008" fmla="*/ 284664 h 4267200"/>
              <a:gd name="connsiteX1009" fmla="*/ 3646022 w 12192000"/>
              <a:gd name="connsiteY1009" fmla="*/ 276711 h 4267200"/>
              <a:gd name="connsiteX1010" fmla="*/ 3707943 w 12192000"/>
              <a:gd name="connsiteY1010" fmla="*/ 65958 h 4267200"/>
              <a:gd name="connsiteX1011" fmla="*/ 2867960 w 12192000"/>
              <a:gd name="connsiteY1011" fmla="*/ 0 h 4267200"/>
              <a:gd name="connsiteX1012" fmla="*/ 2926351 w 12192000"/>
              <a:gd name="connsiteY1012" fmla="*/ 0 h 4267200"/>
              <a:gd name="connsiteX1013" fmla="*/ 2902823 w 12192000"/>
              <a:gd name="connsiteY1013" fmla="*/ 262929 h 4267200"/>
              <a:gd name="connsiteX1014" fmla="*/ 2940663 w 12192000"/>
              <a:gd name="connsiteY1014" fmla="*/ 140884 h 4267200"/>
              <a:gd name="connsiteX1015" fmla="*/ 2947039 w 12192000"/>
              <a:gd name="connsiteY1015" fmla="*/ 122524 h 4267200"/>
              <a:gd name="connsiteX1016" fmla="*/ 2984316 w 12192000"/>
              <a:gd name="connsiteY1016" fmla="*/ 0 h 4267200"/>
              <a:gd name="connsiteX1017" fmla="*/ 3016114 w 12192000"/>
              <a:gd name="connsiteY1017" fmla="*/ 0 h 4267200"/>
              <a:gd name="connsiteX1018" fmla="*/ 2979949 w 12192000"/>
              <a:gd name="connsiteY1018" fmla="*/ 119274 h 4267200"/>
              <a:gd name="connsiteX1019" fmla="*/ 3023879 w 12192000"/>
              <a:gd name="connsiteY1019" fmla="*/ 0 h 4267200"/>
              <a:gd name="connsiteX1020" fmla="*/ 3105400 w 12192000"/>
              <a:gd name="connsiteY1020" fmla="*/ 0 h 4267200"/>
              <a:gd name="connsiteX1021" fmla="*/ 3094669 w 12192000"/>
              <a:gd name="connsiteY1021" fmla="*/ 30308 h 4267200"/>
              <a:gd name="connsiteX1022" fmla="*/ 2901945 w 12192000"/>
              <a:gd name="connsiteY1022" fmla="*/ 466538 h 4267200"/>
              <a:gd name="connsiteX1023" fmla="*/ 2815209 w 12192000"/>
              <a:gd name="connsiteY1023" fmla="*/ 497361 h 4267200"/>
              <a:gd name="connsiteX1024" fmla="*/ 2844845 w 12192000"/>
              <a:gd name="connsiteY1024" fmla="*/ 127638 h 4267200"/>
              <a:gd name="connsiteX1025" fmla="*/ 1057230 w 12192000"/>
              <a:gd name="connsiteY1025" fmla="*/ 0 h 4267200"/>
              <a:gd name="connsiteX1026" fmla="*/ 1111003 w 12192000"/>
              <a:gd name="connsiteY1026" fmla="*/ 0 h 4267200"/>
              <a:gd name="connsiteX1027" fmla="*/ 1125553 w 12192000"/>
              <a:gd name="connsiteY1027" fmla="*/ 52588 h 4267200"/>
              <a:gd name="connsiteX1028" fmla="*/ 1304276 w 12192000"/>
              <a:gd name="connsiteY1028" fmla="*/ 476275 h 4267200"/>
              <a:gd name="connsiteX1029" fmla="*/ 1492066 w 12192000"/>
              <a:gd name="connsiteY1029" fmla="*/ 886333 h 4267200"/>
              <a:gd name="connsiteX1030" fmla="*/ 1423698 w 12192000"/>
              <a:gd name="connsiteY1030" fmla="*/ 710817 h 4267200"/>
              <a:gd name="connsiteX1031" fmla="*/ 1357609 w 12192000"/>
              <a:gd name="connsiteY1031" fmla="*/ 532892 h 4267200"/>
              <a:gd name="connsiteX1032" fmla="*/ 1309550 w 12192000"/>
              <a:gd name="connsiteY1032" fmla="*/ 374031 h 4267200"/>
              <a:gd name="connsiteX1033" fmla="*/ 1193673 w 12192000"/>
              <a:gd name="connsiteY1033" fmla="*/ 49533 h 4267200"/>
              <a:gd name="connsiteX1034" fmla="*/ 1164391 w 12192000"/>
              <a:gd name="connsiteY1034" fmla="*/ 0 h 4267200"/>
              <a:gd name="connsiteX1035" fmla="*/ 1200666 w 12192000"/>
              <a:gd name="connsiteY1035" fmla="*/ 0 h 4267200"/>
              <a:gd name="connsiteX1036" fmla="*/ 1223408 w 12192000"/>
              <a:gd name="connsiteY1036" fmla="*/ 38996 h 4267200"/>
              <a:gd name="connsiteX1037" fmla="*/ 1339635 w 12192000"/>
              <a:gd name="connsiteY1037" fmla="*/ 365517 h 4267200"/>
              <a:gd name="connsiteX1038" fmla="*/ 1387469 w 12192000"/>
              <a:gd name="connsiteY1038" fmla="*/ 523079 h 4267200"/>
              <a:gd name="connsiteX1039" fmla="*/ 1452685 w 12192000"/>
              <a:gd name="connsiteY1039" fmla="*/ 699806 h 4267200"/>
              <a:gd name="connsiteX1040" fmla="*/ 1492092 w 12192000"/>
              <a:gd name="connsiteY1040" fmla="*/ 800424 h 4267200"/>
              <a:gd name="connsiteX1041" fmla="*/ 1455302 w 12192000"/>
              <a:gd name="connsiteY1041" fmla="*/ 632913 h 4267200"/>
              <a:gd name="connsiteX1042" fmla="*/ 1222336 w 12192000"/>
              <a:gd name="connsiteY1042" fmla="*/ 9480 h 4267200"/>
              <a:gd name="connsiteX1043" fmla="*/ 1214634 w 12192000"/>
              <a:gd name="connsiteY1043" fmla="*/ 0 h 4267200"/>
              <a:gd name="connsiteX1044" fmla="*/ 1289827 w 12192000"/>
              <a:gd name="connsiteY1044" fmla="*/ 0 h 4267200"/>
              <a:gd name="connsiteX1045" fmla="*/ 1321076 w 12192000"/>
              <a:gd name="connsiteY1045" fmla="*/ 59722 h 4267200"/>
              <a:gd name="connsiteX1046" fmla="*/ 1512579 w 12192000"/>
              <a:gd name="connsiteY1046" fmla="*/ 626441 h 4267200"/>
              <a:gd name="connsiteX1047" fmla="*/ 1506076 w 12192000"/>
              <a:gd name="connsiteY1047" fmla="*/ 1089289 h 4267200"/>
              <a:gd name="connsiteX1048" fmla="*/ 1486346 w 12192000"/>
              <a:gd name="connsiteY1048" fmla="*/ 1079919 h 4267200"/>
              <a:gd name="connsiteX1049" fmla="*/ 1070511 w 12192000"/>
              <a:gd name="connsiteY1049" fmla="*/ 48609 h 4267200"/>
              <a:gd name="connsiteX1050" fmla="*/ 43151 w 12192000"/>
              <a:gd name="connsiteY1050" fmla="*/ 0 h 4267200"/>
              <a:gd name="connsiteX1051" fmla="*/ 95283 w 12192000"/>
              <a:gd name="connsiteY1051" fmla="*/ 0 h 4267200"/>
              <a:gd name="connsiteX1052" fmla="*/ 300708 w 12192000"/>
              <a:gd name="connsiteY1052" fmla="*/ 154571 h 4267200"/>
              <a:gd name="connsiteX1053" fmla="*/ 530414 w 12192000"/>
              <a:gd name="connsiteY1053" fmla="*/ 354673 h 4267200"/>
              <a:gd name="connsiteX1054" fmla="*/ 333785 w 12192000"/>
              <a:gd name="connsiteY1054" fmla="*/ 161564 h 4267200"/>
              <a:gd name="connsiteX1055" fmla="*/ 147005 w 12192000"/>
              <a:gd name="connsiteY1055" fmla="*/ 0 h 4267200"/>
              <a:gd name="connsiteX1056" fmla="*/ 272509 w 12192000"/>
              <a:gd name="connsiteY1056" fmla="*/ 0 h 4267200"/>
              <a:gd name="connsiteX1057" fmla="*/ 326276 w 12192000"/>
              <a:gd name="connsiteY1057" fmla="*/ 45847 h 4267200"/>
              <a:gd name="connsiteX1058" fmla="*/ 823759 w 12192000"/>
              <a:gd name="connsiteY1058" fmla="*/ 574145 h 4267200"/>
              <a:gd name="connsiteX1059" fmla="*/ 811254 w 12192000"/>
              <a:gd name="connsiteY1059" fmla="*/ 665546 h 4267200"/>
              <a:gd name="connsiteX1060" fmla="*/ 154042 w 12192000"/>
              <a:gd name="connsiteY1060" fmla="*/ 261522 h 4267200"/>
              <a:gd name="connsiteX1061" fmla="*/ 13550 w 12192000"/>
              <a:gd name="connsiteY1061" fmla="*/ 158423 h 4267200"/>
              <a:gd name="connsiteX1062" fmla="*/ 0 w 12192000"/>
              <a:gd name="connsiteY1062" fmla="*/ 146618 h 4267200"/>
              <a:gd name="connsiteX1063" fmla="*/ 0 w 12192000"/>
              <a:gd name="connsiteY1063" fmla="*/ 59161 h 4267200"/>
              <a:gd name="connsiteX1064" fmla="*/ 45427 w 12192000"/>
              <a:gd name="connsiteY1064" fmla="*/ 101078 h 4267200"/>
              <a:gd name="connsiteX1065" fmla="*/ 630103 w 12192000"/>
              <a:gd name="connsiteY1065" fmla="*/ 485885 h 4267200"/>
              <a:gd name="connsiteX1066" fmla="*/ 532040 w 12192000"/>
              <a:gd name="connsiteY1066" fmla="*/ 399359 h 4267200"/>
              <a:gd name="connsiteX1067" fmla="*/ 517618 w 12192000"/>
              <a:gd name="connsiteY1067" fmla="*/ 385726 h 4267200"/>
              <a:gd name="connsiteX1068" fmla="*/ 285074 w 12192000"/>
              <a:gd name="connsiteY1068" fmla="*/ 182755 h 42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Lst>
            <a:rect l="l" t="t" r="r" b="b"/>
            <a:pathLst>
              <a:path w="12192000" h="4267200">
                <a:moveTo>
                  <a:pt x="2537169" y="4125568"/>
                </a:moveTo>
                <a:cubicBezTo>
                  <a:pt x="2788218" y="4126068"/>
                  <a:pt x="3025872" y="4161336"/>
                  <a:pt x="3246267" y="4262961"/>
                </a:cubicBezTo>
                <a:lnTo>
                  <a:pt x="3253970" y="4267200"/>
                </a:lnTo>
                <a:lnTo>
                  <a:pt x="3071791" y="4267200"/>
                </a:lnTo>
                <a:lnTo>
                  <a:pt x="2975095" y="4243356"/>
                </a:lnTo>
                <a:cubicBezTo>
                  <a:pt x="2862058" y="4220032"/>
                  <a:pt x="2745568" y="4209031"/>
                  <a:pt x="2626982" y="4206450"/>
                </a:cubicBezTo>
                <a:cubicBezTo>
                  <a:pt x="2581807" y="4205467"/>
                  <a:pt x="2536327" y="4205706"/>
                  <a:pt x="2490617" y="4206951"/>
                </a:cubicBezTo>
                <a:cubicBezTo>
                  <a:pt x="2601507" y="4219748"/>
                  <a:pt x="2711611" y="4236309"/>
                  <a:pt x="2819869" y="4252936"/>
                </a:cubicBezTo>
                <a:lnTo>
                  <a:pt x="2900997" y="4267200"/>
                </a:lnTo>
                <a:lnTo>
                  <a:pt x="2705858" y="4267200"/>
                </a:lnTo>
                <a:lnTo>
                  <a:pt x="2561467" y="4246270"/>
                </a:lnTo>
                <a:cubicBezTo>
                  <a:pt x="2476258" y="4235123"/>
                  <a:pt x="2390533" y="4225627"/>
                  <a:pt x="2305292" y="4219492"/>
                </a:cubicBezTo>
                <a:lnTo>
                  <a:pt x="2409349" y="4267200"/>
                </a:lnTo>
                <a:lnTo>
                  <a:pt x="2266705" y="4267200"/>
                </a:lnTo>
                <a:lnTo>
                  <a:pt x="2183576" y="4227150"/>
                </a:lnTo>
                <a:cubicBezTo>
                  <a:pt x="2170260" y="4220226"/>
                  <a:pt x="2115765" y="4150220"/>
                  <a:pt x="2151029" y="4146947"/>
                </a:cubicBezTo>
                <a:cubicBezTo>
                  <a:pt x="2282770" y="4133761"/>
                  <a:pt x="2411644" y="4125319"/>
                  <a:pt x="2537169" y="4125568"/>
                </a:cubicBezTo>
                <a:close/>
                <a:moveTo>
                  <a:pt x="9258094" y="3958602"/>
                </a:moveTo>
                <a:cubicBezTo>
                  <a:pt x="9013678" y="4006086"/>
                  <a:pt x="8768731" y="4060051"/>
                  <a:pt x="8526712" y="4119804"/>
                </a:cubicBezTo>
                <a:cubicBezTo>
                  <a:pt x="8781748" y="4123003"/>
                  <a:pt x="9026494" y="4069940"/>
                  <a:pt x="9258094" y="3958602"/>
                </a:cubicBezTo>
                <a:close/>
                <a:moveTo>
                  <a:pt x="9168987" y="3919232"/>
                </a:moveTo>
                <a:cubicBezTo>
                  <a:pt x="8975366" y="3912045"/>
                  <a:pt x="8788341" y="3989836"/>
                  <a:pt x="8603910" y="4068895"/>
                </a:cubicBezTo>
                <a:cubicBezTo>
                  <a:pt x="8818554" y="4017452"/>
                  <a:pt x="9035976" y="3970366"/>
                  <a:pt x="9252382" y="3927759"/>
                </a:cubicBezTo>
                <a:cubicBezTo>
                  <a:pt x="9224441" y="3923020"/>
                  <a:pt x="9196646" y="3920259"/>
                  <a:pt x="9168987" y="3919232"/>
                </a:cubicBezTo>
                <a:close/>
                <a:moveTo>
                  <a:pt x="1635889" y="3709494"/>
                </a:moveTo>
                <a:lnTo>
                  <a:pt x="1634800" y="3731111"/>
                </a:lnTo>
                <a:cubicBezTo>
                  <a:pt x="1634800" y="3731111"/>
                  <a:pt x="1635342" y="3716795"/>
                  <a:pt x="1635889" y="3709494"/>
                </a:cubicBezTo>
                <a:close/>
                <a:moveTo>
                  <a:pt x="3174829" y="3620110"/>
                </a:moveTo>
                <a:cubicBezTo>
                  <a:pt x="3177710" y="3619202"/>
                  <a:pt x="3182308" y="3620648"/>
                  <a:pt x="3189263" y="3625726"/>
                </a:cubicBezTo>
                <a:cubicBezTo>
                  <a:pt x="3348177" y="3744655"/>
                  <a:pt x="3463235" y="3908187"/>
                  <a:pt x="3560912" y="4079863"/>
                </a:cubicBezTo>
                <a:cubicBezTo>
                  <a:pt x="3582321" y="4117314"/>
                  <a:pt x="3599153" y="4153173"/>
                  <a:pt x="3611854" y="4188366"/>
                </a:cubicBezTo>
                <a:lnTo>
                  <a:pt x="3631583" y="4267200"/>
                </a:lnTo>
                <a:lnTo>
                  <a:pt x="3575699" y="4267200"/>
                </a:lnTo>
                <a:lnTo>
                  <a:pt x="3575567" y="4263588"/>
                </a:lnTo>
                <a:cubicBezTo>
                  <a:pt x="3563792" y="4170010"/>
                  <a:pt x="3527316" y="4081090"/>
                  <a:pt x="3467355" y="3988130"/>
                </a:cubicBezTo>
                <a:cubicBezTo>
                  <a:pt x="3420192" y="3915029"/>
                  <a:pt x="3371016" y="3849934"/>
                  <a:pt x="3310753" y="3787140"/>
                </a:cubicBezTo>
                <a:cubicBezTo>
                  <a:pt x="3303466" y="3779509"/>
                  <a:pt x="3297626" y="3773227"/>
                  <a:pt x="3291335" y="3767420"/>
                </a:cubicBezTo>
                <a:cubicBezTo>
                  <a:pt x="3324815" y="3824296"/>
                  <a:pt x="3358740" y="3880691"/>
                  <a:pt x="3390805" y="3937163"/>
                </a:cubicBezTo>
                <a:cubicBezTo>
                  <a:pt x="3450145" y="4040978"/>
                  <a:pt x="3506325" y="4144397"/>
                  <a:pt x="3545740" y="4251102"/>
                </a:cubicBezTo>
                <a:lnTo>
                  <a:pt x="3550709" y="4267200"/>
                </a:lnTo>
                <a:lnTo>
                  <a:pt x="3513586" y="4267200"/>
                </a:lnTo>
                <a:lnTo>
                  <a:pt x="3470728" y="4152456"/>
                </a:lnTo>
                <a:cubicBezTo>
                  <a:pt x="3439124" y="4085665"/>
                  <a:pt x="3402484" y="4019598"/>
                  <a:pt x="3364433" y="3953121"/>
                </a:cubicBezTo>
                <a:lnTo>
                  <a:pt x="3316479" y="3872136"/>
                </a:lnTo>
                <a:lnTo>
                  <a:pt x="3504482" y="4267200"/>
                </a:lnTo>
                <a:lnTo>
                  <a:pt x="3467547" y="4267200"/>
                </a:lnTo>
                <a:lnTo>
                  <a:pt x="3177952" y="3657386"/>
                </a:lnTo>
                <a:cubicBezTo>
                  <a:pt x="3172991" y="3646754"/>
                  <a:pt x="3166185" y="3622836"/>
                  <a:pt x="3174829" y="3620110"/>
                </a:cubicBezTo>
                <a:close/>
                <a:moveTo>
                  <a:pt x="11279315" y="3618448"/>
                </a:moveTo>
                <a:cubicBezTo>
                  <a:pt x="11299830" y="3614620"/>
                  <a:pt x="11318737" y="3618623"/>
                  <a:pt x="11317765" y="3638405"/>
                </a:cubicBezTo>
                <a:cubicBezTo>
                  <a:pt x="11309587" y="3820966"/>
                  <a:pt x="11315203" y="4012597"/>
                  <a:pt x="11304886" y="4200582"/>
                </a:cubicBezTo>
                <a:lnTo>
                  <a:pt x="11298904" y="4267200"/>
                </a:lnTo>
                <a:lnTo>
                  <a:pt x="11213088" y="4267200"/>
                </a:lnTo>
                <a:lnTo>
                  <a:pt x="11219157" y="4210725"/>
                </a:lnTo>
                <a:cubicBezTo>
                  <a:pt x="11223807" y="4119600"/>
                  <a:pt x="11224640" y="4027718"/>
                  <a:pt x="11225213" y="3936722"/>
                </a:cubicBezTo>
                <a:cubicBezTo>
                  <a:pt x="11207028" y="4022695"/>
                  <a:pt x="11194593" y="4110355"/>
                  <a:pt x="11182914" y="4196771"/>
                </a:cubicBezTo>
                <a:lnTo>
                  <a:pt x="11172266" y="4267200"/>
                </a:lnTo>
                <a:lnTo>
                  <a:pt x="11140975" y="4267200"/>
                </a:lnTo>
                <a:lnTo>
                  <a:pt x="11152239" y="4192628"/>
                </a:lnTo>
                <a:cubicBezTo>
                  <a:pt x="11165272" y="4096160"/>
                  <a:pt x="11178361" y="3997344"/>
                  <a:pt x="11201005" y="3900089"/>
                </a:cubicBezTo>
                <a:cubicBezTo>
                  <a:pt x="11166930" y="3979173"/>
                  <a:pt x="11134730" y="4058831"/>
                  <a:pt x="11105754" y="4139192"/>
                </a:cubicBezTo>
                <a:lnTo>
                  <a:pt x="11065821" y="4267200"/>
                </a:lnTo>
                <a:lnTo>
                  <a:pt x="10978133" y="4267200"/>
                </a:lnTo>
                <a:lnTo>
                  <a:pt x="11088889" y="3963916"/>
                </a:lnTo>
                <a:cubicBezTo>
                  <a:pt x="11133459" y="3856779"/>
                  <a:pt x="11181967" y="3750740"/>
                  <a:pt x="11231212" y="3645474"/>
                </a:cubicBezTo>
                <a:cubicBezTo>
                  <a:pt x="11236675" y="3633934"/>
                  <a:pt x="11258799" y="3622276"/>
                  <a:pt x="11279315" y="3618448"/>
                </a:cubicBezTo>
                <a:close/>
                <a:moveTo>
                  <a:pt x="10296877" y="3526602"/>
                </a:moveTo>
                <a:cubicBezTo>
                  <a:pt x="10305089" y="3527517"/>
                  <a:pt x="10311503" y="3531079"/>
                  <a:pt x="10314210" y="3538353"/>
                </a:cubicBezTo>
                <a:cubicBezTo>
                  <a:pt x="10361472" y="3659113"/>
                  <a:pt x="10407318" y="3780392"/>
                  <a:pt x="10450858" y="3902477"/>
                </a:cubicBezTo>
                <a:lnTo>
                  <a:pt x="10572255" y="4267200"/>
                </a:lnTo>
                <a:lnTo>
                  <a:pt x="10477642" y="4267200"/>
                </a:lnTo>
                <a:lnTo>
                  <a:pt x="10436479" y="4144570"/>
                </a:lnTo>
                <a:cubicBezTo>
                  <a:pt x="10386976" y="3995354"/>
                  <a:pt x="10333255" y="3848072"/>
                  <a:pt x="10277529" y="3701307"/>
                </a:cubicBezTo>
                <a:cubicBezTo>
                  <a:pt x="10277467" y="3703640"/>
                  <a:pt x="10276853" y="3706334"/>
                  <a:pt x="10276797" y="3708672"/>
                </a:cubicBezTo>
                <a:cubicBezTo>
                  <a:pt x="10284209" y="3854149"/>
                  <a:pt x="10331835" y="3999199"/>
                  <a:pt x="10385906" y="4147031"/>
                </a:cubicBezTo>
                <a:lnTo>
                  <a:pt x="10431445" y="4267200"/>
                </a:lnTo>
                <a:lnTo>
                  <a:pt x="10398237" y="4267200"/>
                </a:lnTo>
                <a:lnTo>
                  <a:pt x="10356661" y="4157302"/>
                </a:lnTo>
                <a:cubicBezTo>
                  <a:pt x="10321871" y="4061517"/>
                  <a:pt x="10289232" y="3966669"/>
                  <a:pt x="10268559" y="3871054"/>
                </a:cubicBezTo>
                <a:cubicBezTo>
                  <a:pt x="10272790" y="3985997"/>
                  <a:pt x="10299544" y="4094770"/>
                  <a:pt x="10340065" y="4201637"/>
                </a:cubicBezTo>
                <a:lnTo>
                  <a:pt x="10368861" y="4267200"/>
                </a:lnTo>
                <a:lnTo>
                  <a:pt x="10267862" y="4267200"/>
                </a:lnTo>
                <a:lnTo>
                  <a:pt x="10236210" y="4185635"/>
                </a:lnTo>
                <a:cubicBezTo>
                  <a:pt x="10169925" y="3991261"/>
                  <a:pt x="10150284" y="3789583"/>
                  <a:pt x="10225980" y="3561061"/>
                </a:cubicBezTo>
                <a:cubicBezTo>
                  <a:pt x="10231424" y="3544935"/>
                  <a:pt x="10272241" y="3523857"/>
                  <a:pt x="10296877" y="3526602"/>
                </a:cubicBezTo>
                <a:close/>
                <a:moveTo>
                  <a:pt x="3429186" y="3458784"/>
                </a:moveTo>
                <a:cubicBezTo>
                  <a:pt x="3434043" y="3458424"/>
                  <a:pt x="3439865" y="3459167"/>
                  <a:pt x="3446761" y="3461278"/>
                </a:cubicBezTo>
                <a:cubicBezTo>
                  <a:pt x="3801752" y="3568638"/>
                  <a:pt x="4119982" y="3746863"/>
                  <a:pt x="4419733" y="3963555"/>
                </a:cubicBezTo>
                <a:cubicBezTo>
                  <a:pt x="4508451" y="4027538"/>
                  <a:pt x="4593765" y="4093753"/>
                  <a:pt x="4659448" y="4172746"/>
                </a:cubicBezTo>
                <a:lnTo>
                  <a:pt x="4719140" y="4267200"/>
                </a:lnTo>
                <a:lnTo>
                  <a:pt x="4641222" y="4267200"/>
                </a:lnTo>
                <a:lnTo>
                  <a:pt x="4599968" y="4207074"/>
                </a:lnTo>
                <a:cubicBezTo>
                  <a:pt x="4478590" y="4057581"/>
                  <a:pt x="4278987" y="3946713"/>
                  <a:pt x="4136093" y="3858466"/>
                </a:cubicBezTo>
                <a:cubicBezTo>
                  <a:pt x="3985171" y="3764831"/>
                  <a:pt x="3831168" y="3687155"/>
                  <a:pt x="3670252" y="3622798"/>
                </a:cubicBez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48555" y="4189447"/>
                  <a:pt x="4498141" y="4221114"/>
                  <a:pt x="4546299" y="4254934"/>
                </a:cubicBezTo>
                <a:lnTo>
                  <a:pt x="4561743" y="4267200"/>
                </a:lnTo>
                <a:lnTo>
                  <a:pt x="4509274" y="4267200"/>
                </a:lnTo>
                <a:lnTo>
                  <a:pt x="4383389" y="4184369"/>
                </a:ln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ubicBezTo>
                  <a:pt x="3768399" y="3765347"/>
                  <a:pt x="3873410" y="3884450"/>
                  <a:pt x="3989938" y="3991685"/>
                </a:cubicBezTo>
                <a:cubicBezTo>
                  <a:pt x="4106468" y="4098916"/>
                  <a:pt x="4234512" y="4194281"/>
                  <a:pt x="4393907" y="4261258"/>
                </a:cubicBezTo>
                <a:lnTo>
                  <a:pt x="4408201" y="4267200"/>
                </a:lnTo>
                <a:lnTo>
                  <a:pt x="4250346" y="4267200"/>
                </a:lnTo>
                <a:lnTo>
                  <a:pt x="4245269" y="4265040"/>
                </a:lnTo>
                <a:cubicBezTo>
                  <a:pt x="4167858" y="4230709"/>
                  <a:pt x="4095232" y="4193560"/>
                  <a:pt x="4036318" y="4147013"/>
                </a:cubicBezTo>
                <a:cubicBezTo>
                  <a:pt x="3810777" y="3969273"/>
                  <a:pt x="3654591" y="3720297"/>
                  <a:pt x="3432098" y="3537312"/>
                </a:cubicBezTo>
                <a:cubicBezTo>
                  <a:pt x="3408505" y="3517876"/>
                  <a:pt x="3395188" y="3461306"/>
                  <a:pt x="3429186" y="3458784"/>
                </a:cubicBezTo>
                <a:close/>
                <a:moveTo>
                  <a:pt x="9334796" y="3456584"/>
                </a:moveTo>
                <a:cubicBezTo>
                  <a:pt x="9406875" y="3608228"/>
                  <a:pt x="9503788" y="3758542"/>
                  <a:pt x="9651570" y="3826505"/>
                </a:cubicBezTo>
                <a:cubicBezTo>
                  <a:pt x="9559808" y="3686686"/>
                  <a:pt x="9456900" y="3564734"/>
                  <a:pt x="9334796" y="3456584"/>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9790480" y="3078533"/>
                </a:moveTo>
                <a:cubicBezTo>
                  <a:pt x="9782502" y="3134217"/>
                  <a:pt x="9773626" y="3189710"/>
                  <a:pt x="9763295" y="3245370"/>
                </a:cubicBezTo>
                <a:cubicBezTo>
                  <a:pt x="9730259" y="3421320"/>
                  <a:pt x="9693170" y="3586065"/>
                  <a:pt x="9736458" y="3758413"/>
                </a:cubicBezTo>
                <a:cubicBezTo>
                  <a:pt x="9741385" y="3680922"/>
                  <a:pt x="9752472" y="3603320"/>
                  <a:pt x="9763499" y="3528057"/>
                </a:cubicBezTo>
                <a:cubicBezTo>
                  <a:pt x="9778184" y="3430521"/>
                  <a:pt x="9793478" y="3330298"/>
                  <a:pt x="9793906" y="3231157"/>
                </a:cubicBezTo>
                <a:cubicBezTo>
                  <a:pt x="9793949" y="3202011"/>
                  <a:pt x="9792735" y="3172131"/>
                  <a:pt x="9791874" y="3142788"/>
                </a:cubicBezTo>
                <a:cubicBezTo>
                  <a:pt x="9791175" y="3121009"/>
                  <a:pt x="9790832" y="3099770"/>
                  <a:pt x="9790480" y="3078533"/>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591522" y="3395900"/>
                  <a:pt x="5656650" y="3795361"/>
                  <a:pt x="5567647" y="4190286"/>
                </a:cubicBezTo>
                <a:lnTo>
                  <a:pt x="5545854" y="4267200"/>
                </a:lnTo>
                <a:lnTo>
                  <a:pt x="5391871" y="4267200"/>
                </a:lnTo>
                <a:lnTo>
                  <a:pt x="5318171" y="4175818"/>
                </a:lnTo>
                <a:cubicBezTo>
                  <a:pt x="5204859" y="4048423"/>
                  <a:pt x="5075331" y="3936412"/>
                  <a:pt x="4943646" y="3822916"/>
                </a:cubicBezTo>
                <a:cubicBezTo>
                  <a:pt x="4828850" y="3724110"/>
                  <a:pt x="4714058" y="3625311"/>
                  <a:pt x="4594837" y="3532274"/>
                </a:cubicBezTo>
                <a:cubicBezTo>
                  <a:pt x="4562450" y="3507077"/>
                  <a:pt x="4474786" y="3410282"/>
                  <a:pt x="4441737" y="3399734"/>
                </a:cubicBez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55961" y="4107518"/>
                  <a:pt x="5200834" y="4148352"/>
                  <a:pt x="5246890" y="4187633"/>
                </a:cubicBezTo>
                <a:lnTo>
                  <a:pt x="5347266" y="4267200"/>
                </a:lnTo>
                <a:lnTo>
                  <a:pt x="5164092" y="4267200"/>
                </a:lnTo>
                <a:lnTo>
                  <a:pt x="5108945" y="4232176"/>
                </a:lnTo>
                <a:cubicBezTo>
                  <a:pt x="4772838" y="3999708"/>
                  <a:pt x="4490756" y="358196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8380397" y="2896659"/>
                </a:moveTo>
                <a:cubicBezTo>
                  <a:pt x="8455275" y="3038078"/>
                  <a:pt x="8545153" y="3173735"/>
                  <a:pt x="8634801" y="3304169"/>
                </a:cubicBezTo>
                <a:cubicBezTo>
                  <a:pt x="8726195" y="3437326"/>
                  <a:pt x="8821496" y="3600936"/>
                  <a:pt x="8971448" y="3675946"/>
                </a:cubicBezTo>
                <a:cubicBezTo>
                  <a:pt x="8910775" y="3621244"/>
                  <a:pt x="8864937" y="3553231"/>
                  <a:pt x="8820691" y="3486482"/>
                </a:cubicBezTo>
                <a:cubicBezTo>
                  <a:pt x="8816331" y="3480073"/>
                  <a:pt x="8811972" y="3473665"/>
                  <a:pt x="8807612" y="3467256"/>
                </a:cubicBezTo>
                <a:cubicBezTo>
                  <a:pt x="8727274" y="3347730"/>
                  <a:pt x="8640362" y="3230102"/>
                  <a:pt x="8556796" y="3116474"/>
                </a:cubicBezTo>
                <a:cubicBezTo>
                  <a:pt x="8515702" y="3060746"/>
                  <a:pt x="8472667" y="3003195"/>
                  <a:pt x="8427018" y="2948853"/>
                </a:cubicBezTo>
                <a:cubicBezTo>
                  <a:pt x="8411728" y="2931040"/>
                  <a:pt x="8396239" y="2914119"/>
                  <a:pt x="8380397" y="2896659"/>
                </a:cubicBezTo>
                <a:close/>
                <a:moveTo>
                  <a:pt x="9831020" y="2871730"/>
                </a:moveTo>
                <a:lnTo>
                  <a:pt x="9827707" y="2915231"/>
                </a:lnTo>
                <a:cubicBezTo>
                  <a:pt x="9824540" y="2960178"/>
                  <a:pt x="9821168" y="3006017"/>
                  <a:pt x="9820699" y="3051540"/>
                </a:cubicBezTo>
                <a:cubicBezTo>
                  <a:pt x="9820458" y="3081589"/>
                  <a:pt x="9821664" y="3111470"/>
                  <a:pt x="9822525" y="3140814"/>
                </a:cubicBezTo>
                <a:cubicBezTo>
                  <a:pt x="9823738" y="3170696"/>
                  <a:pt x="9824947" y="3200579"/>
                  <a:pt x="9824704" y="3230628"/>
                </a:cubicBezTo>
                <a:cubicBezTo>
                  <a:pt x="9823869" y="3331557"/>
                  <a:pt x="9808712" y="3433224"/>
                  <a:pt x="9793821" y="3531652"/>
                </a:cubicBezTo>
                <a:cubicBezTo>
                  <a:pt x="9783066" y="3603683"/>
                  <a:pt x="9772446" y="3677150"/>
                  <a:pt x="9767436" y="3750864"/>
                </a:cubicBezTo>
                <a:cubicBezTo>
                  <a:pt x="9782786" y="3724954"/>
                  <a:pt x="9799440" y="3697443"/>
                  <a:pt x="9814477" y="3662531"/>
                </a:cubicBezTo>
                <a:cubicBezTo>
                  <a:pt x="9926754" y="3406015"/>
                  <a:pt x="9892054" y="3133900"/>
                  <a:pt x="9831020" y="2871730"/>
                </a:cubicBezTo>
                <a:close/>
                <a:moveTo>
                  <a:pt x="8380521" y="2850596"/>
                </a:moveTo>
                <a:cubicBezTo>
                  <a:pt x="8404481" y="2875897"/>
                  <a:pt x="8428794" y="2901731"/>
                  <a:pt x="8451446" y="2928627"/>
                </a:cubicBezTo>
                <a:cubicBezTo>
                  <a:pt x="8497446" y="2983517"/>
                  <a:pt x="8540828" y="3041610"/>
                  <a:pt x="8582269" y="3097880"/>
                </a:cubicBezTo>
                <a:cubicBezTo>
                  <a:pt x="8666744" y="3211700"/>
                  <a:pt x="8753998" y="3329876"/>
                  <a:pt x="8833783" y="3449753"/>
                </a:cubicBezTo>
                <a:cubicBezTo>
                  <a:pt x="8838143" y="3456162"/>
                  <a:pt x="8842503" y="3462572"/>
                  <a:pt x="8846863" y="3468981"/>
                </a:cubicBezTo>
                <a:cubicBezTo>
                  <a:pt x="8881714" y="3521040"/>
                  <a:pt x="8917610" y="3574725"/>
                  <a:pt x="8960046" y="3620389"/>
                </a:cubicBezTo>
                <a:cubicBezTo>
                  <a:pt x="8847240" y="3316219"/>
                  <a:pt x="8665033" y="3014288"/>
                  <a:pt x="8380521" y="2850596"/>
                </a:cubicBezTo>
                <a:close/>
                <a:moveTo>
                  <a:pt x="9854151" y="2642862"/>
                </a:moveTo>
                <a:cubicBezTo>
                  <a:pt x="9862376" y="2644690"/>
                  <a:pt x="9868748" y="2649859"/>
                  <a:pt x="9871341" y="2659697"/>
                </a:cubicBezTo>
                <a:cubicBezTo>
                  <a:pt x="9936549" y="2907705"/>
                  <a:pt x="10004418" y="3164740"/>
                  <a:pt x="9966678" y="3423399"/>
                </a:cubicBezTo>
                <a:cubicBezTo>
                  <a:pt x="9951724" y="3524170"/>
                  <a:pt x="9914841" y="3605244"/>
                  <a:pt x="9880832" y="3700562"/>
                </a:cubicBezTo>
                <a:cubicBezTo>
                  <a:pt x="9817639" y="3880472"/>
                  <a:pt x="9825316" y="4002022"/>
                  <a:pt x="9896024" y="4178295"/>
                </a:cubicBezTo>
                <a:lnTo>
                  <a:pt x="10028060" y="4267200"/>
                </a:lnTo>
                <a:lnTo>
                  <a:pt x="9651813" y="4267200"/>
                </a:lnTo>
                <a:lnTo>
                  <a:pt x="9814527" y="4248048"/>
                </a:lnTo>
                <a:cubicBezTo>
                  <a:pt x="9748431" y="4225943"/>
                  <a:pt x="9681848" y="4217991"/>
                  <a:pt x="9615182" y="4220499"/>
                </a:cubicBezTo>
                <a:cubicBezTo>
                  <a:pt x="9565183" y="4222381"/>
                  <a:pt x="9515136" y="4230147"/>
                  <a:pt x="9465210" y="4242240"/>
                </a:cubicBezTo>
                <a:lnTo>
                  <a:pt x="9387108" y="4267200"/>
                </a:lnTo>
                <a:lnTo>
                  <a:pt x="9268441" y="4267200"/>
                </a:lnTo>
                <a:lnTo>
                  <a:pt x="9307676" y="4251276"/>
                </a:lnTo>
                <a:cubicBezTo>
                  <a:pt x="9459842" y="4196603"/>
                  <a:pt x="9613869" y="4164948"/>
                  <a:pt x="9761570" y="4182283"/>
                </a:cubicBezTo>
                <a:cubicBezTo>
                  <a:pt x="9633677" y="4101602"/>
                  <a:pt x="9502269" y="4023929"/>
                  <a:pt x="9368237" y="3949470"/>
                </a:cubicBezTo>
                <a:cubicBezTo>
                  <a:pt x="9363677" y="3950852"/>
                  <a:pt x="9358768" y="3951697"/>
                  <a:pt x="9354614" y="3951288"/>
                </a:cubicBezTo>
                <a:cubicBezTo>
                  <a:pt x="9045666" y="4112095"/>
                  <a:pt x="8711508" y="4184792"/>
                  <a:pt x="8364351" y="4159267"/>
                </a:cubicBezTo>
                <a:cubicBezTo>
                  <a:pt x="8322605" y="4156073"/>
                  <a:pt x="8373028" y="4125362"/>
                  <a:pt x="8386567" y="4119760"/>
                </a:cubicBezTo>
                <a:cubicBezTo>
                  <a:pt x="8661942" y="4017222"/>
                  <a:pt x="8938634" y="3857115"/>
                  <a:pt x="9231713" y="3873539"/>
                </a:cubicBezTo>
                <a:cubicBezTo>
                  <a:pt x="9162796" y="3836374"/>
                  <a:pt x="9093324" y="3799562"/>
                  <a:pt x="9023301" y="3763109"/>
                </a:cubicBezTo>
                <a:cubicBezTo>
                  <a:pt x="9018245" y="3762512"/>
                  <a:pt x="9014299" y="3761207"/>
                  <a:pt x="9010556" y="3758998"/>
                </a:cubicBezTo>
                <a:cubicBezTo>
                  <a:pt x="8818026" y="3719652"/>
                  <a:pt x="8714888" y="3571783"/>
                  <a:pt x="8604324" y="3417171"/>
                </a:cubicBezTo>
                <a:cubicBezTo>
                  <a:pt x="8460937" y="3216099"/>
                  <a:pt x="8313620" y="2999153"/>
                  <a:pt x="8218577" y="2770227"/>
                </a:cubicBezTo>
                <a:cubicBezTo>
                  <a:pt x="8215211" y="2762227"/>
                  <a:pt x="8217371" y="2755481"/>
                  <a:pt x="8222774" y="2749954"/>
                </a:cubicBezTo>
                <a:cubicBezTo>
                  <a:pt x="8238990" y="2733370"/>
                  <a:pt x="8284424" y="2727735"/>
                  <a:pt x="8297623" y="2731935"/>
                </a:cubicBezTo>
                <a:cubicBezTo>
                  <a:pt x="8726387" y="2883841"/>
                  <a:pt x="8964880" y="3311498"/>
                  <a:pt x="9090618" y="3716225"/>
                </a:cubicBezTo>
                <a:cubicBezTo>
                  <a:pt x="9321070" y="3835548"/>
                  <a:pt x="9546131" y="3959850"/>
                  <a:pt x="9762441" y="4093587"/>
                </a:cubicBezTo>
                <a:cubicBezTo>
                  <a:pt x="9739891" y="4035197"/>
                  <a:pt x="9720655" y="3974696"/>
                  <a:pt x="9717826" y="3916719"/>
                </a:cubicBezTo>
                <a:cubicBezTo>
                  <a:pt x="9716379" y="3916883"/>
                  <a:pt x="9714371" y="3917401"/>
                  <a:pt x="9713123" y="3916663"/>
                </a:cubicBezTo>
                <a:cubicBezTo>
                  <a:pt x="9419408" y="3876118"/>
                  <a:pt x="9276568" y="3571232"/>
                  <a:pt x="9175594" y="3326950"/>
                </a:cubicBezTo>
                <a:cubicBezTo>
                  <a:pt x="9162477" y="3295477"/>
                  <a:pt x="9234580" y="3273123"/>
                  <a:pt x="9253941" y="3287566"/>
                </a:cubicBezTo>
                <a:cubicBezTo>
                  <a:pt x="9396995" y="3390749"/>
                  <a:pt x="9519263" y="3506453"/>
                  <a:pt x="9625671" y="3639960"/>
                </a:cubicBezTo>
                <a:cubicBezTo>
                  <a:pt x="9622492" y="3540061"/>
                  <a:pt x="9637797" y="3439839"/>
                  <a:pt x="9656881" y="3333361"/>
                </a:cubicBezTo>
                <a:cubicBezTo>
                  <a:pt x="9696972" y="3116116"/>
                  <a:pt x="9713720" y="2891570"/>
                  <a:pt x="9782066" y="2680771"/>
                </a:cubicBezTo>
                <a:cubicBezTo>
                  <a:pt x="9788129" y="2661952"/>
                  <a:pt x="9829478" y="2637374"/>
                  <a:pt x="9854151" y="2642862"/>
                </a:cubicBezTo>
                <a:close/>
                <a:moveTo>
                  <a:pt x="11114299" y="2390555"/>
                </a:moveTo>
                <a:lnTo>
                  <a:pt x="11113373" y="2392739"/>
                </a:lnTo>
                <a:lnTo>
                  <a:pt x="11117197" y="2394358"/>
                </a:lnTo>
                <a:cubicBezTo>
                  <a:pt x="11116333" y="2393349"/>
                  <a:pt x="11115474" y="2392343"/>
                  <a:pt x="11114299" y="2390555"/>
                </a:cubicBezTo>
                <a:close/>
                <a:moveTo>
                  <a:pt x="10506276" y="2118977"/>
                </a:moveTo>
                <a:cubicBezTo>
                  <a:pt x="10510550" y="2257918"/>
                  <a:pt x="10470507" y="2393544"/>
                  <a:pt x="10431542" y="2525128"/>
                </a:cubicBezTo>
                <a:cubicBezTo>
                  <a:pt x="10417502" y="2571972"/>
                  <a:pt x="10403548" y="2620144"/>
                  <a:pt x="10391375" y="2667145"/>
                </a:cubicBezTo>
                <a:cubicBezTo>
                  <a:pt x="10377290" y="2721696"/>
                  <a:pt x="10366481" y="2777642"/>
                  <a:pt x="10355047" y="2832031"/>
                </a:cubicBezTo>
                <a:lnTo>
                  <a:pt x="10336080" y="2927011"/>
                </a:lnTo>
                <a:cubicBezTo>
                  <a:pt x="10349636" y="2893472"/>
                  <a:pt x="10367643" y="2846374"/>
                  <a:pt x="10389394" y="2782834"/>
                </a:cubicBezTo>
                <a:cubicBezTo>
                  <a:pt x="10448427" y="2611467"/>
                  <a:pt x="10546967" y="2325483"/>
                  <a:pt x="10506276" y="2118977"/>
                </a:cubicBezTo>
                <a:close/>
                <a:moveTo>
                  <a:pt x="11538179" y="2090376"/>
                </a:moveTo>
                <a:cubicBezTo>
                  <a:pt x="11552237" y="2136248"/>
                  <a:pt x="11565750" y="2181883"/>
                  <a:pt x="11577479" y="2228695"/>
                </a:cubicBezTo>
                <a:lnTo>
                  <a:pt x="11586754" y="2266098"/>
                </a:lnTo>
                <a:cubicBezTo>
                  <a:pt x="11593656" y="2295423"/>
                  <a:pt x="11600787" y="2324193"/>
                  <a:pt x="11609011" y="2353427"/>
                </a:cubicBezTo>
                <a:cubicBezTo>
                  <a:pt x="11644349" y="2475257"/>
                  <a:pt x="11704023" y="2591295"/>
                  <a:pt x="11761579" y="2703223"/>
                </a:cubicBezTo>
                <a:cubicBezTo>
                  <a:pt x="11802170" y="2782214"/>
                  <a:pt x="11843944" y="2862994"/>
                  <a:pt x="11877711" y="2947465"/>
                </a:cubicBezTo>
                <a:cubicBezTo>
                  <a:pt x="11815017" y="2640863"/>
                  <a:pt x="11724956" y="2342636"/>
                  <a:pt x="11538179" y="2090376"/>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11488421" y="2034549"/>
                </a:moveTo>
                <a:cubicBezTo>
                  <a:pt x="11459234" y="2371132"/>
                  <a:pt x="11651925" y="2658088"/>
                  <a:pt x="11840356" y="2932293"/>
                </a:cubicBezTo>
                <a:cubicBezTo>
                  <a:pt x="11809128" y="2858555"/>
                  <a:pt x="11772688" y="2786473"/>
                  <a:pt x="11736331" y="2715710"/>
                </a:cubicBezTo>
                <a:cubicBezTo>
                  <a:pt x="11678147" y="2602235"/>
                  <a:pt x="11617611" y="2485181"/>
                  <a:pt x="11581560" y="2360474"/>
                </a:cubicBezTo>
                <a:cubicBezTo>
                  <a:pt x="11573334" y="2331239"/>
                  <a:pt x="11565889" y="2301693"/>
                  <a:pt x="11558442" y="2272139"/>
                </a:cubicBezTo>
                <a:lnTo>
                  <a:pt x="11549169" y="2234734"/>
                </a:lnTo>
                <a:cubicBezTo>
                  <a:pt x="11532130" y="2167007"/>
                  <a:pt x="11511443" y="2100302"/>
                  <a:pt x="11488421" y="2034549"/>
                </a:cubicBezTo>
                <a:close/>
                <a:moveTo>
                  <a:pt x="10468916" y="2032338"/>
                </a:moveTo>
                <a:cubicBezTo>
                  <a:pt x="10450533" y="2081859"/>
                  <a:pt x="10434093" y="2132840"/>
                  <a:pt x="10421480" y="2185446"/>
                </a:cubicBezTo>
                <a:cubicBezTo>
                  <a:pt x="10388668" y="2317695"/>
                  <a:pt x="10374105" y="2457032"/>
                  <a:pt x="10351264" y="2591574"/>
                </a:cubicBezTo>
                <a:cubicBezTo>
                  <a:pt x="10332355" y="2700098"/>
                  <a:pt x="10281261" y="2959166"/>
                  <a:pt x="10294485" y="2991809"/>
                </a:cubicBezTo>
                <a:lnTo>
                  <a:pt x="10327850" y="2826310"/>
                </a:lnTo>
                <a:cubicBezTo>
                  <a:pt x="10338741" y="2771690"/>
                  <a:pt x="10350331" y="2715434"/>
                  <a:pt x="10364099" y="2660098"/>
                </a:cubicBezTo>
                <a:cubicBezTo>
                  <a:pt x="10376185" y="2611783"/>
                  <a:pt x="10390682" y="2563843"/>
                  <a:pt x="10404725" y="2516991"/>
                </a:cubicBezTo>
                <a:cubicBezTo>
                  <a:pt x="10443463" y="2385961"/>
                  <a:pt x="10483500" y="2250332"/>
                  <a:pt x="10478071" y="2114122"/>
                </a:cubicBezTo>
                <a:cubicBezTo>
                  <a:pt x="10476867" y="2086568"/>
                  <a:pt x="10473555" y="2059413"/>
                  <a:pt x="10468916" y="2032338"/>
                </a:cubicBezTo>
                <a:close/>
                <a:moveTo>
                  <a:pt x="10573132" y="1991479"/>
                </a:moveTo>
                <a:cubicBezTo>
                  <a:pt x="10722027" y="2144650"/>
                  <a:pt x="10877543" y="2280670"/>
                  <a:pt x="11066880" y="2371770"/>
                </a:cubicBezTo>
                <a:cubicBezTo>
                  <a:pt x="10930664" y="2234271"/>
                  <a:pt x="10767866" y="2088089"/>
                  <a:pt x="10573132" y="1991479"/>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lnTo>
                  <a:pt x="5764974" y="2799609"/>
                </a:ln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10578769" y="1962963"/>
                </a:moveTo>
                <a:cubicBezTo>
                  <a:pt x="10773649" y="2057701"/>
                  <a:pt x="10936285" y="2201237"/>
                  <a:pt x="11073823" y="2338658"/>
                </a:cubicBezTo>
                <a:cubicBezTo>
                  <a:pt x="10938241" y="2169232"/>
                  <a:pt x="10752627" y="1968969"/>
                  <a:pt x="10578769" y="1962963"/>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9518298" y="1338235"/>
                </a:moveTo>
                <a:cubicBezTo>
                  <a:pt x="9531977" y="1651120"/>
                  <a:pt x="9677527" y="1999242"/>
                  <a:pt x="9838009" y="2272553"/>
                </a:cubicBezTo>
                <a:cubicBezTo>
                  <a:pt x="9825312" y="2235634"/>
                  <a:pt x="9815180" y="2197225"/>
                  <a:pt x="9805906" y="2159819"/>
                </a:cubicBezTo>
                <a:lnTo>
                  <a:pt x="9801623" y="2142555"/>
                </a:lnTo>
                <a:cubicBezTo>
                  <a:pt x="9756626" y="1964482"/>
                  <a:pt x="9698390" y="1787247"/>
                  <a:pt x="9628671" y="1617375"/>
                </a:cubicBezTo>
                <a:cubicBezTo>
                  <a:pt x="9618364" y="1593060"/>
                  <a:pt x="9608603" y="1568967"/>
                  <a:pt x="9598299" y="1544643"/>
                </a:cubicBezTo>
                <a:cubicBezTo>
                  <a:pt x="9570133" y="1477354"/>
                  <a:pt x="9541339" y="1408510"/>
                  <a:pt x="9518298" y="1338235"/>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9528078" y="1278636"/>
                </a:moveTo>
                <a:cubicBezTo>
                  <a:pt x="9552982" y="1365794"/>
                  <a:pt x="9588937" y="1451189"/>
                  <a:pt x="9623946" y="1534260"/>
                </a:cubicBezTo>
                <a:lnTo>
                  <a:pt x="9654858" y="1607218"/>
                </a:lnTo>
                <a:cubicBezTo>
                  <a:pt x="9724183" y="1774989"/>
                  <a:pt x="9781702" y="1949347"/>
                  <a:pt x="9826304" y="2125320"/>
                </a:cubicBezTo>
                <a:cubicBezTo>
                  <a:pt x="9794296" y="1963695"/>
                  <a:pt x="9753660" y="1804203"/>
                  <a:pt x="9701198" y="1646797"/>
                </a:cubicBezTo>
                <a:cubicBezTo>
                  <a:pt x="9655682" y="1511000"/>
                  <a:pt x="9586050" y="1397178"/>
                  <a:pt x="9528078" y="1278636"/>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9441752" y="1245311"/>
                </a:moveTo>
                <a:cubicBezTo>
                  <a:pt x="9367449" y="1271794"/>
                  <a:pt x="9313207" y="1329954"/>
                  <a:pt x="9278979" y="1406236"/>
                </a:cubicBezTo>
                <a:cubicBezTo>
                  <a:pt x="9261017" y="1445630"/>
                  <a:pt x="9242585" y="1502850"/>
                  <a:pt x="9235540" y="1546869"/>
                </a:cubicBezTo>
                <a:cubicBezTo>
                  <a:pt x="9223867" y="1618535"/>
                  <a:pt x="9230001" y="1614698"/>
                  <a:pt x="9264074" y="1557016"/>
                </a:cubicBezTo>
                <a:cubicBezTo>
                  <a:pt x="9325587" y="1454296"/>
                  <a:pt x="9384605" y="1349880"/>
                  <a:pt x="9441752" y="1245311"/>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cubicBezTo>
                  <a:pt x="6567440" y="1204628"/>
                  <a:pt x="6586456" y="1194658"/>
                  <a:pt x="6605473" y="1184686"/>
                </a:cubicBezTo>
                <a:cubicBezTo>
                  <a:pt x="6633823" y="1169483"/>
                  <a:pt x="6662531" y="1154778"/>
                  <a:pt x="6691602" y="1140573"/>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473491" y="3921431"/>
                  <a:pt x="1402113" y="4025542"/>
                  <a:pt x="1325720" y="4125411"/>
                </a:cubicBezTo>
                <a:lnTo>
                  <a:pt x="1206279" y="4267200"/>
                </a:lnTo>
                <a:lnTo>
                  <a:pt x="1115040" y="4267200"/>
                </a:lnTo>
                <a:lnTo>
                  <a:pt x="1258195" y="4099624"/>
                </a:lnTo>
                <a:cubicBezTo>
                  <a:pt x="1315987" y="4027073"/>
                  <a:pt x="1371166" y="3952247"/>
                  <a:pt x="1423113" y="3874565"/>
                </a:cubicBezTo>
                <a:lnTo>
                  <a:pt x="1260565" y="4031982"/>
                </a:lnTo>
                <a:cubicBezTo>
                  <a:pt x="1197929" y="4092559"/>
                  <a:pt x="1134310" y="4154329"/>
                  <a:pt x="1073327" y="4218727"/>
                </a:cubicBezTo>
                <a:lnTo>
                  <a:pt x="1032294" y="4267200"/>
                </a:lnTo>
                <a:lnTo>
                  <a:pt x="993830" y="4267200"/>
                </a:lnTo>
                <a:lnTo>
                  <a:pt x="1051860" y="4198693"/>
                </a:lnTo>
                <a:cubicBezTo>
                  <a:pt x="1113440" y="4133732"/>
                  <a:pt x="1177549" y="4071540"/>
                  <a:pt x="1240607" y="4010401"/>
                </a:cubicBezTo>
                <a:lnTo>
                  <a:pt x="1310106" y="3943217"/>
                </a:lnTo>
                <a:cubicBezTo>
                  <a:pt x="1174685" y="4033303"/>
                  <a:pt x="1054913" y="4139624"/>
                  <a:pt x="952103" y="4265972"/>
                </a:cubicBezTo>
                <a:lnTo>
                  <a:pt x="951207" y="4267200"/>
                </a:lnTo>
                <a:lnTo>
                  <a:pt x="862760" y="4267200"/>
                </a:lnTo>
                <a:lnTo>
                  <a:pt x="909145" y="4199225"/>
                </a:lnTo>
                <a:cubicBezTo>
                  <a:pt x="998789" y="4086824"/>
                  <a:pt x="1101084" y="3991246"/>
                  <a:pt x="1214067" y="3908561"/>
                </a:cubicBezTo>
                <a:cubicBezTo>
                  <a:pt x="1023317" y="3973399"/>
                  <a:pt x="824392" y="4020568"/>
                  <a:pt x="640967" y="4105601"/>
                </a:cubicBezTo>
                <a:cubicBezTo>
                  <a:pt x="549674" y="4147907"/>
                  <a:pt x="460581" y="4194508"/>
                  <a:pt x="372807" y="4243651"/>
                </a:cubicBezTo>
                <a:lnTo>
                  <a:pt x="332830" y="4267200"/>
                </a:lnTo>
                <a:lnTo>
                  <a:pt x="168301" y="4267200"/>
                </a:lnTo>
                <a:lnTo>
                  <a:pt x="278002" y="4201399"/>
                </a:lnTo>
                <a:cubicBezTo>
                  <a:pt x="359885" y="4153808"/>
                  <a:pt x="442683" y="4107866"/>
                  <a:pt x="527241" y="4065078"/>
                </a:cubicBezTo>
                <a:cubicBezTo>
                  <a:pt x="838255" y="3908281"/>
                  <a:pt x="1212318" y="3863093"/>
                  <a:pt x="1510397" y="3684705"/>
                </a:cubicBezTo>
                <a:cubicBezTo>
                  <a:pt x="1390337" y="3729510"/>
                  <a:pt x="1267181" y="3766747"/>
                  <a:pt x="1146550" y="3802012"/>
                </a:cubicBezTo>
                <a:cubicBezTo>
                  <a:pt x="997862" y="3845736"/>
                  <a:pt x="843568" y="3890871"/>
                  <a:pt x="698834" y="3952272"/>
                </a:cubicBezTo>
                <a:cubicBezTo>
                  <a:pt x="519814" y="4027898"/>
                  <a:pt x="352828" y="4127506"/>
                  <a:pt x="192528" y="4236299"/>
                </a:cubicBezTo>
                <a:lnTo>
                  <a:pt x="148586" y="4267200"/>
                </a:lnTo>
                <a:lnTo>
                  <a:pt x="98116" y="4267200"/>
                </a:lnTo>
                <a:lnTo>
                  <a:pt x="169669" y="4216852"/>
                </a:lnTo>
                <a:cubicBezTo>
                  <a:pt x="333361" y="4105506"/>
                  <a:pt x="504130" y="4002947"/>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ubicBezTo>
                  <a:pt x="1247578" y="3654578"/>
                  <a:pt x="1180153" y="3656293"/>
                  <a:pt x="1109304" y="3669030"/>
                </a:cubicBezTo>
                <a:cubicBezTo>
                  <a:pt x="794692" y="3725281"/>
                  <a:pt x="516258" y="3901624"/>
                  <a:pt x="258951" y="4111994"/>
                </a:cubicBezTo>
                <a:lnTo>
                  <a:pt x="80807" y="4267200"/>
                </a:lnTo>
                <a:lnTo>
                  <a:pt x="0" y="4267200"/>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12149131" y="959050"/>
                </a:moveTo>
                <a:cubicBezTo>
                  <a:pt x="12135265" y="975072"/>
                  <a:pt x="12121401" y="991089"/>
                  <a:pt x="12105664" y="1006960"/>
                </a:cubicBezTo>
                <a:cubicBezTo>
                  <a:pt x="12040174" y="1071943"/>
                  <a:pt x="11966532" y="1125748"/>
                  <a:pt x="11883102" y="1184424"/>
                </a:cubicBezTo>
                <a:cubicBezTo>
                  <a:pt x="11822339" y="1227583"/>
                  <a:pt x="11746281" y="1281016"/>
                  <a:pt x="11665174" y="1317493"/>
                </a:cubicBezTo>
                <a:cubicBezTo>
                  <a:pt x="11640620" y="1328342"/>
                  <a:pt x="11615753" y="1338416"/>
                  <a:pt x="11590337" y="1348256"/>
                </a:cubicBezTo>
                <a:cubicBezTo>
                  <a:pt x="11556383" y="1361567"/>
                  <a:pt x="11523739" y="1374791"/>
                  <a:pt x="11492588" y="1390573"/>
                </a:cubicBezTo>
                <a:cubicBezTo>
                  <a:pt x="11632969" y="1358579"/>
                  <a:pt x="11770492" y="1298342"/>
                  <a:pt x="11888865" y="1220988"/>
                </a:cubicBezTo>
                <a:cubicBezTo>
                  <a:pt x="11984266" y="1158366"/>
                  <a:pt x="12085135" y="1064584"/>
                  <a:pt x="12149131" y="959050"/>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12190084" y="854709"/>
                </a:moveTo>
                <a:cubicBezTo>
                  <a:pt x="12181324" y="863235"/>
                  <a:pt x="12172252" y="870980"/>
                  <a:pt x="12162947" y="879275"/>
                </a:cubicBezTo>
                <a:cubicBezTo>
                  <a:pt x="12028326" y="998039"/>
                  <a:pt x="11883371" y="1121443"/>
                  <a:pt x="11721478" y="1216434"/>
                </a:cubicBezTo>
                <a:lnTo>
                  <a:pt x="11680712" y="1239730"/>
                </a:lnTo>
                <a:cubicBezTo>
                  <a:pt x="11620220" y="1274640"/>
                  <a:pt x="11558177" y="1310180"/>
                  <a:pt x="11505347" y="1352837"/>
                </a:cubicBezTo>
                <a:cubicBezTo>
                  <a:pt x="11530133" y="1341442"/>
                  <a:pt x="11555544" y="1331600"/>
                  <a:pt x="11580962" y="1321759"/>
                </a:cubicBezTo>
                <a:cubicBezTo>
                  <a:pt x="11605590" y="1312227"/>
                  <a:pt x="11630227" y="1302697"/>
                  <a:pt x="11654234" y="1291618"/>
                </a:cubicBezTo>
                <a:cubicBezTo>
                  <a:pt x="11733018" y="1256083"/>
                  <a:pt x="11807521" y="1203284"/>
                  <a:pt x="11867274" y="1160983"/>
                </a:cubicBezTo>
                <a:cubicBezTo>
                  <a:pt x="11949151" y="1102940"/>
                  <a:pt x="12022324" y="1050225"/>
                  <a:pt x="12086035" y="986418"/>
                </a:cubicBezTo>
                <a:cubicBezTo>
                  <a:pt x="12128278" y="944429"/>
                  <a:pt x="12163191" y="899980"/>
                  <a:pt x="12190084" y="854709"/>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cubicBezTo>
                  <a:pt x="5405093" y="912428"/>
                  <a:pt x="5432627" y="913077"/>
                  <a:pt x="5460148" y="911442"/>
                </a:cubicBez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8924104" y="777000"/>
                </a:moveTo>
                <a:cubicBezTo>
                  <a:pt x="8923664" y="782606"/>
                  <a:pt x="8922673" y="787979"/>
                  <a:pt x="8921999" y="794136"/>
                </a:cubicBezTo>
                <a:cubicBezTo>
                  <a:pt x="8919582" y="810498"/>
                  <a:pt x="8917940" y="826538"/>
                  <a:pt x="8916066" y="843129"/>
                </a:cubicBezTo>
                <a:cubicBezTo>
                  <a:pt x="8910698" y="896870"/>
                  <a:pt x="8909926" y="951907"/>
                  <a:pt x="8909852" y="1005313"/>
                </a:cubicBezTo>
                <a:cubicBezTo>
                  <a:pt x="8907936" y="1206014"/>
                  <a:pt x="8906433" y="1413328"/>
                  <a:pt x="8936982" y="1614896"/>
                </a:cubicBezTo>
                <a:lnTo>
                  <a:pt x="8939706" y="1632791"/>
                </a:lnTo>
                <a:lnTo>
                  <a:pt x="8946691" y="1680170"/>
                </a:lnTo>
                <a:cubicBezTo>
                  <a:pt x="8947341" y="1669501"/>
                  <a:pt x="8947217" y="1659149"/>
                  <a:pt x="8947643" y="1649028"/>
                </a:cubicBezTo>
                <a:cubicBezTo>
                  <a:pt x="8950646" y="1394060"/>
                  <a:pt x="8954155" y="1130296"/>
                  <a:pt x="8931687" y="871628"/>
                </a:cubicBezTo>
                <a:lnTo>
                  <a:pt x="8929804" y="850229"/>
                </a:lnTo>
                <a:cubicBezTo>
                  <a:pt x="8927750" y="826182"/>
                  <a:pt x="8925696" y="802134"/>
                  <a:pt x="8924104" y="777000"/>
                </a:cubicBezTo>
                <a:close/>
                <a:moveTo>
                  <a:pt x="8951219" y="764662"/>
                </a:moveTo>
                <a:cubicBezTo>
                  <a:pt x="8952434" y="792211"/>
                  <a:pt x="8955277" y="820458"/>
                  <a:pt x="8957270" y="847698"/>
                </a:cubicBezTo>
                <a:lnTo>
                  <a:pt x="8959153" y="869097"/>
                </a:lnTo>
                <a:cubicBezTo>
                  <a:pt x="8981354" y="1119277"/>
                  <a:pt x="8978808" y="1373147"/>
                  <a:pt x="8976081" y="1619865"/>
                </a:cubicBezTo>
                <a:cubicBezTo>
                  <a:pt x="9043646" y="1335574"/>
                  <a:pt x="9035127" y="1045475"/>
                  <a:pt x="8951219" y="764662"/>
                </a:cubicBezTo>
                <a:close/>
                <a:moveTo>
                  <a:pt x="8898081" y="630137"/>
                </a:moveTo>
                <a:cubicBezTo>
                  <a:pt x="8735190" y="940376"/>
                  <a:pt x="8800852" y="1302315"/>
                  <a:pt x="8910095" y="1626691"/>
                </a:cubicBezTo>
                <a:lnTo>
                  <a:pt x="8908822" y="1619067"/>
                </a:lnTo>
                <a:cubicBezTo>
                  <a:pt x="8877873" y="1415398"/>
                  <a:pt x="8879292" y="1206762"/>
                  <a:pt x="8881669" y="1004967"/>
                </a:cubicBezTo>
                <a:cubicBezTo>
                  <a:pt x="8881975" y="951016"/>
                  <a:pt x="8882434" y="895204"/>
                  <a:pt x="8888265" y="840369"/>
                </a:cubicBezTo>
                <a:cubicBezTo>
                  <a:pt x="8890137" y="823783"/>
                  <a:pt x="8892011" y="807192"/>
                  <a:pt x="8894429" y="790831"/>
                </a:cubicBezTo>
                <a:cubicBezTo>
                  <a:pt x="8901122" y="737010"/>
                  <a:pt x="8907725" y="681866"/>
                  <a:pt x="8898081" y="630137"/>
                </a:cubicBezTo>
                <a:close/>
                <a:moveTo>
                  <a:pt x="11491396" y="623931"/>
                </a:moveTo>
                <a:cubicBezTo>
                  <a:pt x="11465686" y="637515"/>
                  <a:pt x="11440209" y="650546"/>
                  <a:pt x="11413329" y="662344"/>
                </a:cubicBezTo>
                <a:cubicBezTo>
                  <a:pt x="11268660" y="727282"/>
                  <a:pt x="11113102" y="758642"/>
                  <a:pt x="10966547" y="818916"/>
                </a:cubicBezTo>
                <a:cubicBezTo>
                  <a:pt x="10793574" y="889896"/>
                  <a:pt x="10652020" y="1008307"/>
                  <a:pt x="10498883" y="1111507"/>
                </a:cubicBezTo>
                <a:cubicBezTo>
                  <a:pt x="10559155" y="1098395"/>
                  <a:pt x="10616158" y="1067158"/>
                  <a:pt x="10671292" y="1035777"/>
                </a:cubicBezTo>
                <a:lnTo>
                  <a:pt x="10685894" y="1027151"/>
                </a:lnTo>
                <a:cubicBezTo>
                  <a:pt x="10821548" y="950027"/>
                  <a:pt x="10965272" y="882756"/>
                  <a:pt x="11104337" y="817377"/>
                </a:cubicBezTo>
                <a:cubicBezTo>
                  <a:pt x="11233375" y="757414"/>
                  <a:pt x="11364889" y="694633"/>
                  <a:pt x="11491396" y="623931"/>
                </a:cubicBezTo>
                <a:close/>
                <a:moveTo>
                  <a:pt x="10779304" y="584486"/>
                </a:moveTo>
                <a:cubicBezTo>
                  <a:pt x="10740583" y="648568"/>
                  <a:pt x="10699136" y="711502"/>
                  <a:pt x="10658378" y="772788"/>
                </a:cubicBezTo>
                <a:cubicBezTo>
                  <a:pt x="10594579" y="868744"/>
                  <a:pt x="10529620" y="967431"/>
                  <a:pt x="10475581" y="1070739"/>
                </a:cubicBezTo>
                <a:cubicBezTo>
                  <a:pt x="10578194" y="966751"/>
                  <a:pt x="10672522" y="819977"/>
                  <a:pt x="10735178" y="693281"/>
                </a:cubicBezTo>
                <a:close/>
                <a:moveTo>
                  <a:pt x="10132488" y="518596"/>
                </a:moveTo>
                <a:cubicBezTo>
                  <a:pt x="10047856" y="532980"/>
                  <a:pt x="9963302" y="548687"/>
                  <a:pt x="9879465" y="567273"/>
                </a:cubicBezTo>
                <a:cubicBezTo>
                  <a:pt x="9683016" y="611580"/>
                  <a:pt x="9523495" y="697916"/>
                  <a:pt x="9364243" y="809468"/>
                </a:cubicBezTo>
                <a:cubicBezTo>
                  <a:pt x="9364793" y="809701"/>
                  <a:pt x="9365336" y="809931"/>
                  <a:pt x="9366655" y="809848"/>
                </a:cubicBezTo>
                <a:cubicBezTo>
                  <a:pt x="9558665" y="728900"/>
                  <a:pt x="9742999" y="656935"/>
                  <a:pt x="9914233" y="596159"/>
                </a:cubicBezTo>
                <a:close/>
                <a:moveTo>
                  <a:pt x="10264524" y="501747"/>
                </a:moveTo>
                <a:lnTo>
                  <a:pt x="9922837" y="622979"/>
                </a:lnTo>
                <a:cubicBezTo>
                  <a:pt x="9763806" y="679263"/>
                  <a:pt x="9594234" y="745243"/>
                  <a:pt x="9416908" y="818889"/>
                </a:cubicBezTo>
                <a:cubicBezTo>
                  <a:pt x="9417689" y="818579"/>
                  <a:pt x="9417689" y="818579"/>
                  <a:pt x="9418234" y="818810"/>
                </a:cubicBezTo>
                <a:cubicBezTo>
                  <a:pt x="9717394" y="764555"/>
                  <a:pt x="10002904" y="633058"/>
                  <a:pt x="10264524" y="501747"/>
                </a:cubicBezTo>
                <a:close/>
                <a:moveTo>
                  <a:pt x="10802699" y="488163"/>
                </a:moveTo>
                <a:lnTo>
                  <a:pt x="10618739" y="734118"/>
                </a:lnTo>
                <a:lnTo>
                  <a:pt x="10604580" y="753877"/>
                </a:lnTo>
                <a:cubicBezTo>
                  <a:pt x="10575714" y="793161"/>
                  <a:pt x="10550336" y="828772"/>
                  <a:pt x="10529643" y="867004"/>
                </a:cubicBezTo>
                <a:cubicBezTo>
                  <a:pt x="10501301" y="918746"/>
                  <a:pt x="10479284" y="973805"/>
                  <a:pt x="10462194" y="1035452"/>
                </a:cubicBezTo>
                <a:cubicBezTo>
                  <a:pt x="10514547" y="939156"/>
                  <a:pt x="10575176" y="847655"/>
                  <a:pt x="10635117" y="757788"/>
                </a:cubicBezTo>
                <a:cubicBezTo>
                  <a:pt x="10692800" y="670189"/>
                  <a:pt x="10751735" y="581180"/>
                  <a:pt x="10802699" y="488163"/>
                </a:cubicBezTo>
                <a:close/>
                <a:moveTo>
                  <a:pt x="10359107" y="485136"/>
                </a:moveTo>
                <a:cubicBezTo>
                  <a:pt x="10100692" y="616512"/>
                  <a:pt x="9815681" y="755947"/>
                  <a:pt x="9515108" y="825701"/>
                </a:cubicBezTo>
                <a:cubicBezTo>
                  <a:pt x="9825509" y="831572"/>
                  <a:pt x="10104184" y="667562"/>
                  <a:pt x="10359107" y="485136"/>
                </a:cubicBezTo>
                <a:close/>
                <a:moveTo>
                  <a:pt x="11886089" y="483936"/>
                </a:moveTo>
                <a:cubicBezTo>
                  <a:pt x="11800033" y="547295"/>
                  <a:pt x="11710455" y="605296"/>
                  <a:pt x="11622890" y="661575"/>
                </a:cubicBezTo>
                <a:cubicBezTo>
                  <a:pt x="11437051" y="781189"/>
                  <a:pt x="11244843" y="905190"/>
                  <a:pt x="11038640" y="996875"/>
                </a:cubicBezTo>
                <a:cubicBezTo>
                  <a:pt x="10885656" y="1064725"/>
                  <a:pt x="10725662" y="1114166"/>
                  <a:pt x="10561310" y="1145020"/>
                </a:cubicBezTo>
                <a:cubicBezTo>
                  <a:pt x="10596460" y="1154752"/>
                  <a:pt x="10632933" y="1164394"/>
                  <a:pt x="10675127" y="1163586"/>
                </a:cubicBezTo>
                <a:cubicBezTo>
                  <a:pt x="10827145" y="1160350"/>
                  <a:pt x="10989398" y="1058435"/>
                  <a:pt x="11120351" y="990907"/>
                </a:cubicBezTo>
                <a:cubicBezTo>
                  <a:pt x="11302032" y="897860"/>
                  <a:pt x="11481110" y="797268"/>
                  <a:pt x="11648506" y="680145"/>
                </a:cubicBezTo>
                <a:cubicBezTo>
                  <a:pt x="11691733" y="649515"/>
                  <a:pt x="11821224" y="550475"/>
                  <a:pt x="11886089" y="483936"/>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10784544" y="465669"/>
                </a:moveTo>
                <a:cubicBezTo>
                  <a:pt x="10662409" y="521478"/>
                  <a:pt x="10422179" y="894258"/>
                  <a:pt x="10426419" y="1062158"/>
                </a:cubicBezTo>
                <a:cubicBezTo>
                  <a:pt x="10438657" y="1011968"/>
                  <a:pt x="10453241" y="965354"/>
                  <a:pt x="10471732" y="921679"/>
                </a:cubicBezTo>
                <a:cubicBezTo>
                  <a:pt x="10481672" y="898200"/>
                  <a:pt x="10492705" y="875187"/>
                  <a:pt x="10504824" y="852631"/>
                </a:cubicBezTo>
                <a:cubicBezTo>
                  <a:pt x="10526215" y="812759"/>
                  <a:pt x="10552604" y="776291"/>
                  <a:pt x="10582237" y="736692"/>
                </a:cubicBezTo>
                <a:lnTo>
                  <a:pt x="10596401" y="716935"/>
                </a:lnTo>
                <a:cubicBezTo>
                  <a:pt x="10661482" y="628604"/>
                  <a:pt x="10720448" y="548625"/>
                  <a:pt x="10784544" y="465669"/>
                </a:cubicBezTo>
                <a:close/>
                <a:moveTo>
                  <a:pt x="11916494" y="422768"/>
                </a:moveTo>
                <a:cubicBezTo>
                  <a:pt x="11840345" y="436884"/>
                  <a:pt x="11770712" y="482734"/>
                  <a:pt x="11703185" y="528178"/>
                </a:cubicBezTo>
                <a:lnTo>
                  <a:pt x="11680755" y="543149"/>
                </a:lnTo>
                <a:cubicBezTo>
                  <a:pt x="11503085" y="661715"/>
                  <a:pt x="11307002" y="753816"/>
                  <a:pt x="11116818" y="842623"/>
                </a:cubicBezTo>
                <a:cubicBezTo>
                  <a:pt x="10977992" y="907459"/>
                  <a:pt x="10835051" y="974411"/>
                  <a:pt x="10700164" y="1051220"/>
                </a:cubicBezTo>
                <a:lnTo>
                  <a:pt x="10685570" y="1059849"/>
                </a:lnTo>
                <a:cubicBezTo>
                  <a:pt x="10652486" y="1078679"/>
                  <a:pt x="10619176" y="1098052"/>
                  <a:pt x="10584288" y="1113543"/>
                </a:cubicBezTo>
                <a:cubicBezTo>
                  <a:pt x="10736655" y="1082118"/>
                  <a:pt x="10884823" y="1034762"/>
                  <a:pt x="11026698" y="971858"/>
                </a:cubicBezTo>
                <a:cubicBezTo>
                  <a:pt x="11231114" y="881353"/>
                  <a:pt x="11422542" y="757667"/>
                  <a:pt x="11607604" y="638368"/>
                </a:cubicBezTo>
                <a:cubicBezTo>
                  <a:pt x="11712249" y="570645"/>
                  <a:pt x="11819449" y="501435"/>
                  <a:pt x="11919452" y="423380"/>
                </a:cubicBezTo>
                <a:cubicBezTo>
                  <a:pt x="11918363" y="422918"/>
                  <a:pt x="11917811" y="422686"/>
                  <a:pt x="11916494" y="422768"/>
                </a:cubicBezTo>
                <a:close/>
                <a:moveTo>
                  <a:pt x="8148168" y="416949"/>
                </a:moveTo>
                <a:cubicBezTo>
                  <a:pt x="8041447" y="489578"/>
                  <a:pt x="7951585" y="589312"/>
                  <a:pt x="7862052" y="694330"/>
                </a:cubicBezTo>
                <a:lnTo>
                  <a:pt x="7808002" y="759654"/>
                </a:lnTo>
                <a:close/>
                <a:moveTo>
                  <a:pt x="8295299" y="416143"/>
                </a:moveTo>
                <a:cubicBezTo>
                  <a:pt x="8303328" y="454953"/>
                  <a:pt x="8309263" y="494162"/>
                  <a:pt x="8309124" y="534021"/>
                </a:cubicBezTo>
                <a:cubicBezTo>
                  <a:pt x="8309177" y="581042"/>
                  <a:pt x="8301211" y="627240"/>
                  <a:pt x="8293154" y="672115"/>
                </a:cubicBezTo>
                <a:cubicBezTo>
                  <a:pt x="8287455" y="703824"/>
                  <a:pt x="8281839" y="736857"/>
                  <a:pt x="8279099" y="769176"/>
                </a:cubicBezTo>
                <a:cubicBezTo>
                  <a:pt x="8271208" y="866910"/>
                  <a:pt x="8290164" y="965070"/>
                  <a:pt x="8309186" y="1060039"/>
                </a:cubicBezTo>
                <a:cubicBezTo>
                  <a:pt x="8338258" y="1208834"/>
                  <a:pt x="8368983" y="1362838"/>
                  <a:pt x="8410512" y="1511108"/>
                </a:cubicBezTo>
                <a:cubicBezTo>
                  <a:pt x="8445511" y="1186645"/>
                  <a:pt x="8463496" y="815698"/>
                  <a:pt x="8351657" y="521768"/>
                </a:cubicBezTo>
                <a:cubicBezTo>
                  <a:pt x="8336376" y="481820"/>
                  <a:pt x="8314355" y="448679"/>
                  <a:pt x="8295299" y="416143"/>
                </a:cubicBezTo>
                <a:close/>
                <a:moveTo>
                  <a:pt x="8266483" y="414244"/>
                </a:moveTo>
                <a:cubicBezTo>
                  <a:pt x="8162811" y="736679"/>
                  <a:pt x="8223592" y="1050836"/>
                  <a:pt x="8343425" y="1357811"/>
                </a:cubicBezTo>
                <a:cubicBezTo>
                  <a:pt x="8320496" y="1259904"/>
                  <a:pt x="8300994" y="1161513"/>
                  <a:pt x="8282114" y="1064671"/>
                </a:cubicBezTo>
                <a:cubicBezTo>
                  <a:pt x="8263238" y="967838"/>
                  <a:pt x="8243336" y="867346"/>
                  <a:pt x="8251298" y="766414"/>
                </a:cubicBezTo>
                <a:cubicBezTo>
                  <a:pt x="8253954" y="732777"/>
                  <a:pt x="8259797" y="699198"/>
                  <a:pt x="8265729" y="666939"/>
                </a:cubicBezTo>
                <a:cubicBezTo>
                  <a:pt x="8273319" y="623158"/>
                  <a:pt x="8281376" y="578281"/>
                  <a:pt x="8281494" y="533909"/>
                </a:cubicBezTo>
                <a:cubicBezTo>
                  <a:pt x="8281080" y="493822"/>
                  <a:pt x="8274834" y="453832"/>
                  <a:pt x="8266483" y="414244"/>
                </a:cubicBezTo>
                <a:close/>
                <a:moveTo>
                  <a:pt x="8140802" y="388720"/>
                </a:moveTo>
                <a:cubicBezTo>
                  <a:pt x="8028462" y="422924"/>
                  <a:pt x="7941106" y="490876"/>
                  <a:pt x="7860379" y="596411"/>
                </a:cubicBezTo>
                <a:cubicBezTo>
                  <a:pt x="7812773" y="658663"/>
                  <a:pt x="7772566" y="720182"/>
                  <a:pt x="7737688" y="790400"/>
                </a:cubicBezTo>
                <a:cubicBezTo>
                  <a:pt x="7733439" y="798902"/>
                  <a:pt x="7729892" y="805767"/>
                  <a:pt x="7726885" y="812869"/>
                </a:cubicBezTo>
                <a:cubicBezTo>
                  <a:pt x="7764906" y="767160"/>
                  <a:pt x="7802380" y="721219"/>
                  <a:pt x="7840490" y="676832"/>
                </a:cubicBezTo>
                <a:cubicBezTo>
                  <a:pt x="7933738" y="567590"/>
                  <a:pt x="8028101" y="463327"/>
                  <a:pt x="8140802" y="388720"/>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cubicBezTo>
                  <a:pt x="5242649" y="257191"/>
                  <a:pt x="5225558" y="257369"/>
                  <a:pt x="5208466" y="257550"/>
                </a:cubicBez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cubicBezTo>
                  <a:pt x="5227195" y="227945"/>
                  <a:pt x="5244285" y="227765"/>
                  <a:pt x="5261015" y="227087"/>
                </a:cubicBez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9095810" y="0"/>
                </a:moveTo>
                <a:lnTo>
                  <a:pt x="9215999" y="0"/>
                </a:lnTo>
                <a:lnTo>
                  <a:pt x="9250991" y="17650"/>
                </a:lnTo>
                <a:cubicBezTo>
                  <a:pt x="9345825" y="54329"/>
                  <a:pt x="9448424" y="64330"/>
                  <a:pt x="9551793" y="69947"/>
                </a:cubicBezTo>
                <a:cubicBezTo>
                  <a:pt x="9773323" y="81971"/>
                  <a:pt x="9993517" y="56091"/>
                  <a:pt x="10211701" y="15192"/>
                </a:cubicBezTo>
                <a:cubicBezTo>
                  <a:pt x="10030564" y="37013"/>
                  <a:pt x="9847820" y="45912"/>
                  <a:pt x="9665014" y="41266"/>
                </a:cubicBezTo>
                <a:cubicBezTo>
                  <a:pt x="9560295" y="38460"/>
                  <a:pt x="9467175" y="31066"/>
                  <a:pt x="9382567" y="18583"/>
                </a:cubicBezTo>
                <a:lnTo>
                  <a:pt x="9283159" y="0"/>
                </a:lnTo>
                <a:lnTo>
                  <a:pt x="9469266" y="0"/>
                </a:lnTo>
                <a:lnTo>
                  <a:pt x="9504117" y="4274"/>
                </a:lnTo>
                <a:cubicBezTo>
                  <a:pt x="9555272" y="8689"/>
                  <a:pt x="9609472" y="11637"/>
                  <a:pt x="9667223" y="13232"/>
                </a:cubicBezTo>
                <a:cubicBezTo>
                  <a:pt x="9740740" y="15225"/>
                  <a:pt x="9814266" y="15008"/>
                  <a:pt x="9887703" y="12601"/>
                </a:cubicBezTo>
                <a:lnTo>
                  <a:pt x="10088930" y="0"/>
                </a:lnTo>
                <a:lnTo>
                  <a:pt x="10544171" y="0"/>
                </a:lnTo>
                <a:lnTo>
                  <a:pt x="10392396" y="36772"/>
                </a:lnTo>
                <a:cubicBezTo>
                  <a:pt x="10070832" y="110795"/>
                  <a:pt x="9739873" y="167441"/>
                  <a:pt x="9413803" y="131277"/>
                </a:cubicBezTo>
                <a:cubicBezTo>
                  <a:pt x="9315472" y="120226"/>
                  <a:pt x="9243539" y="84460"/>
                  <a:pt x="9174626" y="44983"/>
                </a:cubicBezTo>
                <a:close/>
                <a:moveTo>
                  <a:pt x="8474998" y="0"/>
                </a:moveTo>
                <a:lnTo>
                  <a:pt x="8573502" y="0"/>
                </a:lnTo>
                <a:lnTo>
                  <a:pt x="8659539" y="117664"/>
                </a:lnTo>
                <a:cubicBezTo>
                  <a:pt x="8833725" y="341427"/>
                  <a:pt x="9029703" y="551148"/>
                  <a:pt x="9248507" y="743734"/>
                </a:cubicBezTo>
                <a:cubicBezTo>
                  <a:pt x="9268744" y="761313"/>
                  <a:pt x="9289217" y="778348"/>
                  <a:pt x="9309457" y="795932"/>
                </a:cubicBezTo>
                <a:cubicBezTo>
                  <a:pt x="9458210" y="686371"/>
                  <a:pt x="9607233" y="585288"/>
                  <a:pt x="9785496" y="530713"/>
                </a:cubicBezTo>
                <a:cubicBezTo>
                  <a:pt x="10009630" y="462073"/>
                  <a:pt x="10250992" y="434854"/>
                  <a:pt x="10482828" y="399738"/>
                </a:cubicBezTo>
                <a:cubicBezTo>
                  <a:pt x="10519933" y="394202"/>
                  <a:pt x="10478550" y="453937"/>
                  <a:pt x="10468382" y="461219"/>
                </a:cubicBezTo>
                <a:cubicBezTo>
                  <a:pt x="10161572" y="688641"/>
                  <a:pt x="9818370" y="924476"/>
                  <a:pt x="9430790" y="895589"/>
                </a:cubicBezTo>
                <a:cubicBezTo>
                  <a:pt x="9617112" y="1044003"/>
                  <a:pt x="9813963" y="1178199"/>
                  <a:pt x="10019780" y="1298815"/>
                </a:cubicBezTo>
                <a:cubicBezTo>
                  <a:pt x="10142151" y="1263712"/>
                  <a:pt x="10256792" y="1186061"/>
                  <a:pt x="10372218" y="1146081"/>
                </a:cubicBezTo>
                <a:cubicBezTo>
                  <a:pt x="10279439" y="901425"/>
                  <a:pt x="10751513" y="443317"/>
                  <a:pt x="10896429" y="310883"/>
                </a:cubicBezTo>
                <a:cubicBezTo>
                  <a:pt x="10907980" y="300321"/>
                  <a:pt x="10927341" y="295643"/>
                  <a:pt x="10919735" y="318176"/>
                </a:cubicBezTo>
                <a:cubicBezTo>
                  <a:pt x="10845552" y="531416"/>
                  <a:pt x="10769057" y="750112"/>
                  <a:pt x="10637064" y="935661"/>
                </a:cubicBezTo>
                <a:cubicBezTo>
                  <a:pt x="10618262" y="961821"/>
                  <a:pt x="10471373" y="1105010"/>
                  <a:pt x="10516995" y="1070245"/>
                </a:cubicBezTo>
                <a:cubicBezTo>
                  <a:pt x="10630585" y="984423"/>
                  <a:pt x="10740230" y="886628"/>
                  <a:pt x="10868835" y="815534"/>
                </a:cubicBezTo>
                <a:cubicBezTo>
                  <a:pt x="11133493" y="669415"/>
                  <a:pt x="11435682" y="612577"/>
                  <a:pt x="11704547" y="465665"/>
                </a:cubicBezTo>
                <a:cubicBezTo>
                  <a:pt x="11748194" y="441649"/>
                  <a:pt x="11962368" y="287033"/>
                  <a:pt x="12033562" y="350012"/>
                </a:cubicBezTo>
                <a:cubicBezTo>
                  <a:pt x="12042008" y="357446"/>
                  <a:pt x="12029170" y="377121"/>
                  <a:pt x="12025537" y="382666"/>
                </a:cubicBezTo>
                <a:cubicBezTo>
                  <a:pt x="11835636" y="694348"/>
                  <a:pt x="11402055" y="895784"/>
                  <a:pt x="11088649" y="1056676"/>
                </a:cubicBezTo>
                <a:cubicBezTo>
                  <a:pt x="10916755" y="1144851"/>
                  <a:pt x="10757473" y="1230645"/>
                  <a:pt x="10561600" y="1229477"/>
                </a:cubicBezTo>
                <a:cubicBezTo>
                  <a:pt x="10456897" y="1228927"/>
                  <a:pt x="10388434" y="1221837"/>
                  <a:pt x="10280797" y="1263181"/>
                </a:cubicBezTo>
                <a:cubicBezTo>
                  <a:pt x="10214114" y="1288380"/>
                  <a:pt x="10149765" y="1312641"/>
                  <a:pt x="10083376" y="1334114"/>
                </a:cubicBezTo>
                <a:cubicBezTo>
                  <a:pt x="10323674" y="1470609"/>
                  <a:pt x="10574467" y="1588379"/>
                  <a:pt x="10832582" y="1687356"/>
                </a:cubicBezTo>
                <a:cubicBezTo>
                  <a:pt x="10835145" y="1685866"/>
                  <a:pt x="10837160" y="1684144"/>
                  <a:pt x="10839263" y="1683743"/>
                </a:cubicBezTo>
                <a:cubicBezTo>
                  <a:pt x="11026680" y="1639479"/>
                  <a:pt x="11198523" y="1559010"/>
                  <a:pt x="11350910" y="1443899"/>
                </a:cubicBezTo>
                <a:cubicBezTo>
                  <a:pt x="11353302" y="1439761"/>
                  <a:pt x="11356166" y="1434532"/>
                  <a:pt x="11360346" y="1429225"/>
                </a:cubicBezTo>
                <a:cubicBezTo>
                  <a:pt x="11568454" y="1154547"/>
                  <a:pt x="11893126" y="995756"/>
                  <a:pt x="12167580" y="789523"/>
                </a:cubicBezTo>
                <a:lnTo>
                  <a:pt x="12192000" y="769876"/>
                </a:lnTo>
                <a:lnTo>
                  <a:pt x="12192000" y="802845"/>
                </a:lnTo>
                <a:lnTo>
                  <a:pt x="12173558" y="821317"/>
                </a:lnTo>
                <a:cubicBezTo>
                  <a:pt x="12156328" y="839775"/>
                  <a:pt x="12135859" y="862655"/>
                  <a:pt x="12117398" y="877374"/>
                </a:cubicBezTo>
                <a:cubicBezTo>
                  <a:pt x="11911342" y="1038644"/>
                  <a:pt x="11659100" y="1158472"/>
                  <a:pt x="11472926" y="1344259"/>
                </a:cubicBezTo>
                <a:cubicBezTo>
                  <a:pt x="11530856" y="1294104"/>
                  <a:pt x="11599815" y="1254410"/>
                  <a:pt x="11666978" y="1215889"/>
                </a:cubicBezTo>
                <a:cubicBezTo>
                  <a:pt x="11680568" y="1208123"/>
                  <a:pt x="11694155" y="1200357"/>
                  <a:pt x="11707200" y="1192361"/>
                </a:cubicBezTo>
                <a:cubicBezTo>
                  <a:pt x="11867081" y="1099094"/>
                  <a:pt x="12010478" y="976320"/>
                  <a:pt x="12144637" y="858646"/>
                </a:cubicBezTo>
                <a:lnTo>
                  <a:pt x="12192000" y="810414"/>
                </a:lnTo>
                <a:lnTo>
                  <a:pt x="12192000" y="916439"/>
                </a:lnTo>
                <a:lnTo>
                  <a:pt x="12150630" y="982925"/>
                </a:lnTo>
                <a:cubicBezTo>
                  <a:pt x="11972246" y="1237618"/>
                  <a:pt x="11719654" y="1416530"/>
                  <a:pt x="11389484" y="1469889"/>
                </a:cubicBezTo>
                <a:cubicBezTo>
                  <a:pt x="11249700" y="1582602"/>
                  <a:pt x="11093517" y="1667134"/>
                  <a:pt x="10923736" y="1721439"/>
                </a:cubicBezTo>
                <a:cubicBezTo>
                  <a:pt x="10979487" y="1741826"/>
                  <a:pt x="11035469" y="1761662"/>
                  <a:pt x="11091913" y="1780406"/>
                </a:cubicBezTo>
                <a:cubicBezTo>
                  <a:pt x="11318237" y="1855623"/>
                  <a:pt x="11544464" y="1908264"/>
                  <a:pt x="11771238" y="1944400"/>
                </a:cubicBezTo>
                <a:cubicBezTo>
                  <a:pt x="11775181" y="1939634"/>
                  <a:pt x="11778904" y="1935410"/>
                  <a:pt x="11783166" y="1931422"/>
                </a:cubicBezTo>
                <a:cubicBezTo>
                  <a:pt x="11885723" y="1797152"/>
                  <a:pt x="11990570" y="1669642"/>
                  <a:pt x="12131988" y="1574357"/>
                </a:cubicBezTo>
                <a:lnTo>
                  <a:pt x="12192000" y="1537429"/>
                </a:lnTo>
                <a:lnTo>
                  <a:pt x="12192000" y="1589108"/>
                </a:lnTo>
                <a:lnTo>
                  <a:pt x="12112105" y="1640352"/>
                </a:lnTo>
                <a:cubicBezTo>
                  <a:pt x="12011319" y="1713959"/>
                  <a:pt x="11928638" y="1801479"/>
                  <a:pt x="11849203" y="1900149"/>
                </a:cubicBezTo>
                <a:cubicBezTo>
                  <a:pt x="11883038" y="1876488"/>
                  <a:pt x="11915071" y="1849494"/>
                  <a:pt x="11946326" y="1822808"/>
                </a:cubicBezTo>
                <a:cubicBezTo>
                  <a:pt x="11980834" y="1792997"/>
                  <a:pt x="12017130" y="1762011"/>
                  <a:pt x="12055863" y="1735914"/>
                </a:cubicBezTo>
                <a:cubicBezTo>
                  <a:pt x="12086678" y="1714840"/>
                  <a:pt x="12119524" y="1696556"/>
                  <a:pt x="12150816" y="1678902"/>
                </a:cubicBezTo>
                <a:lnTo>
                  <a:pt x="12192000" y="1655121"/>
                </a:lnTo>
                <a:lnTo>
                  <a:pt x="12192000" y="1686869"/>
                </a:lnTo>
                <a:lnTo>
                  <a:pt x="12163772" y="1703058"/>
                </a:lnTo>
                <a:cubicBezTo>
                  <a:pt x="12132704" y="1720165"/>
                  <a:pt x="12100405" y="1738677"/>
                  <a:pt x="12070597" y="1758893"/>
                </a:cubicBezTo>
                <a:cubicBezTo>
                  <a:pt x="12033422" y="1784357"/>
                  <a:pt x="11997904" y="1815035"/>
                  <a:pt x="11963621" y="1844299"/>
                </a:cubicBezTo>
                <a:cubicBezTo>
                  <a:pt x="11938421" y="1865816"/>
                  <a:pt x="11913214" y="1887338"/>
                  <a:pt x="11886604" y="1907617"/>
                </a:cubicBezTo>
                <a:cubicBezTo>
                  <a:pt x="11977116" y="1884856"/>
                  <a:pt x="12067233" y="1841647"/>
                  <a:pt x="12153575" y="1786372"/>
                </a:cubicBezTo>
                <a:lnTo>
                  <a:pt x="12192000" y="1759693"/>
                </a:lnTo>
                <a:lnTo>
                  <a:pt x="12192000" y="1809459"/>
                </a:lnTo>
                <a:lnTo>
                  <a:pt x="12121362" y="1857561"/>
                </a:lnTo>
                <a:cubicBezTo>
                  <a:pt x="12048187" y="1902591"/>
                  <a:pt x="11972544" y="1939172"/>
                  <a:pt x="11895949" y="1963079"/>
                </a:cubicBezTo>
                <a:lnTo>
                  <a:pt x="12192000" y="1990579"/>
                </a:lnTo>
                <a:lnTo>
                  <a:pt x="12192000" y="2065582"/>
                </a:lnTo>
                <a:lnTo>
                  <a:pt x="12153918" y="2063926"/>
                </a:lnTo>
                <a:lnTo>
                  <a:pt x="12192000" y="2085104"/>
                </a:lnTo>
                <a:lnTo>
                  <a:pt x="12192000" y="2178471"/>
                </a:lnTo>
                <a:lnTo>
                  <a:pt x="12085355" y="2122457"/>
                </a:lnTo>
                <a:lnTo>
                  <a:pt x="12192000" y="2196158"/>
                </a:lnTo>
                <a:lnTo>
                  <a:pt x="12192000" y="2230374"/>
                </a:lnTo>
                <a:lnTo>
                  <a:pt x="12041237" y="2126309"/>
                </a:lnTo>
                <a:cubicBezTo>
                  <a:pt x="12076493" y="2177612"/>
                  <a:pt x="12124001" y="2222030"/>
                  <a:pt x="12174450" y="2262541"/>
                </a:cubicBezTo>
                <a:lnTo>
                  <a:pt x="12192000" y="2275857"/>
                </a:lnTo>
                <a:lnTo>
                  <a:pt x="12192000" y="2377131"/>
                </a:lnTo>
                <a:lnTo>
                  <a:pt x="12155801" y="2349925"/>
                </a:lnTo>
                <a:cubicBezTo>
                  <a:pt x="12047062" y="2264619"/>
                  <a:pt x="11950704" y="2181979"/>
                  <a:pt x="11930164" y="2041945"/>
                </a:cubicBezTo>
                <a:cubicBezTo>
                  <a:pt x="11807338" y="2027929"/>
                  <a:pt x="11684723" y="2008847"/>
                  <a:pt x="11561767" y="1984479"/>
                </a:cubicBezTo>
                <a:cubicBezTo>
                  <a:pt x="11829168" y="2318516"/>
                  <a:pt x="11916257" y="2737804"/>
                  <a:pt x="11987997" y="3153822"/>
                </a:cubicBezTo>
                <a:cubicBezTo>
                  <a:pt x="11991834" y="3176690"/>
                  <a:pt x="11945766" y="3233800"/>
                  <a:pt x="11926558" y="3203134"/>
                </a:cubicBezTo>
                <a:cubicBezTo>
                  <a:pt x="11688637" y="2826855"/>
                  <a:pt x="11343207" y="2452063"/>
                  <a:pt x="11440430" y="1973028"/>
                </a:cubicBezTo>
                <a:cubicBezTo>
                  <a:pt x="11441503" y="1968973"/>
                  <a:pt x="11443583" y="1964061"/>
                  <a:pt x="11446754" y="1959605"/>
                </a:cubicBezTo>
                <a:cubicBezTo>
                  <a:pt x="11314670" y="1929437"/>
                  <a:pt x="11182797" y="1894208"/>
                  <a:pt x="11050651" y="1850495"/>
                </a:cubicBezTo>
                <a:cubicBezTo>
                  <a:pt x="10825423" y="1775743"/>
                  <a:pt x="10604642" y="1687421"/>
                  <a:pt x="10389960" y="1586232"/>
                </a:cubicBezTo>
                <a:cubicBezTo>
                  <a:pt x="10423849" y="1697796"/>
                  <a:pt x="10481699" y="1805979"/>
                  <a:pt x="10500699" y="1913175"/>
                </a:cubicBezTo>
                <a:cubicBezTo>
                  <a:pt x="10502971" y="1915419"/>
                  <a:pt x="10505550" y="1918445"/>
                  <a:pt x="10507814" y="1920694"/>
                </a:cubicBezTo>
                <a:cubicBezTo>
                  <a:pt x="10511536" y="1916469"/>
                  <a:pt x="10515800" y="1912482"/>
                  <a:pt x="10518908" y="1911226"/>
                </a:cubicBezTo>
                <a:cubicBezTo>
                  <a:pt x="10803133" y="1788841"/>
                  <a:pt x="11118572" y="2264893"/>
                  <a:pt x="11258935" y="2442781"/>
                </a:cubicBezTo>
                <a:cubicBezTo>
                  <a:pt x="11271929" y="2459223"/>
                  <a:pt x="11230610" y="2515770"/>
                  <a:pt x="11211663" y="2510325"/>
                </a:cubicBezTo>
                <a:cubicBezTo>
                  <a:pt x="10952813" y="2437432"/>
                  <a:pt x="10754880" y="2286035"/>
                  <a:pt x="10571295" y="2105302"/>
                </a:cubicBezTo>
                <a:cubicBezTo>
                  <a:pt x="10593939" y="2333141"/>
                  <a:pt x="10477445" y="2625036"/>
                  <a:pt x="10435737" y="2805672"/>
                </a:cubicBezTo>
                <a:cubicBezTo>
                  <a:pt x="10398299" y="2965580"/>
                  <a:pt x="10359478" y="3078554"/>
                  <a:pt x="10206831" y="3151701"/>
                </a:cubicBezTo>
                <a:cubicBezTo>
                  <a:pt x="10193935" y="3157832"/>
                  <a:pt x="10194572" y="3142650"/>
                  <a:pt x="10196482" y="3135084"/>
                </a:cubicBezTo>
                <a:cubicBezTo>
                  <a:pt x="10274073" y="2811909"/>
                  <a:pt x="10304290" y="2478979"/>
                  <a:pt x="10381882" y="2155807"/>
                </a:cubicBezTo>
                <a:cubicBezTo>
                  <a:pt x="10395105" y="2100241"/>
                  <a:pt x="10437104" y="2020803"/>
                  <a:pt x="10439260" y="1962486"/>
                </a:cubicBezTo>
                <a:cubicBezTo>
                  <a:pt x="10439491" y="1961942"/>
                  <a:pt x="10439175" y="1961166"/>
                  <a:pt x="10439409" y="1960615"/>
                </a:cubicBezTo>
                <a:cubicBezTo>
                  <a:pt x="10439475" y="1957427"/>
                  <a:pt x="10440085" y="1954468"/>
                  <a:pt x="10439915" y="1951821"/>
                </a:cubicBezTo>
                <a:cubicBezTo>
                  <a:pt x="10433959" y="1836632"/>
                  <a:pt x="10332627" y="1683636"/>
                  <a:pt x="10314241" y="1556749"/>
                </a:cubicBezTo>
                <a:cubicBezTo>
                  <a:pt x="10313847" y="1554649"/>
                  <a:pt x="10314451" y="1551688"/>
                  <a:pt x="10315061" y="1548729"/>
                </a:cubicBezTo>
                <a:cubicBezTo>
                  <a:pt x="10038413" y="1412938"/>
                  <a:pt x="9774128" y="1254043"/>
                  <a:pt x="9526158" y="1071804"/>
                </a:cubicBezTo>
                <a:cubicBezTo>
                  <a:pt x="9586547" y="1245450"/>
                  <a:pt x="9699054" y="1407035"/>
                  <a:pt x="9758689" y="1585512"/>
                </a:cubicBezTo>
                <a:cubicBezTo>
                  <a:pt x="9851296" y="1860991"/>
                  <a:pt x="9909066" y="2144264"/>
                  <a:pt x="9941392" y="2432858"/>
                </a:cubicBezTo>
                <a:cubicBezTo>
                  <a:pt x="9942776" y="2446319"/>
                  <a:pt x="9898852" y="2512059"/>
                  <a:pt x="9887724" y="2495762"/>
                </a:cubicBezTo>
                <a:cubicBezTo>
                  <a:pt x="9758830" y="2305989"/>
                  <a:pt x="9675953" y="2083557"/>
                  <a:pt x="9587446" y="1872898"/>
                </a:cubicBezTo>
                <a:cubicBezTo>
                  <a:pt x="9504836" y="1675682"/>
                  <a:pt x="9450239" y="1492905"/>
                  <a:pt x="9462810" y="1288346"/>
                </a:cubicBezTo>
                <a:cubicBezTo>
                  <a:pt x="9416080" y="1372857"/>
                  <a:pt x="9368030" y="1457457"/>
                  <a:pt x="9318575" y="1540820"/>
                </a:cubicBezTo>
                <a:cubicBezTo>
                  <a:pt x="9284037" y="1599587"/>
                  <a:pt x="9257140" y="1661598"/>
                  <a:pt x="9191090" y="1688355"/>
                </a:cubicBezTo>
                <a:cubicBezTo>
                  <a:pt x="9186426" y="1690241"/>
                  <a:pt x="9179411" y="1688563"/>
                  <a:pt x="9177757" y="1683354"/>
                </a:cubicBezTo>
                <a:cubicBezTo>
                  <a:pt x="9143528" y="1583238"/>
                  <a:pt x="9220115" y="1420588"/>
                  <a:pt x="9274865" y="1336896"/>
                </a:cubicBezTo>
                <a:cubicBezTo>
                  <a:pt x="9324504" y="1260695"/>
                  <a:pt x="9393212" y="1200294"/>
                  <a:pt x="9478649" y="1173376"/>
                </a:cubicBezTo>
                <a:cubicBezTo>
                  <a:pt x="9479343" y="1171736"/>
                  <a:pt x="9480811" y="1169782"/>
                  <a:pt x="9482281" y="1167830"/>
                </a:cubicBezTo>
                <a:cubicBezTo>
                  <a:pt x="9463542" y="1119335"/>
                  <a:pt x="9448141" y="1069035"/>
                  <a:pt x="9438637" y="1015438"/>
                </a:cubicBezTo>
                <a:cubicBezTo>
                  <a:pt x="9438473" y="1012795"/>
                  <a:pt x="9438847" y="1010377"/>
                  <a:pt x="9439458" y="1007420"/>
                </a:cubicBezTo>
                <a:cubicBezTo>
                  <a:pt x="9356819" y="944106"/>
                  <a:pt x="9275563" y="877509"/>
                  <a:pt x="9197105" y="808882"/>
                </a:cubicBezTo>
                <a:cubicBezTo>
                  <a:pt x="9119732" y="740719"/>
                  <a:pt x="9045390" y="669969"/>
                  <a:pt x="8973607" y="597733"/>
                </a:cubicBezTo>
                <a:cubicBezTo>
                  <a:pt x="9117865" y="988437"/>
                  <a:pt x="9115639" y="1402749"/>
                  <a:pt x="8967512" y="1795211"/>
                </a:cubicBezTo>
                <a:cubicBezTo>
                  <a:pt x="8964595" y="1803635"/>
                  <a:pt x="8922055" y="1866099"/>
                  <a:pt x="8912526" y="1841464"/>
                </a:cubicBezTo>
                <a:cubicBezTo>
                  <a:pt x="8756044" y="1433999"/>
                  <a:pt x="8647107" y="967467"/>
                  <a:pt x="8893391" y="572788"/>
                </a:cubicBezTo>
                <a:cubicBezTo>
                  <a:pt x="8896018" y="568101"/>
                  <a:pt x="8899507" y="564428"/>
                  <a:pt x="8902990" y="560750"/>
                </a:cubicBezTo>
                <a:cubicBezTo>
                  <a:pt x="8907633" y="554349"/>
                  <a:pt x="8913596" y="547863"/>
                  <a:pt x="8919102" y="542471"/>
                </a:cubicBezTo>
                <a:cubicBezTo>
                  <a:pt x="8828814" y="448553"/>
                  <a:pt x="8743025" y="351231"/>
                  <a:pt x="8661728" y="250903"/>
                </a:cubicBezTo>
                <a:close/>
                <a:moveTo>
                  <a:pt x="8357758" y="0"/>
                </a:moveTo>
                <a:lnTo>
                  <a:pt x="8405492" y="0"/>
                </a:lnTo>
                <a:lnTo>
                  <a:pt x="8392083" y="30495"/>
                </a:lnTo>
                <a:cubicBezTo>
                  <a:pt x="8354166" y="121698"/>
                  <a:pt x="8324318" y="217584"/>
                  <a:pt x="8339888" y="306259"/>
                </a:cubicBezTo>
                <a:cubicBezTo>
                  <a:pt x="8364400" y="446040"/>
                  <a:pt x="8455049" y="577127"/>
                  <a:pt x="8473847" y="727373"/>
                </a:cubicBezTo>
                <a:cubicBezTo>
                  <a:pt x="8510300" y="1013846"/>
                  <a:pt x="8488635" y="1326579"/>
                  <a:pt x="8454081" y="1611960"/>
                </a:cubicBezTo>
                <a:cubicBezTo>
                  <a:pt x="8452268" y="1625361"/>
                  <a:pt x="8409518" y="1692886"/>
                  <a:pt x="8396000" y="1663986"/>
                </a:cubicBezTo>
                <a:cubicBezTo>
                  <a:pt x="8190763" y="1233305"/>
                  <a:pt x="8063839" y="818387"/>
                  <a:pt x="8238881" y="368438"/>
                </a:cubicBezTo>
                <a:lnTo>
                  <a:pt x="7668140" y="942511"/>
                </a:lnTo>
                <a:cubicBezTo>
                  <a:pt x="7658137" y="952438"/>
                  <a:pt x="7629107" y="972341"/>
                  <a:pt x="7637853" y="942567"/>
                </a:cubicBezTo>
                <a:cubicBezTo>
                  <a:pt x="7690270" y="771614"/>
                  <a:pt x="7793861" y="624255"/>
                  <a:pt x="7909649" y="489150"/>
                </a:cubicBezTo>
                <a:cubicBezTo>
                  <a:pt x="8010566" y="370919"/>
                  <a:pt x="8112174" y="322520"/>
                  <a:pt x="8256182" y="301724"/>
                </a:cubicBezTo>
                <a:cubicBezTo>
                  <a:pt x="8255907" y="293239"/>
                  <a:pt x="8255408" y="285302"/>
                  <a:pt x="8255912" y="276498"/>
                </a:cubicBezTo>
                <a:cubicBezTo>
                  <a:pt x="8260651" y="221208"/>
                  <a:pt x="8285427" y="155085"/>
                  <a:pt x="8315225" y="89075"/>
                </a:cubicBezTo>
                <a:close/>
                <a:moveTo>
                  <a:pt x="7497388" y="0"/>
                </a:moveTo>
                <a:lnTo>
                  <a:pt x="7560921" y="0"/>
                </a:lnTo>
                <a:lnTo>
                  <a:pt x="7546742" y="68966"/>
                </a:lnTo>
                <a:cubicBezTo>
                  <a:pt x="7513334" y="225436"/>
                  <a:pt x="7494394" y="379659"/>
                  <a:pt x="7488853" y="535687"/>
                </a:cubicBezTo>
                <a:lnTo>
                  <a:pt x="7529509" y="380358"/>
                </a:lnTo>
                <a:cubicBezTo>
                  <a:pt x="7546426" y="316055"/>
                  <a:pt x="7563725" y="249346"/>
                  <a:pt x="7585939" y="184712"/>
                </a:cubicBezTo>
                <a:cubicBezTo>
                  <a:pt x="7597162" y="152119"/>
                  <a:pt x="7609478" y="119997"/>
                  <a:pt x="7621792" y="87864"/>
                </a:cubicBezTo>
                <a:lnTo>
                  <a:pt x="7654204" y="0"/>
                </a:lnTo>
                <a:lnTo>
                  <a:pt x="7683986" y="0"/>
                </a:lnTo>
                <a:lnTo>
                  <a:pt x="7647914" y="97640"/>
                </a:lnTo>
                <a:cubicBezTo>
                  <a:pt x="7635833" y="129221"/>
                  <a:pt x="7623516" y="161350"/>
                  <a:pt x="7612524" y="193392"/>
                </a:cubicBezTo>
                <a:cubicBezTo>
                  <a:pt x="7590775" y="256933"/>
                  <a:pt x="7573702" y="323103"/>
                  <a:pt x="7557013" y="386853"/>
                </a:cubicBezTo>
                <a:lnTo>
                  <a:pt x="7517286" y="539999"/>
                </a:lnTo>
                <a:cubicBezTo>
                  <a:pt x="7579804" y="409054"/>
                  <a:pt x="7648790" y="283748"/>
                  <a:pt x="7704204" y="152292"/>
                </a:cubicBezTo>
                <a:lnTo>
                  <a:pt x="7756975" y="0"/>
                </a:lnTo>
                <a:lnTo>
                  <a:pt x="7837329" y="0"/>
                </a:lnTo>
                <a:lnTo>
                  <a:pt x="7821760" y="65656"/>
                </a:lnTo>
                <a:cubicBezTo>
                  <a:pt x="7739780" y="311007"/>
                  <a:pt x="7576279" y="519263"/>
                  <a:pt x="7488925" y="763628"/>
                </a:cubicBezTo>
                <a:cubicBezTo>
                  <a:pt x="7478308" y="793254"/>
                  <a:pt x="7422482" y="826275"/>
                  <a:pt x="7419999" y="774360"/>
                </a:cubicBezTo>
                <a:cubicBezTo>
                  <a:pt x="7407159" y="524115"/>
                  <a:pt x="7434412" y="279259"/>
                  <a:pt x="7487820" y="37416"/>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cubicBezTo>
                  <a:pt x="6396578" y="1848113"/>
                  <a:pt x="6466739" y="1878148"/>
                  <a:pt x="6537433" y="1907790"/>
                </a:cubicBez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7" name="Rectangle 16">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57201"/>
            <a:ext cx="11277600" cy="5943598"/>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E4527346-7F87-8248-A8C8-685BB519CE3F}"/>
              </a:ext>
            </a:extLst>
          </p:cNvPr>
          <p:cNvSpPr>
            <a:spLocks noGrp="1"/>
          </p:cNvSpPr>
          <p:nvPr>
            <p:ph type="title"/>
          </p:nvPr>
        </p:nvSpPr>
        <p:spPr>
          <a:xfrm>
            <a:off x="1143000" y="990599"/>
            <a:ext cx="9906000" cy="685800"/>
          </a:xfrm>
        </p:spPr>
        <p:txBody>
          <a:bodyPr anchor="t">
            <a:normAutofit/>
          </a:bodyPr>
          <a:lstStyle/>
          <a:p>
            <a:r>
              <a:rPr lang="en-US" sz="4000"/>
              <a:t>Probability</a:t>
            </a:r>
          </a:p>
        </p:txBody>
      </p:sp>
      <p:graphicFrame>
        <p:nvGraphicFramePr>
          <p:cNvPr id="5" name="Content Placeholder 2">
            <a:extLst>
              <a:ext uri="{FF2B5EF4-FFF2-40B4-BE49-F238E27FC236}">
                <a16:creationId xmlns:a16="http://schemas.microsoft.com/office/drawing/2014/main" id="{0057973A-DCB9-4E04-BAE2-B9525CD505FB}"/>
              </a:ext>
            </a:extLst>
          </p:cNvPr>
          <p:cNvGraphicFramePr>
            <a:graphicFrameLocks noGrp="1"/>
          </p:cNvGraphicFramePr>
          <p:nvPr>
            <p:ph idx="1"/>
            <p:extLst>
              <p:ext uri="{D42A27DB-BD31-4B8C-83A1-F6EECF244321}">
                <p14:modId xmlns:p14="http://schemas.microsoft.com/office/powerpoint/2010/main" val="1548128877"/>
              </p:ext>
            </p:extLst>
          </p:nvPr>
        </p:nvGraphicFramePr>
        <p:xfrm>
          <a:off x="685800" y="2137228"/>
          <a:ext cx="10820400" cy="37337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313335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A950F-0EEE-9843-86F6-5F5D004012B8}"/>
              </a:ext>
            </a:extLst>
          </p:cNvPr>
          <p:cNvSpPr>
            <a:spLocks noGrp="1"/>
          </p:cNvSpPr>
          <p:nvPr>
            <p:ph type="title"/>
          </p:nvPr>
        </p:nvSpPr>
        <p:spPr/>
        <p:txBody>
          <a:bodyPr/>
          <a:lstStyle/>
          <a:p>
            <a:r>
              <a:rPr lang="en-US"/>
              <a:t>Example:  Probability </a:t>
            </a:r>
            <a:r>
              <a:rPr lang="en-US" dirty="0"/>
              <a:t>of 100 Year Flood</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B6E8FED-34D1-514D-970C-21EB57A197B0}"/>
                  </a:ext>
                </a:extLst>
              </p:cNvPr>
              <p:cNvSpPr>
                <a:spLocks noGrp="1"/>
              </p:cNvSpPr>
              <p:nvPr>
                <p:ph sz="half" idx="1"/>
              </p:nvPr>
            </p:nvSpPr>
            <p:spPr/>
            <p:txBody>
              <a:bodyPr>
                <a:normAutofit lnSpcReduction="10000"/>
              </a:bodyPr>
              <a:lstStyle/>
              <a:p>
                <a:r>
                  <a:rPr lang="en-US" sz="2400" dirty="0"/>
                  <a:t>Prob in 1 year = </a:t>
                </a:r>
                <a14:m>
                  <m:oMath xmlns:m="http://schemas.openxmlformats.org/officeDocument/2006/math">
                    <m:r>
                      <a:rPr lang="en-US" sz="2400" b="0" i="1" smtClean="0">
                        <a:latin typeface="Cambria Math" panose="02040503050406030204" pitchFamily="18" charset="0"/>
                      </a:rPr>
                      <m:t>1/</m:t>
                    </m:r>
                    <m:r>
                      <a:rPr lang="en-US" sz="2400" b="0" i="1" smtClean="0">
                        <a:latin typeface="Cambria Math" panose="02040503050406030204" pitchFamily="18" charset="0"/>
                      </a:rPr>
                      <m:t>𝑁</m:t>
                    </m:r>
                  </m:oMath>
                </a14:m>
                <a:endParaRPr lang="en-US" sz="2400" dirty="0"/>
              </a:p>
              <a:p>
                <a:r>
                  <a:rPr lang="en-US" sz="2400" dirty="0" err="1"/>
                  <a:t>Prob</a:t>
                </a:r>
                <a:r>
                  <a:rPr lang="en-US" sz="2400" dirty="0"/>
                  <a:t> of no flood in 1 year: </a:t>
                </a:r>
                <a14:m>
                  <m:oMath xmlns:m="http://schemas.openxmlformats.org/officeDocument/2006/math">
                    <m:r>
                      <a:rPr lang="en-US" sz="2400" b="0" i="1" smtClean="0">
                        <a:latin typeface="Cambria Math" panose="02040503050406030204" pitchFamily="18" charset="0"/>
                      </a:rPr>
                      <m:t>1−1/</m:t>
                    </m:r>
                    <m:r>
                      <a:rPr lang="en-US" sz="2400" b="0" i="1" smtClean="0">
                        <a:latin typeface="Cambria Math" panose="02040503050406030204" pitchFamily="18" charset="0"/>
                      </a:rPr>
                      <m:t>𝑁</m:t>
                    </m:r>
                  </m:oMath>
                </a14:m>
                <a:endParaRPr lang="en-US" sz="2400" dirty="0"/>
              </a:p>
              <a:p>
                <a:r>
                  <a:rPr lang="en-US" sz="2400" dirty="0" err="1"/>
                  <a:t>Prob</a:t>
                </a:r>
                <a:r>
                  <a:rPr lang="en-US" sz="2400" dirty="0"/>
                  <a:t> of no flood in </a:t>
                </a:r>
                <a:r>
                  <a:rPr lang="en-US" sz="2400" i="1" dirty="0">
                    <a:latin typeface="Times New Roman" panose="02020603050405020304" pitchFamily="18" charset="0"/>
                    <a:cs typeface="Times New Roman" panose="02020603050405020304" pitchFamily="18" charset="0"/>
                  </a:rPr>
                  <a:t>N </a:t>
                </a:r>
                <a:r>
                  <a:rPr lang="en-US" sz="2400" dirty="0"/>
                  <a:t>years = </a:t>
                </a:r>
                <a14:m>
                  <m:oMath xmlns:m="http://schemas.openxmlformats.org/officeDocument/2006/math">
                    <m:sSup>
                      <m:sSupPr>
                        <m:ctrlPr>
                          <a:rPr lang="en-US" sz="2400" b="0" i="1" smtClean="0">
                            <a:latin typeface="Cambria Math" panose="02040503050406030204" pitchFamily="18" charset="0"/>
                          </a:rPr>
                        </m:ctrlPr>
                      </m:sSupPr>
                      <m:e>
                        <m:d>
                          <m:dPr>
                            <m:ctrlPr>
                              <a:rPr lang="en-US" sz="2400" b="0" i="1" smtClean="0">
                                <a:latin typeface="Cambria Math" panose="02040503050406030204" pitchFamily="18" charset="0"/>
                              </a:rPr>
                            </m:ctrlPr>
                          </m:dPr>
                          <m:e>
                            <m:r>
                              <a:rPr lang="en-US" sz="2400" b="0" i="1" smtClean="0">
                                <a:latin typeface="Cambria Math" panose="02040503050406030204" pitchFamily="18" charset="0"/>
                              </a:rPr>
                              <m:t>1−</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m:t>
                                </m:r>
                              </m:num>
                              <m:den>
                                <m:r>
                                  <a:rPr lang="en-US" sz="2400" b="0" i="1" smtClean="0">
                                    <a:latin typeface="Cambria Math" panose="02040503050406030204" pitchFamily="18" charset="0"/>
                                  </a:rPr>
                                  <m:t>𝑁</m:t>
                                </m:r>
                              </m:den>
                            </m:f>
                          </m:e>
                        </m:d>
                      </m:e>
                      <m:sup>
                        <m:r>
                          <a:rPr lang="en-US" sz="2400" b="0" i="1" smtClean="0">
                            <a:latin typeface="Cambria Math" panose="02040503050406030204" pitchFamily="18" charset="0"/>
                          </a:rPr>
                          <m:t>𝑁</m:t>
                        </m:r>
                      </m:sup>
                    </m:sSup>
                  </m:oMath>
                </a14:m>
                <a:endParaRPr lang="en-US" sz="2400" b="0" dirty="0"/>
              </a:p>
              <a:p>
                <a:r>
                  <a:rPr lang="en-US" sz="2400" dirty="0"/>
                  <a:t>In limit </a:t>
                </a:r>
                <a14:m>
                  <m:oMath xmlns:m="http://schemas.openxmlformats.org/officeDocument/2006/math">
                    <m:r>
                      <a:rPr lang="en-US" sz="2400" i="1" dirty="0">
                        <a:latin typeface="Cambria Math" panose="02040503050406030204" pitchFamily="18" charset="0"/>
                      </a:rPr>
                      <m:t>𝑁</m:t>
                    </m:r>
                    <m:r>
                      <a:rPr lang="en-US" sz="2400" i="1" dirty="0" smtClean="0">
                        <a:latin typeface="Cambria Math" panose="02040503050406030204" pitchFamily="18" charset="0"/>
                        <a:ea typeface="Cambria Math" panose="02040503050406030204" pitchFamily="18" charset="0"/>
                      </a:rPr>
                      <m:t>→∞</m:t>
                    </m:r>
                    <m:r>
                      <a:rPr lang="en-US" sz="2400" b="0" i="1" dirty="0" smtClean="0">
                        <a:latin typeface="Cambria Math" panose="02040503050406030204" pitchFamily="18" charset="0"/>
                        <a:ea typeface="Cambria Math" panose="02040503050406030204" pitchFamily="18" charset="0"/>
                      </a:rPr>
                      <m:t>,</m:t>
                    </m:r>
                    <m:d>
                      <m:dPr>
                        <m:ctrlPr>
                          <a:rPr lang="en-US" sz="2400" i="1">
                            <a:latin typeface="Cambria Math" panose="02040503050406030204" pitchFamily="18" charset="0"/>
                          </a:rPr>
                        </m:ctrlPr>
                      </m:dPr>
                      <m:e>
                        <m:r>
                          <a:rPr lang="en-US" sz="2400" i="1">
                            <a:latin typeface="Cambria Math" panose="02040503050406030204" pitchFamily="18" charset="0"/>
                          </a:rPr>
                          <m:t>1−</m:t>
                        </m:r>
                        <m:f>
                          <m:fPr>
                            <m:ctrlPr>
                              <a:rPr lang="en-US" sz="2400" i="1">
                                <a:latin typeface="Cambria Math" panose="02040503050406030204" pitchFamily="18" charset="0"/>
                              </a:rPr>
                            </m:ctrlPr>
                          </m:fPr>
                          <m:num>
                            <m:r>
                              <a:rPr lang="en-US" sz="2400" i="1">
                                <a:latin typeface="Cambria Math" panose="02040503050406030204" pitchFamily="18" charset="0"/>
                              </a:rPr>
                              <m:t>1</m:t>
                            </m:r>
                          </m:num>
                          <m:den>
                            <m:r>
                              <a:rPr lang="en-US" sz="2400" i="1">
                                <a:latin typeface="Cambria Math" panose="02040503050406030204" pitchFamily="18" charset="0"/>
                              </a:rPr>
                              <m:t>𝑁</m:t>
                            </m:r>
                          </m:den>
                        </m:f>
                      </m:e>
                    </m:d>
                    <m:r>
                      <a:rPr lang="en-US" sz="2400" i="1" smtClean="0">
                        <a:latin typeface="Cambria Math" panose="02040503050406030204" pitchFamily="18" charset="0"/>
                        <a:ea typeface="Cambria Math" panose="02040503050406030204" pitchFamily="18" charset="0"/>
                      </a:rPr>
                      <m:t>→</m:t>
                    </m:r>
                    <m:sSup>
                      <m:sSupPr>
                        <m:ctrlPr>
                          <a:rPr lang="en-US" sz="240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𝑒</m:t>
                        </m:r>
                      </m:e>
                      <m:sup>
                        <m:r>
                          <a:rPr lang="en-US" sz="2400" b="0" i="1" smtClean="0">
                            <a:latin typeface="Cambria Math" panose="02040503050406030204" pitchFamily="18" charset="0"/>
                            <a:ea typeface="Cambria Math" panose="02040503050406030204" pitchFamily="18" charset="0"/>
                          </a:rPr>
                          <m:t>−1/</m:t>
                        </m:r>
                        <m:r>
                          <a:rPr lang="en-US" sz="2400" b="0" i="1" smtClean="0">
                            <a:latin typeface="Cambria Math" panose="02040503050406030204" pitchFamily="18" charset="0"/>
                            <a:ea typeface="Cambria Math" panose="02040503050406030204" pitchFamily="18" charset="0"/>
                          </a:rPr>
                          <m:t>𝑁</m:t>
                        </m:r>
                      </m:sup>
                    </m:sSup>
                  </m:oMath>
                </a14:m>
                <a:endParaRPr lang="en-US" sz="2400" dirty="0"/>
              </a:p>
              <a:p>
                <a:r>
                  <a:rPr lang="en-US" sz="2400" dirty="0"/>
                  <a:t>So in limit </a:t>
                </a:r>
                <a14:m>
                  <m:oMath xmlns:m="http://schemas.openxmlformats.org/officeDocument/2006/math">
                    <m:r>
                      <a:rPr lang="en-US" sz="2400" i="1" dirty="0">
                        <a:latin typeface="Cambria Math" panose="02040503050406030204" pitchFamily="18" charset="0"/>
                      </a:rPr>
                      <m:t>𝑁</m:t>
                    </m:r>
                    <m:r>
                      <a:rPr lang="en-US" sz="2400" i="1" dirty="0">
                        <a:latin typeface="Cambria Math" panose="02040503050406030204" pitchFamily="18" charset="0"/>
                        <a:ea typeface="Cambria Math" panose="02040503050406030204" pitchFamily="18" charset="0"/>
                      </a:rPr>
                      <m:t>→∞,</m:t>
                    </m:r>
                    <m:r>
                      <a:rPr lang="en-US" sz="2400" i="1" smtClean="0">
                        <a:latin typeface="Cambria Math" panose="02040503050406030204" pitchFamily="18" charset="0"/>
                      </a:rPr>
                      <m:t> </m:t>
                    </m:r>
                    <m:sSup>
                      <m:sSupPr>
                        <m:ctrlPr>
                          <a:rPr lang="en-US" sz="2400" i="1" smtClean="0">
                            <a:latin typeface="Cambria Math" panose="02040503050406030204" pitchFamily="18" charset="0"/>
                          </a:rPr>
                        </m:ctrlPr>
                      </m:sSupPr>
                      <m:e>
                        <m:d>
                          <m:dPr>
                            <m:ctrlPr>
                              <a:rPr lang="en-US" sz="2400" i="1">
                                <a:latin typeface="Cambria Math" panose="02040503050406030204" pitchFamily="18" charset="0"/>
                              </a:rPr>
                            </m:ctrlPr>
                          </m:dPr>
                          <m:e>
                            <m:r>
                              <a:rPr lang="en-US" sz="2400" i="1">
                                <a:latin typeface="Cambria Math" panose="02040503050406030204" pitchFamily="18" charset="0"/>
                              </a:rPr>
                              <m:t>1−</m:t>
                            </m:r>
                            <m:f>
                              <m:fPr>
                                <m:ctrlPr>
                                  <a:rPr lang="en-US" sz="2400" i="1">
                                    <a:latin typeface="Cambria Math" panose="02040503050406030204" pitchFamily="18" charset="0"/>
                                  </a:rPr>
                                </m:ctrlPr>
                              </m:fPr>
                              <m:num>
                                <m:r>
                                  <a:rPr lang="en-US" sz="2400" i="1">
                                    <a:latin typeface="Cambria Math" panose="02040503050406030204" pitchFamily="18" charset="0"/>
                                  </a:rPr>
                                  <m:t>1</m:t>
                                </m:r>
                              </m:num>
                              <m:den>
                                <m:r>
                                  <a:rPr lang="en-US" sz="2400" i="1">
                                    <a:latin typeface="Cambria Math" panose="02040503050406030204" pitchFamily="18" charset="0"/>
                                  </a:rPr>
                                  <m:t>𝑁</m:t>
                                </m:r>
                              </m:den>
                            </m:f>
                          </m:e>
                        </m:d>
                      </m:e>
                      <m:sup>
                        <m:r>
                          <a:rPr lang="en-US" sz="2400" b="0" i="1" smtClean="0">
                            <a:latin typeface="Cambria Math" panose="02040503050406030204" pitchFamily="18" charset="0"/>
                          </a:rPr>
                          <m:t>𝑁</m:t>
                        </m:r>
                      </m:sup>
                    </m:sSup>
                    <m:r>
                      <a:rPr lang="en-US" sz="2400" i="1">
                        <a:latin typeface="Cambria Math" panose="02040503050406030204" pitchFamily="18" charset="0"/>
                        <a:ea typeface="Cambria Math" panose="02040503050406030204" pitchFamily="18" charset="0"/>
                      </a:rPr>
                      <m:t>→</m:t>
                    </m:r>
                    <m:sSup>
                      <m:sSupPr>
                        <m:ctrlPr>
                          <a:rPr lang="en-US" sz="2400" i="1">
                            <a:latin typeface="Cambria Math" panose="02040503050406030204" pitchFamily="18" charset="0"/>
                            <a:ea typeface="Cambria Math" panose="02040503050406030204" pitchFamily="18" charset="0"/>
                          </a:rPr>
                        </m:ctrlPr>
                      </m:sSupPr>
                      <m:e>
                        <m:r>
                          <a:rPr lang="en-US" sz="2400" i="1">
                            <a:latin typeface="Cambria Math" panose="02040503050406030204" pitchFamily="18" charset="0"/>
                            <a:ea typeface="Cambria Math" panose="02040503050406030204" pitchFamily="18" charset="0"/>
                          </a:rPr>
                          <m:t>𝑒</m:t>
                        </m:r>
                      </m:e>
                      <m:sup>
                        <m:r>
                          <a:rPr lang="en-US" sz="2400" i="1">
                            <a:latin typeface="Cambria Math" panose="02040503050406030204" pitchFamily="18" charset="0"/>
                            <a:ea typeface="Cambria Math" panose="02040503050406030204" pitchFamily="18" charset="0"/>
                          </a:rPr>
                          <m:t>−1</m:t>
                        </m:r>
                      </m:sup>
                    </m:sSup>
                  </m:oMath>
                </a14:m>
                <a:r>
                  <a:rPr lang="en-US" sz="2400" dirty="0"/>
                  <a:t> = 0.37</a:t>
                </a:r>
              </a:p>
              <a:p>
                <a:r>
                  <a:rPr lang="en-US" sz="2400" dirty="0"/>
                  <a:t>So </a:t>
                </a:r>
                <a:r>
                  <a:rPr lang="en-US" sz="2400" dirty="0">
                    <a:solidFill>
                      <a:srgbClr val="0E47FF"/>
                    </a:solidFill>
                  </a:rPr>
                  <a:t>prob of flood in at least 1 of </a:t>
                </a:r>
                <a:r>
                  <a:rPr lang="en-US" sz="2400" i="1" dirty="0">
                    <a:solidFill>
                      <a:srgbClr val="0E47FF"/>
                    </a:solidFill>
                    <a:latin typeface="Times New Roman" panose="02020603050405020304" pitchFamily="18" charset="0"/>
                    <a:cs typeface="Times New Roman" panose="02020603050405020304" pitchFamily="18" charset="0"/>
                  </a:rPr>
                  <a:t>N</a:t>
                </a:r>
                <a:r>
                  <a:rPr lang="en-US" sz="2400" dirty="0">
                    <a:solidFill>
                      <a:srgbClr val="0E47FF"/>
                    </a:solidFill>
                  </a:rPr>
                  <a:t> years</a:t>
                </a:r>
                <a:r>
                  <a:rPr lang="en-US" sz="2400" dirty="0"/>
                  <a:t> is 1 – (</a:t>
                </a:r>
                <a14:m>
                  <m:oMath xmlns:m="http://schemas.openxmlformats.org/officeDocument/2006/math">
                    <m:sSup>
                      <m:sSupPr>
                        <m:ctrlPr>
                          <a:rPr lang="en-US" sz="2400" i="1">
                            <a:latin typeface="Cambria Math" panose="02040503050406030204" pitchFamily="18" charset="0"/>
                          </a:rPr>
                        </m:ctrlPr>
                      </m:sSupPr>
                      <m:e>
                        <m:d>
                          <m:dPr>
                            <m:ctrlPr>
                              <a:rPr lang="en-US" sz="2400" i="1">
                                <a:latin typeface="Cambria Math" panose="02040503050406030204" pitchFamily="18" charset="0"/>
                              </a:rPr>
                            </m:ctrlPr>
                          </m:dPr>
                          <m:e>
                            <m:r>
                              <a:rPr lang="en-US" sz="2400" i="1">
                                <a:latin typeface="Cambria Math" panose="02040503050406030204" pitchFamily="18" charset="0"/>
                              </a:rPr>
                              <m:t>1−</m:t>
                            </m:r>
                            <m:f>
                              <m:fPr>
                                <m:ctrlPr>
                                  <a:rPr lang="en-US" sz="2400" i="1">
                                    <a:latin typeface="Cambria Math" panose="02040503050406030204" pitchFamily="18" charset="0"/>
                                  </a:rPr>
                                </m:ctrlPr>
                              </m:fPr>
                              <m:num>
                                <m:r>
                                  <a:rPr lang="en-US" sz="2400" i="1">
                                    <a:latin typeface="Cambria Math" panose="02040503050406030204" pitchFamily="18" charset="0"/>
                                  </a:rPr>
                                  <m:t>1</m:t>
                                </m:r>
                              </m:num>
                              <m:den>
                                <m:r>
                                  <a:rPr lang="en-US" sz="2400" i="1">
                                    <a:latin typeface="Cambria Math" panose="02040503050406030204" pitchFamily="18" charset="0"/>
                                  </a:rPr>
                                  <m:t>𝑁</m:t>
                                </m:r>
                              </m:den>
                            </m:f>
                          </m:e>
                        </m:d>
                      </m:e>
                      <m:sup>
                        <m:r>
                          <a:rPr lang="en-US" sz="2400" i="1">
                            <a:latin typeface="Cambria Math" panose="02040503050406030204" pitchFamily="18" charset="0"/>
                          </a:rPr>
                          <m:t>𝑁</m:t>
                        </m:r>
                      </m:sup>
                    </m:sSup>
                  </m:oMath>
                </a14:m>
                <a:r>
                  <a:rPr lang="en-US" sz="2400" dirty="0"/>
                  <a:t>) =&gt; 0.63 or </a:t>
                </a:r>
                <a:r>
                  <a:rPr lang="en-US" sz="2400" dirty="0">
                    <a:solidFill>
                      <a:srgbClr val="0E47FF"/>
                    </a:solidFill>
                  </a:rPr>
                  <a:t>63%</a:t>
                </a:r>
              </a:p>
              <a:p>
                <a:endParaRPr lang="en-US" sz="2400" dirty="0"/>
              </a:p>
            </p:txBody>
          </p:sp>
        </mc:Choice>
        <mc:Fallback xmlns="">
          <p:sp>
            <p:nvSpPr>
              <p:cNvPr id="3" name="Content Placeholder 2">
                <a:extLst>
                  <a:ext uri="{FF2B5EF4-FFF2-40B4-BE49-F238E27FC236}">
                    <a16:creationId xmlns:a16="http://schemas.microsoft.com/office/drawing/2014/main" id="{0B6E8FED-34D1-514D-970C-21EB57A197B0}"/>
                  </a:ext>
                </a:extLst>
              </p:cNvPr>
              <p:cNvSpPr>
                <a:spLocks noGrp="1" noRot="1" noChangeAspect="1" noMove="1" noResize="1" noEditPoints="1" noAdjustHandles="1" noChangeArrowheads="1" noChangeShapeType="1" noTextEdit="1"/>
              </p:cNvSpPr>
              <p:nvPr>
                <p:ph sz="half" idx="1"/>
              </p:nvPr>
            </p:nvSpPr>
            <p:spPr>
              <a:blipFill>
                <a:blip r:embed="rId2"/>
                <a:stretch>
                  <a:fillRect l="-1711" t="-2616" r="-489"/>
                </a:stretch>
              </a:blipFill>
            </p:spPr>
            <p:txBody>
              <a:bodyPr/>
              <a:lstStyle/>
              <a:p>
                <a:r>
                  <a:rPr lang="en-US">
                    <a:noFill/>
                  </a:rPr>
                  <a:t> </a:t>
                </a:r>
              </a:p>
            </p:txBody>
          </p:sp>
        </mc:Fallback>
      </mc:AlternateContent>
      <p:pic>
        <p:nvPicPr>
          <p:cNvPr id="5" name="Content Placeholder 4">
            <a:extLst>
              <a:ext uri="{FF2B5EF4-FFF2-40B4-BE49-F238E27FC236}">
                <a16:creationId xmlns:a16="http://schemas.microsoft.com/office/drawing/2014/main" id="{681958DB-F324-9448-A59D-9E4F78D2AA32}"/>
              </a:ext>
            </a:extLst>
          </p:cNvPr>
          <p:cNvPicPr>
            <a:picLocks noGrp="1" noChangeAspect="1"/>
          </p:cNvPicPr>
          <p:nvPr>
            <p:ph sz="half" idx="2"/>
          </p:nvPr>
        </p:nvPicPr>
        <p:blipFill>
          <a:blip r:embed="rId3"/>
          <a:stretch>
            <a:fillRect/>
          </a:stretch>
        </p:blipFill>
        <p:spPr>
          <a:xfrm>
            <a:off x="7266125" y="1690688"/>
            <a:ext cx="3961216" cy="2978589"/>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2AF669C-4D84-6D4E-817A-6C2E7CE8CC8D}"/>
                  </a:ext>
                </a:extLst>
              </p:cNvPr>
              <p:cNvSpPr txBox="1"/>
              <p:nvPr/>
            </p:nvSpPr>
            <p:spPr>
              <a:xfrm>
                <a:off x="6019800" y="5076938"/>
                <a:ext cx="6060332" cy="369332"/>
              </a:xfrm>
              <a:prstGeom prst="rect">
                <a:avLst/>
              </a:prstGeom>
              <a:noFill/>
            </p:spPr>
            <p:txBody>
              <a:bodyPr wrap="square" rtlCol="0">
                <a:spAutoFit/>
              </a:bodyPr>
              <a:lstStyle/>
              <a:p>
                <a:pPr algn="ctr"/>
                <a:r>
                  <a:rPr lang="en-US" dirty="0"/>
                  <a:t>Note: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r>
                          <a:rPr lang="en-US" b="0" i="1" smtClean="0">
                            <a:latin typeface="Cambria Math" panose="02040503050406030204" pitchFamily="18" charset="0"/>
                          </a:rPr>
                          <m:t>𝑥</m:t>
                        </m:r>
                      </m:sup>
                    </m:sSup>
                    <m:r>
                      <a:rPr lang="en-US" b="0" i="1"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≈1 −</m:t>
                    </m:r>
                    <m:r>
                      <a:rPr lang="en-US" b="0" i="1" smtClean="0">
                        <a:latin typeface="Cambria Math" panose="02040503050406030204" pitchFamily="18" charset="0"/>
                        <a:ea typeface="Cambria Math" panose="02040503050406030204" pitchFamily="18" charset="0"/>
                      </a:rPr>
                      <m:t>𝑥</m:t>
                    </m:r>
                    <m:r>
                      <a:rPr lang="en-US" b="0" i="1" smtClean="0">
                        <a:latin typeface="Cambria Math" panose="02040503050406030204" pitchFamily="18" charset="0"/>
                        <a:ea typeface="Cambria Math" panose="02040503050406030204" pitchFamily="18" charset="0"/>
                      </a:rPr>
                      <m:t>  </m:t>
                    </m:r>
                  </m:oMath>
                </a14:m>
                <a:r>
                  <a:rPr lang="en-US" dirty="0"/>
                  <a:t>as </a:t>
                </a:r>
                <a14:m>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 →0</m:t>
                    </m:r>
                  </m:oMath>
                </a14:m>
                <a:endParaRPr lang="en-US" dirty="0"/>
              </a:p>
            </p:txBody>
          </p:sp>
        </mc:Choice>
        <mc:Fallback xmlns="">
          <p:sp>
            <p:nvSpPr>
              <p:cNvPr id="4" name="TextBox 3">
                <a:extLst>
                  <a:ext uri="{FF2B5EF4-FFF2-40B4-BE49-F238E27FC236}">
                    <a16:creationId xmlns:a16="http://schemas.microsoft.com/office/drawing/2014/main" id="{D2AF669C-4D84-6D4E-817A-6C2E7CE8CC8D}"/>
                  </a:ext>
                </a:extLst>
              </p:cNvPr>
              <p:cNvSpPr txBox="1">
                <a:spLocks noRot="1" noChangeAspect="1" noMove="1" noResize="1" noEditPoints="1" noAdjustHandles="1" noChangeArrowheads="1" noChangeShapeType="1" noTextEdit="1"/>
              </p:cNvSpPr>
              <p:nvPr/>
            </p:nvSpPr>
            <p:spPr>
              <a:xfrm>
                <a:off x="6019800" y="5076938"/>
                <a:ext cx="6060332" cy="369332"/>
              </a:xfrm>
              <a:prstGeom prst="rect">
                <a:avLst/>
              </a:prstGeom>
              <a:blipFill>
                <a:blip r:embed="rId4"/>
                <a:stretch>
                  <a:fillRect t="-6667" b="-23333"/>
                </a:stretch>
              </a:blipFill>
            </p:spPr>
            <p:txBody>
              <a:bodyPr/>
              <a:lstStyle/>
              <a:p>
                <a:r>
                  <a:rPr lang="en-US">
                    <a:noFill/>
                  </a:rPr>
                  <a:t> </a:t>
                </a:r>
              </a:p>
            </p:txBody>
          </p:sp>
        </mc:Fallback>
      </mc:AlternateContent>
      <p:cxnSp>
        <p:nvCxnSpPr>
          <p:cNvPr id="7" name="Straight Arrow Connector 6">
            <a:extLst>
              <a:ext uri="{FF2B5EF4-FFF2-40B4-BE49-F238E27FC236}">
                <a16:creationId xmlns:a16="http://schemas.microsoft.com/office/drawing/2014/main" id="{594DE6C9-94AA-9542-8459-F67FBEBA137E}"/>
              </a:ext>
            </a:extLst>
          </p:cNvPr>
          <p:cNvCxnSpPr>
            <a:cxnSpLocks/>
          </p:cNvCxnSpPr>
          <p:nvPr/>
        </p:nvCxnSpPr>
        <p:spPr>
          <a:xfrm flipH="1" flipV="1">
            <a:off x="5321031" y="3863291"/>
            <a:ext cx="2188722" cy="13983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39979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161376-EFE1-134C-8507-3541869DB6C8}"/>
              </a:ext>
            </a:extLst>
          </p:cNvPr>
          <p:cNvSpPr>
            <a:spLocks noGrp="1"/>
          </p:cNvSpPr>
          <p:nvPr>
            <p:ph type="title"/>
          </p:nvPr>
        </p:nvSpPr>
        <p:spPr/>
        <p:txBody>
          <a:bodyPr>
            <a:normAutofit/>
          </a:bodyPr>
          <a:lstStyle/>
          <a:p>
            <a:r>
              <a:rPr lang="en-US" dirty="0">
                <a:solidFill>
                  <a:prstClr val="black"/>
                </a:solidFill>
              </a:rPr>
              <a:t>Example: Monty Hall Game Show Problem</a:t>
            </a:r>
            <a:br>
              <a:rPr lang="en-US" dirty="0">
                <a:solidFill>
                  <a:prstClr val="black"/>
                </a:solidFill>
              </a:rPr>
            </a:br>
            <a:r>
              <a:rPr lang="en-US" sz="3100" dirty="0">
                <a:solidFill>
                  <a:prstClr val="black"/>
                </a:solidFill>
              </a:rPr>
              <a:t>https://</a:t>
            </a:r>
            <a:r>
              <a:rPr lang="en-US" sz="3100" dirty="0" err="1">
                <a:solidFill>
                  <a:prstClr val="black"/>
                </a:solidFill>
              </a:rPr>
              <a:t>en.wikipedia.org</a:t>
            </a:r>
            <a:r>
              <a:rPr lang="en-US" sz="3100" dirty="0">
                <a:solidFill>
                  <a:prstClr val="black"/>
                </a:solidFill>
              </a:rPr>
              <a:t>/wiki/</a:t>
            </a:r>
            <a:r>
              <a:rPr lang="en-US" sz="3100" dirty="0" err="1">
                <a:solidFill>
                  <a:prstClr val="black"/>
                </a:solidFill>
              </a:rPr>
              <a:t>Monty_Hall_problem</a:t>
            </a:r>
            <a:endParaRPr lang="en-US" dirty="0"/>
          </a:p>
        </p:txBody>
      </p:sp>
      <p:sp>
        <p:nvSpPr>
          <p:cNvPr id="5" name="Content Placeholder 4">
            <a:extLst>
              <a:ext uri="{FF2B5EF4-FFF2-40B4-BE49-F238E27FC236}">
                <a16:creationId xmlns:a16="http://schemas.microsoft.com/office/drawing/2014/main" id="{EE7B1276-9ADF-6941-8C05-1EA8E499C7BA}"/>
              </a:ext>
            </a:extLst>
          </p:cNvPr>
          <p:cNvSpPr>
            <a:spLocks noGrp="1"/>
          </p:cNvSpPr>
          <p:nvPr>
            <p:ph sz="half" idx="1"/>
          </p:nvPr>
        </p:nvSpPr>
        <p:spPr>
          <a:xfrm>
            <a:off x="204281" y="1825625"/>
            <a:ext cx="7782128" cy="4351338"/>
          </a:xfrm>
        </p:spPr>
        <p:txBody>
          <a:bodyPr>
            <a:noAutofit/>
          </a:bodyPr>
          <a:lstStyle/>
          <a:p>
            <a:r>
              <a:rPr lang="en-US" sz="1800" dirty="0"/>
              <a:t>The Monty Hall problem is a brain teaser, in the form of a probability puzzle, loosely based on the American television game show Let's Make a Deal and named after its original host, Monty Hall. </a:t>
            </a:r>
          </a:p>
          <a:p>
            <a:r>
              <a:rPr lang="en-US" sz="1800" dirty="0"/>
              <a:t>The problem was originally posed (and solved) in a letter by Steve Selvin to the American Statistician in 1975. </a:t>
            </a:r>
          </a:p>
          <a:p>
            <a:r>
              <a:rPr lang="en-US" sz="1800" dirty="0"/>
              <a:t>It became famous as a question from reader Craig F. Whitaker's letter quoted in Marilyn </a:t>
            </a:r>
            <a:r>
              <a:rPr lang="en-US" sz="1800" dirty="0" err="1"/>
              <a:t>vos</a:t>
            </a:r>
            <a:r>
              <a:rPr lang="en-US" sz="1800" dirty="0"/>
              <a:t> Savant's "Ask Marilyn" column in Parade magazine in 1990:</a:t>
            </a:r>
          </a:p>
          <a:p>
            <a:pPr marL="457200" lvl="1" indent="0">
              <a:buNone/>
            </a:pPr>
            <a:r>
              <a:rPr lang="en-US" sz="1600" dirty="0">
                <a:solidFill>
                  <a:srgbClr val="0025FF"/>
                </a:solidFill>
              </a:rPr>
              <a:t>Suppose you're on a game show, and you're given the choice of three doors: Behind one door is a car; behind the others, goats. You pick a door, say No. 1, and the host, who knows what's behind the doors, opens another door, say No. 3, which has a goat. He then says to you, "Do you want to pick door No. 2?" Is it to your advantage to switch your choice?</a:t>
            </a:r>
          </a:p>
          <a:p>
            <a:r>
              <a:rPr lang="en-US" sz="1800" dirty="0"/>
              <a:t>Vos Savant's response was that the contestant should switch to the other door.</a:t>
            </a:r>
          </a:p>
          <a:p>
            <a:r>
              <a:rPr lang="en-US" sz="1800" dirty="0"/>
              <a:t>Under the standard assumptions, the switching strategy has a 2/3 probability of winning the car, while the strategy that remains with the initial choice has only a 1/3 probability. </a:t>
            </a:r>
          </a:p>
          <a:p>
            <a:endParaRPr lang="en-US" sz="1800" dirty="0"/>
          </a:p>
        </p:txBody>
      </p:sp>
      <p:pic>
        <p:nvPicPr>
          <p:cNvPr id="8" name="Content Placeholder 7">
            <a:extLst>
              <a:ext uri="{FF2B5EF4-FFF2-40B4-BE49-F238E27FC236}">
                <a16:creationId xmlns:a16="http://schemas.microsoft.com/office/drawing/2014/main" id="{B1764E4B-4F81-F441-960D-2AA2A066E675}"/>
              </a:ext>
            </a:extLst>
          </p:cNvPr>
          <p:cNvPicPr>
            <a:picLocks noGrp="1" noChangeAspect="1"/>
          </p:cNvPicPr>
          <p:nvPr>
            <p:ph sz="half" idx="2"/>
          </p:nvPr>
        </p:nvPicPr>
        <p:blipFill>
          <a:blip r:embed="rId2"/>
          <a:stretch>
            <a:fillRect/>
          </a:stretch>
        </p:blipFill>
        <p:spPr>
          <a:xfrm>
            <a:off x="8231633" y="1994171"/>
            <a:ext cx="3568017" cy="3528040"/>
          </a:xfrm>
        </p:spPr>
      </p:pic>
    </p:spTree>
    <p:extLst>
      <p:ext uri="{BB962C8B-B14F-4D97-AF65-F5344CB8AC3E}">
        <p14:creationId xmlns:p14="http://schemas.microsoft.com/office/powerpoint/2010/main" val="32687119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161376-EFE1-134C-8507-3541869DB6C8}"/>
              </a:ext>
            </a:extLst>
          </p:cNvPr>
          <p:cNvSpPr>
            <a:spLocks noGrp="1"/>
          </p:cNvSpPr>
          <p:nvPr>
            <p:ph type="title"/>
          </p:nvPr>
        </p:nvSpPr>
        <p:spPr/>
        <p:txBody>
          <a:bodyPr>
            <a:normAutofit/>
          </a:bodyPr>
          <a:lstStyle/>
          <a:p>
            <a:r>
              <a:rPr lang="en-US" dirty="0">
                <a:solidFill>
                  <a:prstClr val="black"/>
                </a:solidFill>
              </a:rPr>
              <a:t>Example: Monty Hall Game Show Problem</a:t>
            </a:r>
            <a:br>
              <a:rPr lang="en-US" dirty="0">
                <a:solidFill>
                  <a:prstClr val="black"/>
                </a:solidFill>
              </a:rPr>
            </a:br>
            <a:r>
              <a:rPr lang="en-US" sz="3100" dirty="0">
                <a:solidFill>
                  <a:prstClr val="black"/>
                </a:solidFill>
              </a:rPr>
              <a:t>https://</a:t>
            </a:r>
            <a:r>
              <a:rPr lang="en-US" sz="3100" dirty="0" err="1">
                <a:solidFill>
                  <a:prstClr val="black"/>
                </a:solidFill>
              </a:rPr>
              <a:t>en.wikipedia.org</a:t>
            </a:r>
            <a:r>
              <a:rPr lang="en-US" sz="3100" dirty="0">
                <a:solidFill>
                  <a:prstClr val="black"/>
                </a:solidFill>
              </a:rPr>
              <a:t>/wiki/</a:t>
            </a:r>
            <a:r>
              <a:rPr lang="en-US" sz="3100" dirty="0" err="1">
                <a:solidFill>
                  <a:prstClr val="black"/>
                </a:solidFill>
              </a:rPr>
              <a:t>Monty_Hall_problem</a:t>
            </a:r>
            <a:endParaRPr lang="en-US" dirty="0"/>
          </a:p>
        </p:txBody>
      </p:sp>
      <p:pic>
        <p:nvPicPr>
          <p:cNvPr id="10" name="Content Placeholder 9" descr="Graphical user interface, application, Word&#10;&#10;Description automatically generated">
            <a:extLst>
              <a:ext uri="{FF2B5EF4-FFF2-40B4-BE49-F238E27FC236}">
                <a16:creationId xmlns:a16="http://schemas.microsoft.com/office/drawing/2014/main" id="{FF961955-F230-E04A-916F-65FB7BCDC8CE}"/>
              </a:ext>
            </a:extLst>
          </p:cNvPr>
          <p:cNvPicPr>
            <a:picLocks noGrp="1" noChangeAspect="1"/>
          </p:cNvPicPr>
          <p:nvPr>
            <p:ph sz="half" idx="1"/>
          </p:nvPr>
        </p:nvPicPr>
        <p:blipFill>
          <a:blip r:embed="rId2"/>
          <a:stretch>
            <a:fillRect/>
          </a:stretch>
        </p:blipFill>
        <p:spPr>
          <a:xfrm>
            <a:off x="1793278" y="1825625"/>
            <a:ext cx="3271443" cy="4351338"/>
          </a:xfrm>
        </p:spPr>
      </p:pic>
      <p:pic>
        <p:nvPicPr>
          <p:cNvPr id="12" name="Content Placeholder 11" descr="Graphical user interface, application&#10;&#10;Description automatically generated">
            <a:extLst>
              <a:ext uri="{FF2B5EF4-FFF2-40B4-BE49-F238E27FC236}">
                <a16:creationId xmlns:a16="http://schemas.microsoft.com/office/drawing/2014/main" id="{48E842FB-D368-5A4E-9E3A-1889882C7C27}"/>
              </a:ext>
            </a:extLst>
          </p:cNvPr>
          <p:cNvPicPr>
            <a:picLocks noGrp="1" noChangeAspect="1"/>
          </p:cNvPicPr>
          <p:nvPr>
            <p:ph sz="half" idx="2"/>
          </p:nvPr>
        </p:nvPicPr>
        <p:blipFill>
          <a:blip r:embed="rId3"/>
          <a:stretch>
            <a:fillRect/>
          </a:stretch>
        </p:blipFill>
        <p:spPr>
          <a:xfrm>
            <a:off x="7135238" y="1825625"/>
            <a:ext cx="3255524" cy="4351338"/>
          </a:xfrm>
        </p:spPr>
      </p:pic>
    </p:spTree>
    <p:extLst>
      <p:ext uri="{BB962C8B-B14F-4D97-AF65-F5344CB8AC3E}">
        <p14:creationId xmlns:p14="http://schemas.microsoft.com/office/powerpoint/2010/main" val="27921988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161376-EFE1-134C-8507-3541869DB6C8}"/>
              </a:ext>
            </a:extLst>
          </p:cNvPr>
          <p:cNvSpPr>
            <a:spLocks noGrp="1"/>
          </p:cNvSpPr>
          <p:nvPr>
            <p:ph type="title"/>
          </p:nvPr>
        </p:nvSpPr>
        <p:spPr/>
        <p:txBody>
          <a:bodyPr>
            <a:normAutofit/>
          </a:bodyPr>
          <a:lstStyle/>
          <a:p>
            <a:r>
              <a:rPr lang="en-US" dirty="0">
                <a:solidFill>
                  <a:prstClr val="black"/>
                </a:solidFill>
              </a:rPr>
              <a:t>Example: Monty Hall Game Show Problem</a:t>
            </a:r>
            <a:br>
              <a:rPr lang="en-US" dirty="0">
                <a:solidFill>
                  <a:prstClr val="black"/>
                </a:solidFill>
              </a:rPr>
            </a:br>
            <a:r>
              <a:rPr lang="en-US" sz="3100" dirty="0">
                <a:solidFill>
                  <a:prstClr val="black"/>
                </a:solidFill>
              </a:rPr>
              <a:t>https://</a:t>
            </a:r>
            <a:r>
              <a:rPr lang="en-US" sz="3100" dirty="0" err="1">
                <a:solidFill>
                  <a:prstClr val="black"/>
                </a:solidFill>
              </a:rPr>
              <a:t>en.wikipedia.org</a:t>
            </a:r>
            <a:r>
              <a:rPr lang="en-US" sz="3100" dirty="0">
                <a:solidFill>
                  <a:prstClr val="black"/>
                </a:solidFill>
              </a:rPr>
              <a:t>/wiki/</a:t>
            </a:r>
            <a:r>
              <a:rPr lang="en-US" sz="3100" dirty="0" err="1">
                <a:solidFill>
                  <a:prstClr val="black"/>
                </a:solidFill>
              </a:rPr>
              <a:t>Monty_Hall_problem</a:t>
            </a:r>
            <a:endParaRPr lang="en-US" dirty="0"/>
          </a:p>
        </p:txBody>
      </p:sp>
      <p:pic>
        <p:nvPicPr>
          <p:cNvPr id="9" name="Content Placeholder 8" descr="Box and whisker chart&#10;&#10;Description automatically generated with medium confidence">
            <a:extLst>
              <a:ext uri="{FF2B5EF4-FFF2-40B4-BE49-F238E27FC236}">
                <a16:creationId xmlns:a16="http://schemas.microsoft.com/office/drawing/2014/main" id="{A683E070-0099-6A48-8210-EF0DA28833B8}"/>
              </a:ext>
            </a:extLst>
          </p:cNvPr>
          <p:cNvPicPr>
            <a:picLocks noGrp="1" noChangeAspect="1"/>
          </p:cNvPicPr>
          <p:nvPr>
            <p:ph idx="1"/>
          </p:nvPr>
        </p:nvPicPr>
        <p:blipFill>
          <a:blip r:embed="rId2"/>
          <a:stretch>
            <a:fillRect/>
          </a:stretch>
        </p:blipFill>
        <p:spPr>
          <a:xfrm>
            <a:off x="3204358" y="1825625"/>
            <a:ext cx="5783283" cy="4351338"/>
          </a:xfrm>
        </p:spPr>
      </p:pic>
      <p:sp>
        <p:nvSpPr>
          <p:cNvPr id="11" name="TextBox 10">
            <a:extLst>
              <a:ext uri="{FF2B5EF4-FFF2-40B4-BE49-F238E27FC236}">
                <a16:creationId xmlns:a16="http://schemas.microsoft.com/office/drawing/2014/main" id="{0C51E364-8C7A-6046-8A77-90A0A9CCFA2C}"/>
              </a:ext>
            </a:extLst>
          </p:cNvPr>
          <p:cNvSpPr txBox="1"/>
          <p:nvPr/>
        </p:nvSpPr>
        <p:spPr>
          <a:xfrm>
            <a:off x="452062" y="3195264"/>
            <a:ext cx="2752295" cy="1415772"/>
          </a:xfrm>
          <a:prstGeom prst="rect">
            <a:avLst/>
          </a:prstGeom>
          <a:noFill/>
        </p:spPr>
        <p:txBody>
          <a:bodyPr wrap="square" rtlCol="0">
            <a:spAutoFit/>
          </a:bodyPr>
          <a:lstStyle/>
          <a:p>
            <a:r>
              <a:rPr lang="en-US" dirty="0"/>
              <a:t>The Answer to the standard configuration:</a:t>
            </a:r>
          </a:p>
          <a:p>
            <a:endParaRPr lang="en-US" dirty="0"/>
          </a:p>
          <a:p>
            <a:r>
              <a:rPr lang="en-US" sz="3200" dirty="0">
                <a:solidFill>
                  <a:srgbClr val="FF0000"/>
                </a:solidFill>
              </a:rPr>
              <a:t>Always switch!</a:t>
            </a:r>
          </a:p>
        </p:txBody>
      </p:sp>
    </p:spTree>
    <p:extLst>
      <p:ext uri="{BB962C8B-B14F-4D97-AF65-F5344CB8AC3E}">
        <p14:creationId xmlns:p14="http://schemas.microsoft.com/office/powerpoint/2010/main" val="26402876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2472DE8-E58B-4D56-BA61-C69C601DC7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0183ACFC-B25E-402F-BBD8-E42034CDD4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176818"/>
          </a:xfrm>
          <a:custGeom>
            <a:avLst/>
            <a:gdLst>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255823 w 12192000"/>
              <a:gd name="connsiteY110" fmla="*/ 1704850 h 2237474"/>
              <a:gd name="connsiteX111" fmla="*/ 6098321 w 12192000"/>
              <a:gd name="connsiteY111" fmla="*/ 1721646 h 2237474"/>
              <a:gd name="connsiteX112" fmla="*/ 5880652 w 12192000"/>
              <a:gd name="connsiteY112" fmla="*/ 1779643 h 2237474"/>
              <a:gd name="connsiteX113" fmla="*/ 5785959 w 12192000"/>
              <a:gd name="connsiteY113" fmla="*/ 1775307 h 2237474"/>
              <a:gd name="connsiteX114" fmla="*/ 5643534 w 12192000"/>
              <a:gd name="connsiteY114" fmla="*/ 1802919 h 2237474"/>
              <a:gd name="connsiteX115" fmla="*/ 5518799 w 12192000"/>
              <a:gd name="connsiteY115" fmla="*/ 1818312 h 2237474"/>
              <a:gd name="connsiteX116" fmla="*/ 5505014 w 12192000"/>
              <a:gd name="connsiteY116" fmla="*/ 1819259 h 2237474"/>
              <a:gd name="connsiteX117" fmla="*/ 5499949 w 12192000"/>
              <a:gd name="connsiteY117" fmla="*/ 1814490 h 2237474"/>
              <a:gd name="connsiteX118" fmla="*/ 5453307 w 12192000"/>
              <a:gd name="connsiteY118" fmla="*/ 1815450 h 2237474"/>
              <a:gd name="connsiteX119" fmla="*/ 5364192 w 12192000"/>
              <a:gd name="connsiteY119" fmla="*/ 1826074 h 2237474"/>
              <a:gd name="connsiteX120" fmla="*/ 5350380 w 12192000"/>
              <a:gd name="connsiteY120" fmla="*/ 1830891 h 2237474"/>
              <a:gd name="connsiteX121" fmla="*/ 5259633 w 12192000"/>
              <a:gd name="connsiteY121" fmla="*/ 1837160 h 2237474"/>
              <a:gd name="connsiteX122" fmla="*/ 5197513 w 12192000"/>
              <a:gd name="connsiteY122" fmla="*/ 1844718 h 2237474"/>
              <a:gd name="connsiteX123" fmla="*/ 5184170 w 12192000"/>
              <a:gd name="connsiteY123" fmla="*/ 1849402 h 2237474"/>
              <a:gd name="connsiteX124" fmla="*/ 5168852 w 12192000"/>
              <a:gd name="connsiteY124" fmla="*/ 1844846 h 2237474"/>
              <a:gd name="connsiteX125" fmla="*/ 5164370 w 12192000"/>
              <a:gd name="connsiteY125" fmla="*/ 1840597 h 2237474"/>
              <a:gd name="connsiteX126" fmla="*/ 5114927 w 12192000"/>
              <a:gd name="connsiteY126" fmla="*/ 1847827 h 2237474"/>
              <a:gd name="connsiteX127" fmla="*/ 5108970 w 12192000"/>
              <a:gd name="connsiteY127" fmla="*/ 1847935 h 2237474"/>
              <a:gd name="connsiteX128" fmla="*/ 5067961 w 12192000"/>
              <a:gd name="connsiteY128" fmla="*/ 1845917 h 2237474"/>
              <a:gd name="connsiteX129" fmla="*/ 5007075 w 12192000"/>
              <a:gd name="connsiteY129" fmla="*/ 1838626 h 2237474"/>
              <a:gd name="connsiteX130" fmla="*/ 4944087 w 12192000"/>
              <a:gd name="connsiteY130" fmla="*/ 1823332 h 2237474"/>
              <a:gd name="connsiteX131" fmla="*/ 4907662 w 12192000"/>
              <a:gd name="connsiteY131" fmla="*/ 1816900 h 2237474"/>
              <a:gd name="connsiteX132" fmla="*/ 4882386 w 12192000"/>
              <a:gd name="connsiteY132" fmla="*/ 1809844 h 2237474"/>
              <a:gd name="connsiteX133" fmla="*/ 4811440 w 12192000"/>
              <a:gd name="connsiteY133" fmla="*/ 1804655 h 2237474"/>
              <a:gd name="connsiteX134" fmla="*/ 4691075 w 12192000"/>
              <a:gd name="connsiteY134" fmla="*/ 1801389 h 2237474"/>
              <a:gd name="connsiteX135" fmla="*/ 4647449 w 12192000"/>
              <a:gd name="connsiteY135" fmla="*/ 1793181 h 2237474"/>
              <a:gd name="connsiteX136" fmla="*/ 4645504 w 12192000"/>
              <a:gd name="connsiteY136" fmla="*/ 1787606 h 2237474"/>
              <a:gd name="connsiteX137" fmla="*/ 4632229 w 12192000"/>
              <a:gd name="connsiteY137" fmla="*/ 1785815 h 2237474"/>
              <a:gd name="connsiteX138" fmla="*/ 4629273 w 12192000"/>
              <a:gd name="connsiteY138" fmla="*/ 1784355 h 2237474"/>
              <a:gd name="connsiteX139" fmla="*/ 4611738 w 12192000"/>
              <a:gd name="connsiteY139" fmla="*/ 1776964 h 2237474"/>
              <a:gd name="connsiteX140" fmla="*/ 4560070 w 12192000"/>
              <a:gd name="connsiteY140" fmla="*/ 1785640 h 2237474"/>
              <a:gd name="connsiteX141" fmla="*/ 4536503 w 12192000"/>
              <a:gd name="connsiteY141" fmla="*/ 1785334 h 2237474"/>
              <a:gd name="connsiteX142" fmla="*/ 4513724 w 12192000"/>
              <a:gd name="connsiteY142" fmla="*/ 1791996 h 2237474"/>
              <a:gd name="connsiteX143" fmla="*/ 4501513 w 12192000"/>
              <a:gd name="connsiteY143" fmla="*/ 1799835 h 2237474"/>
              <a:gd name="connsiteX144" fmla="*/ 4459076 w 12192000"/>
              <a:gd name="connsiteY144" fmla="*/ 1813003 h 2237474"/>
              <a:gd name="connsiteX145" fmla="*/ 4459810 w 12192000"/>
              <a:gd name="connsiteY145" fmla="*/ 1797886 h 2237474"/>
              <a:gd name="connsiteX146" fmla="*/ 4379064 w 12192000"/>
              <a:gd name="connsiteY146" fmla="*/ 1817177 h 2237474"/>
              <a:gd name="connsiteX147" fmla="*/ 4319209 w 12192000"/>
              <a:gd name="connsiteY147" fmla="*/ 1834833 h 2237474"/>
              <a:gd name="connsiteX148" fmla="*/ 4306907 w 12192000"/>
              <a:gd name="connsiteY148" fmla="*/ 1841641 h 2237474"/>
              <a:gd name="connsiteX149" fmla="*/ 4290981 w 12192000"/>
              <a:gd name="connsiteY149" fmla="*/ 1839677 h 2237474"/>
              <a:gd name="connsiteX150" fmla="*/ 4285792 w 12192000"/>
              <a:gd name="connsiteY150" fmla="*/ 1836231 h 2237474"/>
              <a:gd name="connsiteX151" fmla="*/ 4238372 w 12192000"/>
              <a:gd name="connsiteY151" fmla="*/ 1851480 h 2237474"/>
              <a:gd name="connsiteX152" fmla="*/ 4232517 w 12192000"/>
              <a:gd name="connsiteY152" fmla="*/ 1852567 h 2237474"/>
              <a:gd name="connsiteX153" fmla="*/ 4191732 w 12192000"/>
              <a:gd name="connsiteY153" fmla="*/ 1857328 h 2237474"/>
              <a:gd name="connsiteX154" fmla="*/ 4065532 w 12192000"/>
              <a:gd name="connsiteY154" fmla="*/ 1855477 h 2237474"/>
              <a:gd name="connsiteX155" fmla="*/ 4028460 w 12192000"/>
              <a:gd name="connsiteY155" fmla="*/ 1855137 h 2237474"/>
              <a:gd name="connsiteX156" fmla="*/ 4002267 w 12192000"/>
              <a:gd name="connsiteY156" fmla="*/ 1852352 h 2237474"/>
              <a:gd name="connsiteX157" fmla="*/ 3931396 w 12192000"/>
              <a:gd name="connsiteY157" fmla="*/ 1858915 h 2237474"/>
              <a:gd name="connsiteX158" fmla="*/ 3812162 w 12192000"/>
              <a:gd name="connsiteY158" fmla="*/ 1875501 h 2237474"/>
              <a:gd name="connsiteX159" fmla="*/ 3767672 w 12192000"/>
              <a:gd name="connsiteY159" fmla="*/ 1874600 h 2237474"/>
              <a:gd name="connsiteX160" fmla="*/ 3764741 w 12192000"/>
              <a:gd name="connsiteY160" fmla="*/ 1869433 h 2237474"/>
              <a:gd name="connsiteX161" fmla="*/ 3751332 w 12192000"/>
              <a:gd name="connsiteY161" fmla="*/ 1869854 h 2237474"/>
              <a:gd name="connsiteX162" fmla="*/ 3748155 w 12192000"/>
              <a:gd name="connsiteY162" fmla="*/ 1868903 h 2237474"/>
              <a:gd name="connsiteX163" fmla="*/ 3729530 w 12192000"/>
              <a:gd name="connsiteY163" fmla="*/ 1864513 h 2237474"/>
              <a:gd name="connsiteX164" fmla="*/ 3680177 w 12192000"/>
              <a:gd name="connsiteY164" fmla="*/ 1881552 h 2237474"/>
              <a:gd name="connsiteX165" fmla="*/ 3567259 w 12192000"/>
              <a:gd name="connsiteY165" fmla="*/ 1893482 h 2237474"/>
              <a:gd name="connsiteX166" fmla="*/ 3405770 w 12192000"/>
              <a:gd name="connsiteY166" fmla="*/ 1904591 h 2237474"/>
              <a:gd name="connsiteX167" fmla="*/ 3280097 w 12192000"/>
              <a:gd name="connsiteY167" fmla="*/ 1919610 h 2237474"/>
              <a:gd name="connsiteX168" fmla="*/ 3123424 w 12192000"/>
              <a:gd name="connsiteY168" fmla="*/ 1952930 h 2237474"/>
              <a:gd name="connsiteX169" fmla="*/ 3009910 w 12192000"/>
              <a:gd name="connsiteY169" fmla="*/ 1957866 h 2237474"/>
              <a:gd name="connsiteX170" fmla="*/ 2995934 w 12192000"/>
              <a:gd name="connsiteY170" fmla="*/ 1967085 h 2237474"/>
              <a:gd name="connsiteX171" fmla="*/ 2980071 w 12192000"/>
              <a:gd name="connsiteY171" fmla="*/ 1972988 h 2237474"/>
              <a:gd name="connsiteX172" fmla="*/ 2978094 w 12192000"/>
              <a:gd name="connsiteY172" fmla="*/ 1972369 h 2237474"/>
              <a:gd name="connsiteX173" fmla="*/ 2942858 w 12192000"/>
              <a:gd name="connsiteY173" fmla="*/ 1981367 h 2237474"/>
              <a:gd name="connsiteX174" fmla="*/ 2875436 w 12192000"/>
              <a:gd name="connsiteY174" fmla="*/ 1996977 h 2237474"/>
              <a:gd name="connsiteX175" fmla="*/ 2874892 w 12192000"/>
              <a:gd name="connsiteY175" fmla="*/ 1996085 h 2237474"/>
              <a:gd name="connsiteX176" fmla="*/ 2864145 w 12192000"/>
              <a:gd name="connsiteY176" fmla="*/ 1994061 h 2237474"/>
              <a:gd name="connsiteX177" fmla="*/ 2843662 w 12192000"/>
              <a:gd name="connsiteY177" fmla="*/ 1992498 h 2237474"/>
              <a:gd name="connsiteX178" fmla="*/ 2796128 w 12192000"/>
              <a:gd name="connsiteY178" fmla="*/ 1976403 h 2237474"/>
              <a:gd name="connsiteX179" fmla="*/ 2756784 w 12192000"/>
              <a:gd name="connsiteY179" fmla="*/ 1985116 h 2237474"/>
              <a:gd name="connsiteX180" fmla="*/ 2748833 w 12192000"/>
              <a:gd name="connsiteY180" fmla="*/ 1986323 h 2237474"/>
              <a:gd name="connsiteX181" fmla="*/ 2748661 w 12192000"/>
              <a:gd name="connsiteY181" fmla="*/ 1986122 h 2237474"/>
              <a:gd name="connsiteX182" fmla="*/ 2740251 w 12192000"/>
              <a:gd name="connsiteY182" fmla="*/ 1986946 h 2237474"/>
              <a:gd name="connsiteX183" fmla="*/ 2718916 w 12192000"/>
              <a:gd name="connsiteY183" fmla="*/ 1990867 h 2237474"/>
              <a:gd name="connsiteX184" fmla="*/ 2713522 w 12192000"/>
              <a:gd name="connsiteY184" fmla="*/ 1990173 h 2237474"/>
              <a:gd name="connsiteX185" fmla="*/ 2680597 w 12192000"/>
              <a:gd name="connsiteY185" fmla="*/ 1984996 h 2237474"/>
              <a:gd name="connsiteX186" fmla="*/ 2578178 w 12192000"/>
              <a:gd name="connsiteY186" fmla="*/ 1990531 h 2237474"/>
              <a:gd name="connsiteX187" fmla="*/ 2476147 w 12192000"/>
              <a:gd name="connsiteY187" fmla="*/ 1998305 h 2237474"/>
              <a:gd name="connsiteX188" fmla="*/ 2373568 w 12192000"/>
              <a:gd name="connsiteY188" fmla="*/ 2003219 h 2237474"/>
              <a:gd name="connsiteX189" fmla="*/ 2321399 w 12192000"/>
              <a:gd name="connsiteY189" fmla="*/ 1989467 h 2237474"/>
              <a:gd name="connsiteX190" fmla="*/ 2315525 w 12192000"/>
              <a:gd name="connsiteY190" fmla="*/ 1989708 h 2237474"/>
              <a:gd name="connsiteX191" fmla="*/ 2300792 w 12192000"/>
              <a:gd name="connsiteY191" fmla="*/ 1994290 h 2237474"/>
              <a:gd name="connsiteX192" fmla="*/ 2295469 w 12192000"/>
              <a:gd name="connsiteY192" fmla="*/ 1996659 h 2237474"/>
              <a:gd name="connsiteX193" fmla="*/ 2287219 w 12192000"/>
              <a:gd name="connsiteY193" fmla="*/ 1998750 h 2237474"/>
              <a:gd name="connsiteX194" fmla="*/ 2286948 w 12192000"/>
              <a:gd name="connsiteY194" fmla="*/ 1998596 h 2237474"/>
              <a:gd name="connsiteX195" fmla="*/ 2243069 w 12192000"/>
              <a:gd name="connsiteY195" fmla="*/ 2015111 h 2237474"/>
              <a:gd name="connsiteX196" fmla="*/ 2186609 w 12192000"/>
              <a:gd name="connsiteY196" fmla="*/ 2008263 h 2237474"/>
              <a:gd name="connsiteX197" fmla="*/ 2164831 w 12192000"/>
              <a:gd name="connsiteY197" fmla="*/ 2010143 h 2237474"/>
              <a:gd name="connsiteX198" fmla="*/ 2152836 w 12192000"/>
              <a:gd name="connsiteY198" fmla="*/ 2010048 h 2237474"/>
              <a:gd name="connsiteX199" fmla="*/ 2117102 w 12192000"/>
              <a:gd name="connsiteY199" fmla="*/ 2023004 h 2237474"/>
              <a:gd name="connsiteX200" fmla="*/ 2111935 w 12192000"/>
              <a:gd name="connsiteY200" fmla="*/ 2023163 h 2237474"/>
              <a:gd name="connsiteX201" fmla="*/ 2089991 w 12192000"/>
              <a:gd name="connsiteY201" fmla="*/ 2034193 h 2237474"/>
              <a:gd name="connsiteX202" fmla="*/ 2058061 w 12192000"/>
              <a:gd name="connsiteY202" fmla="*/ 2047942 h 2237474"/>
              <a:gd name="connsiteX203" fmla="*/ 2055737 w 12192000"/>
              <a:gd name="connsiteY203" fmla="*/ 2047704 h 2237474"/>
              <a:gd name="connsiteX204" fmla="*/ 2042244 w 12192000"/>
              <a:gd name="connsiteY204" fmla="*/ 2055560 h 2237474"/>
              <a:gd name="connsiteX205" fmla="*/ 1976224 w 12192000"/>
              <a:gd name="connsiteY205" fmla="*/ 2074257 h 2237474"/>
              <a:gd name="connsiteX206" fmla="*/ 1877728 w 12192000"/>
              <a:gd name="connsiteY206" fmla="*/ 2101004 h 2237474"/>
              <a:gd name="connsiteX207" fmla="*/ 1759056 w 12192000"/>
              <a:gd name="connsiteY207" fmla="*/ 2125608 h 2237474"/>
              <a:gd name="connsiteX208" fmla="*/ 1637948 w 12192000"/>
              <a:gd name="connsiteY208" fmla="*/ 2172597 h 2237474"/>
              <a:gd name="connsiteX209" fmla="*/ 1434549 w 12192000"/>
              <a:gd name="connsiteY209" fmla="*/ 2234522 h 2237474"/>
              <a:gd name="connsiteX210" fmla="*/ 1398481 w 12192000"/>
              <a:gd name="connsiteY210" fmla="*/ 2237074 h 2237474"/>
              <a:gd name="connsiteX211" fmla="*/ 1398407 w 12192000"/>
              <a:gd name="connsiteY211" fmla="*/ 2237095 h 2237474"/>
              <a:gd name="connsiteX212" fmla="*/ 1370962 w 12192000"/>
              <a:gd name="connsiteY212" fmla="*/ 2237474 h 2237474"/>
              <a:gd name="connsiteX213" fmla="*/ 1356367 w 12192000"/>
              <a:gd name="connsiteY213" fmla="*/ 2235089 h 2237474"/>
              <a:gd name="connsiteX214" fmla="*/ 1324828 w 12192000"/>
              <a:gd name="connsiteY214" fmla="*/ 2231968 h 2237474"/>
              <a:gd name="connsiteX215" fmla="*/ 1297744 w 12192000"/>
              <a:gd name="connsiteY215" fmla="*/ 2235849 h 2237474"/>
              <a:gd name="connsiteX216" fmla="*/ 1286236 w 12192000"/>
              <a:gd name="connsiteY216" fmla="*/ 2233135 h 2237474"/>
              <a:gd name="connsiteX217" fmla="*/ 1283504 w 12192000"/>
              <a:gd name="connsiteY217" fmla="*/ 2233797 h 2237474"/>
              <a:gd name="connsiteX218" fmla="*/ 1279765 w 12192000"/>
              <a:gd name="connsiteY218" fmla="*/ 2229639 h 2237474"/>
              <a:gd name="connsiteX219" fmla="*/ 1195347 w 12192000"/>
              <a:gd name="connsiteY219" fmla="*/ 2212354 h 2237474"/>
              <a:gd name="connsiteX220" fmla="*/ 970251 w 12192000"/>
              <a:gd name="connsiteY220" fmla="*/ 2221029 h 2237474"/>
              <a:gd name="connsiteX221" fmla="*/ 812914 w 12192000"/>
              <a:gd name="connsiteY221" fmla="*/ 2202752 h 2237474"/>
              <a:gd name="connsiteX222" fmla="*/ 800195 w 12192000"/>
              <a:gd name="connsiteY222" fmla="*/ 2209407 h 2237474"/>
              <a:gd name="connsiteX223" fmla="*/ 784978 w 12192000"/>
              <a:gd name="connsiteY223" fmla="*/ 2212360 h 2237474"/>
              <a:gd name="connsiteX224" fmla="*/ 681987 w 12192000"/>
              <a:gd name="connsiteY224" fmla="*/ 2216757 h 2237474"/>
              <a:gd name="connsiteX225" fmla="*/ 669923 w 12192000"/>
              <a:gd name="connsiteY225" fmla="*/ 2211682 h 2237474"/>
              <a:gd name="connsiteX226" fmla="*/ 648680 w 12192000"/>
              <a:gd name="connsiteY226" fmla="*/ 2206229 h 2237474"/>
              <a:gd name="connsiteX227" fmla="*/ 597225 w 12192000"/>
              <a:gd name="connsiteY227" fmla="*/ 2180999 h 2237474"/>
              <a:gd name="connsiteX228" fmla="*/ 558449 w 12192000"/>
              <a:gd name="connsiteY228" fmla="*/ 2182346 h 2237474"/>
              <a:gd name="connsiteX229" fmla="*/ 550517 w 12192000"/>
              <a:gd name="connsiteY229" fmla="*/ 2182060 h 2237474"/>
              <a:gd name="connsiteX230" fmla="*/ 550309 w 12192000"/>
              <a:gd name="connsiteY230" fmla="*/ 2181825 h 2237474"/>
              <a:gd name="connsiteX231" fmla="*/ 541836 w 12192000"/>
              <a:gd name="connsiteY231" fmla="*/ 2181063 h 2237474"/>
              <a:gd name="connsiteX232" fmla="*/ 536057 w 12192000"/>
              <a:gd name="connsiteY232" fmla="*/ 2181537 h 2237474"/>
              <a:gd name="connsiteX233" fmla="*/ 520671 w 12192000"/>
              <a:gd name="connsiteY233" fmla="*/ 2180980 h 2237474"/>
              <a:gd name="connsiteX234" fmla="*/ 515024 w 12192000"/>
              <a:gd name="connsiteY234" fmla="*/ 2179258 h 2237474"/>
              <a:gd name="connsiteX235" fmla="*/ 512278 w 12192000"/>
              <a:gd name="connsiteY235" fmla="*/ 2176369 h 2237474"/>
              <a:gd name="connsiteX236" fmla="*/ 480419 w 12192000"/>
              <a:gd name="connsiteY236" fmla="*/ 2167807 h 2237474"/>
              <a:gd name="connsiteX237" fmla="*/ 413835 w 12192000"/>
              <a:gd name="connsiteY237" fmla="*/ 2156783 h 2237474"/>
              <a:gd name="connsiteX238" fmla="*/ 376513 w 12192000"/>
              <a:gd name="connsiteY238" fmla="*/ 2154014 h 2237474"/>
              <a:gd name="connsiteX239" fmla="*/ 273386 w 12192000"/>
              <a:gd name="connsiteY239" fmla="*/ 2142551 h 2237474"/>
              <a:gd name="connsiteX240" fmla="*/ 169207 w 12192000"/>
              <a:gd name="connsiteY240" fmla="*/ 2128100 h 2237474"/>
              <a:gd name="connsiteX241" fmla="*/ 93149 w 12192000"/>
              <a:gd name="connsiteY241" fmla="*/ 2105324 h 2237474"/>
              <a:gd name="connsiteX242" fmla="*/ 88109 w 12192000"/>
              <a:gd name="connsiteY242" fmla="*/ 2106704 h 2237474"/>
              <a:gd name="connsiteX243" fmla="*/ 80022 w 12192000"/>
              <a:gd name="connsiteY243" fmla="*/ 2107254 h 2237474"/>
              <a:gd name="connsiteX244" fmla="*/ 79717 w 12192000"/>
              <a:gd name="connsiteY244" fmla="*/ 2107046 h 2237474"/>
              <a:gd name="connsiteX245" fmla="*/ 72352 w 12192000"/>
              <a:gd name="connsiteY245" fmla="*/ 2107991 h 2237474"/>
              <a:gd name="connsiteX246" fmla="*/ 37645 w 12192000"/>
              <a:gd name="connsiteY246" fmla="*/ 2115401 h 2237474"/>
              <a:gd name="connsiteX247" fmla="*/ 4572 w 12192000"/>
              <a:gd name="connsiteY247" fmla="*/ 2111091 h 2237474"/>
              <a:gd name="connsiteX248" fmla="*/ 0 w 12192000"/>
              <a:gd name="connsiteY248" fmla="*/ 2110468 h 2237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12192000" h="2237474">
                <a:moveTo>
                  <a:pt x="0" y="0"/>
                </a:moveTo>
                <a:lnTo>
                  <a:pt x="12192000" y="0"/>
                </a:lnTo>
                <a:lnTo>
                  <a:pt x="12192000" y="751299"/>
                </a:lnTo>
                <a:lnTo>
                  <a:pt x="12176759" y="759190"/>
                </a:lnTo>
                <a:cubicBezTo>
                  <a:pt x="12165968" y="763819"/>
                  <a:pt x="12157853" y="765770"/>
                  <a:pt x="12154948" y="762731"/>
                </a:cubicBezTo>
                <a:cubicBezTo>
                  <a:pt x="12116503" y="759396"/>
                  <a:pt x="12073342" y="763579"/>
                  <a:pt x="12047364" y="749662"/>
                </a:cubicBezTo>
                <a:cubicBezTo>
                  <a:pt x="12041261" y="730599"/>
                  <a:pt x="11914319" y="741909"/>
                  <a:pt x="11890686" y="732766"/>
                </a:cubicBezTo>
                <a:cubicBezTo>
                  <a:pt x="11832408" y="747890"/>
                  <a:pt x="11815359" y="777569"/>
                  <a:pt x="11782413" y="769868"/>
                </a:cubicBezTo>
                <a:cubicBezTo>
                  <a:pt x="11760031" y="763594"/>
                  <a:pt x="11675205" y="777151"/>
                  <a:pt x="11649954" y="749628"/>
                </a:cubicBezTo>
                <a:cubicBezTo>
                  <a:pt x="11608286" y="767874"/>
                  <a:pt x="11593031" y="740811"/>
                  <a:pt x="11560424" y="748017"/>
                </a:cubicBezTo>
                <a:cubicBezTo>
                  <a:pt x="11488916" y="747650"/>
                  <a:pt x="11449669" y="773362"/>
                  <a:pt x="11358455" y="747593"/>
                </a:cubicBezTo>
                <a:cubicBezTo>
                  <a:pt x="11316233" y="754756"/>
                  <a:pt x="11256313" y="713012"/>
                  <a:pt x="11165209" y="748852"/>
                </a:cubicBezTo>
                <a:cubicBezTo>
                  <a:pt x="11113345" y="753539"/>
                  <a:pt x="11140250" y="736122"/>
                  <a:pt x="11058755" y="749617"/>
                </a:cubicBezTo>
                <a:cubicBezTo>
                  <a:pt x="11036836" y="722990"/>
                  <a:pt x="10909903" y="759211"/>
                  <a:pt x="10884013" y="760728"/>
                </a:cubicBezTo>
                <a:cubicBezTo>
                  <a:pt x="10864519" y="743356"/>
                  <a:pt x="10853492" y="756172"/>
                  <a:pt x="10834688" y="757726"/>
                </a:cubicBezTo>
                <a:cubicBezTo>
                  <a:pt x="10826871" y="747343"/>
                  <a:pt x="10811086" y="746602"/>
                  <a:pt x="10805004" y="757573"/>
                </a:cubicBezTo>
                <a:cubicBezTo>
                  <a:pt x="10810951" y="784448"/>
                  <a:pt x="10744688" y="759043"/>
                  <a:pt x="10739478" y="776841"/>
                </a:cubicBezTo>
                <a:cubicBezTo>
                  <a:pt x="10678284" y="779408"/>
                  <a:pt x="10540854" y="756546"/>
                  <a:pt x="10458762" y="755400"/>
                </a:cubicBezTo>
                <a:cubicBezTo>
                  <a:pt x="10426976" y="747433"/>
                  <a:pt x="10362961" y="776166"/>
                  <a:pt x="10246919" y="769960"/>
                </a:cubicBezTo>
                <a:cubicBezTo>
                  <a:pt x="10231631" y="763610"/>
                  <a:pt x="10172943" y="749095"/>
                  <a:pt x="10167995" y="760843"/>
                </a:cubicBezTo>
                <a:cubicBezTo>
                  <a:pt x="10131971" y="759999"/>
                  <a:pt x="10021683" y="796978"/>
                  <a:pt x="9997044" y="780129"/>
                </a:cubicBezTo>
                <a:cubicBezTo>
                  <a:pt x="10001018" y="806225"/>
                  <a:pt x="9951331" y="779975"/>
                  <a:pt x="9943887" y="804141"/>
                </a:cubicBezTo>
                <a:lnTo>
                  <a:pt x="9918248" y="816628"/>
                </a:lnTo>
                <a:lnTo>
                  <a:pt x="9836148" y="858312"/>
                </a:lnTo>
                <a:lnTo>
                  <a:pt x="9823800" y="866604"/>
                </a:lnTo>
                <a:lnTo>
                  <a:pt x="9794684" y="864509"/>
                </a:lnTo>
                <a:lnTo>
                  <a:pt x="9778288" y="854362"/>
                </a:lnTo>
                <a:lnTo>
                  <a:pt x="9773886" y="857543"/>
                </a:lnTo>
                <a:cubicBezTo>
                  <a:pt x="9769008" y="863842"/>
                  <a:pt x="9766501" y="867741"/>
                  <a:pt x="9761459" y="862394"/>
                </a:cubicBezTo>
                <a:lnTo>
                  <a:pt x="9705768" y="894610"/>
                </a:lnTo>
                <a:cubicBezTo>
                  <a:pt x="9699860" y="897215"/>
                  <a:pt x="9692576" y="897590"/>
                  <a:pt x="9683005" y="894128"/>
                </a:cubicBezTo>
                <a:cubicBezTo>
                  <a:pt x="9664449" y="898200"/>
                  <a:pt x="9612100" y="914263"/>
                  <a:pt x="9594438" y="919051"/>
                </a:cubicBezTo>
                <a:lnTo>
                  <a:pt x="9577033" y="922857"/>
                </a:lnTo>
                <a:cubicBezTo>
                  <a:pt x="9568659" y="926175"/>
                  <a:pt x="9551353" y="936082"/>
                  <a:pt x="9544189" y="938966"/>
                </a:cubicBezTo>
                <a:cubicBezTo>
                  <a:pt x="9538380" y="940584"/>
                  <a:pt x="9541329" y="937538"/>
                  <a:pt x="9534048" y="940158"/>
                </a:cubicBezTo>
                <a:cubicBezTo>
                  <a:pt x="9533709" y="946069"/>
                  <a:pt x="9530854" y="951684"/>
                  <a:pt x="9500499" y="954680"/>
                </a:cubicBezTo>
                <a:cubicBezTo>
                  <a:pt x="9481230" y="968165"/>
                  <a:pt x="9456325" y="979029"/>
                  <a:pt x="9428195" y="986225"/>
                </a:cubicBezTo>
                <a:cubicBezTo>
                  <a:pt x="9422499" y="981315"/>
                  <a:pt x="9414660" y="991352"/>
                  <a:pt x="9410017" y="993931"/>
                </a:cubicBezTo>
                <a:cubicBezTo>
                  <a:pt x="9408360" y="990327"/>
                  <a:pt x="9395782" y="990863"/>
                  <a:pt x="9392919" y="994656"/>
                </a:cubicBezTo>
                <a:cubicBezTo>
                  <a:pt x="9310581" y="1024474"/>
                  <a:pt x="9345163" y="981210"/>
                  <a:pt x="9301293" y="1011593"/>
                </a:cubicBezTo>
                <a:cubicBezTo>
                  <a:pt x="9292916" y="1014346"/>
                  <a:pt x="9285483" y="1013807"/>
                  <a:pt x="9278619" y="1011878"/>
                </a:cubicBezTo>
                <a:lnTo>
                  <a:pt x="9268019" y="1007442"/>
                </a:lnTo>
                <a:lnTo>
                  <a:pt x="9234662" y="1023056"/>
                </a:lnTo>
                <a:cubicBezTo>
                  <a:pt x="9217868" y="1029197"/>
                  <a:pt x="9199852" y="1034202"/>
                  <a:pt x="9181033" y="1037921"/>
                </a:cubicBezTo>
                <a:cubicBezTo>
                  <a:pt x="9174974" y="1030923"/>
                  <a:pt x="9162516" y="1043719"/>
                  <a:pt x="9155969" y="1046804"/>
                </a:cubicBezTo>
                <a:cubicBezTo>
                  <a:pt x="9154734" y="1041866"/>
                  <a:pt x="9138567" y="1041606"/>
                  <a:pt x="9133985" y="1046450"/>
                </a:cubicBezTo>
                <a:cubicBezTo>
                  <a:pt x="9021681" y="1079910"/>
                  <a:pt x="9076377" y="1024799"/>
                  <a:pt x="9012987" y="1061986"/>
                </a:cubicBezTo>
                <a:lnTo>
                  <a:pt x="8968445" y="1052169"/>
                </a:lnTo>
                <a:lnTo>
                  <a:pt x="8958984" y="1057212"/>
                </a:lnTo>
                <a:cubicBezTo>
                  <a:pt x="8920115" y="1062770"/>
                  <a:pt x="8906181" y="1053838"/>
                  <a:pt x="8886001" y="1067468"/>
                </a:cubicBezTo>
                <a:cubicBezTo>
                  <a:pt x="8847384" y="1050046"/>
                  <a:pt x="8863283" y="1068286"/>
                  <a:pt x="8838610" y="1075091"/>
                </a:cubicBezTo>
                <a:cubicBezTo>
                  <a:pt x="8816007" y="1080079"/>
                  <a:pt x="8773923" y="1092257"/>
                  <a:pt x="8750383" y="1097387"/>
                </a:cubicBezTo>
                <a:cubicBezTo>
                  <a:pt x="8735450" y="1116502"/>
                  <a:pt x="8721220" y="1097372"/>
                  <a:pt x="8697365" y="1105869"/>
                </a:cubicBezTo>
                <a:cubicBezTo>
                  <a:pt x="8687037" y="1113735"/>
                  <a:pt x="8678781" y="1115961"/>
                  <a:pt x="8665605" y="1110791"/>
                </a:cubicBezTo>
                <a:cubicBezTo>
                  <a:pt x="8618410" y="1148662"/>
                  <a:pt x="8633049" y="1116609"/>
                  <a:pt x="8584946" y="1135226"/>
                </a:cubicBezTo>
                <a:cubicBezTo>
                  <a:pt x="8544020" y="1153499"/>
                  <a:pt x="8496232" y="1168229"/>
                  <a:pt x="8460755" y="1203427"/>
                </a:cubicBezTo>
                <a:cubicBezTo>
                  <a:pt x="8454928" y="1212828"/>
                  <a:pt x="8436573" y="1218574"/>
                  <a:pt x="8419755" y="1216260"/>
                </a:cubicBezTo>
                <a:cubicBezTo>
                  <a:pt x="8416861" y="1215863"/>
                  <a:pt x="8414124" y="1215234"/>
                  <a:pt x="8411626" y="1214397"/>
                </a:cubicBezTo>
                <a:cubicBezTo>
                  <a:pt x="8391326" y="1238641"/>
                  <a:pt x="8371389" y="1231045"/>
                  <a:pt x="8363469" y="1246658"/>
                </a:cubicBezTo>
                <a:cubicBezTo>
                  <a:pt x="8322316" y="1258746"/>
                  <a:pt x="8283162" y="1250600"/>
                  <a:pt x="8275497" y="1264396"/>
                </a:cubicBezTo>
                <a:cubicBezTo>
                  <a:pt x="8253233" y="1266996"/>
                  <a:pt x="8218383" y="1257577"/>
                  <a:pt x="8206287" y="1273060"/>
                </a:cubicBezTo>
                <a:cubicBezTo>
                  <a:pt x="8200396" y="1262794"/>
                  <a:pt x="8183827" y="1285000"/>
                  <a:pt x="8168705" y="1279956"/>
                </a:cubicBezTo>
                <a:cubicBezTo>
                  <a:pt x="8157611" y="1275235"/>
                  <a:pt x="8149996" y="1280870"/>
                  <a:pt x="8139997" y="1282713"/>
                </a:cubicBezTo>
                <a:cubicBezTo>
                  <a:pt x="8125566" y="1279776"/>
                  <a:pt x="8084128" y="1294221"/>
                  <a:pt x="8074238" y="1301895"/>
                </a:cubicBezTo>
                <a:cubicBezTo>
                  <a:pt x="8052170" y="1326903"/>
                  <a:pt x="7986951" y="1319381"/>
                  <a:pt x="7968292" y="1338779"/>
                </a:cubicBezTo>
                <a:cubicBezTo>
                  <a:pt x="7960694" y="1342282"/>
                  <a:pt x="7952937" y="1344333"/>
                  <a:pt x="7945122" y="1345477"/>
                </a:cubicBezTo>
                <a:lnTo>
                  <a:pt x="7922771" y="1346645"/>
                </a:lnTo>
                <a:lnTo>
                  <a:pt x="7915461" y="1342919"/>
                </a:lnTo>
                <a:lnTo>
                  <a:pt x="7902328" y="1345865"/>
                </a:lnTo>
                <a:lnTo>
                  <a:pt x="7898322" y="1345689"/>
                </a:lnTo>
                <a:lnTo>
                  <a:pt x="7875879" y="1345646"/>
                </a:lnTo>
                <a:cubicBezTo>
                  <a:pt x="7890672" y="1367295"/>
                  <a:pt x="7816428" y="1353520"/>
                  <a:pt x="7840612" y="1369373"/>
                </a:cubicBezTo>
                <a:cubicBezTo>
                  <a:pt x="7803208" y="1375918"/>
                  <a:pt x="7836041" y="1389289"/>
                  <a:pt x="7786819" y="1378970"/>
                </a:cubicBezTo>
                <a:cubicBezTo>
                  <a:pt x="7732613" y="1405648"/>
                  <a:pt x="7587405" y="1382806"/>
                  <a:pt x="7548172" y="1417460"/>
                </a:cubicBezTo>
                <a:cubicBezTo>
                  <a:pt x="7551327" y="1405830"/>
                  <a:pt x="7499280" y="1470447"/>
                  <a:pt x="7483437" y="1478152"/>
                </a:cubicBezTo>
                <a:cubicBezTo>
                  <a:pt x="7446517" y="1491067"/>
                  <a:pt x="7432754" y="1502351"/>
                  <a:pt x="7377870" y="1523319"/>
                </a:cubicBezTo>
                <a:cubicBezTo>
                  <a:pt x="7324166" y="1536168"/>
                  <a:pt x="7290459" y="1563749"/>
                  <a:pt x="7230737" y="1562633"/>
                </a:cubicBezTo>
                <a:cubicBezTo>
                  <a:pt x="7229794" y="1566487"/>
                  <a:pt x="7227568" y="1569908"/>
                  <a:pt x="7224458" y="1573008"/>
                </a:cubicBezTo>
                <a:lnTo>
                  <a:pt x="7213486" y="1580987"/>
                </a:lnTo>
                <a:lnTo>
                  <a:pt x="7210972" y="1580856"/>
                </a:lnTo>
                <a:lnTo>
                  <a:pt x="7183121" y="1595162"/>
                </a:lnTo>
                <a:lnTo>
                  <a:pt x="7164601" y="1606490"/>
                </a:lnTo>
                <a:lnTo>
                  <a:pt x="7159286" y="1606850"/>
                </a:lnTo>
                <a:cubicBezTo>
                  <a:pt x="7150961" y="1609262"/>
                  <a:pt x="7125743" y="1618162"/>
                  <a:pt x="7114651" y="1620959"/>
                </a:cubicBezTo>
                <a:cubicBezTo>
                  <a:pt x="7109310" y="1606138"/>
                  <a:pt x="7106695" y="1617324"/>
                  <a:pt x="7092727" y="1623628"/>
                </a:cubicBezTo>
                <a:cubicBezTo>
                  <a:pt x="7081313" y="1602012"/>
                  <a:pt x="7049394" y="1627301"/>
                  <a:pt x="7031309" y="1619451"/>
                </a:cubicBezTo>
                <a:cubicBezTo>
                  <a:pt x="7021305" y="1624569"/>
                  <a:pt x="7010515" y="1629587"/>
                  <a:pt x="6999084" y="1634317"/>
                </a:cubicBezTo>
                <a:lnTo>
                  <a:pt x="6992107" y="1636860"/>
                </a:lnTo>
                <a:lnTo>
                  <a:pt x="6991765" y="1636725"/>
                </a:lnTo>
                <a:cubicBezTo>
                  <a:pt x="6989813" y="1636884"/>
                  <a:pt x="6987353" y="1637572"/>
                  <a:pt x="6983996" y="1639040"/>
                </a:cubicBezTo>
                <a:lnTo>
                  <a:pt x="6979383" y="1641496"/>
                </a:lnTo>
                <a:lnTo>
                  <a:pt x="6900177" y="1636016"/>
                </a:lnTo>
                <a:cubicBezTo>
                  <a:pt x="6859708" y="1641136"/>
                  <a:pt x="6829973" y="1628753"/>
                  <a:pt x="6795372" y="1644845"/>
                </a:cubicBezTo>
                <a:cubicBezTo>
                  <a:pt x="6757466" y="1649571"/>
                  <a:pt x="6723150" y="1647290"/>
                  <a:pt x="6692251" y="1656357"/>
                </a:cubicBezTo>
                <a:cubicBezTo>
                  <a:pt x="6678032" y="1652894"/>
                  <a:pt x="6665282" y="1652445"/>
                  <a:pt x="6655235" y="1661869"/>
                </a:cubicBezTo>
                <a:cubicBezTo>
                  <a:pt x="6619334" y="1664040"/>
                  <a:pt x="6608179" y="1654034"/>
                  <a:pt x="6587857" y="1665769"/>
                </a:cubicBezTo>
                <a:lnTo>
                  <a:pt x="6554894" y="1664428"/>
                </a:lnTo>
                <a:lnTo>
                  <a:pt x="6551579" y="1662213"/>
                </a:lnTo>
                <a:lnTo>
                  <a:pt x="6545693" y="1661776"/>
                </a:lnTo>
                <a:lnTo>
                  <a:pt x="6530561" y="1664619"/>
                </a:lnTo>
                <a:lnTo>
                  <a:pt x="6525028" y="1666354"/>
                </a:lnTo>
                <a:cubicBezTo>
                  <a:pt x="6521154" y="1667301"/>
                  <a:pt x="6518510" y="1667613"/>
                  <a:pt x="6516595" y="1667475"/>
                </a:cubicBezTo>
                <a:lnTo>
                  <a:pt x="6516340" y="1667291"/>
                </a:lnTo>
                <a:lnTo>
                  <a:pt x="6508541" y="1668757"/>
                </a:lnTo>
                <a:cubicBezTo>
                  <a:pt x="6495493" y="1671715"/>
                  <a:pt x="6482908" y="1675051"/>
                  <a:pt x="6471012" y="1678604"/>
                </a:cubicBezTo>
                <a:cubicBezTo>
                  <a:pt x="6457809" y="1668164"/>
                  <a:pt x="6415506" y="1688334"/>
                  <a:pt x="6415265" y="1665317"/>
                </a:cubicBezTo>
                <a:cubicBezTo>
                  <a:pt x="6399063" y="1669446"/>
                  <a:pt x="6391173" y="1680085"/>
                  <a:pt x="6393343" y="1664672"/>
                </a:cubicBezTo>
                <a:lnTo>
                  <a:pt x="6380457" y="1662376"/>
                </a:lnTo>
                <a:lnTo>
                  <a:pt x="6280959" y="1689329"/>
                </a:lnTo>
                <a:lnTo>
                  <a:pt x="6266765" y="1695560"/>
                </a:lnTo>
                <a:cubicBezTo>
                  <a:pt x="6262331" y="1698152"/>
                  <a:pt x="6258580" y="1701192"/>
                  <a:pt x="6255823" y="1704850"/>
                </a:cubicBezTo>
                <a:cubicBezTo>
                  <a:pt x="6200184" y="1694834"/>
                  <a:pt x="6155082" y="1716996"/>
                  <a:pt x="6098321" y="1721646"/>
                </a:cubicBezTo>
                <a:cubicBezTo>
                  <a:pt x="6036511" y="1734126"/>
                  <a:pt x="5902526" y="1770074"/>
                  <a:pt x="5880652" y="1779643"/>
                </a:cubicBezTo>
                <a:cubicBezTo>
                  <a:pt x="5862008" y="1784877"/>
                  <a:pt x="5777344" y="1786304"/>
                  <a:pt x="5785959" y="1775307"/>
                </a:cubicBezTo>
                <a:cubicBezTo>
                  <a:pt x="5732223" y="1803618"/>
                  <a:pt x="5707481" y="1784706"/>
                  <a:pt x="5643534" y="1802919"/>
                </a:cubicBezTo>
                <a:lnTo>
                  <a:pt x="5518799" y="1818312"/>
                </a:lnTo>
                <a:lnTo>
                  <a:pt x="5505014" y="1819259"/>
                </a:lnTo>
                <a:lnTo>
                  <a:pt x="5499949" y="1814490"/>
                </a:lnTo>
                <a:lnTo>
                  <a:pt x="5453307" y="1815450"/>
                </a:lnTo>
                <a:cubicBezTo>
                  <a:pt x="5433075" y="1827706"/>
                  <a:pt x="5395563" y="1821122"/>
                  <a:pt x="5364192" y="1826074"/>
                </a:cubicBezTo>
                <a:lnTo>
                  <a:pt x="5350380" y="1830891"/>
                </a:lnTo>
                <a:lnTo>
                  <a:pt x="5259633" y="1837160"/>
                </a:lnTo>
                <a:lnTo>
                  <a:pt x="5197513" y="1844718"/>
                </a:lnTo>
                <a:lnTo>
                  <a:pt x="5184170" y="1849402"/>
                </a:lnTo>
                <a:lnTo>
                  <a:pt x="5168852" y="1844846"/>
                </a:lnTo>
                <a:cubicBezTo>
                  <a:pt x="5166986" y="1843561"/>
                  <a:pt x="5165478" y="1842127"/>
                  <a:pt x="5164370" y="1840597"/>
                </a:cubicBezTo>
                <a:lnTo>
                  <a:pt x="5114927" y="1847827"/>
                </a:lnTo>
                <a:lnTo>
                  <a:pt x="5108970" y="1847935"/>
                </a:lnTo>
                <a:lnTo>
                  <a:pt x="5067961" y="1845917"/>
                </a:lnTo>
                <a:lnTo>
                  <a:pt x="5007075" y="1838626"/>
                </a:lnTo>
                <a:cubicBezTo>
                  <a:pt x="4987003" y="1833546"/>
                  <a:pt x="4969259" y="1814096"/>
                  <a:pt x="4944087" y="1823332"/>
                </a:cubicBezTo>
                <a:cubicBezTo>
                  <a:pt x="4949882" y="1812650"/>
                  <a:pt x="4914396" y="1826154"/>
                  <a:pt x="4907662" y="1816900"/>
                </a:cubicBezTo>
                <a:cubicBezTo>
                  <a:pt x="4903760" y="1809237"/>
                  <a:pt x="4892087" y="1811549"/>
                  <a:pt x="4882386" y="1809844"/>
                </a:cubicBezTo>
                <a:cubicBezTo>
                  <a:pt x="4874062" y="1802609"/>
                  <a:pt x="4826962" y="1801349"/>
                  <a:pt x="4811440" y="1804655"/>
                </a:cubicBezTo>
                <a:cubicBezTo>
                  <a:pt x="4768806" y="1818748"/>
                  <a:pt x="4725356" y="1790961"/>
                  <a:pt x="4691075" y="1801389"/>
                </a:cubicBezTo>
                <a:cubicBezTo>
                  <a:pt x="4663743" y="1799478"/>
                  <a:pt x="4655044" y="1795479"/>
                  <a:pt x="4647449" y="1793181"/>
                </a:cubicBezTo>
                <a:lnTo>
                  <a:pt x="4645504" y="1787606"/>
                </a:lnTo>
                <a:lnTo>
                  <a:pt x="4632229" y="1785815"/>
                </a:lnTo>
                <a:lnTo>
                  <a:pt x="4629273" y="1784355"/>
                </a:lnTo>
                <a:cubicBezTo>
                  <a:pt x="4623639" y="1781544"/>
                  <a:pt x="4617950" y="1778917"/>
                  <a:pt x="4611738" y="1776964"/>
                </a:cubicBezTo>
                <a:cubicBezTo>
                  <a:pt x="4601379" y="1800272"/>
                  <a:pt x="4557197" y="1764196"/>
                  <a:pt x="4560070" y="1785640"/>
                </a:cubicBezTo>
                <a:lnTo>
                  <a:pt x="4536503" y="1785334"/>
                </a:lnTo>
                <a:lnTo>
                  <a:pt x="4513724" y="1791996"/>
                </a:lnTo>
                <a:lnTo>
                  <a:pt x="4501513" y="1799835"/>
                </a:lnTo>
                <a:lnTo>
                  <a:pt x="4459076" y="1813003"/>
                </a:lnTo>
                <a:lnTo>
                  <a:pt x="4459810" y="1797886"/>
                </a:lnTo>
                <a:lnTo>
                  <a:pt x="4379064" y="1817177"/>
                </a:lnTo>
                <a:lnTo>
                  <a:pt x="4319209" y="1834833"/>
                </a:lnTo>
                <a:lnTo>
                  <a:pt x="4306907" y="1841641"/>
                </a:lnTo>
                <a:lnTo>
                  <a:pt x="4290981" y="1839677"/>
                </a:lnTo>
                <a:cubicBezTo>
                  <a:pt x="4288909" y="1838717"/>
                  <a:pt x="4287163" y="1837555"/>
                  <a:pt x="4285792" y="1836231"/>
                </a:cubicBezTo>
                <a:lnTo>
                  <a:pt x="4238372" y="1851480"/>
                </a:lnTo>
                <a:lnTo>
                  <a:pt x="4232517" y="1852567"/>
                </a:lnTo>
                <a:lnTo>
                  <a:pt x="4191732" y="1857328"/>
                </a:lnTo>
                <a:lnTo>
                  <a:pt x="4065532" y="1855477"/>
                </a:lnTo>
                <a:cubicBezTo>
                  <a:pt x="4069305" y="1844009"/>
                  <a:pt x="4036780" y="1863138"/>
                  <a:pt x="4028460" y="1855137"/>
                </a:cubicBezTo>
                <a:cubicBezTo>
                  <a:pt x="4023224" y="1848238"/>
                  <a:pt x="4012138" y="1852433"/>
                  <a:pt x="4002267" y="1852352"/>
                </a:cubicBezTo>
                <a:cubicBezTo>
                  <a:pt x="3992749" y="1846600"/>
                  <a:pt x="3946095" y="1853107"/>
                  <a:pt x="3931396" y="1858915"/>
                </a:cubicBezTo>
                <a:cubicBezTo>
                  <a:pt x="3891932" y="1879798"/>
                  <a:pt x="3844059" y="1859600"/>
                  <a:pt x="3812162" y="1875501"/>
                </a:cubicBezTo>
                <a:cubicBezTo>
                  <a:pt x="3784875" y="1878116"/>
                  <a:pt x="3775574" y="1875612"/>
                  <a:pt x="3767672" y="1874600"/>
                </a:cubicBezTo>
                <a:lnTo>
                  <a:pt x="3764741" y="1869433"/>
                </a:lnTo>
                <a:lnTo>
                  <a:pt x="3751332" y="1869854"/>
                </a:lnTo>
                <a:lnTo>
                  <a:pt x="3748155" y="1868903"/>
                </a:lnTo>
                <a:cubicBezTo>
                  <a:pt x="3742091" y="1867062"/>
                  <a:pt x="3736007" y="1865414"/>
                  <a:pt x="3729530" y="1864513"/>
                </a:cubicBezTo>
                <a:cubicBezTo>
                  <a:pt x="3723549" y="1889158"/>
                  <a:pt x="3673453" y="1860919"/>
                  <a:pt x="3680177" y="1881552"/>
                </a:cubicBezTo>
                <a:cubicBezTo>
                  <a:pt x="3643549" y="1880892"/>
                  <a:pt x="3599470" y="1913398"/>
                  <a:pt x="3567259" y="1893482"/>
                </a:cubicBezTo>
                <a:cubicBezTo>
                  <a:pt x="3512865" y="1897927"/>
                  <a:pt x="3463644" y="1898121"/>
                  <a:pt x="3405770" y="1904591"/>
                </a:cubicBezTo>
                <a:cubicBezTo>
                  <a:pt x="3361027" y="1917619"/>
                  <a:pt x="3312439" y="1902759"/>
                  <a:pt x="3280097" y="1919610"/>
                </a:cubicBezTo>
                <a:cubicBezTo>
                  <a:pt x="3228353" y="1917339"/>
                  <a:pt x="3163854" y="1927961"/>
                  <a:pt x="3123424" y="1952930"/>
                </a:cubicBezTo>
                <a:cubicBezTo>
                  <a:pt x="3067921" y="1955455"/>
                  <a:pt x="3058626" y="1970554"/>
                  <a:pt x="3009910" y="1957866"/>
                </a:cubicBezTo>
                <a:cubicBezTo>
                  <a:pt x="3005875" y="1961558"/>
                  <a:pt x="3001138" y="1964570"/>
                  <a:pt x="2995934" y="1967085"/>
                </a:cubicBezTo>
                <a:lnTo>
                  <a:pt x="2980071" y="1972988"/>
                </a:lnTo>
                <a:lnTo>
                  <a:pt x="2978094" y="1972369"/>
                </a:lnTo>
                <a:lnTo>
                  <a:pt x="2942858" y="1981367"/>
                </a:lnTo>
                <a:lnTo>
                  <a:pt x="2875436" y="1996977"/>
                </a:lnTo>
                <a:lnTo>
                  <a:pt x="2874892" y="1996085"/>
                </a:lnTo>
                <a:cubicBezTo>
                  <a:pt x="2872808" y="1994277"/>
                  <a:pt x="2869648" y="1993306"/>
                  <a:pt x="2864145" y="1994061"/>
                </a:cubicBezTo>
                <a:cubicBezTo>
                  <a:pt x="2872218" y="1978115"/>
                  <a:pt x="2860603" y="1988862"/>
                  <a:pt x="2843662" y="1992498"/>
                </a:cubicBezTo>
                <a:cubicBezTo>
                  <a:pt x="2852423" y="1968542"/>
                  <a:pt x="2804535" y="1987804"/>
                  <a:pt x="2796128" y="1976403"/>
                </a:cubicBezTo>
                <a:cubicBezTo>
                  <a:pt x="2783487" y="1979614"/>
                  <a:pt x="2770278" y="1982573"/>
                  <a:pt x="2756784" y="1985116"/>
                </a:cubicBezTo>
                <a:lnTo>
                  <a:pt x="2748833" y="1986323"/>
                </a:lnTo>
                <a:cubicBezTo>
                  <a:pt x="2748775" y="1986256"/>
                  <a:pt x="2748719" y="1986188"/>
                  <a:pt x="2748661" y="1986122"/>
                </a:cubicBezTo>
                <a:cubicBezTo>
                  <a:pt x="2746906" y="1985902"/>
                  <a:pt x="2744280" y="1986117"/>
                  <a:pt x="2740251" y="1986946"/>
                </a:cubicBezTo>
                <a:lnTo>
                  <a:pt x="2718916" y="1990867"/>
                </a:lnTo>
                <a:lnTo>
                  <a:pt x="2713522" y="1990173"/>
                </a:lnTo>
                <a:lnTo>
                  <a:pt x="2680597" y="1984996"/>
                </a:lnTo>
                <a:cubicBezTo>
                  <a:pt x="2658416" y="1985461"/>
                  <a:pt x="2612251" y="1988312"/>
                  <a:pt x="2578178" y="1990531"/>
                </a:cubicBezTo>
                <a:cubicBezTo>
                  <a:pt x="2545413" y="1998704"/>
                  <a:pt x="2513846" y="1994934"/>
                  <a:pt x="2476147" y="1998305"/>
                </a:cubicBezTo>
                <a:cubicBezTo>
                  <a:pt x="2437134" y="2013637"/>
                  <a:pt x="2413847" y="1999542"/>
                  <a:pt x="2373568" y="2003219"/>
                </a:cubicBezTo>
                <a:cubicBezTo>
                  <a:pt x="2341422" y="2024631"/>
                  <a:pt x="2342856" y="1992997"/>
                  <a:pt x="2321399" y="1989467"/>
                </a:cubicBezTo>
                <a:lnTo>
                  <a:pt x="2315525" y="1989708"/>
                </a:lnTo>
                <a:lnTo>
                  <a:pt x="2300792" y="1994290"/>
                </a:lnTo>
                <a:lnTo>
                  <a:pt x="2295469" y="1996659"/>
                </a:lnTo>
                <a:cubicBezTo>
                  <a:pt x="2291722" y="1998049"/>
                  <a:pt x="2289127" y="1998665"/>
                  <a:pt x="2287219" y="1998750"/>
                </a:cubicBezTo>
                <a:lnTo>
                  <a:pt x="2286948" y="1998596"/>
                </a:lnTo>
                <a:lnTo>
                  <a:pt x="2243069" y="2015111"/>
                </a:lnTo>
                <a:cubicBezTo>
                  <a:pt x="2229030" y="2006206"/>
                  <a:pt x="2188966" y="2031217"/>
                  <a:pt x="2186609" y="2008263"/>
                </a:cubicBezTo>
                <a:cubicBezTo>
                  <a:pt x="2170936" y="2014251"/>
                  <a:pt x="2164097" y="2025782"/>
                  <a:pt x="2164831" y="2010143"/>
                </a:cubicBezTo>
                <a:cubicBezTo>
                  <a:pt x="2159536" y="2011705"/>
                  <a:pt x="2155830" y="2011340"/>
                  <a:pt x="2152836" y="2010048"/>
                </a:cubicBezTo>
                <a:lnTo>
                  <a:pt x="2117102" y="2023004"/>
                </a:lnTo>
                <a:lnTo>
                  <a:pt x="2111935" y="2023163"/>
                </a:lnTo>
                <a:lnTo>
                  <a:pt x="2089991" y="2034193"/>
                </a:lnTo>
                <a:lnTo>
                  <a:pt x="2058061" y="2047942"/>
                </a:lnTo>
                <a:lnTo>
                  <a:pt x="2055737" y="2047704"/>
                </a:lnTo>
                <a:lnTo>
                  <a:pt x="2042244" y="2055560"/>
                </a:lnTo>
                <a:cubicBezTo>
                  <a:pt x="2038090" y="2058656"/>
                  <a:pt x="1978623" y="2070285"/>
                  <a:pt x="1976224" y="2074257"/>
                </a:cubicBezTo>
                <a:cubicBezTo>
                  <a:pt x="1920172" y="2070662"/>
                  <a:pt x="1933546" y="2089824"/>
                  <a:pt x="1877728" y="2101004"/>
                </a:cubicBezTo>
                <a:cubicBezTo>
                  <a:pt x="1839146" y="2101989"/>
                  <a:pt x="1818769" y="2108983"/>
                  <a:pt x="1759056" y="2125608"/>
                </a:cubicBezTo>
                <a:cubicBezTo>
                  <a:pt x="1719091" y="2137539"/>
                  <a:pt x="1691494" y="2161097"/>
                  <a:pt x="1637948" y="2172597"/>
                </a:cubicBezTo>
                <a:cubicBezTo>
                  <a:pt x="1587306" y="2207053"/>
                  <a:pt x="1496241" y="2208973"/>
                  <a:pt x="1434549" y="2234522"/>
                </a:cubicBezTo>
                <a:cubicBezTo>
                  <a:pt x="1402655" y="2224964"/>
                  <a:pt x="1409212" y="2231152"/>
                  <a:pt x="1398481" y="2237074"/>
                </a:cubicBezTo>
                <a:cubicBezTo>
                  <a:pt x="1398456" y="2237082"/>
                  <a:pt x="1398432" y="2237089"/>
                  <a:pt x="1398407" y="2237095"/>
                </a:cubicBezTo>
                <a:lnTo>
                  <a:pt x="1370962" y="2237474"/>
                </a:lnTo>
                <a:lnTo>
                  <a:pt x="1356367" y="2235089"/>
                </a:lnTo>
                <a:cubicBezTo>
                  <a:pt x="1346056" y="2233320"/>
                  <a:pt x="1335986" y="2231930"/>
                  <a:pt x="1324828" y="2231968"/>
                </a:cubicBezTo>
                <a:lnTo>
                  <a:pt x="1297744" y="2235849"/>
                </a:lnTo>
                <a:lnTo>
                  <a:pt x="1286236" y="2233135"/>
                </a:lnTo>
                <a:lnTo>
                  <a:pt x="1283504" y="2233797"/>
                </a:lnTo>
                <a:lnTo>
                  <a:pt x="1279765" y="2229639"/>
                </a:lnTo>
                <a:cubicBezTo>
                  <a:pt x="1260110" y="2221111"/>
                  <a:pt x="1209850" y="2211602"/>
                  <a:pt x="1195347" y="2212354"/>
                </a:cubicBezTo>
                <a:cubicBezTo>
                  <a:pt x="1171903" y="2216875"/>
                  <a:pt x="1033292" y="2222456"/>
                  <a:pt x="970251" y="2221029"/>
                </a:cubicBezTo>
                <a:cubicBezTo>
                  <a:pt x="913858" y="2213074"/>
                  <a:pt x="864984" y="2224767"/>
                  <a:pt x="812914" y="2202752"/>
                </a:cubicBezTo>
                <a:cubicBezTo>
                  <a:pt x="809419" y="2205714"/>
                  <a:pt x="805091" y="2207855"/>
                  <a:pt x="800195" y="2209407"/>
                </a:cubicBezTo>
                <a:lnTo>
                  <a:pt x="784978" y="2212360"/>
                </a:lnTo>
                <a:lnTo>
                  <a:pt x="681987" y="2216757"/>
                </a:lnTo>
                <a:lnTo>
                  <a:pt x="669923" y="2211682"/>
                </a:lnTo>
                <a:cubicBezTo>
                  <a:pt x="675432" y="2197125"/>
                  <a:pt x="665394" y="2205767"/>
                  <a:pt x="648680" y="2206229"/>
                </a:cubicBezTo>
                <a:cubicBezTo>
                  <a:pt x="653511" y="2183723"/>
                  <a:pt x="607806" y="2194090"/>
                  <a:pt x="597225" y="2180999"/>
                </a:cubicBezTo>
                <a:cubicBezTo>
                  <a:pt x="584838" y="2181847"/>
                  <a:pt x="571827" y="2182333"/>
                  <a:pt x="558449" y="2182346"/>
                </a:cubicBezTo>
                <a:lnTo>
                  <a:pt x="550517" y="2182060"/>
                </a:lnTo>
                <a:lnTo>
                  <a:pt x="550309" y="2181825"/>
                </a:lnTo>
                <a:cubicBezTo>
                  <a:pt x="548471" y="2181269"/>
                  <a:pt x="545824" y="2180990"/>
                  <a:pt x="541836" y="2181063"/>
                </a:cubicBezTo>
                <a:lnTo>
                  <a:pt x="536057" y="2181537"/>
                </a:lnTo>
                <a:lnTo>
                  <a:pt x="520671" y="2180980"/>
                </a:lnTo>
                <a:lnTo>
                  <a:pt x="515024" y="2179258"/>
                </a:lnTo>
                <a:lnTo>
                  <a:pt x="512278" y="2176369"/>
                </a:lnTo>
                <a:lnTo>
                  <a:pt x="480419" y="2167807"/>
                </a:lnTo>
                <a:cubicBezTo>
                  <a:pt x="458012" y="2174781"/>
                  <a:pt x="449332" y="2162566"/>
                  <a:pt x="413835" y="2156783"/>
                </a:cubicBezTo>
                <a:cubicBezTo>
                  <a:pt x="401959" y="2163765"/>
                  <a:pt x="389622" y="2160522"/>
                  <a:pt x="376513" y="2154014"/>
                </a:cubicBezTo>
                <a:cubicBezTo>
                  <a:pt x="344376" y="2156059"/>
                  <a:pt x="311403" y="2146283"/>
                  <a:pt x="273386" y="2142551"/>
                </a:cubicBezTo>
                <a:cubicBezTo>
                  <a:pt x="236093" y="2150634"/>
                  <a:pt x="209811" y="2132011"/>
                  <a:pt x="169207" y="2128100"/>
                </a:cubicBezTo>
                <a:lnTo>
                  <a:pt x="93149" y="2105324"/>
                </a:lnTo>
                <a:lnTo>
                  <a:pt x="88109" y="2106704"/>
                </a:lnTo>
                <a:cubicBezTo>
                  <a:pt x="84511" y="2107398"/>
                  <a:pt x="81960" y="2107528"/>
                  <a:pt x="80022" y="2107254"/>
                </a:cubicBezTo>
                <a:lnTo>
                  <a:pt x="79717" y="2107046"/>
                </a:lnTo>
                <a:lnTo>
                  <a:pt x="72352" y="2107991"/>
                </a:lnTo>
                <a:cubicBezTo>
                  <a:pt x="60160" y="2110089"/>
                  <a:pt x="48530" y="2112610"/>
                  <a:pt x="37645" y="2115401"/>
                </a:cubicBezTo>
                <a:cubicBezTo>
                  <a:pt x="29688" y="2109582"/>
                  <a:pt x="16534" y="2111084"/>
                  <a:pt x="4572" y="2111091"/>
                </a:cubicBezTo>
                <a:lnTo>
                  <a:pt x="0" y="2110468"/>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itle 4"/>
          <p:cNvSpPr>
            <a:spLocks noGrp="1"/>
          </p:cNvSpPr>
          <p:nvPr>
            <p:ph type="title"/>
          </p:nvPr>
        </p:nvSpPr>
        <p:spPr>
          <a:xfrm>
            <a:off x="1137037" y="741082"/>
            <a:ext cx="9274512" cy="949606"/>
          </a:xfrm>
        </p:spPr>
        <p:txBody>
          <a:bodyPr>
            <a:normAutofit fontScale="90000"/>
          </a:bodyPr>
          <a:lstStyle/>
          <a:p>
            <a:r>
              <a:rPr lang="en-US" sz="3600" dirty="0"/>
              <a:t>Probability</a:t>
            </a:r>
            <a:br>
              <a:rPr lang="en-US" sz="1800" dirty="0"/>
            </a:br>
            <a:r>
              <a:rPr lang="en-US" sz="1800" dirty="0"/>
              <a:t>https://</a:t>
            </a:r>
            <a:r>
              <a:rPr lang="en-US" sz="1800" dirty="0" err="1"/>
              <a:t>en.wikipedia.org</a:t>
            </a:r>
            <a:r>
              <a:rPr lang="en-US" sz="1800" dirty="0"/>
              <a:t>/wiki/Experiment_(</a:t>
            </a:r>
            <a:r>
              <a:rPr lang="en-US" sz="1800" dirty="0" err="1"/>
              <a:t>probability_theory</a:t>
            </a:r>
            <a:r>
              <a:rPr lang="en-US" sz="1800" dirty="0"/>
              <a:t>)</a:t>
            </a:r>
            <a:br>
              <a:rPr lang="en-US" sz="1800" dirty="0"/>
            </a:br>
            <a:endParaRPr lang="en-US" sz="1800" dirty="0"/>
          </a:p>
        </p:txBody>
      </p:sp>
      <p:sp>
        <p:nvSpPr>
          <p:cNvPr id="15" name="Freeform: Shape 14">
            <a:extLst>
              <a:ext uri="{FF2B5EF4-FFF2-40B4-BE49-F238E27FC236}">
                <a16:creationId xmlns:a16="http://schemas.microsoft.com/office/drawing/2014/main" id="{3501A971-CEBD-4E4B-8529-3BB4F4100C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60460" y="6189260"/>
            <a:ext cx="7831541" cy="668740"/>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85E9F20B-3BFF-094C-AF1F-D3D0A1A1155A}"/>
              </a:ext>
            </a:extLst>
          </p:cNvPr>
          <p:cNvGrpSpPr/>
          <p:nvPr/>
        </p:nvGrpSpPr>
        <p:grpSpPr>
          <a:xfrm>
            <a:off x="1050925" y="2934149"/>
            <a:ext cx="9810750" cy="2394155"/>
            <a:chOff x="1498059" y="2133781"/>
            <a:chExt cx="9512976" cy="2321488"/>
          </a:xfrm>
        </p:grpSpPr>
        <p:pic>
          <p:nvPicPr>
            <p:cNvPr id="3" name="Picture 2" descr="Text&#10;&#10;Description automatically generated">
              <a:extLst>
                <a:ext uri="{FF2B5EF4-FFF2-40B4-BE49-F238E27FC236}">
                  <a16:creationId xmlns:a16="http://schemas.microsoft.com/office/drawing/2014/main" id="{03F0DC09-E558-7A4A-B32F-5A908DC84179}"/>
                </a:ext>
              </a:extLst>
            </p:cNvPr>
            <p:cNvPicPr>
              <a:picLocks noChangeAspect="1"/>
            </p:cNvPicPr>
            <p:nvPr/>
          </p:nvPicPr>
          <p:blipFill rotWithShape="1">
            <a:blip r:embed="rId2"/>
            <a:srcRect b="30202"/>
            <a:stretch/>
          </p:blipFill>
          <p:spPr>
            <a:xfrm>
              <a:off x="1498059" y="2133781"/>
              <a:ext cx="9512976" cy="2321488"/>
            </a:xfrm>
            <a:prstGeom prst="rect">
              <a:avLst/>
            </a:prstGeom>
          </p:spPr>
        </p:pic>
        <p:sp>
          <p:nvSpPr>
            <p:cNvPr id="4" name="Rectangle 3">
              <a:extLst>
                <a:ext uri="{FF2B5EF4-FFF2-40B4-BE49-F238E27FC236}">
                  <a16:creationId xmlns:a16="http://schemas.microsoft.com/office/drawing/2014/main" id="{54862B97-294C-734F-80EA-798108983919}"/>
                </a:ext>
              </a:extLst>
            </p:cNvPr>
            <p:cNvSpPr/>
            <p:nvPr/>
          </p:nvSpPr>
          <p:spPr>
            <a:xfrm>
              <a:off x="7169285" y="4046706"/>
              <a:ext cx="3745149" cy="4085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93093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7A792-72B9-C148-8FD7-574240A4210D}"/>
              </a:ext>
            </a:extLst>
          </p:cNvPr>
          <p:cNvSpPr>
            <a:spLocks noGrp="1"/>
          </p:cNvSpPr>
          <p:nvPr>
            <p:ph type="title"/>
          </p:nvPr>
        </p:nvSpPr>
        <p:spPr/>
        <p:txBody>
          <a:bodyPr/>
          <a:lstStyle/>
          <a:p>
            <a:r>
              <a:rPr lang="en-US" dirty="0"/>
              <a:t>Terminology</a:t>
            </a:r>
          </a:p>
        </p:txBody>
      </p:sp>
      <p:graphicFrame>
        <p:nvGraphicFramePr>
          <p:cNvPr id="14" name="Content Placeholder 3">
            <a:extLst>
              <a:ext uri="{FF2B5EF4-FFF2-40B4-BE49-F238E27FC236}">
                <a16:creationId xmlns:a16="http://schemas.microsoft.com/office/drawing/2014/main" id="{0A74D51B-0DB0-46FD-97C7-2CFEE4E576B9}"/>
              </a:ext>
            </a:extLst>
          </p:cNvPr>
          <p:cNvGraphicFramePr>
            <a:graphicFrameLocks noGrp="1"/>
          </p:cNvGraphicFramePr>
          <p:nvPr>
            <p:ph sz="half" idx="1"/>
            <p:extLst>
              <p:ext uri="{D42A27DB-BD31-4B8C-83A1-F6EECF244321}">
                <p14:modId xmlns:p14="http://schemas.microsoft.com/office/powerpoint/2010/main" val="1214549651"/>
              </p:ext>
            </p:extLst>
          </p:nvPr>
        </p:nvGraphicFramePr>
        <p:xfrm>
          <a:off x="554804" y="1825625"/>
          <a:ext cx="5464996"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Content Placeholder 5">
            <a:extLst>
              <a:ext uri="{FF2B5EF4-FFF2-40B4-BE49-F238E27FC236}">
                <a16:creationId xmlns:a16="http://schemas.microsoft.com/office/drawing/2014/main" id="{5632DB37-0B93-1941-B514-C66F6B7E2DDE}"/>
              </a:ext>
            </a:extLst>
          </p:cNvPr>
          <p:cNvPicPr>
            <a:picLocks noGrp="1" noChangeAspect="1"/>
          </p:cNvPicPr>
          <p:nvPr>
            <p:ph sz="half" idx="2"/>
          </p:nvPr>
        </p:nvPicPr>
        <p:blipFill>
          <a:blip r:embed="rId7"/>
          <a:stretch>
            <a:fillRect/>
          </a:stretch>
        </p:blipFill>
        <p:spPr>
          <a:xfrm>
            <a:off x="6172202" y="1027906"/>
            <a:ext cx="5181600" cy="3886200"/>
          </a:xfrm>
          <a:prstGeom prst="rect">
            <a:avLst/>
          </a:prstGeom>
        </p:spPr>
      </p:pic>
      <p:sp>
        <p:nvSpPr>
          <p:cNvPr id="3" name="TextBox 2">
            <a:extLst>
              <a:ext uri="{FF2B5EF4-FFF2-40B4-BE49-F238E27FC236}">
                <a16:creationId xmlns:a16="http://schemas.microsoft.com/office/drawing/2014/main" id="{DD01580C-7685-D040-8B0B-66F8BFAE8D53}"/>
              </a:ext>
            </a:extLst>
          </p:cNvPr>
          <p:cNvSpPr txBox="1"/>
          <p:nvPr/>
        </p:nvSpPr>
        <p:spPr>
          <a:xfrm>
            <a:off x="6924782" y="4976722"/>
            <a:ext cx="4264632" cy="1369606"/>
          </a:xfrm>
          <a:prstGeom prst="rect">
            <a:avLst/>
          </a:prstGeom>
          <a:noFill/>
        </p:spPr>
        <p:txBody>
          <a:bodyPr wrap="square" rtlCol="0">
            <a:spAutoFit/>
          </a:bodyPr>
          <a:lstStyle/>
          <a:p>
            <a:pPr algn="ctr">
              <a:spcAft>
                <a:spcPts val="600"/>
              </a:spcAft>
            </a:pPr>
            <a:r>
              <a:rPr lang="en-US" sz="2400" dirty="0">
                <a:solidFill>
                  <a:srgbClr val="0619C0"/>
                </a:solidFill>
              </a:rPr>
              <a:t>This is the Density of States idea:  </a:t>
            </a:r>
          </a:p>
          <a:p>
            <a:pPr algn="ctr">
              <a:spcAft>
                <a:spcPts val="600"/>
              </a:spcAft>
            </a:pPr>
            <a:r>
              <a:rPr lang="en-US" dirty="0"/>
              <a:t>The macro configuration (sum of numbers on the 2 dice) with the largest number of micro configurations is: </a:t>
            </a:r>
            <a:r>
              <a:rPr lang="en-US" dirty="0">
                <a:solidFill>
                  <a:srgbClr val="0619C0"/>
                </a:solidFill>
              </a:rPr>
              <a:t>Sum = 7 </a:t>
            </a:r>
          </a:p>
        </p:txBody>
      </p:sp>
    </p:spTree>
    <p:extLst>
      <p:ext uri="{BB962C8B-B14F-4D97-AF65-F5344CB8AC3E}">
        <p14:creationId xmlns:p14="http://schemas.microsoft.com/office/powerpoint/2010/main" val="14157899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5"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Rectangle 18">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4" name="Title 3">
            <a:extLst>
              <a:ext uri="{FF2B5EF4-FFF2-40B4-BE49-F238E27FC236}">
                <a16:creationId xmlns:a16="http://schemas.microsoft.com/office/drawing/2014/main" id="{927E9560-E7BD-3C4C-9E9A-65251AFB0553}"/>
              </a:ext>
            </a:extLst>
          </p:cNvPr>
          <p:cNvSpPr>
            <a:spLocks noGrp="1"/>
          </p:cNvSpPr>
          <p:nvPr>
            <p:ph type="title"/>
          </p:nvPr>
        </p:nvSpPr>
        <p:spPr>
          <a:xfrm>
            <a:off x="1047280" y="759805"/>
            <a:ext cx="10306520" cy="1325563"/>
          </a:xfrm>
        </p:spPr>
        <p:txBody>
          <a:bodyPr vert="horz" lIns="91440" tIns="45720" rIns="91440" bIns="45720" rtlCol="0" anchor="ctr">
            <a:normAutofit/>
          </a:bodyPr>
          <a:lstStyle/>
          <a:p>
            <a:r>
              <a:rPr lang="en-US" sz="4000">
                <a:solidFill>
                  <a:srgbClr val="FFFFFF"/>
                </a:solidFill>
              </a:rPr>
              <a:t>Terminology</a:t>
            </a:r>
          </a:p>
        </p:txBody>
      </p:sp>
      <p:sp>
        <p:nvSpPr>
          <p:cNvPr id="5" name="Content Placeholder 4">
            <a:extLst>
              <a:ext uri="{FF2B5EF4-FFF2-40B4-BE49-F238E27FC236}">
                <a16:creationId xmlns:a16="http://schemas.microsoft.com/office/drawing/2014/main" id="{07EC2DE5-057A-7A43-8369-F16FD0D8792F}"/>
              </a:ext>
            </a:extLst>
          </p:cNvPr>
          <p:cNvSpPr>
            <a:spLocks noGrp="1"/>
          </p:cNvSpPr>
          <p:nvPr>
            <p:ph sz="half" idx="1"/>
          </p:nvPr>
        </p:nvSpPr>
        <p:spPr>
          <a:xfrm>
            <a:off x="1424904" y="2494450"/>
            <a:ext cx="4053545" cy="3563159"/>
          </a:xfrm>
        </p:spPr>
        <p:txBody>
          <a:bodyPr vert="horz" lIns="91440" tIns="45720" rIns="91440" bIns="45720" rtlCol="0">
            <a:normAutofit/>
          </a:bodyPr>
          <a:lstStyle/>
          <a:p>
            <a:r>
              <a:rPr lang="en-US" sz="1500" b="1" dirty="0"/>
              <a:t>Sample Space:</a:t>
            </a:r>
            <a:r>
              <a:rPr lang="en-US" sz="1500" dirty="0"/>
              <a:t> All the possible outcomes of an experiment as a whole, form the Sample Space.</a:t>
            </a:r>
          </a:p>
          <a:p>
            <a:r>
              <a:rPr lang="en-US" sz="1500" b="1" dirty="0"/>
              <a:t>Example:</a:t>
            </a:r>
            <a:r>
              <a:rPr lang="en-US" sz="1500" dirty="0"/>
              <a:t> When we roll a dice, we can get any outcome from 1 to 6. All the possible numbers which can appear on the upper face form the </a:t>
            </a:r>
            <a:r>
              <a:rPr lang="en-US" sz="1500" dirty="0">
                <a:solidFill>
                  <a:srgbClr val="002BFF"/>
                </a:solidFill>
              </a:rPr>
              <a:t>Sample Space</a:t>
            </a:r>
            <a:r>
              <a:rPr lang="en-US" sz="1500" dirty="0"/>
              <a:t>(denoted by S). Hence, the Sample Space of a dice roll is </a:t>
            </a:r>
            <a:r>
              <a:rPr lang="en-US" sz="1500" b="1" dirty="0"/>
              <a:t>S={1,2,3,4,5,6}</a:t>
            </a:r>
            <a:endParaRPr lang="en-US" sz="1500" dirty="0"/>
          </a:p>
          <a:p>
            <a:r>
              <a:rPr lang="en-US" sz="1500" b="1" dirty="0"/>
              <a:t>Outcome:</a:t>
            </a:r>
            <a:r>
              <a:rPr lang="en-US" sz="1500" dirty="0"/>
              <a:t> Any possible result out of the Sample Space </a:t>
            </a:r>
            <a:r>
              <a:rPr lang="en-US" sz="1500" b="1" dirty="0"/>
              <a:t>S</a:t>
            </a:r>
            <a:r>
              <a:rPr lang="en-US" sz="1500" dirty="0"/>
              <a:t> for a Random Experiment is called an Outcome.</a:t>
            </a:r>
          </a:p>
          <a:p>
            <a:r>
              <a:rPr lang="en-US" sz="1500" b="1" dirty="0"/>
              <a:t>Example:</a:t>
            </a:r>
            <a:r>
              <a:rPr lang="en-US" sz="1500" dirty="0"/>
              <a:t> When we roll a die, we might obtain 3 or when we toss a coin, we might obtain heads.</a:t>
            </a:r>
          </a:p>
          <a:p>
            <a:endParaRPr lang="en-US" sz="1500" dirty="0"/>
          </a:p>
        </p:txBody>
      </p:sp>
      <p:pic>
        <p:nvPicPr>
          <p:cNvPr id="20" name="Content Placeholder 5">
            <a:extLst>
              <a:ext uri="{FF2B5EF4-FFF2-40B4-BE49-F238E27FC236}">
                <a16:creationId xmlns:a16="http://schemas.microsoft.com/office/drawing/2014/main" id="{8C74D992-89C4-3A44-B10D-D1F28527DF95}"/>
              </a:ext>
            </a:extLst>
          </p:cNvPr>
          <p:cNvPicPr>
            <a:picLocks noChangeAspect="1"/>
          </p:cNvPicPr>
          <p:nvPr/>
        </p:nvPicPr>
        <p:blipFill>
          <a:blip r:embed="rId2"/>
          <a:stretch>
            <a:fillRect/>
          </a:stretch>
        </p:blipFill>
        <p:spPr>
          <a:xfrm>
            <a:off x="6713553" y="2869046"/>
            <a:ext cx="3586539" cy="2689904"/>
          </a:xfrm>
          <a:prstGeom prst="rect">
            <a:avLst/>
          </a:prstGeom>
        </p:spPr>
      </p:pic>
      <p:sp>
        <p:nvSpPr>
          <p:cNvPr id="6" name="TextBox 5">
            <a:extLst>
              <a:ext uri="{FF2B5EF4-FFF2-40B4-BE49-F238E27FC236}">
                <a16:creationId xmlns:a16="http://schemas.microsoft.com/office/drawing/2014/main" id="{8F2CC459-5D32-C24B-9EE1-50B2A9DFC496}"/>
              </a:ext>
            </a:extLst>
          </p:cNvPr>
          <p:cNvSpPr txBox="1"/>
          <p:nvPr/>
        </p:nvSpPr>
        <p:spPr>
          <a:xfrm>
            <a:off x="3339101" y="6057609"/>
            <a:ext cx="5363110" cy="369332"/>
          </a:xfrm>
          <a:prstGeom prst="rect">
            <a:avLst/>
          </a:prstGeom>
          <a:noFill/>
        </p:spPr>
        <p:txBody>
          <a:bodyPr wrap="square" rtlCol="0">
            <a:spAutoFit/>
          </a:bodyPr>
          <a:lstStyle/>
          <a:p>
            <a:pPr algn="ctr"/>
            <a:r>
              <a:rPr lang="en-US" dirty="0">
                <a:solidFill>
                  <a:srgbClr val="0025FF"/>
                </a:solidFill>
              </a:rPr>
              <a:t>Definition of a “trial”:  Performing an experiment</a:t>
            </a:r>
          </a:p>
        </p:txBody>
      </p:sp>
    </p:spTree>
    <p:extLst>
      <p:ext uri="{BB962C8B-B14F-4D97-AF65-F5344CB8AC3E}">
        <p14:creationId xmlns:p14="http://schemas.microsoft.com/office/powerpoint/2010/main" val="13655935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927E9560-E7BD-3C4C-9E9A-65251AFB0553}"/>
              </a:ext>
            </a:extLst>
          </p:cNvPr>
          <p:cNvSpPr>
            <a:spLocks noGrp="1"/>
          </p:cNvSpPr>
          <p:nvPr>
            <p:ph type="title"/>
          </p:nvPr>
        </p:nvSpPr>
        <p:spPr>
          <a:xfrm>
            <a:off x="524741" y="620392"/>
            <a:ext cx="3808268" cy="5504688"/>
          </a:xfrm>
        </p:spPr>
        <p:txBody>
          <a:bodyPr>
            <a:normAutofit/>
          </a:bodyPr>
          <a:lstStyle/>
          <a:p>
            <a:r>
              <a:rPr lang="en-US" sz="5600">
                <a:solidFill>
                  <a:schemeClr val="bg1"/>
                </a:solidFill>
              </a:rPr>
              <a:t>Terminology</a:t>
            </a:r>
          </a:p>
        </p:txBody>
      </p:sp>
      <p:graphicFrame>
        <p:nvGraphicFramePr>
          <p:cNvPr id="7" name="Content Placeholder 4">
            <a:extLst>
              <a:ext uri="{FF2B5EF4-FFF2-40B4-BE49-F238E27FC236}">
                <a16:creationId xmlns:a16="http://schemas.microsoft.com/office/drawing/2014/main" id="{FD7C2056-B96E-4413-A5F6-B8FFB7A0AF65}"/>
              </a:ext>
            </a:extLst>
          </p:cNvPr>
          <p:cNvGraphicFramePr>
            <a:graphicFrameLocks noGrp="1"/>
          </p:cNvGraphicFramePr>
          <p:nvPr>
            <p:ph idx="1"/>
            <p:extLst>
              <p:ext uri="{D42A27DB-BD31-4B8C-83A1-F6EECF244321}">
                <p14:modId xmlns:p14="http://schemas.microsoft.com/office/powerpoint/2010/main" val="1460098033"/>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693412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CC0D8A14-3259-5440-93FE-33F275E13124}"/>
              </a:ext>
            </a:extLst>
          </p:cNvPr>
          <p:cNvSpPr>
            <a:spLocks noGrp="1"/>
          </p:cNvSpPr>
          <p:nvPr>
            <p:ph type="title"/>
          </p:nvPr>
        </p:nvSpPr>
        <p:spPr>
          <a:xfrm>
            <a:off x="1452656" y="1444741"/>
            <a:ext cx="9357865" cy="1041901"/>
          </a:xfrm>
        </p:spPr>
        <p:txBody>
          <a:bodyPr vert="horz" lIns="91440" tIns="45720" rIns="91440" bIns="45720" rtlCol="0" anchor="ctr">
            <a:normAutofit/>
          </a:bodyPr>
          <a:lstStyle/>
          <a:p>
            <a:r>
              <a:rPr lang="en-US" sz="4000" kern="1200">
                <a:solidFill>
                  <a:schemeClr val="tx1"/>
                </a:solidFill>
                <a:latin typeface="+mj-lt"/>
                <a:ea typeface="+mj-ea"/>
                <a:cs typeface="+mj-cs"/>
              </a:rPr>
              <a:t>Definition of a Probability</a:t>
            </a:r>
          </a:p>
        </p:txBody>
      </p:sp>
      <p:sp>
        <p:nvSpPr>
          <p:cNvPr id="2" name="Content Placeholder 1">
            <a:extLst>
              <a:ext uri="{FF2B5EF4-FFF2-40B4-BE49-F238E27FC236}">
                <a16:creationId xmlns:a16="http://schemas.microsoft.com/office/drawing/2014/main" id="{8B191677-702B-8445-835D-0164228BD43B}"/>
              </a:ext>
            </a:extLst>
          </p:cNvPr>
          <p:cNvSpPr>
            <a:spLocks noGrp="1"/>
          </p:cNvSpPr>
          <p:nvPr>
            <p:ph idx="1"/>
          </p:nvPr>
        </p:nvSpPr>
        <p:spPr>
          <a:xfrm>
            <a:off x="1299183" y="2358904"/>
            <a:ext cx="4714521" cy="2699968"/>
          </a:xfrm>
        </p:spPr>
        <p:txBody>
          <a:bodyPr vert="horz" lIns="91440" tIns="45720" rIns="91440" bIns="45720" rtlCol="0">
            <a:noAutofit/>
          </a:bodyPr>
          <a:lstStyle/>
          <a:p>
            <a:pPr>
              <a:spcBef>
                <a:spcPts val="0"/>
              </a:spcBef>
              <a:spcAft>
                <a:spcPts val="1200"/>
              </a:spcAft>
            </a:pPr>
            <a:r>
              <a:rPr lang="en-US" sz="1400" dirty="0">
                <a:solidFill>
                  <a:srgbClr val="002BFF"/>
                </a:solidFill>
              </a:rPr>
              <a:t>A probability is a way of assigning every event a value between 0 and 1, with the requirement that the event is made up of all possible results.</a:t>
            </a:r>
          </a:p>
          <a:p>
            <a:pPr>
              <a:spcBef>
                <a:spcPts val="0"/>
              </a:spcBef>
              <a:spcAft>
                <a:spcPts val="1200"/>
              </a:spcAft>
            </a:pPr>
            <a:r>
              <a:rPr lang="en-US" sz="1400" dirty="0"/>
              <a:t>As an example, in tossing a dice, the event {1,2,3,4,5,6} is assigned a value of one or 100%. </a:t>
            </a:r>
          </a:p>
          <a:p>
            <a:pPr>
              <a:spcBef>
                <a:spcPts val="0"/>
              </a:spcBef>
              <a:spcAft>
                <a:spcPts val="1200"/>
              </a:spcAft>
            </a:pPr>
            <a:r>
              <a:rPr lang="en-US" sz="1400" dirty="0"/>
              <a:t>To qualify as a probability, the assignment of values must satisfy the requirement:</a:t>
            </a:r>
          </a:p>
          <a:p>
            <a:pPr marL="457200" lvl="1">
              <a:spcBef>
                <a:spcPts val="0"/>
              </a:spcBef>
              <a:spcAft>
                <a:spcPts val="1200"/>
              </a:spcAft>
            </a:pPr>
            <a:r>
              <a:rPr lang="en-US" sz="1400" dirty="0"/>
              <a:t>For any collection of mutually exclusive events (events with no common results, such as the events {1,6}, {3}, and {2,4}), </a:t>
            </a:r>
            <a:r>
              <a:rPr lang="en-US" sz="1400" dirty="0">
                <a:solidFill>
                  <a:srgbClr val="0619C0"/>
                </a:solidFill>
              </a:rPr>
              <a:t>the probability that at least one of the events will occur is given by the sum of the probabilities of all the individual events.</a:t>
            </a:r>
          </a:p>
          <a:p>
            <a:pPr marL="457200" lvl="1">
              <a:spcBef>
                <a:spcPts val="0"/>
              </a:spcBef>
              <a:spcAft>
                <a:spcPts val="1200"/>
              </a:spcAft>
            </a:pPr>
            <a:r>
              <a:rPr lang="en-US" sz="1400" dirty="0"/>
              <a:t>Thus, the probability that {1,6} will occur is given by the sum of probabilities that {1} and {6} will occur = 1/3</a:t>
            </a:r>
          </a:p>
          <a:p>
            <a:pPr>
              <a:spcBef>
                <a:spcPts val="0"/>
              </a:spcBef>
              <a:spcAft>
                <a:spcPts val="1200"/>
              </a:spcAft>
            </a:pPr>
            <a:endParaRPr lang="en-US" sz="1400" dirty="0"/>
          </a:p>
        </p:txBody>
      </p:sp>
      <p:sp>
        <p:nvSpPr>
          <p:cNvPr id="4" name="TextBox 3">
            <a:extLst>
              <a:ext uri="{FF2B5EF4-FFF2-40B4-BE49-F238E27FC236}">
                <a16:creationId xmlns:a16="http://schemas.microsoft.com/office/drawing/2014/main" id="{B63888B3-7E3C-3D46-A9E8-616B96B1EB1C}"/>
              </a:ext>
            </a:extLst>
          </p:cNvPr>
          <p:cNvSpPr txBox="1"/>
          <p:nvPr/>
        </p:nvSpPr>
        <p:spPr>
          <a:xfrm>
            <a:off x="6256020" y="2701427"/>
            <a:ext cx="4554501" cy="2699968"/>
          </a:xfrm>
          <a:prstGeom prst="rect">
            <a:avLst/>
          </a:prstGeom>
        </p:spPr>
        <p:txBody>
          <a:bodyPr vert="horz" lIns="91440" tIns="45720" rIns="91440" bIns="45720" rtlCol="0">
            <a:normAutofit/>
          </a:bodyPr>
          <a:lstStyle/>
          <a:p>
            <a:pPr>
              <a:lnSpc>
                <a:spcPct val="90000"/>
              </a:lnSpc>
              <a:spcAft>
                <a:spcPts val="1200"/>
              </a:spcAft>
            </a:pPr>
            <a:r>
              <a:rPr lang="en-US" altLang="en-US" sz="2000" dirty="0"/>
              <a:t>Note that the </a:t>
            </a:r>
            <a:r>
              <a:rPr lang="en-US" altLang="en-US" sz="2000" dirty="0">
                <a:solidFill>
                  <a:srgbClr val="002BFF"/>
                </a:solidFill>
              </a:rPr>
              <a:t>opposite</a:t>
            </a:r>
            <a:r>
              <a:rPr lang="en-US" altLang="en-US" sz="2000" dirty="0"/>
              <a:t> or </a:t>
            </a:r>
            <a:r>
              <a:rPr lang="en-US" altLang="en-US" sz="2000" dirty="0">
                <a:solidFill>
                  <a:srgbClr val="002BFF"/>
                </a:solidFill>
              </a:rPr>
              <a:t>complement</a:t>
            </a:r>
            <a:r>
              <a:rPr lang="en-US" altLang="en-US" sz="2000" dirty="0"/>
              <a:t>         of an event </a:t>
            </a:r>
            <a:r>
              <a:rPr lang="en-US" altLang="en-US" sz="2000" dirty="0">
                <a:solidFill>
                  <a:srgbClr val="0619C0"/>
                </a:solidFill>
              </a:rPr>
              <a:t>A</a:t>
            </a:r>
            <a:r>
              <a:rPr lang="en-US" altLang="en-US" sz="2000" dirty="0"/>
              <a:t> is the event [</a:t>
            </a:r>
            <a:r>
              <a:rPr lang="en-US" altLang="en-US" sz="2000" dirty="0">
                <a:solidFill>
                  <a:srgbClr val="0619C0"/>
                </a:solidFill>
              </a:rPr>
              <a:t>A</a:t>
            </a:r>
            <a:r>
              <a:rPr lang="en-US" altLang="en-US" sz="2000" baseline="30000" dirty="0">
                <a:solidFill>
                  <a:srgbClr val="0619C0"/>
                </a:solidFill>
              </a:rPr>
              <a:t>C</a:t>
            </a:r>
            <a:r>
              <a:rPr lang="en-US" altLang="en-US" sz="2000" dirty="0"/>
              <a:t>]</a:t>
            </a:r>
          </a:p>
          <a:p>
            <a:pPr>
              <a:lnSpc>
                <a:spcPct val="90000"/>
              </a:lnSpc>
              <a:spcAft>
                <a:spcPts val="1200"/>
              </a:spcAft>
            </a:pPr>
            <a:r>
              <a:rPr lang="en-US" altLang="en-US" sz="2000" dirty="0"/>
              <a:t>That is, the event of A </a:t>
            </a:r>
            <a:r>
              <a:rPr lang="en-US" altLang="en-US" sz="2000" dirty="0">
                <a:solidFill>
                  <a:srgbClr val="002BFF"/>
                </a:solidFill>
              </a:rPr>
              <a:t>not occurring </a:t>
            </a:r>
            <a:r>
              <a:rPr lang="en-US" altLang="en-US" sz="2000" dirty="0"/>
              <a:t>is given by:   P(</a:t>
            </a:r>
            <a:r>
              <a:rPr lang="en-US" altLang="en-US" sz="2000" dirty="0">
                <a:solidFill>
                  <a:srgbClr val="002BFF"/>
                </a:solidFill>
              </a:rPr>
              <a:t>A</a:t>
            </a:r>
            <a:r>
              <a:rPr lang="en-US" altLang="en-US" sz="2000" baseline="30000" dirty="0">
                <a:solidFill>
                  <a:srgbClr val="002BFF"/>
                </a:solidFill>
              </a:rPr>
              <a:t>C</a:t>
            </a:r>
            <a:r>
              <a:rPr lang="en-US" altLang="en-US" sz="2000" dirty="0"/>
              <a:t>) = 1 − P(</a:t>
            </a:r>
            <a:r>
              <a:rPr lang="en-US" altLang="en-US" sz="2000" dirty="0">
                <a:solidFill>
                  <a:srgbClr val="002BFF"/>
                </a:solidFill>
              </a:rPr>
              <a:t>A</a:t>
            </a:r>
            <a:r>
              <a:rPr lang="en-US" altLang="en-US" sz="2000" dirty="0"/>
              <a:t>)</a:t>
            </a:r>
            <a:endParaRPr lang="en-US" sz="2000" dirty="0"/>
          </a:p>
          <a:p>
            <a:pPr>
              <a:lnSpc>
                <a:spcPct val="90000"/>
              </a:lnSpc>
            </a:pPr>
            <a:endParaRPr lang="en-US" sz="2000" dirty="0"/>
          </a:p>
        </p:txBody>
      </p:sp>
    </p:spTree>
    <p:extLst>
      <p:ext uri="{BB962C8B-B14F-4D97-AF65-F5344CB8AC3E}">
        <p14:creationId xmlns:p14="http://schemas.microsoft.com/office/powerpoint/2010/main" val="3062057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565</TotalTime>
  <Words>2757</Words>
  <Application>Microsoft Macintosh PowerPoint</Application>
  <PresentationFormat>Widescreen</PresentationFormat>
  <Paragraphs>175</Paragraphs>
  <Slides>43</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43</vt:i4>
      </vt:variant>
    </vt:vector>
  </HeadingPairs>
  <TitlesOfParts>
    <vt:vector size="49" baseType="lpstr">
      <vt:lpstr>Arial</vt:lpstr>
      <vt:lpstr>Calibri</vt:lpstr>
      <vt:lpstr>Calibri Light</vt:lpstr>
      <vt:lpstr>Cambria Math</vt:lpstr>
      <vt:lpstr>Times New Roman</vt:lpstr>
      <vt:lpstr>Office Theme</vt:lpstr>
      <vt:lpstr>Fractals, Chaos, Complexity Physics-EPS 30</vt:lpstr>
      <vt:lpstr>Venn Diagrams</vt:lpstr>
      <vt:lpstr>Venn Diagrams</vt:lpstr>
      <vt:lpstr>Probability</vt:lpstr>
      <vt:lpstr>Probability https://en.wikipedia.org/wiki/Experiment_(probability_theory) </vt:lpstr>
      <vt:lpstr>Terminology</vt:lpstr>
      <vt:lpstr>Terminology</vt:lpstr>
      <vt:lpstr>Terminology</vt:lpstr>
      <vt:lpstr>Definition of a Probability</vt:lpstr>
      <vt:lpstr>Independent Events</vt:lpstr>
      <vt:lpstr>Mutually Exclusive Events</vt:lpstr>
      <vt:lpstr>Non-Exclusive Events</vt:lpstr>
      <vt:lpstr>Probability, Sets and Truth Tables</vt:lpstr>
      <vt:lpstr>Histograms</vt:lpstr>
      <vt:lpstr>From Time Series to Histograms</vt:lpstr>
      <vt:lpstr>PowerPoint Presentation</vt:lpstr>
      <vt:lpstr>Ordinary and Cumulative Histograms https://en.wikipedia.org/wiki/Density_estimation</vt:lpstr>
      <vt:lpstr>Ordinary and Cumulative Histograms https://en.wikipedia.org/wiki/Density_estimation</vt:lpstr>
      <vt:lpstr>Mean and Standard Deviation</vt:lpstr>
      <vt:lpstr>Statistics of Stock Market Data http://investexcel.net/plot-stock-returns-histogram/</vt:lpstr>
      <vt:lpstr>PowerPoint Presentation</vt:lpstr>
      <vt:lpstr>PowerPoint Presentation</vt:lpstr>
      <vt:lpstr>Statlets http://www.math.usu.edu/schneit/CTIS/</vt:lpstr>
      <vt:lpstr>Probability: Continuous Distributions</vt:lpstr>
      <vt:lpstr>Probability Densities https://en.wikipedia.org/wiki/Probability_distribution</vt:lpstr>
      <vt:lpstr>Probability Densities https://en.wikipedia.org/wiki/Probability_distribution</vt:lpstr>
      <vt:lpstr>Probability Densities https://en.wikipedia.org/wiki/Probability_distribution</vt:lpstr>
      <vt:lpstr>Probability Density Function (“PDF”)</vt:lpstr>
      <vt:lpstr>Markets: From Time Series to Probability Densities http://www.value-at-risk.net/leptokurtosis-conditional-heteroskedasticity/</vt:lpstr>
      <vt:lpstr>Probability Moments</vt:lpstr>
      <vt:lpstr>Mean and Standard Deviation https://www.evestment.com/resources/investment-statistics-guide/assessing-skewness-and-kurtosis-in-the-returns-distribution/</vt:lpstr>
      <vt:lpstr>Expected Value (Sample Mean) https://en.wikipedia.org/wiki/Experiment_(probability_theory) </vt:lpstr>
      <vt:lpstr>Expected Value (Sample Mean) https://en.wikipedia.org/wiki/Expected_value</vt:lpstr>
      <vt:lpstr>Expected Value (Sample Mean) https://en.wikipedia.org/wiki/Experiment_(probability_theory) </vt:lpstr>
      <vt:lpstr>Expected Value (Sample Mean) https://en.wikipedia.org/wiki/Experiment_(probability_theory) </vt:lpstr>
      <vt:lpstr>Expected Value (Discrete Random Variables) https://en.wikipedia.org/wiki/Experiment_(probability_theory) </vt:lpstr>
      <vt:lpstr>Expected Value (Sample Mean) https://en.wikipedia.org/wiki/Experiment_(probability_theory) </vt:lpstr>
      <vt:lpstr>Expectation: Example https://www.boundless.com/finance/textbooks/boundless-finance-textbook/introduction-to-risk-and-return-8/understanding-return-76/expected-return-340-3795/</vt:lpstr>
      <vt:lpstr>Ed Thorp: A Man for All Markets</vt:lpstr>
      <vt:lpstr>Example:  Probability of 100 Year Flood</vt:lpstr>
      <vt:lpstr>Example: Monty Hall Game Show Problem https://en.wikipedia.org/wiki/Monty_Hall_problem</vt:lpstr>
      <vt:lpstr>Example: Monty Hall Game Show Problem https://en.wikipedia.org/wiki/Monty_Hall_problem</vt:lpstr>
      <vt:lpstr>Example: Monty Hall Game Show Problem https://en.wikipedia.org/wiki/Monty_Hall_problem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Fractals, Chaos, Complexity Physics-EPS 30</dc:title>
  <dc:creator>Microsoft Office User</dc:creator>
  <cp:lastModifiedBy>John Rundle</cp:lastModifiedBy>
  <cp:revision>66</cp:revision>
  <dcterms:created xsi:type="dcterms:W3CDTF">2021-11-02T21:03:08Z</dcterms:created>
  <dcterms:modified xsi:type="dcterms:W3CDTF">2022-02-10T19:48:01Z</dcterms:modified>
</cp:coreProperties>
</file>