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94" r:id="rId2"/>
    <p:sldId id="359" r:id="rId3"/>
    <p:sldId id="295" r:id="rId4"/>
    <p:sldId id="296" r:id="rId5"/>
    <p:sldId id="297" r:id="rId6"/>
    <p:sldId id="298" r:id="rId7"/>
    <p:sldId id="367" r:id="rId8"/>
    <p:sldId id="368" r:id="rId9"/>
    <p:sldId id="301" r:id="rId10"/>
    <p:sldId id="302" r:id="rId11"/>
    <p:sldId id="370" r:id="rId12"/>
    <p:sldId id="371" r:id="rId13"/>
    <p:sldId id="306" r:id="rId14"/>
    <p:sldId id="303" r:id="rId15"/>
    <p:sldId id="372" r:id="rId16"/>
    <p:sldId id="304" r:id="rId17"/>
    <p:sldId id="305" r:id="rId18"/>
    <p:sldId id="307" r:id="rId19"/>
    <p:sldId id="308" r:id="rId20"/>
    <p:sldId id="310" r:id="rId21"/>
    <p:sldId id="349" r:id="rId22"/>
    <p:sldId id="316" r:id="rId23"/>
    <p:sldId id="314" r:id="rId24"/>
    <p:sldId id="317" r:id="rId25"/>
    <p:sldId id="318" r:id="rId26"/>
    <p:sldId id="319" r:id="rId27"/>
    <p:sldId id="320" r:id="rId28"/>
    <p:sldId id="321" r:id="rId29"/>
    <p:sldId id="322" r:id="rId30"/>
    <p:sldId id="323" r:id="rId31"/>
    <p:sldId id="324" r:id="rId32"/>
    <p:sldId id="328" r:id="rId33"/>
    <p:sldId id="329" r:id="rId34"/>
    <p:sldId id="330" r:id="rId35"/>
    <p:sldId id="332" r:id="rId36"/>
    <p:sldId id="375" r:id="rId37"/>
    <p:sldId id="335" r:id="rId38"/>
    <p:sldId id="337" r:id="rId39"/>
    <p:sldId id="336" r:id="rId40"/>
    <p:sldId id="373" r:id="rId41"/>
    <p:sldId id="350" r:id="rId42"/>
    <p:sldId id="353" r:id="rId43"/>
    <p:sldId id="360" r:id="rId44"/>
    <p:sldId id="361" r:id="rId45"/>
    <p:sldId id="363" r:id="rId46"/>
    <p:sldId id="362" r:id="rId47"/>
    <p:sldId id="364" r:id="rId48"/>
    <p:sldId id="365" r:id="rId49"/>
    <p:sldId id="338" r:id="rId50"/>
    <p:sldId id="339" r:id="rId51"/>
    <p:sldId id="342" r:id="rId52"/>
    <p:sldId id="343" r:id="rId53"/>
    <p:sldId id="341" r:id="rId54"/>
    <p:sldId id="346" r:id="rId55"/>
    <p:sldId id="347" r:id="rId56"/>
    <p:sldId id="374" r:id="rId57"/>
    <p:sldId id="345" r:id="rId58"/>
    <p:sldId id="340" r:id="rId59"/>
    <p:sldId id="354" r:id="rId60"/>
    <p:sldId id="356" r:id="rId61"/>
    <p:sldId id="357" r:id="rId62"/>
    <p:sldId id="358" r:id="rId63"/>
    <p:sldId id="36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19C0"/>
    <a:srgbClr val="0E07FF"/>
    <a:srgbClr val="0F2EFF"/>
    <a:srgbClr val="0025FF"/>
    <a:srgbClr val="0E4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12"/>
    <p:restoredTop sz="94830"/>
  </p:normalViewPr>
  <p:slideViewPr>
    <p:cSldViewPr snapToGrid="0" snapToObjects="1">
      <p:cViewPr varScale="1">
        <p:scale>
          <a:sx n="117" d="100"/>
          <a:sy n="117" d="100"/>
        </p:scale>
        <p:origin x="1064" y="168"/>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37CC0-A3AE-EF49-84E3-0A9C9CD99165}" type="datetimeFigureOut">
              <a:rPr lang="en-US" smtClean="0"/>
              <a:t>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56093-CECB-AE42-B10C-D1CEDB03C6D1}" type="slidenum">
              <a:rPr lang="en-US" smtClean="0"/>
              <a:t>‹#›</a:t>
            </a:fld>
            <a:endParaRPr lang="en-US"/>
          </a:p>
        </p:txBody>
      </p:sp>
    </p:spTree>
    <p:extLst>
      <p:ext uri="{BB962C8B-B14F-4D97-AF65-F5344CB8AC3E}">
        <p14:creationId xmlns:p14="http://schemas.microsoft.com/office/powerpoint/2010/main" val="286415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56093-CECB-AE42-B10C-D1CEDB03C6D1}" type="slidenum">
              <a:rPr lang="en-US" smtClean="0"/>
              <a:t>13</a:t>
            </a:fld>
            <a:endParaRPr lang="en-US"/>
          </a:p>
        </p:txBody>
      </p:sp>
    </p:spTree>
    <p:extLst>
      <p:ext uri="{BB962C8B-B14F-4D97-AF65-F5344CB8AC3E}">
        <p14:creationId xmlns:p14="http://schemas.microsoft.com/office/powerpoint/2010/main" val="3120686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F38B-D7B6-5D49-BB2A-C22ED0C02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AA81C-4B5E-3142-8ECC-192908CCA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72E7B9-CE98-C743-A32F-F4E352DC644F}"/>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5" name="Footer Placeholder 4">
            <a:extLst>
              <a:ext uri="{FF2B5EF4-FFF2-40B4-BE49-F238E27FC236}">
                <a16:creationId xmlns:a16="http://schemas.microsoft.com/office/drawing/2014/main" id="{02BEFE84-FFDD-C948-9074-AB04B2DA9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1CDE1-497E-CB4A-A602-3E90575368AF}"/>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128645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5164-23F8-1E48-932A-A24E0232C2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FA2E2-8C92-2B4F-9103-8D698A1915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EFAD9-5F89-7841-B729-539412E54AE0}"/>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5" name="Footer Placeholder 4">
            <a:extLst>
              <a:ext uri="{FF2B5EF4-FFF2-40B4-BE49-F238E27FC236}">
                <a16:creationId xmlns:a16="http://schemas.microsoft.com/office/drawing/2014/main" id="{AC44A73B-91BB-3141-9655-DD2A65E39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607C8-92DC-C440-9D50-061F649F01A3}"/>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36495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0116C-F362-3549-B2D0-DE97DD93C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85D1F0-608D-474E-A743-A118C47383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855F-BB8F-EA47-B7BE-9D09A048C24A}"/>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5" name="Footer Placeholder 4">
            <a:extLst>
              <a:ext uri="{FF2B5EF4-FFF2-40B4-BE49-F238E27FC236}">
                <a16:creationId xmlns:a16="http://schemas.microsoft.com/office/drawing/2014/main" id="{22F50436-94B2-6045-AD19-5B21FD6F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8711A-DDFC-124D-9C13-D8D674300A1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72040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53BF-D5B3-CE42-AEA2-3070B0752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D50C5-3FD0-4942-AFEC-9DD7C6E0F0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3913F-F0D1-7247-A2B9-A8BCFBC21AB7}"/>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5" name="Footer Placeholder 4">
            <a:extLst>
              <a:ext uri="{FF2B5EF4-FFF2-40B4-BE49-F238E27FC236}">
                <a16:creationId xmlns:a16="http://schemas.microsoft.com/office/drawing/2014/main" id="{FE4BA4DA-32B4-3245-875C-866C713B7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8FD55-4B21-7A4D-9985-B2E9C517DEA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1687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3558-1399-714A-9208-25359A723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4E65B-B991-FA40-B6F6-732DB78FB5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77D982-2533-8943-B44F-952F7316E5F7}"/>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5" name="Footer Placeholder 4">
            <a:extLst>
              <a:ext uri="{FF2B5EF4-FFF2-40B4-BE49-F238E27FC236}">
                <a16:creationId xmlns:a16="http://schemas.microsoft.com/office/drawing/2014/main" id="{A632D220-766B-8948-8CD9-04D46AF7F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6BB33-1B77-0A44-BD5F-AA761C83F8E5}"/>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95017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0143-14F6-7F4F-B854-473B9434D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900D0-DEA8-834A-8C52-80FD622AC2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3C0056-9801-C848-A293-E53B9FF19B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2729B0-60C6-E447-A347-61D3B8F79E4B}"/>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6" name="Footer Placeholder 5">
            <a:extLst>
              <a:ext uri="{FF2B5EF4-FFF2-40B4-BE49-F238E27FC236}">
                <a16:creationId xmlns:a16="http://schemas.microsoft.com/office/drawing/2014/main" id="{79D001E9-66E7-CF4C-A93C-9D7CD9DD0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E7AFC-5A8F-0744-8B25-78BBD4C959A5}"/>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40509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BA3D-AE20-9D43-818C-33FA3AD5C8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8DF66D-B5D0-BE4E-B60D-8ED2A786E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C55F3E-35B3-CE43-84C0-8257E33D04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FD059-AC75-ED4F-91AD-B61F07DC1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7BCF09-532B-A542-929A-CB0170AC6F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1CB7E-70D6-A044-8154-B75636D25C24}"/>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8" name="Footer Placeholder 7">
            <a:extLst>
              <a:ext uri="{FF2B5EF4-FFF2-40B4-BE49-F238E27FC236}">
                <a16:creationId xmlns:a16="http://schemas.microsoft.com/office/drawing/2014/main" id="{32347226-07CF-D54A-8137-CE5A807588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E5B84B-AFC3-3243-826A-D977F95F023C}"/>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83749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0EF0-A9E1-BB48-8C6A-A1F1BCB05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2A27F-EA69-2B4F-8241-E9BC71CCFC9D}"/>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4" name="Footer Placeholder 3">
            <a:extLst>
              <a:ext uri="{FF2B5EF4-FFF2-40B4-BE49-F238E27FC236}">
                <a16:creationId xmlns:a16="http://schemas.microsoft.com/office/drawing/2014/main" id="{B6A950E6-DC4A-6C47-9CDC-3E3BB1FDA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F481D-C842-1440-95C5-3B82FFC10034}"/>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18713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9DFB9-02DB-5F44-ACDF-7599DF091525}"/>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3" name="Footer Placeholder 2">
            <a:extLst>
              <a:ext uri="{FF2B5EF4-FFF2-40B4-BE49-F238E27FC236}">
                <a16:creationId xmlns:a16="http://schemas.microsoft.com/office/drawing/2014/main" id="{43122842-E969-3841-A1C6-BE567F7CA9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5146A0-ABA0-054E-A447-4131DE136689}"/>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81421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A82F-FE3E-AA4B-BDE1-1D02DC912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F41678-F4CA-214F-95DD-6212D3305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FFACE-F2AF-4040-848D-34B3E8018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551C2-FB7A-1748-B477-98C1D538FD18}"/>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6" name="Footer Placeholder 5">
            <a:extLst>
              <a:ext uri="{FF2B5EF4-FFF2-40B4-BE49-F238E27FC236}">
                <a16:creationId xmlns:a16="http://schemas.microsoft.com/office/drawing/2014/main" id="{38F3AC5A-4FBD-704E-AC98-03310BD57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09DF1-7FBC-ED45-8CA9-1CA6FE66723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84978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5FEC-7FD1-544A-8197-11DD05C8E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14992-1902-9A45-9B14-E095A95F8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800B6-156F-2149-92B2-A7073FAF4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6EC8A8-854D-8F4D-815E-9C543529DEE3}"/>
              </a:ext>
            </a:extLst>
          </p:cNvPr>
          <p:cNvSpPr>
            <a:spLocks noGrp="1"/>
          </p:cNvSpPr>
          <p:nvPr>
            <p:ph type="dt" sz="half" idx="10"/>
          </p:nvPr>
        </p:nvSpPr>
        <p:spPr/>
        <p:txBody>
          <a:bodyPr/>
          <a:lstStyle/>
          <a:p>
            <a:fld id="{235FA92B-4EF1-534D-AA94-B382A0601DC5}" type="datetimeFigureOut">
              <a:rPr lang="en-US" smtClean="0"/>
              <a:t>2/16/24</a:t>
            </a:fld>
            <a:endParaRPr lang="en-US"/>
          </a:p>
        </p:txBody>
      </p:sp>
      <p:sp>
        <p:nvSpPr>
          <p:cNvPr id="6" name="Footer Placeholder 5">
            <a:extLst>
              <a:ext uri="{FF2B5EF4-FFF2-40B4-BE49-F238E27FC236}">
                <a16:creationId xmlns:a16="http://schemas.microsoft.com/office/drawing/2014/main" id="{27C8C106-0964-9C47-B2B0-317271CEC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9F92E-30F2-2644-8E29-82954CE7EBC9}"/>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07815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401E1-8327-6541-96E5-0A0F7DF83F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31605-1894-DB4B-98C0-272B15798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1394A-7B89-9E44-9463-2D7DF83BDE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FA92B-4EF1-534D-AA94-B382A0601DC5}" type="datetimeFigureOut">
              <a:rPr lang="en-US" smtClean="0"/>
              <a:t>2/16/24</a:t>
            </a:fld>
            <a:endParaRPr lang="en-US"/>
          </a:p>
        </p:txBody>
      </p:sp>
      <p:sp>
        <p:nvSpPr>
          <p:cNvPr id="5" name="Footer Placeholder 4">
            <a:extLst>
              <a:ext uri="{FF2B5EF4-FFF2-40B4-BE49-F238E27FC236}">
                <a16:creationId xmlns:a16="http://schemas.microsoft.com/office/drawing/2014/main" id="{205C8D2B-2CFE-A04A-97EB-223B5C397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0DE4BA-E008-1342-ACA7-5E228A192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ABDA1-0701-2144-921E-68EF07907CD7}" type="slidenum">
              <a:rPr lang="en-US" smtClean="0"/>
              <a:t>‹#›</a:t>
            </a:fld>
            <a:endParaRPr lang="en-US"/>
          </a:p>
        </p:txBody>
      </p:sp>
    </p:spTree>
    <p:extLst>
      <p:ext uri="{BB962C8B-B14F-4D97-AF65-F5344CB8AC3E}">
        <p14:creationId xmlns:p14="http://schemas.microsoft.com/office/powerpoint/2010/main" val="3308204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8.emf"/><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5" name="Subtitle 4">
            <a:extLst>
              <a:ext uri="{FF2B5EF4-FFF2-40B4-BE49-F238E27FC236}">
                <a16:creationId xmlns:a16="http://schemas.microsoft.com/office/drawing/2014/main" id="{52F628C4-B54A-7F4B-8E81-E7508D295893}"/>
              </a:ext>
            </a:extLst>
          </p:cNvPr>
          <p:cNvSpPr>
            <a:spLocks noGrp="1"/>
          </p:cNvSpPr>
          <p:nvPr>
            <p:ph type="subTitle" idx="1"/>
          </p:nvPr>
        </p:nvSpPr>
        <p:spPr>
          <a:xfrm>
            <a:off x="1524000" y="3602038"/>
            <a:ext cx="9144000" cy="2316441"/>
          </a:xfrm>
        </p:spPr>
        <p:txBody>
          <a:bodyPr>
            <a:normAutofit/>
          </a:bodyPr>
          <a:lstStyle/>
          <a:p>
            <a:r>
              <a:rPr lang="en-US" sz="1900" dirty="0"/>
              <a:t>Lecture </a:t>
            </a:r>
          </a:p>
          <a:p>
            <a:r>
              <a:rPr lang="en-US" dirty="0"/>
              <a:t>Physics of Computation and Information Theory</a:t>
            </a:r>
          </a:p>
          <a:p>
            <a:endParaRPr lang="en-US" dirty="0"/>
          </a:p>
          <a:p>
            <a:endParaRPr lang="en-US" sz="1900" dirty="0"/>
          </a:p>
        </p:txBody>
      </p:sp>
    </p:spTree>
    <p:extLst>
      <p:ext uri="{BB962C8B-B14F-4D97-AF65-F5344CB8AC3E}">
        <p14:creationId xmlns:p14="http://schemas.microsoft.com/office/powerpoint/2010/main" val="747317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BD06-CF41-9B41-8CBC-9A960D6B8E74}"/>
              </a:ext>
            </a:extLst>
          </p:cNvPr>
          <p:cNvSpPr>
            <a:spLocks noGrp="1"/>
          </p:cNvSpPr>
          <p:nvPr>
            <p:ph type="title"/>
          </p:nvPr>
        </p:nvSpPr>
        <p:spPr/>
        <p:txBody>
          <a:bodyPr>
            <a:normAutofit/>
          </a:bodyPr>
          <a:lstStyle/>
          <a:p>
            <a:r>
              <a:rPr lang="en-US" dirty="0"/>
              <a:t>Complexity in Computation</a:t>
            </a:r>
            <a:br>
              <a:rPr lang="en-US" dirty="0"/>
            </a:br>
            <a:r>
              <a:rPr lang="en-US" sz="2200" dirty="0"/>
              <a:t>https://</a:t>
            </a:r>
            <a:r>
              <a:rPr lang="en-US" sz="2200" dirty="0" err="1"/>
              <a:t>en.wikipedia.org</a:t>
            </a:r>
            <a:r>
              <a:rPr lang="en-US" sz="2200" dirty="0"/>
              <a:t>/wiki/</a:t>
            </a:r>
            <a:r>
              <a:rPr lang="en-US" sz="2200" dirty="0" err="1"/>
              <a:t>Computational_complexity</a:t>
            </a:r>
            <a:endParaRPr lang="en-US" sz="2200" dirty="0"/>
          </a:p>
        </p:txBody>
      </p:sp>
      <p:sp>
        <p:nvSpPr>
          <p:cNvPr id="3" name="Content Placeholder 2">
            <a:extLst>
              <a:ext uri="{FF2B5EF4-FFF2-40B4-BE49-F238E27FC236}">
                <a16:creationId xmlns:a16="http://schemas.microsoft.com/office/drawing/2014/main" id="{922547A4-F381-C34B-BFCB-D56F90D4AB26}"/>
              </a:ext>
            </a:extLst>
          </p:cNvPr>
          <p:cNvSpPr>
            <a:spLocks noGrp="1"/>
          </p:cNvSpPr>
          <p:nvPr>
            <p:ph idx="1"/>
          </p:nvPr>
        </p:nvSpPr>
        <p:spPr/>
        <p:txBody>
          <a:bodyPr>
            <a:normAutofit/>
          </a:bodyPr>
          <a:lstStyle/>
          <a:p>
            <a:r>
              <a:rPr lang="en-US" sz="1800" dirty="0"/>
              <a:t>In computer science, the </a:t>
            </a:r>
            <a:r>
              <a:rPr lang="en-US" sz="1800" dirty="0">
                <a:solidFill>
                  <a:srgbClr val="0F2EFF"/>
                </a:solidFill>
              </a:rPr>
              <a:t>computational complexity </a:t>
            </a:r>
            <a:r>
              <a:rPr lang="en-US" sz="1800" dirty="0"/>
              <a:t>or simply complexity of an algorithm is the number </a:t>
            </a:r>
            <a:r>
              <a:rPr lang="en-US" sz="1800" dirty="0">
                <a:solidFill>
                  <a:srgbClr val="0025FF"/>
                </a:solidFill>
              </a:rPr>
              <a:t>of resources</a:t>
            </a:r>
            <a:r>
              <a:rPr lang="en-US" sz="1800" dirty="0"/>
              <a:t> required to run it. </a:t>
            </a:r>
          </a:p>
          <a:p>
            <a:r>
              <a:rPr lang="en-US" sz="1800" dirty="0"/>
              <a:t>Particular focus is given to time and memory requirements. </a:t>
            </a:r>
          </a:p>
          <a:p>
            <a:r>
              <a:rPr lang="en-US" sz="1800" dirty="0"/>
              <a:t>The </a:t>
            </a:r>
            <a:r>
              <a:rPr lang="en-US" sz="1800" dirty="0">
                <a:solidFill>
                  <a:srgbClr val="0025FF"/>
                </a:solidFill>
              </a:rPr>
              <a:t>complexity of a problem </a:t>
            </a:r>
            <a:r>
              <a:rPr lang="en-US" sz="1800" dirty="0"/>
              <a:t>is the </a:t>
            </a:r>
            <a:r>
              <a:rPr lang="en-US" sz="1800" dirty="0">
                <a:solidFill>
                  <a:srgbClr val="0025FF"/>
                </a:solidFill>
              </a:rPr>
              <a:t>complexity of the best algorithms </a:t>
            </a:r>
            <a:r>
              <a:rPr lang="en-US" sz="1800" dirty="0"/>
              <a:t>that allow solving the problem. </a:t>
            </a:r>
          </a:p>
          <a:p>
            <a:r>
              <a:rPr lang="en-US" sz="1800" dirty="0"/>
              <a:t>The study of the complexity of explicitly given algorithms is called analysis of algorithms, while the study of the complexity of problems is called computational complexity theory. </a:t>
            </a:r>
          </a:p>
          <a:p>
            <a:r>
              <a:rPr lang="en-US" sz="1800" dirty="0"/>
              <a:t>Both areas are highly related, as the complexity of an algorithm is always an upper bound on the complexity of the problem solved by this algorithm. </a:t>
            </a:r>
          </a:p>
          <a:p>
            <a:r>
              <a:rPr lang="en-US" sz="1800" dirty="0"/>
              <a:t>Moreover, for designing efficient algorithms, it is often fundamental to compare the complexity of a specific algorithm to the complexity of the problem to be solved. </a:t>
            </a:r>
          </a:p>
          <a:p>
            <a:r>
              <a:rPr lang="en-US" sz="1800" dirty="0"/>
              <a:t>Also, in most cases, the only thing that is known about the complexity of a problem is that it is lower than the complexity of the most efficient known algorithms. </a:t>
            </a:r>
          </a:p>
          <a:p>
            <a:r>
              <a:rPr lang="en-US" sz="1800" dirty="0"/>
              <a:t>Therefore, there is a large overlap between analysis of algorithms and complexity theory. </a:t>
            </a:r>
          </a:p>
          <a:p>
            <a:endParaRPr lang="en-US" sz="1800" dirty="0"/>
          </a:p>
        </p:txBody>
      </p:sp>
    </p:spTree>
    <p:extLst>
      <p:ext uri="{BB962C8B-B14F-4D97-AF65-F5344CB8AC3E}">
        <p14:creationId xmlns:p14="http://schemas.microsoft.com/office/powerpoint/2010/main" val="179986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9DE6-93B1-3245-AD7A-4234BD575BF2}"/>
              </a:ext>
            </a:extLst>
          </p:cNvPr>
          <p:cNvSpPr>
            <a:spLocks noGrp="1"/>
          </p:cNvSpPr>
          <p:nvPr>
            <p:ph type="title"/>
          </p:nvPr>
        </p:nvSpPr>
        <p:spPr/>
        <p:txBody>
          <a:bodyPr>
            <a:normAutofit/>
          </a:bodyPr>
          <a:lstStyle/>
          <a:p>
            <a:r>
              <a:rPr lang="en-US" dirty="0">
                <a:solidFill>
                  <a:prstClr val="black"/>
                </a:solidFill>
              </a:rPr>
              <a:t>Complexity in Computation</a:t>
            </a:r>
            <a:br>
              <a:rPr lang="en-US" dirty="0">
                <a:solidFill>
                  <a:prstClr val="black"/>
                </a:solidFill>
              </a:rPr>
            </a:br>
            <a:r>
              <a:rPr lang="en-US" sz="2200" dirty="0">
                <a:solidFill>
                  <a:prstClr val="black"/>
                </a:solidFill>
              </a:rPr>
              <a:t>https://</a:t>
            </a:r>
            <a:r>
              <a:rPr lang="en-US" sz="2200" dirty="0" err="1">
                <a:solidFill>
                  <a:prstClr val="black"/>
                </a:solidFill>
              </a:rPr>
              <a:t>en.wikipedia.org</a:t>
            </a:r>
            <a:r>
              <a:rPr lang="en-US" sz="2200" dirty="0">
                <a:solidFill>
                  <a:prstClr val="black"/>
                </a:solidFill>
              </a:rPr>
              <a:t>/wiki/</a:t>
            </a:r>
            <a:r>
              <a:rPr lang="en-US" sz="2200" dirty="0" err="1">
                <a:solidFill>
                  <a:prstClr val="black"/>
                </a:solidFill>
              </a:rPr>
              <a:t>Computational_complexity</a:t>
            </a:r>
            <a:endParaRPr lang="en-US" dirty="0"/>
          </a:p>
        </p:txBody>
      </p:sp>
      <p:pic>
        <p:nvPicPr>
          <p:cNvPr id="1026" name="Picture 2" descr="What is computational complexity? | by Arun C Thomas | The Ultimate  Engineer | Medium">
            <a:extLst>
              <a:ext uri="{FF2B5EF4-FFF2-40B4-BE49-F238E27FC236}">
                <a16:creationId xmlns:a16="http://schemas.microsoft.com/office/drawing/2014/main" id="{F10392D6-C9A7-7649-A2E3-A14B16F660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7300" y="2299494"/>
            <a:ext cx="7137400" cy="340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983252-7D4E-A3D4-8001-8B354A97EDC1}"/>
              </a:ext>
            </a:extLst>
          </p:cNvPr>
          <p:cNvSpPr txBox="1"/>
          <p:nvPr/>
        </p:nvSpPr>
        <p:spPr>
          <a:xfrm>
            <a:off x="2721429" y="5942568"/>
            <a:ext cx="6477000" cy="369332"/>
          </a:xfrm>
          <a:prstGeom prst="rect">
            <a:avLst/>
          </a:prstGeom>
          <a:solidFill>
            <a:schemeClr val="accent5">
              <a:lumMod val="20000"/>
              <a:lumOff val="80000"/>
            </a:schemeClr>
          </a:solidFill>
        </p:spPr>
        <p:txBody>
          <a:bodyPr wrap="square" rtlCol="0">
            <a:spAutoFit/>
          </a:bodyPr>
          <a:lstStyle/>
          <a:p>
            <a:pPr algn="ctr"/>
            <a:r>
              <a:rPr lang="en-US" dirty="0"/>
              <a:t>Here n is the input length for a particular problem</a:t>
            </a:r>
          </a:p>
        </p:txBody>
      </p:sp>
    </p:spTree>
    <p:extLst>
      <p:ext uri="{BB962C8B-B14F-4D97-AF65-F5344CB8AC3E}">
        <p14:creationId xmlns:p14="http://schemas.microsoft.com/office/powerpoint/2010/main" val="343650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78E3-9CC8-884D-9FFF-4FD4FD1F9AF2}"/>
              </a:ext>
            </a:extLst>
          </p:cNvPr>
          <p:cNvSpPr>
            <a:spLocks noGrp="1"/>
          </p:cNvSpPr>
          <p:nvPr>
            <p:ph type="title"/>
          </p:nvPr>
        </p:nvSpPr>
        <p:spPr/>
        <p:txBody>
          <a:bodyPr>
            <a:normAutofit/>
          </a:bodyPr>
          <a:lstStyle/>
          <a:p>
            <a:r>
              <a:rPr lang="en-US" sz="3600" dirty="0"/>
              <a:t>Algorithmic Complexity</a:t>
            </a:r>
            <a:br>
              <a:rPr lang="en-US" sz="1600" dirty="0"/>
            </a:br>
            <a:r>
              <a:rPr lang="en-US" sz="1600" dirty="0"/>
              <a:t>https://</a:t>
            </a:r>
            <a:r>
              <a:rPr lang="en-US" sz="1600" dirty="0" err="1"/>
              <a:t>www.researchgate.net</a:t>
            </a:r>
            <a:r>
              <a:rPr lang="en-US" sz="1600" dirty="0"/>
              <a:t>/publication/301647942_Dark_Memory_and_Accelerator-Rich_System_Optimization_in_the_Dark_Silicon_Era/</a:t>
            </a:r>
            <a:r>
              <a:rPr lang="en-US" sz="1600" dirty="0" err="1"/>
              <a:t>figures?lo</a:t>
            </a:r>
            <a:r>
              <a:rPr lang="en-US" sz="1600" dirty="0"/>
              <a:t>=1</a:t>
            </a:r>
          </a:p>
        </p:txBody>
      </p:sp>
      <p:pic>
        <p:nvPicPr>
          <p:cNvPr id="2050" name="Picture 2" descr="Complexity vs. computation/memory-access ratio for several algorithms ....  | Download Scientific Diagram">
            <a:extLst>
              <a:ext uri="{FF2B5EF4-FFF2-40B4-BE49-F238E27FC236}">
                <a16:creationId xmlns:a16="http://schemas.microsoft.com/office/drawing/2014/main" id="{EA76376C-C74A-774B-95C2-708FED946B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9" y="2015022"/>
            <a:ext cx="5915479" cy="44778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D73EF0-06CD-394D-A445-7C38CAF386BE}"/>
              </a:ext>
            </a:extLst>
          </p:cNvPr>
          <p:cNvSpPr txBox="1"/>
          <p:nvPr/>
        </p:nvSpPr>
        <p:spPr>
          <a:xfrm>
            <a:off x="7075714" y="3341914"/>
            <a:ext cx="4680857" cy="1477328"/>
          </a:xfrm>
          <a:prstGeom prst="rect">
            <a:avLst/>
          </a:prstGeom>
          <a:noFill/>
        </p:spPr>
        <p:txBody>
          <a:bodyPr wrap="square" rtlCol="0">
            <a:spAutoFit/>
          </a:bodyPr>
          <a:lstStyle/>
          <a:p>
            <a:pPr algn="ctr"/>
            <a:r>
              <a:rPr lang="en-US" dirty="0"/>
              <a:t>Complexity vs. computation/memory-access ratio for several algorithms . </a:t>
            </a:r>
          </a:p>
          <a:p>
            <a:pPr algn="ctr"/>
            <a:endParaRPr lang="en-US" dirty="0"/>
          </a:p>
          <a:p>
            <a:pPr algn="ctr"/>
            <a:r>
              <a:rPr lang="en-US" dirty="0"/>
              <a:t>Dashed algorithms increase algorithm complexity for efficient implementation.  </a:t>
            </a:r>
          </a:p>
        </p:txBody>
      </p:sp>
    </p:spTree>
    <p:extLst>
      <p:ext uri="{BB962C8B-B14F-4D97-AF65-F5344CB8AC3E}">
        <p14:creationId xmlns:p14="http://schemas.microsoft.com/office/powerpoint/2010/main" val="3707100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9E2F-1731-B14E-A6E3-3DBD7E94A3E9}"/>
              </a:ext>
            </a:extLst>
          </p:cNvPr>
          <p:cNvSpPr>
            <a:spLocks noGrp="1"/>
          </p:cNvSpPr>
          <p:nvPr>
            <p:ph type="title"/>
          </p:nvPr>
        </p:nvSpPr>
        <p:spPr/>
        <p:txBody>
          <a:bodyPr>
            <a:normAutofit/>
          </a:bodyPr>
          <a:lstStyle/>
          <a:p>
            <a:r>
              <a:rPr lang="en-US" dirty="0"/>
              <a:t>Finite State Machines</a:t>
            </a:r>
            <a:br>
              <a:rPr lang="en-US" dirty="0"/>
            </a:br>
            <a:r>
              <a:rPr lang="en-US" sz="2200" dirty="0"/>
              <a:t>https://</a:t>
            </a:r>
            <a:r>
              <a:rPr lang="en-US" sz="2200" dirty="0" err="1"/>
              <a:t>en.wikipedia.org</a:t>
            </a:r>
            <a:r>
              <a:rPr lang="en-US" sz="2200" dirty="0"/>
              <a:t>/wiki/Finite-</a:t>
            </a:r>
            <a:r>
              <a:rPr lang="en-US" sz="2200" dirty="0" err="1"/>
              <a:t>state_machine</a:t>
            </a:r>
            <a:endParaRPr lang="en-US" sz="2200" dirty="0"/>
          </a:p>
        </p:txBody>
      </p:sp>
      <p:sp>
        <p:nvSpPr>
          <p:cNvPr id="3" name="Content Placeholder 2">
            <a:extLst>
              <a:ext uri="{FF2B5EF4-FFF2-40B4-BE49-F238E27FC236}">
                <a16:creationId xmlns:a16="http://schemas.microsoft.com/office/drawing/2014/main" id="{CE78D385-5B81-4844-A173-4623D102B0AA}"/>
              </a:ext>
            </a:extLst>
          </p:cNvPr>
          <p:cNvSpPr>
            <a:spLocks noGrp="1"/>
          </p:cNvSpPr>
          <p:nvPr>
            <p:ph sz="half" idx="1"/>
          </p:nvPr>
        </p:nvSpPr>
        <p:spPr/>
        <p:txBody>
          <a:bodyPr>
            <a:noAutofit/>
          </a:bodyPr>
          <a:lstStyle/>
          <a:p>
            <a:r>
              <a:rPr lang="en-US" sz="1600" dirty="0"/>
              <a:t>A finite-state machine (FSM) or finite-state automaton, finite automaton, or simply a state machine, is a mathematical model of computation. </a:t>
            </a:r>
          </a:p>
          <a:p>
            <a:r>
              <a:rPr lang="en-US" sz="1600" dirty="0"/>
              <a:t>It is an abstract machine that can be in exactly one of a finite number of states at any given time. </a:t>
            </a:r>
          </a:p>
          <a:p>
            <a:r>
              <a:rPr lang="en-US" sz="1600" dirty="0"/>
              <a:t>The FSM can change from one state to another in response to some inputs; </a:t>
            </a:r>
            <a:r>
              <a:rPr lang="en-US" sz="1600" dirty="0">
                <a:solidFill>
                  <a:srgbClr val="0025FF"/>
                </a:solidFill>
              </a:rPr>
              <a:t>the change from one state to another is called a transition.</a:t>
            </a:r>
          </a:p>
          <a:p>
            <a:r>
              <a:rPr lang="en-US" sz="1600" dirty="0"/>
              <a:t>An FSM is defined by a list of its states, its initial state, and the inputs that trigger each transition. </a:t>
            </a:r>
          </a:p>
          <a:p>
            <a:r>
              <a:rPr lang="en-US" sz="1600" dirty="0"/>
              <a:t>Finite-state machines are of two types—deterministic finite-state machines and non-deterministic finite-state machines.</a:t>
            </a:r>
          </a:p>
          <a:p>
            <a:r>
              <a:rPr lang="en-US" sz="1600" dirty="0"/>
              <a:t>A deterministic finite-state machine can be constructed equivalent to any non-deterministic one. </a:t>
            </a:r>
          </a:p>
        </p:txBody>
      </p:sp>
      <p:sp>
        <p:nvSpPr>
          <p:cNvPr id="7" name="TextBox 6">
            <a:extLst>
              <a:ext uri="{FF2B5EF4-FFF2-40B4-BE49-F238E27FC236}">
                <a16:creationId xmlns:a16="http://schemas.microsoft.com/office/drawing/2014/main" id="{DF6C4FE0-AC60-CD49-BC4A-F3653CA12553}"/>
              </a:ext>
            </a:extLst>
          </p:cNvPr>
          <p:cNvSpPr txBox="1"/>
          <p:nvPr/>
        </p:nvSpPr>
        <p:spPr>
          <a:xfrm>
            <a:off x="6658499" y="5233337"/>
            <a:ext cx="4184726" cy="954107"/>
          </a:xfrm>
          <a:prstGeom prst="rect">
            <a:avLst/>
          </a:prstGeom>
          <a:solidFill>
            <a:schemeClr val="bg2"/>
          </a:solidFill>
        </p:spPr>
        <p:txBody>
          <a:bodyPr wrap="square" rtlCol="0">
            <a:spAutoFit/>
          </a:bodyPr>
          <a:lstStyle/>
          <a:p>
            <a:pPr algn="ctr"/>
            <a:r>
              <a:rPr lang="en-US" sz="1400" dirty="0"/>
              <a:t>https://</a:t>
            </a:r>
            <a:r>
              <a:rPr lang="en-US" sz="1400" dirty="0" err="1"/>
              <a:t>en.wikipedia.org</a:t>
            </a:r>
            <a:r>
              <a:rPr lang="en-US" sz="1400" dirty="0"/>
              <a:t>/wiki/Finite-</a:t>
            </a:r>
            <a:r>
              <a:rPr lang="en-US" sz="1400" dirty="0" err="1"/>
              <a:t>state_machine</a:t>
            </a:r>
            <a:endParaRPr lang="en-US" sz="1400" dirty="0"/>
          </a:p>
          <a:p>
            <a:pPr algn="ctr"/>
            <a:r>
              <a:rPr lang="en-US" sz="1400" dirty="0"/>
              <a:t>https://</a:t>
            </a:r>
            <a:r>
              <a:rPr lang="en-US" sz="1400" dirty="0" err="1"/>
              <a:t>medium.com</a:t>
            </a:r>
            <a:r>
              <a:rPr lang="en-US" sz="1400" dirty="0"/>
              <a:t>/</a:t>
            </a:r>
            <a:r>
              <a:rPr lang="en-US" sz="1400" dirty="0" err="1"/>
              <a:t>wesionary</a:t>
            </a:r>
            <a:r>
              <a:rPr lang="en-US" sz="1400" dirty="0"/>
              <a:t>-team/finite-state-machines-with-go-lang-ccd20e329a7b</a:t>
            </a:r>
          </a:p>
          <a:p>
            <a:pPr algn="ctr"/>
            <a:endParaRPr lang="en-US" sz="1400" dirty="0"/>
          </a:p>
        </p:txBody>
      </p:sp>
      <p:pic>
        <p:nvPicPr>
          <p:cNvPr id="8" name="Content Placeholder 7">
            <a:extLst>
              <a:ext uri="{FF2B5EF4-FFF2-40B4-BE49-F238E27FC236}">
                <a16:creationId xmlns:a16="http://schemas.microsoft.com/office/drawing/2014/main" id="{60F7F737-4428-2042-BBF5-EE2D47DCA468}"/>
              </a:ext>
            </a:extLst>
          </p:cNvPr>
          <p:cNvPicPr>
            <a:picLocks noGrp="1" noChangeAspect="1"/>
          </p:cNvPicPr>
          <p:nvPr>
            <p:ph sz="half" idx="2"/>
          </p:nvPr>
        </p:nvPicPr>
        <p:blipFill>
          <a:blip r:embed="rId3"/>
          <a:stretch>
            <a:fillRect/>
          </a:stretch>
        </p:blipFill>
        <p:spPr>
          <a:xfrm>
            <a:off x="6285216" y="2081632"/>
            <a:ext cx="5181600" cy="2914650"/>
          </a:xfrm>
          <a:prstGeom prst="rect">
            <a:avLst/>
          </a:prstGeom>
        </p:spPr>
      </p:pic>
    </p:spTree>
    <p:extLst>
      <p:ext uri="{BB962C8B-B14F-4D97-AF65-F5344CB8AC3E}">
        <p14:creationId xmlns:p14="http://schemas.microsoft.com/office/powerpoint/2010/main" val="285626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7457F-075B-8A44-BE14-95F0AA399ECD}"/>
              </a:ext>
            </a:extLst>
          </p:cNvPr>
          <p:cNvSpPr>
            <a:spLocks noGrp="1"/>
          </p:cNvSpPr>
          <p:nvPr>
            <p:ph type="title"/>
          </p:nvPr>
        </p:nvSpPr>
        <p:spPr/>
        <p:txBody>
          <a:bodyPr>
            <a:normAutofit/>
          </a:bodyPr>
          <a:lstStyle/>
          <a:p>
            <a:r>
              <a:rPr lang="en-US" dirty="0"/>
              <a:t>Finite State Machines</a:t>
            </a:r>
            <a:br>
              <a:rPr lang="en-US" dirty="0"/>
            </a:br>
            <a:r>
              <a:rPr lang="en-US" sz="2200" dirty="0"/>
              <a:t>https://</a:t>
            </a:r>
            <a:r>
              <a:rPr lang="en-US" sz="2200" dirty="0" err="1"/>
              <a:t>en.wikipedia.org</a:t>
            </a:r>
            <a:r>
              <a:rPr lang="en-US" sz="2200" dirty="0"/>
              <a:t>/wiki/Finite-</a:t>
            </a:r>
            <a:r>
              <a:rPr lang="en-US" sz="2200" dirty="0" err="1"/>
              <a:t>state_machine</a:t>
            </a:r>
            <a:endParaRPr lang="en-US" sz="2200" dirty="0"/>
          </a:p>
        </p:txBody>
      </p:sp>
      <p:sp>
        <p:nvSpPr>
          <p:cNvPr id="3" name="Content Placeholder 2">
            <a:extLst>
              <a:ext uri="{FF2B5EF4-FFF2-40B4-BE49-F238E27FC236}">
                <a16:creationId xmlns:a16="http://schemas.microsoft.com/office/drawing/2014/main" id="{783B0EDC-7DCB-2841-9091-E46BBDD16760}"/>
              </a:ext>
            </a:extLst>
          </p:cNvPr>
          <p:cNvSpPr>
            <a:spLocks noGrp="1"/>
          </p:cNvSpPr>
          <p:nvPr>
            <p:ph idx="1"/>
          </p:nvPr>
        </p:nvSpPr>
        <p:spPr/>
        <p:txBody>
          <a:bodyPr>
            <a:normAutofit/>
          </a:bodyPr>
          <a:lstStyle/>
          <a:p>
            <a:r>
              <a:rPr lang="en-US" sz="1800" dirty="0"/>
              <a:t>The behavior of state machines can be observed in many devices in modern society that perform a predetermined sequence of actions depending on a sequence of events with which they are presented. </a:t>
            </a:r>
          </a:p>
          <a:p>
            <a:r>
              <a:rPr lang="en-US" sz="1800" dirty="0"/>
              <a:t>Simple examples are:</a:t>
            </a:r>
          </a:p>
          <a:p>
            <a:pPr lvl="1"/>
            <a:r>
              <a:rPr lang="en-US" sz="1600" dirty="0">
                <a:solidFill>
                  <a:srgbClr val="0E47FF"/>
                </a:solidFill>
              </a:rPr>
              <a:t>Vending machines, which dispense products when the proper combination of coins is deposited,</a:t>
            </a:r>
          </a:p>
          <a:p>
            <a:pPr lvl="1"/>
            <a:r>
              <a:rPr lang="en-US" sz="1600" dirty="0">
                <a:solidFill>
                  <a:srgbClr val="0E47FF"/>
                </a:solidFill>
              </a:rPr>
              <a:t>Elevators, whose sequence of stops is determined by the floors requested by riders, </a:t>
            </a:r>
          </a:p>
          <a:p>
            <a:pPr lvl="1"/>
            <a:r>
              <a:rPr lang="en-US" sz="1600" dirty="0">
                <a:solidFill>
                  <a:srgbClr val="0E47FF"/>
                </a:solidFill>
              </a:rPr>
              <a:t>Traffic lights, which change sequence when cars are waiting, </a:t>
            </a:r>
          </a:p>
          <a:p>
            <a:pPr lvl="1"/>
            <a:r>
              <a:rPr lang="en-US" sz="1600" dirty="0">
                <a:solidFill>
                  <a:srgbClr val="0E47FF"/>
                </a:solidFill>
              </a:rPr>
              <a:t>Combination locks, which require the input of a sequence of numbers in the proper order. </a:t>
            </a:r>
          </a:p>
          <a:p>
            <a:pPr marL="233363" lvl="1" indent="-223838"/>
            <a:r>
              <a:rPr lang="en-US" sz="1900" dirty="0"/>
              <a:t>The finite-state machine has less computational power than some other models of computation such as the Turing machine.</a:t>
            </a:r>
          </a:p>
          <a:p>
            <a:pPr marL="233363" lvl="1" indent="-223838"/>
            <a:r>
              <a:rPr lang="en-US" sz="1900" dirty="0"/>
              <a:t>The computational power distinction means there are computational tasks that a Turing machine can do but an FSM cannot. This is because an FSM's memory is limited by the number of states it has. </a:t>
            </a:r>
          </a:p>
          <a:p>
            <a:pPr marL="233363" lvl="1" indent="-223838"/>
            <a:r>
              <a:rPr lang="en-US" sz="1900" dirty="0"/>
              <a:t>A finite-state machine has the same computational power as a Turing machine that is restricted such that its head may only perform "read" operations, and always has to move from left to right. </a:t>
            </a:r>
          </a:p>
          <a:p>
            <a:pPr marL="233363" lvl="1" indent="-223838"/>
            <a:r>
              <a:rPr lang="en-US" sz="1900" dirty="0"/>
              <a:t>FSMs are studied in the more general field of automata theory. </a:t>
            </a:r>
          </a:p>
        </p:txBody>
      </p:sp>
    </p:spTree>
    <p:extLst>
      <p:ext uri="{BB962C8B-B14F-4D97-AF65-F5344CB8AC3E}">
        <p14:creationId xmlns:p14="http://schemas.microsoft.com/office/powerpoint/2010/main" val="172357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C827AA1-2B08-A748-B037-46FF1FA19F1F}"/>
              </a:ext>
            </a:extLst>
          </p:cNvPr>
          <p:cNvGrpSpPr/>
          <p:nvPr/>
        </p:nvGrpSpPr>
        <p:grpSpPr>
          <a:xfrm>
            <a:off x="3412493" y="2817159"/>
            <a:ext cx="5005293" cy="1756186"/>
            <a:chOff x="3412493" y="2817159"/>
            <a:chExt cx="5005293" cy="1756186"/>
          </a:xfrm>
        </p:grpSpPr>
        <p:sp>
          <p:nvSpPr>
            <p:cNvPr id="14" name="Oval 13">
              <a:extLst>
                <a:ext uri="{FF2B5EF4-FFF2-40B4-BE49-F238E27FC236}">
                  <a16:creationId xmlns:a16="http://schemas.microsoft.com/office/drawing/2014/main" id="{D4009903-C24A-7349-A3CC-7582A39440E6}"/>
                </a:ext>
              </a:extLst>
            </p:cNvPr>
            <p:cNvSpPr/>
            <p:nvPr/>
          </p:nvSpPr>
          <p:spPr>
            <a:xfrm>
              <a:off x="4463529" y="2954319"/>
              <a:ext cx="2893807" cy="1481866"/>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FD6BD1-44FD-A449-B429-C455476C4BF0}"/>
                </a:ext>
              </a:extLst>
            </p:cNvPr>
            <p:cNvSpPr/>
            <p:nvPr/>
          </p:nvSpPr>
          <p:spPr>
            <a:xfrm>
              <a:off x="7357336" y="3429000"/>
              <a:ext cx="914400" cy="527124"/>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1C3A9C-369C-4B4C-A909-1D98E137C8D0}"/>
                </a:ext>
              </a:extLst>
            </p:cNvPr>
            <p:cNvSpPr/>
            <p:nvPr/>
          </p:nvSpPr>
          <p:spPr>
            <a:xfrm>
              <a:off x="3548233" y="3429000"/>
              <a:ext cx="914400" cy="527124"/>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253699D-D4D8-1942-B075-830D377339D1}"/>
                </a:ext>
              </a:extLst>
            </p:cNvPr>
            <p:cNvSpPr/>
            <p:nvPr/>
          </p:nvSpPr>
          <p:spPr>
            <a:xfrm>
              <a:off x="6630298" y="3238052"/>
              <a:ext cx="914400" cy="914400"/>
            </a:xfrm>
            <a:prstGeom prst="ellipse">
              <a:avLst/>
            </a:prstGeom>
            <a:solidFill>
              <a:schemeClr val="bg1"/>
            </a:solidFill>
            <a:ln w="28575">
              <a:solidFill>
                <a:srgbClr val="0E0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273DB5-EE09-6946-A82B-16130D316101}"/>
                </a:ext>
              </a:extLst>
            </p:cNvPr>
            <p:cNvSpPr/>
            <p:nvPr/>
          </p:nvSpPr>
          <p:spPr>
            <a:xfrm>
              <a:off x="4276166" y="3238052"/>
              <a:ext cx="914400" cy="914400"/>
            </a:xfrm>
            <a:prstGeom prst="ellipse">
              <a:avLst/>
            </a:prstGeom>
            <a:solidFill>
              <a:schemeClr val="bg1"/>
            </a:solidFill>
            <a:ln w="28575">
              <a:solidFill>
                <a:srgbClr val="0E0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vron 19">
              <a:extLst>
                <a:ext uri="{FF2B5EF4-FFF2-40B4-BE49-F238E27FC236}">
                  <a16:creationId xmlns:a16="http://schemas.microsoft.com/office/drawing/2014/main" id="{146C36F4-2C96-274E-85FB-7ED255C76296}"/>
                </a:ext>
              </a:extLst>
            </p:cNvPr>
            <p:cNvSpPr>
              <a:spLocks/>
            </p:cNvSpPr>
            <p:nvPr/>
          </p:nvSpPr>
          <p:spPr>
            <a:xfrm flipH="1">
              <a:off x="5915808" y="4299025"/>
              <a:ext cx="182880" cy="2743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28C89265-A3BF-8D42-8B78-E00CB5701FE5}"/>
                </a:ext>
              </a:extLst>
            </p:cNvPr>
            <p:cNvPicPr>
              <a:picLocks noChangeAspect="1"/>
            </p:cNvPicPr>
            <p:nvPr/>
          </p:nvPicPr>
          <p:blipFill>
            <a:blip r:embed="rId2"/>
            <a:stretch>
              <a:fillRect/>
            </a:stretch>
          </p:blipFill>
          <p:spPr>
            <a:xfrm>
              <a:off x="5951368" y="2817159"/>
              <a:ext cx="203200" cy="292100"/>
            </a:xfrm>
            <a:prstGeom prst="rect">
              <a:avLst/>
            </a:prstGeom>
          </p:spPr>
        </p:pic>
        <p:pic>
          <p:nvPicPr>
            <p:cNvPr id="25" name="Picture 24">
              <a:extLst>
                <a:ext uri="{FF2B5EF4-FFF2-40B4-BE49-F238E27FC236}">
                  <a16:creationId xmlns:a16="http://schemas.microsoft.com/office/drawing/2014/main" id="{F65504E5-A5EC-1343-B133-C65672253B44}"/>
                </a:ext>
              </a:extLst>
            </p:cNvPr>
            <p:cNvPicPr>
              <a:picLocks noChangeAspect="1"/>
            </p:cNvPicPr>
            <p:nvPr/>
          </p:nvPicPr>
          <p:blipFill>
            <a:blip r:embed="rId2"/>
            <a:stretch>
              <a:fillRect/>
            </a:stretch>
          </p:blipFill>
          <p:spPr>
            <a:xfrm rot="5400000" flipH="1">
              <a:off x="3456943" y="3583564"/>
              <a:ext cx="203200" cy="292100"/>
            </a:xfrm>
            <a:prstGeom prst="rect">
              <a:avLst/>
            </a:prstGeom>
          </p:spPr>
        </p:pic>
        <p:pic>
          <p:nvPicPr>
            <p:cNvPr id="26" name="Picture 25">
              <a:extLst>
                <a:ext uri="{FF2B5EF4-FFF2-40B4-BE49-F238E27FC236}">
                  <a16:creationId xmlns:a16="http://schemas.microsoft.com/office/drawing/2014/main" id="{B171B95B-DD99-ED41-BDEF-13150501F055}"/>
                </a:ext>
              </a:extLst>
            </p:cNvPr>
            <p:cNvPicPr>
              <a:picLocks noChangeAspect="1"/>
            </p:cNvPicPr>
            <p:nvPr/>
          </p:nvPicPr>
          <p:blipFill>
            <a:blip r:embed="rId2"/>
            <a:stretch>
              <a:fillRect/>
            </a:stretch>
          </p:blipFill>
          <p:spPr>
            <a:xfrm rot="16200000" flipH="1">
              <a:off x="8170136" y="3546512"/>
              <a:ext cx="203200" cy="292100"/>
            </a:xfrm>
            <a:prstGeom prst="rect">
              <a:avLst/>
            </a:prstGeom>
          </p:spPr>
        </p:pic>
      </p:grpSp>
      <p:sp>
        <p:nvSpPr>
          <p:cNvPr id="27" name="Title 26">
            <a:extLst>
              <a:ext uri="{FF2B5EF4-FFF2-40B4-BE49-F238E27FC236}">
                <a16:creationId xmlns:a16="http://schemas.microsoft.com/office/drawing/2014/main" id="{E011A20F-D6AE-9D42-87A3-87312B1F5A76}"/>
              </a:ext>
            </a:extLst>
          </p:cNvPr>
          <p:cNvSpPr>
            <a:spLocks noGrp="1"/>
          </p:cNvSpPr>
          <p:nvPr>
            <p:ph type="title"/>
          </p:nvPr>
        </p:nvSpPr>
        <p:spPr/>
        <p:txBody>
          <a:bodyPr/>
          <a:lstStyle/>
          <a:p>
            <a:r>
              <a:rPr lang="en-US" dirty="0"/>
              <a:t>A Simple Finite State Machine</a:t>
            </a:r>
          </a:p>
        </p:txBody>
      </p:sp>
      <p:sp>
        <p:nvSpPr>
          <p:cNvPr id="29" name="TextBox 28">
            <a:extLst>
              <a:ext uri="{FF2B5EF4-FFF2-40B4-BE49-F238E27FC236}">
                <a16:creationId xmlns:a16="http://schemas.microsoft.com/office/drawing/2014/main" id="{637A1CCC-CC5C-5342-8ADC-95AD4C97E881}"/>
              </a:ext>
            </a:extLst>
          </p:cNvPr>
          <p:cNvSpPr txBox="1"/>
          <p:nvPr/>
        </p:nvSpPr>
        <p:spPr>
          <a:xfrm>
            <a:off x="4564094" y="2800140"/>
            <a:ext cx="3898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D43572EA-6B96-F04A-B921-711E828221B1}"/>
              </a:ext>
            </a:extLst>
          </p:cNvPr>
          <p:cNvSpPr txBox="1"/>
          <p:nvPr/>
        </p:nvSpPr>
        <p:spPr>
          <a:xfrm>
            <a:off x="5833255" y="2447721"/>
            <a:ext cx="4154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1</a:t>
            </a:r>
          </a:p>
        </p:txBody>
      </p:sp>
      <p:sp>
        <p:nvSpPr>
          <p:cNvPr id="31" name="TextBox 30">
            <a:extLst>
              <a:ext uri="{FF2B5EF4-FFF2-40B4-BE49-F238E27FC236}">
                <a16:creationId xmlns:a16="http://schemas.microsoft.com/office/drawing/2014/main" id="{1D22E53F-4AA7-B144-8B13-14D8A5415E01}"/>
              </a:ext>
            </a:extLst>
          </p:cNvPr>
          <p:cNvSpPr txBox="1"/>
          <p:nvPr/>
        </p:nvSpPr>
        <p:spPr>
          <a:xfrm>
            <a:off x="7400631" y="3053386"/>
            <a:ext cx="3898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3</a:t>
            </a:r>
          </a:p>
        </p:txBody>
      </p:sp>
      <p:sp>
        <p:nvSpPr>
          <p:cNvPr id="32" name="TextBox 31">
            <a:extLst>
              <a:ext uri="{FF2B5EF4-FFF2-40B4-BE49-F238E27FC236}">
                <a16:creationId xmlns:a16="http://schemas.microsoft.com/office/drawing/2014/main" id="{88A547C8-4081-AC48-8B4F-C88C3D35EF68}"/>
              </a:ext>
            </a:extLst>
          </p:cNvPr>
          <p:cNvSpPr txBox="1"/>
          <p:nvPr/>
        </p:nvSpPr>
        <p:spPr>
          <a:xfrm>
            <a:off x="6918843" y="4221032"/>
            <a:ext cx="3898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2</a:t>
            </a:r>
          </a:p>
        </p:txBody>
      </p:sp>
      <p:sp>
        <p:nvSpPr>
          <p:cNvPr id="34" name="TextBox 33">
            <a:extLst>
              <a:ext uri="{FF2B5EF4-FFF2-40B4-BE49-F238E27FC236}">
                <a16:creationId xmlns:a16="http://schemas.microsoft.com/office/drawing/2014/main" id="{515F292F-08D1-0E4E-A7E8-73C23875ADED}"/>
              </a:ext>
            </a:extLst>
          </p:cNvPr>
          <p:cNvSpPr txBox="1"/>
          <p:nvPr/>
        </p:nvSpPr>
        <p:spPr>
          <a:xfrm>
            <a:off x="4054078" y="3881284"/>
            <a:ext cx="3898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4</a:t>
            </a:r>
          </a:p>
        </p:txBody>
      </p:sp>
      <p:sp>
        <p:nvSpPr>
          <p:cNvPr id="35" name="TextBox 34">
            <a:extLst>
              <a:ext uri="{FF2B5EF4-FFF2-40B4-BE49-F238E27FC236}">
                <a16:creationId xmlns:a16="http://schemas.microsoft.com/office/drawing/2014/main" id="{364757FB-0578-1A4B-B586-B5846B624576}"/>
              </a:ext>
            </a:extLst>
          </p:cNvPr>
          <p:cNvSpPr txBox="1"/>
          <p:nvPr/>
        </p:nvSpPr>
        <p:spPr>
          <a:xfrm>
            <a:off x="5858844" y="4609895"/>
            <a:ext cx="4154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2</a:t>
            </a:r>
          </a:p>
        </p:txBody>
      </p:sp>
      <p:sp>
        <p:nvSpPr>
          <p:cNvPr id="36" name="TextBox 35">
            <a:extLst>
              <a:ext uri="{FF2B5EF4-FFF2-40B4-BE49-F238E27FC236}">
                <a16:creationId xmlns:a16="http://schemas.microsoft.com/office/drawing/2014/main" id="{773BB632-1094-AA40-A173-3781AB94F7C7}"/>
              </a:ext>
            </a:extLst>
          </p:cNvPr>
          <p:cNvSpPr txBox="1"/>
          <p:nvPr/>
        </p:nvSpPr>
        <p:spPr>
          <a:xfrm>
            <a:off x="8408820" y="3469353"/>
            <a:ext cx="4154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3</a:t>
            </a:r>
          </a:p>
        </p:txBody>
      </p:sp>
      <p:sp>
        <p:nvSpPr>
          <p:cNvPr id="37" name="TextBox 36">
            <a:extLst>
              <a:ext uri="{FF2B5EF4-FFF2-40B4-BE49-F238E27FC236}">
                <a16:creationId xmlns:a16="http://schemas.microsoft.com/office/drawing/2014/main" id="{70A7E675-3A91-464D-BE7B-4619B7863A27}"/>
              </a:ext>
            </a:extLst>
          </p:cNvPr>
          <p:cNvSpPr txBox="1"/>
          <p:nvPr/>
        </p:nvSpPr>
        <p:spPr>
          <a:xfrm>
            <a:off x="3047513" y="3524012"/>
            <a:ext cx="4154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4</a:t>
            </a:r>
          </a:p>
        </p:txBody>
      </p:sp>
      <p:sp>
        <p:nvSpPr>
          <p:cNvPr id="38" name="TextBox 37">
            <a:extLst>
              <a:ext uri="{FF2B5EF4-FFF2-40B4-BE49-F238E27FC236}">
                <a16:creationId xmlns:a16="http://schemas.microsoft.com/office/drawing/2014/main" id="{9242702D-8CE6-034E-8666-21758B139E6F}"/>
              </a:ext>
            </a:extLst>
          </p:cNvPr>
          <p:cNvSpPr txBox="1"/>
          <p:nvPr/>
        </p:nvSpPr>
        <p:spPr>
          <a:xfrm>
            <a:off x="6140256" y="5475717"/>
            <a:ext cx="1494472" cy="646331"/>
          </a:xfrm>
          <a:prstGeom prst="rect">
            <a:avLst/>
          </a:prstGeom>
          <a:noFill/>
        </p:spPr>
        <p:txBody>
          <a:bodyPr wrap="square" rtlCol="0">
            <a:spAutoFit/>
          </a:bodyPr>
          <a:lstStyle/>
          <a:p>
            <a:r>
              <a:rPr lang="en-US" dirty="0"/>
              <a:t>Stimulus </a:t>
            </a:r>
            <a:r>
              <a:rPr lang="en-US"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i</a:t>
            </a:r>
            <a:endParaRPr lang="en-US" dirty="0"/>
          </a:p>
          <a:p>
            <a:r>
              <a:rPr lang="en-US" dirty="0"/>
              <a:t>Response </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i</a:t>
            </a:r>
          </a:p>
        </p:txBody>
      </p:sp>
      <p:sp>
        <p:nvSpPr>
          <p:cNvPr id="39" name="TextBox 38">
            <a:extLst>
              <a:ext uri="{FF2B5EF4-FFF2-40B4-BE49-F238E27FC236}">
                <a16:creationId xmlns:a16="http://schemas.microsoft.com/office/drawing/2014/main" id="{EF16FC79-CB7E-9348-9BF9-C5E08AE21E66}"/>
              </a:ext>
            </a:extLst>
          </p:cNvPr>
          <p:cNvSpPr txBox="1"/>
          <p:nvPr/>
        </p:nvSpPr>
        <p:spPr>
          <a:xfrm>
            <a:off x="4564094" y="3469353"/>
            <a:ext cx="3898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40" name="TextBox 39">
            <a:extLst>
              <a:ext uri="{FF2B5EF4-FFF2-40B4-BE49-F238E27FC236}">
                <a16:creationId xmlns:a16="http://schemas.microsoft.com/office/drawing/2014/main" id="{5EF7D7F4-C608-4C4C-A817-CBB13C8BD949}"/>
              </a:ext>
            </a:extLst>
          </p:cNvPr>
          <p:cNvSpPr txBox="1"/>
          <p:nvPr/>
        </p:nvSpPr>
        <p:spPr>
          <a:xfrm>
            <a:off x="6949467" y="3487013"/>
            <a:ext cx="3898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41" name="TextBox 40">
            <a:extLst>
              <a:ext uri="{FF2B5EF4-FFF2-40B4-BE49-F238E27FC236}">
                <a16:creationId xmlns:a16="http://schemas.microsoft.com/office/drawing/2014/main" id="{61D42DA9-B862-7B42-AF32-60C94C236A66}"/>
              </a:ext>
            </a:extLst>
          </p:cNvPr>
          <p:cNvSpPr txBox="1"/>
          <p:nvPr/>
        </p:nvSpPr>
        <p:spPr>
          <a:xfrm>
            <a:off x="5001412" y="5475716"/>
            <a:ext cx="914400" cy="646331"/>
          </a:xfrm>
          <a:prstGeom prst="rect">
            <a:avLst/>
          </a:prstGeom>
          <a:noFill/>
        </p:spPr>
        <p:txBody>
          <a:bodyPr wrap="square" rtlCol="0">
            <a:spAutoFit/>
          </a:bodyPr>
          <a:lstStyle/>
          <a:p>
            <a:r>
              <a:rPr lang="en-US" dirty="0"/>
              <a:t>State </a:t>
            </a:r>
            <a:r>
              <a:rPr lang="en-US" dirty="0">
                <a:latin typeface="Times New Roman" panose="02020603050405020304" pitchFamily="18" charset="0"/>
                <a:cs typeface="Times New Roman" panose="02020603050405020304" pitchFamily="18" charset="0"/>
              </a:rPr>
              <a:t>A</a:t>
            </a:r>
          </a:p>
          <a:p>
            <a:r>
              <a:rPr lang="en-US" dirty="0"/>
              <a:t>State </a:t>
            </a:r>
            <a:r>
              <a:rPr lang="en-US" dirty="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44969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534F-A47A-9548-A8A6-C9CA2A907164}"/>
              </a:ext>
            </a:extLst>
          </p:cNvPr>
          <p:cNvSpPr>
            <a:spLocks noGrp="1"/>
          </p:cNvSpPr>
          <p:nvPr>
            <p:ph type="title"/>
          </p:nvPr>
        </p:nvSpPr>
        <p:spPr/>
        <p:txBody>
          <a:bodyPr/>
          <a:lstStyle/>
          <a:p>
            <a:r>
              <a:rPr lang="en-US" dirty="0"/>
              <a:t>Example: Coin Operated Turnstile</a:t>
            </a:r>
          </a:p>
        </p:txBody>
      </p:sp>
      <p:sp>
        <p:nvSpPr>
          <p:cNvPr id="4" name="Content Placeholder 3">
            <a:extLst>
              <a:ext uri="{FF2B5EF4-FFF2-40B4-BE49-F238E27FC236}">
                <a16:creationId xmlns:a16="http://schemas.microsoft.com/office/drawing/2014/main" id="{ED1389ED-F8F5-E14D-A7E5-C3A873250DDC}"/>
              </a:ext>
            </a:extLst>
          </p:cNvPr>
          <p:cNvSpPr>
            <a:spLocks noGrp="1"/>
          </p:cNvSpPr>
          <p:nvPr>
            <p:ph sz="half" idx="1"/>
          </p:nvPr>
        </p:nvSpPr>
        <p:spPr/>
        <p:txBody>
          <a:bodyPr>
            <a:normAutofit/>
          </a:bodyPr>
          <a:lstStyle/>
          <a:p>
            <a:r>
              <a:rPr lang="en-US" sz="2000" dirty="0"/>
              <a:t>An example of a simple mechanism that can be modeled by a state machine is a turnstile.</a:t>
            </a:r>
          </a:p>
          <a:p>
            <a:r>
              <a:rPr lang="en-US" sz="2000" dirty="0"/>
              <a:t>A turnstile, used to control access to subways and amusement park rides is a gate with three rotating arms at waist height, one across the entryway. Initially the arms are locked, blocking the entry, preventing patrons from passing through. </a:t>
            </a:r>
          </a:p>
          <a:p>
            <a:r>
              <a:rPr lang="en-US" sz="2000" dirty="0"/>
              <a:t>Depositing a coin or token in a slot on the turnstile unlocks the arms, allowing a single customer to push through. </a:t>
            </a:r>
          </a:p>
          <a:p>
            <a:r>
              <a:rPr lang="en-US" sz="2000" dirty="0"/>
              <a:t>After the customer passes through, the arms are locked again until another coin is inserted. </a:t>
            </a:r>
          </a:p>
        </p:txBody>
      </p:sp>
      <p:pic>
        <p:nvPicPr>
          <p:cNvPr id="2050" name="Picture 2">
            <a:extLst>
              <a:ext uri="{FF2B5EF4-FFF2-40B4-BE49-F238E27FC236}">
                <a16:creationId xmlns:a16="http://schemas.microsoft.com/office/drawing/2014/main" id="{00CFB899-54E8-8145-95AB-549994ED612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87353" y="2037719"/>
            <a:ext cx="5181600" cy="22489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2814DA-DD41-484D-9590-36A9B1486C89}"/>
              </a:ext>
            </a:extLst>
          </p:cNvPr>
          <p:cNvSpPr txBox="1"/>
          <p:nvPr/>
        </p:nvSpPr>
        <p:spPr>
          <a:xfrm>
            <a:off x="6443831" y="4819426"/>
            <a:ext cx="4909969" cy="369332"/>
          </a:xfrm>
          <a:prstGeom prst="rect">
            <a:avLst/>
          </a:prstGeom>
          <a:noFill/>
        </p:spPr>
        <p:txBody>
          <a:bodyPr wrap="square" rtlCol="0">
            <a:spAutoFit/>
          </a:bodyPr>
          <a:lstStyle/>
          <a:p>
            <a:pPr algn="ctr"/>
            <a:r>
              <a:rPr lang="en-US" dirty="0"/>
              <a:t>State diagram for a turnstile</a:t>
            </a:r>
          </a:p>
        </p:txBody>
      </p:sp>
      <p:pic>
        <p:nvPicPr>
          <p:cNvPr id="2052" name="Picture 4">
            <a:extLst>
              <a:ext uri="{FF2B5EF4-FFF2-40B4-BE49-F238E27FC236}">
                <a16:creationId xmlns:a16="http://schemas.microsoft.com/office/drawing/2014/main" id="{A1769360-1D42-1A4B-A706-E915FF4EE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798" y="365125"/>
            <a:ext cx="1224155" cy="186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08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C28824-432C-A644-84BE-29B1994B1330}"/>
              </a:ext>
            </a:extLst>
          </p:cNvPr>
          <p:cNvSpPr>
            <a:spLocks noGrp="1"/>
          </p:cNvSpPr>
          <p:nvPr>
            <p:ph type="title"/>
          </p:nvPr>
        </p:nvSpPr>
        <p:spPr/>
        <p:txBody>
          <a:bodyPr/>
          <a:lstStyle/>
          <a:p>
            <a:r>
              <a:rPr lang="en-US" dirty="0"/>
              <a:t>Turnstile States</a:t>
            </a:r>
          </a:p>
        </p:txBody>
      </p:sp>
      <p:sp>
        <p:nvSpPr>
          <p:cNvPr id="5" name="Content Placeholder 4">
            <a:extLst>
              <a:ext uri="{FF2B5EF4-FFF2-40B4-BE49-F238E27FC236}">
                <a16:creationId xmlns:a16="http://schemas.microsoft.com/office/drawing/2014/main" id="{B657065D-EEA8-3F4B-B5BF-847B57F4DB72}"/>
              </a:ext>
            </a:extLst>
          </p:cNvPr>
          <p:cNvSpPr>
            <a:spLocks noGrp="1"/>
          </p:cNvSpPr>
          <p:nvPr>
            <p:ph sz="half" idx="1"/>
          </p:nvPr>
        </p:nvSpPr>
        <p:spPr>
          <a:xfrm>
            <a:off x="430306" y="1825625"/>
            <a:ext cx="10923494" cy="2843194"/>
          </a:xfrm>
        </p:spPr>
        <p:txBody>
          <a:bodyPr>
            <a:noAutofit/>
          </a:bodyPr>
          <a:lstStyle/>
          <a:p>
            <a:r>
              <a:rPr lang="en-US" sz="1800" dirty="0"/>
              <a:t>Considered as a state machine, the turnstile has two possible states: Locked and Unlocked.</a:t>
            </a:r>
          </a:p>
          <a:p>
            <a:r>
              <a:rPr lang="en-US" sz="1800" dirty="0"/>
              <a:t>There are </a:t>
            </a:r>
            <a:r>
              <a:rPr lang="en-US" sz="1800" dirty="0">
                <a:solidFill>
                  <a:srgbClr val="0E47FF"/>
                </a:solidFill>
              </a:rPr>
              <a:t>two possible inputs </a:t>
            </a:r>
            <a:r>
              <a:rPr lang="en-US" sz="1800" dirty="0"/>
              <a:t>that affect its state: putting a coin in the slot (coin) and pushing the arm (push). </a:t>
            </a:r>
          </a:p>
          <a:p>
            <a:r>
              <a:rPr lang="en-US" sz="1800" dirty="0"/>
              <a:t>In the locked state, pushing on the arm has no effect </a:t>
            </a:r>
          </a:p>
          <a:p>
            <a:r>
              <a:rPr lang="en-US" sz="1800" dirty="0"/>
              <a:t>No matter how many times the input push is given, it stays in the locked state. </a:t>
            </a:r>
          </a:p>
          <a:p>
            <a:r>
              <a:rPr lang="en-US" sz="1800" dirty="0"/>
              <a:t>Putting a coin in – that is, giving the machine a coin input – </a:t>
            </a:r>
            <a:r>
              <a:rPr lang="en-US" sz="1800" dirty="0">
                <a:solidFill>
                  <a:srgbClr val="0E47FF"/>
                </a:solidFill>
              </a:rPr>
              <a:t>shifts the state from Locked to Unlocked</a:t>
            </a:r>
            <a:r>
              <a:rPr lang="en-US" sz="1800" dirty="0"/>
              <a:t>. </a:t>
            </a:r>
          </a:p>
          <a:p>
            <a:r>
              <a:rPr lang="en-US" sz="1800" dirty="0"/>
              <a:t>In the unlocked state, putting additional coins in has no effect, that is, giving additional coin inputs does not change the state. </a:t>
            </a:r>
          </a:p>
          <a:p>
            <a:r>
              <a:rPr lang="en-US" sz="1800" dirty="0"/>
              <a:t>However, a customer pushing through the arms, giving a push input, shifts the state back to Locked. </a:t>
            </a:r>
          </a:p>
        </p:txBody>
      </p:sp>
      <p:pic>
        <p:nvPicPr>
          <p:cNvPr id="8" name="Content Placeholder 7">
            <a:extLst>
              <a:ext uri="{FF2B5EF4-FFF2-40B4-BE49-F238E27FC236}">
                <a16:creationId xmlns:a16="http://schemas.microsoft.com/office/drawing/2014/main" id="{86FB52D6-FAB3-EE43-8C72-5531AC50F76A}"/>
              </a:ext>
            </a:extLst>
          </p:cNvPr>
          <p:cNvPicPr>
            <a:picLocks noGrp="1" noChangeAspect="1"/>
          </p:cNvPicPr>
          <p:nvPr>
            <p:ph sz="half" idx="2"/>
          </p:nvPr>
        </p:nvPicPr>
        <p:blipFill>
          <a:blip r:embed="rId2"/>
          <a:stretch>
            <a:fillRect/>
          </a:stretch>
        </p:blipFill>
        <p:spPr>
          <a:xfrm>
            <a:off x="2190078" y="4824290"/>
            <a:ext cx="6792824" cy="1668585"/>
          </a:xfrm>
        </p:spPr>
      </p:pic>
    </p:spTree>
    <p:extLst>
      <p:ext uri="{BB962C8B-B14F-4D97-AF65-F5344CB8AC3E}">
        <p14:creationId xmlns:p14="http://schemas.microsoft.com/office/powerpoint/2010/main" val="299759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684EA-43EF-D94B-B710-EB5865AD5449}"/>
              </a:ext>
            </a:extLst>
          </p:cNvPr>
          <p:cNvSpPr>
            <a:spLocks noGrp="1"/>
          </p:cNvSpPr>
          <p:nvPr>
            <p:ph type="title"/>
          </p:nvPr>
        </p:nvSpPr>
        <p:spPr/>
        <p:txBody>
          <a:bodyPr/>
          <a:lstStyle/>
          <a:p>
            <a:r>
              <a:rPr lang="en-US" dirty="0"/>
              <a:t>State Transition Diagram is a “Directed Graph”</a:t>
            </a:r>
          </a:p>
        </p:txBody>
      </p:sp>
      <p:sp>
        <p:nvSpPr>
          <p:cNvPr id="3" name="Content Placeholder 2">
            <a:extLst>
              <a:ext uri="{FF2B5EF4-FFF2-40B4-BE49-F238E27FC236}">
                <a16:creationId xmlns:a16="http://schemas.microsoft.com/office/drawing/2014/main" id="{229F688A-0D29-ED40-83F8-FC90201F256E}"/>
              </a:ext>
            </a:extLst>
          </p:cNvPr>
          <p:cNvSpPr>
            <a:spLocks noGrp="1"/>
          </p:cNvSpPr>
          <p:nvPr>
            <p:ph sz="half" idx="1"/>
          </p:nvPr>
        </p:nvSpPr>
        <p:spPr/>
        <p:txBody>
          <a:bodyPr>
            <a:noAutofit/>
          </a:bodyPr>
          <a:lstStyle/>
          <a:p>
            <a:r>
              <a:rPr lang="en-US" sz="2000" dirty="0"/>
              <a:t>The turnstile state machine can also be represented by a directed graph called a state diagram (at right). </a:t>
            </a:r>
          </a:p>
          <a:p>
            <a:r>
              <a:rPr lang="en-US" sz="2000" dirty="0">
                <a:solidFill>
                  <a:srgbClr val="0025FF"/>
                </a:solidFill>
              </a:rPr>
              <a:t>Each state is represented by a node (circle). </a:t>
            </a:r>
          </a:p>
          <a:p>
            <a:r>
              <a:rPr lang="en-US" sz="2000" dirty="0">
                <a:solidFill>
                  <a:srgbClr val="0025FF"/>
                </a:solidFill>
              </a:rPr>
              <a:t>Edges (arrows) show the transitions from one state to another. </a:t>
            </a:r>
          </a:p>
          <a:p>
            <a:r>
              <a:rPr lang="en-US" sz="2000" dirty="0">
                <a:solidFill>
                  <a:srgbClr val="0025FF"/>
                </a:solidFill>
              </a:rPr>
              <a:t>Each arrow is labeled with the input that triggers that transition. </a:t>
            </a:r>
          </a:p>
          <a:p>
            <a:r>
              <a:rPr lang="en-US" sz="2000" dirty="0"/>
              <a:t>An input that doesn't cause a change of state (such as a coin input in the Unlocked state) is represented by a circular arrow returning to the original state. </a:t>
            </a:r>
          </a:p>
          <a:p>
            <a:r>
              <a:rPr lang="en-US" sz="2000" dirty="0"/>
              <a:t>The arrow into the Locked node from the black dot indicates it is the initial state. </a:t>
            </a:r>
          </a:p>
          <a:p>
            <a:endParaRPr lang="en-US" sz="2000" dirty="0"/>
          </a:p>
        </p:txBody>
      </p:sp>
      <p:pic>
        <p:nvPicPr>
          <p:cNvPr id="5" name="Picture 2">
            <a:extLst>
              <a:ext uri="{FF2B5EF4-FFF2-40B4-BE49-F238E27FC236}">
                <a16:creationId xmlns:a16="http://schemas.microsoft.com/office/drawing/2014/main" id="{AF951F21-D930-AF4B-B9BE-09E18096A0E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876815"/>
            <a:ext cx="5181600" cy="224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52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EEE1-5FE9-A84C-AB1E-605A270BDDB9}"/>
              </a:ext>
            </a:extLst>
          </p:cNvPr>
          <p:cNvSpPr>
            <a:spLocks noGrp="1"/>
          </p:cNvSpPr>
          <p:nvPr>
            <p:ph type="title"/>
          </p:nvPr>
        </p:nvSpPr>
        <p:spPr/>
        <p:txBody>
          <a:bodyPr/>
          <a:lstStyle/>
          <a:p>
            <a:r>
              <a:rPr lang="en-US" dirty="0"/>
              <a:t>States Terminology: Audio System</a:t>
            </a:r>
          </a:p>
        </p:txBody>
      </p:sp>
      <p:sp>
        <p:nvSpPr>
          <p:cNvPr id="5" name="Content Placeholder 4">
            <a:extLst>
              <a:ext uri="{FF2B5EF4-FFF2-40B4-BE49-F238E27FC236}">
                <a16:creationId xmlns:a16="http://schemas.microsoft.com/office/drawing/2014/main" id="{F345FBD7-7E7F-D74C-AF5D-FA91E44D27E8}"/>
              </a:ext>
            </a:extLst>
          </p:cNvPr>
          <p:cNvSpPr>
            <a:spLocks noGrp="1"/>
          </p:cNvSpPr>
          <p:nvPr>
            <p:ph idx="1"/>
          </p:nvPr>
        </p:nvSpPr>
        <p:spPr/>
        <p:txBody>
          <a:bodyPr>
            <a:normAutofit/>
          </a:bodyPr>
          <a:lstStyle/>
          <a:p>
            <a:r>
              <a:rPr lang="en-US" sz="2000" dirty="0"/>
              <a:t>A state is a description of the status of a system that is waiting to execute a transition. </a:t>
            </a:r>
          </a:p>
          <a:p>
            <a:r>
              <a:rPr lang="en-US" sz="2000" dirty="0"/>
              <a:t>A </a:t>
            </a:r>
            <a:r>
              <a:rPr lang="en-US" sz="2000" dirty="0">
                <a:solidFill>
                  <a:srgbClr val="0025FF"/>
                </a:solidFill>
              </a:rPr>
              <a:t>transition is a set of actions </a:t>
            </a:r>
            <a:r>
              <a:rPr lang="en-US" sz="2000" dirty="0"/>
              <a:t>to be executed when a condition is fulfilled or when an event is received. </a:t>
            </a:r>
          </a:p>
          <a:p>
            <a:r>
              <a:rPr lang="en-US" sz="2000" dirty="0"/>
              <a:t>For example, using an </a:t>
            </a:r>
            <a:r>
              <a:rPr lang="en-US" sz="2000" dirty="0">
                <a:solidFill>
                  <a:srgbClr val="0E07FF"/>
                </a:solidFill>
              </a:rPr>
              <a:t>audio system </a:t>
            </a:r>
            <a:r>
              <a:rPr lang="en-US" sz="2000" dirty="0"/>
              <a:t>to listen to the radio (the system is in the ”</a:t>
            </a:r>
            <a:r>
              <a:rPr lang="en-US" sz="2000" dirty="0">
                <a:solidFill>
                  <a:srgbClr val="0E47FF"/>
                </a:solidFill>
              </a:rPr>
              <a:t>Radio State</a:t>
            </a:r>
            <a:r>
              <a:rPr lang="en-US" sz="2000" dirty="0"/>
              <a:t>”), receiving a "next" stimulus results in moving to the next station. </a:t>
            </a:r>
          </a:p>
          <a:p>
            <a:r>
              <a:rPr lang="en-US" sz="2000" dirty="0"/>
              <a:t>When the system is in the "</a:t>
            </a:r>
            <a:r>
              <a:rPr lang="en-US" sz="2000" dirty="0">
                <a:solidFill>
                  <a:srgbClr val="0E47FF"/>
                </a:solidFill>
              </a:rPr>
              <a:t>CD State</a:t>
            </a:r>
            <a:r>
              <a:rPr lang="en-US" sz="2000" dirty="0"/>
              <a:t>”, the "next" stimulus results in moving to the next track. </a:t>
            </a:r>
            <a:r>
              <a:rPr lang="en-US" sz="2000" dirty="0">
                <a:solidFill>
                  <a:srgbClr val="0F2EFF"/>
                </a:solidFill>
              </a:rPr>
              <a:t>Identical stimuli trigger different actions depending on the current state. </a:t>
            </a:r>
          </a:p>
          <a:p>
            <a:r>
              <a:rPr lang="en-US" sz="2000" dirty="0"/>
              <a:t>In some finite-state machine representations, it is also possible to associate actions with a state: </a:t>
            </a:r>
          </a:p>
          <a:p>
            <a:pPr lvl="1"/>
            <a:r>
              <a:rPr lang="en-US" sz="2000" dirty="0">
                <a:solidFill>
                  <a:srgbClr val="0E47FF"/>
                </a:solidFill>
              </a:rPr>
              <a:t>An entry action: performed when entering the state, and</a:t>
            </a:r>
          </a:p>
          <a:p>
            <a:pPr lvl="1"/>
            <a:r>
              <a:rPr lang="en-US" sz="2000" dirty="0">
                <a:solidFill>
                  <a:srgbClr val="0E47FF"/>
                </a:solidFill>
              </a:rPr>
              <a:t>An exit action: performed when exiting the state.</a:t>
            </a:r>
          </a:p>
          <a:p>
            <a:endParaRPr lang="en-US" sz="2000" dirty="0"/>
          </a:p>
        </p:txBody>
      </p:sp>
    </p:spTree>
    <p:extLst>
      <p:ext uri="{BB962C8B-B14F-4D97-AF65-F5344CB8AC3E}">
        <p14:creationId xmlns:p14="http://schemas.microsoft.com/office/powerpoint/2010/main" val="1017896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0ACCD-8A6D-0D47-A8F5-E848D8C85D76}"/>
              </a:ext>
            </a:extLst>
          </p:cNvPr>
          <p:cNvSpPr>
            <a:spLocks noGrp="1"/>
          </p:cNvSpPr>
          <p:nvPr>
            <p:ph type="title"/>
          </p:nvPr>
        </p:nvSpPr>
        <p:spPr/>
        <p:txBody>
          <a:bodyPr/>
          <a:lstStyle/>
          <a:p>
            <a:r>
              <a:rPr lang="en-US" dirty="0"/>
              <a:t>Credits</a:t>
            </a:r>
          </a:p>
        </p:txBody>
      </p:sp>
      <p:sp>
        <p:nvSpPr>
          <p:cNvPr id="5" name="Content Placeholder 4">
            <a:extLst>
              <a:ext uri="{FF2B5EF4-FFF2-40B4-BE49-F238E27FC236}">
                <a16:creationId xmlns:a16="http://schemas.microsoft.com/office/drawing/2014/main" id="{1FE7AF31-271E-DE46-AC6C-B882F157582A}"/>
              </a:ext>
            </a:extLst>
          </p:cNvPr>
          <p:cNvSpPr>
            <a:spLocks noGrp="1"/>
          </p:cNvSpPr>
          <p:nvPr>
            <p:ph idx="1"/>
          </p:nvPr>
        </p:nvSpPr>
        <p:spPr/>
        <p:txBody>
          <a:bodyPr>
            <a:normAutofit/>
          </a:bodyPr>
          <a:lstStyle/>
          <a:p>
            <a:r>
              <a:rPr lang="en-US" sz="2000" dirty="0"/>
              <a:t>https://</a:t>
            </a:r>
            <a:r>
              <a:rPr lang="en-US" sz="2000" dirty="0" err="1"/>
              <a:t>en.wikipedia.org</a:t>
            </a:r>
            <a:r>
              <a:rPr lang="en-US" sz="2000" dirty="0"/>
              <a:t>/wiki/</a:t>
            </a:r>
            <a:r>
              <a:rPr lang="en-US" sz="2000" dirty="0" err="1"/>
              <a:t>Theory_of_computation</a:t>
            </a:r>
            <a:endParaRPr lang="en-US" sz="2000" dirty="0"/>
          </a:p>
          <a:p>
            <a:r>
              <a:rPr lang="en-US" sz="2000" dirty="0"/>
              <a:t>https://</a:t>
            </a:r>
            <a:r>
              <a:rPr lang="en-US" sz="2000" dirty="0" err="1"/>
              <a:t>en.wikipedia.org</a:t>
            </a:r>
            <a:r>
              <a:rPr lang="en-US" sz="2000" dirty="0"/>
              <a:t>/wiki/Finite-</a:t>
            </a:r>
            <a:r>
              <a:rPr lang="en-US" sz="2000" dirty="0" err="1"/>
              <a:t>state_machine</a:t>
            </a:r>
            <a:endParaRPr lang="en-US" sz="2000" dirty="0"/>
          </a:p>
          <a:p>
            <a:r>
              <a:rPr lang="en-US" sz="2000" dirty="0"/>
              <a:t>https://</a:t>
            </a:r>
            <a:r>
              <a:rPr lang="en-US" sz="2000" dirty="0" err="1"/>
              <a:t>en.wikipedia.org</a:t>
            </a:r>
            <a:r>
              <a:rPr lang="en-US" sz="2000" dirty="0"/>
              <a:t>/wiki/</a:t>
            </a:r>
            <a:r>
              <a:rPr lang="en-US" sz="2000" dirty="0" err="1"/>
              <a:t>Turing_machine</a:t>
            </a:r>
            <a:endParaRPr lang="en-US" sz="2000" dirty="0"/>
          </a:p>
          <a:p>
            <a:r>
              <a:rPr lang="en-US" sz="2000" dirty="0"/>
              <a:t>https://</a:t>
            </a:r>
            <a:r>
              <a:rPr lang="en-US" sz="2000" dirty="0" err="1"/>
              <a:t>en.wikipedia.org</a:t>
            </a:r>
            <a:r>
              <a:rPr lang="en-US" sz="2000" dirty="0"/>
              <a:t>/wiki/</a:t>
            </a:r>
            <a:r>
              <a:rPr lang="en-US" sz="2000" dirty="0" err="1"/>
              <a:t>Logic_gate</a:t>
            </a:r>
            <a:endParaRPr lang="en-US" sz="2000" dirty="0"/>
          </a:p>
          <a:p>
            <a:r>
              <a:rPr lang="en-US" sz="2000" dirty="0"/>
              <a:t>https://</a:t>
            </a:r>
            <a:r>
              <a:rPr lang="en-US" sz="2000" dirty="0" err="1"/>
              <a:t>en.wikipedia.org</a:t>
            </a:r>
            <a:r>
              <a:rPr lang="en-US" sz="2000" dirty="0"/>
              <a:t>/wiki/</a:t>
            </a:r>
            <a:r>
              <a:rPr lang="en-US" sz="2000" dirty="0" err="1"/>
              <a:t>Hamming_distance</a:t>
            </a:r>
            <a:endParaRPr lang="en-US" sz="2000" dirty="0"/>
          </a:p>
          <a:p>
            <a:r>
              <a:rPr lang="en-US" sz="2000" dirty="0"/>
              <a:t>https://</a:t>
            </a:r>
            <a:r>
              <a:rPr lang="en-US" sz="2000" dirty="0" err="1"/>
              <a:t>en.wikipedia.org</a:t>
            </a:r>
            <a:r>
              <a:rPr lang="en-US" sz="2000" dirty="0"/>
              <a:t>/wiki/</a:t>
            </a:r>
            <a:r>
              <a:rPr lang="en-US" sz="2000" dirty="0" err="1"/>
              <a:t>Hopfield_network</a:t>
            </a:r>
            <a:endParaRPr lang="en-US" sz="2000" dirty="0"/>
          </a:p>
          <a:p>
            <a:r>
              <a:rPr lang="en-US" sz="2000" dirty="0"/>
              <a:t>https://</a:t>
            </a:r>
            <a:r>
              <a:rPr lang="en-US" sz="2000" dirty="0" err="1"/>
              <a:t>en.wikipedia.org</a:t>
            </a:r>
            <a:r>
              <a:rPr lang="en-US" sz="2000" dirty="0"/>
              <a:t>/wiki/</a:t>
            </a:r>
            <a:r>
              <a:rPr lang="en-US" sz="2000" dirty="0" err="1"/>
              <a:t>Information_theory</a:t>
            </a:r>
            <a:endParaRPr lang="en-US" sz="2000" dirty="0"/>
          </a:p>
          <a:p>
            <a:r>
              <a:rPr lang="en-US" sz="2000" dirty="0"/>
              <a:t>https://</a:t>
            </a:r>
            <a:r>
              <a:rPr lang="en-US" sz="2000" dirty="0" err="1"/>
              <a:t>en.wikipedia.org</a:t>
            </a:r>
            <a:r>
              <a:rPr lang="en-US" sz="2000" dirty="0"/>
              <a:t>/wiki/</a:t>
            </a:r>
            <a:r>
              <a:rPr lang="en-US" sz="2000" dirty="0" err="1"/>
              <a:t>Bit_array</a:t>
            </a:r>
            <a:endParaRPr lang="en-US" sz="2000" dirty="0"/>
          </a:p>
          <a:p>
            <a:r>
              <a:rPr lang="en-US" sz="2000" dirty="0"/>
              <a:t>Parity machine: https://</a:t>
            </a:r>
            <a:r>
              <a:rPr lang="en-US" sz="2000" dirty="0" err="1"/>
              <a:t>inst.eecs.berkeley.edu</a:t>
            </a:r>
            <a:r>
              <a:rPr lang="en-US" sz="2000" dirty="0"/>
              <a:t>/~cs150/sp03/handouts/4/</a:t>
            </a:r>
            <a:r>
              <a:rPr lang="en-US" sz="2000" dirty="0" err="1"/>
              <a:t>LectureA</a:t>
            </a:r>
            <a:r>
              <a:rPr lang="en-US" sz="2000" dirty="0"/>
              <a:t>/lec07-fsm1-2up.pdf</a:t>
            </a:r>
          </a:p>
          <a:p>
            <a:endParaRPr lang="en-US" sz="2000" dirty="0"/>
          </a:p>
        </p:txBody>
      </p:sp>
    </p:spTree>
    <p:extLst>
      <p:ext uri="{BB962C8B-B14F-4D97-AF65-F5344CB8AC3E}">
        <p14:creationId xmlns:p14="http://schemas.microsoft.com/office/powerpoint/2010/main" val="335788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BC15-1D4A-1945-8C4C-7D0B49B6B571}"/>
              </a:ext>
            </a:extLst>
          </p:cNvPr>
          <p:cNvSpPr>
            <a:spLocks noGrp="1"/>
          </p:cNvSpPr>
          <p:nvPr>
            <p:ph type="title"/>
          </p:nvPr>
        </p:nvSpPr>
        <p:spPr/>
        <p:txBody>
          <a:bodyPr/>
          <a:lstStyle/>
          <a:p>
            <a:r>
              <a:rPr lang="en-US" dirty="0"/>
              <a:t>Graphical Symbols</a:t>
            </a:r>
          </a:p>
        </p:txBody>
      </p:sp>
      <p:sp>
        <p:nvSpPr>
          <p:cNvPr id="3" name="Content Placeholder 2">
            <a:extLst>
              <a:ext uri="{FF2B5EF4-FFF2-40B4-BE49-F238E27FC236}">
                <a16:creationId xmlns:a16="http://schemas.microsoft.com/office/drawing/2014/main" id="{FDF8AF43-116A-1B41-9141-FE7EA8196852}"/>
              </a:ext>
            </a:extLst>
          </p:cNvPr>
          <p:cNvSpPr>
            <a:spLocks noGrp="1"/>
          </p:cNvSpPr>
          <p:nvPr>
            <p:ph sz="half" idx="1"/>
          </p:nvPr>
        </p:nvSpPr>
        <p:spPr/>
        <p:txBody>
          <a:bodyPr>
            <a:normAutofit/>
          </a:bodyPr>
          <a:lstStyle/>
          <a:p>
            <a:r>
              <a:rPr lang="en-US" sz="1800" dirty="0"/>
              <a:t>The </a:t>
            </a:r>
            <a:r>
              <a:rPr lang="en-US" sz="1800" dirty="0">
                <a:solidFill>
                  <a:srgbClr val="0E47FF"/>
                </a:solidFill>
              </a:rPr>
              <a:t>Specification and Description Language (SDL) </a:t>
            </a:r>
            <a:r>
              <a:rPr lang="en-US" sz="1800" dirty="0"/>
              <a:t>is a standard from the </a:t>
            </a:r>
            <a:r>
              <a:rPr lang="en-US" sz="1800" dirty="0">
                <a:solidFill>
                  <a:srgbClr val="0E47FF"/>
                </a:solidFill>
              </a:rPr>
              <a:t>International Telecommunication Union (ITU) </a:t>
            </a:r>
            <a:r>
              <a:rPr lang="en-US" sz="1800" dirty="0"/>
              <a:t>that includes graphical symbols to describe actions in the transition: </a:t>
            </a:r>
          </a:p>
          <a:p>
            <a:pPr lvl="1"/>
            <a:r>
              <a:rPr lang="en-US" sz="1400" dirty="0"/>
              <a:t>send an event</a:t>
            </a:r>
          </a:p>
          <a:p>
            <a:pPr lvl="1"/>
            <a:r>
              <a:rPr lang="en-US" sz="1400" dirty="0"/>
              <a:t>receive an event</a:t>
            </a:r>
          </a:p>
          <a:p>
            <a:pPr lvl="1"/>
            <a:r>
              <a:rPr lang="en-US" sz="1400" dirty="0"/>
              <a:t>start a timer</a:t>
            </a:r>
          </a:p>
          <a:p>
            <a:pPr lvl="1"/>
            <a:r>
              <a:rPr lang="en-US" sz="1400" dirty="0"/>
              <a:t>cancel a timer</a:t>
            </a:r>
          </a:p>
          <a:p>
            <a:pPr lvl="1"/>
            <a:r>
              <a:rPr lang="en-US" sz="1400" dirty="0"/>
              <a:t>start another concurrent state machine</a:t>
            </a:r>
          </a:p>
          <a:p>
            <a:pPr lvl="1"/>
            <a:r>
              <a:rPr lang="en-US" sz="1400" dirty="0"/>
              <a:t>decision</a:t>
            </a:r>
          </a:p>
          <a:p>
            <a:r>
              <a:rPr lang="en-US" sz="1800" dirty="0"/>
              <a:t>SDL embeds basic data types called "Abstract Data Types", an action language, and an execution semantic in order to make the finite-state machine executable.</a:t>
            </a:r>
          </a:p>
          <a:p>
            <a:endParaRPr lang="en-US" sz="1800" dirty="0"/>
          </a:p>
        </p:txBody>
      </p:sp>
      <p:pic>
        <p:nvPicPr>
          <p:cNvPr id="5122" name="Picture 2">
            <a:extLst>
              <a:ext uri="{FF2B5EF4-FFF2-40B4-BE49-F238E27FC236}">
                <a16:creationId xmlns:a16="http://schemas.microsoft.com/office/drawing/2014/main" id="{35A37210-AF6B-FD43-8CA4-914534AB3FD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30611" y="1825625"/>
            <a:ext cx="326477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802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3B0C-D7DC-8047-B184-44593F3C2FAD}"/>
              </a:ext>
            </a:extLst>
          </p:cNvPr>
          <p:cNvSpPr>
            <a:spLocks noGrp="1"/>
          </p:cNvSpPr>
          <p:nvPr>
            <p:ph type="title"/>
          </p:nvPr>
        </p:nvSpPr>
        <p:spPr/>
        <p:txBody>
          <a:bodyPr/>
          <a:lstStyle/>
          <a:p>
            <a:r>
              <a:rPr lang="en-US" dirty="0"/>
              <a:t>Bit Strings and Arrays</a:t>
            </a:r>
          </a:p>
        </p:txBody>
      </p:sp>
      <p:sp>
        <p:nvSpPr>
          <p:cNvPr id="3" name="Content Placeholder 2">
            <a:extLst>
              <a:ext uri="{FF2B5EF4-FFF2-40B4-BE49-F238E27FC236}">
                <a16:creationId xmlns:a16="http://schemas.microsoft.com/office/drawing/2014/main" id="{CAED4EE5-E3F4-F748-9F48-9BF0225FD199}"/>
              </a:ext>
            </a:extLst>
          </p:cNvPr>
          <p:cNvSpPr>
            <a:spLocks noGrp="1"/>
          </p:cNvSpPr>
          <p:nvPr>
            <p:ph idx="1"/>
          </p:nvPr>
        </p:nvSpPr>
        <p:spPr/>
        <p:txBody>
          <a:bodyPr>
            <a:normAutofit/>
          </a:bodyPr>
          <a:lstStyle/>
          <a:p>
            <a:r>
              <a:rPr lang="en-US" sz="2000" dirty="0"/>
              <a:t>A bit array (also known as </a:t>
            </a:r>
            <a:r>
              <a:rPr lang="en-US" sz="2000" dirty="0">
                <a:solidFill>
                  <a:srgbClr val="0025FF"/>
                </a:solidFill>
              </a:rPr>
              <a:t>bit map, bit set, bit string, or bit vector</a:t>
            </a:r>
            <a:r>
              <a:rPr lang="en-US" sz="2000" dirty="0"/>
              <a:t>) is a data structure such as the following:</a:t>
            </a:r>
          </a:p>
          <a:p>
            <a:pPr marL="0" indent="0" algn="ctr">
              <a:buNone/>
            </a:pPr>
            <a:r>
              <a:rPr lang="en-US" sz="2000" dirty="0"/>
              <a:t>…0 1 1 0 1 0 0 0 0 1 1 1 1 1 0 1 …</a:t>
            </a:r>
          </a:p>
          <a:p>
            <a:r>
              <a:rPr lang="en-US" sz="2000" dirty="0"/>
              <a:t>A bit string is effective at exploiting bit-level parallelism in hardware to perform operations quickly. </a:t>
            </a:r>
          </a:p>
          <a:p>
            <a:r>
              <a:rPr lang="en-US" sz="2000" dirty="0"/>
              <a:t>A typical bit string stores </a:t>
            </a:r>
            <a:r>
              <a:rPr lang="en-US" sz="2000" i="1" dirty="0"/>
              <a:t>kw</a:t>
            </a:r>
            <a:r>
              <a:rPr lang="en-US" sz="2000" dirty="0"/>
              <a:t> bits, where </a:t>
            </a:r>
            <a:r>
              <a:rPr lang="en-US" sz="2000" i="1" dirty="0"/>
              <a:t>w</a:t>
            </a:r>
            <a:r>
              <a:rPr lang="en-US" sz="2000" dirty="0"/>
              <a:t> is the number of bits in the unit of storage, such as a byte (typically 8 bits) or word (typically 2 bytes), and </a:t>
            </a:r>
            <a:r>
              <a:rPr lang="en-US" sz="2000" i="1" dirty="0"/>
              <a:t>k</a:t>
            </a:r>
            <a:r>
              <a:rPr lang="en-US" sz="2000" dirty="0"/>
              <a:t> is some nonnegative integer. </a:t>
            </a:r>
          </a:p>
          <a:p>
            <a:r>
              <a:rPr lang="en-US" sz="2000" dirty="0"/>
              <a:t>If </a:t>
            </a:r>
            <a:r>
              <a:rPr lang="en-US" sz="2000" i="1" dirty="0"/>
              <a:t>w</a:t>
            </a:r>
            <a:r>
              <a:rPr lang="en-US" sz="2000" dirty="0"/>
              <a:t> does not evenly divide the number of bits to be stored, some space is wasted due to internal fragmentation</a:t>
            </a:r>
          </a:p>
        </p:txBody>
      </p:sp>
    </p:spTree>
    <p:extLst>
      <p:ext uri="{BB962C8B-B14F-4D97-AF65-F5344CB8AC3E}">
        <p14:creationId xmlns:p14="http://schemas.microsoft.com/office/powerpoint/2010/main" val="2788336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A3343-3A57-9343-81F8-513E6BA59DFE}"/>
              </a:ext>
            </a:extLst>
          </p:cNvPr>
          <p:cNvSpPr>
            <a:spLocks noGrp="1"/>
          </p:cNvSpPr>
          <p:nvPr>
            <p:ph type="title"/>
          </p:nvPr>
        </p:nvSpPr>
        <p:spPr/>
        <p:txBody>
          <a:bodyPr/>
          <a:lstStyle/>
          <a:p>
            <a:r>
              <a:rPr lang="en-US" dirty="0"/>
              <a:t>State Dynamics</a:t>
            </a:r>
          </a:p>
        </p:txBody>
      </p:sp>
      <p:sp>
        <p:nvSpPr>
          <p:cNvPr id="4" name="Content Placeholder 3">
            <a:extLst>
              <a:ext uri="{FF2B5EF4-FFF2-40B4-BE49-F238E27FC236}">
                <a16:creationId xmlns:a16="http://schemas.microsoft.com/office/drawing/2014/main" id="{C0676881-B060-154E-8B3B-A6E8C6751096}"/>
              </a:ext>
            </a:extLst>
          </p:cNvPr>
          <p:cNvSpPr>
            <a:spLocks noGrp="1"/>
          </p:cNvSpPr>
          <p:nvPr>
            <p:ph idx="1"/>
          </p:nvPr>
        </p:nvSpPr>
        <p:spPr>
          <a:xfrm>
            <a:off x="838200" y="1825625"/>
            <a:ext cx="4174864" cy="4351338"/>
          </a:xfrm>
        </p:spPr>
        <p:txBody>
          <a:bodyPr>
            <a:normAutofit fontScale="92500"/>
          </a:bodyPr>
          <a:lstStyle/>
          <a:p>
            <a:r>
              <a:rPr lang="en-US" sz="2000" dirty="0"/>
              <a:t>Machine starts in State A, a stimulus S1 produces a response R1 and causes internal state to flip to state B.</a:t>
            </a:r>
          </a:p>
          <a:p>
            <a:r>
              <a:rPr lang="en-US" sz="2000" dirty="0"/>
              <a:t>Machine starts in State B, a stimulus S2 produces a response R2 and causes internal state to flip to state A.</a:t>
            </a:r>
          </a:p>
          <a:p>
            <a:r>
              <a:rPr lang="en-US" sz="2000" dirty="0"/>
              <a:t>Machine starts in State B, a stimulus S3 produces a response R3 and causes internal state to stay in state B.</a:t>
            </a:r>
          </a:p>
          <a:p>
            <a:r>
              <a:rPr lang="en-US" sz="2000" dirty="0"/>
              <a:t>Machine starts in State A , a stimulus S4 produces a response R4 and causes internal state to stay in state A.</a:t>
            </a:r>
          </a:p>
          <a:p>
            <a:endParaRPr lang="en-US" sz="2000" dirty="0"/>
          </a:p>
        </p:txBody>
      </p:sp>
      <p:pic>
        <p:nvPicPr>
          <p:cNvPr id="6" name="Picture 5">
            <a:extLst>
              <a:ext uri="{FF2B5EF4-FFF2-40B4-BE49-F238E27FC236}">
                <a16:creationId xmlns:a16="http://schemas.microsoft.com/office/drawing/2014/main" id="{FEDBD16D-2F30-FD43-A0D9-8F1BF5A48617}"/>
              </a:ext>
            </a:extLst>
          </p:cNvPr>
          <p:cNvPicPr>
            <a:picLocks noChangeAspect="1"/>
          </p:cNvPicPr>
          <p:nvPr/>
        </p:nvPicPr>
        <p:blipFill>
          <a:blip r:embed="rId2"/>
          <a:stretch>
            <a:fillRect/>
          </a:stretch>
        </p:blipFill>
        <p:spPr>
          <a:xfrm>
            <a:off x="5261983" y="2177415"/>
            <a:ext cx="6221871" cy="2503170"/>
          </a:xfrm>
          <a:prstGeom prst="rect">
            <a:avLst/>
          </a:prstGeom>
        </p:spPr>
      </p:pic>
    </p:spTree>
    <p:extLst>
      <p:ext uri="{BB962C8B-B14F-4D97-AF65-F5344CB8AC3E}">
        <p14:creationId xmlns:p14="http://schemas.microsoft.com/office/powerpoint/2010/main" val="2022619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E011A20F-D6AE-9D42-87A3-87312B1F5A76}"/>
              </a:ext>
            </a:extLst>
          </p:cNvPr>
          <p:cNvSpPr>
            <a:spLocks noGrp="1"/>
          </p:cNvSpPr>
          <p:nvPr>
            <p:ph type="title"/>
          </p:nvPr>
        </p:nvSpPr>
        <p:spPr/>
        <p:txBody>
          <a:bodyPr/>
          <a:lstStyle/>
          <a:p>
            <a:r>
              <a:rPr lang="en-US" dirty="0"/>
              <a:t>Example: A Delay Machine</a:t>
            </a:r>
          </a:p>
        </p:txBody>
      </p:sp>
      <p:sp>
        <p:nvSpPr>
          <p:cNvPr id="38" name="TextBox 37">
            <a:extLst>
              <a:ext uri="{FF2B5EF4-FFF2-40B4-BE49-F238E27FC236}">
                <a16:creationId xmlns:a16="http://schemas.microsoft.com/office/drawing/2014/main" id="{9242702D-8CE6-034E-8666-21758B139E6F}"/>
              </a:ext>
            </a:extLst>
          </p:cNvPr>
          <p:cNvSpPr txBox="1"/>
          <p:nvPr/>
        </p:nvSpPr>
        <p:spPr>
          <a:xfrm>
            <a:off x="9592779" y="5321816"/>
            <a:ext cx="1494472" cy="646331"/>
          </a:xfrm>
          <a:prstGeom prst="rect">
            <a:avLst/>
          </a:prstGeom>
          <a:noFill/>
        </p:spPr>
        <p:txBody>
          <a:bodyPr wrap="square" rtlCol="0">
            <a:spAutoFit/>
          </a:bodyPr>
          <a:lstStyle/>
          <a:p>
            <a:r>
              <a:rPr lang="en-US" dirty="0"/>
              <a:t>Stimulus </a:t>
            </a:r>
            <a:r>
              <a:rPr lang="en-US"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i</a:t>
            </a:r>
            <a:endParaRPr lang="en-US" dirty="0"/>
          </a:p>
          <a:p>
            <a:r>
              <a:rPr lang="en-US" dirty="0"/>
              <a:t>Response </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i</a:t>
            </a:r>
          </a:p>
        </p:txBody>
      </p:sp>
      <p:grpSp>
        <p:nvGrpSpPr>
          <p:cNvPr id="2" name="Group 1">
            <a:extLst>
              <a:ext uri="{FF2B5EF4-FFF2-40B4-BE49-F238E27FC236}">
                <a16:creationId xmlns:a16="http://schemas.microsoft.com/office/drawing/2014/main" id="{9CCA3997-67DA-7642-8944-361E5554C8B4}"/>
              </a:ext>
            </a:extLst>
          </p:cNvPr>
          <p:cNvGrpSpPr/>
          <p:nvPr/>
        </p:nvGrpSpPr>
        <p:grpSpPr>
          <a:xfrm>
            <a:off x="6159675" y="2163247"/>
            <a:ext cx="5661389" cy="2531506"/>
            <a:chOff x="3047513" y="2447721"/>
            <a:chExt cx="5661389" cy="2531506"/>
          </a:xfrm>
        </p:grpSpPr>
        <p:grpSp>
          <p:nvGrpSpPr>
            <p:cNvPr id="28" name="Group 27">
              <a:extLst>
                <a:ext uri="{FF2B5EF4-FFF2-40B4-BE49-F238E27FC236}">
                  <a16:creationId xmlns:a16="http://schemas.microsoft.com/office/drawing/2014/main" id="{1C827AA1-2B08-A748-B037-46FF1FA19F1F}"/>
                </a:ext>
              </a:extLst>
            </p:cNvPr>
            <p:cNvGrpSpPr/>
            <p:nvPr/>
          </p:nvGrpSpPr>
          <p:grpSpPr>
            <a:xfrm>
              <a:off x="3412493" y="2817159"/>
              <a:ext cx="5005293" cy="1756186"/>
              <a:chOff x="3412493" y="2817159"/>
              <a:chExt cx="5005293" cy="1756186"/>
            </a:xfrm>
          </p:grpSpPr>
          <p:sp>
            <p:nvSpPr>
              <p:cNvPr id="14" name="Oval 13">
                <a:extLst>
                  <a:ext uri="{FF2B5EF4-FFF2-40B4-BE49-F238E27FC236}">
                    <a16:creationId xmlns:a16="http://schemas.microsoft.com/office/drawing/2014/main" id="{D4009903-C24A-7349-A3CC-7582A39440E6}"/>
                  </a:ext>
                </a:extLst>
              </p:cNvPr>
              <p:cNvSpPr/>
              <p:nvPr/>
            </p:nvSpPr>
            <p:spPr>
              <a:xfrm>
                <a:off x="4463529" y="2954319"/>
                <a:ext cx="2893807" cy="1481866"/>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FD6BD1-44FD-A449-B429-C455476C4BF0}"/>
                  </a:ext>
                </a:extLst>
              </p:cNvPr>
              <p:cNvSpPr/>
              <p:nvPr/>
            </p:nvSpPr>
            <p:spPr>
              <a:xfrm>
                <a:off x="7357336" y="3429000"/>
                <a:ext cx="914400" cy="527124"/>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1C3A9C-369C-4B4C-A909-1D98E137C8D0}"/>
                  </a:ext>
                </a:extLst>
              </p:cNvPr>
              <p:cNvSpPr/>
              <p:nvPr/>
            </p:nvSpPr>
            <p:spPr>
              <a:xfrm>
                <a:off x="3548233" y="3429000"/>
                <a:ext cx="914400" cy="527124"/>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253699D-D4D8-1942-B075-830D377339D1}"/>
                  </a:ext>
                </a:extLst>
              </p:cNvPr>
              <p:cNvSpPr/>
              <p:nvPr/>
            </p:nvSpPr>
            <p:spPr>
              <a:xfrm>
                <a:off x="6630298" y="3238052"/>
                <a:ext cx="914400" cy="914400"/>
              </a:xfrm>
              <a:prstGeom prst="ellipse">
                <a:avLst/>
              </a:prstGeom>
              <a:solidFill>
                <a:schemeClr val="bg1"/>
              </a:solidFill>
              <a:ln w="28575">
                <a:solidFill>
                  <a:srgbClr val="0E0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273DB5-EE09-6946-A82B-16130D316101}"/>
                  </a:ext>
                </a:extLst>
              </p:cNvPr>
              <p:cNvSpPr/>
              <p:nvPr/>
            </p:nvSpPr>
            <p:spPr>
              <a:xfrm>
                <a:off x="4276166" y="3238052"/>
                <a:ext cx="914400" cy="914400"/>
              </a:xfrm>
              <a:prstGeom prst="ellipse">
                <a:avLst/>
              </a:prstGeom>
              <a:solidFill>
                <a:schemeClr val="bg1"/>
              </a:solidFill>
              <a:ln w="28575">
                <a:solidFill>
                  <a:srgbClr val="0E0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vron 19">
                <a:extLst>
                  <a:ext uri="{FF2B5EF4-FFF2-40B4-BE49-F238E27FC236}">
                    <a16:creationId xmlns:a16="http://schemas.microsoft.com/office/drawing/2014/main" id="{146C36F4-2C96-274E-85FB-7ED255C76296}"/>
                  </a:ext>
                </a:extLst>
              </p:cNvPr>
              <p:cNvSpPr>
                <a:spLocks/>
              </p:cNvSpPr>
              <p:nvPr/>
            </p:nvSpPr>
            <p:spPr>
              <a:xfrm flipH="1">
                <a:off x="5915808" y="4299025"/>
                <a:ext cx="182880" cy="2743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28C89265-A3BF-8D42-8B78-E00CB5701FE5}"/>
                  </a:ext>
                </a:extLst>
              </p:cNvPr>
              <p:cNvPicPr>
                <a:picLocks noChangeAspect="1"/>
              </p:cNvPicPr>
              <p:nvPr/>
            </p:nvPicPr>
            <p:blipFill>
              <a:blip r:embed="rId2"/>
              <a:stretch>
                <a:fillRect/>
              </a:stretch>
            </p:blipFill>
            <p:spPr>
              <a:xfrm>
                <a:off x="5951368" y="2817159"/>
                <a:ext cx="203200" cy="292100"/>
              </a:xfrm>
              <a:prstGeom prst="rect">
                <a:avLst/>
              </a:prstGeom>
            </p:spPr>
          </p:pic>
          <p:pic>
            <p:nvPicPr>
              <p:cNvPr id="25" name="Picture 24">
                <a:extLst>
                  <a:ext uri="{FF2B5EF4-FFF2-40B4-BE49-F238E27FC236}">
                    <a16:creationId xmlns:a16="http://schemas.microsoft.com/office/drawing/2014/main" id="{F65504E5-A5EC-1343-B133-C65672253B44}"/>
                  </a:ext>
                </a:extLst>
              </p:cNvPr>
              <p:cNvPicPr>
                <a:picLocks noChangeAspect="1"/>
              </p:cNvPicPr>
              <p:nvPr/>
            </p:nvPicPr>
            <p:blipFill>
              <a:blip r:embed="rId2"/>
              <a:stretch>
                <a:fillRect/>
              </a:stretch>
            </p:blipFill>
            <p:spPr>
              <a:xfrm rot="5400000" flipH="1">
                <a:off x="3456943" y="3583564"/>
                <a:ext cx="203200" cy="292100"/>
              </a:xfrm>
              <a:prstGeom prst="rect">
                <a:avLst/>
              </a:prstGeom>
            </p:spPr>
          </p:pic>
          <p:pic>
            <p:nvPicPr>
              <p:cNvPr id="26" name="Picture 25">
                <a:extLst>
                  <a:ext uri="{FF2B5EF4-FFF2-40B4-BE49-F238E27FC236}">
                    <a16:creationId xmlns:a16="http://schemas.microsoft.com/office/drawing/2014/main" id="{B171B95B-DD99-ED41-BDEF-13150501F055}"/>
                  </a:ext>
                </a:extLst>
              </p:cNvPr>
              <p:cNvPicPr>
                <a:picLocks noChangeAspect="1"/>
              </p:cNvPicPr>
              <p:nvPr/>
            </p:nvPicPr>
            <p:blipFill>
              <a:blip r:embed="rId2"/>
              <a:stretch>
                <a:fillRect/>
              </a:stretch>
            </p:blipFill>
            <p:spPr>
              <a:xfrm rot="16200000" flipH="1">
                <a:off x="8170136" y="3546512"/>
                <a:ext cx="203200" cy="292100"/>
              </a:xfrm>
              <a:prstGeom prst="rect">
                <a:avLst/>
              </a:prstGeom>
            </p:spPr>
          </p:pic>
        </p:grpSp>
        <p:sp>
          <p:nvSpPr>
            <p:cNvPr id="29" name="TextBox 28">
              <a:extLst>
                <a:ext uri="{FF2B5EF4-FFF2-40B4-BE49-F238E27FC236}">
                  <a16:creationId xmlns:a16="http://schemas.microsoft.com/office/drawing/2014/main" id="{637A1CCC-CC5C-5342-8ADC-95AD4C97E881}"/>
                </a:ext>
              </a:extLst>
            </p:cNvPr>
            <p:cNvSpPr txBox="1"/>
            <p:nvPr/>
          </p:nvSpPr>
          <p:spPr>
            <a:xfrm>
              <a:off x="4564094" y="2800140"/>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D43572EA-6B96-F04A-B921-711E828221B1}"/>
                </a:ext>
              </a:extLst>
            </p:cNvPr>
            <p:cNvSpPr txBox="1"/>
            <p:nvPr/>
          </p:nvSpPr>
          <p:spPr>
            <a:xfrm>
              <a:off x="5833255" y="2447721"/>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en-US" baseline="-25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D22E53F-4AA7-B144-8B13-14D8A5415E01}"/>
                </a:ext>
              </a:extLst>
            </p:cNvPr>
            <p:cNvSpPr txBox="1"/>
            <p:nvPr/>
          </p:nvSpPr>
          <p:spPr>
            <a:xfrm>
              <a:off x="7400631" y="3053386"/>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8A547C8-4081-AC48-8B4F-C88C3D35EF68}"/>
                </a:ext>
              </a:extLst>
            </p:cNvPr>
            <p:cNvSpPr txBox="1"/>
            <p:nvPr/>
          </p:nvSpPr>
          <p:spPr>
            <a:xfrm>
              <a:off x="6918843" y="4221032"/>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en-US" baseline="-250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515F292F-08D1-0E4E-A7E8-73C23875ADED}"/>
                </a:ext>
              </a:extLst>
            </p:cNvPr>
            <p:cNvSpPr txBox="1"/>
            <p:nvPr/>
          </p:nvSpPr>
          <p:spPr>
            <a:xfrm>
              <a:off x="4054078" y="3881284"/>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p>
          </p:txBody>
        </p:sp>
        <p:sp>
          <p:nvSpPr>
            <p:cNvPr id="35" name="TextBox 34">
              <a:extLst>
                <a:ext uri="{FF2B5EF4-FFF2-40B4-BE49-F238E27FC236}">
                  <a16:creationId xmlns:a16="http://schemas.microsoft.com/office/drawing/2014/main" id="{364757FB-0578-1A4B-B586-B5846B624576}"/>
                </a:ext>
              </a:extLst>
            </p:cNvPr>
            <p:cNvSpPr txBox="1"/>
            <p:nvPr/>
          </p:nvSpPr>
          <p:spPr>
            <a:xfrm>
              <a:off x="5858844" y="4609895"/>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773BB632-1094-AA40-A173-3781AB94F7C7}"/>
                </a:ext>
              </a:extLst>
            </p:cNvPr>
            <p:cNvSpPr txBox="1"/>
            <p:nvPr/>
          </p:nvSpPr>
          <p:spPr>
            <a:xfrm>
              <a:off x="8408820" y="3469353"/>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70A7E675-3A91-464D-BE7B-4619B7863A27}"/>
                </a:ext>
              </a:extLst>
            </p:cNvPr>
            <p:cNvSpPr txBox="1"/>
            <p:nvPr/>
          </p:nvSpPr>
          <p:spPr>
            <a:xfrm>
              <a:off x="3047513" y="3524012"/>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en-US" baseline="-250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EF16FC79-CB7E-9348-9BF9-C5E08AE21E66}"/>
                </a:ext>
              </a:extLst>
            </p:cNvPr>
            <p:cNvSpPr txBox="1"/>
            <p:nvPr/>
          </p:nvSpPr>
          <p:spPr>
            <a:xfrm>
              <a:off x="4564094" y="3469353"/>
              <a:ext cx="3898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40" name="TextBox 39">
              <a:extLst>
                <a:ext uri="{FF2B5EF4-FFF2-40B4-BE49-F238E27FC236}">
                  <a16:creationId xmlns:a16="http://schemas.microsoft.com/office/drawing/2014/main" id="{5EF7D7F4-C608-4C4C-A817-CBB13C8BD949}"/>
                </a:ext>
              </a:extLst>
            </p:cNvPr>
            <p:cNvSpPr txBox="1"/>
            <p:nvPr/>
          </p:nvSpPr>
          <p:spPr>
            <a:xfrm>
              <a:off x="6949467" y="3487013"/>
              <a:ext cx="3898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grpSp>
      <p:sp>
        <p:nvSpPr>
          <p:cNvPr id="41" name="TextBox 40">
            <a:extLst>
              <a:ext uri="{FF2B5EF4-FFF2-40B4-BE49-F238E27FC236}">
                <a16:creationId xmlns:a16="http://schemas.microsoft.com/office/drawing/2014/main" id="{61D42DA9-B862-7B42-AF32-60C94C236A66}"/>
              </a:ext>
            </a:extLst>
          </p:cNvPr>
          <p:cNvSpPr txBox="1"/>
          <p:nvPr/>
        </p:nvSpPr>
        <p:spPr>
          <a:xfrm>
            <a:off x="8128811" y="5310411"/>
            <a:ext cx="914400" cy="646331"/>
          </a:xfrm>
          <a:prstGeom prst="rect">
            <a:avLst/>
          </a:prstGeom>
          <a:noFill/>
        </p:spPr>
        <p:txBody>
          <a:bodyPr wrap="square" rtlCol="0">
            <a:spAutoFit/>
          </a:bodyPr>
          <a:lstStyle/>
          <a:p>
            <a:r>
              <a:rPr lang="en-US" dirty="0"/>
              <a:t>State </a:t>
            </a:r>
            <a:r>
              <a:rPr lang="en-US" dirty="0">
                <a:latin typeface="Times New Roman" panose="02020603050405020304" pitchFamily="18" charset="0"/>
                <a:cs typeface="Times New Roman" panose="02020603050405020304" pitchFamily="18" charset="0"/>
              </a:rPr>
              <a:t>A</a:t>
            </a:r>
          </a:p>
          <a:p>
            <a:r>
              <a:rPr lang="en-US" dirty="0"/>
              <a:t>State </a:t>
            </a:r>
            <a:r>
              <a:rPr lang="en-US" dirty="0">
                <a:latin typeface="Times New Roman" panose="02020603050405020304" pitchFamily="18" charset="0"/>
                <a:cs typeface="Times New Roman" panose="02020603050405020304" pitchFamily="18" charset="0"/>
              </a:rPr>
              <a:t>B</a:t>
            </a:r>
          </a:p>
        </p:txBody>
      </p:sp>
      <p:graphicFrame>
        <p:nvGraphicFramePr>
          <p:cNvPr id="3" name="Table 3">
            <a:extLst>
              <a:ext uri="{FF2B5EF4-FFF2-40B4-BE49-F238E27FC236}">
                <a16:creationId xmlns:a16="http://schemas.microsoft.com/office/drawing/2014/main" id="{F890C3BC-9D17-154C-A110-89E99E3540C7}"/>
              </a:ext>
            </a:extLst>
          </p:cNvPr>
          <p:cNvGraphicFramePr>
            <a:graphicFrameLocks noGrp="1"/>
          </p:cNvGraphicFramePr>
          <p:nvPr>
            <p:extLst>
              <p:ext uri="{D42A27DB-BD31-4B8C-83A1-F6EECF244321}">
                <p14:modId xmlns:p14="http://schemas.microsoft.com/office/powerpoint/2010/main" val="937229133"/>
              </p:ext>
            </p:extLst>
          </p:nvPr>
        </p:nvGraphicFramePr>
        <p:xfrm>
          <a:off x="937579" y="2207209"/>
          <a:ext cx="5018655" cy="609600"/>
        </p:xfrm>
        <a:graphic>
          <a:graphicData uri="http://schemas.openxmlformats.org/drawingml/2006/table">
            <a:tbl>
              <a:tblPr firstRow="1" bandRow="1">
                <a:tableStyleId>{5C22544A-7EE6-4342-B048-85BDC9FD1C3A}</a:tableStyleId>
              </a:tblPr>
              <a:tblGrid>
                <a:gridCol w="1003731">
                  <a:extLst>
                    <a:ext uri="{9D8B030D-6E8A-4147-A177-3AD203B41FA5}">
                      <a16:colId xmlns:a16="http://schemas.microsoft.com/office/drawing/2014/main" val="1737940610"/>
                    </a:ext>
                  </a:extLst>
                </a:gridCol>
                <a:gridCol w="1003731">
                  <a:extLst>
                    <a:ext uri="{9D8B030D-6E8A-4147-A177-3AD203B41FA5}">
                      <a16:colId xmlns:a16="http://schemas.microsoft.com/office/drawing/2014/main" val="1203449328"/>
                    </a:ext>
                  </a:extLst>
                </a:gridCol>
                <a:gridCol w="1003731">
                  <a:extLst>
                    <a:ext uri="{9D8B030D-6E8A-4147-A177-3AD203B41FA5}">
                      <a16:colId xmlns:a16="http://schemas.microsoft.com/office/drawing/2014/main" val="125720912"/>
                    </a:ext>
                  </a:extLst>
                </a:gridCol>
                <a:gridCol w="1003731">
                  <a:extLst>
                    <a:ext uri="{9D8B030D-6E8A-4147-A177-3AD203B41FA5}">
                      <a16:colId xmlns:a16="http://schemas.microsoft.com/office/drawing/2014/main" val="318235508"/>
                    </a:ext>
                  </a:extLst>
                </a:gridCol>
                <a:gridCol w="1003731">
                  <a:extLst>
                    <a:ext uri="{9D8B030D-6E8A-4147-A177-3AD203B41FA5}">
                      <a16:colId xmlns:a16="http://schemas.microsoft.com/office/drawing/2014/main" val="53845396"/>
                    </a:ext>
                  </a:extLst>
                </a:gridCol>
              </a:tblGrid>
              <a:tr h="270207">
                <a:tc>
                  <a:txBody>
                    <a:bodyPr/>
                    <a:lstStyle/>
                    <a:p>
                      <a:pPr algn="ctr"/>
                      <a:r>
                        <a:rPr lang="en-US" sz="1400" b="0" dirty="0">
                          <a:ln>
                            <a:solidFill>
                              <a:sysClr val="windowText" lastClr="000000"/>
                            </a:solidFill>
                          </a:ln>
                          <a:solidFill>
                            <a:schemeClr val="tx1"/>
                          </a:solidFill>
                          <a:latin typeface="+mj-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908178"/>
                  </a:ext>
                </a:extLst>
              </a:tr>
              <a:tr h="270207">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24598"/>
                  </a:ext>
                </a:extLst>
              </a:tr>
            </a:tbl>
          </a:graphicData>
        </a:graphic>
      </p:graphicFrame>
      <p:graphicFrame>
        <p:nvGraphicFramePr>
          <p:cNvPr id="33" name="Table 3">
            <a:extLst>
              <a:ext uri="{FF2B5EF4-FFF2-40B4-BE49-F238E27FC236}">
                <a16:creationId xmlns:a16="http://schemas.microsoft.com/office/drawing/2014/main" id="{12638FF8-0B24-8A40-8AC8-3C2F7A567AB0}"/>
              </a:ext>
            </a:extLst>
          </p:cNvPr>
          <p:cNvGraphicFramePr>
            <a:graphicFrameLocks noGrp="1"/>
          </p:cNvGraphicFramePr>
          <p:nvPr>
            <p:extLst>
              <p:ext uri="{D42A27DB-BD31-4B8C-83A1-F6EECF244321}">
                <p14:modId xmlns:p14="http://schemas.microsoft.com/office/powerpoint/2010/main" val="2437774169"/>
              </p:ext>
            </p:extLst>
          </p:nvPr>
        </p:nvGraphicFramePr>
        <p:xfrm>
          <a:off x="937579" y="4631474"/>
          <a:ext cx="5018655" cy="1219200"/>
        </p:xfrm>
        <a:graphic>
          <a:graphicData uri="http://schemas.openxmlformats.org/drawingml/2006/table">
            <a:tbl>
              <a:tblPr firstRow="1" bandRow="1">
                <a:tableStyleId>{5C22544A-7EE6-4342-B048-85BDC9FD1C3A}</a:tableStyleId>
              </a:tblPr>
              <a:tblGrid>
                <a:gridCol w="1003731">
                  <a:extLst>
                    <a:ext uri="{9D8B030D-6E8A-4147-A177-3AD203B41FA5}">
                      <a16:colId xmlns:a16="http://schemas.microsoft.com/office/drawing/2014/main" val="1737940610"/>
                    </a:ext>
                  </a:extLst>
                </a:gridCol>
                <a:gridCol w="1003731">
                  <a:extLst>
                    <a:ext uri="{9D8B030D-6E8A-4147-A177-3AD203B41FA5}">
                      <a16:colId xmlns:a16="http://schemas.microsoft.com/office/drawing/2014/main" val="1203449328"/>
                    </a:ext>
                  </a:extLst>
                </a:gridCol>
                <a:gridCol w="1003731">
                  <a:extLst>
                    <a:ext uri="{9D8B030D-6E8A-4147-A177-3AD203B41FA5}">
                      <a16:colId xmlns:a16="http://schemas.microsoft.com/office/drawing/2014/main" val="125720912"/>
                    </a:ext>
                  </a:extLst>
                </a:gridCol>
                <a:gridCol w="1003731">
                  <a:extLst>
                    <a:ext uri="{9D8B030D-6E8A-4147-A177-3AD203B41FA5}">
                      <a16:colId xmlns:a16="http://schemas.microsoft.com/office/drawing/2014/main" val="318235508"/>
                    </a:ext>
                  </a:extLst>
                </a:gridCol>
                <a:gridCol w="1003731">
                  <a:extLst>
                    <a:ext uri="{9D8B030D-6E8A-4147-A177-3AD203B41FA5}">
                      <a16:colId xmlns:a16="http://schemas.microsoft.com/office/drawing/2014/main" val="53845396"/>
                    </a:ext>
                  </a:extLst>
                </a:gridCol>
              </a:tblGrid>
              <a:tr h="270207">
                <a:tc>
                  <a:txBody>
                    <a:bodyPr/>
                    <a:lstStyle/>
                    <a:p>
                      <a:pPr algn="ctr"/>
                      <a:r>
                        <a:rPr lang="en-US" sz="1400" b="0" dirty="0">
                          <a:ln>
                            <a:solidFill>
                              <a:sysClr val="windowText" lastClr="000000"/>
                            </a:solidFill>
                          </a:ln>
                          <a:solidFill>
                            <a:schemeClr val="tx1"/>
                          </a:solidFill>
                          <a:latin typeface="+mj-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908178"/>
                  </a:ext>
                </a:extLst>
              </a:tr>
              <a:tr h="270207">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24598"/>
                  </a:ext>
                </a:extLst>
              </a:tr>
              <a:tr h="270207">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2251929"/>
                  </a:ext>
                </a:extLst>
              </a:tr>
              <a:tr h="270207">
                <a:tc>
                  <a:txBody>
                    <a:bodyPr/>
                    <a:lstStyle/>
                    <a:p>
                      <a:pPr algn="ctr"/>
                      <a:r>
                        <a:rPr lang="en-US" sz="1400" b="0" dirty="0">
                          <a:ln>
                            <a:solidFill>
                              <a:sysClr val="windowText" lastClr="000000"/>
                            </a:solidFill>
                          </a:ln>
                          <a:solidFill>
                            <a:schemeClr val="tx1"/>
                          </a:solidFill>
                          <a:latin typeface="+mj-lt"/>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97153"/>
                  </a:ext>
                </a:extLst>
              </a:tr>
            </a:tbl>
          </a:graphicData>
        </a:graphic>
      </p:graphicFrame>
      <p:sp>
        <p:nvSpPr>
          <p:cNvPr id="4" name="TextBox 3">
            <a:extLst>
              <a:ext uri="{FF2B5EF4-FFF2-40B4-BE49-F238E27FC236}">
                <a16:creationId xmlns:a16="http://schemas.microsoft.com/office/drawing/2014/main" id="{2869BFA5-783A-814B-B327-2296C156517E}"/>
              </a:ext>
            </a:extLst>
          </p:cNvPr>
          <p:cNvSpPr txBox="1"/>
          <p:nvPr/>
        </p:nvSpPr>
        <p:spPr>
          <a:xfrm>
            <a:off x="575160" y="5481342"/>
            <a:ext cx="317716" cy="369332"/>
          </a:xfrm>
          <a:prstGeom prst="rect">
            <a:avLst/>
          </a:prstGeom>
          <a:noFill/>
        </p:spPr>
        <p:txBody>
          <a:bodyPr wrap="none" rtlCol="0">
            <a:spAutoFit/>
          </a:bodyPr>
          <a:lstStyle/>
          <a:p>
            <a:r>
              <a:rPr lang="en-US" dirty="0"/>
              <a:t>A</a:t>
            </a:r>
          </a:p>
        </p:txBody>
      </p:sp>
      <p:sp>
        <p:nvSpPr>
          <p:cNvPr id="5" name="TextBox 4">
            <a:extLst>
              <a:ext uri="{FF2B5EF4-FFF2-40B4-BE49-F238E27FC236}">
                <a16:creationId xmlns:a16="http://schemas.microsoft.com/office/drawing/2014/main" id="{F9F39D0F-8B24-1943-868C-35CE04E09657}"/>
              </a:ext>
            </a:extLst>
          </p:cNvPr>
          <p:cNvSpPr txBox="1"/>
          <p:nvPr/>
        </p:nvSpPr>
        <p:spPr>
          <a:xfrm>
            <a:off x="6088585" y="4910274"/>
            <a:ext cx="914400" cy="369332"/>
          </a:xfrm>
          <a:prstGeom prst="rect">
            <a:avLst/>
          </a:prstGeom>
          <a:noFill/>
        </p:spPr>
        <p:txBody>
          <a:bodyPr wrap="square" rtlCol="0">
            <a:spAutoFit/>
          </a:bodyPr>
          <a:lstStyle/>
          <a:p>
            <a:r>
              <a:rPr lang="en-US" dirty="0"/>
              <a:t>Input</a:t>
            </a:r>
          </a:p>
        </p:txBody>
      </p:sp>
      <p:sp>
        <p:nvSpPr>
          <p:cNvPr id="42" name="TextBox 41">
            <a:extLst>
              <a:ext uri="{FF2B5EF4-FFF2-40B4-BE49-F238E27FC236}">
                <a16:creationId xmlns:a16="http://schemas.microsoft.com/office/drawing/2014/main" id="{8F0A8ED3-D42A-F44F-8952-8CB776948B58}"/>
              </a:ext>
            </a:extLst>
          </p:cNvPr>
          <p:cNvSpPr txBox="1"/>
          <p:nvPr/>
        </p:nvSpPr>
        <p:spPr>
          <a:xfrm>
            <a:off x="6085464" y="5214549"/>
            <a:ext cx="914400" cy="369332"/>
          </a:xfrm>
          <a:prstGeom prst="rect">
            <a:avLst/>
          </a:prstGeom>
          <a:noFill/>
        </p:spPr>
        <p:txBody>
          <a:bodyPr wrap="square" rtlCol="0">
            <a:spAutoFit/>
          </a:bodyPr>
          <a:lstStyle/>
          <a:p>
            <a:r>
              <a:rPr lang="en-US" dirty="0"/>
              <a:t>Output</a:t>
            </a:r>
          </a:p>
        </p:txBody>
      </p:sp>
      <p:sp>
        <p:nvSpPr>
          <p:cNvPr id="43" name="TextBox 42">
            <a:extLst>
              <a:ext uri="{FF2B5EF4-FFF2-40B4-BE49-F238E27FC236}">
                <a16:creationId xmlns:a16="http://schemas.microsoft.com/office/drawing/2014/main" id="{0CCBE124-D1CD-6B4E-A1F9-6D1BC6E9F7BA}"/>
              </a:ext>
            </a:extLst>
          </p:cNvPr>
          <p:cNvSpPr txBox="1"/>
          <p:nvPr/>
        </p:nvSpPr>
        <p:spPr>
          <a:xfrm>
            <a:off x="6095779" y="5524524"/>
            <a:ext cx="914400" cy="369332"/>
          </a:xfrm>
          <a:prstGeom prst="rect">
            <a:avLst/>
          </a:prstGeom>
          <a:noFill/>
        </p:spPr>
        <p:txBody>
          <a:bodyPr wrap="square" rtlCol="0">
            <a:spAutoFit/>
          </a:bodyPr>
          <a:lstStyle/>
          <a:p>
            <a:r>
              <a:rPr lang="en-US" dirty="0"/>
              <a:t>State</a:t>
            </a:r>
          </a:p>
        </p:txBody>
      </p:sp>
      <p:sp>
        <p:nvSpPr>
          <p:cNvPr id="8" name="TextBox 7">
            <a:extLst>
              <a:ext uri="{FF2B5EF4-FFF2-40B4-BE49-F238E27FC236}">
                <a16:creationId xmlns:a16="http://schemas.microsoft.com/office/drawing/2014/main" id="{65EF18B5-43DF-3648-8DF6-22A9CF2089C0}"/>
              </a:ext>
            </a:extLst>
          </p:cNvPr>
          <p:cNvSpPr txBox="1"/>
          <p:nvPr/>
        </p:nvSpPr>
        <p:spPr>
          <a:xfrm>
            <a:off x="575160" y="6239435"/>
            <a:ext cx="1748492" cy="369332"/>
          </a:xfrm>
          <a:prstGeom prst="rect">
            <a:avLst/>
          </a:prstGeom>
          <a:noFill/>
        </p:spPr>
        <p:txBody>
          <a:bodyPr wrap="square" rtlCol="0">
            <a:spAutoFit/>
          </a:bodyPr>
          <a:lstStyle/>
          <a:p>
            <a:r>
              <a:rPr lang="en-US" dirty="0"/>
              <a:t>Starting State</a:t>
            </a:r>
          </a:p>
        </p:txBody>
      </p:sp>
      <p:cxnSp>
        <p:nvCxnSpPr>
          <p:cNvPr id="10" name="Straight Arrow Connector 9">
            <a:extLst>
              <a:ext uri="{FF2B5EF4-FFF2-40B4-BE49-F238E27FC236}">
                <a16:creationId xmlns:a16="http://schemas.microsoft.com/office/drawing/2014/main" id="{2D6A07E9-0442-E04B-A3F5-8D23E4F5B24A}"/>
              </a:ext>
            </a:extLst>
          </p:cNvPr>
          <p:cNvCxnSpPr>
            <a:endCxn id="4" idx="2"/>
          </p:cNvCxnSpPr>
          <p:nvPr/>
        </p:nvCxnSpPr>
        <p:spPr>
          <a:xfrm flipH="1" flipV="1">
            <a:off x="734018" y="5850674"/>
            <a:ext cx="158858" cy="3887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5BE6671-3860-8144-9363-B06C181DBC4D}"/>
              </a:ext>
            </a:extLst>
          </p:cNvPr>
          <p:cNvCxnSpPr/>
          <p:nvPr/>
        </p:nvCxnSpPr>
        <p:spPr>
          <a:xfrm>
            <a:off x="1775012" y="5094940"/>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002EE2B-D6EE-BC41-8B19-0E14D2565BC3}"/>
              </a:ext>
            </a:extLst>
          </p:cNvPr>
          <p:cNvCxnSpPr/>
          <p:nvPr/>
        </p:nvCxnSpPr>
        <p:spPr>
          <a:xfrm>
            <a:off x="2766511" y="5075217"/>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D4D82F1-1164-D444-B528-2087FD5201B6}"/>
              </a:ext>
            </a:extLst>
          </p:cNvPr>
          <p:cNvCxnSpPr/>
          <p:nvPr/>
        </p:nvCxnSpPr>
        <p:spPr>
          <a:xfrm>
            <a:off x="3756215" y="5096729"/>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85786E5-AE5C-2542-B424-9542BD4C6586}"/>
              </a:ext>
            </a:extLst>
          </p:cNvPr>
          <p:cNvCxnSpPr/>
          <p:nvPr/>
        </p:nvCxnSpPr>
        <p:spPr>
          <a:xfrm>
            <a:off x="4778191" y="5085973"/>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800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E011A20F-D6AE-9D42-87A3-87312B1F5A76}"/>
              </a:ext>
            </a:extLst>
          </p:cNvPr>
          <p:cNvSpPr>
            <a:spLocks noGrp="1"/>
          </p:cNvSpPr>
          <p:nvPr>
            <p:ph type="title"/>
          </p:nvPr>
        </p:nvSpPr>
        <p:spPr/>
        <p:txBody>
          <a:bodyPr>
            <a:normAutofit/>
          </a:bodyPr>
          <a:lstStyle/>
          <a:p>
            <a:r>
              <a:rPr lang="en-US" dirty="0"/>
              <a:t>Example: A Parity Detection Machine</a:t>
            </a:r>
            <a:br>
              <a:rPr lang="en-US" dirty="0"/>
            </a:br>
            <a:r>
              <a:rPr lang="en-US" sz="2000" dirty="0">
                <a:solidFill>
                  <a:srgbClr val="0619C0"/>
                </a:solidFill>
              </a:rPr>
              <a:t>(In this case, parity is described as whether an even or an odd number of 1’s has been received)</a:t>
            </a:r>
          </a:p>
        </p:txBody>
      </p:sp>
      <p:sp>
        <p:nvSpPr>
          <p:cNvPr id="38" name="TextBox 37">
            <a:extLst>
              <a:ext uri="{FF2B5EF4-FFF2-40B4-BE49-F238E27FC236}">
                <a16:creationId xmlns:a16="http://schemas.microsoft.com/office/drawing/2014/main" id="{9242702D-8CE6-034E-8666-21758B139E6F}"/>
              </a:ext>
            </a:extLst>
          </p:cNvPr>
          <p:cNvSpPr txBox="1"/>
          <p:nvPr/>
        </p:nvSpPr>
        <p:spPr>
          <a:xfrm>
            <a:off x="9592779" y="5321816"/>
            <a:ext cx="1494472" cy="646331"/>
          </a:xfrm>
          <a:prstGeom prst="rect">
            <a:avLst/>
          </a:prstGeom>
          <a:noFill/>
        </p:spPr>
        <p:txBody>
          <a:bodyPr wrap="square" rtlCol="0">
            <a:spAutoFit/>
          </a:bodyPr>
          <a:lstStyle/>
          <a:p>
            <a:r>
              <a:rPr lang="en-US" dirty="0"/>
              <a:t>Stimulus </a:t>
            </a:r>
            <a:r>
              <a:rPr lang="en-US"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i</a:t>
            </a:r>
            <a:endParaRPr lang="en-US" dirty="0"/>
          </a:p>
          <a:p>
            <a:r>
              <a:rPr lang="en-US" dirty="0"/>
              <a:t>Response </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i</a:t>
            </a:r>
          </a:p>
        </p:txBody>
      </p:sp>
      <p:grpSp>
        <p:nvGrpSpPr>
          <p:cNvPr id="2" name="Group 1">
            <a:extLst>
              <a:ext uri="{FF2B5EF4-FFF2-40B4-BE49-F238E27FC236}">
                <a16:creationId xmlns:a16="http://schemas.microsoft.com/office/drawing/2014/main" id="{9CCA3997-67DA-7642-8944-361E5554C8B4}"/>
              </a:ext>
            </a:extLst>
          </p:cNvPr>
          <p:cNvGrpSpPr/>
          <p:nvPr/>
        </p:nvGrpSpPr>
        <p:grpSpPr>
          <a:xfrm>
            <a:off x="6159675" y="2163247"/>
            <a:ext cx="5661389" cy="2531506"/>
            <a:chOff x="3047513" y="2447721"/>
            <a:chExt cx="5661389" cy="2531506"/>
          </a:xfrm>
        </p:grpSpPr>
        <p:grpSp>
          <p:nvGrpSpPr>
            <p:cNvPr id="28" name="Group 27">
              <a:extLst>
                <a:ext uri="{FF2B5EF4-FFF2-40B4-BE49-F238E27FC236}">
                  <a16:creationId xmlns:a16="http://schemas.microsoft.com/office/drawing/2014/main" id="{1C827AA1-2B08-A748-B037-46FF1FA19F1F}"/>
                </a:ext>
              </a:extLst>
            </p:cNvPr>
            <p:cNvGrpSpPr/>
            <p:nvPr/>
          </p:nvGrpSpPr>
          <p:grpSpPr>
            <a:xfrm>
              <a:off x="3412493" y="2817159"/>
              <a:ext cx="5005293" cy="1756186"/>
              <a:chOff x="3412493" y="2817159"/>
              <a:chExt cx="5005293" cy="1756186"/>
            </a:xfrm>
          </p:grpSpPr>
          <p:sp>
            <p:nvSpPr>
              <p:cNvPr id="14" name="Oval 13">
                <a:extLst>
                  <a:ext uri="{FF2B5EF4-FFF2-40B4-BE49-F238E27FC236}">
                    <a16:creationId xmlns:a16="http://schemas.microsoft.com/office/drawing/2014/main" id="{D4009903-C24A-7349-A3CC-7582A39440E6}"/>
                  </a:ext>
                </a:extLst>
              </p:cNvPr>
              <p:cNvSpPr/>
              <p:nvPr/>
            </p:nvSpPr>
            <p:spPr>
              <a:xfrm>
                <a:off x="4463529" y="2954319"/>
                <a:ext cx="2893807" cy="1481866"/>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BFD6BD1-44FD-A449-B429-C455476C4BF0}"/>
                  </a:ext>
                </a:extLst>
              </p:cNvPr>
              <p:cNvSpPr/>
              <p:nvPr/>
            </p:nvSpPr>
            <p:spPr>
              <a:xfrm>
                <a:off x="7357336" y="3429000"/>
                <a:ext cx="914400" cy="527124"/>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1C3A9C-369C-4B4C-A909-1D98E137C8D0}"/>
                  </a:ext>
                </a:extLst>
              </p:cNvPr>
              <p:cNvSpPr/>
              <p:nvPr/>
            </p:nvSpPr>
            <p:spPr>
              <a:xfrm>
                <a:off x="3548233" y="3429000"/>
                <a:ext cx="914400" cy="527124"/>
              </a:xfrm>
              <a:prstGeom prst="ellipse">
                <a:avLst/>
              </a:prstGeom>
              <a:noFill/>
              <a:ln w="28575">
                <a:solidFill>
                  <a:srgbClr val="0E4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253699D-D4D8-1942-B075-830D377339D1}"/>
                  </a:ext>
                </a:extLst>
              </p:cNvPr>
              <p:cNvSpPr/>
              <p:nvPr/>
            </p:nvSpPr>
            <p:spPr>
              <a:xfrm>
                <a:off x="6630298" y="3238052"/>
                <a:ext cx="914400" cy="914400"/>
              </a:xfrm>
              <a:prstGeom prst="ellipse">
                <a:avLst/>
              </a:prstGeom>
              <a:solidFill>
                <a:schemeClr val="bg1"/>
              </a:solidFill>
              <a:ln w="28575">
                <a:solidFill>
                  <a:srgbClr val="0E0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C273DB5-EE09-6946-A82B-16130D316101}"/>
                  </a:ext>
                </a:extLst>
              </p:cNvPr>
              <p:cNvSpPr/>
              <p:nvPr/>
            </p:nvSpPr>
            <p:spPr>
              <a:xfrm>
                <a:off x="4276166" y="3238052"/>
                <a:ext cx="914400" cy="914400"/>
              </a:xfrm>
              <a:prstGeom prst="ellipse">
                <a:avLst/>
              </a:prstGeom>
              <a:solidFill>
                <a:schemeClr val="bg1"/>
              </a:solidFill>
              <a:ln w="28575">
                <a:solidFill>
                  <a:srgbClr val="0E0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hevron 19">
                <a:extLst>
                  <a:ext uri="{FF2B5EF4-FFF2-40B4-BE49-F238E27FC236}">
                    <a16:creationId xmlns:a16="http://schemas.microsoft.com/office/drawing/2014/main" id="{146C36F4-2C96-274E-85FB-7ED255C76296}"/>
                  </a:ext>
                </a:extLst>
              </p:cNvPr>
              <p:cNvSpPr>
                <a:spLocks/>
              </p:cNvSpPr>
              <p:nvPr/>
            </p:nvSpPr>
            <p:spPr>
              <a:xfrm flipH="1">
                <a:off x="5915808" y="4299025"/>
                <a:ext cx="182880" cy="2743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28C89265-A3BF-8D42-8B78-E00CB5701FE5}"/>
                  </a:ext>
                </a:extLst>
              </p:cNvPr>
              <p:cNvPicPr>
                <a:picLocks noChangeAspect="1"/>
              </p:cNvPicPr>
              <p:nvPr/>
            </p:nvPicPr>
            <p:blipFill>
              <a:blip r:embed="rId2"/>
              <a:stretch>
                <a:fillRect/>
              </a:stretch>
            </p:blipFill>
            <p:spPr>
              <a:xfrm>
                <a:off x="5951368" y="2817159"/>
                <a:ext cx="203200" cy="292100"/>
              </a:xfrm>
              <a:prstGeom prst="rect">
                <a:avLst/>
              </a:prstGeom>
            </p:spPr>
          </p:pic>
          <p:pic>
            <p:nvPicPr>
              <p:cNvPr id="25" name="Picture 24">
                <a:extLst>
                  <a:ext uri="{FF2B5EF4-FFF2-40B4-BE49-F238E27FC236}">
                    <a16:creationId xmlns:a16="http://schemas.microsoft.com/office/drawing/2014/main" id="{F65504E5-A5EC-1343-B133-C65672253B44}"/>
                  </a:ext>
                </a:extLst>
              </p:cNvPr>
              <p:cNvPicPr>
                <a:picLocks noChangeAspect="1"/>
              </p:cNvPicPr>
              <p:nvPr/>
            </p:nvPicPr>
            <p:blipFill>
              <a:blip r:embed="rId2"/>
              <a:stretch>
                <a:fillRect/>
              </a:stretch>
            </p:blipFill>
            <p:spPr>
              <a:xfrm rot="5400000" flipH="1">
                <a:off x="3456943" y="3583564"/>
                <a:ext cx="203200" cy="292100"/>
              </a:xfrm>
              <a:prstGeom prst="rect">
                <a:avLst/>
              </a:prstGeom>
            </p:spPr>
          </p:pic>
          <p:pic>
            <p:nvPicPr>
              <p:cNvPr id="26" name="Picture 25">
                <a:extLst>
                  <a:ext uri="{FF2B5EF4-FFF2-40B4-BE49-F238E27FC236}">
                    <a16:creationId xmlns:a16="http://schemas.microsoft.com/office/drawing/2014/main" id="{B171B95B-DD99-ED41-BDEF-13150501F055}"/>
                  </a:ext>
                </a:extLst>
              </p:cNvPr>
              <p:cNvPicPr>
                <a:picLocks noChangeAspect="1"/>
              </p:cNvPicPr>
              <p:nvPr/>
            </p:nvPicPr>
            <p:blipFill>
              <a:blip r:embed="rId2"/>
              <a:stretch>
                <a:fillRect/>
              </a:stretch>
            </p:blipFill>
            <p:spPr>
              <a:xfrm rot="16200000" flipH="1">
                <a:off x="8170136" y="3546512"/>
                <a:ext cx="203200" cy="292100"/>
              </a:xfrm>
              <a:prstGeom prst="rect">
                <a:avLst/>
              </a:prstGeom>
            </p:spPr>
          </p:pic>
        </p:grpSp>
        <p:sp>
          <p:nvSpPr>
            <p:cNvPr id="29" name="TextBox 28">
              <a:extLst>
                <a:ext uri="{FF2B5EF4-FFF2-40B4-BE49-F238E27FC236}">
                  <a16:creationId xmlns:a16="http://schemas.microsoft.com/office/drawing/2014/main" id="{637A1CCC-CC5C-5342-8ADC-95AD4C97E881}"/>
                </a:ext>
              </a:extLst>
            </p:cNvPr>
            <p:cNvSpPr txBox="1"/>
            <p:nvPr/>
          </p:nvSpPr>
          <p:spPr>
            <a:xfrm>
              <a:off x="4564094" y="2800140"/>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D43572EA-6B96-F04A-B921-711E828221B1}"/>
                </a:ext>
              </a:extLst>
            </p:cNvPr>
            <p:cNvSpPr txBox="1"/>
            <p:nvPr/>
          </p:nvSpPr>
          <p:spPr>
            <a:xfrm>
              <a:off x="5833255" y="2447721"/>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D22E53F-4AA7-B144-8B13-14D8A5415E01}"/>
                </a:ext>
              </a:extLst>
            </p:cNvPr>
            <p:cNvSpPr txBox="1"/>
            <p:nvPr/>
          </p:nvSpPr>
          <p:spPr>
            <a:xfrm>
              <a:off x="7400631" y="3053386"/>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en-US" baseline="-250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8A547C8-4081-AC48-8B4F-C88C3D35EF68}"/>
                </a:ext>
              </a:extLst>
            </p:cNvPr>
            <p:cNvSpPr txBox="1"/>
            <p:nvPr/>
          </p:nvSpPr>
          <p:spPr>
            <a:xfrm>
              <a:off x="6918843" y="4221032"/>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en-US" baseline="-250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515F292F-08D1-0E4E-A7E8-73C23875ADED}"/>
                </a:ext>
              </a:extLst>
            </p:cNvPr>
            <p:cNvSpPr txBox="1"/>
            <p:nvPr/>
          </p:nvSpPr>
          <p:spPr>
            <a:xfrm>
              <a:off x="4054078" y="3881284"/>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p>
          </p:txBody>
        </p:sp>
        <p:sp>
          <p:nvSpPr>
            <p:cNvPr id="35" name="TextBox 34">
              <a:extLst>
                <a:ext uri="{FF2B5EF4-FFF2-40B4-BE49-F238E27FC236}">
                  <a16:creationId xmlns:a16="http://schemas.microsoft.com/office/drawing/2014/main" id="{364757FB-0578-1A4B-B586-B5846B624576}"/>
                </a:ext>
              </a:extLst>
            </p:cNvPr>
            <p:cNvSpPr txBox="1"/>
            <p:nvPr/>
          </p:nvSpPr>
          <p:spPr>
            <a:xfrm>
              <a:off x="5858844" y="4609895"/>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en-US" baseline="-250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773BB632-1094-AA40-A173-3781AB94F7C7}"/>
                </a:ext>
              </a:extLst>
            </p:cNvPr>
            <p:cNvSpPr txBox="1"/>
            <p:nvPr/>
          </p:nvSpPr>
          <p:spPr>
            <a:xfrm>
              <a:off x="8408820" y="3469353"/>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en-US" baseline="-250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70A7E675-3A91-464D-BE7B-4619B7863A27}"/>
                </a:ext>
              </a:extLst>
            </p:cNvPr>
            <p:cNvSpPr txBox="1"/>
            <p:nvPr/>
          </p:nvSpPr>
          <p:spPr>
            <a:xfrm>
              <a:off x="3047513" y="3524012"/>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en-US" baseline="-25000" dirty="0">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EF16FC79-CB7E-9348-9BF9-C5E08AE21E66}"/>
                </a:ext>
              </a:extLst>
            </p:cNvPr>
            <p:cNvSpPr txBox="1"/>
            <p:nvPr/>
          </p:nvSpPr>
          <p:spPr>
            <a:xfrm>
              <a:off x="4564094" y="3469353"/>
              <a:ext cx="3898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a:t>
              </a:r>
            </a:p>
          </p:txBody>
        </p:sp>
        <p:sp>
          <p:nvSpPr>
            <p:cNvPr id="40" name="TextBox 39">
              <a:extLst>
                <a:ext uri="{FF2B5EF4-FFF2-40B4-BE49-F238E27FC236}">
                  <a16:creationId xmlns:a16="http://schemas.microsoft.com/office/drawing/2014/main" id="{5EF7D7F4-C608-4C4C-A817-CBB13C8BD949}"/>
                </a:ext>
              </a:extLst>
            </p:cNvPr>
            <p:cNvSpPr txBox="1"/>
            <p:nvPr/>
          </p:nvSpPr>
          <p:spPr>
            <a:xfrm>
              <a:off x="6949467" y="3487013"/>
              <a:ext cx="3898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a:t>
              </a:r>
            </a:p>
          </p:txBody>
        </p:sp>
      </p:grpSp>
      <p:sp>
        <p:nvSpPr>
          <p:cNvPr id="41" name="TextBox 40">
            <a:extLst>
              <a:ext uri="{FF2B5EF4-FFF2-40B4-BE49-F238E27FC236}">
                <a16:creationId xmlns:a16="http://schemas.microsoft.com/office/drawing/2014/main" id="{61D42DA9-B862-7B42-AF32-60C94C236A66}"/>
              </a:ext>
            </a:extLst>
          </p:cNvPr>
          <p:cNvSpPr txBox="1"/>
          <p:nvPr/>
        </p:nvSpPr>
        <p:spPr>
          <a:xfrm>
            <a:off x="7871181" y="5340112"/>
            <a:ext cx="1748492" cy="646331"/>
          </a:xfrm>
          <a:prstGeom prst="rect">
            <a:avLst/>
          </a:prstGeom>
          <a:noFill/>
        </p:spPr>
        <p:txBody>
          <a:bodyPr wrap="square" rtlCol="0">
            <a:spAutoFit/>
          </a:bodyPr>
          <a:lstStyle/>
          <a:p>
            <a:r>
              <a:rPr lang="en-US" dirty="0"/>
              <a:t>State </a:t>
            </a:r>
            <a:r>
              <a:rPr lang="en-US" dirty="0">
                <a:latin typeface="Times New Roman" panose="02020603050405020304" pitchFamily="18" charset="0"/>
                <a:cs typeface="Times New Roman" panose="02020603050405020304" pitchFamily="18" charset="0"/>
              </a:rPr>
              <a:t>E (Even)</a:t>
            </a:r>
          </a:p>
          <a:p>
            <a:r>
              <a:rPr lang="en-US" dirty="0"/>
              <a:t>State </a:t>
            </a:r>
            <a:r>
              <a:rPr lang="en-US" dirty="0">
                <a:latin typeface="Times New Roman" panose="02020603050405020304" pitchFamily="18" charset="0"/>
                <a:cs typeface="Times New Roman" panose="02020603050405020304" pitchFamily="18" charset="0"/>
              </a:rPr>
              <a:t>O (Odd)</a:t>
            </a:r>
          </a:p>
        </p:txBody>
      </p:sp>
      <p:graphicFrame>
        <p:nvGraphicFramePr>
          <p:cNvPr id="3" name="Table 3">
            <a:extLst>
              <a:ext uri="{FF2B5EF4-FFF2-40B4-BE49-F238E27FC236}">
                <a16:creationId xmlns:a16="http://schemas.microsoft.com/office/drawing/2014/main" id="{F890C3BC-9D17-154C-A110-89E99E3540C7}"/>
              </a:ext>
            </a:extLst>
          </p:cNvPr>
          <p:cNvGraphicFramePr>
            <a:graphicFrameLocks noGrp="1"/>
          </p:cNvGraphicFramePr>
          <p:nvPr/>
        </p:nvGraphicFramePr>
        <p:xfrm>
          <a:off x="937579" y="2207209"/>
          <a:ext cx="5018655" cy="609600"/>
        </p:xfrm>
        <a:graphic>
          <a:graphicData uri="http://schemas.openxmlformats.org/drawingml/2006/table">
            <a:tbl>
              <a:tblPr firstRow="1" bandRow="1">
                <a:tableStyleId>{5C22544A-7EE6-4342-B048-85BDC9FD1C3A}</a:tableStyleId>
              </a:tblPr>
              <a:tblGrid>
                <a:gridCol w="1003731">
                  <a:extLst>
                    <a:ext uri="{9D8B030D-6E8A-4147-A177-3AD203B41FA5}">
                      <a16:colId xmlns:a16="http://schemas.microsoft.com/office/drawing/2014/main" val="1737940610"/>
                    </a:ext>
                  </a:extLst>
                </a:gridCol>
                <a:gridCol w="1003731">
                  <a:extLst>
                    <a:ext uri="{9D8B030D-6E8A-4147-A177-3AD203B41FA5}">
                      <a16:colId xmlns:a16="http://schemas.microsoft.com/office/drawing/2014/main" val="1203449328"/>
                    </a:ext>
                  </a:extLst>
                </a:gridCol>
                <a:gridCol w="1003731">
                  <a:extLst>
                    <a:ext uri="{9D8B030D-6E8A-4147-A177-3AD203B41FA5}">
                      <a16:colId xmlns:a16="http://schemas.microsoft.com/office/drawing/2014/main" val="125720912"/>
                    </a:ext>
                  </a:extLst>
                </a:gridCol>
                <a:gridCol w="1003731">
                  <a:extLst>
                    <a:ext uri="{9D8B030D-6E8A-4147-A177-3AD203B41FA5}">
                      <a16:colId xmlns:a16="http://schemas.microsoft.com/office/drawing/2014/main" val="318235508"/>
                    </a:ext>
                  </a:extLst>
                </a:gridCol>
                <a:gridCol w="1003731">
                  <a:extLst>
                    <a:ext uri="{9D8B030D-6E8A-4147-A177-3AD203B41FA5}">
                      <a16:colId xmlns:a16="http://schemas.microsoft.com/office/drawing/2014/main" val="53845396"/>
                    </a:ext>
                  </a:extLst>
                </a:gridCol>
              </a:tblGrid>
              <a:tr h="270207">
                <a:tc>
                  <a:txBody>
                    <a:bodyPr/>
                    <a:lstStyle/>
                    <a:p>
                      <a:pPr algn="ctr"/>
                      <a:r>
                        <a:rPr lang="en-US" sz="1400" b="0" dirty="0">
                          <a:ln>
                            <a:solidFill>
                              <a:sysClr val="windowText" lastClr="000000"/>
                            </a:solidFill>
                          </a:ln>
                          <a:solidFill>
                            <a:schemeClr val="tx1"/>
                          </a:solidFill>
                          <a:latin typeface="+mj-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908178"/>
                  </a:ext>
                </a:extLst>
              </a:tr>
              <a:tr h="270207">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24598"/>
                  </a:ext>
                </a:extLst>
              </a:tr>
            </a:tbl>
          </a:graphicData>
        </a:graphic>
      </p:graphicFrame>
      <p:graphicFrame>
        <p:nvGraphicFramePr>
          <p:cNvPr id="33" name="Table 3">
            <a:extLst>
              <a:ext uri="{FF2B5EF4-FFF2-40B4-BE49-F238E27FC236}">
                <a16:creationId xmlns:a16="http://schemas.microsoft.com/office/drawing/2014/main" id="{12638FF8-0B24-8A40-8AC8-3C2F7A567AB0}"/>
              </a:ext>
            </a:extLst>
          </p:cNvPr>
          <p:cNvGraphicFramePr>
            <a:graphicFrameLocks noGrp="1"/>
          </p:cNvGraphicFramePr>
          <p:nvPr>
            <p:extLst>
              <p:ext uri="{D42A27DB-BD31-4B8C-83A1-F6EECF244321}">
                <p14:modId xmlns:p14="http://schemas.microsoft.com/office/powerpoint/2010/main" val="3932345300"/>
              </p:ext>
            </p:extLst>
          </p:nvPr>
        </p:nvGraphicFramePr>
        <p:xfrm>
          <a:off x="937579" y="4631474"/>
          <a:ext cx="5018655" cy="1219200"/>
        </p:xfrm>
        <a:graphic>
          <a:graphicData uri="http://schemas.openxmlformats.org/drawingml/2006/table">
            <a:tbl>
              <a:tblPr firstRow="1" bandRow="1">
                <a:tableStyleId>{5C22544A-7EE6-4342-B048-85BDC9FD1C3A}</a:tableStyleId>
              </a:tblPr>
              <a:tblGrid>
                <a:gridCol w="1003731">
                  <a:extLst>
                    <a:ext uri="{9D8B030D-6E8A-4147-A177-3AD203B41FA5}">
                      <a16:colId xmlns:a16="http://schemas.microsoft.com/office/drawing/2014/main" val="1737940610"/>
                    </a:ext>
                  </a:extLst>
                </a:gridCol>
                <a:gridCol w="1003731">
                  <a:extLst>
                    <a:ext uri="{9D8B030D-6E8A-4147-A177-3AD203B41FA5}">
                      <a16:colId xmlns:a16="http://schemas.microsoft.com/office/drawing/2014/main" val="1203449328"/>
                    </a:ext>
                  </a:extLst>
                </a:gridCol>
                <a:gridCol w="1003731">
                  <a:extLst>
                    <a:ext uri="{9D8B030D-6E8A-4147-A177-3AD203B41FA5}">
                      <a16:colId xmlns:a16="http://schemas.microsoft.com/office/drawing/2014/main" val="125720912"/>
                    </a:ext>
                  </a:extLst>
                </a:gridCol>
                <a:gridCol w="1003731">
                  <a:extLst>
                    <a:ext uri="{9D8B030D-6E8A-4147-A177-3AD203B41FA5}">
                      <a16:colId xmlns:a16="http://schemas.microsoft.com/office/drawing/2014/main" val="318235508"/>
                    </a:ext>
                  </a:extLst>
                </a:gridCol>
                <a:gridCol w="1003731">
                  <a:extLst>
                    <a:ext uri="{9D8B030D-6E8A-4147-A177-3AD203B41FA5}">
                      <a16:colId xmlns:a16="http://schemas.microsoft.com/office/drawing/2014/main" val="53845396"/>
                    </a:ext>
                  </a:extLst>
                </a:gridCol>
              </a:tblGrid>
              <a:tr h="270207">
                <a:tc>
                  <a:txBody>
                    <a:bodyPr/>
                    <a:lstStyle/>
                    <a:p>
                      <a:pPr algn="ctr"/>
                      <a:r>
                        <a:rPr lang="en-US" sz="1400" b="0" dirty="0">
                          <a:ln>
                            <a:solidFill>
                              <a:sysClr val="windowText" lastClr="000000"/>
                            </a:solidFill>
                          </a:ln>
                          <a:solidFill>
                            <a:schemeClr val="tx1"/>
                          </a:solidFill>
                          <a:latin typeface="+mj-lt"/>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3908178"/>
                  </a:ext>
                </a:extLst>
              </a:tr>
              <a:tr h="270207">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324598"/>
                  </a:ext>
                </a:extLst>
              </a:tr>
              <a:tr h="270207">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2251929"/>
                  </a:ext>
                </a:extLst>
              </a:tr>
              <a:tr h="270207">
                <a:tc>
                  <a:txBody>
                    <a:bodyPr/>
                    <a:lstStyle/>
                    <a:p>
                      <a:pPr algn="ctr"/>
                      <a:r>
                        <a:rPr lang="en-US" sz="1400" b="0" dirty="0">
                          <a:ln>
                            <a:solidFill>
                              <a:sysClr val="windowText" lastClr="000000"/>
                            </a:solidFill>
                          </a:ln>
                          <a:solidFill>
                            <a:schemeClr val="tx1"/>
                          </a:solidFill>
                          <a:latin typeface="+mj-lt"/>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ln>
                            <a:solidFill>
                              <a:sysClr val="windowText" lastClr="000000"/>
                            </a:solidFill>
                          </a:ln>
                          <a:solidFill>
                            <a:schemeClr val="tx1"/>
                          </a:solidFill>
                          <a:latin typeface="+mj-lt"/>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97153"/>
                  </a:ext>
                </a:extLst>
              </a:tr>
            </a:tbl>
          </a:graphicData>
        </a:graphic>
      </p:graphicFrame>
      <p:sp>
        <p:nvSpPr>
          <p:cNvPr id="4" name="TextBox 3">
            <a:extLst>
              <a:ext uri="{FF2B5EF4-FFF2-40B4-BE49-F238E27FC236}">
                <a16:creationId xmlns:a16="http://schemas.microsoft.com/office/drawing/2014/main" id="{2869BFA5-783A-814B-B327-2296C156517E}"/>
              </a:ext>
            </a:extLst>
          </p:cNvPr>
          <p:cNvSpPr txBox="1"/>
          <p:nvPr/>
        </p:nvSpPr>
        <p:spPr>
          <a:xfrm>
            <a:off x="575160" y="5481342"/>
            <a:ext cx="296876" cy="369332"/>
          </a:xfrm>
          <a:prstGeom prst="rect">
            <a:avLst/>
          </a:prstGeom>
          <a:noFill/>
        </p:spPr>
        <p:txBody>
          <a:bodyPr wrap="none" rtlCol="0">
            <a:spAutoFit/>
          </a:bodyPr>
          <a:lstStyle/>
          <a:p>
            <a:r>
              <a:rPr lang="en-US" dirty="0"/>
              <a:t>E</a:t>
            </a:r>
          </a:p>
        </p:txBody>
      </p:sp>
      <p:sp>
        <p:nvSpPr>
          <p:cNvPr id="5" name="TextBox 4">
            <a:extLst>
              <a:ext uri="{FF2B5EF4-FFF2-40B4-BE49-F238E27FC236}">
                <a16:creationId xmlns:a16="http://schemas.microsoft.com/office/drawing/2014/main" id="{F9F39D0F-8B24-1943-868C-35CE04E09657}"/>
              </a:ext>
            </a:extLst>
          </p:cNvPr>
          <p:cNvSpPr txBox="1"/>
          <p:nvPr/>
        </p:nvSpPr>
        <p:spPr>
          <a:xfrm>
            <a:off x="6088585" y="4910274"/>
            <a:ext cx="914400" cy="369332"/>
          </a:xfrm>
          <a:prstGeom prst="rect">
            <a:avLst/>
          </a:prstGeom>
          <a:noFill/>
        </p:spPr>
        <p:txBody>
          <a:bodyPr wrap="square" rtlCol="0">
            <a:spAutoFit/>
          </a:bodyPr>
          <a:lstStyle/>
          <a:p>
            <a:r>
              <a:rPr lang="en-US" dirty="0"/>
              <a:t>Input</a:t>
            </a:r>
          </a:p>
        </p:txBody>
      </p:sp>
      <p:sp>
        <p:nvSpPr>
          <p:cNvPr id="42" name="TextBox 41">
            <a:extLst>
              <a:ext uri="{FF2B5EF4-FFF2-40B4-BE49-F238E27FC236}">
                <a16:creationId xmlns:a16="http://schemas.microsoft.com/office/drawing/2014/main" id="{8F0A8ED3-D42A-F44F-8952-8CB776948B58}"/>
              </a:ext>
            </a:extLst>
          </p:cNvPr>
          <p:cNvSpPr txBox="1"/>
          <p:nvPr/>
        </p:nvSpPr>
        <p:spPr>
          <a:xfrm>
            <a:off x="6085464" y="5214549"/>
            <a:ext cx="914400" cy="369332"/>
          </a:xfrm>
          <a:prstGeom prst="rect">
            <a:avLst/>
          </a:prstGeom>
          <a:noFill/>
        </p:spPr>
        <p:txBody>
          <a:bodyPr wrap="square" rtlCol="0">
            <a:spAutoFit/>
          </a:bodyPr>
          <a:lstStyle/>
          <a:p>
            <a:r>
              <a:rPr lang="en-US" dirty="0"/>
              <a:t>Output</a:t>
            </a:r>
          </a:p>
        </p:txBody>
      </p:sp>
      <p:sp>
        <p:nvSpPr>
          <p:cNvPr id="43" name="TextBox 42">
            <a:extLst>
              <a:ext uri="{FF2B5EF4-FFF2-40B4-BE49-F238E27FC236}">
                <a16:creationId xmlns:a16="http://schemas.microsoft.com/office/drawing/2014/main" id="{0CCBE124-D1CD-6B4E-A1F9-6D1BC6E9F7BA}"/>
              </a:ext>
            </a:extLst>
          </p:cNvPr>
          <p:cNvSpPr txBox="1"/>
          <p:nvPr/>
        </p:nvSpPr>
        <p:spPr>
          <a:xfrm>
            <a:off x="6095779" y="5524524"/>
            <a:ext cx="914400" cy="369332"/>
          </a:xfrm>
          <a:prstGeom prst="rect">
            <a:avLst/>
          </a:prstGeom>
          <a:noFill/>
        </p:spPr>
        <p:txBody>
          <a:bodyPr wrap="square" rtlCol="0">
            <a:spAutoFit/>
          </a:bodyPr>
          <a:lstStyle/>
          <a:p>
            <a:r>
              <a:rPr lang="en-US" dirty="0"/>
              <a:t>State</a:t>
            </a:r>
          </a:p>
        </p:txBody>
      </p:sp>
      <p:sp>
        <p:nvSpPr>
          <p:cNvPr id="8" name="TextBox 7">
            <a:extLst>
              <a:ext uri="{FF2B5EF4-FFF2-40B4-BE49-F238E27FC236}">
                <a16:creationId xmlns:a16="http://schemas.microsoft.com/office/drawing/2014/main" id="{65EF18B5-43DF-3648-8DF6-22A9CF2089C0}"/>
              </a:ext>
            </a:extLst>
          </p:cNvPr>
          <p:cNvSpPr txBox="1"/>
          <p:nvPr/>
        </p:nvSpPr>
        <p:spPr>
          <a:xfrm>
            <a:off x="575160" y="6239435"/>
            <a:ext cx="1748492" cy="369332"/>
          </a:xfrm>
          <a:prstGeom prst="rect">
            <a:avLst/>
          </a:prstGeom>
          <a:noFill/>
        </p:spPr>
        <p:txBody>
          <a:bodyPr wrap="square" rtlCol="0">
            <a:spAutoFit/>
          </a:bodyPr>
          <a:lstStyle/>
          <a:p>
            <a:r>
              <a:rPr lang="en-US" dirty="0"/>
              <a:t>Starting State</a:t>
            </a:r>
          </a:p>
        </p:txBody>
      </p:sp>
      <p:cxnSp>
        <p:nvCxnSpPr>
          <p:cNvPr id="10" name="Straight Arrow Connector 9">
            <a:extLst>
              <a:ext uri="{FF2B5EF4-FFF2-40B4-BE49-F238E27FC236}">
                <a16:creationId xmlns:a16="http://schemas.microsoft.com/office/drawing/2014/main" id="{2D6A07E9-0442-E04B-A3F5-8D23E4F5B24A}"/>
              </a:ext>
            </a:extLst>
          </p:cNvPr>
          <p:cNvCxnSpPr>
            <a:endCxn id="4" idx="2"/>
          </p:cNvCxnSpPr>
          <p:nvPr/>
        </p:nvCxnSpPr>
        <p:spPr>
          <a:xfrm flipH="1" flipV="1">
            <a:off x="723598" y="5850674"/>
            <a:ext cx="169278" cy="3887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A40FAFA-485A-9A49-8E80-F1A3B4501FE4}"/>
              </a:ext>
            </a:extLst>
          </p:cNvPr>
          <p:cNvCxnSpPr/>
          <p:nvPr/>
        </p:nvCxnSpPr>
        <p:spPr>
          <a:xfrm>
            <a:off x="1775012" y="5094940"/>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32AC4A8-F771-F247-ACE8-2D37727E8BE6}"/>
              </a:ext>
            </a:extLst>
          </p:cNvPr>
          <p:cNvCxnSpPr/>
          <p:nvPr/>
        </p:nvCxnSpPr>
        <p:spPr>
          <a:xfrm>
            <a:off x="2766511" y="5075217"/>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0FEB889-44BE-ED48-996C-BA42A18C8B19}"/>
              </a:ext>
            </a:extLst>
          </p:cNvPr>
          <p:cNvCxnSpPr/>
          <p:nvPr/>
        </p:nvCxnSpPr>
        <p:spPr>
          <a:xfrm>
            <a:off x="3756215" y="5096729"/>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011FFEF-28DD-154A-B2FE-755884C71520}"/>
              </a:ext>
            </a:extLst>
          </p:cNvPr>
          <p:cNvCxnSpPr/>
          <p:nvPr/>
        </p:nvCxnSpPr>
        <p:spPr>
          <a:xfrm>
            <a:off x="4778191" y="5085973"/>
            <a:ext cx="355002" cy="304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975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B19A-FA15-9C41-AE5B-EBEF2F943654}"/>
              </a:ext>
            </a:extLst>
          </p:cNvPr>
          <p:cNvSpPr>
            <a:spLocks noGrp="1"/>
          </p:cNvSpPr>
          <p:nvPr>
            <p:ph type="title"/>
          </p:nvPr>
        </p:nvSpPr>
        <p:spPr/>
        <p:txBody>
          <a:bodyPr/>
          <a:lstStyle/>
          <a:p>
            <a:r>
              <a:rPr lang="en-US" dirty="0"/>
              <a:t>Alan Turing</a:t>
            </a:r>
          </a:p>
        </p:txBody>
      </p:sp>
      <p:sp>
        <p:nvSpPr>
          <p:cNvPr id="3" name="Content Placeholder 2">
            <a:extLst>
              <a:ext uri="{FF2B5EF4-FFF2-40B4-BE49-F238E27FC236}">
                <a16:creationId xmlns:a16="http://schemas.microsoft.com/office/drawing/2014/main" id="{D66A80DB-90B6-F441-B84B-FC55B9AED7E9}"/>
              </a:ext>
            </a:extLst>
          </p:cNvPr>
          <p:cNvSpPr>
            <a:spLocks noGrp="1"/>
          </p:cNvSpPr>
          <p:nvPr>
            <p:ph sz="half" idx="1"/>
          </p:nvPr>
        </p:nvSpPr>
        <p:spPr/>
        <p:txBody>
          <a:bodyPr>
            <a:normAutofit/>
          </a:bodyPr>
          <a:lstStyle/>
          <a:p>
            <a:r>
              <a:rPr lang="en-US" sz="2000" dirty="0"/>
              <a:t>Alan Mathison Turing OBE FRS (23 June 1912 – 7 June 1954) was an English mathematician, computer scientist, logician, cryptanalyst, philosopher, and theoretical biologist. </a:t>
            </a:r>
          </a:p>
          <a:p>
            <a:r>
              <a:rPr lang="en-US" sz="2000" dirty="0"/>
              <a:t>Turing was highly influential in the development of theoretical computer science, providing a formalization of the concepts of algorithm and computation with the Turing machine, which can be considered a model of a general-purpose computer.</a:t>
            </a:r>
          </a:p>
          <a:p>
            <a:r>
              <a:rPr lang="en-US" sz="2000" dirty="0"/>
              <a:t>Turing is widely considered to be the father of theoretical computer science and artificial intelligence.</a:t>
            </a:r>
          </a:p>
          <a:p>
            <a:endParaRPr lang="en-US" sz="2000" dirty="0"/>
          </a:p>
        </p:txBody>
      </p:sp>
      <p:pic>
        <p:nvPicPr>
          <p:cNvPr id="6146" name="Picture 2">
            <a:extLst>
              <a:ext uri="{FF2B5EF4-FFF2-40B4-BE49-F238E27FC236}">
                <a16:creationId xmlns:a16="http://schemas.microsoft.com/office/drawing/2014/main" id="{D2E895D2-5A06-FC48-8F30-E242E9CAF4E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66000" y="2102644"/>
            <a:ext cx="2794000"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020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261C2-332F-A246-80C2-1EAFF2AE07C1}"/>
              </a:ext>
            </a:extLst>
          </p:cNvPr>
          <p:cNvSpPr>
            <a:spLocks noGrp="1"/>
          </p:cNvSpPr>
          <p:nvPr>
            <p:ph type="title"/>
          </p:nvPr>
        </p:nvSpPr>
        <p:spPr/>
        <p:txBody>
          <a:bodyPr/>
          <a:lstStyle/>
          <a:p>
            <a:r>
              <a:rPr lang="en-US" dirty="0"/>
              <a:t>Alan Turing</a:t>
            </a:r>
          </a:p>
        </p:txBody>
      </p:sp>
      <p:sp>
        <p:nvSpPr>
          <p:cNvPr id="6" name="Content Placeholder 5">
            <a:extLst>
              <a:ext uri="{FF2B5EF4-FFF2-40B4-BE49-F238E27FC236}">
                <a16:creationId xmlns:a16="http://schemas.microsoft.com/office/drawing/2014/main" id="{9905872F-B816-444B-87EA-1EA54CA08A16}"/>
              </a:ext>
            </a:extLst>
          </p:cNvPr>
          <p:cNvSpPr>
            <a:spLocks noGrp="1"/>
          </p:cNvSpPr>
          <p:nvPr>
            <p:ph idx="1"/>
          </p:nvPr>
        </p:nvSpPr>
        <p:spPr/>
        <p:txBody>
          <a:bodyPr>
            <a:noAutofit/>
          </a:bodyPr>
          <a:lstStyle/>
          <a:p>
            <a:r>
              <a:rPr lang="en-US" sz="1800" dirty="0"/>
              <a:t>Born in Maida Vale, London, Turing was raised in southern England. </a:t>
            </a:r>
          </a:p>
          <a:p>
            <a:r>
              <a:rPr lang="en-US" sz="1800" dirty="0"/>
              <a:t>He graduated at King's College, Cambridge, with a degree in mathematics. </a:t>
            </a:r>
          </a:p>
          <a:p>
            <a:r>
              <a:rPr lang="en-US" sz="1800" dirty="0"/>
              <a:t>While he was a fellow at Cambridge, he published a proof demonstrating that some purely mathematical “yes/no” questions can never be answered by computation</a:t>
            </a:r>
          </a:p>
          <a:p>
            <a:r>
              <a:rPr lang="en-US" sz="1800" dirty="0"/>
              <a:t>He defined a Turing machine and went on to prove the </a:t>
            </a:r>
            <a:r>
              <a:rPr lang="en-US" sz="1800" dirty="0">
                <a:solidFill>
                  <a:srgbClr val="0F2EFF"/>
                </a:solidFill>
              </a:rPr>
              <a:t>halting problem </a:t>
            </a:r>
            <a:r>
              <a:rPr lang="en-US" sz="1800" dirty="0"/>
              <a:t>for Turing machines is undecidable. </a:t>
            </a:r>
          </a:p>
          <a:p>
            <a:r>
              <a:rPr lang="en-US" sz="1800" dirty="0"/>
              <a:t>In 1938, he obtained his PhD from the Department of Mathematics at Princeton University.</a:t>
            </a:r>
          </a:p>
          <a:p>
            <a:r>
              <a:rPr lang="en-US" sz="1800" dirty="0"/>
              <a:t> During the Second World War, Turing worked for the Government Code and Cypher School (GC&amp;CS) at Bletchley Park, Britain's code-breaking center that produced Ultra intelligence. </a:t>
            </a:r>
          </a:p>
          <a:p>
            <a:r>
              <a:rPr lang="en-US" sz="1800" dirty="0"/>
              <a:t>For a time, he led Hut 8, the section that was responsible for German naval cryptanalysis. </a:t>
            </a:r>
          </a:p>
          <a:p>
            <a:r>
              <a:rPr lang="en-US" sz="1800" dirty="0"/>
              <a:t>Here, he devised a number of techniques for speeding the breaking of German ciphers, including improvements to the pre-war Polish bombe method, an electromechanical machine that could find settings for the Enigma machine. </a:t>
            </a:r>
          </a:p>
          <a:p>
            <a:r>
              <a:rPr lang="en-US" sz="1800" dirty="0"/>
              <a:t>Turing played a crucial role in cracking intercepted coded messages that enabled the Allies to defeat the Axis powers in many crucial engagements, including the Battle of the Atlantic.</a:t>
            </a:r>
          </a:p>
        </p:txBody>
      </p:sp>
    </p:spTree>
    <p:extLst>
      <p:ext uri="{BB962C8B-B14F-4D97-AF65-F5344CB8AC3E}">
        <p14:creationId xmlns:p14="http://schemas.microsoft.com/office/powerpoint/2010/main" val="2607263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C25D89-F7F8-4A43-9398-666264BD86DE}"/>
              </a:ext>
            </a:extLst>
          </p:cNvPr>
          <p:cNvSpPr>
            <a:spLocks noGrp="1"/>
          </p:cNvSpPr>
          <p:nvPr>
            <p:ph type="title"/>
          </p:nvPr>
        </p:nvSpPr>
        <p:spPr/>
        <p:txBody>
          <a:bodyPr/>
          <a:lstStyle/>
          <a:p>
            <a:r>
              <a:rPr lang="en-US" dirty="0"/>
              <a:t>Alan Turing</a:t>
            </a:r>
          </a:p>
        </p:txBody>
      </p:sp>
      <p:sp>
        <p:nvSpPr>
          <p:cNvPr id="6" name="Content Placeholder 5">
            <a:extLst>
              <a:ext uri="{FF2B5EF4-FFF2-40B4-BE49-F238E27FC236}">
                <a16:creationId xmlns:a16="http://schemas.microsoft.com/office/drawing/2014/main" id="{3E9D9210-D54A-284A-BCC1-5D6B65048673}"/>
              </a:ext>
            </a:extLst>
          </p:cNvPr>
          <p:cNvSpPr>
            <a:spLocks noGrp="1"/>
          </p:cNvSpPr>
          <p:nvPr>
            <p:ph idx="1"/>
          </p:nvPr>
        </p:nvSpPr>
        <p:spPr/>
        <p:txBody>
          <a:bodyPr>
            <a:normAutofit lnSpcReduction="10000"/>
          </a:bodyPr>
          <a:lstStyle/>
          <a:p>
            <a:r>
              <a:rPr lang="en-US" sz="2000" dirty="0"/>
              <a:t>After the war, Turing worked at the National Physical Laboratory, where he designed the Automatic Computing Engine (ACE), one of the first designs for a stored-program computer. </a:t>
            </a:r>
          </a:p>
          <a:p>
            <a:r>
              <a:rPr lang="en-US" sz="2000" dirty="0"/>
              <a:t>In 1948, Turing joined Max Newman's Computing Machine Laboratory, at the Victoria University of Manchester, where he helped develop the Manchester computers and became interested in mathematical biology. </a:t>
            </a:r>
          </a:p>
          <a:p>
            <a:r>
              <a:rPr lang="en-US" sz="2000" dirty="0"/>
              <a:t>He wrote a paper on the chemical basis of morphogenesis and predicted oscillating chemical reactions such as the </a:t>
            </a:r>
            <a:r>
              <a:rPr lang="en-US" sz="2000" dirty="0" err="1"/>
              <a:t>Belousov</a:t>
            </a:r>
            <a:r>
              <a:rPr lang="en-US" sz="2000" dirty="0"/>
              <a:t>–</a:t>
            </a:r>
            <a:r>
              <a:rPr lang="en-US" sz="2000" dirty="0" err="1"/>
              <a:t>Zhabotinsky</a:t>
            </a:r>
            <a:r>
              <a:rPr lang="en-US" sz="2000" dirty="0"/>
              <a:t> reaction, first observed in the 1960s. </a:t>
            </a:r>
          </a:p>
          <a:p>
            <a:r>
              <a:rPr lang="en-US" sz="2000" dirty="0"/>
              <a:t>Despite these accomplishments, he was never fully recognized in his home country during his lifetime because much of his work was covered by the Official Secrets Act. </a:t>
            </a:r>
          </a:p>
          <a:p>
            <a:r>
              <a:rPr lang="en-US" sz="2000" dirty="0"/>
              <a:t>Turing was prosecuted in 1952 for homosexual acts. He accepted chemical castration treatment, with DES, as an alternative to prison. </a:t>
            </a:r>
          </a:p>
          <a:p>
            <a:r>
              <a:rPr lang="en-US" sz="2000" dirty="0">
                <a:solidFill>
                  <a:srgbClr val="0E07FF"/>
                </a:solidFill>
              </a:rPr>
              <a:t>Turing died in 1954, 16 days before his 42nd birthday, from cyanide poisoning. </a:t>
            </a:r>
          </a:p>
          <a:p>
            <a:r>
              <a:rPr lang="en-US" sz="2000" dirty="0">
                <a:solidFill>
                  <a:srgbClr val="0E07FF"/>
                </a:solidFill>
              </a:rPr>
              <a:t>An inquest determined his death as a suicide, but it has been noted that the known evidence is also consistent with accidental poisoning.</a:t>
            </a:r>
          </a:p>
          <a:p>
            <a:endParaRPr lang="en-US" sz="2000" dirty="0"/>
          </a:p>
        </p:txBody>
      </p:sp>
    </p:spTree>
    <p:extLst>
      <p:ext uri="{BB962C8B-B14F-4D97-AF65-F5344CB8AC3E}">
        <p14:creationId xmlns:p14="http://schemas.microsoft.com/office/powerpoint/2010/main" val="1751884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9E65-F1D5-4244-9F46-837324DF8CDC}"/>
              </a:ext>
            </a:extLst>
          </p:cNvPr>
          <p:cNvSpPr>
            <a:spLocks noGrp="1"/>
          </p:cNvSpPr>
          <p:nvPr>
            <p:ph type="title"/>
          </p:nvPr>
        </p:nvSpPr>
        <p:spPr/>
        <p:txBody>
          <a:bodyPr/>
          <a:lstStyle/>
          <a:p>
            <a:r>
              <a:rPr lang="en-US" dirty="0"/>
              <a:t>Alan Turing</a:t>
            </a:r>
          </a:p>
        </p:txBody>
      </p:sp>
      <p:sp>
        <p:nvSpPr>
          <p:cNvPr id="5" name="Content Placeholder 4">
            <a:extLst>
              <a:ext uri="{FF2B5EF4-FFF2-40B4-BE49-F238E27FC236}">
                <a16:creationId xmlns:a16="http://schemas.microsoft.com/office/drawing/2014/main" id="{67239A13-A6E6-B34E-8FB6-53093AA099AC}"/>
              </a:ext>
            </a:extLst>
          </p:cNvPr>
          <p:cNvSpPr>
            <a:spLocks noGrp="1"/>
          </p:cNvSpPr>
          <p:nvPr>
            <p:ph idx="1"/>
          </p:nvPr>
        </p:nvSpPr>
        <p:spPr/>
        <p:txBody>
          <a:bodyPr>
            <a:normAutofit/>
          </a:bodyPr>
          <a:lstStyle/>
          <a:p>
            <a:r>
              <a:rPr lang="en-US" sz="2000" dirty="0"/>
              <a:t>In 2009, following an Internet campaign, British Prime Minister Gordon Brown made an official public apology on behalf of the British government for "the appalling way he was treated". </a:t>
            </a:r>
          </a:p>
          <a:p>
            <a:r>
              <a:rPr lang="en-US" sz="2000" dirty="0"/>
              <a:t>Queen Elizabeth II granted Turing a posthumous pardon in 2013. </a:t>
            </a:r>
          </a:p>
          <a:p>
            <a:r>
              <a:rPr lang="en-US" sz="2000" dirty="0"/>
              <a:t>The "Alan Turing law" is now an informal term for a 2017 law in the United Kingdom that retroactively pardoned men cautioned or convicted under historical legislation that outlawed homosexual acts.</a:t>
            </a:r>
          </a:p>
          <a:p>
            <a:r>
              <a:rPr lang="en-US" sz="2000" dirty="0"/>
              <a:t>Turing has an extensive legacy with statues of him and many things named after him, including an annual award for computer science innovations. </a:t>
            </a:r>
          </a:p>
          <a:p>
            <a:r>
              <a:rPr lang="en-US" sz="2000" dirty="0"/>
              <a:t>He appears on the current Bank of England £50 note, which was released to coincide with his birthday. </a:t>
            </a:r>
          </a:p>
          <a:p>
            <a:r>
              <a:rPr lang="en-US" sz="2000" dirty="0">
                <a:solidFill>
                  <a:srgbClr val="0E07FF"/>
                </a:solidFill>
              </a:rPr>
              <a:t>A 2019 BBC series, as voted by the audience, named him the greatest person of the 20th century</a:t>
            </a:r>
            <a:r>
              <a:rPr lang="en-US" sz="2000" dirty="0"/>
              <a:t>. </a:t>
            </a:r>
          </a:p>
        </p:txBody>
      </p:sp>
    </p:spTree>
    <p:extLst>
      <p:ext uri="{BB962C8B-B14F-4D97-AF65-F5344CB8AC3E}">
        <p14:creationId xmlns:p14="http://schemas.microsoft.com/office/powerpoint/2010/main" val="2591328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5D06-C8B1-C347-BD64-07B85CC7F1D8}"/>
              </a:ext>
            </a:extLst>
          </p:cNvPr>
          <p:cNvSpPr>
            <a:spLocks noGrp="1"/>
          </p:cNvSpPr>
          <p:nvPr>
            <p:ph type="title"/>
          </p:nvPr>
        </p:nvSpPr>
        <p:spPr/>
        <p:txBody>
          <a:bodyPr/>
          <a:lstStyle/>
          <a:p>
            <a:r>
              <a:rPr lang="en-US" dirty="0"/>
              <a:t>Turing Machines</a:t>
            </a:r>
          </a:p>
        </p:txBody>
      </p:sp>
      <p:sp>
        <p:nvSpPr>
          <p:cNvPr id="3" name="Content Placeholder 2">
            <a:extLst>
              <a:ext uri="{FF2B5EF4-FFF2-40B4-BE49-F238E27FC236}">
                <a16:creationId xmlns:a16="http://schemas.microsoft.com/office/drawing/2014/main" id="{7EEE2570-16F3-5C4A-8A53-7792C1C96600}"/>
              </a:ext>
            </a:extLst>
          </p:cNvPr>
          <p:cNvSpPr>
            <a:spLocks noGrp="1"/>
          </p:cNvSpPr>
          <p:nvPr>
            <p:ph idx="1"/>
          </p:nvPr>
        </p:nvSpPr>
        <p:spPr/>
        <p:txBody>
          <a:bodyPr>
            <a:noAutofit/>
          </a:bodyPr>
          <a:lstStyle/>
          <a:p>
            <a:r>
              <a:rPr lang="en-US" sz="2000" dirty="0"/>
              <a:t>A Turing machine is a mathematical model of computation that defines an abstract machine that manipulates symbols on a strip of tape according to a table of rules. </a:t>
            </a:r>
          </a:p>
          <a:p>
            <a:r>
              <a:rPr lang="en-US" sz="2000" dirty="0"/>
              <a:t>Despite the model's simplicity, given any computer algorithm, a Turing machine capable of simulating that algorithm's logic can be constructed. </a:t>
            </a:r>
          </a:p>
          <a:p>
            <a:r>
              <a:rPr lang="en-US" sz="2000" dirty="0"/>
              <a:t>The Turing machine was invented in 1936 by Alan Turing, who called it an "a-machine" (automatic machine).</a:t>
            </a:r>
          </a:p>
          <a:p>
            <a:r>
              <a:rPr lang="en-US" sz="2000" dirty="0"/>
              <a:t>With this model machine, Turing was able to answer two questions in the negative: </a:t>
            </a:r>
          </a:p>
          <a:p>
            <a:pPr lvl="1"/>
            <a:r>
              <a:rPr lang="en-US" sz="1600" dirty="0">
                <a:solidFill>
                  <a:srgbClr val="0E07FF"/>
                </a:solidFill>
              </a:rPr>
              <a:t>Does a machine exist that can determine whether any arbitrary machine on its tape is "circular" (e.g., freezes, or fails to continue its computational task)?</a:t>
            </a:r>
          </a:p>
          <a:p>
            <a:pPr lvl="1"/>
            <a:r>
              <a:rPr lang="en-US" sz="1600" dirty="0">
                <a:solidFill>
                  <a:srgbClr val="0E07FF"/>
                </a:solidFill>
              </a:rPr>
              <a:t>Does a machine exist that can determine whether any arbitrary machine on its tape ever prints a given symbol?</a:t>
            </a:r>
          </a:p>
          <a:p>
            <a:pPr marL="287338" lvl="1" indent="-234950"/>
            <a:r>
              <a:rPr lang="en-US" sz="2000" dirty="0"/>
              <a:t>Thus, by providing a mathematical description of a very simple device capable of arbitrary computations, he was able to prove properties of computation in general—and in particular, the </a:t>
            </a:r>
            <a:r>
              <a:rPr lang="en-US" sz="2000" dirty="0" err="1"/>
              <a:t>uncomputability</a:t>
            </a:r>
            <a:r>
              <a:rPr lang="en-US" sz="2000" dirty="0"/>
              <a:t> of the </a:t>
            </a:r>
            <a:r>
              <a:rPr lang="en-US" sz="2000" dirty="0" err="1"/>
              <a:t>Entscheidungsproblem</a:t>
            </a:r>
            <a:r>
              <a:rPr lang="en-US" sz="2000" dirty="0"/>
              <a:t> ('decision problem')</a:t>
            </a:r>
          </a:p>
          <a:p>
            <a:endParaRPr lang="en-US" sz="2000" dirty="0"/>
          </a:p>
          <a:p>
            <a:endParaRPr lang="en-US" sz="2000" dirty="0"/>
          </a:p>
        </p:txBody>
      </p:sp>
    </p:spTree>
    <p:extLst>
      <p:ext uri="{BB962C8B-B14F-4D97-AF65-F5344CB8AC3E}">
        <p14:creationId xmlns:p14="http://schemas.microsoft.com/office/powerpoint/2010/main" val="1823757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BCFA-7E78-164D-A592-9186A2B1BE20}"/>
              </a:ext>
            </a:extLst>
          </p:cNvPr>
          <p:cNvSpPr>
            <a:spLocks noGrp="1"/>
          </p:cNvSpPr>
          <p:nvPr>
            <p:ph type="title"/>
          </p:nvPr>
        </p:nvSpPr>
        <p:spPr/>
        <p:txBody>
          <a:bodyPr/>
          <a:lstStyle/>
          <a:p>
            <a:r>
              <a:rPr lang="en-US" dirty="0"/>
              <a:t>Theory of Computation</a:t>
            </a:r>
          </a:p>
        </p:txBody>
      </p:sp>
      <p:sp>
        <p:nvSpPr>
          <p:cNvPr id="4" name="Content Placeholder 3">
            <a:extLst>
              <a:ext uri="{FF2B5EF4-FFF2-40B4-BE49-F238E27FC236}">
                <a16:creationId xmlns:a16="http://schemas.microsoft.com/office/drawing/2014/main" id="{F0321790-9913-C54C-AD89-43E8B9F13491}"/>
              </a:ext>
            </a:extLst>
          </p:cNvPr>
          <p:cNvSpPr>
            <a:spLocks noGrp="1"/>
          </p:cNvSpPr>
          <p:nvPr>
            <p:ph sz="half" idx="1"/>
          </p:nvPr>
        </p:nvSpPr>
        <p:spPr>
          <a:xfrm>
            <a:off x="838200" y="1825625"/>
            <a:ext cx="5802086" cy="4351338"/>
          </a:xfrm>
        </p:spPr>
        <p:txBody>
          <a:bodyPr>
            <a:noAutofit/>
          </a:bodyPr>
          <a:lstStyle/>
          <a:p>
            <a:pPr>
              <a:spcBef>
                <a:spcPts val="0"/>
              </a:spcBef>
              <a:spcAft>
                <a:spcPts val="1200"/>
              </a:spcAft>
            </a:pPr>
            <a:r>
              <a:rPr lang="en-US" sz="1800" dirty="0"/>
              <a:t>In theoretical computer science and mathematics, the theory of computation is the branch that deals with:</a:t>
            </a:r>
          </a:p>
          <a:p>
            <a:pPr marL="914400" lvl="1" indent="-457200">
              <a:spcBef>
                <a:spcPts val="0"/>
              </a:spcBef>
              <a:spcAft>
                <a:spcPts val="1200"/>
              </a:spcAft>
              <a:buFont typeface="+mj-lt"/>
              <a:buAutoNum type="arabicPeriod"/>
            </a:pPr>
            <a:r>
              <a:rPr lang="en-US" sz="1800" dirty="0">
                <a:solidFill>
                  <a:srgbClr val="0E07FF"/>
                </a:solidFill>
              </a:rPr>
              <a:t>What problems can be solved on a model of computation, using an algorithm, </a:t>
            </a:r>
          </a:p>
          <a:p>
            <a:pPr marL="914400" lvl="1" indent="-457200">
              <a:spcBef>
                <a:spcPts val="0"/>
              </a:spcBef>
              <a:spcAft>
                <a:spcPts val="1200"/>
              </a:spcAft>
              <a:buFont typeface="+mj-lt"/>
              <a:buAutoNum type="arabicPeriod"/>
            </a:pPr>
            <a:r>
              <a:rPr lang="en-US" sz="1800" dirty="0">
                <a:solidFill>
                  <a:srgbClr val="0E07FF"/>
                </a:solidFill>
              </a:rPr>
              <a:t>How efficiently they can be solved or to what degree (e.g., approximate solutions versus precise ones). </a:t>
            </a:r>
          </a:p>
          <a:p>
            <a:pPr marL="233363" lvl="1" indent="-223838">
              <a:spcBef>
                <a:spcPts val="0"/>
              </a:spcBef>
              <a:spcAft>
                <a:spcPts val="1200"/>
              </a:spcAft>
            </a:pPr>
            <a:r>
              <a:rPr lang="en-US" sz="1800" dirty="0"/>
              <a:t>The field is divided into three major branches: </a:t>
            </a:r>
          </a:p>
          <a:p>
            <a:pPr marL="690563" lvl="2" indent="-223838">
              <a:spcBef>
                <a:spcPts val="0"/>
              </a:spcBef>
              <a:spcAft>
                <a:spcPts val="1200"/>
              </a:spcAft>
            </a:pPr>
            <a:r>
              <a:rPr lang="en-US" sz="1800" dirty="0">
                <a:solidFill>
                  <a:srgbClr val="0E07FF"/>
                </a:solidFill>
              </a:rPr>
              <a:t>Automata theory (next lecture) and formal languages</a:t>
            </a:r>
          </a:p>
          <a:p>
            <a:pPr marL="690563" lvl="2" indent="-223838">
              <a:spcBef>
                <a:spcPts val="0"/>
              </a:spcBef>
              <a:spcAft>
                <a:spcPts val="1200"/>
              </a:spcAft>
            </a:pPr>
            <a:r>
              <a:rPr lang="en-US" sz="1800" dirty="0">
                <a:solidFill>
                  <a:srgbClr val="0E07FF"/>
                </a:solidFill>
              </a:rPr>
              <a:t>Computability theory, </a:t>
            </a:r>
          </a:p>
          <a:p>
            <a:pPr marL="690563" lvl="2" indent="-223838">
              <a:spcBef>
                <a:spcPts val="0"/>
              </a:spcBef>
              <a:spcAft>
                <a:spcPts val="1200"/>
              </a:spcAft>
            </a:pPr>
            <a:r>
              <a:rPr lang="en-US" sz="1800" dirty="0">
                <a:solidFill>
                  <a:srgbClr val="0E07FF"/>
                </a:solidFill>
              </a:rPr>
              <a:t>And computational complexity theory</a:t>
            </a:r>
          </a:p>
          <a:p>
            <a:pPr marL="233363" lvl="2" indent="-233363">
              <a:spcBef>
                <a:spcPts val="0"/>
              </a:spcBef>
              <a:spcAft>
                <a:spcPts val="1200"/>
              </a:spcAft>
            </a:pPr>
            <a:r>
              <a:rPr lang="en-US" sz="1800" dirty="0"/>
              <a:t>These are linked by the question: "What are the fundamental capabilities and limitations of computers?".</a:t>
            </a:r>
          </a:p>
        </p:txBody>
      </p:sp>
      <p:pic>
        <p:nvPicPr>
          <p:cNvPr id="1026" name="Picture 2">
            <a:extLst>
              <a:ext uri="{FF2B5EF4-FFF2-40B4-BE49-F238E27FC236}">
                <a16:creationId xmlns:a16="http://schemas.microsoft.com/office/drawing/2014/main" id="{D8B86A3A-11F8-CA40-9765-0BD031E1A9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84768" y="2273134"/>
            <a:ext cx="3383724" cy="18798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796757-E2F6-A44D-A824-B022F09E028A}"/>
              </a:ext>
            </a:extLst>
          </p:cNvPr>
          <p:cNvSpPr txBox="1"/>
          <p:nvPr/>
        </p:nvSpPr>
        <p:spPr>
          <a:xfrm>
            <a:off x="6745045" y="4916245"/>
            <a:ext cx="4608755" cy="923330"/>
          </a:xfrm>
          <a:prstGeom prst="rect">
            <a:avLst/>
          </a:prstGeom>
          <a:noFill/>
        </p:spPr>
        <p:txBody>
          <a:bodyPr wrap="square" rtlCol="0">
            <a:spAutoFit/>
          </a:bodyPr>
          <a:lstStyle/>
          <a:p>
            <a:r>
              <a:rPr lang="en-US" dirty="0"/>
              <a:t>An artistic representation of a Turing machine. Turing machines are frequently used as theoretical models for computing.</a:t>
            </a:r>
          </a:p>
        </p:txBody>
      </p:sp>
    </p:spTree>
    <p:extLst>
      <p:ext uri="{BB962C8B-B14F-4D97-AF65-F5344CB8AC3E}">
        <p14:creationId xmlns:p14="http://schemas.microsoft.com/office/powerpoint/2010/main" val="2084235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21C97-E907-1943-9077-DA71276A9D32}"/>
              </a:ext>
            </a:extLst>
          </p:cNvPr>
          <p:cNvSpPr>
            <a:spLocks noGrp="1"/>
          </p:cNvSpPr>
          <p:nvPr>
            <p:ph type="title"/>
          </p:nvPr>
        </p:nvSpPr>
        <p:spPr/>
        <p:txBody>
          <a:bodyPr/>
          <a:lstStyle/>
          <a:p>
            <a:r>
              <a:rPr lang="en-US" dirty="0"/>
              <a:t>Turing Machine</a:t>
            </a:r>
          </a:p>
        </p:txBody>
      </p:sp>
      <p:sp>
        <p:nvSpPr>
          <p:cNvPr id="5" name="Content Placeholder 4">
            <a:extLst>
              <a:ext uri="{FF2B5EF4-FFF2-40B4-BE49-F238E27FC236}">
                <a16:creationId xmlns:a16="http://schemas.microsoft.com/office/drawing/2014/main" id="{199BDA4E-C769-F443-9343-03B5E14DE6F0}"/>
              </a:ext>
            </a:extLst>
          </p:cNvPr>
          <p:cNvSpPr>
            <a:spLocks noGrp="1"/>
          </p:cNvSpPr>
          <p:nvPr>
            <p:ph sz="half" idx="1"/>
          </p:nvPr>
        </p:nvSpPr>
        <p:spPr/>
        <p:txBody>
          <a:bodyPr>
            <a:noAutofit/>
          </a:bodyPr>
          <a:lstStyle/>
          <a:p>
            <a:pPr marL="0" indent="0">
              <a:buNone/>
            </a:pPr>
            <a:r>
              <a:rPr lang="en-US" sz="1800" dirty="0"/>
              <a:t>The machine operates on an infinite memory tape divided into discrete "cells". </a:t>
            </a:r>
          </a:p>
          <a:p>
            <a:pPr marL="0" indent="0">
              <a:buNone/>
            </a:pPr>
            <a:r>
              <a:rPr lang="en-US" sz="1800" dirty="0"/>
              <a:t>The machine positions its "head" over a cell and "reads" or "scans" the symbol there.  </a:t>
            </a:r>
          </a:p>
          <a:p>
            <a:pPr marL="0" indent="0">
              <a:buNone/>
            </a:pPr>
            <a:r>
              <a:rPr lang="en-US" sz="1800" dirty="0"/>
              <a:t>Based on the symbol and the machine's own present state in a "finite table" of user-specified instructions, the Turing Machine:</a:t>
            </a:r>
          </a:p>
          <a:p>
            <a:pPr marL="458788" lvl="1" indent="-449263">
              <a:spcBef>
                <a:spcPts val="0"/>
              </a:spcBef>
              <a:spcAft>
                <a:spcPts val="600"/>
              </a:spcAft>
              <a:buFont typeface="+mj-lt"/>
              <a:buAutoNum type="arabicPeriod"/>
            </a:pPr>
            <a:endParaRPr lang="en-US" sz="1400" dirty="0">
              <a:solidFill>
                <a:srgbClr val="0E07FF"/>
              </a:solidFill>
            </a:endParaRPr>
          </a:p>
          <a:p>
            <a:pPr marL="458788" lvl="1" indent="-449263">
              <a:spcBef>
                <a:spcPts val="0"/>
              </a:spcBef>
              <a:spcAft>
                <a:spcPts val="600"/>
              </a:spcAft>
              <a:buFont typeface="+mj-lt"/>
              <a:buAutoNum type="arabicPeriod"/>
            </a:pPr>
            <a:r>
              <a:rPr lang="en-US" sz="1400" dirty="0">
                <a:solidFill>
                  <a:srgbClr val="0E07FF"/>
                </a:solidFill>
              </a:rPr>
              <a:t>Writes a symbol (e.g., a digit or a letter from a finite alphabet) in the cell (some models allow symbol erasure or no writing), then </a:t>
            </a:r>
          </a:p>
          <a:p>
            <a:pPr marL="458788" lvl="1" indent="-449263">
              <a:spcBef>
                <a:spcPts val="0"/>
              </a:spcBef>
              <a:spcAft>
                <a:spcPts val="600"/>
              </a:spcAft>
              <a:buFont typeface="+mj-lt"/>
              <a:buAutoNum type="arabicPeriod"/>
            </a:pPr>
            <a:r>
              <a:rPr lang="en-US" sz="1400" dirty="0">
                <a:solidFill>
                  <a:srgbClr val="0E07FF"/>
                </a:solidFill>
              </a:rPr>
              <a:t>Either moves the tape one cell left or right (some models allow no motion, some models move the head), then </a:t>
            </a:r>
          </a:p>
          <a:p>
            <a:pPr marL="458788" lvl="1" indent="-449263">
              <a:spcBef>
                <a:spcPts val="0"/>
              </a:spcBef>
              <a:spcAft>
                <a:spcPts val="600"/>
              </a:spcAft>
              <a:buFont typeface="+mj-lt"/>
              <a:buAutoNum type="arabicPeriod"/>
            </a:pPr>
            <a:r>
              <a:rPr lang="en-US" sz="1400" dirty="0">
                <a:solidFill>
                  <a:srgbClr val="0E07FF"/>
                </a:solidFill>
              </a:rPr>
              <a:t>Based on the observed symbol and the machine's own state in the table either proceeds to another instruction or halts the computation.</a:t>
            </a:r>
          </a:p>
          <a:p>
            <a:pPr>
              <a:spcBef>
                <a:spcPts val="0"/>
              </a:spcBef>
              <a:spcAft>
                <a:spcPts val="600"/>
              </a:spcAft>
            </a:pPr>
            <a:endParaRPr lang="en-US" sz="1800" dirty="0"/>
          </a:p>
        </p:txBody>
      </p:sp>
      <p:pic>
        <p:nvPicPr>
          <p:cNvPr id="7170" name="Picture 2" descr="A general introduction to Turing Machine">
            <a:extLst>
              <a:ext uri="{FF2B5EF4-FFF2-40B4-BE49-F238E27FC236}">
                <a16:creationId xmlns:a16="http://schemas.microsoft.com/office/drawing/2014/main" id="{28513F21-C12A-BA44-97A1-7AC555EB7FE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2" y="1825625"/>
            <a:ext cx="5181600" cy="2549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97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AA10-4D53-4643-86DA-8922203B7202}"/>
              </a:ext>
            </a:extLst>
          </p:cNvPr>
          <p:cNvSpPr>
            <a:spLocks noGrp="1"/>
          </p:cNvSpPr>
          <p:nvPr>
            <p:ph type="title"/>
          </p:nvPr>
        </p:nvSpPr>
        <p:spPr/>
        <p:txBody>
          <a:bodyPr/>
          <a:lstStyle/>
          <a:p>
            <a:r>
              <a:rPr lang="en-US" dirty="0"/>
              <a:t>Turing Machine Limitations</a:t>
            </a:r>
          </a:p>
        </p:txBody>
      </p:sp>
      <p:sp>
        <p:nvSpPr>
          <p:cNvPr id="3" name="Content Placeholder 2">
            <a:extLst>
              <a:ext uri="{FF2B5EF4-FFF2-40B4-BE49-F238E27FC236}">
                <a16:creationId xmlns:a16="http://schemas.microsoft.com/office/drawing/2014/main" id="{DE53CF02-682A-F040-86FC-380451DF246B}"/>
              </a:ext>
            </a:extLst>
          </p:cNvPr>
          <p:cNvSpPr>
            <a:spLocks noGrp="1"/>
          </p:cNvSpPr>
          <p:nvPr>
            <p:ph idx="1"/>
          </p:nvPr>
        </p:nvSpPr>
        <p:spPr/>
        <p:txBody>
          <a:bodyPr>
            <a:normAutofit/>
          </a:bodyPr>
          <a:lstStyle/>
          <a:p>
            <a:r>
              <a:rPr lang="en-US" sz="2000" dirty="0"/>
              <a:t>Turing machines proved the existence of fundamental limitations on the power of mechanical computation. </a:t>
            </a:r>
          </a:p>
          <a:p>
            <a:r>
              <a:rPr lang="en-US" sz="2000" dirty="0"/>
              <a:t>While they can express arbitrary computations, their minimalist design makes them unsuitable for computation in practice</a:t>
            </a:r>
          </a:p>
          <a:p>
            <a:r>
              <a:rPr lang="en-US" sz="2000" dirty="0"/>
              <a:t>Real-world computers are based on different designs that, unlike Turing machines, use </a:t>
            </a:r>
            <a:r>
              <a:rPr lang="en-US" sz="2000" dirty="0">
                <a:solidFill>
                  <a:srgbClr val="0E07FF"/>
                </a:solidFill>
              </a:rPr>
              <a:t>random-access memory</a:t>
            </a:r>
            <a:r>
              <a:rPr lang="en-US" sz="2000" dirty="0"/>
              <a:t>. </a:t>
            </a:r>
          </a:p>
          <a:p>
            <a:r>
              <a:rPr lang="en-US" sz="2000" dirty="0"/>
              <a:t>Neural networks often use </a:t>
            </a:r>
            <a:r>
              <a:rPr lang="en-US" sz="2000" dirty="0">
                <a:solidFill>
                  <a:srgbClr val="0619C0"/>
                </a:solidFill>
              </a:rPr>
              <a:t>content-addressable</a:t>
            </a:r>
            <a:r>
              <a:rPr lang="en-US" sz="2000" dirty="0"/>
              <a:t> memory</a:t>
            </a:r>
          </a:p>
          <a:p>
            <a:r>
              <a:rPr lang="en-US" sz="2000" dirty="0"/>
              <a:t>Turing completeness is the ability for a system of instructions to simulate a Turing machine. </a:t>
            </a:r>
          </a:p>
          <a:p>
            <a:r>
              <a:rPr lang="en-US" sz="2000" dirty="0"/>
              <a:t>A programming language that is Turing complete is theoretically capable of expressing all tasks accomplishable by computers</a:t>
            </a:r>
          </a:p>
          <a:p>
            <a:r>
              <a:rPr lang="en-US" sz="2000" dirty="0"/>
              <a:t>Nearly all programming languages are Turing complete if the limitations of finite memory are ignored. </a:t>
            </a:r>
          </a:p>
          <a:p>
            <a:endParaRPr lang="en-US" sz="2000" dirty="0"/>
          </a:p>
        </p:txBody>
      </p:sp>
    </p:spTree>
    <p:extLst>
      <p:ext uri="{BB962C8B-B14F-4D97-AF65-F5344CB8AC3E}">
        <p14:creationId xmlns:p14="http://schemas.microsoft.com/office/powerpoint/2010/main" val="677289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56862-F3E8-7B4A-B0ED-ED545CCA655D}"/>
              </a:ext>
            </a:extLst>
          </p:cNvPr>
          <p:cNvSpPr>
            <a:spLocks noGrp="1"/>
          </p:cNvSpPr>
          <p:nvPr>
            <p:ph type="title"/>
          </p:nvPr>
        </p:nvSpPr>
        <p:spPr/>
        <p:txBody>
          <a:bodyPr/>
          <a:lstStyle/>
          <a:p>
            <a:r>
              <a:rPr lang="en-US" dirty="0"/>
              <a:t>Description of a Turing Machine</a:t>
            </a:r>
          </a:p>
        </p:txBody>
      </p:sp>
      <p:sp>
        <p:nvSpPr>
          <p:cNvPr id="5" name="Content Placeholder 4">
            <a:extLst>
              <a:ext uri="{FF2B5EF4-FFF2-40B4-BE49-F238E27FC236}">
                <a16:creationId xmlns:a16="http://schemas.microsoft.com/office/drawing/2014/main" id="{4F67AA3D-CF9D-C346-ACFE-947EF86162BA}"/>
              </a:ext>
            </a:extLst>
          </p:cNvPr>
          <p:cNvSpPr>
            <a:spLocks noGrp="1"/>
          </p:cNvSpPr>
          <p:nvPr>
            <p:ph idx="1"/>
          </p:nvPr>
        </p:nvSpPr>
        <p:spPr/>
        <p:txBody>
          <a:bodyPr>
            <a:normAutofit/>
          </a:bodyPr>
          <a:lstStyle/>
          <a:p>
            <a:r>
              <a:rPr lang="en-US" sz="2400" dirty="0"/>
              <a:t>The Turing machine mathematically models a machine that mechanically operates on a tape. </a:t>
            </a:r>
          </a:p>
          <a:p>
            <a:r>
              <a:rPr lang="en-US" sz="2400" dirty="0"/>
              <a:t>On this tape are symbols, which the machine can read and write, one at a time, using a tape head. </a:t>
            </a:r>
          </a:p>
          <a:p>
            <a:r>
              <a:rPr lang="en-US" sz="2400" dirty="0"/>
              <a:t>Operation is fully determined by a finite set of elementary instructions such as</a:t>
            </a:r>
          </a:p>
          <a:p>
            <a:pPr lvl="1"/>
            <a:r>
              <a:rPr lang="en-US" sz="2000" dirty="0">
                <a:solidFill>
                  <a:srgbClr val="0E07FF"/>
                </a:solidFill>
              </a:rPr>
              <a:t>In state 42, if the symbol seen is 0, write a 1 </a:t>
            </a:r>
          </a:p>
          <a:p>
            <a:pPr lvl="1"/>
            <a:r>
              <a:rPr lang="en-US" sz="2000" dirty="0">
                <a:solidFill>
                  <a:srgbClr val="0E07FF"/>
                </a:solidFill>
              </a:rPr>
              <a:t>If the symbol seen is 1, change into state 17 </a:t>
            </a:r>
          </a:p>
          <a:p>
            <a:pPr lvl="1"/>
            <a:r>
              <a:rPr lang="en-US" sz="2000" dirty="0">
                <a:solidFill>
                  <a:srgbClr val="0E07FF"/>
                </a:solidFill>
              </a:rPr>
              <a:t>In state 17, if the symbol seen is 0, write a 1 and change to state 6,  etc. </a:t>
            </a:r>
          </a:p>
          <a:p>
            <a:pPr marL="233363" lvl="1" indent="-223838"/>
            <a:r>
              <a:rPr lang="en-US" dirty="0"/>
              <a:t>In the original article Turing imagines not a mechanism, but a person whom he calls the "computer", who executes these deterministic mechanical rules slavishly (or as Turing puts it, "in a desultory manner"). </a:t>
            </a:r>
          </a:p>
        </p:txBody>
      </p:sp>
    </p:spTree>
    <p:extLst>
      <p:ext uri="{BB962C8B-B14F-4D97-AF65-F5344CB8AC3E}">
        <p14:creationId xmlns:p14="http://schemas.microsoft.com/office/powerpoint/2010/main" val="300400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7FB58-C6EF-4743-8958-2D19BA855079}"/>
              </a:ext>
            </a:extLst>
          </p:cNvPr>
          <p:cNvSpPr>
            <a:spLocks noGrp="1"/>
          </p:cNvSpPr>
          <p:nvPr>
            <p:ph type="title"/>
          </p:nvPr>
        </p:nvSpPr>
        <p:spPr/>
        <p:txBody>
          <a:bodyPr/>
          <a:lstStyle/>
          <a:p>
            <a:r>
              <a:rPr lang="en-US" dirty="0"/>
              <a:t>A Turing Machine is:</a:t>
            </a:r>
          </a:p>
        </p:txBody>
      </p:sp>
      <p:sp>
        <p:nvSpPr>
          <p:cNvPr id="4" name="Content Placeholder 3">
            <a:extLst>
              <a:ext uri="{FF2B5EF4-FFF2-40B4-BE49-F238E27FC236}">
                <a16:creationId xmlns:a16="http://schemas.microsoft.com/office/drawing/2014/main" id="{280EAF01-D3D1-E74F-ACA0-939055AD4FC3}"/>
              </a:ext>
            </a:extLst>
          </p:cNvPr>
          <p:cNvSpPr>
            <a:spLocks noGrp="1"/>
          </p:cNvSpPr>
          <p:nvPr>
            <p:ph sz="half" idx="1"/>
          </p:nvPr>
        </p:nvSpPr>
        <p:spPr/>
        <p:txBody>
          <a:bodyPr>
            <a:normAutofit lnSpcReduction="10000"/>
          </a:bodyPr>
          <a:lstStyle/>
          <a:p>
            <a:r>
              <a:rPr lang="en-US" sz="1800" dirty="0"/>
              <a:t>A </a:t>
            </a:r>
            <a:r>
              <a:rPr lang="en-US" sz="1800" i="1" dirty="0"/>
              <a:t>tape</a:t>
            </a:r>
            <a:r>
              <a:rPr lang="en-US" sz="1800" dirty="0"/>
              <a:t> divided into cells, one next to the other. </a:t>
            </a:r>
          </a:p>
          <a:p>
            <a:r>
              <a:rPr lang="en-US" sz="1800" dirty="0"/>
              <a:t>Each cell contains a symbol from some finite alphabet. </a:t>
            </a:r>
          </a:p>
          <a:p>
            <a:r>
              <a:rPr lang="en-US" sz="1800" dirty="0"/>
              <a:t>The alphabet contains a special blank symbol (here written as '0') and one or more other symbols. </a:t>
            </a:r>
          </a:p>
          <a:p>
            <a:r>
              <a:rPr lang="en-US" sz="1800" dirty="0"/>
              <a:t>The tape is assumed to be arbitrarily extendable to the left and to the right, so that the Turing machine is always supplied with as much tape as it needs for its computation. </a:t>
            </a:r>
          </a:p>
          <a:p>
            <a:r>
              <a:rPr lang="en-US" sz="1800" dirty="0"/>
              <a:t>Cells that have not been written before are assumed to be filled with the blank symbol. </a:t>
            </a:r>
          </a:p>
          <a:p>
            <a:r>
              <a:rPr lang="en-US" sz="1800" dirty="0"/>
              <a:t>In some models the tape has a left end marked with a special symbol</a:t>
            </a:r>
          </a:p>
          <a:p>
            <a:r>
              <a:rPr lang="en-US" sz="1800" dirty="0"/>
              <a:t>The tape extends or is indefinitely extensible to the right.</a:t>
            </a:r>
          </a:p>
          <a:p>
            <a:endParaRPr lang="en-US" sz="1800" dirty="0"/>
          </a:p>
        </p:txBody>
      </p:sp>
      <p:pic>
        <p:nvPicPr>
          <p:cNvPr id="7" name="Content Placeholder 6">
            <a:extLst>
              <a:ext uri="{FF2B5EF4-FFF2-40B4-BE49-F238E27FC236}">
                <a16:creationId xmlns:a16="http://schemas.microsoft.com/office/drawing/2014/main" id="{A4574E93-2F78-4D41-AE8E-DE61738C577D}"/>
              </a:ext>
            </a:extLst>
          </p:cNvPr>
          <p:cNvPicPr>
            <a:picLocks noGrp="1" noChangeAspect="1"/>
          </p:cNvPicPr>
          <p:nvPr>
            <p:ph sz="half" idx="2"/>
          </p:nvPr>
        </p:nvPicPr>
        <p:blipFill>
          <a:blip r:embed="rId2"/>
          <a:stretch>
            <a:fillRect/>
          </a:stretch>
        </p:blipFill>
        <p:spPr>
          <a:xfrm>
            <a:off x="6172200" y="2625703"/>
            <a:ext cx="5181600" cy="2751182"/>
          </a:xfrm>
        </p:spPr>
      </p:pic>
    </p:spTree>
    <p:extLst>
      <p:ext uri="{BB962C8B-B14F-4D97-AF65-F5344CB8AC3E}">
        <p14:creationId xmlns:p14="http://schemas.microsoft.com/office/powerpoint/2010/main" val="2188590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4A86-1126-7F41-AFAA-DC812861939C}"/>
              </a:ext>
            </a:extLst>
          </p:cNvPr>
          <p:cNvSpPr>
            <a:spLocks noGrp="1"/>
          </p:cNvSpPr>
          <p:nvPr>
            <p:ph type="title"/>
          </p:nvPr>
        </p:nvSpPr>
        <p:spPr/>
        <p:txBody>
          <a:bodyPr/>
          <a:lstStyle/>
          <a:p>
            <a:r>
              <a:rPr lang="en-US" dirty="0"/>
              <a:t>More Explicitly, a Turing Machine is:</a:t>
            </a:r>
          </a:p>
        </p:txBody>
      </p:sp>
      <p:sp>
        <p:nvSpPr>
          <p:cNvPr id="4" name="Content Placeholder 3">
            <a:extLst>
              <a:ext uri="{FF2B5EF4-FFF2-40B4-BE49-F238E27FC236}">
                <a16:creationId xmlns:a16="http://schemas.microsoft.com/office/drawing/2014/main" id="{864C76D5-D3EE-CC4A-A805-31F778ABED00}"/>
              </a:ext>
            </a:extLst>
          </p:cNvPr>
          <p:cNvSpPr>
            <a:spLocks noGrp="1"/>
          </p:cNvSpPr>
          <p:nvPr>
            <p:ph sz="half" idx="1"/>
          </p:nvPr>
        </p:nvSpPr>
        <p:spPr/>
        <p:txBody>
          <a:bodyPr>
            <a:normAutofit/>
          </a:bodyPr>
          <a:lstStyle/>
          <a:p>
            <a:r>
              <a:rPr lang="en-US" sz="2000" dirty="0"/>
              <a:t>A head that can read and write symbols on the tape and move the tape left and right one (and only one) cell at a time. </a:t>
            </a:r>
          </a:p>
          <a:p>
            <a:r>
              <a:rPr lang="en-US" sz="2000" dirty="0"/>
              <a:t>In some models the head moves and the tape is stationary. </a:t>
            </a:r>
          </a:p>
          <a:p>
            <a:r>
              <a:rPr lang="en-US" sz="2000" dirty="0"/>
              <a:t>A state register that stores the state of the Turing machine, one of finitely many. </a:t>
            </a:r>
          </a:p>
          <a:p>
            <a:r>
              <a:rPr lang="en-US" sz="2000" dirty="0"/>
              <a:t>Among these is the special start state with which the state register is initialized. </a:t>
            </a:r>
          </a:p>
          <a:p>
            <a:r>
              <a:rPr lang="en-US" sz="2000" dirty="0"/>
              <a:t>These states, writes Turing, replace the "state of mind" a person performing computations would ordinarily be in.</a:t>
            </a:r>
          </a:p>
        </p:txBody>
      </p:sp>
      <p:pic>
        <p:nvPicPr>
          <p:cNvPr id="7" name="Content Placeholder 6">
            <a:extLst>
              <a:ext uri="{FF2B5EF4-FFF2-40B4-BE49-F238E27FC236}">
                <a16:creationId xmlns:a16="http://schemas.microsoft.com/office/drawing/2014/main" id="{78B1A5AF-0CD6-394B-A448-75021A253F7F}"/>
              </a:ext>
            </a:extLst>
          </p:cNvPr>
          <p:cNvPicPr>
            <a:picLocks noGrp="1" noChangeAspect="1"/>
          </p:cNvPicPr>
          <p:nvPr>
            <p:ph sz="half" idx="2"/>
          </p:nvPr>
        </p:nvPicPr>
        <p:blipFill>
          <a:blip r:embed="rId2"/>
          <a:stretch>
            <a:fillRect/>
          </a:stretch>
        </p:blipFill>
        <p:spPr>
          <a:xfrm>
            <a:off x="6172200" y="1975075"/>
            <a:ext cx="5181600" cy="4052437"/>
          </a:xfrm>
        </p:spPr>
      </p:pic>
    </p:spTree>
    <p:extLst>
      <p:ext uri="{BB962C8B-B14F-4D97-AF65-F5344CB8AC3E}">
        <p14:creationId xmlns:p14="http://schemas.microsoft.com/office/powerpoint/2010/main" val="3854864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AA06F-2279-1F4D-9765-AAD5FC419F53}"/>
              </a:ext>
            </a:extLst>
          </p:cNvPr>
          <p:cNvSpPr>
            <a:spLocks noGrp="1"/>
          </p:cNvSpPr>
          <p:nvPr>
            <p:ph type="title"/>
          </p:nvPr>
        </p:nvSpPr>
        <p:spPr/>
        <p:txBody>
          <a:bodyPr/>
          <a:lstStyle/>
          <a:p>
            <a:r>
              <a:rPr lang="en-US" dirty="0"/>
              <a:t>And Even More Explicitly, a Turing Machine is:</a:t>
            </a:r>
          </a:p>
        </p:txBody>
      </p:sp>
      <p:sp>
        <p:nvSpPr>
          <p:cNvPr id="3" name="Content Placeholder 2">
            <a:extLst>
              <a:ext uri="{FF2B5EF4-FFF2-40B4-BE49-F238E27FC236}">
                <a16:creationId xmlns:a16="http://schemas.microsoft.com/office/drawing/2014/main" id="{ACE5BCCC-37B0-4D4A-BDC3-4140DEA2AD69}"/>
              </a:ext>
            </a:extLst>
          </p:cNvPr>
          <p:cNvSpPr>
            <a:spLocks noGrp="1"/>
          </p:cNvSpPr>
          <p:nvPr>
            <p:ph sz="half" idx="1"/>
          </p:nvPr>
        </p:nvSpPr>
        <p:spPr/>
        <p:txBody>
          <a:bodyPr>
            <a:normAutofit/>
          </a:bodyPr>
          <a:lstStyle/>
          <a:p>
            <a:r>
              <a:rPr lang="en-US" sz="1800" dirty="0">
                <a:solidFill>
                  <a:srgbClr val="0E07FF"/>
                </a:solidFill>
              </a:rPr>
              <a:t>A finite table of instructions that, given the state(</a:t>
            </a:r>
            <a:r>
              <a:rPr lang="en-US" sz="1800" i="1" dirty="0">
                <a:solidFill>
                  <a:srgbClr val="0E07FF"/>
                </a:solidFill>
              </a:rPr>
              <a:t>q</a:t>
            </a:r>
            <a:r>
              <a:rPr lang="en-US" sz="1800" i="1" baseline="-25000" dirty="0">
                <a:solidFill>
                  <a:srgbClr val="0E07FF"/>
                </a:solidFill>
              </a:rPr>
              <a:t>i</a:t>
            </a:r>
            <a:r>
              <a:rPr lang="en-US" sz="1800" dirty="0">
                <a:solidFill>
                  <a:srgbClr val="0E07FF"/>
                </a:solidFill>
              </a:rPr>
              <a:t>) the machine is currently in and the symbol(</a:t>
            </a:r>
            <a:r>
              <a:rPr lang="en-US" sz="1800" i="1" dirty="0" err="1">
                <a:solidFill>
                  <a:srgbClr val="0E07FF"/>
                </a:solidFill>
              </a:rPr>
              <a:t>a</a:t>
            </a:r>
            <a:r>
              <a:rPr lang="en-US" sz="1800" i="1" baseline="-25000" dirty="0" err="1">
                <a:solidFill>
                  <a:srgbClr val="0E07FF"/>
                </a:solidFill>
              </a:rPr>
              <a:t>j</a:t>
            </a:r>
            <a:r>
              <a:rPr lang="en-US" sz="1800" dirty="0">
                <a:solidFill>
                  <a:srgbClr val="0E07FF"/>
                </a:solidFill>
              </a:rPr>
              <a:t>) it is reading on the tape (symbol currently under the head)</a:t>
            </a:r>
          </a:p>
          <a:p>
            <a:r>
              <a:rPr lang="en-US" sz="1800" dirty="0"/>
              <a:t>The table tells the machine to do the following in sequence (for a particular computing model):</a:t>
            </a:r>
          </a:p>
          <a:p>
            <a:pPr lvl="1"/>
            <a:r>
              <a:rPr lang="en-US" sz="1800" dirty="0"/>
              <a:t>Either erase or write a symbol (replacing </a:t>
            </a:r>
            <a:r>
              <a:rPr lang="en-US" sz="1800" i="1" dirty="0" err="1"/>
              <a:t>a</a:t>
            </a:r>
            <a:r>
              <a:rPr lang="en-US" sz="1800" i="1" baseline="-25000" dirty="0" err="1"/>
              <a:t>j</a:t>
            </a:r>
            <a:r>
              <a:rPr lang="en-US" sz="1800" baseline="-25000" dirty="0"/>
              <a:t> </a:t>
            </a:r>
            <a:r>
              <a:rPr lang="en-US" sz="1800" dirty="0"/>
              <a:t>with </a:t>
            </a:r>
            <a:r>
              <a:rPr lang="en-US" sz="1800" i="1" dirty="0"/>
              <a:t>a</a:t>
            </a:r>
            <a:r>
              <a:rPr lang="en-US" sz="1800" i="1" baseline="-25000" dirty="0"/>
              <a:t>j1</a:t>
            </a:r>
            <a:r>
              <a:rPr lang="en-US" sz="1800" dirty="0"/>
              <a:t>).</a:t>
            </a:r>
          </a:p>
          <a:p>
            <a:pPr lvl="1"/>
            <a:r>
              <a:rPr lang="en-US" sz="1800" dirty="0"/>
              <a:t>Move the head (which is described by </a:t>
            </a:r>
            <a:r>
              <a:rPr lang="en-US" sz="1800" i="1" dirty="0"/>
              <a:t>d</a:t>
            </a:r>
            <a:r>
              <a:rPr lang="en-US" sz="1800" i="1" baseline="-25000" dirty="0"/>
              <a:t>k</a:t>
            </a:r>
            <a:r>
              <a:rPr lang="en-US" sz="1800" i="1" dirty="0"/>
              <a:t> </a:t>
            </a:r>
            <a:r>
              <a:rPr lang="en-US" sz="1800" dirty="0"/>
              <a:t>and can have values: 'L' for one step left or 'R' for one step right or 'N' for staying in the same place).</a:t>
            </a:r>
          </a:p>
          <a:p>
            <a:pPr lvl="1"/>
            <a:r>
              <a:rPr lang="en-US" sz="1800" dirty="0"/>
              <a:t>Assume the same or a new state as prescribed (go to state </a:t>
            </a:r>
            <a:r>
              <a:rPr lang="en-US" sz="1800" i="1" dirty="0"/>
              <a:t>q</a:t>
            </a:r>
            <a:r>
              <a:rPr lang="en-US" sz="1800" i="1" baseline="-25000" dirty="0"/>
              <a:t>i1</a:t>
            </a:r>
            <a:r>
              <a:rPr lang="en-US" sz="1800" dirty="0"/>
              <a:t>).</a:t>
            </a:r>
          </a:p>
          <a:p>
            <a:endParaRPr lang="en-US" sz="1800" dirty="0"/>
          </a:p>
        </p:txBody>
      </p:sp>
      <p:pic>
        <p:nvPicPr>
          <p:cNvPr id="6" name="Content Placeholder 5">
            <a:extLst>
              <a:ext uri="{FF2B5EF4-FFF2-40B4-BE49-F238E27FC236}">
                <a16:creationId xmlns:a16="http://schemas.microsoft.com/office/drawing/2014/main" id="{24E986E5-A4E1-2148-AE70-8ABCB718AF21}"/>
              </a:ext>
            </a:extLst>
          </p:cNvPr>
          <p:cNvPicPr>
            <a:picLocks noGrp="1" noChangeAspect="1"/>
          </p:cNvPicPr>
          <p:nvPr>
            <p:ph sz="half" idx="2"/>
          </p:nvPr>
        </p:nvPicPr>
        <p:blipFill>
          <a:blip r:embed="rId2"/>
          <a:stretch>
            <a:fillRect/>
          </a:stretch>
        </p:blipFill>
        <p:spPr>
          <a:xfrm>
            <a:off x="6172200" y="1975075"/>
            <a:ext cx="5181600" cy="4052437"/>
          </a:xfrm>
        </p:spPr>
      </p:pic>
    </p:spTree>
    <p:extLst>
      <p:ext uri="{BB962C8B-B14F-4D97-AF65-F5344CB8AC3E}">
        <p14:creationId xmlns:p14="http://schemas.microsoft.com/office/powerpoint/2010/main" val="3729709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64DF-A313-D8EA-7721-0E558B900E39}"/>
              </a:ext>
            </a:extLst>
          </p:cNvPr>
          <p:cNvSpPr>
            <a:spLocks noGrp="1"/>
          </p:cNvSpPr>
          <p:nvPr>
            <p:ph type="title"/>
          </p:nvPr>
        </p:nvSpPr>
        <p:spPr/>
        <p:txBody>
          <a:bodyPr/>
          <a:lstStyle/>
          <a:p>
            <a:r>
              <a:rPr lang="en-US" dirty="0"/>
              <a:t>John J Hopfield</a:t>
            </a:r>
            <a:br>
              <a:rPr lang="en-US" dirty="0"/>
            </a:br>
            <a:r>
              <a:rPr lang="en-US" dirty="0"/>
              <a:t>Father of the Modern Neural Network</a:t>
            </a:r>
          </a:p>
        </p:txBody>
      </p:sp>
      <p:sp>
        <p:nvSpPr>
          <p:cNvPr id="5" name="Content Placeholder 4">
            <a:extLst>
              <a:ext uri="{FF2B5EF4-FFF2-40B4-BE49-F238E27FC236}">
                <a16:creationId xmlns:a16="http://schemas.microsoft.com/office/drawing/2014/main" id="{C54A81EB-6C99-C964-33E0-1326478650EE}"/>
              </a:ext>
            </a:extLst>
          </p:cNvPr>
          <p:cNvSpPr>
            <a:spLocks noGrp="1"/>
          </p:cNvSpPr>
          <p:nvPr>
            <p:ph sz="half" idx="1"/>
          </p:nvPr>
        </p:nvSpPr>
        <p:spPr/>
        <p:txBody>
          <a:bodyPr>
            <a:normAutofit/>
          </a:bodyPr>
          <a:lstStyle/>
          <a:p>
            <a:r>
              <a:rPr lang="en-US" sz="1800" dirty="0"/>
              <a:t>He received his A.B. from Swarthmore College in 1954, and a Ph.D. in physics from Cornell University in 1958 (supervised by Albert </a:t>
            </a:r>
            <a:r>
              <a:rPr lang="en-US" sz="1800" dirty="0" err="1"/>
              <a:t>Overhauser</a:t>
            </a:r>
            <a:r>
              <a:rPr lang="en-US" sz="1800" dirty="0"/>
              <a:t>). </a:t>
            </a:r>
          </a:p>
          <a:p>
            <a:r>
              <a:rPr lang="en-US" sz="1800" dirty="0"/>
              <a:t>He spent two years in the theory group at Bell Laboratories, and subsequently was a faculty member at University of California, Berkeley (physics), Princeton University (physics), California Institute of Technology (chemistry and biology) and again at Princeton, where he is the Howard A. Prior Professor of Molecular Biology, emeritus. </a:t>
            </a:r>
          </a:p>
          <a:p>
            <a:r>
              <a:rPr lang="en-US" sz="1800" dirty="0"/>
              <a:t>For 35 years, he also continued a strong connection with Bell Laboratories.</a:t>
            </a:r>
          </a:p>
          <a:p>
            <a:r>
              <a:rPr lang="en-US" sz="1800" dirty="0"/>
              <a:t>In 1986 he was a co-founder of the Computation and Neural Systems PhD program at Caltech.</a:t>
            </a:r>
          </a:p>
        </p:txBody>
      </p:sp>
      <p:pic>
        <p:nvPicPr>
          <p:cNvPr id="1026" name="Picture 2" descr="Hopfield earns Einstein World Award of Science">
            <a:extLst>
              <a:ext uri="{FF2B5EF4-FFF2-40B4-BE49-F238E27FC236}">
                <a16:creationId xmlns:a16="http://schemas.microsoft.com/office/drawing/2014/main" id="{9FC85D4D-F326-0CE2-A3FA-E6E14E704D0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153647" y="2258542"/>
            <a:ext cx="2189760" cy="327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7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434B-EED3-3345-8E06-85F945C8C1DF}"/>
              </a:ext>
            </a:extLst>
          </p:cNvPr>
          <p:cNvSpPr>
            <a:spLocks noGrp="1"/>
          </p:cNvSpPr>
          <p:nvPr>
            <p:ph type="title"/>
          </p:nvPr>
        </p:nvSpPr>
        <p:spPr/>
        <p:txBody>
          <a:bodyPr/>
          <a:lstStyle/>
          <a:p>
            <a:r>
              <a:rPr lang="en-US" dirty="0"/>
              <a:t>A Dynamical Systems View of Computation</a:t>
            </a:r>
            <a:br>
              <a:rPr lang="en-US" dirty="0"/>
            </a:br>
            <a:r>
              <a:rPr lang="en-US" sz="2400" dirty="0"/>
              <a:t>(See Hopfield, Physics Today, 1994)</a:t>
            </a:r>
          </a:p>
        </p:txBody>
      </p:sp>
      <p:sp>
        <p:nvSpPr>
          <p:cNvPr id="9" name="Content Placeholder 8">
            <a:extLst>
              <a:ext uri="{FF2B5EF4-FFF2-40B4-BE49-F238E27FC236}">
                <a16:creationId xmlns:a16="http://schemas.microsoft.com/office/drawing/2014/main" id="{B0B783E9-3381-184E-83DA-290652D0894A}"/>
              </a:ext>
            </a:extLst>
          </p:cNvPr>
          <p:cNvSpPr>
            <a:spLocks noGrp="1"/>
          </p:cNvSpPr>
          <p:nvPr>
            <p:ph sz="half" idx="1"/>
          </p:nvPr>
        </p:nvSpPr>
        <p:spPr/>
        <p:txBody>
          <a:bodyPr>
            <a:normAutofit/>
          </a:bodyPr>
          <a:lstStyle/>
          <a:p>
            <a:r>
              <a:rPr lang="en-US" sz="2400" dirty="0"/>
              <a:t>A computer is a dynamical system</a:t>
            </a:r>
          </a:p>
          <a:p>
            <a:r>
              <a:rPr lang="en-US" sz="2400" dirty="0"/>
              <a:t>A computation is a directed walk through the state space of the computer</a:t>
            </a:r>
          </a:p>
          <a:p>
            <a:r>
              <a:rPr lang="en-US" sz="2400" dirty="0"/>
              <a:t>The answer is viewed as the fixed point of the computation, so that the calculation evolves to the fixed point</a:t>
            </a:r>
          </a:p>
          <a:p>
            <a:r>
              <a:rPr lang="en-US" sz="2400" dirty="0"/>
              <a:t>The system Halts at the fixed point</a:t>
            </a:r>
          </a:p>
          <a:p>
            <a:r>
              <a:rPr lang="en-US" sz="2400" dirty="0"/>
              <a:t>Cases of numerical instability can be viewed as a chaotic regime within the state space of the computer</a:t>
            </a:r>
          </a:p>
          <a:p>
            <a:endParaRPr lang="en-US" sz="2400" dirty="0"/>
          </a:p>
        </p:txBody>
      </p:sp>
      <p:pic>
        <p:nvPicPr>
          <p:cNvPr id="11" name="Content Placeholder 10">
            <a:extLst>
              <a:ext uri="{FF2B5EF4-FFF2-40B4-BE49-F238E27FC236}">
                <a16:creationId xmlns:a16="http://schemas.microsoft.com/office/drawing/2014/main" id="{15973C11-5206-8445-851E-0634D7336041}"/>
              </a:ext>
            </a:extLst>
          </p:cNvPr>
          <p:cNvPicPr>
            <a:picLocks noGrp="1" noChangeAspect="1"/>
          </p:cNvPicPr>
          <p:nvPr>
            <p:ph sz="half" idx="2"/>
          </p:nvPr>
        </p:nvPicPr>
        <p:blipFill>
          <a:blip r:embed="rId2"/>
          <a:stretch>
            <a:fillRect/>
          </a:stretch>
        </p:blipFill>
        <p:spPr>
          <a:xfrm>
            <a:off x="6559550" y="1912144"/>
            <a:ext cx="4406900" cy="4178300"/>
          </a:xfrm>
          <a:prstGeom prst="rect">
            <a:avLst/>
          </a:prstGeom>
        </p:spPr>
      </p:pic>
    </p:spTree>
    <p:extLst>
      <p:ext uri="{BB962C8B-B14F-4D97-AF65-F5344CB8AC3E}">
        <p14:creationId xmlns:p14="http://schemas.microsoft.com/office/powerpoint/2010/main" val="1004566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67C3-0DE9-424F-9BDE-87F4A306C061}"/>
              </a:ext>
            </a:extLst>
          </p:cNvPr>
          <p:cNvSpPr>
            <a:spLocks noGrp="1"/>
          </p:cNvSpPr>
          <p:nvPr>
            <p:ph type="title"/>
          </p:nvPr>
        </p:nvSpPr>
        <p:spPr/>
        <p:txBody>
          <a:bodyPr/>
          <a:lstStyle/>
          <a:p>
            <a:r>
              <a:rPr lang="en-US" dirty="0"/>
              <a:t>Hamming Distance</a:t>
            </a:r>
          </a:p>
        </p:txBody>
      </p:sp>
      <p:sp>
        <p:nvSpPr>
          <p:cNvPr id="3" name="Content Placeholder 2">
            <a:extLst>
              <a:ext uri="{FF2B5EF4-FFF2-40B4-BE49-F238E27FC236}">
                <a16:creationId xmlns:a16="http://schemas.microsoft.com/office/drawing/2014/main" id="{D0B5E425-151B-3C4B-A2F6-F144B9095345}"/>
              </a:ext>
            </a:extLst>
          </p:cNvPr>
          <p:cNvSpPr>
            <a:spLocks noGrp="1"/>
          </p:cNvSpPr>
          <p:nvPr>
            <p:ph sz="half" idx="1"/>
          </p:nvPr>
        </p:nvSpPr>
        <p:spPr>
          <a:xfrm>
            <a:off x="838200" y="1481380"/>
            <a:ext cx="5181600" cy="4351338"/>
          </a:xfrm>
        </p:spPr>
        <p:txBody>
          <a:bodyPr>
            <a:noAutofit/>
          </a:bodyPr>
          <a:lstStyle/>
          <a:p>
            <a:pPr marL="0" indent="0">
              <a:spcBef>
                <a:spcPts val="0"/>
              </a:spcBef>
              <a:spcAft>
                <a:spcPts val="1200"/>
              </a:spcAft>
              <a:buNone/>
            </a:pPr>
            <a:r>
              <a:rPr lang="en-US" sz="2000" dirty="0"/>
              <a:t>By contrast, in a ”normal” computer, the system would recognize a memory (given piece of data), say a bit string such as</a:t>
            </a:r>
          </a:p>
          <a:p>
            <a:pPr marL="0" indent="0" algn="ctr">
              <a:spcBef>
                <a:spcPts val="0"/>
              </a:spcBef>
              <a:spcAft>
                <a:spcPts val="1200"/>
              </a:spcAft>
              <a:buNone/>
            </a:pPr>
            <a:r>
              <a:rPr lang="en-US" sz="2000" b="1" i="1" dirty="0">
                <a:latin typeface="Times New Roman" panose="02020603050405020304" pitchFamily="18" charset="0"/>
                <a:cs typeface="Times New Roman" panose="02020603050405020304" pitchFamily="18" charset="0"/>
              </a:rPr>
              <a:t>y</a:t>
            </a:r>
            <a:r>
              <a:rPr lang="en-US" sz="2000" dirty="0"/>
              <a:t> = [0 1 1 0 0 1 1 1 0] </a:t>
            </a:r>
          </a:p>
          <a:p>
            <a:pPr marL="0" indent="0">
              <a:spcBef>
                <a:spcPts val="0"/>
              </a:spcBef>
              <a:spcAft>
                <a:spcPts val="1200"/>
              </a:spcAft>
              <a:buNone/>
            </a:pPr>
            <a:r>
              <a:rPr lang="en-US" sz="2000" dirty="0"/>
              <a:t>by computing the “Hamming distance” between the given bit string and any other arbitrary bit string of equal length, such as:</a:t>
            </a:r>
          </a:p>
          <a:p>
            <a:pPr marL="0" indent="0" algn="ctr">
              <a:spcBef>
                <a:spcPts val="0"/>
              </a:spcBef>
              <a:spcAft>
                <a:spcPts val="1200"/>
              </a:spcAft>
              <a:buNone/>
            </a:pPr>
            <a:r>
              <a:rPr lang="en-US" sz="2000" b="1" i="1" dirty="0">
                <a:latin typeface="Times New Roman" panose="02020603050405020304" pitchFamily="18" charset="0"/>
                <a:cs typeface="Times New Roman" panose="02020603050405020304" pitchFamily="18" charset="0"/>
              </a:rPr>
              <a:t>x</a:t>
            </a:r>
            <a:r>
              <a:rPr lang="en-US" sz="2000" dirty="0"/>
              <a:t> = [0 1 1 0 1 1 1 1 0]</a:t>
            </a:r>
          </a:p>
          <a:p>
            <a:pPr marL="0" indent="0">
              <a:spcBef>
                <a:spcPts val="0"/>
              </a:spcBef>
              <a:spcAft>
                <a:spcPts val="1200"/>
              </a:spcAft>
              <a:buNone/>
            </a:pPr>
            <a:r>
              <a:rPr lang="en-US" sz="2000" dirty="0"/>
              <a:t>The Hamming distance between these two strings is defined as the number of bits that are different.  </a:t>
            </a:r>
          </a:p>
        </p:txBody>
      </p:sp>
      <p:pic>
        <p:nvPicPr>
          <p:cNvPr id="1026" name="Picture 2" descr="Optimising Pairwise Euclidean Distance Calculations using Python">
            <a:extLst>
              <a:ext uri="{FF2B5EF4-FFF2-40B4-BE49-F238E27FC236}">
                <a16:creationId xmlns:a16="http://schemas.microsoft.com/office/drawing/2014/main" id="{8843665E-B0C5-4C4E-A4E1-963BBB0691C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10455" y="2156000"/>
            <a:ext cx="3876339" cy="13397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05DA10-D5F8-3E49-AE7C-0CD9047BE86D}"/>
              </a:ext>
            </a:extLst>
          </p:cNvPr>
          <p:cNvSpPr txBox="1"/>
          <p:nvPr/>
        </p:nvSpPr>
        <p:spPr>
          <a:xfrm>
            <a:off x="7153835" y="1481380"/>
            <a:ext cx="3474720" cy="369332"/>
          </a:xfrm>
          <a:prstGeom prst="rect">
            <a:avLst/>
          </a:prstGeom>
          <a:noFill/>
        </p:spPr>
        <p:txBody>
          <a:bodyPr wrap="square" rtlCol="0">
            <a:spAutoFit/>
          </a:bodyPr>
          <a:lstStyle/>
          <a:p>
            <a:r>
              <a:rPr lang="en-US" dirty="0"/>
              <a:t>Mathematically:</a:t>
            </a:r>
          </a:p>
        </p:txBody>
      </p:sp>
      <p:sp>
        <p:nvSpPr>
          <p:cNvPr id="8" name="TextBox 7">
            <a:extLst>
              <a:ext uri="{FF2B5EF4-FFF2-40B4-BE49-F238E27FC236}">
                <a16:creationId xmlns:a16="http://schemas.microsoft.com/office/drawing/2014/main" id="{ABF7BDE0-07F5-9043-9D5C-AA76C74B011C}"/>
              </a:ext>
            </a:extLst>
          </p:cNvPr>
          <p:cNvSpPr txBox="1"/>
          <p:nvPr/>
        </p:nvSpPr>
        <p:spPr>
          <a:xfrm>
            <a:off x="7261411" y="3794760"/>
            <a:ext cx="1147365" cy="369332"/>
          </a:xfrm>
          <a:prstGeom prst="rect">
            <a:avLst/>
          </a:prstGeom>
          <a:noFill/>
        </p:spPr>
        <p:txBody>
          <a:bodyPr wrap="none" rtlCol="0">
            <a:spAutoFit/>
          </a:bodyPr>
          <a:lstStyle/>
          <a:p>
            <a:r>
              <a:rPr lang="en-US" dirty="0"/>
              <a:t>In Python:</a:t>
            </a:r>
          </a:p>
        </p:txBody>
      </p:sp>
      <p:pic>
        <p:nvPicPr>
          <p:cNvPr id="10" name="Picture 9">
            <a:extLst>
              <a:ext uri="{FF2B5EF4-FFF2-40B4-BE49-F238E27FC236}">
                <a16:creationId xmlns:a16="http://schemas.microsoft.com/office/drawing/2014/main" id="{55889F7F-1517-1D47-B71A-8D89CBE2AF87}"/>
              </a:ext>
            </a:extLst>
          </p:cNvPr>
          <p:cNvPicPr>
            <a:picLocks noChangeAspect="1"/>
          </p:cNvPicPr>
          <p:nvPr/>
        </p:nvPicPr>
        <p:blipFill>
          <a:blip r:embed="rId3"/>
          <a:stretch>
            <a:fillRect/>
          </a:stretch>
        </p:blipFill>
        <p:spPr>
          <a:xfrm>
            <a:off x="6848587" y="4332999"/>
            <a:ext cx="4306734" cy="1668626"/>
          </a:xfrm>
          <a:prstGeom prst="rect">
            <a:avLst/>
          </a:prstGeom>
        </p:spPr>
      </p:pic>
      <p:sp>
        <p:nvSpPr>
          <p:cNvPr id="4" name="TextBox 3">
            <a:extLst>
              <a:ext uri="{FF2B5EF4-FFF2-40B4-BE49-F238E27FC236}">
                <a16:creationId xmlns:a16="http://schemas.microsoft.com/office/drawing/2014/main" id="{C1A59960-CA88-6144-9F62-50000D047ADE}"/>
              </a:ext>
            </a:extLst>
          </p:cNvPr>
          <p:cNvSpPr txBox="1"/>
          <p:nvPr/>
        </p:nvSpPr>
        <p:spPr>
          <a:xfrm>
            <a:off x="838200" y="5620393"/>
            <a:ext cx="5100021" cy="369332"/>
          </a:xfrm>
          <a:prstGeom prst="rect">
            <a:avLst/>
          </a:prstGeom>
          <a:noFill/>
        </p:spPr>
        <p:txBody>
          <a:bodyPr wrap="square" rtlCol="0">
            <a:spAutoFit/>
          </a:bodyPr>
          <a:lstStyle/>
          <a:p>
            <a:r>
              <a:rPr lang="en-US" dirty="0">
                <a:solidFill>
                  <a:srgbClr val="0E07FF"/>
                </a:solidFill>
              </a:rPr>
              <a:t>The Hamming distance for these two bit strings = 1</a:t>
            </a:r>
          </a:p>
        </p:txBody>
      </p:sp>
      <p:sp>
        <p:nvSpPr>
          <p:cNvPr id="5" name="Rectangle 4">
            <a:extLst>
              <a:ext uri="{FF2B5EF4-FFF2-40B4-BE49-F238E27FC236}">
                <a16:creationId xmlns:a16="http://schemas.microsoft.com/office/drawing/2014/main" id="{585784C4-0E5D-DB4C-8684-8C04D82FCA23}"/>
              </a:ext>
            </a:extLst>
          </p:cNvPr>
          <p:cNvSpPr/>
          <p:nvPr/>
        </p:nvSpPr>
        <p:spPr>
          <a:xfrm>
            <a:off x="3480989" y="2373418"/>
            <a:ext cx="251908" cy="452456"/>
          </a:xfrm>
          <a:prstGeom prst="rect">
            <a:avLst/>
          </a:prstGeom>
          <a:noFill/>
          <a:ln w="28575">
            <a:solidFill>
              <a:srgbClr val="0F2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7D121F-9551-5240-A749-23F02CD6367C}"/>
              </a:ext>
            </a:extLst>
          </p:cNvPr>
          <p:cNvSpPr/>
          <p:nvPr/>
        </p:nvSpPr>
        <p:spPr>
          <a:xfrm>
            <a:off x="3480040" y="3785472"/>
            <a:ext cx="251908" cy="452456"/>
          </a:xfrm>
          <a:prstGeom prst="rect">
            <a:avLst/>
          </a:prstGeom>
          <a:noFill/>
          <a:ln w="28575">
            <a:solidFill>
              <a:srgbClr val="0F2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950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67C3-0DE9-424F-9BDE-87F4A306C061}"/>
              </a:ext>
            </a:extLst>
          </p:cNvPr>
          <p:cNvSpPr>
            <a:spLocks noGrp="1"/>
          </p:cNvSpPr>
          <p:nvPr>
            <p:ph type="title"/>
          </p:nvPr>
        </p:nvSpPr>
        <p:spPr/>
        <p:txBody>
          <a:bodyPr/>
          <a:lstStyle/>
          <a:p>
            <a:r>
              <a:rPr lang="en-US" dirty="0"/>
              <a:t>Hopfield’s View of Neural Computation</a:t>
            </a:r>
            <a:br>
              <a:rPr lang="en-US" dirty="0"/>
            </a:br>
            <a:r>
              <a:rPr lang="en-US" sz="2400" dirty="0">
                <a:solidFill>
                  <a:prstClr val="black"/>
                </a:solidFill>
              </a:rPr>
              <a:t>(See Hopfield, Physics Today, 1994)</a:t>
            </a:r>
            <a:endParaRPr lang="en-US" dirty="0"/>
          </a:p>
        </p:txBody>
      </p:sp>
      <p:sp>
        <p:nvSpPr>
          <p:cNvPr id="3" name="Content Placeholder 2">
            <a:extLst>
              <a:ext uri="{FF2B5EF4-FFF2-40B4-BE49-F238E27FC236}">
                <a16:creationId xmlns:a16="http://schemas.microsoft.com/office/drawing/2014/main" id="{D0B5E425-151B-3C4B-A2F6-F144B9095345}"/>
              </a:ext>
            </a:extLst>
          </p:cNvPr>
          <p:cNvSpPr>
            <a:spLocks noGrp="1"/>
          </p:cNvSpPr>
          <p:nvPr>
            <p:ph sz="half" idx="1"/>
          </p:nvPr>
        </p:nvSpPr>
        <p:spPr/>
        <p:txBody>
          <a:bodyPr>
            <a:normAutofit/>
          </a:bodyPr>
          <a:lstStyle/>
          <a:p>
            <a:r>
              <a:rPr lang="en-US" sz="2000" dirty="0"/>
              <a:t>Associative memory is the process by which the brain recognizes memories</a:t>
            </a:r>
          </a:p>
          <a:p>
            <a:r>
              <a:rPr lang="en-US" sz="2000" dirty="0"/>
              <a:t>In a computer, one must know the address of the data in order to access it</a:t>
            </a:r>
          </a:p>
          <a:p>
            <a:r>
              <a:rPr lang="en-US" sz="2000" dirty="0"/>
              <a:t>The brain uses a different mechanism, in which Hopfield described memories as fixed points within a surrounding basin of attraction</a:t>
            </a:r>
          </a:p>
          <a:p>
            <a:r>
              <a:rPr lang="en-US" sz="2000" dirty="0"/>
              <a:t>He described the process of memory recall as an iteration to the fixed point (memory) within the basin of attraction of the brain</a:t>
            </a:r>
          </a:p>
          <a:p>
            <a:r>
              <a:rPr lang="en-US" sz="2000" dirty="0"/>
              <a:t>We will discuss this in more detail soon</a:t>
            </a:r>
          </a:p>
        </p:txBody>
      </p:sp>
      <p:pic>
        <p:nvPicPr>
          <p:cNvPr id="6" name="Content Placeholder 5">
            <a:extLst>
              <a:ext uri="{FF2B5EF4-FFF2-40B4-BE49-F238E27FC236}">
                <a16:creationId xmlns:a16="http://schemas.microsoft.com/office/drawing/2014/main" id="{DBC8680B-E3C9-A94D-8A44-6AD48DED3CD7}"/>
              </a:ext>
            </a:extLst>
          </p:cNvPr>
          <p:cNvPicPr>
            <a:picLocks noGrp="1" noChangeAspect="1"/>
          </p:cNvPicPr>
          <p:nvPr>
            <p:ph sz="half" idx="2"/>
          </p:nvPr>
        </p:nvPicPr>
        <p:blipFill>
          <a:blip r:embed="rId2"/>
          <a:stretch>
            <a:fillRect/>
          </a:stretch>
        </p:blipFill>
        <p:spPr>
          <a:xfrm>
            <a:off x="6172200" y="2667623"/>
            <a:ext cx="5181600" cy="2667341"/>
          </a:xfrm>
        </p:spPr>
      </p:pic>
      <p:sp>
        <p:nvSpPr>
          <p:cNvPr id="4" name="TextBox 3">
            <a:extLst>
              <a:ext uri="{FF2B5EF4-FFF2-40B4-BE49-F238E27FC236}">
                <a16:creationId xmlns:a16="http://schemas.microsoft.com/office/drawing/2014/main" id="{2AF45A22-ABE8-124C-86A2-33D544235025}"/>
              </a:ext>
            </a:extLst>
          </p:cNvPr>
          <p:cNvSpPr txBox="1"/>
          <p:nvPr/>
        </p:nvSpPr>
        <p:spPr>
          <a:xfrm>
            <a:off x="6651057" y="5832909"/>
            <a:ext cx="3927107" cy="369332"/>
          </a:xfrm>
          <a:prstGeom prst="rect">
            <a:avLst/>
          </a:prstGeom>
          <a:noFill/>
        </p:spPr>
        <p:txBody>
          <a:bodyPr wrap="square" rtlCol="0">
            <a:spAutoFit/>
          </a:bodyPr>
          <a:lstStyle/>
          <a:p>
            <a:r>
              <a:rPr lang="en-US" dirty="0"/>
              <a:t>Ended Here 2/14/2022</a:t>
            </a:r>
          </a:p>
        </p:txBody>
      </p:sp>
    </p:spTree>
    <p:extLst>
      <p:ext uri="{BB962C8B-B14F-4D97-AF65-F5344CB8AC3E}">
        <p14:creationId xmlns:p14="http://schemas.microsoft.com/office/powerpoint/2010/main" val="99657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E3AF-48A6-F24E-A73D-1CCC372E3A76}"/>
              </a:ext>
            </a:extLst>
          </p:cNvPr>
          <p:cNvSpPr>
            <a:spLocks noGrp="1"/>
          </p:cNvSpPr>
          <p:nvPr>
            <p:ph type="title"/>
          </p:nvPr>
        </p:nvSpPr>
        <p:spPr/>
        <p:txBody>
          <a:bodyPr/>
          <a:lstStyle/>
          <a:p>
            <a:r>
              <a:rPr lang="en-US" dirty="0"/>
              <a:t>Models for Computation</a:t>
            </a:r>
          </a:p>
        </p:txBody>
      </p:sp>
      <p:sp>
        <p:nvSpPr>
          <p:cNvPr id="3" name="Content Placeholder 2">
            <a:extLst>
              <a:ext uri="{FF2B5EF4-FFF2-40B4-BE49-F238E27FC236}">
                <a16:creationId xmlns:a16="http://schemas.microsoft.com/office/drawing/2014/main" id="{509D5391-859F-1A40-BCD3-1D39088FF8D3}"/>
              </a:ext>
            </a:extLst>
          </p:cNvPr>
          <p:cNvSpPr>
            <a:spLocks noGrp="1"/>
          </p:cNvSpPr>
          <p:nvPr>
            <p:ph idx="1"/>
          </p:nvPr>
        </p:nvSpPr>
        <p:spPr/>
        <p:txBody>
          <a:bodyPr>
            <a:normAutofit/>
          </a:bodyPr>
          <a:lstStyle/>
          <a:p>
            <a:r>
              <a:rPr lang="en-US" sz="2000" dirty="0"/>
              <a:t>In order to perform a rigorous study of computation, computer scientists work with a mathematical abstraction of computers called a </a:t>
            </a:r>
            <a:r>
              <a:rPr lang="en-US" sz="2000" dirty="0">
                <a:solidFill>
                  <a:srgbClr val="0E47FF"/>
                </a:solidFill>
              </a:rPr>
              <a:t>model of computation</a:t>
            </a:r>
            <a:r>
              <a:rPr lang="en-US" sz="2000" dirty="0"/>
              <a:t>. </a:t>
            </a:r>
          </a:p>
          <a:p>
            <a:r>
              <a:rPr lang="en-US" sz="2000" dirty="0"/>
              <a:t>There are several models in use, but the most commonly examined is the </a:t>
            </a:r>
            <a:r>
              <a:rPr lang="en-US" sz="2000" dirty="0">
                <a:solidFill>
                  <a:srgbClr val="0E07FF"/>
                </a:solidFill>
              </a:rPr>
              <a:t>Turing machine</a:t>
            </a:r>
            <a:r>
              <a:rPr lang="en-US" sz="2000" dirty="0"/>
              <a:t>.</a:t>
            </a:r>
          </a:p>
          <a:p>
            <a:r>
              <a:rPr lang="en-US" sz="2000" dirty="0"/>
              <a:t>Computer scientists study the Turing machine because it is simple to formulate, can be analyzed and used to prove results, and because it represents what many consider the most powerful possible "reasonable" model of computation (see Church–Turing thesis).</a:t>
            </a:r>
          </a:p>
          <a:p>
            <a:r>
              <a:rPr lang="en-US" sz="2000" dirty="0"/>
              <a:t>It might seem that the potentially infinite memory capacity is an unrealizable attribute, but any decidable problem solved by a Turing machine will always require only a finite amount of memory. </a:t>
            </a:r>
          </a:p>
          <a:p>
            <a:r>
              <a:rPr lang="en-US" sz="2000" dirty="0">
                <a:solidFill>
                  <a:srgbClr val="0E07FF"/>
                </a:solidFill>
              </a:rPr>
              <a:t>So, in principle, any problem that can be solved (decided) by a Turing machine can be solved by a computer that has a finite amount of memory</a:t>
            </a:r>
            <a:r>
              <a:rPr lang="en-US" sz="2000" dirty="0"/>
              <a:t>. </a:t>
            </a:r>
          </a:p>
        </p:txBody>
      </p:sp>
    </p:spTree>
    <p:extLst>
      <p:ext uri="{BB962C8B-B14F-4D97-AF65-F5344CB8AC3E}">
        <p14:creationId xmlns:p14="http://schemas.microsoft.com/office/powerpoint/2010/main" val="503096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290E836-7427-F24E-8A86-D0E3C3254F19}"/>
              </a:ext>
            </a:extLst>
          </p:cNvPr>
          <p:cNvSpPr>
            <a:spLocks noGrp="1"/>
          </p:cNvSpPr>
          <p:nvPr>
            <p:ph type="title"/>
          </p:nvPr>
        </p:nvSpPr>
        <p:spPr>
          <a:xfrm>
            <a:off x="630936" y="639520"/>
            <a:ext cx="3429000" cy="1719072"/>
          </a:xfrm>
        </p:spPr>
        <p:txBody>
          <a:bodyPr anchor="b">
            <a:normAutofit/>
          </a:bodyPr>
          <a:lstStyle/>
          <a:p>
            <a:r>
              <a:rPr lang="en-US" sz="5400" dirty="0"/>
              <a:t>Digital Computers</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B3E30F7D-1230-43D2-9063-C58C5BD1DE17}"/>
              </a:ext>
            </a:extLst>
          </p:cNvPr>
          <p:cNvSpPr>
            <a:spLocks noGrp="1"/>
          </p:cNvSpPr>
          <p:nvPr>
            <p:ph idx="1"/>
          </p:nvPr>
        </p:nvSpPr>
        <p:spPr>
          <a:xfrm>
            <a:off x="630936" y="2807208"/>
            <a:ext cx="3429000" cy="3410712"/>
          </a:xfrm>
        </p:spPr>
        <p:txBody>
          <a:bodyPr anchor="t">
            <a:normAutofit/>
          </a:bodyPr>
          <a:lstStyle/>
          <a:p>
            <a:r>
              <a:rPr lang="en-US" sz="2000" dirty="0"/>
              <a:t>Today’s computers are built with integrated circuits, which appeared in the late 1960’s</a:t>
            </a:r>
          </a:p>
          <a:p>
            <a:r>
              <a:rPr lang="en-US" sz="2000" dirty="0"/>
              <a:t>ICs supplanted the vacuum tube machines of early times</a:t>
            </a:r>
          </a:p>
          <a:p>
            <a:r>
              <a:rPr lang="en-US" sz="2000" dirty="0"/>
              <a:t>The transistors on ICs are built around logic gates and truth tables</a:t>
            </a:r>
          </a:p>
        </p:txBody>
      </p:sp>
      <p:pic>
        <p:nvPicPr>
          <p:cNvPr id="8" name="Content Placeholder 7" descr="Diagram&#10;&#10;Description automatically generated">
            <a:extLst>
              <a:ext uri="{FF2B5EF4-FFF2-40B4-BE49-F238E27FC236}">
                <a16:creationId xmlns:a16="http://schemas.microsoft.com/office/drawing/2014/main" id="{1FD206AC-1E01-0C4D-8640-8E7EF66CB3E8}"/>
              </a:ext>
            </a:extLst>
          </p:cNvPr>
          <p:cNvPicPr>
            <a:picLocks noChangeAspect="1"/>
          </p:cNvPicPr>
          <p:nvPr/>
        </p:nvPicPr>
        <p:blipFill>
          <a:blip r:embed="rId2"/>
          <a:stretch>
            <a:fillRect/>
          </a:stretch>
        </p:blipFill>
        <p:spPr>
          <a:xfrm>
            <a:off x="4654296" y="1029957"/>
            <a:ext cx="6903720" cy="4798085"/>
          </a:xfrm>
          <a:prstGeom prst="rect">
            <a:avLst/>
          </a:prstGeom>
        </p:spPr>
      </p:pic>
      <p:sp>
        <p:nvSpPr>
          <p:cNvPr id="9" name="TextBox 8">
            <a:extLst>
              <a:ext uri="{FF2B5EF4-FFF2-40B4-BE49-F238E27FC236}">
                <a16:creationId xmlns:a16="http://schemas.microsoft.com/office/drawing/2014/main" id="{3673592F-F2CD-114F-9C0E-CB2264953D2A}"/>
              </a:ext>
            </a:extLst>
          </p:cNvPr>
          <p:cNvSpPr txBox="1"/>
          <p:nvPr/>
        </p:nvSpPr>
        <p:spPr>
          <a:xfrm>
            <a:off x="5842535" y="6073541"/>
            <a:ext cx="4706753" cy="369332"/>
          </a:xfrm>
          <a:prstGeom prst="rect">
            <a:avLst/>
          </a:prstGeom>
          <a:noFill/>
        </p:spPr>
        <p:txBody>
          <a:bodyPr wrap="square" rtlCol="0">
            <a:spAutoFit/>
          </a:bodyPr>
          <a:lstStyle/>
          <a:p>
            <a:pPr algn="ctr"/>
            <a:r>
              <a:rPr lang="en-US" dirty="0"/>
              <a:t>https://</a:t>
            </a:r>
            <a:r>
              <a:rPr lang="en-US" dirty="0" err="1"/>
              <a:t>en.ppt-online.org</a:t>
            </a:r>
            <a:r>
              <a:rPr lang="en-US" dirty="0"/>
              <a:t>/41276</a:t>
            </a:r>
          </a:p>
        </p:txBody>
      </p:sp>
    </p:spTree>
    <p:extLst>
      <p:ext uri="{BB962C8B-B14F-4D97-AF65-F5344CB8AC3E}">
        <p14:creationId xmlns:p14="http://schemas.microsoft.com/office/powerpoint/2010/main" val="3898438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2060-139F-664D-8AD4-CC67347FF4D3}"/>
              </a:ext>
            </a:extLst>
          </p:cNvPr>
          <p:cNvSpPr>
            <a:spLocks noGrp="1"/>
          </p:cNvSpPr>
          <p:nvPr>
            <p:ph type="title"/>
          </p:nvPr>
        </p:nvSpPr>
        <p:spPr/>
        <p:txBody>
          <a:bodyPr>
            <a:normAutofit/>
          </a:bodyPr>
          <a:lstStyle/>
          <a:p>
            <a:r>
              <a:rPr lang="en-US" sz="3600" dirty="0"/>
              <a:t>Computation uses Boolean Variables and Truth Tables</a:t>
            </a:r>
            <a:br>
              <a:rPr lang="en-US" dirty="0"/>
            </a:br>
            <a:r>
              <a:rPr lang="en-US" sz="2000" dirty="0"/>
              <a:t>https://</a:t>
            </a:r>
            <a:r>
              <a:rPr lang="en-US" sz="2000" dirty="0" err="1"/>
              <a:t>en.wikipedia.org</a:t>
            </a:r>
            <a:r>
              <a:rPr lang="en-US" sz="2000" dirty="0"/>
              <a:t>/wiki/</a:t>
            </a:r>
            <a:r>
              <a:rPr lang="en-US" sz="2000" dirty="0" err="1"/>
              <a:t>Truth_table</a:t>
            </a:r>
            <a:endParaRPr lang="en-US" sz="2000" dirty="0"/>
          </a:p>
        </p:txBody>
      </p:sp>
      <p:pic>
        <p:nvPicPr>
          <p:cNvPr id="9" name="Content Placeholder 8">
            <a:extLst>
              <a:ext uri="{FF2B5EF4-FFF2-40B4-BE49-F238E27FC236}">
                <a16:creationId xmlns:a16="http://schemas.microsoft.com/office/drawing/2014/main" id="{11A8584C-DC9C-0C47-AD44-9985858DD032}"/>
              </a:ext>
            </a:extLst>
          </p:cNvPr>
          <p:cNvPicPr>
            <a:picLocks noGrp="1" noChangeAspect="1"/>
          </p:cNvPicPr>
          <p:nvPr>
            <p:ph sz="half" idx="1"/>
          </p:nvPr>
        </p:nvPicPr>
        <p:blipFill>
          <a:blip r:embed="rId2"/>
          <a:stretch>
            <a:fillRect/>
          </a:stretch>
        </p:blipFill>
        <p:spPr>
          <a:xfrm>
            <a:off x="748863" y="1846173"/>
            <a:ext cx="4912197" cy="4646674"/>
          </a:xfrm>
        </p:spPr>
      </p:pic>
      <p:pic>
        <p:nvPicPr>
          <p:cNvPr id="7" name="Content Placeholder 6">
            <a:extLst>
              <a:ext uri="{FF2B5EF4-FFF2-40B4-BE49-F238E27FC236}">
                <a16:creationId xmlns:a16="http://schemas.microsoft.com/office/drawing/2014/main" id="{C549CC59-AE0E-1543-86AD-53C93ACEB0F4}"/>
              </a:ext>
            </a:extLst>
          </p:cNvPr>
          <p:cNvPicPr>
            <a:picLocks noGrp="1" noChangeAspect="1"/>
          </p:cNvPicPr>
          <p:nvPr>
            <p:ph sz="half" idx="2"/>
          </p:nvPr>
        </p:nvPicPr>
        <p:blipFill>
          <a:blip r:embed="rId3"/>
          <a:stretch>
            <a:fillRect/>
          </a:stretch>
        </p:blipFill>
        <p:spPr>
          <a:xfrm>
            <a:off x="6096000" y="1876995"/>
            <a:ext cx="5181600" cy="3929669"/>
          </a:xfrm>
        </p:spPr>
      </p:pic>
    </p:spTree>
    <p:extLst>
      <p:ext uri="{BB962C8B-B14F-4D97-AF65-F5344CB8AC3E}">
        <p14:creationId xmlns:p14="http://schemas.microsoft.com/office/powerpoint/2010/main" val="1364869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AC3184-0FD3-D343-8DD1-0027EDEEC66C}"/>
              </a:ext>
            </a:extLst>
          </p:cNvPr>
          <p:cNvSpPr>
            <a:spLocks noGrp="1"/>
          </p:cNvSpPr>
          <p:nvPr>
            <p:ph type="title"/>
          </p:nvPr>
        </p:nvSpPr>
        <p:spPr>
          <a:xfrm>
            <a:off x="838200" y="365125"/>
            <a:ext cx="3035157" cy="1325563"/>
          </a:xfrm>
        </p:spPr>
        <p:txBody>
          <a:bodyPr/>
          <a:lstStyle/>
          <a:p>
            <a:r>
              <a:rPr lang="en-US" dirty="0"/>
              <a:t>Other Tables</a:t>
            </a:r>
          </a:p>
        </p:txBody>
      </p:sp>
      <p:pic>
        <p:nvPicPr>
          <p:cNvPr id="9" name="Picture 8">
            <a:extLst>
              <a:ext uri="{FF2B5EF4-FFF2-40B4-BE49-F238E27FC236}">
                <a16:creationId xmlns:a16="http://schemas.microsoft.com/office/drawing/2014/main" id="{D193CC47-699D-E443-BC89-A6C536A6A8E9}"/>
              </a:ext>
            </a:extLst>
          </p:cNvPr>
          <p:cNvPicPr>
            <a:picLocks noChangeAspect="1"/>
          </p:cNvPicPr>
          <p:nvPr/>
        </p:nvPicPr>
        <p:blipFill>
          <a:blip r:embed="rId2"/>
          <a:stretch>
            <a:fillRect/>
          </a:stretch>
        </p:blipFill>
        <p:spPr>
          <a:xfrm>
            <a:off x="6237292" y="0"/>
            <a:ext cx="4984763" cy="6683339"/>
          </a:xfrm>
          <a:prstGeom prst="rect">
            <a:avLst/>
          </a:prstGeom>
        </p:spPr>
      </p:pic>
      <p:pic>
        <p:nvPicPr>
          <p:cNvPr id="11" name="Picture 10">
            <a:extLst>
              <a:ext uri="{FF2B5EF4-FFF2-40B4-BE49-F238E27FC236}">
                <a16:creationId xmlns:a16="http://schemas.microsoft.com/office/drawing/2014/main" id="{F632D25D-3CAE-3840-ACD1-1D26AAFC84B2}"/>
              </a:ext>
            </a:extLst>
          </p:cNvPr>
          <p:cNvPicPr>
            <a:picLocks noChangeAspect="1"/>
          </p:cNvPicPr>
          <p:nvPr/>
        </p:nvPicPr>
        <p:blipFill>
          <a:blip r:embed="rId3"/>
          <a:stretch>
            <a:fillRect/>
          </a:stretch>
        </p:blipFill>
        <p:spPr>
          <a:xfrm>
            <a:off x="739739" y="2096089"/>
            <a:ext cx="5139362" cy="4236501"/>
          </a:xfrm>
          <a:prstGeom prst="rect">
            <a:avLst/>
          </a:prstGeom>
        </p:spPr>
      </p:pic>
    </p:spTree>
    <p:extLst>
      <p:ext uri="{BB962C8B-B14F-4D97-AF65-F5344CB8AC3E}">
        <p14:creationId xmlns:p14="http://schemas.microsoft.com/office/powerpoint/2010/main" val="2285825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D528-0493-A444-99AE-C810957C1576}"/>
              </a:ext>
            </a:extLst>
          </p:cNvPr>
          <p:cNvSpPr>
            <a:spLocks noGrp="1"/>
          </p:cNvSpPr>
          <p:nvPr>
            <p:ph type="title"/>
          </p:nvPr>
        </p:nvSpPr>
        <p:spPr/>
        <p:txBody>
          <a:bodyPr/>
          <a:lstStyle/>
          <a:p>
            <a:r>
              <a:rPr lang="en-US" dirty="0"/>
              <a:t>Logic Gates</a:t>
            </a:r>
          </a:p>
        </p:txBody>
      </p:sp>
      <p:sp>
        <p:nvSpPr>
          <p:cNvPr id="3" name="Content Placeholder 2">
            <a:extLst>
              <a:ext uri="{FF2B5EF4-FFF2-40B4-BE49-F238E27FC236}">
                <a16:creationId xmlns:a16="http://schemas.microsoft.com/office/drawing/2014/main" id="{6D4E9F62-4CF5-1A4B-820F-A65E1BEAF36D}"/>
              </a:ext>
            </a:extLst>
          </p:cNvPr>
          <p:cNvSpPr>
            <a:spLocks noGrp="1"/>
          </p:cNvSpPr>
          <p:nvPr>
            <p:ph idx="1"/>
          </p:nvPr>
        </p:nvSpPr>
        <p:spPr/>
        <p:txBody>
          <a:bodyPr>
            <a:normAutofit fontScale="85000" lnSpcReduction="10000"/>
          </a:bodyPr>
          <a:lstStyle/>
          <a:p>
            <a:pPr>
              <a:spcBef>
                <a:spcPts val="0"/>
              </a:spcBef>
              <a:spcAft>
                <a:spcPts val="1200"/>
              </a:spcAft>
            </a:pPr>
            <a:r>
              <a:rPr lang="en-US" sz="2000" dirty="0"/>
              <a:t>Truth tables are implemented on silicon trips as arrays of transistors forming “</a:t>
            </a:r>
            <a:r>
              <a:rPr lang="en-US" sz="2000" dirty="0">
                <a:solidFill>
                  <a:srgbClr val="0025FF"/>
                </a:solidFill>
              </a:rPr>
              <a:t>Logic Gates</a:t>
            </a:r>
            <a:r>
              <a:rPr lang="en-US" sz="2000" dirty="0"/>
              <a:t>”</a:t>
            </a:r>
          </a:p>
          <a:p>
            <a:pPr>
              <a:spcBef>
                <a:spcPts val="0"/>
              </a:spcBef>
              <a:spcAft>
                <a:spcPts val="1200"/>
              </a:spcAft>
            </a:pPr>
            <a:r>
              <a:rPr lang="en-US" sz="2000" dirty="0"/>
              <a:t>A logic gate is an idealized model of computation or </a:t>
            </a:r>
            <a:r>
              <a:rPr lang="en-US" sz="2000" dirty="0">
                <a:solidFill>
                  <a:srgbClr val="0E07FF"/>
                </a:solidFill>
              </a:rPr>
              <a:t>physical electronic device </a:t>
            </a:r>
            <a:r>
              <a:rPr lang="en-US" sz="2000" dirty="0"/>
              <a:t>implementing a </a:t>
            </a:r>
            <a:r>
              <a:rPr lang="en-US" sz="2000" dirty="0">
                <a:solidFill>
                  <a:srgbClr val="0E07FF"/>
                </a:solidFill>
              </a:rPr>
              <a:t>Boolean function</a:t>
            </a:r>
            <a:r>
              <a:rPr lang="en-US" sz="2000" dirty="0"/>
              <a:t>, a logical operation performed on one or more binary inputs that produces a single binary output. </a:t>
            </a:r>
          </a:p>
          <a:p>
            <a:pPr>
              <a:spcBef>
                <a:spcPts val="0"/>
              </a:spcBef>
              <a:spcAft>
                <a:spcPts val="1200"/>
              </a:spcAft>
            </a:pPr>
            <a:r>
              <a:rPr lang="en-US" sz="2000" dirty="0"/>
              <a:t>Logic gates are primarily implemented using diodes or transistors acting as electronic switches, but can also be constructed using vacuum tubes, electromagnetic relays (relay logic), fluidic logic, pneumatic logic, optics, molecules, or even mechanical elements. </a:t>
            </a:r>
          </a:p>
          <a:p>
            <a:pPr>
              <a:spcBef>
                <a:spcPts val="0"/>
              </a:spcBef>
              <a:spcAft>
                <a:spcPts val="1200"/>
              </a:spcAft>
            </a:pPr>
            <a:r>
              <a:rPr lang="en-US" sz="2000" dirty="0"/>
              <a:t>With amplification, logic gates can be cascaded in the same way that Boolean functions can be composed, allowing the construction of a physical model of all of Boolean logic, and therefore, all of the algorithms and mathematics that can be described with Boolean logic. </a:t>
            </a:r>
          </a:p>
          <a:p>
            <a:pPr>
              <a:spcBef>
                <a:spcPts val="0"/>
              </a:spcBef>
              <a:spcAft>
                <a:spcPts val="1200"/>
              </a:spcAft>
            </a:pPr>
            <a:r>
              <a:rPr lang="en-US" sz="2000" dirty="0"/>
              <a:t>Logic circuits include such devices as multiplexers, registers, arithmetic logic units (ALUs), and computer memory, all the way up through complete microprocessors, which may contain more than 100 million gates. </a:t>
            </a:r>
          </a:p>
          <a:p>
            <a:pPr>
              <a:spcBef>
                <a:spcPts val="0"/>
              </a:spcBef>
              <a:spcAft>
                <a:spcPts val="1200"/>
              </a:spcAft>
            </a:pPr>
            <a:r>
              <a:rPr lang="en-US" sz="2000" dirty="0"/>
              <a:t>In modern practice, most gates are made from MOSFETs (metal–oxide–semiconductor field-effect transistors). </a:t>
            </a:r>
          </a:p>
          <a:p>
            <a:pPr>
              <a:spcBef>
                <a:spcPts val="0"/>
              </a:spcBef>
              <a:spcAft>
                <a:spcPts val="1200"/>
              </a:spcAft>
            </a:pPr>
            <a:r>
              <a:rPr lang="en-US" sz="2000" dirty="0"/>
              <a:t>Compound logic gates AND-OR-Invert (AOI) and OR-AND-Invert (OAI) are often employed in circuit design because their construction using MOSFETs is simpler and more efficient than the sum of the individual gates. </a:t>
            </a:r>
          </a:p>
          <a:p>
            <a:pPr>
              <a:spcBef>
                <a:spcPts val="0"/>
              </a:spcBef>
              <a:spcAft>
                <a:spcPts val="1200"/>
              </a:spcAft>
            </a:pPr>
            <a:endParaRPr lang="en-US" sz="2000" dirty="0"/>
          </a:p>
        </p:txBody>
      </p:sp>
    </p:spTree>
    <p:extLst>
      <p:ext uri="{BB962C8B-B14F-4D97-AF65-F5344CB8AC3E}">
        <p14:creationId xmlns:p14="http://schemas.microsoft.com/office/powerpoint/2010/main" val="1574465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AA3A-A241-9B4B-A1A3-EB4649F43669}"/>
              </a:ext>
            </a:extLst>
          </p:cNvPr>
          <p:cNvSpPr>
            <a:spLocks noGrp="1"/>
          </p:cNvSpPr>
          <p:nvPr>
            <p:ph type="title"/>
          </p:nvPr>
        </p:nvSpPr>
        <p:spPr/>
        <p:txBody>
          <a:bodyPr/>
          <a:lstStyle/>
          <a:p>
            <a:r>
              <a:rPr lang="en-US" dirty="0"/>
              <a:t>Examples of Logic Gates</a:t>
            </a:r>
          </a:p>
        </p:txBody>
      </p:sp>
      <p:pic>
        <p:nvPicPr>
          <p:cNvPr id="5" name="Picture 4" descr="Table&#10;&#10;Description automatically generated">
            <a:extLst>
              <a:ext uri="{FF2B5EF4-FFF2-40B4-BE49-F238E27FC236}">
                <a16:creationId xmlns:a16="http://schemas.microsoft.com/office/drawing/2014/main" id="{57181523-ACAC-B442-BFB8-CD41C5EECCD9}"/>
              </a:ext>
            </a:extLst>
          </p:cNvPr>
          <p:cNvPicPr>
            <a:picLocks noChangeAspect="1"/>
          </p:cNvPicPr>
          <p:nvPr/>
        </p:nvPicPr>
        <p:blipFill>
          <a:blip r:embed="rId2"/>
          <a:stretch>
            <a:fillRect/>
          </a:stretch>
        </p:blipFill>
        <p:spPr>
          <a:xfrm>
            <a:off x="1045029" y="1839684"/>
            <a:ext cx="10036509" cy="4572000"/>
          </a:xfrm>
          <a:prstGeom prst="rect">
            <a:avLst/>
          </a:prstGeom>
        </p:spPr>
      </p:pic>
    </p:spTree>
    <p:extLst>
      <p:ext uri="{BB962C8B-B14F-4D97-AF65-F5344CB8AC3E}">
        <p14:creationId xmlns:p14="http://schemas.microsoft.com/office/powerpoint/2010/main" val="2804712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46E3-2368-E94C-9AC7-E29AAA715D0E}"/>
              </a:ext>
            </a:extLst>
          </p:cNvPr>
          <p:cNvSpPr>
            <a:spLocks noGrp="1"/>
          </p:cNvSpPr>
          <p:nvPr>
            <p:ph type="title"/>
          </p:nvPr>
        </p:nvSpPr>
        <p:spPr/>
        <p:txBody>
          <a:bodyPr/>
          <a:lstStyle/>
          <a:p>
            <a:r>
              <a:rPr lang="en-US" dirty="0"/>
              <a:t>Examples of Logic Gates</a:t>
            </a:r>
          </a:p>
        </p:txBody>
      </p:sp>
      <p:pic>
        <p:nvPicPr>
          <p:cNvPr id="4" name="Picture 3" descr="Graphical user interface, application, table&#10;&#10;Description automatically generated">
            <a:extLst>
              <a:ext uri="{FF2B5EF4-FFF2-40B4-BE49-F238E27FC236}">
                <a16:creationId xmlns:a16="http://schemas.microsoft.com/office/drawing/2014/main" id="{4CA8C3F7-3D03-BC48-B056-B19C49EF631E}"/>
              </a:ext>
            </a:extLst>
          </p:cNvPr>
          <p:cNvPicPr>
            <a:picLocks noChangeAspect="1"/>
          </p:cNvPicPr>
          <p:nvPr/>
        </p:nvPicPr>
        <p:blipFill>
          <a:blip r:embed="rId2"/>
          <a:stretch>
            <a:fillRect/>
          </a:stretch>
        </p:blipFill>
        <p:spPr>
          <a:xfrm>
            <a:off x="1170711" y="1654624"/>
            <a:ext cx="9850578" cy="4572000"/>
          </a:xfrm>
          <a:prstGeom prst="rect">
            <a:avLst/>
          </a:prstGeom>
        </p:spPr>
      </p:pic>
    </p:spTree>
    <p:extLst>
      <p:ext uri="{BB962C8B-B14F-4D97-AF65-F5344CB8AC3E}">
        <p14:creationId xmlns:p14="http://schemas.microsoft.com/office/powerpoint/2010/main" val="526021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7830-EDF4-1E47-8702-F2123D9C3B9A}"/>
              </a:ext>
            </a:extLst>
          </p:cNvPr>
          <p:cNvSpPr>
            <a:spLocks noGrp="1"/>
          </p:cNvSpPr>
          <p:nvPr>
            <p:ph type="title"/>
          </p:nvPr>
        </p:nvSpPr>
        <p:spPr/>
        <p:txBody>
          <a:bodyPr/>
          <a:lstStyle/>
          <a:p>
            <a:r>
              <a:rPr lang="en-US" dirty="0"/>
              <a:t>Examples of Logic Gates</a:t>
            </a:r>
          </a:p>
        </p:txBody>
      </p:sp>
      <p:pic>
        <p:nvPicPr>
          <p:cNvPr id="4" name="Picture 3" descr="Graphical user interface, application, table&#10;&#10;Description automatically generated with medium confidence">
            <a:extLst>
              <a:ext uri="{FF2B5EF4-FFF2-40B4-BE49-F238E27FC236}">
                <a16:creationId xmlns:a16="http://schemas.microsoft.com/office/drawing/2014/main" id="{83A2D7E8-16BB-C941-85F2-14A59495F8D9}"/>
              </a:ext>
            </a:extLst>
          </p:cNvPr>
          <p:cNvPicPr>
            <a:picLocks noChangeAspect="1"/>
          </p:cNvPicPr>
          <p:nvPr/>
        </p:nvPicPr>
        <p:blipFill>
          <a:blip r:embed="rId2"/>
          <a:stretch>
            <a:fillRect/>
          </a:stretch>
        </p:blipFill>
        <p:spPr>
          <a:xfrm>
            <a:off x="1155966" y="1658030"/>
            <a:ext cx="9868919" cy="4617720"/>
          </a:xfrm>
          <a:prstGeom prst="rect">
            <a:avLst/>
          </a:prstGeom>
        </p:spPr>
      </p:pic>
    </p:spTree>
    <p:extLst>
      <p:ext uri="{BB962C8B-B14F-4D97-AF65-F5344CB8AC3E}">
        <p14:creationId xmlns:p14="http://schemas.microsoft.com/office/powerpoint/2010/main" val="3418367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88A2-CAD2-7646-B848-BFB8DFA14DF3}"/>
              </a:ext>
            </a:extLst>
          </p:cNvPr>
          <p:cNvSpPr>
            <a:spLocks noGrp="1"/>
          </p:cNvSpPr>
          <p:nvPr>
            <p:ph type="title"/>
          </p:nvPr>
        </p:nvSpPr>
        <p:spPr/>
        <p:txBody>
          <a:bodyPr/>
          <a:lstStyle/>
          <a:p>
            <a:r>
              <a:rPr lang="en-US" dirty="0"/>
              <a:t>Examples of Logic Gates</a:t>
            </a:r>
          </a:p>
        </p:txBody>
      </p:sp>
      <p:pic>
        <p:nvPicPr>
          <p:cNvPr id="4" name="Picture 3" descr="Table&#10;&#10;Description automatically generated">
            <a:extLst>
              <a:ext uri="{FF2B5EF4-FFF2-40B4-BE49-F238E27FC236}">
                <a16:creationId xmlns:a16="http://schemas.microsoft.com/office/drawing/2014/main" id="{76552C96-F856-524D-9C58-2C0B003AF4D9}"/>
              </a:ext>
            </a:extLst>
          </p:cNvPr>
          <p:cNvPicPr>
            <a:picLocks noChangeAspect="1"/>
          </p:cNvPicPr>
          <p:nvPr/>
        </p:nvPicPr>
        <p:blipFill>
          <a:blip r:embed="rId2"/>
          <a:stretch>
            <a:fillRect/>
          </a:stretch>
        </p:blipFill>
        <p:spPr>
          <a:xfrm>
            <a:off x="1785260" y="1690688"/>
            <a:ext cx="8469086" cy="4624049"/>
          </a:xfrm>
          <a:prstGeom prst="rect">
            <a:avLst/>
          </a:prstGeom>
        </p:spPr>
      </p:pic>
    </p:spTree>
    <p:extLst>
      <p:ext uri="{BB962C8B-B14F-4D97-AF65-F5344CB8AC3E}">
        <p14:creationId xmlns:p14="http://schemas.microsoft.com/office/powerpoint/2010/main" val="540990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071650-241F-7641-B230-4AC96862C1A8}"/>
              </a:ext>
            </a:extLst>
          </p:cNvPr>
          <p:cNvSpPr>
            <a:spLocks noGrp="1"/>
          </p:cNvSpPr>
          <p:nvPr>
            <p:ph type="title"/>
          </p:nvPr>
        </p:nvSpPr>
        <p:spPr/>
        <p:txBody>
          <a:bodyPr/>
          <a:lstStyle/>
          <a:p>
            <a:r>
              <a:rPr lang="en-US" dirty="0"/>
              <a:t>In Practice</a:t>
            </a:r>
          </a:p>
        </p:txBody>
      </p:sp>
      <p:pic>
        <p:nvPicPr>
          <p:cNvPr id="9" name="Content Placeholder 8" descr="A picture containing text, electronics&#10;&#10;Description automatically generated">
            <a:extLst>
              <a:ext uri="{FF2B5EF4-FFF2-40B4-BE49-F238E27FC236}">
                <a16:creationId xmlns:a16="http://schemas.microsoft.com/office/drawing/2014/main" id="{53927DB7-EB4F-4A45-BAC1-75EE3548D4DF}"/>
              </a:ext>
            </a:extLst>
          </p:cNvPr>
          <p:cNvPicPr>
            <a:picLocks noGrp="1" noChangeAspect="1"/>
          </p:cNvPicPr>
          <p:nvPr>
            <p:ph sz="half" idx="2"/>
          </p:nvPr>
        </p:nvPicPr>
        <p:blipFill>
          <a:blip r:embed="rId2"/>
          <a:stretch>
            <a:fillRect/>
          </a:stretch>
        </p:blipFill>
        <p:spPr>
          <a:xfrm>
            <a:off x="7406243" y="1825625"/>
            <a:ext cx="2713513" cy="4351338"/>
          </a:xfrm>
        </p:spPr>
      </p:pic>
      <p:pic>
        <p:nvPicPr>
          <p:cNvPr id="13" name="Content Placeholder 12" descr="Diagram, engineering drawing&#10;&#10;Description automatically generated">
            <a:extLst>
              <a:ext uri="{FF2B5EF4-FFF2-40B4-BE49-F238E27FC236}">
                <a16:creationId xmlns:a16="http://schemas.microsoft.com/office/drawing/2014/main" id="{F7492A01-D57C-9344-8C16-75028D8818EC}"/>
              </a:ext>
            </a:extLst>
          </p:cNvPr>
          <p:cNvPicPr>
            <a:picLocks noGrp="1" noChangeAspect="1"/>
          </p:cNvPicPr>
          <p:nvPr>
            <p:ph sz="half" idx="1"/>
          </p:nvPr>
        </p:nvPicPr>
        <p:blipFill>
          <a:blip r:embed="rId3"/>
          <a:stretch>
            <a:fillRect/>
          </a:stretch>
        </p:blipFill>
        <p:spPr>
          <a:xfrm>
            <a:off x="1243362" y="1825625"/>
            <a:ext cx="4371275" cy="4351338"/>
          </a:xfrm>
        </p:spPr>
      </p:pic>
    </p:spTree>
    <p:extLst>
      <p:ext uri="{BB962C8B-B14F-4D97-AF65-F5344CB8AC3E}">
        <p14:creationId xmlns:p14="http://schemas.microsoft.com/office/powerpoint/2010/main" val="3017206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D6CE24-9559-E442-A410-E95528F8FF54}"/>
              </a:ext>
            </a:extLst>
          </p:cNvPr>
          <p:cNvSpPr>
            <a:spLocks noGrp="1"/>
          </p:cNvSpPr>
          <p:nvPr>
            <p:ph type="title"/>
          </p:nvPr>
        </p:nvSpPr>
        <p:spPr/>
        <p:txBody>
          <a:bodyPr>
            <a:normAutofit/>
          </a:bodyPr>
          <a:lstStyle/>
          <a:p>
            <a:r>
              <a:rPr lang="en-US" sz="3200" dirty="0"/>
              <a:t>The Father of Information Theory: Claude Shannon</a:t>
            </a:r>
          </a:p>
        </p:txBody>
      </p:sp>
      <p:sp>
        <p:nvSpPr>
          <p:cNvPr id="6" name="Content Placeholder 5">
            <a:extLst>
              <a:ext uri="{FF2B5EF4-FFF2-40B4-BE49-F238E27FC236}">
                <a16:creationId xmlns:a16="http://schemas.microsoft.com/office/drawing/2014/main" id="{ABEC1DE5-48E3-5C48-98A4-4E7FF62DB708}"/>
              </a:ext>
            </a:extLst>
          </p:cNvPr>
          <p:cNvSpPr>
            <a:spLocks noGrp="1"/>
          </p:cNvSpPr>
          <p:nvPr>
            <p:ph sz="half" idx="1"/>
          </p:nvPr>
        </p:nvSpPr>
        <p:spPr/>
        <p:txBody>
          <a:bodyPr>
            <a:normAutofit/>
          </a:bodyPr>
          <a:lstStyle/>
          <a:p>
            <a:r>
              <a:rPr lang="en-US" sz="1600" dirty="0"/>
              <a:t>Claude Elwood Shannon (April 30, 1916 – February 24, 2001) was an American mathematician, electrical engineer, and cryptographer known as "</a:t>
            </a:r>
            <a:r>
              <a:rPr lang="en-US" sz="1600" dirty="0">
                <a:solidFill>
                  <a:srgbClr val="0F2EFF"/>
                </a:solidFill>
              </a:rPr>
              <a:t>the father of information theory</a:t>
            </a:r>
            <a:r>
              <a:rPr lang="en-US" sz="1600" dirty="0"/>
              <a:t>".</a:t>
            </a:r>
          </a:p>
          <a:p>
            <a:r>
              <a:rPr lang="en-US" sz="1600" dirty="0"/>
              <a:t>Shannon founded information theory with a landmark paper, "</a:t>
            </a:r>
            <a:r>
              <a:rPr lang="en-US" sz="1600" dirty="0">
                <a:solidFill>
                  <a:srgbClr val="0E07FF"/>
                </a:solidFill>
              </a:rPr>
              <a:t>A Mathematical Theory of Communication</a:t>
            </a:r>
            <a:r>
              <a:rPr lang="en-US" sz="1600" dirty="0"/>
              <a:t>", which he published in 1948. </a:t>
            </a:r>
          </a:p>
          <a:p>
            <a:r>
              <a:rPr lang="en-US" sz="1600" dirty="0"/>
              <a:t>He also founded digital circuit design theory in 1937, when, as a 21-year-old master's degree student at the Massachusetts Institute of Technology (MIT), he wrote his thesis demonstrating that electrical applications of Boolean algebra could construct any logical numerical relationship.</a:t>
            </a:r>
          </a:p>
          <a:p>
            <a:r>
              <a:rPr lang="en-US" sz="1600" dirty="0"/>
              <a:t>Shannon contributed to the field of cryptanalysis for national defense during World War II, including his fundamental work on codebreaking and secure telecommunications</a:t>
            </a:r>
          </a:p>
          <a:p>
            <a:endParaRPr lang="en-US" sz="1600" dirty="0"/>
          </a:p>
        </p:txBody>
      </p:sp>
      <p:pic>
        <p:nvPicPr>
          <p:cNvPr id="1026" name="Picture 2">
            <a:extLst>
              <a:ext uri="{FF2B5EF4-FFF2-40B4-BE49-F238E27FC236}">
                <a16:creationId xmlns:a16="http://schemas.microsoft.com/office/drawing/2014/main" id="{6217101A-F3E4-6C45-9511-865DD570B39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08839" y="1825625"/>
            <a:ext cx="3141232" cy="442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2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1C5E-60D5-2245-8DD3-D06E8BF64970}"/>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859F75CE-1509-5E4B-9F67-04A17CDCB9E1}"/>
              </a:ext>
            </a:extLst>
          </p:cNvPr>
          <p:cNvSpPr>
            <a:spLocks noGrp="1"/>
          </p:cNvSpPr>
          <p:nvPr>
            <p:ph idx="1"/>
          </p:nvPr>
        </p:nvSpPr>
        <p:spPr/>
        <p:txBody>
          <a:bodyPr>
            <a:noAutofit/>
          </a:bodyPr>
          <a:lstStyle/>
          <a:p>
            <a:r>
              <a:rPr lang="en-US" sz="2000" dirty="0"/>
              <a:t>The theory of computation can be considered the creation of models of all kinds in the field of computer science. </a:t>
            </a:r>
          </a:p>
          <a:p>
            <a:r>
              <a:rPr lang="en-US" sz="2000" dirty="0"/>
              <a:t>Therefore, mathematics and logic are used. In the last century it became an independent academic discipline and was separated from mathematics. </a:t>
            </a:r>
          </a:p>
          <a:p>
            <a:r>
              <a:rPr lang="en-US" sz="2000" dirty="0"/>
              <a:t>Some pioneers of the theory of computation were Ramon </a:t>
            </a:r>
            <a:r>
              <a:rPr lang="en-US" sz="2000" dirty="0" err="1"/>
              <a:t>Llull</a:t>
            </a:r>
            <a:r>
              <a:rPr lang="en-US" sz="2000" dirty="0"/>
              <a:t>, Alonzo Church, Kurt Gödel, Alan Turing, Stephen Kleene, </a:t>
            </a:r>
            <a:r>
              <a:rPr lang="en-US" sz="2000" dirty="0" err="1"/>
              <a:t>Rózsa</a:t>
            </a:r>
            <a:r>
              <a:rPr lang="en-US" sz="2000" dirty="0"/>
              <a:t> </a:t>
            </a:r>
            <a:r>
              <a:rPr lang="en-US" sz="2000" dirty="0" err="1"/>
              <a:t>Péter</a:t>
            </a:r>
            <a:r>
              <a:rPr lang="en-US" sz="2000" dirty="0"/>
              <a:t>, </a:t>
            </a:r>
            <a:r>
              <a:rPr lang="en-US" sz="2000" dirty="0">
                <a:solidFill>
                  <a:srgbClr val="0025FF"/>
                </a:solidFill>
              </a:rPr>
              <a:t>John von Neumann </a:t>
            </a:r>
            <a:r>
              <a:rPr lang="en-US" sz="2000" dirty="0"/>
              <a:t>and </a:t>
            </a:r>
            <a:r>
              <a:rPr lang="en-US" sz="2000" dirty="0">
                <a:solidFill>
                  <a:srgbClr val="0025FF"/>
                </a:solidFill>
              </a:rPr>
              <a:t>Claude Shannon</a:t>
            </a:r>
            <a:r>
              <a:rPr lang="en-US" sz="2000" dirty="0"/>
              <a:t>. </a:t>
            </a:r>
          </a:p>
          <a:p>
            <a:pPr lvl="1"/>
            <a:r>
              <a:rPr lang="en-US" sz="2000" dirty="0">
                <a:solidFill>
                  <a:srgbClr val="0E07FF"/>
                </a:solidFill>
              </a:rPr>
              <a:t>Gödel is known for studies of Logic</a:t>
            </a:r>
          </a:p>
          <a:p>
            <a:pPr lvl="1"/>
            <a:r>
              <a:rPr lang="en-US" sz="2000" dirty="0">
                <a:solidFill>
                  <a:srgbClr val="0E07FF"/>
                </a:solidFill>
              </a:rPr>
              <a:t>von Neumann invented the first digital computer with Jules </a:t>
            </a:r>
            <a:r>
              <a:rPr lang="en-US" sz="2000" dirty="0" err="1">
                <a:solidFill>
                  <a:srgbClr val="0E07FF"/>
                </a:solidFill>
              </a:rPr>
              <a:t>Charnay</a:t>
            </a:r>
            <a:r>
              <a:rPr lang="en-US" sz="2000" dirty="0">
                <a:solidFill>
                  <a:srgbClr val="0E07FF"/>
                </a:solidFill>
              </a:rPr>
              <a:t>, and his invention of the cellular automaton</a:t>
            </a:r>
          </a:p>
          <a:p>
            <a:pPr lvl="1"/>
            <a:r>
              <a:rPr lang="en-US" sz="2000" dirty="0">
                <a:solidFill>
                  <a:srgbClr val="0E07FF"/>
                </a:solidFill>
              </a:rPr>
              <a:t>Turing is known for his WWII work and his design of theoretical computing machines</a:t>
            </a:r>
          </a:p>
          <a:p>
            <a:pPr lvl="1"/>
            <a:r>
              <a:rPr lang="en-US" sz="2000" dirty="0">
                <a:solidFill>
                  <a:srgbClr val="0E07FF"/>
                </a:solidFill>
              </a:rPr>
              <a:t>Shannon is known for his work in information theory</a:t>
            </a:r>
          </a:p>
          <a:p>
            <a:endParaRPr lang="en-US" sz="2000" dirty="0"/>
          </a:p>
        </p:txBody>
      </p:sp>
    </p:spTree>
    <p:extLst>
      <p:ext uri="{BB962C8B-B14F-4D97-AF65-F5344CB8AC3E}">
        <p14:creationId xmlns:p14="http://schemas.microsoft.com/office/powerpoint/2010/main" val="3435422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AE8E-DCE6-5443-8291-109A66848BB0}"/>
              </a:ext>
            </a:extLst>
          </p:cNvPr>
          <p:cNvSpPr>
            <a:spLocks noGrp="1"/>
          </p:cNvSpPr>
          <p:nvPr>
            <p:ph type="title"/>
          </p:nvPr>
        </p:nvSpPr>
        <p:spPr/>
        <p:txBody>
          <a:bodyPr>
            <a:normAutofit/>
          </a:bodyPr>
          <a:lstStyle/>
          <a:p>
            <a:r>
              <a:rPr lang="en-US" sz="3200" dirty="0"/>
              <a:t>Q:  How Much Information is Contained in a Message?</a:t>
            </a:r>
          </a:p>
        </p:txBody>
      </p:sp>
      <p:sp>
        <p:nvSpPr>
          <p:cNvPr id="5" name="Content Placeholder 4">
            <a:extLst>
              <a:ext uri="{FF2B5EF4-FFF2-40B4-BE49-F238E27FC236}">
                <a16:creationId xmlns:a16="http://schemas.microsoft.com/office/drawing/2014/main" id="{6462A858-0F46-D04D-8614-5A4224B21FFF}"/>
              </a:ext>
            </a:extLst>
          </p:cNvPr>
          <p:cNvSpPr>
            <a:spLocks noGrp="1"/>
          </p:cNvSpPr>
          <p:nvPr>
            <p:ph idx="1"/>
          </p:nvPr>
        </p:nvSpPr>
        <p:spPr/>
        <p:txBody>
          <a:bodyPr>
            <a:noAutofit/>
          </a:bodyPr>
          <a:lstStyle/>
          <a:p>
            <a:r>
              <a:rPr lang="en-US" sz="1800" dirty="0"/>
              <a:t>In 1948, the promised memorandum appeared as "</a:t>
            </a:r>
            <a:r>
              <a:rPr lang="en-US" sz="1800" dirty="0">
                <a:solidFill>
                  <a:srgbClr val="0F2EFF"/>
                </a:solidFill>
              </a:rPr>
              <a:t>A Mathematical Theory of Communication</a:t>
            </a:r>
            <a:r>
              <a:rPr lang="en-US" sz="1800" dirty="0"/>
              <a:t>", an article in two parts in the July and October issues of the Bell System Technical Journal. </a:t>
            </a:r>
          </a:p>
          <a:p>
            <a:r>
              <a:rPr lang="en-US" sz="1800" dirty="0"/>
              <a:t>This work focuses on the problem of how best to encode the message a sender wants to transmit. </a:t>
            </a:r>
          </a:p>
          <a:p>
            <a:r>
              <a:rPr lang="en-US" sz="1800" dirty="0"/>
              <a:t>In this fundamental work, he used tools in probability theory, developed by Norbert Wiener, which were in their nascent stages of being applied to communication theory at that time. </a:t>
            </a:r>
          </a:p>
          <a:p>
            <a:r>
              <a:rPr lang="en-US" sz="1800" dirty="0"/>
              <a:t>Shannon developed information entropy as a </a:t>
            </a:r>
            <a:r>
              <a:rPr lang="en-US" sz="1800" dirty="0">
                <a:solidFill>
                  <a:srgbClr val="0F2EFF"/>
                </a:solidFill>
              </a:rPr>
              <a:t>measure of the information content </a:t>
            </a:r>
            <a:r>
              <a:rPr lang="en-US" sz="1800" dirty="0"/>
              <a:t>in a message, which is a measure of uncertainty reduced by the message. </a:t>
            </a:r>
          </a:p>
          <a:p>
            <a:r>
              <a:rPr lang="en-US" sz="1800" dirty="0"/>
              <a:t>In so doing, he essentially invented the field of information theory. </a:t>
            </a:r>
          </a:p>
          <a:p>
            <a:r>
              <a:rPr lang="en-US" sz="1800" dirty="0"/>
              <a:t>The book </a:t>
            </a:r>
            <a:r>
              <a:rPr lang="en-US" sz="1800" dirty="0">
                <a:solidFill>
                  <a:srgbClr val="0F2EFF"/>
                </a:solidFill>
              </a:rPr>
              <a:t>The Mathematical Theory of Communication </a:t>
            </a:r>
            <a:r>
              <a:rPr lang="en-US" sz="1800" dirty="0"/>
              <a:t>reprints Shannon's 1948 article and Warren Weaver's popularization of it, which is accessible to the non-specialist. </a:t>
            </a:r>
          </a:p>
          <a:p>
            <a:r>
              <a:rPr lang="en-US" sz="1800" dirty="0"/>
              <a:t>Weaver pointed out that the word "information" in communication theory is not related to what you do say, but to what you could say. </a:t>
            </a:r>
          </a:p>
          <a:p>
            <a:r>
              <a:rPr lang="en-US" sz="1800" dirty="0"/>
              <a:t>That is, information is a measure of one's freedom of choice when one selects a message.</a:t>
            </a:r>
          </a:p>
          <a:p>
            <a:r>
              <a:rPr lang="en-US" sz="1800" dirty="0"/>
              <a:t> Shannon's concepts were also popularized, subject to his own proofreading, in John Robinson Pierce's </a:t>
            </a:r>
            <a:r>
              <a:rPr lang="en-US" sz="1800" dirty="0">
                <a:solidFill>
                  <a:srgbClr val="0F2EFF"/>
                </a:solidFill>
              </a:rPr>
              <a:t>Symbols, Signals, and Noise</a:t>
            </a:r>
            <a:r>
              <a:rPr lang="en-US" sz="1800" dirty="0"/>
              <a:t>. </a:t>
            </a:r>
          </a:p>
          <a:p>
            <a:endParaRPr lang="en-US" sz="1800" dirty="0"/>
          </a:p>
        </p:txBody>
      </p:sp>
    </p:spTree>
    <p:extLst>
      <p:ext uri="{BB962C8B-B14F-4D97-AF65-F5344CB8AC3E}">
        <p14:creationId xmlns:p14="http://schemas.microsoft.com/office/powerpoint/2010/main" val="3750070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948936-EF1F-074F-88CD-4979B03E59E1}"/>
              </a:ext>
            </a:extLst>
          </p:cNvPr>
          <p:cNvSpPr>
            <a:spLocks noGrp="1"/>
          </p:cNvSpPr>
          <p:nvPr>
            <p:ph type="title"/>
          </p:nvPr>
        </p:nvSpPr>
        <p:spPr/>
        <p:txBody>
          <a:bodyPr/>
          <a:lstStyle/>
          <a:p>
            <a:r>
              <a:rPr lang="en-US" dirty="0"/>
              <a:t>Claude Shannon</a:t>
            </a:r>
          </a:p>
        </p:txBody>
      </p:sp>
      <p:sp>
        <p:nvSpPr>
          <p:cNvPr id="6" name="Content Placeholder 5">
            <a:extLst>
              <a:ext uri="{FF2B5EF4-FFF2-40B4-BE49-F238E27FC236}">
                <a16:creationId xmlns:a16="http://schemas.microsoft.com/office/drawing/2014/main" id="{8A3265A3-A43E-3649-895E-B825CC053E3A}"/>
              </a:ext>
            </a:extLst>
          </p:cNvPr>
          <p:cNvSpPr>
            <a:spLocks noGrp="1"/>
          </p:cNvSpPr>
          <p:nvPr>
            <p:ph idx="1"/>
          </p:nvPr>
        </p:nvSpPr>
        <p:spPr/>
        <p:txBody>
          <a:bodyPr>
            <a:normAutofit/>
          </a:bodyPr>
          <a:lstStyle/>
          <a:p>
            <a:r>
              <a:rPr lang="en-US" sz="1800" dirty="0"/>
              <a:t>Information theory's fundamental contribution to </a:t>
            </a:r>
            <a:r>
              <a:rPr lang="en-US" sz="1800" dirty="0">
                <a:solidFill>
                  <a:srgbClr val="0E07FF"/>
                </a:solidFill>
              </a:rPr>
              <a:t>natural language processing </a:t>
            </a:r>
            <a:r>
              <a:rPr lang="en-US" sz="1800" dirty="0"/>
              <a:t>and computational linguistics was further established in 1951, in his article "</a:t>
            </a:r>
            <a:r>
              <a:rPr lang="en-US" sz="1800" dirty="0">
                <a:solidFill>
                  <a:srgbClr val="0F2EFF"/>
                </a:solidFill>
              </a:rPr>
              <a:t>Prediction and Entropy of Printed English</a:t>
            </a:r>
            <a:r>
              <a:rPr lang="en-US" sz="1800" dirty="0"/>
              <a:t>", showing upper and lower bounds of entropy on the statistics of English, giving a statistical foundation to language analysis. </a:t>
            </a:r>
          </a:p>
          <a:p>
            <a:r>
              <a:rPr lang="en-US" sz="1800" dirty="0"/>
              <a:t>In addition, he proved that treating whitespace as the 27th letter of the alphabet actually lowers uncertainty in written language, providing a clear quantifiable link between cultural practice and probabilistic cognition. </a:t>
            </a:r>
          </a:p>
          <a:p>
            <a:r>
              <a:rPr lang="en-US" sz="1800" dirty="0"/>
              <a:t>Another notable paper published in 1949 is "</a:t>
            </a:r>
            <a:r>
              <a:rPr lang="en-US" sz="1800" dirty="0">
                <a:solidFill>
                  <a:srgbClr val="0F2EFF"/>
                </a:solidFill>
              </a:rPr>
              <a:t>Communication Theory of Secrecy Systems</a:t>
            </a:r>
            <a:r>
              <a:rPr lang="en-US" sz="1800" dirty="0"/>
              <a:t>", a declassified version of his wartime work on the mathematical theory of cryptography, in which he proved that all theoretically unbreakable ciphers must have the same requirements as the one-time pad. </a:t>
            </a:r>
          </a:p>
          <a:p>
            <a:r>
              <a:rPr lang="en-US" sz="1800" dirty="0"/>
              <a:t>He is also credited with the introduction of sampling theory, which is concerned with representing a continuous-time signal from a (uniform) discrete set of samples. </a:t>
            </a:r>
          </a:p>
          <a:p>
            <a:r>
              <a:rPr lang="en-US" sz="1800" dirty="0"/>
              <a:t>This theory was essential in enabling telecommunications to move from analog to digital transmissions systems in the 1960s and later. </a:t>
            </a:r>
          </a:p>
          <a:p>
            <a:r>
              <a:rPr lang="en-US" sz="1800" dirty="0"/>
              <a:t>He returned to MIT to hold an endowed chair in 1956. </a:t>
            </a:r>
          </a:p>
          <a:p>
            <a:endParaRPr lang="en-US" sz="1800" dirty="0"/>
          </a:p>
        </p:txBody>
      </p:sp>
    </p:spTree>
    <p:extLst>
      <p:ext uri="{BB962C8B-B14F-4D97-AF65-F5344CB8AC3E}">
        <p14:creationId xmlns:p14="http://schemas.microsoft.com/office/powerpoint/2010/main" val="3006644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AD50E7-2FE9-BF49-8E34-0E372F745A6F}"/>
              </a:ext>
            </a:extLst>
          </p:cNvPr>
          <p:cNvSpPr>
            <a:spLocks noGrp="1"/>
          </p:cNvSpPr>
          <p:nvPr>
            <p:ph type="title"/>
          </p:nvPr>
        </p:nvSpPr>
        <p:spPr/>
        <p:txBody>
          <a:bodyPr/>
          <a:lstStyle/>
          <a:p>
            <a:r>
              <a:rPr lang="en-US" dirty="0"/>
              <a:t>Shannon Had Many Interests</a:t>
            </a:r>
          </a:p>
        </p:txBody>
      </p:sp>
      <p:sp>
        <p:nvSpPr>
          <p:cNvPr id="5" name="Content Placeholder 4">
            <a:extLst>
              <a:ext uri="{FF2B5EF4-FFF2-40B4-BE49-F238E27FC236}">
                <a16:creationId xmlns:a16="http://schemas.microsoft.com/office/drawing/2014/main" id="{B6F6F51F-829E-F141-8F98-87A7BB8CA3F3}"/>
              </a:ext>
            </a:extLst>
          </p:cNvPr>
          <p:cNvSpPr>
            <a:spLocks noGrp="1"/>
          </p:cNvSpPr>
          <p:nvPr>
            <p:ph sz="half" idx="1"/>
          </p:nvPr>
        </p:nvSpPr>
        <p:spPr/>
        <p:txBody>
          <a:bodyPr>
            <a:noAutofit/>
          </a:bodyPr>
          <a:lstStyle/>
          <a:p>
            <a:r>
              <a:rPr lang="en-US" sz="1600" dirty="0"/>
              <a:t>Outside of Shannon's academic pursuits, he was interested in juggling, unicycling, and chess. </a:t>
            </a:r>
          </a:p>
          <a:p>
            <a:r>
              <a:rPr lang="en-US" sz="1600" dirty="0"/>
              <a:t>He also invented many devices, including a Roman numeral computer called THROBAC, juggling machines, and a flame-throwing trumpet.</a:t>
            </a:r>
          </a:p>
          <a:p>
            <a:r>
              <a:rPr lang="en-US" sz="1600" dirty="0"/>
              <a:t>He built a device that could solve the Rubik's Cube puzzle.</a:t>
            </a:r>
          </a:p>
          <a:p>
            <a:r>
              <a:rPr lang="en-US" sz="1600" dirty="0"/>
              <a:t>Shannon designed the </a:t>
            </a:r>
            <a:r>
              <a:rPr lang="en-US" sz="1600" dirty="0" err="1">
                <a:solidFill>
                  <a:srgbClr val="0E47FF"/>
                </a:solidFill>
              </a:rPr>
              <a:t>Minivac</a:t>
            </a:r>
            <a:r>
              <a:rPr lang="en-US" sz="1600" dirty="0">
                <a:solidFill>
                  <a:srgbClr val="0E47FF"/>
                </a:solidFill>
              </a:rPr>
              <a:t> 601</a:t>
            </a:r>
            <a:r>
              <a:rPr lang="en-US" sz="1600" dirty="0"/>
              <a:t>, a digital computer trainer to teach business people about how computers functioned. </a:t>
            </a:r>
          </a:p>
          <a:p>
            <a:r>
              <a:rPr lang="en-US" sz="1600" dirty="0"/>
              <a:t>It was sold by the Scientific Development Corp starting in 1961.</a:t>
            </a:r>
          </a:p>
          <a:p>
            <a:r>
              <a:rPr lang="en-US" sz="1600" dirty="0"/>
              <a:t>He is also considered the co-inventor of the first wearable computer along with </a:t>
            </a:r>
            <a:r>
              <a:rPr lang="en-US" sz="1600" dirty="0">
                <a:solidFill>
                  <a:srgbClr val="0F2EFF"/>
                </a:solidFill>
              </a:rPr>
              <a:t>Edward O. Thorp</a:t>
            </a:r>
            <a:r>
              <a:rPr lang="en-US" sz="1600" dirty="0"/>
              <a:t>, and the device was used to improve the odds when playing roulette, about which we will discuss more later</a:t>
            </a:r>
          </a:p>
          <a:p>
            <a:endParaRPr lang="en-US" sz="1600" dirty="0"/>
          </a:p>
        </p:txBody>
      </p:sp>
      <p:pic>
        <p:nvPicPr>
          <p:cNvPr id="1026" name="Picture 2">
            <a:extLst>
              <a:ext uri="{FF2B5EF4-FFF2-40B4-BE49-F238E27FC236}">
                <a16:creationId xmlns:a16="http://schemas.microsoft.com/office/drawing/2014/main" id="{D775273B-3AF9-D441-B0F0-D07C1312298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489319"/>
            <a:ext cx="5181600" cy="302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392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927F-A061-154B-808D-8039D17F9CD4}"/>
              </a:ext>
            </a:extLst>
          </p:cNvPr>
          <p:cNvSpPr>
            <a:spLocks noGrp="1"/>
          </p:cNvSpPr>
          <p:nvPr>
            <p:ph type="title"/>
          </p:nvPr>
        </p:nvSpPr>
        <p:spPr/>
        <p:txBody>
          <a:bodyPr>
            <a:normAutofit/>
          </a:bodyPr>
          <a:lstStyle/>
          <a:p>
            <a:r>
              <a:rPr lang="en-US" dirty="0"/>
              <a:t>Information Theory</a:t>
            </a:r>
            <a:br>
              <a:rPr lang="en-US" dirty="0"/>
            </a:br>
            <a:r>
              <a:rPr lang="en-US" sz="2000" dirty="0"/>
              <a:t>https://</a:t>
            </a:r>
            <a:r>
              <a:rPr lang="en-US" sz="2000" dirty="0" err="1"/>
              <a:t>en.wikipedia.org</a:t>
            </a:r>
            <a:r>
              <a:rPr lang="en-US" sz="2000" dirty="0"/>
              <a:t>/wiki/</a:t>
            </a:r>
            <a:r>
              <a:rPr lang="en-US" sz="2000" dirty="0" err="1"/>
              <a:t>Information_theory</a:t>
            </a:r>
            <a:endParaRPr lang="en-US" sz="2000" dirty="0"/>
          </a:p>
        </p:txBody>
      </p:sp>
      <p:sp>
        <p:nvSpPr>
          <p:cNvPr id="5" name="Content Placeholder 4">
            <a:extLst>
              <a:ext uri="{FF2B5EF4-FFF2-40B4-BE49-F238E27FC236}">
                <a16:creationId xmlns:a16="http://schemas.microsoft.com/office/drawing/2014/main" id="{0BB97DB3-BC38-D341-B926-1960D902FEBA}"/>
              </a:ext>
            </a:extLst>
          </p:cNvPr>
          <p:cNvSpPr>
            <a:spLocks noGrp="1"/>
          </p:cNvSpPr>
          <p:nvPr>
            <p:ph idx="1"/>
          </p:nvPr>
        </p:nvSpPr>
        <p:spPr/>
        <p:txBody>
          <a:bodyPr>
            <a:noAutofit/>
          </a:bodyPr>
          <a:lstStyle/>
          <a:p>
            <a:r>
              <a:rPr lang="en-US" sz="1800" dirty="0">
                <a:solidFill>
                  <a:srgbClr val="0E07FF"/>
                </a:solidFill>
              </a:rPr>
              <a:t>As implied earlier, information theory is the scientific study of the quantification, storage, and communication of digital information.</a:t>
            </a:r>
          </a:p>
          <a:p>
            <a:r>
              <a:rPr lang="en-US" sz="1800" dirty="0"/>
              <a:t>The field was fundamentally established by the works of Harry Nyquist and Ralph Hartley, in the 1920s, and Claude Shannon in the 1940s. </a:t>
            </a:r>
          </a:p>
          <a:p>
            <a:r>
              <a:rPr lang="en-US" sz="1800" dirty="0"/>
              <a:t>The field is at the intersection of probability theory, statistics, computer science, statistical mechanics, information engineering, and electrical engineering. </a:t>
            </a:r>
          </a:p>
          <a:p>
            <a:r>
              <a:rPr lang="en-US" sz="1800" dirty="0"/>
              <a:t>A key measure in information theory is entropy. </a:t>
            </a:r>
          </a:p>
          <a:p>
            <a:r>
              <a:rPr lang="en-US" sz="1800" dirty="0">
                <a:solidFill>
                  <a:srgbClr val="0E07FF"/>
                </a:solidFill>
              </a:rPr>
              <a:t>Entropy quantifies the amount of uncertainty involved in the value of a random variable or the outcome of a random process. (Ludwig Boltzmann)</a:t>
            </a:r>
          </a:p>
          <a:p>
            <a:r>
              <a:rPr lang="en-US" sz="1800" dirty="0"/>
              <a:t>For example, identifying the outcome of a fair coin flip (with two equally likely outcomes) provides less information (lower entropy) than specifying the outcome from a roll of a die (with six equally likely outcomes). </a:t>
            </a:r>
          </a:p>
          <a:p>
            <a:r>
              <a:rPr lang="en-US" sz="1800" dirty="0"/>
              <a:t>Some other important measures in information theory are mutual information, channel capacity, error exponents, and relative entropy. </a:t>
            </a:r>
          </a:p>
          <a:p>
            <a:pPr marL="0" indent="0">
              <a:buNone/>
            </a:pPr>
            <a:endParaRPr lang="en-US" sz="1800" dirty="0"/>
          </a:p>
        </p:txBody>
      </p:sp>
    </p:spTree>
    <p:extLst>
      <p:ext uri="{BB962C8B-B14F-4D97-AF65-F5344CB8AC3E}">
        <p14:creationId xmlns:p14="http://schemas.microsoft.com/office/powerpoint/2010/main" val="844988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788FCC-166D-3048-80A3-FFF1BBF53164}"/>
              </a:ext>
            </a:extLst>
          </p:cNvPr>
          <p:cNvSpPr>
            <a:spLocks noGrp="1"/>
          </p:cNvSpPr>
          <p:nvPr>
            <p:ph type="title"/>
          </p:nvPr>
        </p:nvSpPr>
        <p:spPr/>
        <p:txBody>
          <a:bodyPr/>
          <a:lstStyle/>
          <a:p>
            <a:r>
              <a:rPr lang="en-US" dirty="0"/>
              <a:t>Areas that have been impacted by Information Theory Include:</a:t>
            </a:r>
          </a:p>
        </p:txBody>
      </p:sp>
      <p:sp>
        <p:nvSpPr>
          <p:cNvPr id="5" name="Content Placeholder 4">
            <a:extLst>
              <a:ext uri="{FF2B5EF4-FFF2-40B4-BE49-F238E27FC236}">
                <a16:creationId xmlns:a16="http://schemas.microsoft.com/office/drawing/2014/main" id="{B7E0658C-43E9-5845-8F8F-2EF7FAA044E2}"/>
              </a:ext>
            </a:extLst>
          </p:cNvPr>
          <p:cNvSpPr>
            <a:spLocks noGrp="1"/>
          </p:cNvSpPr>
          <p:nvPr>
            <p:ph sz="half" idx="1"/>
          </p:nvPr>
        </p:nvSpPr>
        <p:spPr/>
        <p:txBody>
          <a:bodyPr>
            <a:normAutofit fontScale="92500" lnSpcReduction="10000"/>
          </a:bodyPr>
          <a:lstStyle/>
          <a:p>
            <a:pPr lvl="1"/>
            <a:r>
              <a:rPr lang="en-US" dirty="0"/>
              <a:t>lossless data compression (e.g. ZIP files) </a:t>
            </a:r>
          </a:p>
          <a:p>
            <a:pPr lvl="1"/>
            <a:r>
              <a:rPr lang="en-US" dirty="0"/>
              <a:t>lossy data compression (e.g. MP3s and JPEGs)</a:t>
            </a:r>
          </a:p>
          <a:p>
            <a:pPr lvl="1"/>
            <a:r>
              <a:rPr lang="en-US" dirty="0"/>
              <a:t>channel coding (e.g. for DSL</a:t>
            </a:r>
          </a:p>
          <a:p>
            <a:pPr lvl="1"/>
            <a:r>
              <a:rPr lang="en-US" dirty="0"/>
              <a:t>statistical inference</a:t>
            </a:r>
          </a:p>
          <a:p>
            <a:pPr lvl="1"/>
            <a:r>
              <a:rPr lang="en-US" dirty="0"/>
              <a:t>cryptography</a:t>
            </a:r>
          </a:p>
          <a:p>
            <a:pPr lvl="1"/>
            <a:r>
              <a:rPr lang="en-US" dirty="0"/>
              <a:t>neurobiology</a:t>
            </a:r>
          </a:p>
          <a:p>
            <a:pPr lvl="1"/>
            <a:r>
              <a:rPr lang="en-US" dirty="0"/>
              <a:t>perception</a:t>
            </a:r>
          </a:p>
          <a:p>
            <a:pPr lvl="1"/>
            <a:r>
              <a:rPr lang="en-US" dirty="0"/>
              <a:t>linguistics</a:t>
            </a:r>
          </a:p>
          <a:p>
            <a:pPr lvl="1"/>
            <a:r>
              <a:rPr lang="en-US" dirty="0"/>
              <a:t>bioinformatics</a:t>
            </a:r>
          </a:p>
          <a:p>
            <a:pPr lvl="1"/>
            <a:r>
              <a:rPr lang="en-US" dirty="0"/>
              <a:t>thermal physics</a:t>
            </a:r>
          </a:p>
          <a:p>
            <a:pPr lvl="1"/>
            <a:r>
              <a:rPr lang="en-US" dirty="0"/>
              <a:t>molecular dynamics</a:t>
            </a:r>
          </a:p>
          <a:p>
            <a:endParaRPr lang="en-US" dirty="0"/>
          </a:p>
        </p:txBody>
      </p:sp>
      <p:sp>
        <p:nvSpPr>
          <p:cNvPr id="6" name="Content Placeholder 5">
            <a:extLst>
              <a:ext uri="{FF2B5EF4-FFF2-40B4-BE49-F238E27FC236}">
                <a16:creationId xmlns:a16="http://schemas.microsoft.com/office/drawing/2014/main" id="{96FAC25A-843F-BB4E-8B14-A4E5AAEDF94F}"/>
              </a:ext>
            </a:extLst>
          </p:cNvPr>
          <p:cNvSpPr>
            <a:spLocks noGrp="1"/>
          </p:cNvSpPr>
          <p:nvPr>
            <p:ph sz="half" idx="2"/>
          </p:nvPr>
        </p:nvSpPr>
        <p:spPr/>
        <p:txBody>
          <a:bodyPr>
            <a:normAutofit fontScale="92500" lnSpcReduction="10000"/>
          </a:bodyPr>
          <a:lstStyle/>
          <a:p>
            <a:pPr lvl="1"/>
            <a:r>
              <a:rPr lang="en-US" dirty="0"/>
              <a:t>quantum computing</a:t>
            </a:r>
          </a:p>
          <a:p>
            <a:pPr lvl="1"/>
            <a:r>
              <a:rPr lang="en-US" dirty="0"/>
              <a:t>black holes, </a:t>
            </a:r>
          </a:p>
          <a:p>
            <a:pPr lvl="1"/>
            <a:r>
              <a:rPr lang="en-US" dirty="0"/>
              <a:t>information retrieval, </a:t>
            </a:r>
          </a:p>
          <a:p>
            <a:pPr lvl="1"/>
            <a:r>
              <a:rPr lang="en-US" dirty="0"/>
              <a:t>intelligence gathering, </a:t>
            </a:r>
          </a:p>
          <a:p>
            <a:pPr lvl="1"/>
            <a:r>
              <a:rPr lang="en-US" dirty="0"/>
              <a:t>plagiarism detection, pattern recognition, </a:t>
            </a:r>
          </a:p>
          <a:p>
            <a:pPr lvl="1"/>
            <a:r>
              <a:rPr lang="en-US" dirty="0"/>
              <a:t>anomaly detection </a:t>
            </a:r>
          </a:p>
          <a:p>
            <a:pPr lvl="1"/>
            <a:r>
              <a:rPr lang="en-US" dirty="0"/>
              <a:t>art creation</a:t>
            </a:r>
          </a:p>
          <a:p>
            <a:pPr lvl="1"/>
            <a:r>
              <a:rPr lang="en-US" dirty="0"/>
              <a:t>invention of the compact disc</a:t>
            </a:r>
          </a:p>
          <a:p>
            <a:pPr lvl="1"/>
            <a:r>
              <a:rPr lang="en-US" dirty="0"/>
              <a:t>the Voyager deep space mission</a:t>
            </a:r>
          </a:p>
          <a:p>
            <a:pPr lvl="1"/>
            <a:r>
              <a:rPr lang="en-US" dirty="0"/>
              <a:t>mobile phones</a:t>
            </a:r>
          </a:p>
          <a:p>
            <a:pPr lvl="1"/>
            <a:r>
              <a:rPr lang="en-US" dirty="0"/>
              <a:t>the internet</a:t>
            </a:r>
          </a:p>
          <a:p>
            <a:pPr lvl="1"/>
            <a:r>
              <a:rPr lang="en-US" dirty="0"/>
              <a:t>earthquake models</a:t>
            </a:r>
          </a:p>
        </p:txBody>
      </p:sp>
    </p:spTree>
    <p:extLst>
      <p:ext uri="{BB962C8B-B14F-4D97-AF65-F5344CB8AC3E}">
        <p14:creationId xmlns:p14="http://schemas.microsoft.com/office/powerpoint/2010/main" val="20887189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9DAF-8CE5-BA42-9FD9-002D777AB594}"/>
              </a:ext>
            </a:extLst>
          </p:cNvPr>
          <p:cNvSpPr>
            <a:spLocks noGrp="1"/>
          </p:cNvSpPr>
          <p:nvPr>
            <p:ph type="title"/>
          </p:nvPr>
        </p:nvSpPr>
        <p:spPr/>
        <p:txBody>
          <a:bodyPr/>
          <a:lstStyle/>
          <a:p>
            <a:r>
              <a:rPr lang="en-US" dirty="0"/>
              <a:t>Quantity of Information</a:t>
            </a:r>
          </a:p>
        </p:txBody>
      </p:sp>
      <p:sp>
        <p:nvSpPr>
          <p:cNvPr id="3" name="Content Placeholder 2">
            <a:extLst>
              <a:ext uri="{FF2B5EF4-FFF2-40B4-BE49-F238E27FC236}">
                <a16:creationId xmlns:a16="http://schemas.microsoft.com/office/drawing/2014/main" id="{78FD0B88-4221-354E-A26C-1F3E46193ECE}"/>
              </a:ext>
            </a:extLst>
          </p:cNvPr>
          <p:cNvSpPr>
            <a:spLocks noGrp="1"/>
          </p:cNvSpPr>
          <p:nvPr>
            <p:ph idx="1"/>
          </p:nvPr>
        </p:nvSpPr>
        <p:spPr/>
        <p:txBody>
          <a:bodyPr>
            <a:noAutofit/>
          </a:bodyPr>
          <a:lstStyle/>
          <a:p>
            <a:r>
              <a:rPr lang="en-US" sz="1800" dirty="0"/>
              <a:t>Information theory is based on probability theory and statistics. </a:t>
            </a:r>
          </a:p>
          <a:p>
            <a:r>
              <a:rPr lang="en-US" sz="1800" dirty="0"/>
              <a:t>Information theory often concerns itself with measures of information of the distributions associated with random variables. </a:t>
            </a:r>
          </a:p>
          <a:p>
            <a:r>
              <a:rPr lang="en-US" sz="1800" dirty="0">
                <a:solidFill>
                  <a:srgbClr val="0E07FF"/>
                </a:solidFill>
              </a:rPr>
              <a:t>As stated before, important quantities of information are entropy, a measure of information in a single random variable, and mutual information, a measure of information in common between two random variables. </a:t>
            </a:r>
          </a:p>
          <a:p>
            <a:r>
              <a:rPr lang="en-US" sz="1800" dirty="0"/>
              <a:t>The former quantity is a property of the probability distribution of a random variable and gives a limit on the rate at which data generated by independent samples with the given distribution can be reliably compressed. </a:t>
            </a:r>
          </a:p>
          <a:p>
            <a:r>
              <a:rPr lang="en-US" sz="1800" dirty="0"/>
              <a:t>The latter is a property of the joint distribution of two random variables, and is the maximum rate of reliable communication across a noisy channel in the limit of long block lengths, when the channel statistics are determined by the joint distribution. </a:t>
            </a:r>
          </a:p>
          <a:p>
            <a:r>
              <a:rPr lang="en-US" sz="1800" dirty="0">
                <a:solidFill>
                  <a:srgbClr val="0E07FF"/>
                </a:solidFill>
              </a:rPr>
              <a:t>A common unit of information is the bit, based on the binary logarithm</a:t>
            </a:r>
            <a:r>
              <a:rPr lang="en-US" sz="1800" dirty="0"/>
              <a:t>. </a:t>
            </a:r>
          </a:p>
          <a:p>
            <a:r>
              <a:rPr lang="en-US" sz="1800" dirty="0">
                <a:solidFill>
                  <a:srgbClr val="0E07FF"/>
                </a:solidFill>
              </a:rPr>
              <a:t>Other units include the </a:t>
            </a:r>
            <a:r>
              <a:rPr lang="en-US" sz="1800" dirty="0" err="1">
                <a:solidFill>
                  <a:srgbClr val="0E07FF"/>
                </a:solidFill>
              </a:rPr>
              <a:t>nat</a:t>
            </a:r>
            <a:r>
              <a:rPr lang="en-US" sz="1800" dirty="0"/>
              <a:t>, which is based on the natural logarithm, and the decimal digit, which is based on the common logarithm. </a:t>
            </a:r>
          </a:p>
          <a:p>
            <a:endParaRPr lang="en-US" sz="1800" dirty="0"/>
          </a:p>
        </p:txBody>
      </p:sp>
    </p:spTree>
    <p:extLst>
      <p:ext uri="{BB962C8B-B14F-4D97-AF65-F5344CB8AC3E}">
        <p14:creationId xmlns:p14="http://schemas.microsoft.com/office/powerpoint/2010/main" val="356186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B497-28BD-C14F-9543-336968B246A2}"/>
              </a:ext>
            </a:extLst>
          </p:cNvPr>
          <p:cNvSpPr>
            <a:spLocks noGrp="1"/>
          </p:cNvSpPr>
          <p:nvPr>
            <p:ph type="title"/>
          </p:nvPr>
        </p:nvSpPr>
        <p:spPr/>
        <p:txBody>
          <a:bodyPr>
            <a:normAutofit/>
          </a:bodyPr>
          <a:lstStyle/>
          <a:p>
            <a:r>
              <a:rPr lang="en-US" dirty="0"/>
              <a:t>Noisy Channel Coding Theorem</a:t>
            </a:r>
            <a:br>
              <a:rPr lang="en-US" dirty="0"/>
            </a:br>
            <a:r>
              <a:rPr lang="en-US" sz="2400" dirty="0"/>
              <a:t>https://</a:t>
            </a:r>
            <a:r>
              <a:rPr lang="en-US" sz="2400" dirty="0" err="1"/>
              <a:t>en.wikipedia.org</a:t>
            </a:r>
            <a:r>
              <a:rPr lang="en-US" sz="2400" dirty="0"/>
              <a:t>/wiki/Noisy-</a:t>
            </a:r>
            <a:r>
              <a:rPr lang="en-US" sz="2400" dirty="0" err="1"/>
              <a:t>channel_coding_theorem</a:t>
            </a:r>
            <a:endParaRPr lang="en-US" sz="2400" dirty="0"/>
          </a:p>
        </p:txBody>
      </p:sp>
      <p:sp>
        <p:nvSpPr>
          <p:cNvPr id="3" name="Content Placeholder 2">
            <a:extLst>
              <a:ext uri="{FF2B5EF4-FFF2-40B4-BE49-F238E27FC236}">
                <a16:creationId xmlns:a16="http://schemas.microsoft.com/office/drawing/2014/main" id="{59FBC7AA-A9D9-9540-B56A-388EFFC6E132}"/>
              </a:ext>
            </a:extLst>
          </p:cNvPr>
          <p:cNvSpPr>
            <a:spLocks noGrp="1"/>
          </p:cNvSpPr>
          <p:nvPr>
            <p:ph idx="1"/>
          </p:nvPr>
        </p:nvSpPr>
        <p:spPr/>
        <p:txBody>
          <a:bodyPr>
            <a:normAutofit/>
          </a:bodyPr>
          <a:lstStyle/>
          <a:p>
            <a:r>
              <a:rPr lang="en-US" sz="2000" dirty="0"/>
              <a:t>In information theory, the noisy-channel coding theorem (sometimes Shannon's theorem or Shannon's limit), establishes that for any given degree of noise contamination of a communication channel, </a:t>
            </a:r>
            <a:r>
              <a:rPr lang="en-US" sz="2000" dirty="0">
                <a:solidFill>
                  <a:srgbClr val="0F2EFF"/>
                </a:solidFill>
              </a:rPr>
              <a:t>it is possible to communicate discrete data (digital information) nearly error-free up to a computable maximum rate through the channel</a:t>
            </a:r>
            <a:r>
              <a:rPr lang="en-US" sz="2000" dirty="0"/>
              <a:t>. </a:t>
            </a:r>
          </a:p>
          <a:p>
            <a:r>
              <a:rPr lang="en-US" sz="2000" dirty="0"/>
              <a:t>This result was presented by Claude Shannon in 1948 and was based in part on earlier work and ideas of Harry Nyquist and Ralph Hartley. </a:t>
            </a:r>
          </a:p>
          <a:p>
            <a:r>
              <a:rPr lang="en-US" sz="2000" dirty="0"/>
              <a:t>The Shannon limit or Shannon </a:t>
            </a:r>
            <a:r>
              <a:rPr lang="en-US" sz="2000" dirty="0">
                <a:solidFill>
                  <a:srgbClr val="0F2EFF"/>
                </a:solidFill>
              </a:rPr>
              <a:t>capacity of a communication channel refers to the maximum rate of error-free data that can theoretically be transferred over the channel if the link is subject to random data transmission errors</a:t>
            </a:r>
            <a:r>
              <a:rPr lang="en-US" sz="2000" dirty="0"/>
              <a:t>, for a particular noise level. </a:t>
            </a:r>
          </a:p>
          <a:p>
            <a:r>
              <a:rPr lang="en-US" sz="2000" dirty="0"/>
              <a:t>It was first described by Shannon (1948), and shortly after published in a book by Shannon and Warren Weaver entitled The Mathematical Theory of Communication (1949). </a:t>
            </a:r>
          </a:p>
          <a:p>
            <a:endParaRPr lang="en-US" sz="2000" dirty="0"/>
          </a:p>
        </p:txBody>
      </p:sp>
    </p:spTree>
    <p:extLst>
      <p:ext uri="{BB962C8B-B14F-4D97-AF65-F5344CB8AC3E}">
        <p14:creationId xmlns:p14="http://schemas.microsoft.com/office/powerpoint/2010/main" val="3144496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AEFF-3A5D-F44C-9829-BE41872C5BB1}"/>
              </a:ext>
            </a:extLst>
          </p:cNvPr>
          <p:cNvSpPr>
            <a:spLocks noGrp="1"/>
          </p:cNvSpPr>
          <p:nvPr>
            <p:ph type="title"/>
          </p:nvPr>
        </p:nvSpPr>
        <p:spPr/>
        <p:txBody>
          <a:bodyPr/>
          <a:lstStyle/>
          <a:p>
            <a:r>
              <a:rPr lang="en-US" dirty="0"/>
              <a:t>To Repeat: Basic Overview</a:t>
            </a:r>
          </a:p>
        </p:txBody>
      </p:sp>
      <p:sp>
        <p:nvSpPr>
          <p:cNvPr id="3" name="Content Placeholder 2">
            <a:extLst>
              <a:ext uri="{FF2B5EF4-FFF2-40B4-BE49-F238E27FC236}">
                <a16:creationId xmlns:a16="http://schemas.microsoft.com/office/drawing/2014/main" id="{23E71AF6-E084-D94B-B23C-CB9CA4181FE9}"/>
              </a:ext>
            </a:extLst>
          </p:cNvPr>
          <p:cNvSpPr>
            <a:spLocks noGrp="1"/>
          </p:cNvSpPr>
          <p:nvPr>
            <p:ph idx="1"/>
          </p:nvPr>
        </p:nvSpPr>
        <p:spPr/>
        <p:txBody>
          <a:bodyPr>
            <a:noAutofit/>
          </a:bodyPr>
          <a:lstStyle/>
          <a:p>
            <a:r>
              <a:rPr lang="en-US" sz="2000" dirty="0"/>
              <a:t>Information theory studies the transmission, processing, extraction, and utilization of information. </a:t>
            </a:r>
          </a:p>
          <a:p>
            <a:r>
              <a:rPr lang="en-US" sz="2000" dirty="0"/>
              <a:t>Abstractly, information can be thought of as the resolution of uncertainty. </a:t>
            </a:r>
          </a:p>
          <a:p>
            <a:r>
              <a:rPr lang="en-US" sz="2000" dirty="0"/>
              <a:t>In the case of communication of information over a noisy channel, this abstract concept was formalized in 1948 by Claude Shannon in the paper mentioned earlier, </a:t>
            </a:r>
            <a:r>
              <a:rPr lang="en-US" sz="2000" dirty="0">
                <a:solidFill>
                  <a:srgbClr val="0E47FF"/>
                </a:solidFill>
              </a:rPr>
              <a:t>A Mathematical Theory of Communication</a:t>
            </a:r>
            <a:endParaRPr lang="en-US" sz="2000" dirty="0"/>
          </a:p>
          <a:p>
            <a:r>
              <a:rPr lang="en-US" sz="2000" dirty="0"/>
              <a:t>Here information is thought of as a set of possible messages, and the goal is to send these messages over a noisy channel, and to have the receiver reconstruct the message with low probability of error, in spite of the channel noise.</a:t>
            </a:r>
          </a:p>
          <a:p>
            <a:r>
              <a:rPr lang="en-US" sz="2000" dirty="0"/>
              <a:t> Shannon's main result, the </a:t>
            </a:r>
            <a:r>
              <a:rPr lang="en-US" sz="2000" dirty="0">
                <a:solidFill>
                  <a:srgbClr val="0E07FF"/>
                </a:solidFill>
              </a:rPr>
              <a:t>noisy-channel coding theorem </a:t>
            </a:r>
            <a:r>
              <a:rPr lang="en-US" sz="2000" dirty="0"/>
              <a:t>showed that, in the limit of many channel uses, the rate of information that is asymptotically achievable is equal to the channel capacity, a quantity dependent merely on the statistics of the channel over which the messages are sent.</a:t>
            </a:r>
          </a:p>
          <a:p>
            <a:endParaRPr lang="en-US" sz="2000" dirty="0"/>
          </a:p>
          <a:p>
            <a:pPr marL="0" indent="0">
              <a:buNone/>
            </a:pPr>
            <a:endParaRPr lang="en-US" sz="2000" dirty="0"/>
          </a:p>
        </p:txBody>
      </p:sp>
    </p:spTree>
    <p:extLst>
      <p:ext uri="{BB962C8B-B14F-4D97-AF65-F5344CB8AC3E}">
        <p14:creationId xmlns:p14="http://schemas.microsoft.com/office/powerpoint/2010/main" val="1641830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B18543-FBF3-5F45-9269-2A6E145E766D}"/>
              </a:ext>
            </a:extLst>
          </p:cNvPr>
          <p:cNvSpPr>
            <a:spLocks noGrp="1"/>
          </p:cNvSpPr>
          <p:nvPr>
            <p:ph type="title"/>
          </p:nvPr>
        </p:nvSpPr>
        <p:spPr/>
        <p:txBody>
          <a:bodyPr/>
          <a:lstStyle/>
          <a:p>
            <a:r>
              <a:rPr lang="en-US" dirty="0"/>
              <a:t>To Repeat:  Basic Overview</a:t>
            </a:r>
          </a:p>
        </p:txBody>
      </p:sp>
      <p:sp>
        <p:nvSpPr>
          <p:cNvPr id="6" name="Content Placeholder 5">
            <a:extLst>
              <a:ext uri="{FF2B5EF4-FFF2-40B4-BE49-F238E27FC236}">
                <a16:creationId xmlns:a16="http://schemas.microsoft.com/office/drawing/2014/main" id="{4C453574-0F22-5147-A919-2561C96A9AAC}"/>
              </a:ext>
            </a:extLst>
          </p:cNvPr>
          <p:cNvSpPr>
            <a:spLocks noGrp="1"/>
          </p:cNvSpPr>
          <p:nvPr>
            <p:ph idx="1"/>
          </p:nvPr>
        </p:nvSpPr>
        <p:spPr/>
        <p:txBody>
          <a:bodyPr>
            <a:normAutofit/>
          </a:bodyPr>
          <a:lstStyle/>
          <a:p>
            <a:r>
              <a:rPr lang="en-US" sz="2000" dirty="0"/>
              <a:t>In Shannon's groundbreaking paper, Shannon for the first time introduced the qualitative and quantitative model of communication as a statistical process underlying information theory, opening with the assertion: </a:t>
            </a:r>
          </a:p>
          <a:p>
            <a:r>
              <a:rPr lang="en-US" sz="2000" dirty="0"/>
              <a:t>"The fundamental problem of communication is that of reproducing at one point, either exactly or approximately, a message selected at another point." With it came the ideas of :</a:t>
            </a:r>
          </a:p>
          <a:p>
            <a:pPr lvl="1"/>
            <a:r>
              <a:rPr lang="en-US" sz="1800" dirty="0">
                <a:solidFill>
                  <a:srgbClr val="0E07FF"/>
                </a:solidFill>
              </a:rPr>
              <a:t>The information entropy and redundancy of a source, and its relevance through the source coding theorem;</a:t>
            </a:r>
          </a:p>
          <a:p>
            <a:pPr lvl="1"/>
            <a:r>
              <a:rPr lang="en-US" sz="1800" dirty="0">
                <a:solidFill>
                  <a:srgbClr val="0E07FF"/>
                </a:solidFill>
              </a:rPr>
              <a:t>The mutual information, and the channel capacity of a noisy channel, including the promise of perfect loss-free communication given by the noisy-channel coding theorem;</a:t>
            </a:r>
          </a:p>
          <a:p>
            <a:pPr lvl="1"/>
            <a:r>
              <a:rPr lang="en-US" sz="1800" dirty="0">
                <a:solidFill>
                  <a:srgbClr val="0E07FF"/>
                </a:solidFill>
              </a:rPr>
              <a:t>The practical result of the Shannon–Hartley law for the channel capacity of a Gaussian channel; as well as</a:t>
            </a:r>
          </a:p>
          <a:p>
            <a:pPr lvl="1"/>
            <a:r>
              <a:rPr lang="en-US" sz="1800" dirty="0">
                <a:solidFill>
                  <a:srgbClr val="C00000"/>
                </a:solidFill>
              </a:rPr>
              <a:t>The bit</a:t>
            </a:r>
            <a:r>
              <a:rPr lang="en-US" sz="1800" dirty="0">
                <a:solidFill>
                  <a:srgbClr val="0E07FF"/>
                </a:solidFill>
              </a:rPr>
              <a:t>—a new way of seeing the most fundamental unit of information.</a:t>
            </a:r>
          </a:p>
          <a:p>
            <a:endParaRPr lang="en-US" sz="2000" dirty="0"/>
          </a:p>
        </p:txBody>
      </p:sp>
    </p:spTree>
    <p:extLst>
      <p:ext uri="{BB962C8B-B14F-4D97-AF65-F5344CB8AC3E}">
        <p14:creationId xmlns:p14="http://schemas.microsoft.com/office/powerpoint/2010/main" val="3353608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37B706-EA25-934F-B2F9-477478296FCC}"/>
              </a:ext>
            </a:extLst>
          </p:cNvPr>
          <p:cNvSpPr>
            <a:spLocks noGrp="1"/>
          </p:cNvSpPr>
          <p:nvPr>
            <p:ph type="title"/>
          </p:nvPr>
        </p:nvSpPr>
        <p:spPr/>
        <p:txBody>
          <a:bodyPr/>
          <a:lstStyle/>
          <a:p>
            <a:r>
              <a:rPr lang="en-US" dirty="0"/>
              <a:t>History</a:t>
            </a:r>
          </a:p>
        </p:txBody>
      </p:sp>
      <p:sp>
        <p:nvSpPr>
          <p:cNvPr id="6" name="Content Placeholder 5">
            <a:extLst>
              <a:ext uri="{FF2B5EF4-FFF2-40B4-BE49-F238E27FC236}">
                <a16:creationId xmlns:a16="http://schemas.microsoft.com/office/drawing/2014/main" id="{FFFC009B-704B-DC45-9E34-6B75C48E504F}"/>
              </a:ext>
            </a:extLst>
          </p:cNvPr>
          <p:cNvSpPr>
            <a:spLocks noGrp="1"/>
          </p:cNvSpPr>
          <p:nvPr>
            <p:ph idx="1"/>
          </p:nvPr>
        </p:nvSpPr>
        <p:spPr/>
        <p:txBody>
          <a:bodyPr>
            <a:noAutofit/>
          </a:bodyPr>
          <a:lstStyle/>
          <a:p>
            <a:r>
              <a:rPr lang="en-US" sz="1600" dirty="0"/>
              <a:t>As stated before, the landmark event establishing the discipline of information theory and bringing it to immediate worldwide attention was the publication of Claude E. Shannon's classic paper "</a:t>
            </a:r>
            <a:r>
              <a:rPr lang="en-US" sz="1600" dirty="0">
                <a:solidFill>
                  <a:srgbClr val="0F2EFF"/>
                </a:solidFill>
              </a:rPr>
              <a:t>A Mathematical Theory of Communication</a:t>
            </a:r>
            <a:r>
              <a:rPr lang="en-US" sz="1600" dirty="0"/>
              <a:t>” in 1948</a:t>
            </a:r>
          </a:p>
          <a:p>
            <a:r>
              <a:rPr lang="en-US" sz="1600" dirty="0"/>
              <a:t>Prior to this paper, limited information-theoretic ideas had been developed at Bell Labs, all implicitly assuming events of equal probability. </a:t>
            </a:r>
          </a:p>
          <a:p>
            <a:r>
              <a:rPr lang="en-US" sz="1600" dirty="0"/>
              <a:t>Harry Nyquist's 1924 paper, Certain Factors Affecting Telegraph Speed, contains a theoretical section quantifying "intelligence" and the "line speed" at which it can be transmitted by a communication system, giving the relation</a:t>
            </a:r>
          </a:p>
          <a:p>
            <a:pPr marL="0" indent="0" algn="ctr">
              <a:buNone/>
            </a:pPr>
            <a:r>
              <a:rPr lang="en-US" sz="1600" dirty="0"/>
              <a:t> </a:t>
            </a:r>
            <a:r>
              <a:rPr lang="en-US" sz="1600" i="1" dirty="0">
                <a:latin typeface="Times New Roman" panose="02020603050405020304" pitchFamily="18" charset="0"/>
                <a:cs typeface="Times New Roman" panose="02020603050405020304" pitchFamily="18" charset="0"/>
              </a:rPr>
              <a:t>W = K log m</a:t>
            </a:r>
          </a:p>
          <a:p>
            <a:r>
              <a:rPr lang="en-US" sz="1600" dirty="0"/>
              <a:t>Here </a:t>
            </a:r>
            <a:r>
              <a:rPr lang="en-US" sz="1600" i="1" dirty="0">
                <a:latin typeface="Times New Roman" panose="02020603050405020304" pitchFamily="18" charset="0"/>
                <a:cs typeface="Times New Roman" panose="02020603050405020304" pitchFamily="18" charset="0"/>
              </a:rPr>
              <a:t>K</a:t>
            </a:r>
            <a:r>
              <a:rPr lang="en-US" sz="1600" dirty="0"/>
              <a:t> is similar to Boltzmann's constant, </a:t>
            </a:r>
            <a:r>
              <a:rPr lang="en-US" sz="1600" i="1" dirty="0">
                <a:latin typeface="Times New Roman" panose="02020603050405020304" pitchFamily="18" charset="0"/>
                <a:cs typeface="Times New Roman" panose="02020603050405020304" pitchFamily="18" charset="0"/>
              </a:rPr>
              <a:t>W</a:t>
            </a:r>
            <a:r>
              <a:rPr lang="en-US" sz="1600" dirty="0"/>
              <a:t> is the speed of transmission of intelligence, </a:t>
            </a:r>
            <a:r>
              <a:rPr lang="en-US" sz="1600" i="1" dirty="0">
                <a:latin typeface="Times New Roman" panose="02020603050405020304" pitchFamily="18" charset="0"/>
                <a:cs typeface="Times New Roman" panose="02020603050405020304" pitchFamily="18" charset="0"/>
              </a:rPr>
              <a:t>m</a:t>
            </a:r>
            <a:r>
              <a:rPr lang="en-US" sz="1600" dirty="0"/>
              <a:t> is the number of different voltage levels to choose from at each time step, and </a:t>
            </a:r>
            <a:r>
              <a:rPr lang="en-US" sz="1600" i="1" dirty="0">
                <a:latin typeface="Times New Roman" panose="02020603050405020304" pitchFamily="18" charset="0"/>
                <a:cs typeface="Times New Roman" panose="02020603050405020304" pitchFamily="18" charset="0"/>
              </a:rPr>
              <a:t>K </a:t>
            </a:r>
            <a:r>
              <a:rPr lang="en-US" sz="1600" dirty="0"/>
              <a:t>is a constant. </a:t>
            </a:r>
          </a:p>
          <a:p>
            <a:r>
              <a:rPr lang="en-US" sz="1600" dirty="0"/>
              <a:t>Ralph Hartley's 1928 paper, </a:t>
            </a:r>
            <a:r>
              <a:rPr lang="en-US" sz="1600" dirty="0">
                <a:solidFill>
                  <a:srgbClr val="0F2EFF"/>
                </a:solidFill>
              </a:rPr>
              <a:t>Transmission of Information</a:t>
            </a:r>
            <a:r>
              <a:rPr lang="en-US" sz="1600" dirty="0"/>
              <a:t>, uses the word information as a measurable quantity, reflecting the receiver's ability to distinguish one sequence of symbols from any other, thus quantifying information as:</a:t>
            </a:r>
          </a:p>
          <a:p>
            <a:r>
              <a:rPr lang="en-US" sz="1600" i="1" dirty="0">
                <a:latin typeface="Times New Roman" panose="02020603050405020304" pitchFamily="18" charset="0"/>
                <a:cs typeface="Times New Roman" panose="02020603050405020304" pitchFamily="18" charset="0"/>
              </a:rPr>
              <a:t>H </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log S</a:t>
            </a:r>
            <a:r>
              <a:rPr lang="en-US" sz="1600" i="1" baseline="30000" dirty="0">
                <a:latin typeface="Times New Roman" panose="02020603050405020304" pitchFamily="18" charset="0"/>
                <a:cs typeface="Times New Roman" panose="02020603050405020304" pitchFamily="18" charset="0"/>
              </a:rPr>
              <a:t>n</a:t>
            </a:r>
            <a:r>
              <a:rPr lang="en-US" sz="1600" dirty="0">
                <a:latin typeface="Times New Roman" panose="02020603050405020304" pitchFamily="18" charset="0"/>
                <a:cs typeface="Times New Roman" panose="02020603050405020304" pitchFamily="18" charset="0"/>
              </a:rPr>
              <a:t> = </a:t>
            </a:r>
            <a:r>
              <a:rPr lang="en-US" sz="1600" i="1" dirty="0">
                <a:latin typeface="Times New Roman" panose="02020603050405020304" pitchFamily="18" charset="0"/>
                <a:cs typeface="Times New Roman" panose="02020603050405020304" pitchFamily="18" charset="0"/>
              </a:rPr>
              <a:t>n log S</a:t>
            </a:r>
            <a:r>
              <a:rPr lang="en-US" sz="1600" dirty="0"/>
              <a:t>, </a:t>
            </a:r>
          </a:p>
          <a:p>
            <a:r>
              <a:rPr lang="en-US" sz="1600" dirty="0"/>
              <a:t>where </a:t>
            </a:r>
            <a:r>
              <a:rPr lang="en-US" sz="1600" i="1" dirty="0">
                <a:latin typeface="Times New Roman" panose="02020603050405020304" pitchFamily="18" charset="0"/>
                <a:cs typeface="Times New Roman" panose="02020603050405020304" pitchFamily="18" charset="0"/>
              </a:rPr>
              <a:t>S</a:t>
            </a:r>
            <a:r>
              <a:rPr lang="en-US" sz="1600" dirty="0"/>
              <a:t> was the number of possible symbols, and </a:t>
            </a:r>
            <a:r>
              <a:rPr lang="en-US" sz="1600" i="1" dirty="0">
                <a:latin typeface="Times New Roman" panose="02020603050405020304" pitchFamily="18" charset="0"/>
                <a:cs typeface="Times New Roman" panose="02020603050405020304" pitchFamily="18" charset="0"/>
              </a:rPr>
              <a:t>n</a:t>
            </a:r>
            <a:r>
              <a:rPr lang="en-US" sz="1600" dirty="0"/>
              <a:t> the number of symbols in a transmission. </a:t>
            </a:r>
          </a:p>
          <a:p>
            <a:endParaRPr lang="en-US" sz="1600" dirty="0"/>
          </a:p>
        </p:txBody>
      </p:sp>
    </p:spTree>
    <p:extLst>
      <p:ext uri="{BB962C8B-B14F-4D97-AF65-F5344CB8AC3E}">
        <p14:creationId xmlns:p14="http://schemas.microsoft.com/office/powerpoint/2010/main" val="181457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DEAC0-1CFB-034B-A94D-B218DCA4444A}"/>
              </a:ext>
            </a:extLst>
          </p:cNvPr>
          <p:cNvSpPr>
            <a:spLocks noGrp="1"/>
          </p:cNvSpPr>
          <p:nvPr>
            <p:ph type="title"/>
          </p:nvPr>
        </p:nvSpPr>
        <p:spPr/>
        <p:txBody>
          <a:bodyPr/>
          <a:lstStyle/>
          <a:p>
            <a:r>
              <a:rPr lang="en-US" dirty="0"/>
              <a:t>Automata Theory: Brief Description</a:t>
            </a:r>
          </a:p>
        </p:txBody>
      </p:sp>
      <p:sp>
        <p:nvSpPr>
          <p:cNvPr id="3" name="Content Placeholder 2">
            <a:extLst>
              <a:ext uri="{FF2B5EF4-FFF2-40B4-BE49-F238E27FC236}">
                <a16:creationId xmlns:a16="http://schemas.microsoft.com/office/drawing/2014/main" id="{F82155DA-B8F9-BA49-BC74-E6E1A4C00123}"/>
              </a:ext>
            </a:extLst>
          </p:cNvPr>
          <p:cNvSpPr>
            <a:spLocks noGrp="1"/>
          </p:cNvSpPr>
          <p:nvPr>
            <p:ph idx="1"/>
          </p:nvPr>
        </p:nvSpPr>
        <p:spPr/>
        <p:txBody>
          <a:bodyPr>
            <a:normAutofit/>
          </a:bodyPr>
          <a:lstStyle/>
          <a:p>
            <a:r>
              <a:rPr lang="en-US" sz="2000" dirty="0"/>
              <a:t>Automata theory is the study of abstract machines (or more appropriately, abstract 'mathematical' machines or systems) and the computational problems that can be solved using these machines. These abstract machines are called automata. </a:t>
            </a:r>
          </a:p>
          <a:p>
            <a:r>
              <a:rPr lang="en-US" sz="2000" dirty="0"/>
              <a:t>Automata comes from the Greek word (</a:t>
            </a:r>
            <a:r>
              <a:rPr lang="el-GR" sz="2000" dirty="0"/>
              <a:t>Αυτόματα) </a:t>
            </a:r>
            <a:r>
              <a:rPr lang="en-US" sz="2000" dirty="0"/>
              <a:t>which means that something is doing something by itself. </a:t>
            </a:r>
          </a:p>
          <a:p>
            <a:r>
              <a:rPr lang="en-US" sz="2000" dirty="0"/>
              <a:t>Automata theory is also closely related to formal language theory. </a:t>
            </a:r>
          </a:p>
          <a:p>
            <a:r>
              <a:rPr lang="en-US" sz="2000" dirty="0"/>
              <a:t>An automaton can be a finite representation of a formal language that may be an infinite set. </a:t>
            </a:r>
          </a:p>
          <a:p>
            <a:r>
              <a:rPr lang="en-US" sz="2000" dirty="0"/>
              <a:t>Automata are used as theoretical models for computing machines and are used for proofs about computability.</a:t>
            </a:r>
          </a:p>
          <a:p>
            <a:r>
              <a:rPr lang="en-US" sz="2000" dirty="0"/>
              <a:t>We describe Cellular Automata (CA) in the next lecture</a:t>
            </a:r>
          </a:p>
        </p:txBody>
      </p:sp>
    </p:spTree>
    <p:extLst>
      <p:ext uri="{BB962C8B-B14F-4D97-AF65-F5344CB8AC3E}">
        <p14:creationId xmlns:p14="http://schemas.microsoft.com/office/powerpoint/2010/main" val="908107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5C155A-BA92-3444-A2BE-CF88545D25D4}"/>
              </a:ext>
            </a:extLst>
          </p:cNvPr>
          <p:cNvSpPr>
            <a:spLocks noGrp="1"/>
          </p:cNvSpPr>
          <p:nvPr>
            <p:ph type="title"/>
          </p:nvPr>
        </p:nvSpPr>
        <p:spPr>
          <a:xfrm>
            <a:off x="838200" y="365125"/>
            <a:ext cx="4583654" cy="1325563"/>
          </a:xfrm>
        </p:spPr>
        <p:txBody>
          <a:bodyPr/>
          <a:lstStyle/>
          <a:p>
            <a:r>
              <a:rPr lang="en-US" dirty="0"/>
              <a:t>Definition</a:t>
            </a:r>
          </a:p>
        </p:txBody>
      </p:sp>
      <p:pic>
        <p:nvPicPr>
          <p:cNvPr id="7" name="Picture 6">
            <a:extLst>
              <a:ext uri="{FF2B5EF4-FFF2-40B4-BE49-F238E27FC236}">
                <a16:creationId xmlns:a16="http://schemas.microsoft.com/office/drawing/2014/main" id="{78AB198F-DAE3-F54F-B885-43D54C053939}"/>
              </a:ext>
            </a:extLst>
          </p:cNvPr>
          <p:cNvPicPr>
            <a:picLocks noChangeAspect="1"/>
          </p:cNvPicPr>
          <p:nvPr/>
        </p:nvPicPr>
        <p:blipFill>
          <a:blip r:embed="rId2"/>
          <a:stretch>
            <a:fillRect/>
          </a:stretch>
        </p:blipFill>
        <p:spPr>
          <a:xfrm>
            <a:off x="3465260" y="1904103"/>
            <a:ext cx="7752425" cy="4749725"/>
          </a:xfrm>
          <a:prstGeom prst="rect">
            <a:avLst/>
          </a:prstGeom>
        </p:spPr>
      </p:pic>
      <p:sp>
        <p:nvSpPr>
          <p:cNvPr id="8" name="Rectangle 7">
            <a:extLst>
              <a:ext uri="{FF2B5EF4-FFF2-40B4-BE49-F238E27FC236}">
                <a16:creationId xmlns:a16="http://schemas.microsoft.com/office/drawing/2014/main" id="{DC402089-D307-664C-BB51-CD3CE3F91C68}"/>
              </a:ext>
            </a:extLst>
          </p:cNvPr>
          <p:cNvSpPr/>
          <p:nvPr/>
        </p:nvSpPr>
        <p:spPr>
          <a:xfrm>
            <a:off x="3485476" y="5916706"/>
            <a:ext cx="7368988" cy="6992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EBE67D-E2DF-F144-A57D-7DCDB4AB2BF0}"/>
              </a:ext>
            </a:extLst>
          </p:cNvPr>
          <p:cNvSpPr txBox="1"/>
          <p:nvPr/>
        </p:nvSpPr>
        <p:spPr>
          <a:xfrm>
            <a:off x="5421854" y="473336"/>
            <a:ext cx="5795831" cy="646331"/>
          </a:xfrm>
          <a:prstGeom prst="rect">
            <a:avLst/>
          </a:prstGeom>
          <a:noFill/>
        </p:spPr>
        <p:txBody>
          <a:bodyPr wrap="square" rtlCol="0">
            <a:spAutoFit/>
          </a:bodyPr>
          <a:lstStyle/>
          <a:p>
            <a:r>
              <a:rPr lang="en-US" dirty="0"/>
              <a:t>Shannon entropy represents the </a:t>
            </a:r>
            <a:r>
              <a:rPr lang="en-US" dirty="0">
                <a:solidFill>
                  <a:srgbClr val="0F2EFF"/>
                </a:solidFill>
              </a:rPr>
              <a:t>surprise value (or “surprisal”) </a:t>
            </a:r>
            <a:r>
              <a:rPr lang="en-US" dirty="0"/>
              <a:t>of the bit string.</a:t>
            </a:r>
          </a:p>
        </p:txBody>
      </p:sp>
      <p:sp>
        <p:nvSpPr>
          <p:cNvPr id="10" name="TextBox 9">
            <a:extLst>
              <a:ext uri="{FF2B5EF4-FFF2-40B4-BE49-F238E27FC236}">
                <a16:creationId xmlns:a16="http://schemas.microsoft.com/office/drawing/2014/main" id="{11D4EF07-BE11-214E-A3B4-137DB783C901}"/>
              </a:ext>
            </a:extLst>
          </p:cNvPr>
          <p:cNvSpPr txBox="1"/>
          <p:nvPr/>
        </p:nvSpPr>
        <p:spPr>
          <a:xfrm>
            <a:off x="355002" y="2805172"/>
            <a:ext cx="2667896" cy="3046988"/>
          </a:xfrm>
          <a:prstGeom prst="rect">
            <a:avLst/>
          </a:prstGeom>
          <a:noFill/>
        </p:spPr>
        <p:txBody>
          <a:bodyPr wrap="square" rtlCol="0">
            <a:spAutoFit/>
          </a:bodyPr>
          <a:lstStyle/>
          <a:p>
            <a:r>
              <a:rPr lang="en-US" sz="1600" dirty="0"/>
              <a:t>The entropy of a source that emits a sequence of N symbols that are </a:t>
            </a:r>
            <a:r>
              <a:rPr lang="en-US" sz="1600" dirty="0">
                <a:solidFill>
                  <a:srgbClr val="0F2EFF"/>
                </a:solidFill>
              </a:rPr>
              <a:t>independent and identically distributed (</a:t>
            </a:r>
            <a:r>
              <a:rPr lang="en-US" sz="1600" dirty="0" err="1">
                <a:solidFill>
                  <a:srgbClr val="0F2EFF"/>
                </a:solidFill>
              </a:rPr>
              <a:t>iid</a:t>
            </a:r>
            <a:r>
              <a:rPr lang="en-US" sz="1600" dirty="0">
                <a:solidFill>
                  <a:srgbClr val="0F2EFF"/>
                </a:solidFill>
              </a:rPr>
              <a:t>) is N ⋅ H bits (per message of N symbols</a:t>
            </a:r>
            <a:r>
              <a:rPr lang="en-US" sz="1600" dirty="0"/>
              <a:t>). If the source data symbols are identically distributed but not independent, the entropy of a message of length N will be less than N ⋅ H. </a:t>
            </a:r>
          </a:p>
          <a:p>
            <a:endParaRPr lang="en-US" sz="1600" dirty="0"/>
          </a:p>
        </p:txBody>
      </p:sp>
    </p:spTree>
    <p:extLst>
      <p:ext uri="{BB962C8B-B14F-4D97-AF65-F5344CB8AC3E}">
        <p14:creationId xmlns:p14="http://schemas.microsoft.com/office/powerpoint/2010/main" val="1441329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906E8-0C4D-D048-AF0D-6FF0D4DF3280}"/>
              </a:ext>
            </a:extLst>
          </p:cNvPr>
          <p:cNvSpPr>
            <a:spLocks noGrp="1"/>
          </p:cNvSpPr>
          <p:nvPr>
            <p:ph type="title"/>
          </p:nvPr>
        </p:nvSpPr>
        <p:spPr>
          <a:xfrm>
            <a:off x="719866" y="2548927"/>
            <a:ext cx="4024256" cy="1325563"/>
          </a:xfrm>
        </p:spPr>
        <p:txBody>
          <a:bodyPr>
            <a:normAutofit fontScale="90000"/>
          </a:bodyPr>
          <a:lstStyle/>
          <a:p>
            <a:r>
              <a:rPr lang="en-US" dirty="0"/>
              <a:t>Shannon Information (Entropy) </a:t>
            </a:r>
            <a:r>
              <a:rPr lang="en-US" i="1" dirty="0">
                <a:latin typeface="Times New Roman" panose="02020603050405020304" pitchFamily="18" charset="0"/>
                <a:cs typeface="Times New Roman" panose="02020603050405020304" pitchFamily="18" charset="0"/>
              </a:rPr>
              <a:t>H(X)</a:t>
            </a:r>
          </a:p>
        </p:txBody>
      </p:sp>
      <p:pic>
        <p:nvPicPr>
          <p:cNvPr id="4" name="Picture 3">
            <a:extLst>
              <a:ext uri="{FF2B5EF4-FFF2-40B4-BE49-F238E27FC236}">
                <a16:creationId xmlns:a16="http://schemas.microsoft.com/office/drawing/2014/main" id="{6AFE53CD-6A04-7B4C-9567-F28330B1F6D0}"/>
              </a:ext>
            </a:extLst>
          </p:cNvPr>
          <p:cNvPicPr>
            <a:picLocks noChangeAspect="1"/>
          </p:cNvPicPr>
          <p:nvPr/>
        </p:nvPicPr>
        <p:blipFill>
          <a:blip r:embed="rId2"/>
          <a:stretch>
            <a:fillRect/>
          </a:stretch>
        </p:blipFill>
        <p:spPr>
          <a:xfrm>
            <a:off x="5312561" y="849855"/>
            <a:ext cx="6711431" cy="5749962"/>
          </a:xfrm>
          <a:prstGeom prst="rect">
            <a:avLst/>
          </a:prstGeom>
        </p:spPr>
      </p:pic>
      <p:sp>
        <p:nvSpPr>
          <p:cNvPr id="5" name="Rounded Rectangle 4">
            <a:extLst>
              <a:ext uri="{FF2B5EF4-FFF2-40B4-BE49-F238E27FC236}">
                <a16:creationId xmlns:a16="http://schemas.microsoft.com/office/drawing/2014/main" id="{AA160CCD-6533-7B47-A1A9-CCB1CA7BAD3B}"/>
              </a:ext>
            </a:extLst>
          </p:cNvPr>
          <p:cNvSpPr/>
          <p:nvPr/>
        </p:nvSpPr>
        <p:spPr>
          <a:xfrm>
            <a:off x="5195944" y="4195482"/>
            <a:ext cx="4077148" cy="90364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510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9AF1-C77B-A94D-BBD4-39C1BF1BA8E6}"/>
              </a:ext>
            </a:extLst>
          </p:cNvPr>
          <p:cNvSpPr>
            <a:spLocks noGrp="1"/>
          </p:cNvSpPr>
          <p:nvPr>
            <p:ph type="title"/>
          </p:nvPr>
        </p:nvSpPr>
        <p:spPr/>
        <p:txBody>
          <a:bodyPr/>
          <a:lstStyle/>
          <a:p>
            <a:r>
              <a:rPr lang="en-US" dirty="0"/>
              <a:t>Entropy of Mixing of Two Sets of Molecules</a:t>
            </a:r>
          </a:p>
        </p:txBody>
      </p:sp>
      <p:sp>
        <p:nvSpPr>
          <p:cNvPr id="3" name="TextBox 2">
            <a:extLst>
              <a:ext uri="{FF2B5EF4-FFF2-40B4-BE49-F238E27FC236}">
                <a16:creationId xmlns:a16="http://schemas.microsoft.com/office/drawing/2014/main" id="{38639BA7-11F1-6E48-B36D-B2A536CD38E2}"/>
              </a:ext>
            </a:extLst>
          </p:cNvPr>
          <p:cNvSpPr txBox="1"/>
          <p:nvPr/>
        </p:nvSpPr>
        <p:spPr>
          <a:xfrm>
            <a:off x="430306" y="3218274"/>
            <a:ext cx="2216076" cy="1754326"/>
          </a:xfrm>
          <a:prstGeom prst="rect">
            <a:avLst/>
          </a:prstGeom>
          <a:noFill/>
        </p:spPr>
        <p:txBody>
          <a:bodyPr wrap="square" rtlCol="0">
            <a:spAutoFit/>
          </a:bodyPr>
          <a:lstStyle/>
          <a:p>
            <a:r>
              <a:rPr lang="en-US" dirty="0">
                <a:solidFill>
                  <a:srgbClr val="0F2EFF"/>
                </a:solidFill>
              </a:rPr>
              <a:t>Note that this is basically the same as Shannon Entropy, since there we are mixing 1’s and 0’s in a bit string</a:t>
            </a:r>
          </a:p>
        </p:txBody>
      </p:sp>
      <p:pic>
        <p:nvPicPr>
          <p:cNvPr id="5" name="Picture 4">
            <a:extLst>
              <a:ext uri="{FF2B5EF4-FFF2-40B4-BE49-F238E27FC236}">
                <a16:creationId xmlns:a16="http://schemas.microsoft.com/office/drawing/2014/main" id="{8E1348F4-1890-C041-B0A7-4E56014D46C9}"/>
              </a:ext>
            </a:extLst>
          </p:cNvPr>
          <p:cNvPicPr>
            <a:picLocks noChangeAspect="1"/>
          </p:cNvPicPr>
          <p:nvPr/>
        </p:nvPicPr>
        <p:blipFill>
          <a:blip r:embed="rId2"/>
          <a:stretch>
            <a:fillRect/>
          </a:stretch>
        </p:blipFill>
        <p:spPr>
          <a:xfrm>
            <a:off x="3044414" y="2371892"/>
            <a:ext cx="8715786" cy="3019258"/>
          </a:xfrm>
          <a:prstGeom prst="rect">
            <a:avLst/>
          </a:prstGeom>
        </p:spPr>
      </p:pic>
    </p:spTree>
    <p:extLst>
      <p:ext uri="{BB962C8B-B14F-4D97-AF65-F5344CB8AC3E}">
        <p14:creationId xmlns:p14="http://schemas.microsoft.com/office/powerpoint/2010/main" val="3722507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58">
            <a:extLst>
              <a:ext uri="{FF2B5EF4-FFF2-40B4-BE49-F238E27FC236}">
                <a16:creationId xmlns:a16="http://schemas.microsoft.com/office/drawing/2014/main" id="{7019CA3D-7BFA-1341-8549-5CAC0B1814E5}"/>
              </a:ext>
            </a:extLst>
          </p:cNvPr>
          <p:cNvSpPr>
            <a:spLocks noGrp="1"/>
          </p:cNvSpPr>
          <p:nvPr>
            <p:ph type="title"/>
          </p:nvPr>
        </p:nvSpPr>
        <p:spPr/>
        <p:txBody>
          <a:bodyPr>
            <a:normAutofit/>
          </a:bodyPr>
          <a:lstStyle/>
          <a:p>
            <a:r>
              <a:rPr lang="en-US" sz="3200" dirty="0"/>
              <a:t>Entropy of Mixing of a Magnetic (</a:t>
            </a:r>
            <a:r>
              <a:rPr lang="en-US" sz="3200" dirty="0" err="1"/>
              <a:t>Ising</a:t>
            </a:r>
            <a:r>
              <a:rPr lang="en-US" sz="3200" dirty="0"/>
              <a:t>) System</a:t>
            </a:r>
            <a:br>
              <a:rPr lang="en-US" sz="3200" dirty="0"/>
            </a:br>
            <a:r>
              <a:rPr lang="en-US" sz="2400" dirty="0"/>
              <a:t>(or a system of 1’s and 0’s, i.e., bits)</a:t>
            </a:r>
          </a:p>
        </p:txBody>
      </p:sp>
      <p:pic>
        <p:nvPicPr>
          <p:cNvPr id="62" name="Content Placeholder 61">
            <a:extLst>
              <a:ext uri="{FF2B5EF4-FFF2-40B4-BE49-F238E27FC236}">
                <a16:creationId xmlns:a16="http://schemas.microsoft.com/office/drawing/2014/main" id="{865F005E-01A8-D249-AE6B-7B6281478427}"/>
              </a:ext>
            </a:extLst>
          </p:cNvPr>
          <p:cNvPicPr>
            <a:picLocks noGrp="1" noChangeAspect="1"/>
          </p:cNvPicPr>
          <p:nvPr>
            <p:ph sz="half" idx="2"/>
          </p:nvPr>
        </p:nvPicPr>
        <p:blipFill rotWithShape="1">
          <a:blip r:embed="rId2"/>
          <a:srcRect l="15214" t="24131" r="18397" b="21042"/>
          <a:stretch/>
        </p:blipFill>
        <p:spPr>
          <a:xfrm>
            <a:off x="7228108" y="1562872"/>
            <a:ext cx="3178639" cy="3091585"/>
          </a:xfrm>
          <a:prstGeom prst="rect">
            <a:avLst/>
          </a:prstGeom>
        </p:spPr>
      </p:pic>
      <mc:AlternateContent xmlns:mc="http://schemas.openxmlformats.org/markup-compatibility/2006" xmlns:a14="http://schemas.microsoft.com/office/drawing/2010/main">
        <mc:Choice Requires="a14">
          <p:sp>
            <p:nvSpPr>
              <p:cNvPr id="63" name="Content Placeholder 62">
                <a:extLst>
                  <a:ext uri="{FF2B5EF4-FFF2-40B4-BE49-F238E27FC236}">
                    <a16:creationId xmlns:a16="http://schemas.microsoft.com/office/drawing/2014/main" id="{ED783EE0-A19A-564A-8B1B-F4EF7747CC4F}"/>
                  </a:ext>
                </a:extLst>
              </p:cNvPr>
              <p:cNvSpPr txBox="1">
                <a:spLocks noGrp="1"/>
              </p:cNvSpPr>
              <p:nvPr>
                <p:ph sz="half" idx="1"/>
              </p:nvPr>
            </p:nvSpPr>
            <p:spPr>
              <a:xfrm>
                <a:off x="914400" y="1690688"/>
                <a:ext cx="5181600" cy="5029710"/>
              </a:xfrm>
              <a:prstGeom prst="rect">
                <a:avLst/>
              </a:prstGeom>
              <a:noFill/>
            </p:spPr>
            <p:txBody>
              <a:bodyPr wrap="square" rtlCol="0">
                <a:spAutoFit/>
              </a:bodyPr>
              <a:lstStyle/>
              <a:p>
                <a:pPr marL="0" indent="0">
                  <a:buNone/>
                </a:pPr>
                <a:r>
                  <a:rPr lang="en-US" sz="1800" dirty="0"/>
                  <a:t>For the entropy of mixing of </a:t>
                </a:r>
                <a:r>
                  <a:rPr lang="en-US" sz="1800" dirty="0" err="1"/>
                  <a:t>Ising</a:t>
                </a:r>
                <a:r>
                  <a:rPr lang="en-US" sz="1800" dirty="0"/>
                  <a:t> spin systems, we find similarly for the entropy per spin:</a:t>
                </a:r>
              </a:p>
              <a:p>
                <a:pPr marL="0" indent="0">
                  <a:buNone/>
                </a:pPr>
                <a:endParaRPr lang="en-US" sz="1800" i="1" dirty="0">
                  <a:latin typeface="Cambria Math" panose="02040503050406030204" pitchFamily="18" charset="0"/>
                  <a:ea typeface="Cambria Math" panose="02040503050406030204" pitchFamily="18" charset="0"/>
                </a:endParaRPr>
              </a:p>
              <a:p>
                <a:pPr marL="0" indent="0">
                  <a:buNone/>
                </a:pPr>
                <a14:m>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𝑆</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𝑁</m:t>
                    </m:r>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𝑓</m:t>
                        </m:r>
                      </m:e>
                      <m:sub>
                        <m:r>
                          <a:rPr lang="en-US" sz="1800" b="0" i="1" smtClean="0">
                            <a:latin typeface="Cambria Math" panose="02040503050406030204" pitchFamily="18" charset="0"/>
                            <a:ea typeface="Cambria Math" panose="02040503050406030204" pitchFamily="18" charset="0"/>
                          </a:rPr>
                          <m:t>𝑢𝑝</m:t>
                        </m:r>
                      </m:sub>
                    </m:sSub>
                    <m:r>
                      <a:rPr lang="en-US" sz="1800" b="0" i="1"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Log</m:t>
                    </m:r>
                    <m:r>
                      <a:rPr lang="en-US" sz="1800" b="0" i="1" smtClean="0">
                        <a:latin typeface="Cambria Math" panose="02040503050406030204" pitchFamily="18" charset="0"/>
                        <a:ea typeface="Cambria Math" panose="02040503050406030204" pitchFamily="18" charset="0"/>
                      </a:rPr>
                      <m:t> </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𝑓</m:t>
                        </m:r>
                      </m:e>
                      <m:sub>
                        <m:r>
                          <a:rPr lang="en-US" sz="1800" b="0" i="1" smtClean="0">
                            <a:latin typeface="Cambria Math" panose="02040503050406030204" pitchFamily="18" charset="0"/>
                            <a:ea typeface="Cambria Math" panose="02040503050406030204" pitchFamily="18" charset="0"/>
                          </a:rPr>
                          <m:t>𝑢𝑝</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𝑓</m:t>
                        </m:r>
                      </m:e>
                      <m:sub>
                        <m:r>
                          <a:rPr lang="en-US" sz="1800" b="0" i="1" smtClean="0">
                            <a:latin typeface="Cambria Math" panose="02040503050406030204" pitchFamily="18" charset="0"/>
                            <a:ea typeface="Cambria Math" panose="02040503050406030204" pitchFamily="18" charset="0"/>
                          </a:rPr>
                          <m:t>𝑑𝑛</m:t>
                        </m:r>
                      </m:sub>
                    </m:sSub>
                    <m:r>
                      <a:rPr lang="en-US" sz="1800" b="0" i="1"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Log</m:t>
                    </m:r>
                    <m:r>
                      <a:rPr lang="en-US" sz="1800" b="0" i="1" smtClean="0">
                        <a:latin typeface="Cambria Math" panose="02040503050406030204" pitchFamily="18" charset="0"/>
                        <a:ea typeface="Cambria Math" panose="02040503050406030204" pitchFamily="18" charset="0"/>
                      </a:rPr>
                      <m:t> </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𝑓</m:t>
                        </m:r>
                      </m:e>
                      <m:sub>
                        <m:r>
                          <a:rPr lang="en-US" sz="1800" b="0" i="1" smtClean="0">
                            <a:latin typeface="Cambria Math" panose="02040503050406030204" pitchFamily="18" charset="0"/>
                            <a:ea typeface="Cambria Math" panose="02040503050406030204" pitchFamily="18" charset="0"/>
                          </a:rPr>
                          <m:t>𝑑𝑛</m:t>
                        </m:r>
                      </m:sub>
                    </m:sSub>
                  </m:oMath>
                </a14:m>
                <a:r>
                  <a:rPr lang="en-US" sz="1800" b="0" dirty="0">
                    <a:ea typeface="Cambria Math" panose="02040503050406030204" pitchFamily="18" charset="0"/>
                  </a:rPr>
                  <a:t>)</a:t>
                </a:r>
              </a:p>
              <a:p>
                <a:pPr marL="0" indent="0">
                  <a:buNone/>
                </a:pPr>
                <a:endParaRPr lang="en-US" sz="1800" b="0" dirty="0">
                  <a:ea typeface="Cambria Math" panose="02040503050406030204" pitchFamily="18" charset="0"/>
                </a:endParaRPr>
              </a:p>
              <a:p>
                <a:pPr marL="0" indent="0">
                  <a:buNone/>
                </a:pPr>
                <a:r>
                  <a:rPr lang="en-US" sz="1800" b="0" dirty="0">
                    <a:ea typeface="Cambria Math" panose="02040503050406030204" pitchFamily="18" charset="0"/>
                  </a:rPr>
                  <a:t>where </a:t>
                </a:r>
                <a:r>
                  <a:rPr lang="en-US" sz="1800" i="1" dirty="0" err="1">
                    <a:latin typeface="Times New Roman" panose="02020603050405020304" pitchFamily="18" charset="0"/>
                    <a:ea typeface="Cambria Math" panose="02040503050406030204" pitchFamily="18" charset="0"/>
                    <a:cs typeface="Times New Roman" panose="02020603050405020304" pitchFamily="18" charset="0"/>
                  </a:rPr>
                  <a:t>f</a:t>
                </a:r>
                <a:r>
                  <a:rPr lang="en-US" sz="1800" b="0" i="1" baseline="-25000" dirty="0" err="1">
                    <a:latin typeface="Times New Roman" panose="02020603050405020304" pitchFamily="18" charset="0"/>
                    <a:ea typeface="Cambria Math" panose="02040503050406030204" pitchFamily="18" charset="0"/>
                    <a:cs typeface="Times New Roman" panose="02020603050405020304" pitchFamily="18" charset="0"/>
                  </a:rPr>
                  <a:t>up</a:t>
                </a:r>
                <a:r>
                  <a:rPr lang="en-US" sz="1800" b="0" dirty="0">
                    <a:ea typeface="Cambria Math" panose="02040503050406030204" pitchFamily="18" charset="0"/>
                  </a:rPr>
                  <a:t> is the fraction of up spins (</a:t>
                </a:r>
                <a14:m>
                  <m:oMath xmlns:m="http://schemas.openxmlformats.org/officeDocument/2006/math">
                    <m:f>
                      <m:fPr>
                        <m:ctrlPr>
                          <a:rPr lang="en-US" sz="1800" b="0" i="1" smtClean="0">
                            <a:latin typeface="Cambria Math" panose="02040503050406030204" pitchFamily="18" charset="0"/>
                            <a:ea typeface="Cambria Math" panose="02040503050406030204" pitchFamily="18" charset="0"/>
                          </a:rPr>
                        </m:ctrlPr>
                      </m:fPr>
                      <m:num>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𝑁</m:t>
                            </m:r>
                          </m:e>
                          <m:sub>
                            <m:r>
                              <a:rPr lang="en-US" sz="1800" b="0" i="1" smtClean="0">
                                <a:latin typeface="Cambria Math" panose="02040503050406030204" pitchFamily="18" charset="0"/>
                                <a:ea typeface="Cambria Math" panose="02040503050406030204" pitchFamily="18" charset="0"/>
                              </a:rPr>
                              <m:t>𝑢𝑝</m:t>
                            </m:r>
                          </m:sub>
                        </m:sSub>
                      </m:num>
                      <m:den>
                        <m:r>
                          <a:rPr lang="en-US" sz="1800" b="0" i="1" smtClean="0">
                            <a:latin typeface="Cambria Math" panose="02040503050406030204" pitchFamily="18" charset="0"/>
                            <a:ea typeface="Cambria Math" panose="02040503050406030204" pitchFamily="18" charset="0"/>
                          </a:rPr>
                          <m:t>𝑁</m:t>
                        </m:r>
                      </m:den>
                    </m:f>
                  </m:oMath>
                </a14:m>
                <a:r>
                  <a:rPr lang="en-US" sz="1800" b="0" dirty="0">
                    <a:ea typeface="Cambria Math" panose="02040503050406030204" pitchFamily="18" charset="0"/>
                  </a:rPr>
                  <a:t>) and </a:t>
                </a:r>
                <a:r>
                  <a:rPr lang="en-US" sz="1800" i="1" dirty="0" err="1">
                    <a:latin typeface="Times New Roman" panose="02020603050405020304" pitchFamily="18" charset="0"/>
                    <a:ea typeface="Cambria Math" panose="02040503050406030204" pitchFamily="18" charset="0"/>
                    <a:cs typeface="Times New Roman" panose="02020603050405020304" pitchFamily="18" charset="0"/>
                  </a:rPr>
                  <a:t>f</a:t>
                </a:r>
                <a:r>
                  <a:rPr lang="en-US" sz="1800" b="0" i="1" baseline="-25000" dirty="0" err="1">
                    <a:latin typeface="Times New Roman" panose="02020603050405020304" pitchFamily="18" charset="0"/>
                    <a:ea typeface="Cambria Math" panose="02040503050406030204" pitchFamily="18" charset="0"/>
                    <a:cs typeface="Times New Roman" panose="02020603050405020304" pitchFamily="18" charset="0"/>
                  </a:rPr>
                  <a:t>dn</a:t>
                </a:r>
                <a:r>
                  <a:rPr lang="en-US" sz="1800" b="0" dirty="0">
                    <a:ea typeface="Cambria Math" panose="02040503050406030204" pitchFamily="18" charset="0"/>
                  </a:rPr>
                  <a:t> is the fraction of down spins (</a:t>
                </a:r>
                <a14:m>
                  <m:oMath xmlns:m="http://schemas.openxmlformats.org/officeDocument/2006/math">
                    <m:f>
                      <m:fPr>
                        <m:ctrlPr>
                          <a:rPr lang="en-US" sz="1800" b="0" i="1" smtClean="0">
                            <a:latin typeface="Cambria Math" panose="02040503050406030204" pitchFamily="18" charset="0"/>
                            <a:ea typeface="Cambria Math" panose="02040503050406030204" pitchFamily="18" charset="0"/>
                          </a:rPr>
                        </m:ctrlPr>
                      </m:fPr>
                      <m:num>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𝑁</m:t>
                            </m:r>
                          </m:e>
                          <m:sub>
                            <m:r>
                              <a:rPr lang="en-US" sz="1800" b="0" i="1" smtClean="0">
                                <a:latin typeface="Cambria Math" panose="02040503050406030204" pitchFamily="18" charset="0"/>
                                <a:ea typeface="Cambria Math" panose="02040503050406030204" pitchFamily="18" charset="0"/>
                              </a:rPr>
                              <m:t>𝑑𝑛</m:t>
                            </m:r>
                          </m:sub>
                        </m:sSub>
                      </m:num>
                      <m:den>
                        <m:r>
                          <a:rPr lang="en-US" sz="1800" b="0" i="1" smtClean="0">
                            <a:latin typeface="Cambria Math" panose="02040503050406030204" pitchFamily="18" charset="0"/>
                            <a:ea typeface="Cambria Math" panose="02040503050406030204" pitchFamily="18" charset="0"/>
                          </a:rPr>
                          <m:t>𝑁</m:t>
                        </m:r>
                      </m:den>
                    </m:f>
                  </m:oMath>
                </a14:m>
                <a:r>
                  <a:rPr lang="en-US" sz="1800" b="0" dirty="0">
                    <a:ea typeface="Cambria Math" panose="02040503050406030204" pitchFamily="18" charset="0"/>
                  </a:rPr>
                  <a:t>), and </a:t>
                </a:r>
                <a:r>
                  <a:rPr lang="en-US" sz="1800" b="0" i="1" dirty="0">
                    <a:latin typeface="Times New Roman" panose="02020603050405020304" pitchFamily="18" charset="0"/>
                    <a:ea typeface="Cambria Math" panose="02040503050406030204" pitchFamily="18" charset="0"/>
                    <a:cs typeface="Times New Roman" panose="02020603050405020304" pitchFamily="18" charset="0"/>
                  </a:rPr>
                  <a:t>k</a:t>
                </a:r>
                <a:r>
                  <a:rPr lang="en-US" sz="1800" b="0" dirty="0">
                    <a:ea typeface="Cambria Math" panose="02040503050406030204" pitchFamily="18" charset="0"/>
                  </a:rPr>
                  <a:t> is the </a:t>
                </a:r>
                <a:r>
                  <a:rPr lang="en-US" sz="1800" b="0" dirty="0" err="1">
                    <a:ea typeface="Cambria Math" panose="02040503050406030204" pitchFamily="18" charset="0"/>
                  </a:rPr>
                  <a:t>Boltzman</a:t>
                </a:r>
                <a:r>
                  <a:rPr lang="en-US" sz="1800" b="0" dirty="0">
                    <a:ea typeface="Cambria Math" panose="02040503050406030204" pitchFamily="18" charset="0"/>
                  </a:rPr>
                  <a:t> constant.</a:t>
                </a:r>
              </a:p>
              <a:p>
                <a:pPr marL="0" indent="0">
                  <a:buNone/>
                </a:pPr>
                <a:r>
                  <a:rPr lang="en-US" sz="1800" dirty="0">
                    <a:ea typeface="Cambria Math" panose="02040503050406030204" pitchFamily="18" charset="0"/>
                  </a:rPr>
                  <a:t>This formula arises from the the general formula for entropy:  </a:t>
                </a:r>
              </a:p>
              <a:p>
                <a:pPr marL="0" indent="0">
                  <a:buNone/>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𝑆</m:t>
                      </m:r>
                      <m:r>
                        <a:rPr lang="en-US" sz="1800" b="0" i="0"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0"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Log</m:t>
                      </m:r>
                      <m:r>
                        <a:rPr lang="en-US" sz="1800" b="0" i="0"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𝑊</m:t>
                      </m:r>
                    </m:oMath>
                  </m:oMathPara>
                </a14:m>
                <a:endParaRPr lang="en-US" sz="1800" b="0" i="1" dirty="0">
                  <a:ea typeface="Cambria Math" panose="02040503050406030204" pitchFamily="18" charset="0"/>
                </a:endParaRPr>
              </a:p>
              <a:p>
                <a:pPr marL="0" indent="0">
                  <a:buNone/>
                </a:pPr>
                <a:r>
                  <a:rPr lang="en-US" sz="1800" b="0" dirty="0">
                    <a:ea typeface="Cambria Math" panose="02040503050406030204" pitchFamily="18" charset="0"/>
                  </a:rPr>
                  <a:t>where:</a:t>
                </a:r>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𝑊</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𝑁</m:t>
                          </m:r>
                          <m:r>
                            <a:rPr lang="en-US" sz="1800" b="0" i="1" smtClean="0">
                              <a:latin typeface="Cambria Math" panose="02040503050406030204" pitchFamily="18" charset="0"/>
                              <a:ea typeface="Cambria Math" panose="02040503050406030204" pitchFamily="18" charset="0"/>
                            </a:rPr>
                            <m:t>!</m:t>
                          </m:r>
                        </m:num>
                        <m:den>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𝑁</m:t>
                              </m:r>
                            </m:e>
                            <m:sub>
                              <m:r>
                                <a:rPr lang="en-US" sz="1800" b="0" i="1" smtClean="0">
                                  <a:latin typeface="Cambria Math" panose="02040503050406030204" pitchFamily="18" charset="0"/>
                                  <a:ea typeface="Cambria Math" panose="02040503050406030204" pitchFamily="18" charset="0"/>
                                </a:rPr>
                                <m:t>𝑢𝑝</m:t>
                              </m:r>
                            </m:sub>
                          </m:sSub>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𝑁</m:t>
                              </m:r>
                            </m:e>
                            <m:sub>
                              <m:r>
                                <a:rPr lang="en-US" sz="1800" b="0" i="1" smtClean="0">
                                  <a:latin typeface="Cambria Math" panose="02040503050406030204" pitchFamily="18" charset="0"/>
                                  <a:ea typeface="Cambria Math" panose="02040503050406030204" pitchFamily="18" charset="0"/>
                                </a:rPr>
                                <m:t>𝑑𝑛</m:t>
                              </m:r>
                            </m:sub>
                          </m:sSub>
                          <m:r>
                            <a:rPr lang="en-US" sz="1800" b="0" i="1" smtClean="0">
                              <a:latin typeface="Cambria Math" panose="02040503050406030204" pitchFamily="18" charset="0"/>
                              <a:ea typeface="Cambria Math" panose="02040503050406030204" pitchFamily="18" charset="0"/>
                            </a:rPr>
                            <m:t>!)</m:t>
                          </m:r>
                        </m:den>
                      </m:f>
                    </m:oMath>
                  </m:oMathPara>
                </a14:m>
                <a:endParaRPr lang="en-US" sz="1800" b="0" dirty="0">
                  <a:ea typeface="Cambria Math" panose="02040503050406030204" pitchFamily="18" charset="0"/>
                </a:endParaRPr>
              </a:p>
              <a:p>
                <a:endParaRPr lang="en-US" sz="1800" dirty="0"/>
              </a:p>
            </p:txBody>
          </p:sp>
        </mc:Choice>
        <mc:Fallback xmlns="">
          <p:sp>
            <p:nvSpPr>
              <p:cNvPr id="63" name="Content Placeholder 62">
                <a:extLst>
                  <a:ext uri="{FF2B5EF4-FFF2-40B4-BE49-F238E27FC236}">
                    <a16:creationId xmlns:a16="http://schemas.microsoft.com/office/drawing/2014/main" id="{ED783EE0-A19A-564A-8B1B-F4EF7747CC4F}"/>
                  </a:ext>
                </a:extLst>
              </p:cNvPr>
              <p:cNvSpPr txBox="1">
                <a:spLocks noGrp="1" noRot="1" noChangeAspect="1" noMove="1" noResize="1" noEditPoints="1" noAdjustHandles="1" noChangeArrowheads="1" noChangeShapeType="1" noTextEdit="1"/>
              </p:cNvSpPr>
              <p:nvPr>
                <p:ph sz="half" idx="1"/>
              </p:nvPr>
            </p:nvSpPr>
            <p:spPr>
              <a:xfrm>
                <a:off x="914400" y="1690688"/>
                <a:ext cx="5181600" cy="5029710"/>
              </a:xfrm>
              <a:prstGeom prst="rect">
                <a:avLst/>
              </a:prstGeom>
              <a:blipFill>
                <a:blip r:embed="rId3"/>
                <a:stretch>
                  <a:fillRect l="-978" t="-756" r="-14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5B0526F-5EA4-9F43-A996-31F51AF27E3C}"/>
                  </a:ext>
                </a:extLst>
              </p:cNvPr>
              <p:cNvSpPr txBox="1"/>
              <p:nvPr/>
            </p:nvSpPr>
            <p:spPr>
              <a:xfrm>
                <a:off x="6172200" y="4876800"/>
                <a:ext cx="5497286" cy="1508105"/>
              </a:xfrm>
              <a:prstGeom prst="rect">
                <a:avLst/>
              </a:prstGeom>
              <a:noFill/>
            </p:spPr>
            <p:txBody>
              <a:bodyPr wrap="square" rtlCol="0">
                <a:spAutoFit/>
              </a:bodyPr>
              <a:lstStyle/>
              <a:p>
                <a:pPr>
                  <a:spcAft>
                    <a:spcPts val="1200"/>
                  </a:spcAft>
                </a:pPr>
                <a:r>
                  <a:rPr lang="en-US" dirty="0"/>
                  <a:t>Note that </a:t>
                </a:r>
                <a:r>
                  <a:rPr lang="en-US" i="1" dirty="0">
                    <a:latin typeface="Times New Roman" panose="02020603050405020304" pitchFamily="18" charset="0"/>
                    <a:cs typeface="Times New Roman" panose="02020603050405020304" pitchFamily="18" charset="0"/>
                  </a:rPr>
                  <a:t>N</a:t>
                </a:r>
                <a:r>
                  <a:rPr lang="en-US" dirty="0"/>
                  <a:t> is the number of spins, and the factorial can be approximated by Stirling’s approximation:</a:t>
                </a:r>
              </a:p>
              <a:p>
                <a:pPr>
                  <a:spcAft>
                    <a:spcPts val="12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m:t>
                      </m:r>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𝑁</m:t>
                          </m:r>
                        </m:e>
                        <m:sup>
                          <m:r>
                            <a:rPr lang="en-US" b="0" i="1" smtClean="0">
                              <a:latin typeface="Cambria Math" panose="02040503050406030204" pitchFamily="18" charset="0"/>
                              <a:ea typeface="Cambria Math" panose="02040503050406030204" pitchFamily="18" charset="0"/>
                            </a:rPr>
                            <m:t>𝑁</m:t>
                          </m:r>
                        </m:sup>
                      </m:sSup>
                      <m:r>
                        <m:rPr>
                          <m:sty m:val="p"/>
                        </m:rPr>
                        <a:rPr lang="en-US" b="0" i="0" smtClean="0">
                          <a:latin typeface="Cambria Math" panose="02040503050406030204" pitchFamily="18" charset="0"/>
                          <a:ea typeface="Cambria Math" panose="02040503050406030204" pitchFamily="18" charset="0"/>
                        </a:rPr>
                        <m:t>exp</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a:spcAft>
                    <a:spcPts val="1200"/>
                  </a:spcAft>
                </a:pPr>
                <a:r>
                  <a:rPr lang="en-US" dirty="0"/>
                  <a:t> </a:t>
                </a:r>
              </a:p>
            </p:txBody>
          </p:sp>
        </mc:Choice>
        <mc:Fallback xmlns="">
          <p:sp>
            <p:nvSpPr>
              <p:cNvPr id="64" name="TextBox 63">
                <a:extLst>
                  <a:ext uri="{FF2B5EF4-FFF2-40B4-BE49-F238E27FC236}">
                    <a16:creationId xmlns:a16="http://schemas.microsoft.com/office/drawing/2014/main" id="{F5B0526F-5EA4-9F43-A996-31F51AF27E3C}"/>
                  </a:ext>
                </a:extLst>
              </p:cNvPr>
              <p:cNvSpPr txBox="1">
                <a:spLocks noRot="1" noChangeAspect="1" noMove="1" noResize="1" noEditPoints="1" noAdjustHandles="1" noChangeArrowheads="1" noChangeShapeType="1" noTextEdit="1"/>
              </p:cNvSpPr>
              <p:nvPr/>
            </p:nvSpPr>
            <p:spPr>
              <a:xfrm>
                <a:off x="6172200" y="4876800"/>
                <a:ext cx="5497286" cy="1508105"/>
              </a:xfrm>
              <a:prstGeom prst="rect">
                <a:avLst/>
              </a:prstGeom>
              <a:blipFill>
                <a:blip r:embed="rId4"/>
                <a:stretch>
                  <a:fillRect l="-1155" t="-1681" r="-231"/>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072A644E-4314-C247-AD43-3F22343F45E8}"/>
              </a:ext>
            </a:extLst>
          </p:cNvPr>
          <p:cNvSpPr txBox="1"/>
          <p:nvPr/>
        </p:nvSpPr>
        <p:spPr>
          <a:xfrm>
            <a:off x="2841171" y="6384905"/>
            <a:ext cx="6498772" cy="369332"/>
          </a:xfrm>
          <a:prstGeom prst="rect">
            <a:avLst/>
          </a:prstGeom>
          <a:noFill/>
        </p:spPr>
        <p:txBody>
          <a:bodyPr wrap="square" rtlCol="0">
            <a:spAutoFit/>
          </a:bodyPr>
          <a:lstStyle/>
          <a:p>
            <a:pPr algn="ctr"/>
            <a:r>
              <a:rPr lang="en-US" dirty="0">
                <a:solidFill>
                  <a:srgbClr val="0E47FF"/>
                </a:solidFill>
              </a:rPr>
              <a:t>A bit string can be represented as a 1-dimensional </a:t>
            </a:r>
            <a:r>
              <a:rPr lang="en-US" dirty="0" err="1">
                <a:solidFill>
                  <a:srgbClr val="0E47FF"/>
                </a:solidFill>
              </a:rPr>
              <a:t>Ising</a:t>
            </a:r>
            <a:r>
              <a:rPr lang="en-US" dirty="0">
                <a:solidFill>
                  <a:srgbClr val="0E47FF"/>
                </a:solidFill>
              </a:rPr>
              <a:t> model</a:t>
            </a:r>
          </a:p>
        </p:txBody>
      </p:sp>
    </p:spTree>
    <p:extLst>
      <p:ext uri="{BB962C8B-B14F-4D97-AF65-F5344CB8AC3E}">
        <p14:creationId xmlns:p14="http://schemas.microsoft.com/office/powerpoint/2010/main" val="1400830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E661-F8B4-FD4B-A7D1-98E73F02452D}"/>
              </a:ext>
            </a:extLst>
          </p:cNvPr>
          <p:cNvSpPr>
            <a:spLocks noGrp="1"/>
          </p:cNvSpPr>
          <p:nvPr>
            <p:ph type="title"/>
          </p:nvPr>
        </p:nvSpPr>
        <p:spPr/>
        <p:txBody>
          <a:bodyPr>
            <a:normAutofit/>
          </a:bodyPr>
          <a:lstStyle/>
          <a:p>
            <a:r>
              <a:rPr lang="en-US" dirty="0"/>
              <a:t>Automata</a:t>
            </a:r>
            <a:br>
              <a:rPr lang="en-US" dirty="0"/>
            </a:br>
            <a:r>
              <a:rPr lang="en-US" sz="3100" dirty="0"/>
              <a:t>https://</a:t>
            </a:r>
            <a:r>
              <a:rPr lang="en-US" sz="3100" dirty="0" err="1"/>
              <a:t>www.tutorialspoint.com</a:t>
            </a:r>
            <a:r>
              <a:rPr lang="en-US" sz="3100" dirty="0"/>
              <a:t>/</a:t>
            </a:r>
            <a:r>
              <a:rPr lang="en-US" sz="3100" dirty="0" err="1"/>
              <a:t>automata_theory</a:t>
            </a:r>
            <a:r>
              <a:rPr lang="en-US" sz="3100" dirty="0"/>
              <a:t>/</a:t>
            </a:r>
            <a:r>
              <a:rPr lang="en-US" sz="3100" dirty="0" err="1"/>
              <a:t>index.htm</a:t>
            </a:r>
            <a:endParaRPr lang="en-US" sz="3100" dirty="0"/>
          </a:p>
        </p:txBody>
      </p:sp>
      <p:pic>
        <p:nvPicPr>
          <p:cNvPr id="5" name="Content Placeholder 4" descr="Graphical user interface, text, application&#10;&#10;Description automatically generated">
            <a:extLst>
              <a:ext uri="{FF2B5EF4-FFF2-40B4-BE49-F238E27FC236}">
                <a16:creationId xmlns:a16="http://schemas.microsoft.com/office/drawing/2014/main" id="{C98E9A67-E14C-8E4E-A82D-F6C14CDE71B7}"/>
              </a:ext>
            </a:extLst>
          </p:cNvPr>
          <p:cNvPicPr>
            <a:picLocks noGrp="1" noChangeAspect="1"/>
          </p:cNvPicPr>
          <p:nvPr>
            <p:ph idx="1"/>
          </p:nvPr>
        </p:nvPicPr>
        <p:blipFill>
          <a:blip r:embed="rId2"/>
          <a:stretch>
            <a:fillRect/>
          </a:stretch>
        </p:blipFill>
        <p:spPr>
          <a:xfrm>
            <a:off x="1928360" y="1825625"/>
            <a:ext cx="8335280" cy="4351338"/>
          </a:xfrm>
        </p:spPr>
      </p:pic>
    </p:spTree>
    <p:extLst>
      <p:ext uri="{BB962C8B-B14F-4D97-AF65-F5344CB8AC3E}">
        <p14:creationId xmlns:p14="http://schemas.microsoft.com/office/powerpoint/2010/main" val="3265634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7A86-5E6C-3B4A-8A2F-4D10FC6E043A}"/>
              </a:ext>
            </a:extLst>
          </p:cNvPr>
          <p:cNvSpPr>
            <a:spLocks noGrp="1"/>
          </p:cNvSpPr>
          <p:nvPr>
            <p:ph type="title"/>
          </p:nvPr>
        </p:nvSpPr>
        <p:spPr/>
        <p:txBody>
          <a:bodyPr>
            <a:normAutofit/>
          </a:bodyPr>
          <a:lstStyle/>
          <a:p>
            <a:r>
              <a:rPr lang="en-US" dirty="0"/>
              <a:t>Terminologies</a:t>
            </a:r>
            <a:br>
              <a:rPr lang="en-US" dirty="0"/>
            </a:br>
            <a:r>
              <a:rPr lang="en-US" sz="3100" dirty="0">
                <a:solidFill>
                  <a:prstClr val="black"/>
                </a:solidFill>
              </a:rPr>
              <a:t>https://</a:t>
            </a:r>
            <a:r>
              <a:rPr lang="en-US" sz="3100" dirty="0" err="1">
                <a:solidFill>
                  <a:prstClr val="black"/>
                </a:solidFill>
              </a:rPr>
              <a:t>www.tutorialspoint.com</a:t>
            </a:r>
            <a:r>
              <a:rPr lang="en-US" sz="3100" dirty="0">
                <a:solidFill>
                  <a:prstClr val="black"/>
                </a:solidFill>
              </a:rPr>
              <a:t>/</a:t>
            </a:r>
            <a:r>
              <a:rPr lang="en-US" sz="3100" dirty="0" err="1">
                <a:solidFill>
                  <a:prstClr val="black"/>
                </a:solidFill>
              </a:rPr>
              <a:t>automata_theory</a:t>
            </a:r>
            <a:r>
              <a:rPr lang="en-US" sz="3100" dirty="0">
                <a:solidFill>
                  <a:prstClr val="black"/>
                </a:solidFill>
              </a:rPr>
              <a:t>/</a:t>
            </a:r>
            <a:r>
              <a:rPr lang="en-US" sz="3100" dirty="0" err="1">
                <a:solidFill>
                  <a:prstClr val="black"/>
                </a:solidFill>
              </a:rPr>
              <a:t>index.htm</a:t>
            </a:r>
            <a:endParaRPr lang="en-US" dirty="0"/>
          </a:p>
        </p:txBody>
      </p:sp>
      <p:pic>
        <p:nvPicPr>
          <p:cNvPr id="5" name="Content Placeholder 4" descr="Graphical user interface, text, application, email&#10;&#10;Description automatically generated">
            <a:extLst>
              <a:ext uri="{FF2B5EF4-FFF2-40B4-BE49-F238E27FC236}">
                <a16:creationId xmlns:a16="http://schemas.microsoft.com/office/drawing/2014/main" id="{5AC64759-BF5F-1745-B867-F53C7A00A5FF}"/>
              </a:ext>
            </a:extLst>
          </p:cNvPr>
          <p:cNvPicPr>
            <a:picLocks noGrp="1" noChangeAspect="1"/>
          </p:cNvPicPr>
          <p:nvPr>
            <p:ph idx="1"/>
          </p:nvPr>
        </p:nvPicPr>
        <p:blipFill>
          <a:blip r:embed="rId2"/>
          <a:stretch>
            <a:fillRect/>
          </a:stretch>
        </p:blipFill>
        <p:spPr>
          <a:xfrm>
            <a:off x="2606265" y="1825625"/>
            <a:ext cx="6979469" cy="4351338"/>
          </a:xfrm>
        </p:spPr>
      </p:pic>
    </p:spTree>
    <p:extLst>
      <p:ext uri="{BB962C8B-B14F-4D97-AF65-F5344CB8AC3E}">
        <p14:creationId xmlns:p14="http://schemas.microsoft.com/office/powerpoint/2010/main" val="412732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17787-60A0-684A-987D-4FB753C1EEF1}"/>
              </a:ext>
            </a:extLst>
          </p:cNvPr>
          <p:cNvSpPr>
            <a:spLocks noGrp="1"/>
          </p:cNvSpPr>
          <p:nvPr>
            <p:ph type="title"/>
          </p:nvPr>
        </p:nvSpPr>
        <p:spPr/>
        <p:txBody>
          <a:bodyPr>
            <a:normAutofit/>
          </a:bodyPr>
          <a:lstStyle/>
          <a:p>
            <a:r>
              <a:rPr lang="en-US" dirty="0"/>
              <a:t>Computability Theory</a:t>
            </a:r>
            <a:br>
              <a:rPr lang="en-US" dirty="0"/>
            </a:br>
            <a:r>
              <a:rPr lang="en-US" sz="2200" dirty="0"/>
              <a:t>https://</a:t>
            </a:r>
            <a:r>
              <a:rPr lang="en-US" sz="2200" dirty="0" err="1"/>
              <a:t>en.wikipedia.org</a:t>
            </a:r>
            <a:r>
              <a:rPr lang="en-US" sz="2200" dirty="0"/>
              <a:t>/wiki/</a:t>
            </a:r>
            <a:r>
              <a:rPr lang="en-US" sz="2200" dirty="0" err="1"/>
              <a:t>Halting_problem</a:t>
            </a:r>
            <a:endParaRPr lang="en-US" sz="2200" dirty="0"/>
          </a:p>
        </p:txBody>
      </p:sp>
      <p:sp>
        <p:nvSpPr>
          <p:cNvPr id="3" name="Content Placeholder 2">
            <a:extLst>
              <a:ext uri="{FF2B5EF4-FFF2-40B4-BE49-F238E27FC236}">
                <a16:creationId xmlns:a16="http://schemas.microsoft.com/office/drawing/2014/main" id="{BD4F105E-4004-4A43-BA66-60841B616AFB}"/>
              </a:ext>
            </a:extLst>
          </p:cNvPr>
          <p:cNvSpPr>
            <a:spLocks noGrp="1"/>
          </p:cNvSpPr>
          <p:nvPr>
            <p:ph idx="1"/>
          </p:nvPr>
        </p:nvSpPr>
        <p:spPr/>
        <p:txBody>
          <a:bodyPr>
            <a:noAutofit/>
          </a:bodyPr>
          <a:lstStyle/>
          <a:p>
            <a:r>
              <a:rPr lang="en-US" sz="1800" dirty="0">
                <a:solidFill>
                  <a:srgbClr val="0E07FF"/>
                </a:solidFill>
              </a:rPr>
              <a:t>Computability theory deals primarily with the question of the extent to which a problem is solvable on a computer. </a:t>
            </a:r>
          </a:p>
          <a:p>
            <a:r>
              <a:rPr lang="en-US" sz="1800" dirty="0">
                <a:solidFill>
                  <a:srgbClr val="0E07FF"/>
                </a:solidFill>
              </a:rPr>
              <a:t>Halting </a:t>
            </a:r>
            <a:r>
              <a:rPr lang="en-US" sz="1800" dirty="0"/>
              <a:t>means that the computation eventually reaches an answer and stops</a:t>
            </a:r>
            <a:r>
              <a:rPr lang="en-US" sz="1800" dirty="0">
                <a:solidFill>
                  <a:srgbClr val="0E07FF"/>
                </a:solidFill>
              </a:rPr>
              <a:t>.</a:t>
            </a:r>
          </a:p>
          <a:p>
            <a:r>
              <a:rPr lang="en-US" sz="1800" dirty="0"/>
              <a:t>The halting problem is the problem of determining, from a description of an arbitrary computer program and an input, whether the program will finish running, or continue to run forever. </a:t>
            </a:r>
          </a:p>
          <a:p>
            <a:r>
              <a:rPr lang="en-US" sz="1800" dirty="0"/>
              <a:t>Alan Turing proved in 1936 that a general algorithm to solve the halting problem for </a:t>
            </a:r>
            <a:r>
              <a:rPr lang="en-US" sz="1800" dirty="0">
                <a:solidFill>
                  <a:srgbClr val="0025FF"/>
                </a:solidFill>
              </a:rPr>
              <a:t>all possible </a:t>
            </a:r>
            <a:r>
              <a:rPr lang="en-US" sz="1800" dirty="0"/>
              <a:t>program-input pairs cannot exist. </a:t>
            </a:r>
          </a:p>
          <a:p>
            <a:r>
              <a:rPr lang="en-US" sz="1800" dirty="0"/>
              <a:t>The statement that the </a:t>
            </a:r>
            <a:r>
              <a:rPr lang="en-US" sz="1800" dirty="0">
                <a:solidFill>
                  <a:srgbClr val="0E07FF"/>
                </a:solidFill>
              </a:rPr>
              <a:t>halting problem </a:t>
            </a:r>
            <a:r>
              <a:rPr lang="en-US" sz="1800" dirty="0">
                <a:solidFill>
                  <a:srgbClr val="0025FF"/>
                </a:solidFill>
              </a:rPr>
              <a:t>cannot be solved by a Turing machine </a:t>
            </a:r>
            <a:r>
              <a:rPr lang="en-US" sz="1800" dirty="0"/>
              <a:t>is one of the most important results in computability theory</a:t>
            </a:r>
          </a:p>
          <a:p>
            <a:r>
              <a:rPr lang="en-US" sz="1800" dirty="0"/>
              <a:t>It is an example of a concrete problem that is both easy to formulate and impossible to solve using a Turing machine. </a:t>
            </a:r>
          </a:p>
          <a:p>
            <a:r>
              <a:rPr lang="en-US" sz="1800" dirty="0"/>
              <a:t>Much of computability theory builds on the halting problem result. </a:t>
            </a:r>
          </a:p>
        </p:txBody>
      </p:sp>
    </p:spTree>
    <p:extLst>
      <p:ext uri="{BB962C8B-B14F-4D97-AF65-F5344CB8AC3E}">
        <p14:creationId xmlns:p14="http://schemas.microsoft.com/office/powerpoint/2010/main" val="4034582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7008</Words>
  <Application>Microsoft Macintosh PowerPoint</Application>
  <PresentationFormat>Widescreen</PresentationFormat>
  <Paragraphs>498</Paragraphs>
  <Slides>63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Calibri Light</vt:lpstr>
      <vt:lpstr>Cambria Math</vt:lpstr>
      <vt:lpstr>Times New Roman</vt:lpstr>
      <vt:lpstr>Office Theme</vt:lpstr>
      <vt:lpstr>Fractals, Chaos, Complexity Physics-EPS 30</vt:lpstr>
      <vt:lpstr>Credits</vt:lpstr>
      <vt:lpstr>Theory of Computation</vt:lpstr>
      <vt:lpstr>Models for Computation</vt:lpstr>
      <vt:lpstr>History</vt:lpstr>
      <vt:lpstr>Automata Theory: Brief Description</vt:lpstr>
      <vt:lpstr>Automata https://www.tutorialspoint.com/automata_theory/index.htm</vt:lpstr>
      <vt:lpstr>Terminologies https://www.tutorialspoint.com/automata_theory/index.htm</vt:lpstr>
      <vt:lpstr>Computability Theory https://en.wikipedia.org/wiki/Halting_problem</vt:lpstr>
      <vt:lpstr>Complexity in Computation https://en.wikipedia.org/wiki/Computational_complexity</vt:lpstr>
      <vt:lpstr>Complexity in Computation https://en.wikipedia.org/wiki/Computational_complexity</vt:lpstr>
      <vt:lpstr>Algorithmic Complexity https://www.researchgate.net/publication/301647942_Dark_Memory_and_Accelerator-Rich_System_Optimization_in_the_Dark_Silicon_Era/figures?lo=1</vt:lpstr>
      <vt:lpstr>Finite State Machines https://en.wikipedia.org/wiki/Finite-state_machine</vt:lpstr>
      <vt:lpstr>Finite State Machines https://en.wikipedia.org/wiki/Finite-state_machine</vt:lpstr>
      <vt:lpstr>A Simple Finite State Machine</vt:lpstr>
      <vt:lpstr>Example: Coin Operated Turnstile</vt:lpstr>
      <vt:lpstr>Turnstile States</vt:lpstr>
      <vt:lpstr>State Transition Diagram is a “Directed Graph”</vt:lpstr>
      <vt:lpstr>States Terminology: Audio System</vt:lpstr>
      <vt:lpstr>Graphical Symbols</vt:lpstr>
      <vt:lpstr>Bit Strings and Arrays</vt:lpstr>
      <vt:lpstr>State Dynamics</vt:lpstr>
      <vt:lpstr>Example: A Delay Machine</vt:lpstr>
      <vt:lpstr>Example: A Parity Detection Machine (In this case, parity is described as whether an even or an odd number of 1’s has been received)</vt:lpstr>
      <vt:lpstr>Alan Turing</vt:lpstr>
      <vt:lpstr>Alan Turing</vt:lpstr>
      <vt:lpstr>Alan Turing</vt:lpstr>
      <vt:lpstr>Alan Turing</vt:lpstr>
      <vt:lpstr>Turing Machines</vt:lpstr>
      <vt:lpstr>Turing Machine</vt:lpstr>
      <vt:lpstr>Turing Machine Limitations</vt:lpstr>
      <vt:lpstr>Description of a Turing Machine</vt:lpstr>
      <vt:lpstr>A Turing Machine is:</vt:lpstr>
      <vt:lpstr>More Explicitly, a Turing Machine is:</vt:lpstr>
      <vt:lpstr>And Even More Explicitly, a Turing Machine is:</vt:lpstr>
      <vt:lpstr>John J Hopfield Father of the Modern Neural Network</vt:lpstr>
      <vt:lpstr>A Dynamical Systems View of Computation (See Hopfield, Physics Today, 1994)</vt:lpstr>
      <vt:lpstr>Hamming Distance</vt:lpstr>
      <vt:lpstr>Hopfield’s View of Neural Computation (See Hopfield, Physics Today, 1994)</vt:lpstr>
      <vt:lpstr>Digital Computers</vt:lpstr>
      <vt:lpstr>Computation uses Boolean Variables and Truth Tables https://en.wikipedia.org/wiki/Truth_table</vt:lpstr>
      <vt:lpstr>Other Tables</vt:lpstr>
      <vt:lpstr>Logic Gates</vt:lpstr>
      <vt:lpstr>Examples of Logic Gates</vt:lpstr>
      <vt:lpstr>Examples of Logic Gates</vt:lpstr>
      <vt:lpstr>Examples of Logic Gates</vt:lpstr>
      <vt:lpstr>Examples of Logic Gates</vt:lpstr>
      <vt:lpstr>In Practice</vt:lpstr>
      <vt:lpstr>The Father of Information Theory: Claude Shannon</vt:lpstr>
      <vt:lpstr>Q:  How Much Information is Contained in a Message?</vt:lpstr>
      <vt:lpstr>Claude Shannon</vt:lpstr>
      <vt:lpstr>Shannon Had Many Interests</vt:lpstr>
      <vt:lpstr>Information Theory https://en.wikipedia.org/wiki/Information_theory</vt:lpstr>
      <vt:lpstr>Areas that have been impacted by Information Theory Include:</vt:lpstr>
      <vt:lpstr>Quantity of Information</vt:lpstr>
      <vt:lpstr>Noisy Channel Coding Theorem https://en.wikipedia.org/wiki/Noisy-channel_coding_theorem</vt:lpstr>
      <vt:lpstr>To Repeat: Basic Overview</vt:lpstr>
      <vt:lpstr>To Repeat:  Basic Overview</vt:lpstr>
      <vt:lpstr>History</vt:lpstr>
      <vt:lpstr>Definition</vt:lpstr>
      <vt:lpstr>Shannon Information (Entropy) H(X)</vt:lpstr>
      <vt:lpstr>Entropy of Mixing of Two Sets of Molecules</vt:lpstr>
      <vt:lpstr>Entropy of Mixing of a Magnetic (Ising) System (or a system of 1’s and 0’s, i.e., bits)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Automata</dc:title>
  <dc:creator>Microsoft Office User</dc:creator>
  <cp:lastModifiedBy>John Rundle</cp:lastModifiedBy>
  <cp:revision>121</cp:revision>
  <dcterms:created xsi:type="dcterms:W3CDTF">2020-03-08T19:37:10Z</dcterms:created>
  <dcterms:modified xsi:type="dcterms:W3CDTF">2024-02-16T17:27:26Z</dcterms:modified>
</cp:coreProperties>
</file>