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94" r:id="rId2"/>
    <p:sldId id="287" r:id="rId3"/>
    <p:sldId id="257" r:id="rId4"/>
    <p:sldId id="258" r:id="rId5"/>
    <p:sldId id="259" r:id="rId6"/>
    <p:sldId id="260" r:id="rId7"/>
    <p:sldId id="290" r:id="rId8"/>
    <p:sldId id="264" r:id="rId9"/>
    <p:sldId id="261" r:id="rId10"/>
    <p:sldId id="262" r:id="rId11"/>
    <p:sldId id="265" r:id="rId12"/>
    <p:sldId id="263" r:id="rId13"/>
    <p:sldId id="266" r:id="rId14"/>
    <p:sldId id="267" r:id="rId15"/>
    <p:sldId id="268" r:id="rId16"/>
    <p:sldId id="312" r:id="rId17"/>
    <p:sldId id="330" r:id="rId18"/>
    <p:sldId id="270" r:id="rId19"/>
    <p:sldId id="274" r:id="rId20"/>
    <p:sldId id="275" r:id="rId21"/>
    <p:sldId id="331" r:id="rId22"/>
    <p:sldId id="272" r:id="rId23"/>
    <p:sldId id="271" r:id="rId24"/>
    <p:sldId id="291" r:id="rId25"/>
    <p:sldId id="292" r:id="rId26"/>
    <p:sldId id="310" r:id="rId27"/>
    <p:sldId id="276" r:id="rId28"/>
    <p:sldId id="286" r:id="rId29"/>
    <p:sldId id="277" r:id="rId30"/>
    <p:sldId id="278" r:id="rId31"/>
    <p:sldId id="288" r:id="rId32"/>
    <p:sldId id="289" r:id="rId33"/>
    <p:sldId id="280" r:id="rId34"/>
    <p:sldId id="279" r:id="rId35"/>
    <p:sldId id="295" r:id="rId36"/>
    <p:sldId id="281" r:id="rId37"/>
    <p:sldId id="282" r:id="rId38"/>
    <p:sldId id="283" r:id="rId39"/>
    <p:sldId id="285" r:id="rId40"/>
    <p:sldId id="284" r:id="rId41"/>
    <p:sldId id="319" r:id="rId42"/>
    <p:sldId id="315" r:id="rId43"/>
    <p:sldId id="316" r:id="rId44"/>
    <p:sldId id="318" r:id="rId45"/>
    <p:sldId id="325" r:id="rId46"/>
    <p:sldId id="328" r:id="rId47"/>
    <p:sldId id="329" r:id="rId48"/>
    <p:sldId id="296" r:id="rId49"/>
    <p:sldId id="302" r:id="rId50"/>
    <p:sldId id="311" r:id="rId51"/>
    <p:sldId id="299" r:id="rId52"/>
    <p:sldId id="297" r:id="rId53"/>
    <p:sldId id="298" r:id="rId54"/>
    <p:sldId id="300" r:id="rId55"/>
    <p:sldId id="309" r:id="rId56"/>
    <p:sldId id="301" r:id="rId57"/>
    <p:sldId id="303" r:id="rId58"/>
    <p:sldId id="304" r:id="rId59"/>
    <p:sldId id="305" r:id="rId60"/>
    <p:sldId id="306" r:id="rId61"/>
    <p:sldId id="307"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14FF"/>
    <a:srgbClr val="0F2EFF"/>
    <a:srgbClr val="0E07FF"/>
    <a:srgbClr val="090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24"/>
    <p:restoredTop sz="94762"/>
  </p:normalViewPr>
  <p:slideViewPr>
    <p:cSldViewPr snapToGrid="0" snapToObjects="1">
      <p:cViewPr varScale="1">
        <p:scale>
          <a:sx n="117" d="100"/>
          <a:sy n="117" d="100"/>
        </p:scale>
        <p:origin x="552"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14ED9-915E-4A65-903B-4C58CF35F1E2}"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US"/>
        </a:p>
      </dgm:t>
    </dgm:pt>
    <dgm:pt modelId="{E396D3D4-3C2C-4020-A8F6-2D5E666A2471}">
      <dgm:prSet/>
      <dgm:spPr>
        <a:solidFill>
          <a:schemeClr val="accent2">
            <a:lumMod val="20000"/>
            <a:lumOff val="80000"/>
          </a:schemeClr>
        </a:solidFill>
      </dgm:spPr>
      <dgm:t>
        <a:bodyPr/>
        <a:lstStyle/>
        <a:p>
          <a:r>
            <a:rPr lang="en-US" dirty="0">
              <a:solidFill>
                <a:schemeClr val="tx1"/>
              </a:solidFill>
            </a:rPr>
            <a:t>A cellular automaton consists of a regular grid of cells, each in one of a finite number of states, such as on and off (in contrast to a coupled map lattice). </a:t>
          </a:r>
        </a:p>
      </dgm:t>
    </dgm:pt>
    <dgm:pt modelId="{C6DFC164-2781-479E-802A-81718A5B0769}" type="parTrans" cxnId="{437F2464-17A6-4199-82D2-A849361D7B67}">
      <dgm:prSet/>
      <dgm:spPr/>
      <dgm:t>
        <a:bodyPr/>
        <a:lstStyle/>
        <a:p>
          <a:endParaRPr lang="en-US" sz="1600">
            <a:solidFill>
              <a:schemeClr val="tx1"/>
            </a:solidFill>
          </a:endParaRPr>
        </a:p>
      </dgm:t>
    </dgm:pt>
    <dgm:pt modelId="{2384379E-ED30-4E32-8AF1-DF9E060455EC}" type="sibTrans" cxnId="{437F2464-17A6-4199-82D2-A849361D7B67}">
      <dgm:prSet/>
      <dgm:spPr/>
      <dgm:t>
        <a:bodyPr/>
        <a:lstStyle/>
        <a:p>
          <a:endParaRPr lang="en-US">
            <a:solidFill>
              <a:schemeClr val="tx1"/>
            </a:solidFill>
          </a:endParaRPr>
        </a:p>
      </dgm:t>
    </dgm:pt>
    <dgm:pt modelId="{BC6E835F-9AF2-445C-99AC-DA7D54677FA9}">
      <dgm:prSet/>
      <dgm:spPr>
        <a:solidFill>
          <a:schemeClr val="accent2">
            <a:lumMod val="20000"/>
            <a:lumOff val="80000"/>
          </a:schemeClr>
        </a:solidFill>
      </dgm:spPr>
      <dgm:t>
        <a:bodyPr/>
        <a:lstStyle/>
        <a:p>
          <a:r>
            <a:rPr lang="en-US">
              <a:solidFill>
                <a:schemeClr val="tx1"/>
              </a:solidFill>
            </a:rPr>
            <a:t>The grid can be in any finite number of dimensions. </a:t>
          </a:r>
        </a:p>
      </dgm:t>
    </dgm:pt>
    <dgm:pt modelId="{A58D023B-95F0-4652-9ECD-94643383D91C}" type="parTrans" cxnId="{32A3404F-D852-4745-9F4D-2DFD26AAAF46}">
      <dgm:prSet/>
      <dgm:spPr/>
      <dgm:t>
        <a:bodyPr/>
        <a:lstStyle/>
        <a:p>
          <a:endParaRPr lang="en-US" sz="1600">
            <a:solidFill>
              <a:schemeClr val="tx1"/>
            </a:solidFill>
          </a:endParaRPr>
        </a:p>
      </dgm:t>
    </dgm:pt>
    <dgm:pt modelId="{DB34593B-C2FF-4580-8F90-E5BE369049B8}" type="sibTrans" cxnId="{32A3404F-D852-4745-9F4D-2DFD26AAAF46}">
      <dgm:prSet/>
      <dgm:spPr/>
      <dgm:t>
        <a:bodyPr/>
        <a:lstStyle/>
        <a:p>
          <a:endParaRPr lang="en-US">
            <a:solidFill>
              <a:schemeClr val="tx1"/>
            </a:solidFill>
          </a:endParaRPr>
        </a:p>
      </dgm:t>
    </dgm:pt>
    <dgm:pt modelId="{649AD842-5B74-4012-9979-ABBD6F4E7D64}">
      <dgm:prSet/>
      <dgm:spPr>
        <a:solidFill>
          <a:schemeClr val="accent2">
            <a:lumMod val="20000"/>
            <a:lumOff val="80000"/>
          </a:schemeClr>
        </a:solidFill>
      </dgm:spPr>
      <dgm:t>
        <a:bodyPr/>
        <a:lstStyle/>
        <a:p>
          <a:r>
            <a:rPr lang="en-US" dirty="0">
              <a:solidFill>
                <a:schemeClr val="tx1"/>
              </a:solidFill>
            </a:rPr>
            <a:t>For each cell, a set of cells called its neighborhood is defined relative to the specified cell. </a:t>
          </a:r>
        </a:p>
      </dgm:t>
    </dgm:pt>
    <dgm:pt modelId="{BEE4A016-61AF-41BA-A2DD-D99F3086583A}" type="parTrans" cxnId="{729D91E2-B730-4B24-8B53-A34F1F6AB8DA}">
      <dgm:prSet/>
      <dgm:spPr/>
      <dgm:t>
        <a:bodyPr/>
        <a:lstStyle/>
        <a:p>
          <a:endParaRPr lang="en-US" sz="1600">
            <a:solidFill>
              <a:schemeClr val="tx1"/>
            </a:solidFill>
          </a:endParaRPr>
        </a:p>
      </dgm:t>
    </dgm:pt>
    <dgm:pt modelId="{BDAFA8FB-E642-4CE6-B37A-6A383F1D3105}" type="sibTrans" cxnId="{729D91E2-B730-4B24-8B53-A34F1F6AB8DA}">
      <dgm:prSet/>
      <dgm:spPr/>
      <dgm:t>
        <a:bodyPr/>
        <a:lstStyle/>
        <a:p>
          <a:endParaRPr lang="en-US">
            <a:solidFill>
              <a:schemeClr val="tx1"/>
            </a:solidFill>
          </a:endParaRPr>
        </a:p>
      </dgm:t>
    </dgm:pt>
    <dgm:pt modelId="{4F02EDB8-427C-49D5-8C13-2520BD7D4A97}">
      <dgm:prSet/>
      <dgm:spPr>
        <a:solidFill>
          <a:schemeClr val="accent2">
            <a:lumMod val="20000"/>
            <a:lumOff val="80000"/>
          </a:schemeClr>
        </a:solidFill>
      </dgm:spPr>
      <dgm:t>
        <a:bodyPr/>
        <a:lstStyle/>
        <a:p>
          <a:r>
            <a:rPr lang="en-US">
              <a:solidFill>
                <a:schemeClr val="tx1"/>
              </a:solidFill>
            </a:rPr>
            <a:t>An initial state (time t = 0) is selected by assigning a state for each cell. </a:t>
          </a:r>
        </a:p>
      </dgm:t>
    </dgm:pt>
    <dgm:pt modelId="{7E0A33BD-D7C2-4829-B726-D5756A3FD66F}" type="parTrans" cxnId="{1E0994A8-C5B4-4D7C-AFAD-6B883C3ECC72}">
      <dgm:prSet/>
      <dgm:spPr/>
      <dgm:t>
        <a:bodyPr/>
        <a:lstStyle/>
        <a:p>
          <a:endParaRPr lang="en-US" sz="1600">
            <a:solidFill>
              <a:schemeClr val="tx1"/>
            </a:solidFill>
          </a:endParaRPr>
        </a:p>
      </dgm:t>
    </dgm:pt>
    <dgm:pt modelId="{8048C6D3-FE77-48CA-BCA5-024EC1A500E1}" type="sibTrans" cxnId="{1E0994A8-C5B4-4D7C-AFAD-6B883C3ECC72}">
      <dgm:prSet/>
      <dgm:spPr/>
      <dgm:t>
        <a:bodyPr/>
        <a:lstStyle/>
        <a:p>
          <a:endParaRPr lang="en-US">
            <a:solidFill>
              <a:schemeClr val="tx1"/>
            </a:solidFill>
          </a:endParaRPr>
        </a:p>
      </dgm:t>
    </dgm:pt>
    <dgm:pt modelId="{9DE421FE-C9ED-40AB-8DBE-356116246965}">
      <dgm:prSet/>
      <dgm:spPr>
        <a:solidFill>
          <a:schemeClr val="accent2">
            <a:lumMod val="20000"/>
            <a:lumOff val="80000"/>
          </a:schemeClr>
        </a:solidFill>
      </dgm:spPr>
      <dgm:t>
        <a:bodyPr/>
        <a:lstStyle/>
        <a:p>
          <a:r>
            <a:rPr lang="en-US" dirty="0">
              <a:solidFill>
                <a:schemeClr val="tx1"/>
              </a:solidFill>
            </a:rPr>
            <a:t>A new generation is created (advancing t by 1), according to some fixed rule (generally, a mathematical function) that determines the new state of each cell in terms of the current state of the cell and the states of the cells in its neighborhood. </a:t>
          </a:r>
        </a:p>
      </dgm:t>
    </dgm:pt>
    <dgm:pt modelId="{B7AFC49D-99B2-451A-9D72-FBBAD76F7A5E}" type="parTrans" cxnId="{1339D8DC-ED4F-47C4-A15C-4F25E8EB6398}">
      <dgm:prSet/>
      <dgm:spPr/>
      <dgm:t>
        <a:bodyPr/>
        <a:lstStyle/>
        <a:p>
          <a:endParaRPr lang="en-US" sz="1600">
            <a:solidFill>
              <a:schemeClr val="tx1"/>
            </a:solidFill>
          </a:endParaRPr>
        </a:p>
      </dgm:t>
    </dgm:pt>
    <dgm:pt modelId="{B249902F-E000-4C69-965F-89319DB356D0}" type="sibTrans" cxnId="{1339D8DC-ED4F-47C4-A15C-4F25E8EB6398}">
      <dgm:prSet/>
      <dgm:spPr/>
      <dgm:t>
        <a:bodyPr/>
        <a:lstStyle/>
        <a:p>
          <a:endParaRPr lang="en-US">
            <a:solidFill>
              <a:schemeClr val="tx1"/>
            </a:solidFill>
          </a:endParaRPr>
        </a:p>
      </dgm:t>
    </dgm:pt>
    <dgm:pt modelId="{5FD9447A-B546-4EE3-A4BC-FFA9284B6845}">
      <dgm:prSet/>
      <dgm:spPr>
        <a:solidFill>
          <a:schemeClr val="accent2">
            <a:lumMod val="20000"/>
            <a:lumOff val="80000"/>
          </a:schemeClr>
        </a:solidFill>
      </dgm:spPr>
      <dgm:t>
        <a:bodyPr/>
        <a:lstStyle/>
        <a:p>
          <a:r>
            <a:rPr lang="en-US" dirty="0">
              <a:solidFill>
                <a:schemeClr val="tx1"/>
              </a:solidFill>
            </a:rPr>
            <a:t>Typically, the rule for updating the state of cells is the same for each cell and does not change over time, and is applied to the whole grid simultaneously</a:t>
          </a:r>
        </a:p>
      </dgm:t>
    </dgm:pt>
    <dgm:pt modelId="{4881C3E3-A922-4086-82AC-4791EECA4922}" type="parTrans" cxnId="{2B2BBDAB-0DCB-4E91-8C9E-6BF5D61E7B8F}">
      <dgm:prSet/>
      <dgm:spPr/>
      <dgm:t>
        <a:bodyPr/>
        <a:lstStyle/>
        <a:p>
          <a:endParaRPr lang="en-US" sz="1600">
            <a:solidFill>
              <a:schemeClr val="tx1"/>
            </a:solidFill>
          </a:endParaRPr>
        </a:p>
      </dgm:t>
    </dgm:pt>
    <dgm:pt modelId="{8FF8CE00-D26B-4E71-8B2D-226904A3AAC6}" type="sibTrans" cxnId="{2B2BBDAB-0DCB-4E91-8C9E-6BF5D61E7B8F}">
      <dgm:prSet/>
      <dgm:spPr/>
      <dgm:t>
        <a:bodyPr/>
        <a:lstStyle/>
        <a:p>
          <a:endParaRPr lang="en-US">
            <a:solidFill>
              <a:schemeClr val="tx1"/>
            </a:solidFill>
          </a:endParaRPr>
        </a:p>
      </dgm:t>
    </dgm:pt>
    <dgm:pt modelId="{B12964AD-7951-8949-9394-58E501AA8C46}" type="pres">
      <dgm:prSet presAssocID="{32114ED9-915E-4A65-903B-4C58CF35F1E2}" presName="diagram" presStyleCnt="0">
        <dgm:presLayoutVars>
          <dgm:dir/>
          <dgm:resizeHandles val="exact"/>
        </dgm:presLayoutVars>
      </dgm:prSet>
      <dgm:spPr/>
    </dgm:pt>
    <dgm:pt modelId="{193BBF87-5481-E746-9F09-C0CCD731C1C2}" type="pres">
      <dgm:prSet presAssocID="{E396D3D4-3C2C-4020-A8F6-2D5E666A2471}" presName="node" presStyleLbl="node1" presStyleIdx="0" presStyleCnt="6">
        <dgm:presLayoutVars>
          <dgm:bulletEnabled val="1"/>
        </dgm:presLayoutVars>
      </dgm:prSet>
      <dgm:spPr/>
    </dgm:pt>
    <dgm:pt modelId="{D47FF709-03E9-E34A-AFEC-4DA32D5D7824}" type="pres">
      <dgm:prSet presAssocID="{2384379E-ED30-4E32-8AF1-DF9E060455EC}" presName="sibTrans" presStyleCnt="0"/>
      <dgm:spPr/>
    </dgm:pt>
    <dgm:pt modelId="{59E63F58-005C-8C4D-B05F-E660D9F56742}" type="pres">
      <dgm:prSet presAssocID="{BC6E835F-9AF2-445C-99AC-DA7D54677FA9}" presName="node" presStyleLbl="node1" presStyleIdx="1" presStyleCnt="6">
        <dgm:presLayoutVars>
          <dgm:bulletEnabled val="1"/>
        </dgm:presLayoutVars>
      </dgm:prSet>
      <dgm:spPr/>
    </dgm:pt>
    <dgm:pt modelId="{52F4C8F0-08B3-9B48-BE70-A24A0DDF6D3C}" type="pres">
      <dgm:prSet presAssocID="{DB34593B-C2FF-4580-8F90-E5BE369049B8}" presName="sibTrans" presStyleCnt="0"/>
      <dgm:spPr/>
    </dgm:pt>
    <dgm:pt modelId="{CD105CA1-0780-AF4E-8B4F-28102B65EB19}" type="pres">
      <dgm:prSet presAssocID="{649AD842-5B74-4012-9979-ABBD6F4E7D64}" presName="node" presStyleLbl="node1" presStyleIdx="2" presStyleCnt="6">
        <dgm:presLayoutVars>
          <dgm:bulletEnabled val="1"/>
        </dgm:presLayoutVars>
      </dgm:prSet>
      <dgm:spPr/>
    </dgm:pt>
    <dgm:pt modelId="{58D17976-B81E-DD43-81E3-55CB1F2256A4}" type="pres">
      <dgm:prSet presAssocID="{BDAFA8FB-E642-4CE6-B37A-6A383F1D3105}" presName="sibTrans" presStyleCnt="0"/>
      <dgm:spPr/>
    </dgm:pt>
    <dgm:pt modelId="{47D4120B-5272-B64E-AC0A-5248291C0FFD}" type="pres">
      <dgm:prSet presAssocID="{4F02EDB8-427C-49D5-8C13-2520BD7D4A97}" presName="node" presStyleLbl="node1" presStyleIdx="3" presStyleCnt="6">
        <dgm:presLayoutVars>
          <dgm:bulletEnabled val="1"/>
        </dgm:presLayoutVars>
      </dgm:prSet>
      <dgm:spPr/>
    </dgm:pt>
    <dgm:pt modelId="{EAF95F81-4FA9-B546-9637-09519650AECC}" type="pres">
      <dgm:prSet presAssocID="{8048C6D3-FE77-48CA-BCA5-024EC1A500E1}" presName="sibTrans" presStyleCnt="0"/>
      <dgm:spPr/>
    </dgm:pt>
    <dgm:pt modelId="{F5A03A91-E190-FA4E-A202-E12D0FAA37DE}" type="pres">
      <dgm:prSet presAssocID="{9DE421FE-C9ED-40AB-8DBE-356116246965}" presName="node" presStyleLbl="node1" presStyleIdx="4" presStyleCnt="6">
        <dgm:presLayoutVars>
          <dgm:bulletEnabled val="1"/>
        </dgm:presLayoutVars>
      </dgm:prSet>
      <dgm:spPr/>
    </dgm:pt>
    <dgm:pt modelId="{E5D04BCF-2378-B042-916A-4EC2FAE742E1}" type="pres">
      <dgm:prSet presAssocID="{B249902F-E000-4C69-965F-89319DB356D0}" presName="sibTrans" presStyleCnt="0"/>
      <dgm:spPr/>
    </dgm:pt>
    <dgm:pt modelId="{F71EC8B4-A1E0-D74B-B1C1-AEEDCF7CE4B6}" type="pres">
      <dgm:prSet presAssocID="{5FD9447A-B546-4EE3-A4BC-FFA9284B6845}" presName="node" presStyleLbl="node1" presStyleIdx="5" presStyleCnt="6">
        <dgm:presLayoutVars>
          <dgm:bulletEnabled val="1"/>
        </dgm:presLayoutVars>
      </dgm:prSet>
      <dgm:spPr/>
    </dgm:pt>
  </dgm:ptLst>
  <dgm:cxnLst>
    <dgm:cxn modelId="{80AFB32A-2511-7140-96B0-F7B74011669E}" type="presOf" srcId="{32114ED9-915E-4A65-903B-4C58CF35F1E2}" destId="{B12964AD-7951-8949-9394-58E501AA8C46}" srcOrd="0" destOrd="0" presId="urn:microsoft.com/office/officeart/2005/8/layout/default"/>
    <dgm:cxn modelId="{32A3404F-D852-4745-9F4D-2DFD26AAAF46}" srcId="{32114ED9-915E-4A65-903B-4C58CF35F1E2}" destId="{BC6E835F-9AF2-445C-99AC-DA7D54677FA9}" srcOrd="1" destOrd="0" parTransId="{A58D023B-95F0-4652-9ECD-94643383D91C}" sibTransId="{DB34593B-C2FF-4580-8F90-E5BE369049B8}"/>
    <dgm:cxn modelId="{E3BECD5B-C819-C94C-9CF0-7B7619D89A59}" type="presOf" srcId="{4F02EDB8-427C-49D5-8C13-2520BD7D4A97}" destId="{47D4120B-5272-B64E-AC0A-5248291C0FFD}" srcOrd="0" destOrd="0" presId="urn:microsoft.com/office/officeart/2005/8/layout/default"/>
    <dgm:cxn modelId="{437F2464-17A6-4199-82D2-A849361D7B67}" srcId="{32114ED9-915E-4A65-903B-4C58CF35F1E2}" destId="{E396D3D4-3C2C-4020-A8F6-2D5E666A2471}" srcOrd="0" destOrd="0" parTransId="{C6DFC164-2781-479E-802A-81718A5B0769}" sibTransId="{2384379E-ED30-4E32-8AF1-DF9E060455EC}"/>
    <dgm:cxn modelId="{425AA881-815E-7543-BD45-052D6499B744}" type="presOf" srcId="{649AD842-5B74-4012-9979-ABBD6F4E7D64}" destId="{CD105CA1-0780-AF4E-8B4F-28102B65EB19}" srcOrd="0" destOrd="0" presId="urn:microsoft.com/office/officeart/2005/8/layout/default"/>
    <dgm:cxn modelId="{1548FC81-911C-7B4A-B822-662BB47FEF23}" type="presOf" srcId="{9DE421FE-C9ED-40AB-8DBE-356116246965}" destId="{F5A03A91-E190-FA4E-A202-E12D0FAA37DE}" srcOrd="0" destOrd="0" presId="urn:microsoft.com/office/officeart/2005/8/layout/default"/>
    <dgm:cxn modelId="{AFA041A1-A4E3-A94B-9CBE-F46D2BF7BB5B}" type="presOf" srcId="{5FD9447A-B546-4EE3-A4BC-FFA9284B6845}" destId="{F71EC8B4-A1E0-D74B-B1C1-AEEDCF7CE4B6}" srcOrd="0" destOrd="0" presId="urn:microsoft.com/office/officeart/2005/8/layout/default"/>
    <dgm:cxn modelId="{1E0994A8-C5B4-4D7C-AFAD-6B883C3ECC72}" srcId="{32114ED9-915E-4A65-903B-4C58CF35F1E2}" destId="{4F02EDB8-427C-49D5-8C13-2520BD7D4A97}" srcOrd="3" destOrd="0" parTransId="{7E0A33BD-D7C2-4829-B726-D5756A3FD66F}" sibTransId="{8048C6D3-FE77-48CA-BCA5-024EC1A500E1}"/>
    <dgm:cxn modelId="{2B2BBDAB-0DCB-4E91-8C9E-6BF5D61E7B8F}" srcId="{32114ED9-915E-4A65-903B-4C58CF35F1E2}" destId="{5FD9447A-B546-4EE3-A4BC-FFA9284B6845}" srcOrd="5" destOrd="0" parTransId="{4881C3E3-A922-4086-82AC-4791EECA4922}" sibTransId="{8FF8CE00-D26B-4E71-8B2D-226904A3AAC6}"/>
    <dgm:cxn modelId="{322AF6AC-A2C2-994B-A871-917B9B3F7023}" type="presOf" srcId="{E396D3D4-3C2C-4020-A8F6-2D5E666A2471}" destId="{193BBF87-5481-E746-9F09-C0CCD731C1C2}" srcOrd="0" destOrd="0" presId="urn:microsoft.com/office/officeart/2005/8/layout/default"/>
    <dgm:cxn modelId="{1339D8DC-ED4F-47C4-A15C-4F25E8EB6398}" srcId="{32114ED9-915E-4A65-903B-4C58CF35F1E2}" destId="{9DE421FE-C9ED-40AB-8DBE-356116246965}" srcOrd="4" destOrd="0" parTransId="{B7AFC49D-99B2-451A-9D72-FBBAD76F7A5E}" sibTransId="{B249902F-E000-4C69-965F-89319DB356D0}"/>
    <dgm:cxn modelId="{729D91E2-B730-4B24-8B53-A34F1F6AB8DA}" srcId="{32114ED9-915E-4A65-903B-4C58CF35F1E2}" destId="{649AD842-5B74-4012-9979-ABBD6F4E7D64}" srcOrd="2" destOrd="0" parTransId="{BEE4A016-61AF-41BA-A2DD-D99F3086583A}" sibTransId="{BDAFA8FB-E642-4CE6-B37A-6A383F1D3105}"/>
    <dgm:cxn modelId="{DA17C6E2-0D3B-5744-9475-F76A66FE953D}" type="presOf" srcId="{BC6E835F-9AF2-445C-99AC-DA7D54677FA9}" destId="{59E63F58-005C-8C4D-B05F-E660D9F56742}" srcOrd="0" destOrd="0" presId="urn:microsoft.com/office/officeart/2005/8/layout/default"/>
    <dgm:cxn modelId="{F4B5AA50-1074-1249-958A-AF8FD1D769DC}" type="presParOf" srcId="{B12964AD-7951-8949-9394-58E501AA8C46}" destId="{193BBF87-5481-E746-9F09-C0CCD731C1C2}" srcOrd="0" destOrd="0" presId="urn:microsoft.com/office/officeart/2005/8/layout/default"/>
    <dgm:cxn modelId="{61E1F49C-11DC-6748-BDCA-5F75FD382045}" type="presParOf" srcId="{B12964AD-7951-8949-9394-58E501AA8C46}" destId="{D47FF709-03E9-E34A-AFEC-4DA32D5D7824}" srcOrd="1" destOrd="0" presId="urn:microsoft.com/office/officeart/2005/8/layout/default"/>
    <dgm:cxn modelId="{3C53D465-3E16-F24D-B5A7-EC3A3791B394}" type="presParOf" srcId="{B12964AD-7951-8949-9394-58E501AA8C46}" destId="{59E63F58-005C-8C4D-B05F-E660D9F56742}" srcOrd="2" destOrd="0" presId="urn:microsoft.com/office/officeart/2005/8/layout/default"/>
    <dgm:cxn modelId="{C5049421-FD32-ED44-800D-989ABAEEB1E1}" type="presParOf" srcId="{B12964AD-7951-8949-9394-58E501AA8C46}" destId="{52F4C8F0-08B3-9B48-BE70-A24A0DDF6D3C}" srcOrd="3" destOrd="0" presId="urn:microsoft.com/office/officeart/2005/8/layout/default"/>
    <dgm:cxn modelId="{388E9C72-3E15-1D44-93C2-A898C8EE7532}" type="presParOf" srcId="{B12964AD-7951-8949-9394-58E501AA8C46}" destId="{CD105CA1-0780-AF4E-8B4F-28102B65EB19}" srcOrd="4" destOrd="0" presId="urn:microsoft.com/office/officeart/2005/8/layout/default"/>
    <dgm:cxn modelId="{EA1A1CB8-7372-3840-ADC6-1239D0026CD2}" type="presParOf" srcId="{B12964AD-7951-8949-9394-58E501AA8C46}" destId="{58D17976-B81E-DD43-81E3-55CB1F2256A4}" srcOrd="5" destOrd="0" presId="urn:microsoft.com/office/officeart/2005/8/layout/default"/>
    <dgm:cxn modelId="{FE7C73BF-0B93-2A4B-B971-32C26076E58C}" type="presParOf" srcId="{B12964AD-7951-8949-9394-58E501AA8C46}" destId="{47D4120B-5272-B64E-AC0A-5248291C0FFD}" srcOrd="6" destOrd="0" presId="urn:microsoft.com/office/officeart/2005/8/layout/default"/>
    <dgm:cxn modelId="{36C0C1BD-6E63-A543-8562-1C3F568B4692}" type="presParOf" srcId="{B12964AD-7951-8949-9394-58E501AA8C46}" destId="{EAF95F81-4FA9-B546-9637-09519650AECC}" srcOrd="7" destOrd="0" presId="urn:microsoft.com/office/officeart/2005/8/layout/default"/>
    <dgm:cxn modelId="{F62E661D-9B49-A746-A0C8-1EADE73A5763}" type="presParOf" srcId="{B12964AD-7951-8949-9394-58E501AA8C46}" destId="{F5A03A91-E190-FA4E-A202-E12D0FAA37DE}" srcOrd="8" destOrd="0" presId="urn:microsoft.com/office/officeart/2005/8/layout/default"/>
    <dgm:cxn modelId="{59B3C057-4847-0D49-94CE-22216A2D8958}" type="presParOf" srcId="{B12964AD-7951-8949-9394-58E501AA8C46}" destId="{E5D04BCF-2378-B042-916A-4EC2FAE742E1}" srcOrd="9" destOrd="0" presId="urn:microsoft.com/office/officeart/2005/8/layout/default"/>
    <dgm:cxn modelId="{A9B64381-545A-2B4C-960A-43BE94BCD7B9}" type="presParOf" srcId="{B12964AD-7951-8949-9394-58E501AA8C46}" destId="{F71EC8B4-A1E0-D74B-B1C1-AEEDCF7CE4B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29853D-5283-4C69-862D-49F6CFF4C6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FA9C650-57D1-4C9E-AD0F-3FA15A05FC09}">
      <dgm:prSet/>
      <dgm:spPr>
        <a:solidFill>
          <a:schemeClr val="accent1">
            <a:lumMod val="20000"/>
            <a:lumOff val="80000"/>
          </a:schemeClr>
        </a:solidFill>
      </dgm:spPr>
      <dgm:t>
        <a:bodyPr/>
        <a:lstStyle/>
        <a:p>
          <a:r>
            <a:rPr lang="en-US" dirty="0">
              <a:solidFill>
                <a:schemeClr val="tx1"/>
              </a:solidFill>
            </a:rPr>
            <a:t>The primary classifications of cellular automata, as outlined by Wolfram, are numbered one to four. </a:t>
          </a:r>
        </a:p>
      </dgm:t>
    </dgm:pt>
    <dgm:pt modelId="{1D0939F2-B2B6-48D2-955D-BCDA736B6786}" type="parTrans" cxnId="{431354AC-8965-48DF-AB2F-6472F6A6BEE0}">
      <dgm:prSet/>
      <dgm:spPr/>
      <dgm:t>
        <a:bodyPr/>
        <a:lstStyle/>
        <a:p>
          <a:endParaRPr lang="en-US"/>
        </a:p>
      </dgm:t>
    </dgm:pt>
    <dgm:pt modelId="{E07429D8-CC8A-41C9-905B-B316D38ADA4A}" type="sibTrans" cxnId="{431354AC-8965-48DF-AB2F-6472F6A6BEE0}">
      <dgm:prSet/>
      <dgm:spPr/>
      <dgm:t>
        <a:bodyPr/>
        <a:lstStyle/>
        <a:p>
          <a:endParaRPr lang="en-US"/>
        </a:p>
      </dgm:t>
    </dgm:pt>
    <dgm:pt modelId="{C77012D2-D340-4BE6-A26A-7D0E5F445D3F}">
      <dgm:prSet/>
      <dgm:spPr>
        <a:solidFill>
          <a:schemeClr val="accent1">
            <a:lumMod val="20000"/>
            <a:lumOff val="80000"/>
          </a:schemeClr>
        </a:solidFill>
      </dgm:spPr>
      <dgm:t>
        <a:bodyPr/>
        <a:lstStyle/>
        <a:p>
          <a:r>
            <a:rPr lang="en-US">
              <a:solidFill>
                <a:schemeClr val="tx1"/>
              </a:solidFill>
            </a:rPr>
            <a:t>They are, in order: </a:t>
          </a:r>
        </a:p>
      </dgm:t>
    </dgm:pt>
    <dgm:pt modelId="{63C3A3E6-32A2-4797-944C-A2A2F65ABC94}" type="parTrans" cxnId="{ECEE66B4-E777-4275-A28C-290630D56DC5}">
      <dgm:prSet/>
      <dgm:spPr/>
      <dgm:t>
        <a:bodyPr/>
        <a:lstStyle/>
        <a:p>
          <a:endParaRPr lang="en-US"/>
        </a:p>
      </dgm:t>
    </dgm:pt>
    <dgm:pt modelId="{A0AF2646-BE34-45F5-B1CC-62FF4A1903BF}" type="sibTrans" cxnId="{ECEE66B4-E777-4275-A28C-290630D56DC5}">
      <dgm:prSet/>
      <dgm:spPr/>
      <dgm:t>
        <a:bodyPr/>
        <a:lstStyle/>
        <a:p>
          <a:endParaRPr lang="en-US"/>
        </a:p>
      </dgm:t>
    </dgm:pt>
    <dgm:pt modelId="{CCE1E3BC-4605-4902-8FDD-648D5D557CEE}">
      <dgm:prSet/>
      <dgm:spPr/>
      <dgm:t>
        <a:bodyPr/>
        <a:lstStyle/>
        <a:p>
          <a:pPr>
            <a:spcAft>
              <a:spcPts val="984"/>
            </a:spcAft>
          </a:pPr>
          <a:r>
            <a:rPr lang="en-US" dirty="0"/>
            <a:t>Automata in which patterns generally stabilize into homogeneity, </a:t>
          </a:r>
          <a:r>
            <a:rPr lang="en-US" dirty="0">
              <a:solidFill>
                <a:srgbClr val="2014FF"/>
              </a:solidFill>
            </a:rPr>
            <a:t>(fixed points</a:t>
          </a:r>
          <a:r>
            <a:rPr lang="en-US" dirty="0"/>
            <a:t>)</a:t>
          </a:r>
        </a:p>
      </dgm:t>
    </dgm:pt>
    <dgm:pt modelId="{3024256B-BB75-4ACA-A02F-BA506E5585B5}" type="parTrans" cxnId="{08653026-7859-4840-804A-21445DE967D3}">
      <dgm:prSet/>
      <dgm:spPr/>
      <dgm:t>
        <a:bodyPr/>
        <a:lstStyle/>
        <a:p>
          <a:endParaRPr lang="en-US"/>
        </a:p>
      </dgm:t>
    </dgm:pt>
    <dgm:pt modelId="{8406FD41-5714-4538-8CFB-83C460CCDD9B}" type="sibTrans" cxnId="{08653026-7859-4840-804A-21445DE967D3}">
      <dgm:prSet/>
      <dgm:spPr/>
      <dgm:t>
        <a:bodyPr/>
        <a:lstStyle/>
        <a:p>
          <a:endParaRPr lang="en-US"/>
        </a:p>
      </dgm:t>
    </dgm:pt>
    <dgm:pt modelId="{30CB1F61-F8C4-4977-9ED3-C79919B35DA1}">
      <dgm:prSet/>
      <dgm:spPr/>
      <dgm:t>
        <a:bodyPr/>
        <a:lstStyle/>
        <a:p>
          <a:pPr>
            <a:spcAft>
              <a:spcPts val="984"/>
            </a:spcAft>
          </a:pPr>
          <a:r>
            <a:rPr lang="en-US" dirty="0"/>
            <a:t>Automata in which patterns evolve into mostly stable or oscillating structures, (</a:t>
          </a:r>
          <a:r>
            <a:rPr lang="en-US" dirty="0">
              <a:solidFill>
                <a:srgbClr val="2014FF"/>
              </a:solidFill>
            </a:rPr>
            <a:t>periodic or repetitive</a:t>
          </a:r>
          <a:r>
            <a:rPr lang="en-US" dirty="0"/>
            <a:t>)</a:t>
          </a:r>
        </a:p>
      </dgm:t>
    </dgm:pt>
    <dgm:pt modelId="{6874EB1A-2497-4AEE-A65D-25025F45357D}" type="parTrans" cxnId="{9187160D-69CF-46E7-8F36-EBD2B84B2B80}">
      <dgm:prSet/>
      <dgm:spPr/>
      <dgm:t>
        <a:bodyPr/>
        <a:lstStyle/>
        <a:p>
          <a:endParaRPr lang="en-US"/>
        </a:p>
      </dgm:t>
    </dgm:pt>
    <dgm:pt modelId="{0763CC72-3DE6-4C27-B58B-B0388EFDD768}" type="sibTrans" cxnId="{9187160D-69CF-46E7-8F36-EBD2B84B2B80}">
      <dgm:prSet/>
      <dgm:spPr/>
      <dgm:t>
        <a:bodyPr/>
        <a:lstStyle/>
        <a:p>
          <a:endParaRPr lang="en-US"/>
        </a:p>
      </dgm:t>
    </dgm:pt>
    <dgm:pt modelId="{155BDC38-BF84-4AD4-8873-CDB25A5BD0ED}">
      <dgm:prSet/>
      <dgm:spPr/>
      <dgm:t>
        <a:bodyPr/>
        <a:lstStyle/>
        <a:p>
          <a:pPr>
            <a:spcAft>
              <a:spcPts val="984"/>
            </a:spcAft>
          </a:pPr>
          <a:r>
            <a:rPr lang="en-US" dirty="0"/>
            <a:t>Automata in which patterns evolve in a seemingly chaotic fashion, and (</a:t>
          </a:r>
          <a:r>
            <a:rPr lang="en-US" dirty="0">
              <a:solidFill>
                <a:srgbClr val="2014FF"/>
              </a:solidFill>
            </a:rPr>
            <a:t>chaos</a:t>
          </a:r>
          <a:r>
            <a:rPr lang="en-US" dirty="0"/>
            <a:t>)</a:t>
          </a:r>
        </a:p>
      </dgm:t>
    </dgm:pt>
    <dgm:pt modelId="{A4C44FEF-1964-401F-8212-5EA9EC268041}" type="parTrans" cxnId="{D7FCD8A6-2B3B-4D8B-8E48-810CC22B505A}">
      <dgm:prSet/>
      <dgm:spPr/>
      <dgm:t>
        <a:bodyPr/>
        <a:lstStyle/>
        <a:p>
          <a:endParaRPr lang="en-US"/>
        </a:p>
      </dgm:t>
    </dgm:pt>
    <dgm:pt modelId="{DA05D5F0-E662-422D-9859-916687CCAB0A}" type="sibTrans" cxnId="{D7FCD8A6-2B3B-4D8B-8E48-810CC22B505A}">
      <dgm:prSet/>
      <dgm:spPr/>
      <dgm:t>
        <a:bodyPr/>
        <a:lstStyle/>
        <a:p>
          <a:endParaRPr lang="en-US"/>
        </a:p>
      </dgm:t>
    </dgm:pt>
    <dgm:pt modelId="{1C821D3C-AD18-42D9-924A-90AD6B187365}">
      <dgm:prSet/>
      <dgm:spPr/>
      <dgm:t>
        <a:bodyPr/>
        <a:lstStyle/>
        <a:p>
          <a:pPr>
            <a:spcAft>
              <a:spcPts val="984"/>
            </a:spcAft>
          </a:pPr>
          <a:r>
            <a:rPr lang="en-US" dirty="0"/>
            <a:t>Automata in which patterns become extremely complex and may last for a long time, with stable local structures. (</a:t>
          </a:r>
          <a:r>
            <a:rPr lang="en-US" dirty="0">
              <a:solidFill>
                <a:srgbClr val="2014FF"/>
              </a:solidFill>
            </a:rPr>
            <a:t>complex)</a:t>
          </a:r>
        </a:p>
      </dgm:t>
    </dgm:pt>
    <dgm:pt modelId="{A3A850DF-FE57-4065-8951-48911E12FF53}" type="parTrans" cxnId="{ACFF9AAB-A2DB-4D47-BB6F-411778DB3193}">
      <dgm:prSet/>
      <dgm:spPr/>
      <dgm:t>
        <a:bodyPr/>
        <a:lstStyle/>
        <a:p>
          <a:endParaRPr lang="en-US"/>
        </a:p>
      </dgm:t>
    </dgm:pt>
    <dgm:pt modelId="{2BC457CE-C86D-4C17-AE91-1653EDAC8AE7}" type="sibTrans" cxnId="{ACFF9AAB-A2DB-4D47-BB6F-411778DB3193}">
      <dgm:prSet/>
      <dgm:spPr/>
      <dgm:t>
        <a:bodyPr/>
        <a:lstStyle/>
        <a:p>
          <a:endParaRPr lang="en-US"/>
        </a:p>
      </dgm:t>
    </dgm:pt>
    <dgm:pt modelId="{F7EF30E4-FFFD-9E40-9473-4BEF4307434A}" type="pres">
      <dgm:prSet presAssocID="{9229853D-5283-4C69-862D-49F6CFF4C66A}" presName="linear" presStyleCnt="0">
        <dgm:presLayoutVars>
          <dgm:animLvl val="lvl"/>
          <dgm:resizeHandles val="exact"/>
        </dgm:presLayoutVars>
      </dgm:prSet>
      <dgm:spPr/>
    </dgm:pt>
    <dgm:pt modelId="{9079B643-B228-D540-9A04-16B7F8A3A71A}" type="pres">
      <dgm:prSet presAssocID="{BFA9C650-57D1-4C9E-AD0F-3FA15A05FC09}" presName="parentText" presStyleLbl="node1" presStyleIdx="0" presStyleCnt="2">
        <dgm:presLayoutVars>
          <dgm:chMax val="0"/>
          <dgm:bulletEnabled val="1"/>
        </dgm:presLayoutVars>
      </dgm:prSet>
      <dgm:spPr/>
    </dgm:pt>
    <dgm:pt modelId="{6BACCB2A-4BD0-2D4E-8C0F-05841E0533F1}" type="pres">
      <dgm:prSet presAssocID="{E07429D8-CC8A-41C9-905B-B316D38ADA4A}" presName="spacer" presStyleCnt="0"/>
      <dgm:spPr/>
    </dgm:pt>
    <dgm:pt modelId="{41115BC5-B087-2440-91C9-40196EC073C6}" type="pres">
      <dgm:prSet presAssocID="{C77012D2-D340-4BE6-A26A-7D0E5F445D3F}" presName="parentText" presStyleLbl="node1" presStyleIdx="1" presStyleCnt="2">
        <dgm:presLayoutVars>
          <dgm:chMax val="0"/>
          <dgm:bulletEnabled val="1"/>
        </dgm:presLayoutVars>
      </dgm:prSet>
      <dgm:spPr/>
    </dgm:pt>
    <dgm:pt modelId="{46361737-42DC-CA4B-99EE-45FA7E7F3DA1}" type="pres">
      <dgm:prSet presAssocID="{C77012D2-D340-4BE6-A26A-7D0E5F445D3F}" presName="childText" presStyleLbl="revTx" presStyleIdx="0" presStyleCnt="1">
        <dgm:presLayoutVars>
          <dgm:bulletEnabled val="1"/>
        </dgm:presLayoutVars>
      </dgm:prSet>
      <dgm:spPr/>
    </dgm:pt>
  </dgm:ptLst>
  <dgm:cxnLst>
    <dgm:cxn modelId="{9187160D-69CF-46E7-8F36-EBD2B84B2B80}" srcId="{C77012D2-D340-4BE6-A26A-7D0E5F445D3F}" destId="{30CB1F61-F8C4-4977-9ED3-C79919B35DA1}" srcOrd="1" destOrd="0" parTransId="{6874EB1A-2497-4AEE-A65D-25025F45357D}" sibTransId="{0763CC72-3DE6-4C27-B58B-B0388EFDD768}"/>
    <dgm:cxn modelId="{08653026-7859-4840-804A-21445DE967D3}" srcId="{C77012D2-D340-4BE6-A26A-7D0E5F445D3F}" destId="{CCE1E3BC-4605-4902-8FDD-648D5D557CEE}" srcOrd="0" destOrd="0" parTransId="{3024256B-BB75-4ACA-A02F-BA506E5585B5}" sibTransId="{8406FD41-5714-4538-8CFB-83C460CCDD9B}"/>
    <dgm:cxn modelId="{E908694B-FDEE-AB47-B80D-0EE21147851E}" type="presOf" srcId="{155BDC38-BF84-4AD4-8873-CDB25A5BD0ED}" destId="{46361737-42DC-CA4B-99EE-45FA7E7F3DA1}" srcOrd="0" destOrd="2" presId="urn:microsoft.com/office/officeart/2005/8/layout/vList2"/>
    <dgm:cxn modelId="{AECFC373-3890-C541-9EBF-7E281797B1BA}" type="presOf" srcId="{1C821D3C-AD18-42D9-924A-90AD6B187365}" destId="{46361737-42DC-CA4B-99EE-45FA7E7F3DA1}" srcOrd="0" destOrd="3" presId="urn:microsoft.com/office/officeart/2005/8/layout/vList2"/>
    <dgm:cxn modelId="{F2C3E391-22AC-2342-BCD6-AA86CA192AAA}" type="presOf" srcId="{C77012D2-D340-4BE6-A26A-7D0E5F445D3F}" destId="{41115BC5-B087-2440-91C9-40196EC073C6}" srcOrd="0" destOrd="0" presId="urn:microsoft.com/office/officeart/2005/8/layout/vList2"/>
    <dgm:cxn modelId="{CD28B699-7512-7143-9C88-E0964B2FB81C}" type="presOf" srcId="{BFA9C650-57D1-4C9E-AD0F-3FA15A05FC09}" destId="{9079B643-B228-D540-9A04-16B7F8A3A71A}" srcOrd="0" destOrd="0" presId="urn:microsoft.com/office/officeart/2005/8/layout/vList2"/>
    <dgm:cxn modelId="{49774FA3-BF72-9146-A8A6-30CADD159519}" type="presOf" srcId="{9229853D-5283-4C69-862D-49F6CFF4C66A}" destId="{F7EF30E4-FFFD-9E40-9473-4BEF4307434A}" srcOrd="0" destOrd="0" presId="urn:microsoft.com/office/officeart/2005/8/layout/vList2"/>
    <dgm:cxn modelId="{D7FCD8A6-2B3B-4D8B-8E48-810CC22B505A}" srcId="{C77012D2-D340-4BE6-A26A-7D0E5F445D3F}" destId="{155BDC38-BF84-4AD4-8873-CDB25A5BD0ED}" srcOrd="2" destOrd="0" parTransId="{A4C44FEF-1964-401F-8212-5EA9EC268041}" sibTransId="{DA05D5F0-E662-422D-9859-916687CCAB0A}"/>
    <dgm:cxn modelId="{ACFF9AAB-A2DB-4D47-BB6F-411778DB3193}" srcId="{C77012D2-D340-4BE6-A26A-7D0E5F445D3F}" destId="{1C821D3C-AD18-42D9-924A-90AD6B187365}" srcOrd="3" destOrd="0" parTransId="{A3A850DF-FE57-4065-8951-48911E12FF53}" sibTransId="{2BC457CE-C86D-4C17-AE91-1653EDAC8AE7}"/>
    <dgm:cxn modelId="{431354AC-8965-48DF-AB2F-6472F6A6BEE0}" srcId="{9229853D-5283-4C69-862D-49F6CFF4C66A}" destId="{BFA9C650-57D1-4C9E-AD0F-3FA15A05FC09}" srcOrd="0" destOrd="0" parTransId="{1D0939F2-B2B6-48D2-955D-BCDA736B6786}" sibTransId="{E07429D8-CC8A-41C9-905B-B316D38ADA4A}"/>
    <dgm:cxn modelId="{ECEE66B4-E777-4275-A28C-290630D56DC5}" srcId="{9229853D-5283-4C69-862D-49F6CFF4C66A}" destId="{C77012D2-D340-4BE6-A26A-7D0E5F445D3F}" srcOrd="1" destOrd="0" parTransId="{63C3A3E6-32A2-4797-944C-A2A2F65ABC94}" sibTransId="{A0AF2646-BE34-45F5-B1CC-62FF4A1903BF}"/>
    <dgm:cxn modelId="{50318AD2-2F74-B244-ACA8-B78138383747}" type="presOf" srcId="{30CB1F61-F8C4-4977-9ED3-C79919B35DA1}" destId="{46361737-42DC-CA4B-99EE-45FA7E7F3DA1}" srcOrd="0" destOrd="1" presId="urn:microsoft.com/office/officeart/2005/8/layout/vList2"/>
    <dgm:cxn modelId="{DF8A58F9-C47D-264A-883E-E4F948D6E906}" type="presOf" srcId="{CCE1E3BC-4605-4902-8FDD-648D5D557CEE}" destId="{46361737-42DC-CA4B-99EE-45FA7E7F3DA1}" srcOrd="0" destOrd="0" presId="urn:microsoft.com/office/officeart/2005/8/layout/vList2"/>
    <dgm:cxn modelId="{42716949-1685-1749-87EF-036E11B8684A}" type="presParOf" srcId="{F7EF30E4-FFFD-9E40-9473-4BEF4307434A}" destId="{9079B643-B228-D540-9A04-16B7F8A3A71A}" srcOrd="0" destOrd="0" presId="urn:microsoft.com/office/officeart/2005/8/layout/vList2"/>
    <dgm:cxn modelId="{27DB915E-513C-D843-B14E-1E0D2BD78CD9}" type="presParOf" srcId="{F7EF30E4-FFFD-9E40-9473-4BEF4307434A}" destId="{6BACCB2A-4BD0-2D4E-8C0F-05841E0533F1}" srcOrd="1" destOrd="0" presId="urn:microsoft.com/office/officeart/2005/8/layout/vList2"/>
    <dgm:cxn modelId="{FFECED21-CAEC-1743-A78E-F4548DAD2690}" type="presParOf" srcId="{F7EF30E4-FFFD-9E40-9473-4BEF4307434A}" destId="{41115BC5-B087-2440-91C9-40196EC073C6}" srcOrd="2" destOrd="0" presId="urn:microsoft.com/office/officeart/2005/8/layout/vList2"/>
    <dgm:cxn modelId="{0F8B59AE-77D7-0149-BFA6-0F83B585EFF3}" type="presParOf" srcId="{F7EF30E4-FFFD-9E40-9473-4BEF4307434A}" destId="{46361737-42DC-CA4B-99EE-45FA7E7F3DA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0D87AB-A612-4BCD-B60C-A5AA2CF9382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C69CB37C-6F93-4669-96D0-F97C1FEAB587}">
      <dgm:prSet/>
      <dgm:spPr/>
      <dgm:t>
        <a:bodyPr/>
        <a:lstStyle/>
        <a:p>
          <a:r>
            <a:rPr lang="en-US"/>
            <a:t>Rule tables are used to specify the dynamics of how CAs evolve</a:t>
          </a:r>
        </a:p>
      </dgm:t>
    </dgm:pt>
    <dgm:pt modelId="{ACE78F14-83A2-4837-BD44-8FC4FF2A03FD}" type="parTrans" cxnId="{EED040E1-D8F5-4454-9480-1FA403951946}">
      <dgm:prSet/>
      <dgm:spPr/>
      <dgm:t>
        <a:bodyPr/>
        <a:lstStyle/>
        <a:p>
          <a:endParaRPr lang="en-US"/>
        </a:p>
      </dgm:t>
    </dgm:pt>
    <dgm:pt modelId="{D18EE446-D53A-461E-A167-2769E01B4584}" type="sibTrans" cxnId="{EED040E1-D8F5-4454-9480-1FA403951946}">
      <dgm:prSet/>
      <dgm:spPr/>
      <dgm:t>
        <a:bodyPr/>
        <a:lstStyle/>
        <a:p>
          <a:endParaRPr lang="en-US"/>
        </a:p>
      </dgm:t>
    </dgm:pt>
    <dgm:pt modelId="{831B14A7-EF57-49F0-8C9E-85E18141B441}">
      <dgm:prSet/>
      <dgm:spPr/>
      <dgm:t>
        <a:bodyPr/>
        <a:lstStyle/>
        <a:p>
          <a:r>
            <a:rPr lang="en-US"/>
            <a:t>As an example, consider a CA in 1 space dimension</a:t>
          </a:r>
        </a:p>
      </dgm:t>
    </dgm:pt>
    <dgm:pt modelId="{54B5306B-A83B-4ABE-8473-A6326F6C00AA}" type="parTrans" cxnId="{6215F599-2E7D-49D2-87CE-48C9032A0D7E}">
      <dgm:prSet/>
      <dgm:spPr/>
      <dgm:t>
        <a:bodyPr/>
        <a:lstStyle/>
        <a:p>
          <a:endParaRPr lang="en-US"/>
        </a:p>
      </dgm:t>
    </dgm:pt>
    <dgm:pt modelId="{4739BA50-F3B9-40A4-A1EB-A08A66FAE10B}" type="sibTrans" cxnId="{6215F599-2E7D-49D2-87CE-48C9032A0D7E}">
      <dgm:prSet/>
      <dgm:spPr/>
      <dgm:t>
        <a:bodyPr/>
        <a:lstStyle/>
        <a:p>
          <a:endParaRPr lang="en-US"/>
        </a:p>
      </dgm:t>
    </dgm:pt>
    <dgm:pt modelId="{FF88505B-6803-4941-9B0B-6E8285834909}">
      <dgm:prSet/>
      <dgm:spPr/>
      <dgm:t>
        <a:bodyPr/>
        <a:lstStyle/>
        <a:p>
          <a:r>
            <a:rPr lang="en-US"/>
            <a:t>We define a linear grid of cells as discussed</a:t>
          </a:r>
        </a:p>
      </dgm:t>
    </dgm:pt>
    <dgm:pt modelId="{C15D28C7-2DA7-42CC-A17D-6DE8F145EE2C}" type="parTrans" cxnId="{5FC87C1E-E984-40A0-975E-694436B28FF2}">
      <dgm:prSet/>
      <dgm:spPr/>
      <dgm:t>
        <a:bodyPr/>
        <a:lstStyle/>
        <a:p>
          <a:endParaRPr lang="en-US"/>
        </a:p>
      </dgm:t>
    </dgm:pt>
    <dgm:pt modelId="{25A23A27-2D2F-4CD7-BEA2-8C433143F253}" type="sibTrans" cxnId="{5FC87C1E-E984-40A0-975E-694436B28FF2}">
      <dgm:prSet/>
      <dgm:spPr/>
      <dgm:t>
        <a:bodyPr/>
        <a:lstStyle/>
        <a:p>
          <a:endParaRPr lang="en-US"/>
        </a:p>
      </dgm:t>
    </dgm:pt>
    <dgm:pt modelId="{1A9DCC4D-18AA-4146-BD79-943FAA7EA888}">
      <dgm:prSet/>
      <dgm:spPr/>
      <dgm:t>
        <a:bodyPr/>
        <a:lstStyle/>
        <a:p>
          <a:r>
            <a:rPr lang="en-US"/>
            <a:t>Consider a CA whose neighborhood is N = 3</a:t>
          </a:r>
        </a:p>
      </dgm:t>
    </dgm:pt>
    <dgm:pt modelId="{1F91F37C-633B-4944-ABFF-D4176E40BF2C}" type="parTrans" cxnId="{CBAFBED3-DE93-4767-9ABE-3604D145673A}">
      <dgm:prSet/>
      <dgm:spPr/>
      <dgm:t>
        <a:bodyPr/>
        <a:lstStyle/>
        <a:p>
          <a:endParaRPr lang="en-US"/>
        </a:p>
      </dgm:t>
    </dgm:pt>
    <dgm:pt modelId="{932B6C1A-9F7F-4B18-882F-1FAEB8058A12}" type="sibTrans" cxnId="{CBAFBED3-DE93-4767-9ABE-3604D145673A}">
      <dgm:prSet/>
      <dgm:spPr/>
      <dgm:t>
        <a:bodyPr/>
        <a:lstStyle/>
        <a:p>
          <a:endParaRPr lang="en-US"/>
        </a:p>
      </dgm:t>
    </dgm:pt>
    <dgm:pt modelId="{1B54095C-13E6-4FE6-9166-06FCB4139EA1}">
      <dgm:prSet/>
      <dgm:spPr/>
      <dgm:t>
        <a:bodyPr/>
        <a:lstStyle/>
        <a:p>
          <a:r>
            <a:rPr lang="en-US"/>
            <a:t>Each N = 3 neighborhood is composed of a central cell and 2 neighbor cells</a:t>
          </a:r>
        </a:p>
      </dgm:t>
    </dgm:pt>
    <dgm:pt modelId="{3602D890-551D-4FEA-92E7-F3E2FA6E5292}" type="parTrans" cxnId="{81324854-33B2-47BA-A424-62BBEB106512}">
      <dgm:prSet/>
      <dgm:spPr/>
      <dgm:t>
        <a:bodyPr/>
        <a:lstStyle/>
        <a:p>
          <a:endParaRPr lang="en-US"/>
        </a:p>
      </dgm:t>
    </dgm:pt>
    <dgm:pt modelId="{FF139E91-E976-45D2-A582-396B471667BA}" type="sibTrans" cxnId="{81324854-33B2-47BA-A424-62BBEB106512}">
      <dgm:prSet/>
      <dgm:spPr/>
      <dgm:t>
        <a:bodyPr/>
        <a:lstStyle/>
        <a:p>
          <a:endParaRPr lang="en-US"/>
        </a:p>
      </dgm:t>
    </dgm:pt>
    <dgm:pt modelId="{FFAD28EA-A90C-4AE9-9FA1-3F1EF10CF488}">
      <dgm:prSet/>
      <dgm:spPr/>
      <dgm:t>
        <a:bodyPr/>
        <a:lstStyle/>
        <a:p>
          <a:r>
            <a:rPr lang="en-US"/>
            <a:t>The state S of any cell is either a 0 or 1 (or empty or occupied, or white or black)</a:t>
          </a:r>
        </a:p>
      </dgm:t>
    </dgm:pt>
    <dgm:pt modelId="{71D6D511-AE34-4AFE-A55E-E915556CFBBC}" type="parTrans" cxnId="{C05CD228-388B-4A5A-870D-75CC4AADE0FE}">
      <dgm:prSet/>
      <dgm:spPr/>
      <dgm:t>
        <a:bodyPr/>
        <a:lstStyle/>
        <a:p>
          <a:endParaRPr lang="en-US"/>
        </a:p>
      </dgm:t>
    </dgm:pt>
    <dgm:pt modelId="{1A0F3B40-7C81-46F5-A960-74C151E3D43D}" type="sibTrans" cxnId="{C05CD228-388B-4A5A-870D-75CC4AADE0FE}">
      <dgm:prSet/>
      <dgm:spPr/>
      <dgm:t>
        <a:bodyPr/>
        <a:lstStyle/>
        <a:p>
          <a:endParaRPr lang="en-US"/>
        </a:p>
      </dgm:t>
    </dgm:pt>
    <dgm:pt modelId="{7CC369DD-8ECD-4F50-BEC3-905578337306}">
      <dgm:prSet/>
      <dgm:spPr/>
      <dgm:t>
        <a:bodyPr/>
        <a:lstStyle/>
        <a:p>
          <a:r>
            <a:rPr lang="en-US"/>
            <a:t>Thus 2 parameters specify the possible rules, S and N </a:t>
          </a:r>
        </a:p>
      </dgm:t>
    </dgm:pt>
    <dgm:pt modelId="{A5DBA57B-D886-432F-97C8-59A5B45A1EDB}" type="parTrans" cxnId="{C77B79B4-F450-4C54-9AE0-0E005B56C469}">
      <dgm:prSet/>
      <dgm:spPr/>
      <dgm:t>
        <a:bodyPr/>
        <a:lstStyle/>
        <a:p>
          <a:endParaRPr lang="en-US"/>
        </a:p>
      </dgm:t>
    </dgm:pt>
    <dgm:pt modelId="{D016102B-7A9B-4D6C-84B5-95340BE2CC98}" type="sibTrans" cxnId="{C77B79B4-F450-4C54-9AE0-0E005B56C469}">
      <dgm:prSet/>
      <dgm:spPr/>
      <dgm:t>
        <a:bodyPr/>
        <a:lstStyle/>
        <a:p>
          <a:endParaRPr lang="en-US"/>
        </a:p>
      </dgm:t>
    </dgm:pt>
    <dgm:pt modelId="{09C43CB6-729C-E948-98FF-44E5A28FE390}" type="pres">
      <dgm:prSet presAssocID="{4C0D87AB-A612-4BCD-B60C-A5AA2CF93827}" presName="diagram" presStyleCnt="0">
        <dgm:presLayoutVars>
          <dgm:dir/>
          <dgm:resizeHandles val="exact"/>
        </dgm:presLayoutVars>
      </dgm:prSet>
      <dgm:spPr/>
    </dgm:pt>
    <dgm:pt modelId="{1A7EBC7F-EAD4-C049-B0EF-68EA3FA1FACD}" type="pres">
      <dgm:prSet presAssocID="{C69CB37C-6F93-4669-96D0-F97C1FEAB587}" presName="node" presStyleLbl="node1" presStyleIdx="0" presStyleCnt="7">
        <dgm:presLayoutVars>
          <dgm:bulletEnabled val="1"/>
        </dgm:presLayoutVars>
      </dgm:prSet>
      <dgm:spPr/>
    </dgm:pt>
    <dgm:pt modelId="{58B05288-F5EA-3645-934D-B74E7671EFCF}" type="pres">
      <dgm:prSet presAssocID="{D18EE446-D53A-461E-A167-2769E01B4584}" presName="sibTrans" presStyleCnt="0"/>
      <dgm:spPr/>
    </dgm:pt>
    <dgm:pt modelId="{A4538DEA-8E6E-5E42-A4DB-EA87F3B0056A}" type="pres">
      <dgm:prSet presAssocID="{831B14A7-EF57-49F0-8C9E-85E18141B441}" presName="node" presStyleLbl="node1" presStyleIdx="1" presStyleCnt="7">
        <dgm:presLayoutVars>
          <dgm:bulletEnabled val="1"/>
        </dgm:presLayoutVars>
      </dgm:prSet>
      <dgm:spPr/>
    </dgm:pt>
    <dgm:pt modelId="{6E6DCC32-5FDC-714F-B740-5B917DEFA4AE}" type="pres">
      <dgm:prSet presAssocID="{4739BA50-F3B9-40A4-A1EB-A08A66FAE10B}" presName="sibTrans" presStyleCnt="0"/>
      <dgm:spPr/>
    </dgm:pt>
    <dgm:pt modelId="{2162FC83-4BE3-1842-AFA3-4F347DCCB4A5}" type="pres">
      <dgm:prSet presAssocID="{FF88505B-6803-4941-9B0B-6E8285834909}" presName="node" presStyleLbl="node1" presStyleIdx="2" presStyleCnt="7">
        <dgm:presLayoutVars>
          <dgm:bulletEnabled val="1"/>
        </dgm:presLayoutVars>
      </dgm:prSet>
      <dgm:spPr/>
    </dgm:pt>
    <dgm:pt modelId="{FF8CBE18-B7DB-1E4D-8874-42697108A8DF}" type="pres">
      <dgm:prSet presAssocID="{25A23A27-2D2F-4CD7-BEA2-8C433143F253}" presName="sibTrans" presStyleCnt="0"/>
      <dgm:spPr/>
    </dgm:pt>
    <dgm:pt modelId="{7FA808E2-6803-F646-BD0B-83131D6F9726}" type="pres">
      <dgm:prSet presAssocID="{1A9DCC4D-18AA-4146-BD79-943FAA7EA888}" presName="node" presStyleLbl="node1" presStyleIdx="3" presStyleCnt="7">
        <dgm:presLayoutVars>
          <dgm:bulletEnabled val="1"/>
        </dgm:presLayoutVars>
      </dgm:prSet>
      <dgm:spPr/>
    </dgm:pt>
    <dgm:pt modelId="{7EB5B32B-5428-7D4C-BC46-E715D677AB85}" type="pres">
      <dgm:prSet presAssocID="{932B6C1A-9F7F-4B18-882F-1FAEB8058A12}" presName="sibTrans" presStyleCnt="0"/>
      <dgm:spPr/>
    </dgm:pt>
    <dgm:pt modelId="{E9AD04A6-A415-BB49-AD88-B868EDEAF477}" type="pres">
      <dgm:prSet presAssocID="{1B54095C-13E6-4FE6-9166-06FCB4139EA1}" presName="node" presStyleLbl="node1" presStyleIdx="4" presStyleCnt="7">
        <dgm:presLayoutVars>
          <dgm:bulletEnabled val="1"/>
        </dgm:presLayoutVars>
      </dgm:prSet>
      <dgm:spPr/>
    </dgm:pt>
    <dgm:pt modelId="{B4F738EC-AEC6-5842-B142-A53BA9997C8A}" type="pres">
      <dgm:prSet presAssocID="{FF139E91-E976-45D2-A582-396B471667BA}" presName="sibTrans" presStyleCnt="0"/>
      <dgm:spPr/>
    </dgm:pt>
    <dgm:pt modelId="{EBAFBBA3-CB4E-4F44-99E8-5F66BBAB3D7D}" type="pres">
      <dgm:prSet presAssocID="{FFAD28EA-A90C-4AE9-9FA1-3F1EF10CF488}" presName="node" presStyleLbl="node1" presStyleIdx="5" presStyleCnt="7">
        <dgm:presLayoutVars>
          <dgm:bulletEnabled val="1"/>
        </dgm:presLayoutVars>
      </dgm:prSet>
      <dgm:spPr/>
    </dgm:pt>
    <dgm:pt modelId="{8B9F8C5F-337A-7E45-8B96-7DD7E10C5BDD}" type="pres">
      <dgm:prSet presAssocID="{1A0F3B40-7C81-46F5-A960-74C151E3D43D}" presName="sibTrans" presStyleCnt="0"/>
      <dgm:spPr/>
    </dgm:pt>
    <dgm:pt modelId="{1D0F8BE1-CC61-954D-976E-DCA919EFB447}" type="pres">
      <dgm:prSet presAssocID="{7CC369DD-8ECD-4F50-BEC3-905578337306}" presName="node" presStyleLbl="node1" presStyleIdx="6" presStyleCnt="7">
        <dgm:presLayoutVars>
          <dgm:bulletEnabled val="1"/>
        </dgm:presLayoutVars>
      </dgm:prSet>
      <dgm:spPr/>
    </dgm:pt>
  </dgm:ptLst>
  <dgm:cxnLst>
    <dgm:cxn modelId="{CAD1B902-6E48-9741-8968-3062C84E208D}" type="presOf" srcId="{FFAD28EA-A90C-4AE9-9FA1-3F1EF10CF488}" destId="{EBAFBBA3-CB4E-4F44-99E8-5F66BBAB3D7D}" srcOrd="0" destOrd="0" presId="urn:microsoft.com/office/officeart/2005/8/layout/default"/>
    <dgm:cxn modelId="{75D30216-3531-584C-BBC0-01816A72C965}" type="presOf" srcId="{4C0D87AB-A612-4BCD-B60C-A5AA2CF93827}" destId="{09C43CB6-729C-E948-98FF-44E5A28FE390}" srcOrd="0" destOrd="0" presId="urn:microsoft.com/office/officeart/2005/8/layout/default"/>
    <dgm:cxn modelId="{5FC87C1E-E984-40A0-975E-694436B28FF2}" srcId="{4C0D87AB-A612-4BCD-B60C-A5AA2CF93827}" destId="{FF88505B-6803-4941-9B0B-6E8285834909}" srcOrd="2" destOrd="0" parTransId="{C15D28C7-2DA7-42CC-A17D-6DE8F145EE2C}" sibTransId="{25A23A27-2D2F-4CD7-BEA2-8C433143F253}"/>
    <dgm:cxn modelId="{C05CD228-388B-4A5A-870D-75CC4AADE0FE}" srcId="{4C0D87AB-A612-4BCD-B60C-A5AA2CF93827}" destId="{FFAD28EA-A90C-4AE9-9FA1-3F1EF10CF488}" srcOrd="5" destOrd="0" parTransId="{71D6D511-AE34-4AFE-A55E-E915556CFBBC}" sibTransId="{1A0F3B40-7C81-46F5-A960-74C151E3D43D}"/>
    <dgm:cxn modelId="{81324854-33B2-47BA-A424-62BBEB106512}" srcId="{4C0D87AB-A612-4BCD-B60C-A5AA2CF93827}" destId="{1B54095C-13E6-4FE6-9166-06FCB4139EA1}" srcOrd="4" destOrd="0" parTransId="{3602D890-551D-4FEA-92E7-F3E2FA6E5292}" sibTransId="{FF139E91-E976-45D2-A582-396B471667BA}"/>
    <dgm:cxn modelId="{03D50857-BB41-CF42-8A8E-C904439AA200}" type="presOf" srcId="{FF88505B-6803-4941-9B0B-6E8285834909}" destId="{2162FC83-4BE3-1842-AFA3-4F347DCCB4A5}" srcOrd="0" destOrd="0" presId="urn:microsoft.com/office/officeart/2005/8/layout/default"/>
    <dgm:cxn modelId="{38EBFE5F-8B4F-104E-9D26-660CA6091F90}" type="presOf" srcId="{C69CB37C-6F93-4669-96D0-F97C1FEAB587}" destId="{1A7EBC7F-EAD4-C049-B0EF-68EA3FA1FACD}" srcOrd="0" destOrd="0" presId="urn:microsoft.com/office/officeart/2005/8/layout/default"/>
    <dgm:cxn modelId="{B455E374-EB7A-EF4D-A3E8-0DD6123AE996}" type="presOf" srcId="{1B54095C-13E6-4FE6-9166-06FCB4139EA1}" destId="{E9AD04A6-A415-BB49-AD88-B868EDEAF477}" srcOrd="0" destOrd="0" presId="urn:microsoft.com/office/officeart/2005/8/layout/default"/>
    <dgm:cxn modelId="{6215F599-2E7D-49D2-87CE-48C9032A0D7E}" srcId="{4C0D87AB-A612-4BCD-B60C-A5AA2CF93827}" destId="{831B14A7-EF57-49F0-8C9E-85E18141B441}" srcOrd="1" destOrd="0" parTransId="{54B5306B-A83B-4ABE-8473-A6326F6C00AA}" sibTransId="{4739BA50-F3B9-40A4-A1EB-A08A66FAE10B}"/>
    <dgm:cxn modelId="{B8DD39AD-EE37-CC45-A7B2-4E10FE569E44}" type="presOf" srcId="{831B14A7-EF57-49F0-8C9E-85E18141B441}" destId="{A4538DEA-8E6E-5E42-A4DB-EA87F3B0056A}" srcOrd="0" destOrd="0" presId="urn:microsoft.com/office/officeart/2005/8/layout/default"/>
    <dgm:cxn modelId="{C77B79B4-F450-4C54-9AE0-0E005B56C469}" srcId="{4C0D87AB-A612-4BCD-B60C-A5AA2CF93827}" destId="{7CC369DD-8ECD-4F50-BEC3-905578337306}" srcOrd="6" destOrd="0" parTransId="{A5DBA57B-D886-432F-97C8-59A5B45A1EDB}" sibTransId="{D016102B-7A9B-4D6C-84B5-95340BE2CC98}"/>
    <dgm:cxn modelId="{05D3FEBA-C43E-9E41-9A03-B9E5FD989CB2}" type="presOf" srcId="{1A9DCC4D-18AA-4146-BD79-943FAA7EA888}" destId="{7FA808E2-6803-F646-BD0B-83131D6F9726}" srcOrd="0" destOrd="0" presId="urn:microsoft.com/office/officeart/2005/8/layout/default"/>
    <dgm:cxn modelId="{CBAFBED3-DE93-4767-9ABE-3604D145673A}" srcId="{4C0D87AB-A612-4BCD-B60C-A5AA2CF93827}" destId="{1A9DCC4D-18AA-4146-BD79-943FAA7EA888}" srcOrd="3" destOrd="0" parTransId="{1F91F37C-633B-4944-ABFF-D4176E40BF2C}" sibTransId="{932B6C1A-9F7F-4B18-882F-1FAEB8058A12}"/>
    <dgm:cxn modelId="{CCCFF4DA-5539-584D-93D4-37E3C44817C5}" type="presOf" srcId="{7CC369DD-8ECD-4F50-BEC3-905578337306}" destId="{1D0F8BE1-CC61-954D-976E-DCA919EFB447}" srcOrd="0" destOrd="0" presId="urn:microsoft.com/office/officeart/2005/8/layout/default"/>
    <dgm:cxn modelId="{EED040E1-D8F5-4454-9480-1FA403951946}" srcId="{4C0D87AB-A612-4BCD-B60C-A5AA2CF93827}" destId="{C69CB37C-6F93-4669-96D0-F97C1FEAB587}" srcOrd="0" destOrd="0" parTransId="{ACE78F14-83A2-4837-BD44-8FC4FF2A03FD}" sibTransId="{D18EE446-D53A-461E-A167-2769E01B4584}"/>
    <dgm:cxn modelId="{E313A685-50E3-4547-995F-D9ED540410CF}" type="presParOf" srcId="{09C43CB6-729C-E948-98FF-44E5A28FE390}" destId="{1A7EBC7F-EAD4-C049-B0EF-68EA3FA1FACD}" srcOrd="0" destOrd="0" presId="urn:microsoft.com/office/officeart/2005/8/layout/default"/>
    <dgm:cxn modelId="{0115561B-B930-FA47-BDAA-D0D44D29BBB7}" type="presParOf" srcId="{09C43CB6-729C-E948-98FF-44E5A28FE390}" destId="{58B05288-F5EA-3645-934D-B74E7671EFCF}" srcOrd="1" destOrd="0" presId="urn:microsoft.com/office/officeart/2005/8/layout/default"/>
    <dgm:cxn modelId="{B65C9C3C-21EF-7549-A6E1-9820743A34F7}" type="presParOf" srcId="{09C43CB6-729C-E948-98FF-44E5A28FE390}" destId="{A4538DEA-8E6E-5E42-A4DB-EA87F3B0056A}" srcOrd="2" destOrd="0" presId="urn:microsoft.com/office/officeart/2005/8/layout/default"/>
    <dgm:cxn modelId="{CDCD182F-56D6-5A48-BD3B-27EC3E23E86E}" type="presParOf" srcId="{09C43CB6-729C-E948-98FF-44E5A28FE390}" destId="{6E6DCC32-5FDC-714F-B740-5B917DEFA4AE}" srcOrd="3" destOrd="0" presId="urn:microsoft.com/office/officeart/2005/8/layout/default"/>
    <dgm:cxn modelId="{6710A8F1-AF2F-C643-8F7B-058CCCB09D35}" type="presParOf" srcId="{09C43CB6-729C-E948-98FF-44E5A28FE390}" destId="{2162FC83-4BE3-1842-AFA3-4F347DCCB4A5}" srcOrd="4" destOrd="0" presId="urn:microsoft.com/office/officeart/2005/8/layout/default"/>
    <dgm:cxn modelId="{C2AAC8AB-9CF0-2B4B-A7B9-AC408DB85B80}" type="presParOf" srcId="{09C43CB6-729C-E948-98FF-44E5A28FE390}" destId="{FF8CBE18-B7DB-1E4D-8874-42697108A8DF}" srcOrd="5" destOrd="0" presId="urn:microsoft.com/office/officeart/2005/8/layout/default"/>
    <dgm:cxn modelId="{05ABDC7F-A8FA-FB42-B991-9D27E4C51CBC}" type="presParOf" srcId="{09C43CB6-729C-E948-98FF-44E5A28FE390}" destId="{7FA808E2-6803-F646-BD0B-83131D6F9726}" srcOrd="6" destOrd="0" presId="urn:microsoft.com/office/officeart/2005/8/layout/default"/>
    <dgm:cxn modelId="{71C75142-19DE-924D-BE59-04B3CBB85D1B}" type="presParOf" srcId="{09C43CB6-729C-E948-98FF-44E5A28FE390}" destId="{7EB5B32B-5428-7D4C-BC46-E715D677AB85}" srcOrd="7" destOrd="0" presId="urn:microsoft.com/office/officeart/2005/8/layout/default"/>
    <dgm:cxn modelId="{1122FE5B-E974-B64B-9980-71077E0725DF}" type="presParOf" srcId="{09C43CB6-729C-E948-98FF-44E5A28FE390}" destId="{E9AD04A6-A415-BB49-AD88-B868EDEAF477}" srcOrd="8" destOrd="0" presId="urn:microsoft.com/office/officeart/2005/8/layout/default"/>
    <dgm:cxn modelId="{E42D3864-F737-D641-B4EF-CF23831D6BFC}" type="presParOf" srcId="{09C43CB6-729C-E948-98FF-44E5A28FE390}" destId="{B4F738EC-AEC6-5842-B142-A53BA9997C8A}" srcOrd="9" destOrd="0" presId="urn:microsoft.com/office/officeart/2005/8/layout/default"/>
    <dgm:cxn modelId="{EF4268C4-8AF1-8A42-B83B-2B228C43BAF8}" type="presParOf" srcId="{09C43CB6-729C-E948-98FF-44E5A28FE390}" destId="{EBAFBBA3-CB4E-4F44-99E8-5F66BBAB3D7D}" srcOrd="10" destOrd="0" presId="urn:microsoft.com/office/officeart/2005/8/layout/default"/>
    <dgm:cxn modelId="{089C6881-2E19-EE43-863A-63F01AD674EF}" type="presParOf" srcId="{09C43CB6-729C-E948-98FF-44E5A28FE390}" destId="{8B9F8C5F-337A-7E45-8B96-7DD7E10C5BDD}" srcOrd="11" destOrd="0" presId="urn:microsoft.com/office/officeart/2005/8/layout/default"/>
    <dgm:cxn modelId="{FB21510C-65CD-D94F-8A06-02E1A6813CEA}" type="presParOf" srcId="{09C43CB6-729C-E948-98FF-44E5A28FE390}" destId="{1D0F8BE1-CC61-954D-976E-DCA919EFB447}"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9BC16C-3EC6-45FD-A5CD-0E7B20B5837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F19D449-4EC4-412B-899C-34FC3234F67A}">
      <dgm:prSet/>
      <dgm:spPr/>
      <dgm:t>
        <a:bodyPr/>
        <a:lstStyle/>
        <a:p>
          <a:r>
            <a:rPr lang="en-US" dirty="0">
              <a:solidFill>
                <a:srgbClr val="0E07FF"/>
              </a:solidFill>
            </a:rPr>
            <a:t>We designate the Rule by reading the binary number corresponding to the configuration of the central cell in the next generation</a:t>
          </a:r>
        </a:p>
      </dgm:t>
    </dgm:pt>
    <dgm:pt modelId="{122B835C-4F55-46C5-8BB6-742183E82EAF}" type="parTrans" cxnId="{08F4C9F8-BA68-4ECB-80A6-C111AFF89E90}">
      <dgm:prSet/>
      <dgm:spPr/>
      <dgm:t>
        <a:bodyPr/>
        <a:lstStyle/>
        <a:p>
          <a:endParaRPr lang="en-US"/>
        </a:p>
      </dgm:t>
    </dgm:pt>
    <dgm:pt modelId="{A0CCF5CD-326C-44A9-9E41-28A629A1FA26}" type="sibTrans" cxnId="{08F4C9F8-BA68-4ECB-80A6-C111AFF89E90}">
      <dgm:prSet/>
      <dgm:spPr/>
      <dgm:t>
        <a:bodyPr/>
        <a:lstStyle/>
        <a:p>
          <a:endParaRPr lang="en-US"/>
        </a:p>
      </dgm:t>
    </dgm:pt>
    <dgm:pt modelId="{0CA98E6F-7DCF-4DCA-87EA-63863DE10910}">
      <dgm:prSet/>
      <dgm:spPr/>
      <dgm:t>
        <a:bodyPr/>
        <a:lstStyle/>
        <a:p>
          <a:r>
            <a:rPr lang="en-US"/>
            <a:t>This is the Wolfram code</a:t>
          </a:r>
        </a:p>
      </dgm:t>
    </dgm:pt>
    <dgm:pt modelId="{8F78152F-2C24-486C-8BD6-21F031757568}" type="parTrans" cxnId="{5CC52A0F-6D2A-47A2-A462-20D75C889BC4}">
      <dgm:prSet/>
      <dgm:spPr/>
      <dgm:t>
        <a:bodyPr/>
        <a:lstStyle/>
        <a:p>
          <a:endParaRPr lang="en-US"/>
        </a:p>
      </dgm:t>
    </dgm:pt>
    <dgm:pt modelId="{663CAC36-7DD7-4BC5-BDAF-E6FA173EAD81}" type="sibTrans" cxnId="{5CC52A0F-6D2A-47A2-A462-20D75C889BC4}">
      <dgm:prSet/>
      <dgm:spPr/>
      <dgm:t>
        <a:bodyPr/>
        <a:lstStyle/>
        <a:p>
          <a:endParaRPr lang="en-US"/>
        </a:p>
      </dgm:t>
    </dgm:pt>
    <dgm:pt modelId="{65DDD634-7F9F-42CB-9607-D784084E30CE}">
      <dgm:prSet/>
      <dgm:spPr/>
      <dgm:t>
        <a:bodyPr/>
        <a:lstStyle/>
        <a:p>
          <a:r>
            <a:rPr lang="en-US"/>
            <a:t>Rule 30 is designated by the binary digits”  00011110 (= 30 in decimal notation)</a:t>
          </a:r>
        </a:p>
      </dgm:t>
    </dgm:pt>
    <dgm:pt modelId="{D5AB04F2-FF69-48E6-B296-55C58F1FCC83}" type="parTrans" cxnId="{29F824D4-3ECF-4BBB-A084-95CCA71D01B7}">
      <dgm:prSet/>
      <dgm:spPr/>
      <dgm:t>
        <a:bodyPr/>
        <a:lstStyle/>
        <a:p>
          <a:endParaRPr lang="en-US"/>
        </a:p>
      </dgm:t>
    </dgm:pt>
    <dgm:pt modelId="{27C849D3-C59C-42D5-B662-643EF55EB4A9}" type="sibTrans" cxnId="{29F824D4-3ECF-4BBB-A084-95CCA71D01B7}">
      <dgm:prSet/>
      <dgm:spPr/>
      <dgm:t>
        <a:bodyPr/>
        <a:lstStyle/>
        <a:p>
          <a:endParaRPr lang="en-US"/>
        </a:p>
      </dgm:t>
    </dgm:pt>
    <dgm:pt modelId="{E770161B-87C2-4F7A-849B-BBB7EE0EFF5B}">
      <dgm:prSet/>
      <dgm:spPr/>
      <dgm:t>
        <a:bodyPr/>
        <a:lstStyle/>
        <a:p>
          <a:r>
            <a:rPr lang="en-US"/>
            <a:t>Note that a white box is a “0” and a black box is a “1”</a:t>
          </a:r>
        </a:p>
      </dgm:t>
    </dgm:pt>
    <dgm:pt modelId="{6AFAE732-B49E-4255-851D-24EBAC938B4E}" type="parTrans" cxnId="{09FBD0AF-BFD1-4A46-AFE0-9978F576001D}">
      <dgm:prSet/>
      <dgm:spPr/>
      <dgm:t>
        <a:bodyPr/>
        <a:lstStyle/>
        <a:p>
          <a:endParaRPr lang="en-US"/>
        </a:p>
      </dgm:t>
    </dgm:pt>
    <dgm:pt modelId="{5A3A60E1-DF91-4378-B047-D8752447C18A}" type="sibTrans" cxnId="{09FBD0AF-BFD1-4A46-AFE0-9978F576001D}">
      <dgm:prSet/>
      <dgm:spPr/>
      <dgm:t>
        <a:bodyPr/>
        <a:lstStyle/>
        <a:p>
          <a:endParaRPr lang="en-US"/>
        </a:p>
      </dgm:t>
    </dgm:pt>
    <dgm:pt modelId="{13B47013-8E3D-46E3-A738-5D619DA8C44F}">
      <dgm:prSet/>
      <dgm:spPr/>
      <dgm:t>
        <a:bodyPr/>
        <a:lstStyle/>
        <a:p>
          <a:r>
            <a:rPr lang="en-US"/>
            <a:t>At right is an animation of how the rules are applied</a:t>
          </a:r>
        </a:p>
      </dgm:t>
    </dgm:pt>
    <dgm:pt modelId="{203A5015-35E1-4487-98E1-4517A2FE018D}" type="parTrans" cxnId="{20C602BE-7BBF-4483-992B-AE504D7DACDA}">
      <dgm:prSet/>
      <dgm:spPr/>
      <dgm:t>
        <a:bodyPr/>
        <a:lstStyle/>
        <a:p>
          <a:endParaRPr lang="en-US"/>
        </a:p>
      </dgm:t>
    </dgm:pt>
    <dgm:pt modelId="{80860E35-48CD-41AD-9608-DF2A75005751}" type="sibTrans" cxnId="{20C602BE-7BBF-4483-992B-AE504D7DACDA}">
      <dgm:prSet/>
      <dgm:spPr/>
      <dgm:t>
        <a:bodyPr/>
        <a:lstStyle/>
        <a:p>
          <a:endParaRPr lang="en-US"/>
        </a:p>
      </dgm:t>
    </dgm:pt>
    <dgm:pt modelId="{A9AB8D9A-508D-EE41-8A95-863F2BE1F686}" type="pres">
      <dgm:prSet presAssocID="{EB9BC16C-3EC6-45FD-A5CD-0E7B20B58375}" presName="vert0" presStyleCnt="0">
        <dgm:presLayoutVars>
          <dgm:dir/>
          <dgm:animOne val="branch"/>
          <dgm:animLvl val="lvl"/>
        </dgm:presLayoutVars>
      </dgm:prSet>
      <dgm:spPr/>
    </dgm:pt>
    <dgm:pt modelId="{7D31C715-681A-DB41-8EFD-316FFA6F71C8}" type="pres">
      <dgm:prSet presAssocID="{9F19D449-4EC4-412B-899C-34FC3234F67A}" presName="thickLine" presStyleLbl="alignNode1" presStyleIdx="0" presStyleCnt="5"/>
      <dgm:spPr/>
    </dgm:pt>
    <dgm:pt modelId="{3084EF02-001A-634A-80B8-5CB46B53A469}" type="pres">
      <dgm:prSet presAssocID="{9F19D449-4EC4-412B-899C-34FC3234F67A}" presName="horz1" presStyleCnt="0"/>
      <dgm:spPr/>
    </dgm:pt>
    <dgm:pt modelId="{90098EF0-C4F6-8E43-9316-16F2D8BCAC6F}" type="pres">
      <dgm:prSet presAssocID="{9F19D449-4EC4-412B-899C-34FC3234F67A}" presName="tx1" presStyleLbl="revTx" presStyleIdx="0" presStyleCnt="5"/>
      <dgm:spPr/>
    </dgm:pt>
    <dgm:pt modelId="{54F37F83-B67F-FA4A-9442-F4710DEA0E87}" type="pres">
      <dgm:prSet presAssocID="{9F19D449-4EC4-412B-899C-34FC3234F67A}" presName="vert1" presStyleCnt="0"/>
      <dgm:spPr/>
    </dgm:pt>
    <dgm:pt modelId="{039477ED-2DE2-0740-8FAB-2F01137B00BB}" type="pres">
      <dgm:prSet presAssocID="{0CA98E6F-7DCF-4DCA-87EA-63863DE10910}" presName="thickLine" presStyleLbl="alignNode1" presStyleIdx="1" presStyleCnt="5"/>
      <dgm:spPr/>
    </dgm:pt>
    <dgm:pt modelId="{02DBF1AF-8D59-D44E-A404-64130DCD673C}" type="pres">
      <dgm:prSet presAssocID="{0CA98E6F-7DCF-4DCA-87EA-63863DE10910}" presName="horz1" presStyleCnt="0"/>
      <dgm:spPr/>
    </dgm:pt>
    <dgm:pt modelId="{D29D5CDC-EA20-FD46-80F9-FA45DB141876}" type="pres">
      <dgm:prSet presAssocID="{0CA98E6F-7DCF-4DCA-87EA-63863DE10910}" presName="tx1" presStyleLbl="revTx" presStyleIdx="1" presStyleCnt="5"/>
      <dgm:spPr/>
    </dgm:pt>
    <dgm:pt modelId="{9511B655-953A-2146-A7D2-F9C95EA39AA9}" type="pres">
      <dgm:prSet presAssocID="{0CA98E6F-7DCF-4DCA-87EA-63863DE10910}" presName="vert1" presStyleCnt="0"/>
      <dgm:spPr/>
    </dgm:pt>
    <dgm:pt modelId="{969B120A-82A8-EB42-A34F-4D588AAB889E}" type="pres">
      <dgm:prSet presAssocID="{65DDD634-7F9F-42CB-9607-D784084E30CE}" presName="thickLine" presStyleLbl="alignNode1" presStyleIdx="2" presStyleCnt="5"/>
      <dgm:spPr/>
    </dgm:pt>
    <dgm:pt modelId="{672AA18A-D936-CB4C-A5BD-8A57EDB590A9}" type="pres">
      <dgm:prSet presAssocID="{65DDD634-7F9F-42CB-9607-D784084E30CE}" presName="horz1" presStyleCnt="0"/>
      <dgm:spPr/>
    </dgm:pt>
    <dgm:pt modelId="{CBCE304D-BAF7-D546-964C-1542E8744518}" type="pres">
      <dgm:prSet presAssocID="{65DDD634-7F9F-42CB-9607-D784084E30CE}" presName="tx1" presStyleLbl="revTx" presStyleIdx="2" presStyleCnt="5"/>
      <dgm:spPr/>
    </dgm:pt>
    <dgm:pt modelId="{5FE71F07-F290-AB49-8CA4-F716F700F52E}" type="pres">
      <dgm:prSet presAssocID="{65DDD634-7F9F-42CB-9607-D784084E30CE}" presName="vert1" presStyleCnt="0"/>
      <dgm:spPr/>
    </dgm:pt>
    <dgm:pt modelId="{03393EFD-FBB2-AB4C-BDA6-508C50A7F50A}" type="pres">
      <dgm:prSet presAssocID="{E770161B-87C2-4F7A-849B-BBB7EE0EFF5B}" presName="thickLine" presStyleLbl="alignNode1" presStyleIdx="3" presStyleCnt="5"/>
      <dgm:spPr/>
    </dgm:pt>
    <dgm:pt modelId="{1892FC57-597D-8342-AEDE-262FCB5C711A}" type="pres">
      <dgm:prSet presAssocID="{E770161B-87C2-4F7A-849B-BBB7EE0EFF5B}" presName="horz1" presStyleCnt="0"/>
      <dgm:spPr/>
    </dgm:pt>
    <dgm:pt modelId="{EF6D9042-CD55-8640-9A94-D6E436C4F01F}" type="pres">
      <dgm:prSet presAssocID="{E770161B-87C2-4F7A-849B-BBB7EE0EFF5B}" presName="tx1" presStyleLbl="revTx" presStyleIdx="3" presStyleCnt="5"/>
      <dgm:spPr/>
    </dgm:pt>
    <dgm:pt modelId="{E9D7B30A-377E-7244-9718-73E1CF4EA66C}" type="pres">
      <dgm:prSet presAssocID="{E770161B-87C2-4F7A-849B-BBB7EE0EFF5B}" presName="vert1" presStyleCnt="0"/>
      <dgm:spPr/>
    </dgm:pt>
    <dgm:pt modelId="{2CABC66E-3FDA-3746-A67F-5E4B9A17701C}" type="pres">
      <dgm:prSet presAssocID="{13B47013-8E3D-46E3-A738-5D619DA8C44F}" presName="thickLine" presStyleLbl="alignNode1" presStyleIdx="4" presStyleCnt="5"/>
      <dgm:spPr/>
    </dgm:pt>
    <dgm:pt modelId="{4858A624-03B5-644F-8FF3-BCE9692D5641}" type="pres">
      <dgm:prSet presAssocID="{13B47013-8E3D-46E3-A738-5D619DA8C44F}" presName="horz1" presStyleCnt="0"/>
      <dgm:spPr/>
    </dgm:pt>
    <dgm:pt modelId="{E3589E68-D26A-6245-9C51-07D93517CECD}" type="pres">
      <dgm:prSet presAssocID="{13B47013-8E3D-46E3-A738-5D619DA8C44F}" presName="tx1" presStyleLbl="revTx" presStyleIdx="4" presStyleCnt="5"/>
      <dgm:spPr/>
    </dgm:pt>
    <dgm:pt modelId="{A3E3606D-5216-5645-A7C8-BF4D4E82EACA}" type="pres">
      <dgm:prSet presAssocID="{13B47013-8E3D-46E3-A738-5D619DA8C44F}" presName="vert1" presStyleCnt="0"/>
      <dgm:spPr/>
    </dgm:pt>
  </dgm:ptLst>
  <dgm:cxnLst>
    <dgm:cxn modelId="{5CC52A0F-6D2A-47A2-A462-20D75C889BC4}" srcId="{EB9BC16C-3EC6-45FD-A5CD-0E7B20B58375}" destId="{0CA98E6F-7DCF-4DCA-87EA-63863DE10910}" srcOrd="1" destOrd="0" parTransId="{8F78152F-2C24-486C-8BD6-21F031757568}" sibTransId="{663CAC36-7DD7-4BC5-BDAF-E6FA173EAD81}"/>
    <dgm:cxn modelId="{D4A5C02C-5DF3-9942-A6F2-D659E4DFCB76}" type="presOf" srcId="{65DDD634-7F9F-42CB-9607-D784084E30CE}" destId="{CBCE304D-BAF7-D546-964C-1542E8744518}" srcOrd="0" destOrd="0" presId="urn:microsoft.com/office/officeart/2008/layout/LinedList"/>
    <dgm:cxn modelId="{71ED662D-186E-2B47-8116-A6942419BD74}" type="presOf" srcId="{EB9BC16C-3EC6-45FD-A5CD-0E7B20B58375}" destId="{A9AB8D9A-508D-EE41-8A95-863F2BE1F686}" srcOrd="0" destOrd="0" presId="urn:microsoft.com/office/officeart/2008/layout/LinedList"/>
    <dgm:cxn modelId="{89A6FC35-088A-C94B-B599-3A824A63390C}" type="presOf" srcId="{13B47013-8E3D-46E3-A738-5D619DA8C44F}" destId="{E3589E68-D26A-6245-9C51-07D93517CECD}" srcOrd="0" destOrd="0" presId="urn:microsoft.com/office/officeart/2008/layout/LinedList"/>
    <dgm:cxn modelId="{BCD3C937-7771-4948-BB85-29647CC9AFDA}" type="presOf" srcId="{9F19D449-4EC4-412B-899C-34FC3234F67A}" destId="{90098EF0-C4F6-8E43-9316-16F2D8BCAC6F}" srcOrd="0" destOrd="0" presId="urn:microsoft.com/office/officeart/2008/layout/LinedList"/>
    <dgm:cxn modelId="{F970986C-85E9-5E46-935E-E1D24CA2CBCF}" type="presOf" srcId="{0CA98E6F-7DCF-4DCA-87EA-63863DE10910}" destId="{D29D5CDC-EA20-FD46-80F9-FA45DB141876}" srcOrd="0" destOrd="0" presId="urn:microsoft.com/office/officeart/2008/layout/LinedList"/>
    <dgm:cxn modelId="{96E3059F-8980-EE45-972D-6D0CD4C88AE0}" type="presOf" srcId="{E770161B-87C2-4F7A-849B-BBB7EE0EFF5B}" destId="{EF6D9042-CD55-8640-9A94-D6E436C4F01F}" srcOrd="0" destOrd="0" presId="urn:microsoft.com/office/officeart/2008/layout/LinedList"/>
    <dgm:cxn modelId="{09FBD0AF-BFD1-4A46-AFE0-9978F576001D}" srcId="{EB9BC16C-3EC6-45FD-A5CD-0E7B20B58375}" destId="{E770161B-87C2-4F7A-849B-BBB7EE0EFF5B}" srcOrd="3" destOrd="0" parTransId="{6AFAE732-B49E-4255-851D-24EBAC938B4E}" sibTransId="{5A3A60E1-DF91-4378-B047-D8752447C18A}"/>
    <dgm:cxn modelId="{20C602BE-7BBF-4483-992B-AE504D7DACDA}" srcId="{EB9BC16C-3EC6-45FD-A5CD-0E7B20B58375}" destId="{13B47013-8E3D-46E3-A738-5D619DA8C44F}" srcOrd="4" destOrd="0" parTransId="{203A5015-35E1-4487-98E1-4517A2FE018D}" sibTransId="{80860E35-48CD-41AD-9608-DF2A75005751}"/>
    <dgm:cxn modelId="{29F824D4-3ECF-4BBB-A084-95CCA71D01B7}" srcId="{EB9BC16C-3EC6-45FD-A5CD-0E7B20B58375}" destId="{65DDD634-7F9F-42CB-9607-D784084E30CE}" srcOrd="2" destOrd="0" parTransId="{D5AB04F2-FF69-48E6-B296-55C58F1FCC83}" sibTransId="{27C849D3-C59C-42D5-B662-643EF55EB4A9}"/>
    <dgm:cxn modelId="{08F4C9F8-BA68-4ECB-80A6-C111AFF89E90}" srcId="{EB9BC16C-3EC6-45FD-A5CD-0E7B20B58375}" destId="{9F19D449-4EC4-412B-899C-34FC3234F67A}" srcOrd="0" destOrd="0" parTransId="{122B835C-4F55-46C5-8BB6-742183E82EAF}" sibTransId="{A0CCF5CD-326C-44A9-9E41-28A629A1FA26}"/>
    <dgm:cxn modelId="{9EEF7D06-C308-434C-A10C-028D393974A1}" type="presParOf" srcId="{A9AB8D9A-508D-EE41-8A95-863F2BE1F686}" destId="{7D31C715-681A-DB41-8EFD-316FFA6F71C8}" srcOrd="0" destOrd="0" presId="urn:microsoft.com/office/officeart/2008/layout/LinedList"/>
    <dgm:cxn modelId="{5209E9F9-3A16-5644-82FD-C59BF34710D9}" type="presParOf" srcId="{A9AB8D9A-508D-EE41-8A95-863F2BE1F686}" destId="{3084EF02-001A-634A-80B8-5CB46B53A469}" srcOrd="1" destOrd="0" presId="urn:microsoft.com/office/officeart/2008/layout/LinedList"/>
    <dgm:cxn modelId="{C7438A15-5629-BC48-A01A-9E47E2BBDDFB}" type="presParOf" srcId="{3084EF02-001A-634A-80B8-5CB46B53A469}" destId="{90098EF0-C4F6-8E43-9316-16F2D8BCAC6F}" srcOrd="0" destOrd="0" presId="urn:microsoft.com/office/officeart/2008/layout/LinedList"/>
    <dgm:cxn modelId="{F03A7CDE-870A-4444-83BD-A367B300CC43}" type="presParOf" srcId="{3084EF02-001A-634A-80B8-5CB46B53A469}" destId="{54F37F83-B67F-FA4A-9442-F4710DEA0E87}" srcOrd="1" destOrd="0" presId="urn:microsoft.com/office/officeart/2008/layout/LinedList"/>
    <dgm:cxn modelId="{7821067D-58B1-074E-9152-8EF755137F2C}" type="presParOf" srcId="{A9AB8D9A-508D-EE41-8A95-863F2BE1F686}" destId="{039477ED-2DE2-0740-8FAB-2F01137B00BB}" srcOrd="2" destOrd="0" presId="urn:microsoft.com/office/officeart/2008/layout/LinedList"/>
    <dgm:cxn modelId="{56837F3B-D6B8-A846-B729-010A344AD6D0}" type="presParOf" srcId="{A9AB8D9A-508D-EE41-8A95-863F2BE1F686}" destId="{02DBF1AF-8D59-D44E-A404-64130DCD673C}" srcOrd="3" destOrd="0" presId="urn:microsoft.com/office/officeart/2008/layout/LinedList"/>
    <dgm:cxn modelId="{781BCE90-AA94-3143-9267-8738E360BD80}" type="presParOf" srcId="{02DBF1AF-8D59-D44E-A404-64130DCD673C}" destId="{D29D5CDC-EA20-FD46-80F9-FA45DB141876}" srcOrd="0" destOrd="0" presId="urn:microsoft.com/office/officeart/2008/layout/LinedList"/>
    <dgm:cxn modelId="{BA51F6FA-B7F6-A241-800F-F5F2E115EB1C}" type="presParOf" srcId="{02DBF1AF-8D59-D44E-A404-64130DCD673C}" destId="{9511B655-953A-2146-A7D2-F9C95EA39AA9}" srcOrd="1" destOrd="0" presId="urn:microsoft.com/office/officeart/2008/layout/LinedList"/>
    <dgm:cxn modelId="{D6B6B1BB-7DB3-424A-9B8D-E3B0C699AED9}" type="presParOf" srcId="{A9AB8D9A-508D-EE41-8A95-863F2BE1F686}" destId="{969B120A-82A8-EB42-A34F-4D588AAB889E}" srcOrd="4" destOrd="0" presId="urn:microsoft.com/office/officeart/2008/layout/LinedList"/>
    <dgm:cxn modelId="{DA3D623A-B22F-5F42-AD9D-FE6DF5E10A75}" type="presParOf" srcId="{A9AB8D9A-508D-EE41-8A95-863F2BE1F686}" destId="{672AA18A-D936-CB4C-A5BD-8A57EDB590A9}" srcOrd="5" destOrd="0" presId="urn:microsoft.com/office/officeart/2008/layout/LinedList"/>
    <dgm:cxn modelId="{D9C03F69-C1E7-F94F-86CC-2C3E24BB4DDA}" type="presParOf" srcId="{672AA18A-D936-CB4C-A5BD-8A57EDB590A9}" destId="{CBCE304D-BAF7-D546-964C-1542E8744518}" srcOrd="0" destOrd="0" presId="urn:microsoft.com/office/officeart/2008/layout/LinedList"/>
    <dgm:cxn modelId="{3EA0E3C3-9D21-D142-8597-8B6A46BB2D04}" type="presParOf" srcId="{672AA18A-D936-CB4C-A5BD-8A57EDB590A9}" destId="{5FE71F07-F290-AB49-8CA4-F716F700F52E}" srcOrd="1" destOrd="0" presId="urn:microsoft.com/office/officeart/2008/layout/LinedList"/>
    <dgm:cxn modelId="{D7BDE943-4E51-D844-A632-DE403FE076F0}" type="presParOf" srcId="{A9AB8D9A-508D-EE41-8A95-863F2BE1F686}" destId="{03393EFD-FBB2-AB4C-BDA6-508C50A7F50A}" srcOrd="6" destOrd="0" presId="urn:microsoft.com/office/officeart/2008/layout/LinedList"/>
    <dgm:cxn modelId="{DBEBB478-EDBD-BB49-845B-5F57CC19F5A3}" type="presParOf" srcId="{A9AB8D9A-508D-EE41-8A95-863F2BE1F686}" destId="{1892FC57-597D-8342-AEDE-262FCB5C711A}" srcOrd="7" destOrd="0" presId="urn:microsoft.com/office/officeart/2008/layout/LinedList"/>
    <dgm:cxn modelId="{A1C777A6-3ADD-B540-B368-80D568CC5873}" type="presParOf" srcId="{1892FC57-597D-8342-AEDE-262FCB5C711A}" destId="{EF6D9042-CD55-8640-9A94-D6E436C4F01F}" srcOrd="0" destOrd="0" presId="urn:microsoft.com/office/officeart/2008/layout/LinedList"/>
    <dgm:cxn modelId="{467F5644-FC0E-504A-829B-8CBEE906985F}" type="presParOf" srcId="{1892FC57-597D-8342-AEDE-262FCB5C711A}" destId="{E9D7B30A-377E-7244-9718-73E1CF4EA66C}" srcOrd="1" destOrd="0" presId="urn:microsoft.com/office/officeart/2008/layout/LinedList"/>
    <dgm:cxn modelId="{66194B99-AF1E-5945-B1BF-577DCAD42648}" type="presParOf" srcId="{A9AB8D9A-508D-EE41-8A95-863F2BE1F686}" destId="{2CABC66E-3FDA-3746-A67F-5E4B9A17701C}" srcOrd="8" destOrd="0" presId="urn:microsoft.com/office/officeart/2008/layout/LinedList"/>
    <dgm:cxn modelId="{5258CEA7-1FE5-7D4C-9050-B3A0140A6F0D}" type="presParOf" srcId="{A9AB8D9A-508D-EE41-8A95-863F2BE1F686}" destId="{4858A624-03B5-644F-8FF3-BCE9692D5641}" srcOrd="9" destOrd="0" presId="urn:microsoft.com/office/officeart/2008/layout/LinedList"/>
    <dgm:cxn modelId="{BB4CDFB2-13DF-5F4F-9F25-71679C3E5E99}" type="presParOf" srcId="{4858A624-03B5-644F-8FF3-BCE9692D5641}" destId="{E3589E68-D26A-6245-9C51-07D93517CECD}" srcOrd="0" destOrd="0" presId="urn:microsoft.com/office/officeart/2008/layout/LinedList"/>
    <dgm:cxn modelId="{5BF36955-C757-5B44-A65C-EC37B488162A}" type="presParOf" srcId="{4858A624-03B5-644F-8FF3-BCE9692D5641}" destId="{A3E3606D-5216-5645-A7C8-BF4D4E82EA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BBF87-5481-E746-9F09-C0CCD731C1C2}">
      <dsp:nvSpPr>
        <dsp:cNvPr id="0" name=""/>
        <dsp:cNvSpPr/>
      </dsp:nvSpPr>
      <dsp:spPr>
        <a:xfrm>
          <a:off x="0" y="39687"/>
          <a:ext cx="3286125" cy="1971675"/>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 cellular automaton consists of a regular grid of cells, each in one of a finite number of states, such as on and off (in contrast to a coupled map lattice). </a:t>
          </a:r>
        </a:p>
      </dsp:txBody>
      <dsp:txXfrm>
        <a:off x="0" y="39687"/>
        <a:ext cx="3286125" cy="1971675"/>
      </dsp:txXfrm>
    </dsp:sp>
    <dsp:sp modelId="{59E63F58-005C-8C4D-B05F-E660D9F56742}">
      <dsp:nvSpPr>
        <dsp:cNvPr id="0" name=""/>
        <dsp:cNvSpPr/>
      </dsp:nvSpPr>
      <dsp:spPr>
        <a:xfrm>
          <a:off x="3614737" y="39687"/>
          <a:ext cx="3286125" cy="1971675"/>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The grid can be in any finite number of dimensions. </a:t>
          </a:r>
        </a:p>
      </dsp:txBody>
      <dsp:txXfrm>
        <a:off x="3614737" y="39687"/>
        <a:ext cx="3286125" cy="1971675"/>
      </dsp:txXfrm>
    </dsp:sp>
    <dsp:sp modelId="{CD105CA1-0780-AF4E-8B4F-28102B65EB19}">
      <dsp:nvSpPr>
        <dsp:cNvPr id="0" name=""/>
        <dsp:cNvSpPr/>
      </dsp:nvSpPr>
      <dsp:spPr>
        <a:xfrm>
          <a:off x="7229475" y="39687"/>
          <a:ext cx="3286125" cy="1971675"/>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For each cell, a set of cells called its neighborhood is defined relative to the specified cell. </a:t>
          </a:r>
        </a:p>
      </dsp:txBody>
      <dsp:txXfrm>
        <a:off x="7229475" y="39687"/>
        <a:ext cx="3286125" cy="1971675"/>
      </dsp:txXfrm>
    </dsp:sp>
    <dsp:sp modelId="{47D4120B-5272-B64E-AC0A-5248291C0FFD}">
      <dsp:nvSpPr>
        <dsp:cNvPr id="0" name=""/>
        <dsp:cNvSpPr/>
      </dsp:nvSpPr>
      <dsp:spPr>
        <a:xfrm>
          <a:off x="0" y="2339975"/>
          <a:ext cx="3286125" cy="1971675"/>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An initial state (time t = 0) is selected by assigning a state for each cell. </a:t>
          </a:r>
        </a:p>
      </dsp:txBody>
      <dsp:txXfrm>
        <a:off x="0" y="2339975"/>
        <a:ext cx="3286125" cy="1971675"/>
      </dsp:txXfrm>
    </dsp:sp>
    <dsp:sp modelId="{F5A03A91-E190-FA4E-A202-E12D0FAA37DE}">
      <dsp:nvSpPr>
        <dsp:cNvPr id="0" name=""/>
        <dsp:cNvSpPr/>
      </dsp:nvSpPr>
      <dsp:spPr>
        <a:xfrm>
          <a:off x="3614737" y="2339975"/>
          <a:ext cx="3286125" cy="1971675"/>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 new generation is created (advancing t by 1), according to some fixed rule (generally, a mathematical function) that determines the new state of each cell in terms of the current state of the cell and the states of the cells in its neighborhood. </a:t>
          </a:r>
        </a:p>
      </dsp:txBody>
      <dsp:txXfrm>
        <a:off x="3614737" y="2339975"/>
        <a:ext cx="3286125" cy="1971675"/>
      </dsp:txXfrm>
    </dsp:sp>
    <dsp:sp modelId="{F71EC8B4-A1E0-D74B-B1C1-AEEDCF7CE4B6}">
      <dsp:nvSpPr>
        <dsp:cNvPr id="0" name=""/>
        <dsp:cNvSpPr/>
      </dsp:nvSpPr>
      <dsp:spPr>
        <a:xfrm>
          <a:off x="7229475" y="2339975"/>
          <a:ext cx="3286125" cy="1971675"/>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Typically, the rule for updating the state of cells is the same for each cell and does not change over time, and is applied to the whole grid simultaneously</a:t>
          </a:r>
        </a:p>
      </dsp:txBody>
      <dsp:txXfrm>
        <a:off x="7229475"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9B643-B228-D540-9A04-16B7F8A3A71A}">
      <dsp:nvSpPr>
        <dsp:cNvPr id="0" name=""/>
        <dsp:cNvSpPr/>
      </dsp:nvSpPr>
      <dsp:spPr>
        <a:xfrm>
          <a:off x="0" y="232254"/>
          <a:ext cx="5181600" cy="755820"/>
        </a:xfrm>
        <a:prstGeom prst="round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The primary classifications of cellular automata, as outlined by Wolfram, are numbered one to four. </a:t>
          </a:r>
        </a:p>
      </dsp:txBody>
      <dsp:txXfrm>
        <a:off x="36896" y="269150"/>
        <a:ext cx="5107808" cy="682028"/>
      </dsp:txXfrm>
    </dsp:sp>
    <dsp:sp modelId="{41115BC5-B087-2440-91C9-40196EC073C6}">
      <dsp:nvSpPr>
        <dsp:cNvPr id="0" name=""/>
        <dsp:cNvSpPr/>
      </dsp:nvSpPr>
      <dsp:spPr>
        <a:xfrm>
          <a:off x="0" y="1042794"/>
          <a:ext cx="5181600" cy="755820"/>
        </a:xfrm>
        <a:prstGeom prst="round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tx1"/>
              </a:solidFill>
            </a:rPr>
            <a:t>They are, in order: </a:t>
          </a:r>
        </a:p>
      </dsp:txBody>
      <dsp:txXfrm>
        <a:off x="36896" y="1079690"/>
        <a:ext cx="5107808" cy="682028"/>
      </dsp:txXfrm>
    </dsp:sp>
    <dsp:sp modelId="{46361737-42DC-CA4B-99EE-45FA7E7F3DA1}">
      <dsp:nvSpPr>
        <dsp:cNvPr id="0" name=""/>
        <dsp:cNvSpPr/>
      </dsp:nvSpPr>
      <dsp:spPr>
        <a:xfrm>
          <a:off x="0" y="1798614"/>
          <a:ext cx="5181600" cy="2320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24130" rIns="135128" bIns="24130" numCol="1" spcCol="1270" anchor="t" anchorCtr="0">
          <a:noAutofit/>
        </a:bodyPr>
        <a:lstStyle/>
        <a:p>
          <a:pPr marL="114300" lvl="1" indent="-114300" algn="l" defTabSz="666750">
            <a:lnSpc>
              <a:spcPct val="90000"/>
            </a:lnSpc>
            <a:spcBef>
              <a:spcPct val="0"/>
            </a:spcBef>
            <a:spcAft>
              <a:spcPts val="984"/>
            </a:spcAft>
            <a:buChar char="•"/>
          </a:pPr>
          <a:r>
            <a:rPr lang="en-US" sz="1500" kern="1200" dirty="0"/>
            <a:t>Automata in which patterns generally stabilize into homogeneity, </a:t>
          </a:r>
          <a:r>
            <a:rPr lang="en-US" sz="1500" kern="1200" dirty="0">
              <a:solidFill>
                <a:srgbClr val="2014FF"/>
              </a:solidFill>
            </a:rPr>
            <a:t>(fixed points</a:t>
          </a:r>
          <a:r>
            <a:rPr lang="en-US" sz="1500" kern="1200" dirty="0"/>
            <a:t>)</a:t>
          </a:r>
        </a:p>
        <a:p>
          <a:pPr marL="114300" lvl="1" indent="-114300" algn="l" defTabSz="666750">
            <a:lnSpc>
              <a:spcPct val="90000"/>
            </a:lnSpc>
            <a:spcBef>
              <a:spcPct val="0"/>
            </a:spcBef>
            <a:spcAft>
              <a:spcPts val="984"/>
            </a:spcAft>
            <a:buChar char="•"/>
          </a:pPr>
          <a:r>
            <a:rPr lang="en-US" sz="1500" kern="1200" dirty="0"/>
            <a:t>Automata in which patterns evolve into mostly stable or oscillating structures, (</a:t>
          </a:r>
          <a:r>
            <a:rPr lang="en-US" sz="1500" kern="1200" dirty="0">
              <a:solidFill>
                <a:srgbClr val="2014FF"/>
              </a:solidFill>
            </a:rPr>
            <a:t>periodic or repetitive</a:t>
          </a:r>
          <a:r>
            <a:rPr lang="en-US" sz="1500" kern="1200" dirty="0"/>
            <a:t>)</a:t>
          </a:r>
        </a:p>
        <a:p>
          <a:pPr marL="114300" lvl="1" indent="-114300" algn="l" defTabSz="666750">
            <a:lnSpc>
              <a:spcPct val="90000"/>
            </a:lnSpc>
            <a:spcBef>
              <a:spcPct val="0"/>
            </a:spcBef>
            <a:spcAft>
              <a:spcPts val="984"/>
            </a:spcAft>
            <a:buChar char="•"/>
          </a:pPr>
          <a:r>
            <a:rPr lang="en-US" sz="1500" kern="1200" dirty="0"/>
            <a:t>Automata in which patterns evolve in a seemingly chaotic fashion, and (</a:t>
          </a:r>
          <a:r>
            <a:rPr lang="en-US" sz="1500" kern="1200" dirty="0">
              <a:solidFill>
                <a:srgbClr val="2014FF"/>
              </a:solidFill>
            </a:rPr>
            <a:t>chaos</a:t>
          </a:r>
          <a:r>
            <a:rPr lang="en-US" sz="1500" kern="1200" dirty="0"/>
            <a:t>)</a:t>
          </a:r>
        </a:p>
        <a:p>
          <a:pPr marL="114300" lvl="1" indent="-114300" algn="l" defTabSz="666750">
            <a:lnSpc>
              <a:spcPct val="90000"/>
            </a:lnSpc>
            <a:spcBef>
              <a:spcPct val="0"/>
            </a:spcBef>
            <a:spcAft>
              <a:spcPts val="984"/>
            </a:spcAft>
            <a:buChar char="•"/>
          </a:pPr>
          <a:r>
            <a:rPr lang="en-US" sz="1500" kern="1200" dirty="0"/>
            <a:t>Automata in which patterns become extremely complex and may last for a long time, with stable local structures. (</a:t>
          </a:r>
          <a:r>
            <a:rPr lang="en-US" sz="1500" kern="1200" dirty="0">
              <a:solidFill>
                <a:srgbClr val="2014FF"/>
              </a:solidFill>
            </a:rPr>
            <a:t>complex)</a:t>
          </a:r>
        </a:p>
      </dsp:txBody>
      <dsp:txXfrm>
        <a:off x="0" y="1798614"/>
        <a:ext cx="5181600" cy="2320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EBC7F-EAD4-C049-B0EF-68EA3FA1FACD}">
      <dsp:nvSpPr>
        <dsp:cNvPr id="0" name=""/>
        <dsp:cNvSpPr/>
      </dsp:nvSpPr>
      <dsp:spPr>
        <a:xfrm>
          <a:off x="3125" y="77276"/>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Rule tables are used to specify the dynamics of how CAs evolve</a:t>
          </a:r>
        </a:p>
      </dsp:txBody>
      <dsp:txXfrm>
        <a:off x="3125" y="77276"/>
        <a:ext cx="2479212" cy="1487527"/>
      </dsp:txXfrm>
    </dsp:sp>
    <dsp:sp modelId="{A4538DEA-8E6E-5E42-A4DB-EA87F3B0056A}">
      <dsp:nvSpPr>
        <dsp:cNvPr id="0" name=""/>
        <dsp:cNvSpPr/>
      </dsp:nvSpPr>
      <dsp:spPr>
        <a:xfrm>
          <a:off x="2730258" y="77276"/>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As an example, consider a CA in 1 space dimension</a:t>
          </a:r>
        </a:p>
      </dsp:txBody>
      <dsp:txXfrm>
        <a:off x="2730258" y="77276"/>
        <a:ext cx="2479212" cy="1487527"/>
      </dsp:txXfrm>
    </dsp:sp>
    <dsp:sp modelId="{2162FC83-4BE3-1842-AFA3-4F347DCCB4A5}">
      <dsp:nvSpPr>
        <dsp:cNvPr id="0" name=""/>
        <dsp:cNvSpPr/>
      </dsp:nvSpPr>
      <dsp:spPr>
        <a:xfrm>
          <a:off x="5457391" y="77276"/>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We define a linear grid of cells as discussed</a:t>
          </a:r>
        </a:p>
      </dsp:txBody>
      <dsp:txXfrm>
        <a:off x="5457391" y="77276"/>
        <a:ext cx="2479212" cy="1487527"/>
      </dsp:txXfrm>
    </dsp:sp>
    <dsp:sp modelId="{7FA808E2-6803-F646-BD0B-83131D6F9726}">
      <dsp:nvSpPr>
        <dsp:cNvPr id="0" name=""/>
        <dsp:cNvSpPr/>
      </dsp:nvSpPr>
      <dsp:spPr>
        <a:xfrm>
          <a:off x="8184524" y="77276"/>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Consider a CA whose neighborhood is N = 3</a:t>
          </a:r>
        </a:p>
      </dsp:txBody>
      <dsp:txXfrm>
        <a:off x="8184524" y="77276"/>
        <a:ext cx="2479212" cy="1487527"/>
      </dsp:txXfrm>
    </dsp:sp>
    <dsp:sp modelId="{E9AD04A6-A415-BB49-AD88-B868EDEAF477}">
      <dsp:nvSpPr>
        <dsp:cNvPr id="0" name=""/>
        <dsp:cNvSpPr/>
      </dsp:nvSpPr>
      <dsp:spPr>
        <a:xfrm>
          <a:off x="1366691" y="1812724"/>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Each N = 3 neighborhood is composed of a central cell and 2 neighbor cells</a:t>
          </a:r>
        </a:p>
      </dsp:txBody>
      <dsp:txXfrm>
        <a:off x="1366691" y="1812724"/>
        <a:ext cx="2479212" cy="1487527"/>
      </dsp:txXfrm>
    </dsp:sp>
    <dsp:sp modelId="{EBAFBBA3-CB4E-4F44-99E8-5F66BBAB3D7D}">
      <dsp:nvSpPr>
        <dsp:cNvPr id="0" name=""/>
        <dsp:cNvSpPr/>
      </dsp:nvSpPr>
      <dsp:spPr>
        <a:xfrm>
          <a:off x="4093824" y="1812724"/>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The state S of any cell is either a 0 or 1 (or empty or occupied, or white or black)</a:t>
          </a:r>
        </a:p>
      </dsp:txBody>
      <dsp:txXfrm>
        <a:off x="4093824" y="1812724"/>
        <a:ext cx="2479212" cy="1487527"/>
      </dsp:txXfrm>
    </dsp:sp>
    <dsp:sp modelId="{1D0F8BE1-CC61-954D-976E-DCA919EFB447}">
      <dsp:nvSpPr>
        <dsp:cNvPr id="0" name=""/>
        <dsp:cNvSpPr/>
      </dsp:nvSpPr>
      <dsp:spPr>
        <a:xfrm>
          <a:off x="6820958" y="1812724"/>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Thus 2 parameters specify the possible rules, S and N </a:t>
          </a:r>
        </a:p>
      </dsp:txBody>
      <dsp:txXfrm>
        <a:off x="6820958" y="1812724"/>
        <a:ext cx="2479212" cy="14875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1C715-681A-DB41-8EFD-316FFA6F71C8}">
      <dsp:nvSpPr>
        <dsp:cNvPr id="0" name=""/>
        <dsp:cNvSpPr/>
      </dsp:nvSpPr>
      <dsp:spPr>
        <a:xfrm>
          <a:off x="0" y="647"/>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98EF0-C4F6-8E43-9316-16F2D8BCAC6F}">
      <dsp:nvSpPr>
        <dsp:cNvPr id="0" name=""/>
        <dsp:cNvSpPr/>
      </dsp:nvSpPr>
      <dsp:spPr>
        <a:xfrm>
          <a:off x="0" y="647"/>
          <a:ext cx="5181600" cy="106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rgbClr val="0E07FF"/>
              </a:solidFill>
            </a:rPr>
            <a:t>We designate the Rule by reading the binary number corresponding to the configuration of the central cell in the next generation</a:t>
          </a:r>
        </a:p>
      </dsp:txBody>
      <dsp:txXfrm>
        <a:off x="0" y="647"/>
        <a:ext cx="5181600" cy="1060471"/>
      </dsp:txXfrm>
    </dsp:sp>
    <dsp:sp modelId="{039477ED-2DE2-0740-8FAB-2F01137B00BB}">
      <dsp:nvSpPr>
        <dsp:cNvPr id="0" name=""/>
        <dsp:cNvSpPr/>
      </dsp:nvSpPr>
      <dsp:spPr>
        <a:xfrm>
          <a:off x="0" y="1061119"/>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9D5CDC-EA20-FD46-80F9-FA45DB141876}">
      <dsp:nvSpPr>
        <dsp:cNvPr id="0" name=""/>
        <dsp:cNvSpPr/>
      </dsp:nvSpPr>
      <dsp:spPr>
        <a:xfrm>
          <a:off x="0" y="1061119"/>
          <a:ext cx="5181600" cy="106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This is the Wolfram code</a:t>
          </a:r>
        </a:p>
      </dsp:txBody>
      <dsp:txXfrm>
        <a:off x="0" y="1061119"/>
        <a:ext cx="5181600" cy="1060471"/>
      </dsp:txXfrm>
    </dsp:sp>
    <dsp:sp modelId="{969B120A-82A8-EB42-A34F-4D588AAB889E}">
      <dsp:nvSpPr>
        <dsp:cNvPr id="0" name=""/>
        <dsp:cNvSpPr/>
      </dsp:nvSpPr>
      <dsp:spPr>
        <a:xfrm>
          <a:off x="0" y="212159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E304D-BAF7-D546-964C-1542E8744518}">
      <dsp:nvSpPr>
        <dsp:cNvPr id="0" name=""/>
        <dsp:cNvSpPr/>
      </dsp:nvSpPr>
      <dsp:spPr>
        <a:xfrm>
          <a:off x="0" y="2121590"/>
          <a:ext cx="5181600" cy="106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Rule 30 is designated by the binary digits”  00011110 (= 30 in decimal notation)</a:t>
          </a:r>
        </a:p>
      </dsp:txBody>
      <dsp:txXfrm>
        <a:off x="0" y="2121590"/>
        <a:ext cx="5181600" cy="1060471"/>
      </dsp:txXfrm>
    </dsp:sp>
    <dsp:sp modelId="{03393EFD-FBB2-AB4C-BDA6-508C50A7F50A}">
      <dsp:nvSpPr>
        <dsp:cNvPr id="0" name=""/>
        <dsp:cNvSpPr/>
      </dsp:nvSpPr>
      <dsp:spPr>
        <a:xfrm>
          <a:off x="0" y="3182062"/>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6D9042-CD55-8640-9A94-D6E436C4F01F}">
      <dsp:nvSpPr>
        <dsp:cNvPr id="0" name=""/>
        <dsp:cNvSpPr/>
      </dsp:nvSpPr>
      <dsp:spPr>
        <a:xfrm>
          <a:off x="0" y="3182062"/>
          <a:ext cx="5181600" cy="106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Note that a white box is a “0” and a black box is a “1”</a:t>
          </a:r>
        </a:p>
      </dsp:txBody>
      <dsp:txXfrm>
        <a:off x="0" y="3182062"/>
        <a:ext cx="5181600" cy="1060471"/>
      </dsp:txXfrm>
    </dsp:sp>
    <dsp:sp modelId="{2CABC66E-3FDA-3746-A67F-5E4B9A17701C}">
      <dsp:nvSpPr>
        <dsp:cNvPr id="0" name=""/>
        <dsp:cNvSpPr/>
      </dsp:nvSpPr>
      <dsp:spPr>
        <a:xfrm>
          <a:off x="0" y="4242533"/>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589E68-D26A-6245-9C51-07D93517CECD}">
      <dsp:nvSpPr>
        <dsp:cNvPr id="0" name=""/>
        <dsp:cNvSpPr/>
      </dsp:nvSpPr>
      <dsp:spPr>
        <a:xfrm>
          <a:off x="0" y="4242533"/>
          <a:ext cx="5181600" cy="106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At right is an animation of how the rules are applied</a:t>
          </a:r>
        </a:p>
      </dsp:txBody>
      <dsp:txXfrm>
        <a:off x="0" y="4242533"/>
        <a:ext cx="5181600" cy="10604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69D71-8C36-834A-8690-292EB2FCBE2C}" type="datetimeFigureOut">
              <a:rPr lang="en-US" smtClean="0"/>
              <a:t>2/22/22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88D4B-2381-9A42-9654-701A1EB31EC8}" type="slidenum">
              <a:rPr lang="en-US" smtClean="0"/>
              <a:t>‹#›</a:t>
            </a:fld>
            <a:endParaRPr lang="en-US"/>
          </a:p>
        </p:txBody>
      </p:sp>
    </p:spTree>
    <p:extLst>
      <p:ext uri="{BB962C8B-B14F-4D97-AF65-F5344CB8AC3E}">
        <p14:creationId xmlns:p14="http://schemas.microsoft.com/office/powerpoint/2010/main" val="289547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596C5E-F939-9448-AD93-05B9083C3B83}" type="slidenum">
              <a:rPr lang="en-US"/>
              <a:pPr/>
              <a:t>42</a:t>
            </a:fld>
            <a:endParaRPr lang="en-US"/>
          </a:p>
        </p:txBody>
      </p:sp>
      <p:sp>
        <p:nvSpPr>
          <p:cNvPr id="820226" name="Text Box 2"/>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820227" name="Text Box 3"/>
          <p:cNvSpPr txBox="1">
            <a:spLocks noGrp="1" noChangeArrowheads="1"/>
          </p:cNvSpPr>
          <p:nvPr>
            <p:ph type="body" idx="1"/>
          </p:nvPr>
        </p:nvSpPr>
        <p:spPr bwMode="auto">
          <a:xfrm>
            <a:off x="685800" y="4341813"/>
            <a:ext cx="5487988" cy="4114800"/>
          </a:xfrm>
          <a:prstGeom prst="rect">
            <a:avLst/>
          </a:prstGeom>
          <a:noFill/>
          <a:ln>
            <a:round/>
            <a:headEnd/>
            <a:tailEnd/>
          </a:ln>
        </p:spPr>
        <p:txBody>
          <a:bodyPr wrap="none" lIns="82058" tIns="41029" rIns="82058" bIns="41029" anchor="ctr">
            <a:prstTxWarp prst="textNoShape">
              <a:avLst/>
            </a:prstTxWarp>
          </a:bodyPr>
          <a:lstStyle/>
          <a:p>
            <a:endParaRPr lang="en-US"/>
          </a:p>
        </p:txBody>
      </p:sp>
    </p:spTree>
    <p:extLst>
      <p:ext uri="{BB962C8B-B14F-4D97-AF65-F5344CB8AC3E}">
        <p14:creationId xmlns:p14="http://schemas.microsoft.com/office/powerpoint/2010/main" val="427223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596C5E-F939-9448-AD93-05B9083C3B83}" type="slidenum">
              <a:rPr lang="en-US"/>
              <a:pPr/>
              <a:t>43</a:t>
            </a:fld>
            <a:endParaRPr lang="en-US"/>
          </a:p>
        </p:txBody>
      </p:sp>
      <p:sp>
        <p:nvSpPr>
          <p:cNvPr id="820226" name="Text Box 2"/>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p:spPr>
      </p:sp>
      <p:sp>
        <p:nvSpPr>
          <p:cNvPr id="820227" name="Text Box 3"/>
          <p:cNvSpPr txBox="1">
            <a:spLocks noGrp="1" noChangeArrowheads="1"/>
          </p:cNvSpPr>
          <p:nvPr>
            <p:ph type="body" idx="1"/>
          </p:nvPr>
        </p:nvSpPr>
        <p:spPr bwMode="auto">
          <a:xfrm>
            <a:off x="685800" y="4341813"/>
            <a:ext cx="5487988" cy="4114800"/>
          </a:xfrm>
          <a:prstGeom prst="rect">
            <a:avLst/>
          </a:prstGeom>
          <a:noFill/>
          <a:ln>
            <a:round/>
            <a:headEnd/>
            <a:tailEnd/>
          </a:ln>
        </p:spPr>
        <p:txBody>
          <a:bodyPr wrap="none" lIns="82058" tIns="41029" rIns="82058" bIns="41029" anchor="ctr">
            <a:prstTxWarp prst="textNoShape">
              <a:avLst/>
            </a:prstTxWarp>
          </a:bodyPr>
          <a:lstStyle/>
          <a:p>
            <a:endParaRPr lang="en-US"/>
          </a:p>
        </p:txBody>
      </p:sp>
    </p:spTree>
    <p:extLst>
      <p:ext uri="{BB962C8B-B14F-4D97-AF65-F5344CB8AC3E}">
        <p14:creationId xmlns:p14="http://schemas.microsoft.com/office/powerpoint/2010/main" val="1835781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0CF3E151-A209-AA4F-AE4C-616F68BF2E34}" type="slidenum">
              <a:rPr lang="en-US" sz="1200"/>
              <a:pPr eaLnBrk="1" hangingPunct="1"/>
              <a:t>44</a:t>
            </a:fld>
            <a:endParaRPr lang="en-US" sz="1200"/>
          </a:p>
        </p:txBody>
      </p:sp>
      <p:sp>
        <p:nvSpPr>
          <p:cNvPr id="121858" name="Rectangle 2"/>
          <p:cNvSpPr>
            <a:spLocks noGrp="1" noRot="1" noChangeAspect="1" noChangeArrowheads="1" noTextEdit="1"/>
          </p:cNvSpPr>
          <p:nvPr>
            <p:ph type="sldImg"/>
          </p:nvPr>
        </p:nvSpPr>
        <p:spPr>
          <a:xfrm>
            <a:off x="382588" y="685800"/>
            <a:ext cx="6094412" cy="3429000"/>
          </a:xfrm>
          <a:ln/>
        </p:spPr>
      </p:sp>
      <p:sp>
        <p:nvSpPr>
          <p:cNvPr id="1218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1543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A9F05B5D-7283-7D4B-99B8-0D95917B6868}" type="slidenum">
              <a:rPr lang="en-US" sz="1200"/>
              <a:pPr eaLnBrk="1" hangingPunct="1"/>
              <a:t>46</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0062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F38B-D7B6-5D49-BB2A-C22ED0C02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4AA81C-4B5E-3142-8ECC-192908CCA8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72E7B9-CE98-C743-A32F-F4E352DC644F}"/>
              </a:ext>
            </a:extLst>
          </p:cNvPr>
          <p:cNvSpPr>
            <a:spLocks noGrp="1"/>
          </p:cNvSpPr>
          <p:nvPr>
            <p:ph type="dt" sz="half" idx="10"/>
          </p:nvPr>
        </p:nvSpPr>
        <p:spPr/>
        <p:txBody>
          <a:bodyPr/>
          <a:lstStyle/>
          <a:p>
            <a:fld id="{235FA92B-4EF1-534D-AA94-B382A0601DC5}" type="datetimeFigureOut">
              <a:rPr lang="en-US" smtClean="0"/>
              <a:t>2/22/22</a:t>
            </a:fld>
            <a:endParaRPr lang="en-US"/>
          </a:p>
        </p:txBody>
      </p:sp>
      <p:sp>
        <p:nvSpPr>
          <p:cNvPr id="5" name="Footer Placeholder 4">
            <a:extLst>
              <a:ext uri="{FF2B5EF4-FFF2-40B4-BE49-F238E27FC236}">
                <a16:creationId xmlns:a16="http://schemas.microsoft.com/office/drawing/2014/main" id="{02BEFE84-FFDD-C948-9074-AB04B2DA9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1CDE1-497E-CB4A-A602-3E90575368AF}"/>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1286455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5164-23F8-1E48-932A-A24E0232C2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2FA2E2-8C92-2B4F-9103-8D698A1915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EFAD9-5F89-7841-B729-539412E54AE0}"/>
              </a:ext>
            </a:extLst>
          </p:cNvPr>
          <p:cNvSpPr>
            <a:spLocks noGrp="1"/>
          </p:cNvSpPr>
          <p:nvPr>
            <p:ph type="dt" sz="half" idx="10"/>
          </p:nvPr>
        </p:nvSpPr>
        <p:spPr/>
        <p:txBody>
          <a:bodyPr/>
          <a:lstStyle/>
          <a:p>
            <a:fld id="{235FA92B-4EF1-534D-AA94-B382A0601DC5}" type="datetimeFigureOut">
              <a:rPr lang="en-US" smtClean="0"/>
              <a:t>2/22/22</a:t>
            </a:fld>
            <a:endParaRPr lang="en-US"/>
          </a:p>
        </p:txBody>
      </p:sp>
      <p:sp>
        <p:nvSpPr>
          <p:cNvPr id="5" name="Footer Placeholder 4">
            <a:extLst>
              <a:ext uri="{FF2B5EF4-FFF2-40B4-BE49-F238E27FC236}">
                <a16:creationId xmlns:a16="http://schemas.microsoft.com/office/drawing/2014/main" id="{AC44A73B-91BB-3141-9655-DD2A65E39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607C8-92DC-C440-9D50-061F649F01A3}"/>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336495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90116C-F362-3549-B2D0-DE97DD93C7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85D1F0-608D-474E-A743-A118C47383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C855F-BB8F-EA47-B7BE-9D09A048C24A}"/>
              </a:ext>
            </a:extLst>
          </p:cNvPr>
          <p:cNvSpPr>
            <a:spLocks noGrp="1"/>
          </p:cNvSpPr>
          <p:nvPr>
            <p:ph type="dt" sz="half" idx="10"/>
          </p:nvPr>
        </p:nvSpPr>
        <p:spPr/>
        <p:txBody>
          <a:bodyPr/>
          <a:lstStyle/>
          <a:p>
            <a:fld id="{235FA92B-4EF1-534D-AA94-B382A0601DC5}" type="datetimeFigureOut">
              <a:rPr lang="en-US" smtClean="0"/>
              <a:t>2/22/22</a:t>
            </a:fld>
            <a:endParaRPr lang="en-US"/>
          </a:p>
        </p:txBody>
      </p:sp>
      <p:sp>
        <p:nvSpPr>
          <p:cNvPr id="5" name="Footer Placeholder 4">
            <a:extLst>
              <a:ext uri="{FF2B5EF4-FFF2-40B4-BE49-F238E27FC236}">
                <a16:creationId xmlns:a16="http://schemas.microsoft.com/office/drawing/2014/main" id="{22F50436-94B2-6045-AD19-5B21FD6F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8711A-DDFC-124D-9C13-D8D674300A1D}"/>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720400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53BF-D5B3-CE42-AEA2-3070B07523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D50C5-3FD0-4942-AFEC-9DD7C6E0F0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03913F-F0D1-7247-A2B9-A8BCFBC21AB7}"/>
              </a:ext>
            </a:extLst>
          </p:cNvPr>
          <p:cNvSpPr>
            <a:spLocks noGrp="1"/>
          </p:cNvSpPr>
          <p:nvPr>
            <p:ph type="dt" sz="half" idx="10"/>
          </p:nvPr>
        </p:nvSpPr>
        <p:spPr/>
        <p:txBody>
          <a:bodyPr/>
          <a:lstStyle/>
          <a:p>
            <a:fld id="{235FA92B-4EF1-534D-AA94-B382A0601DC5}" type="datetimeFigureOut">
              <a:rPr lang="en-US" smtClean="0"/>
              <a:t>2/22/22</a:t>
            </a:fld>
            <a:endParaRPr lang="en-US"/>
          </a:p>
        </p:txBody>
      </p:sp>
      <p:sp>
        <p:nvSpPr>
          <p:cNvPr id="5" name="Footer Placeholder 4">
            <a:extLst>
              <a:ext uri="{FF2B5EF4-FFF2-40B4-BE49-F238E27FC236}">
                <a16:creationId xmlns:a16="http://schemas.microsoft.com/office/drawing/2014/main" id="{FE4BA4DA-32B4-3245-875C-866C713B7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8FD55-4B21-7A4D-9985-B2E9C517DEAD}"/>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216872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3558-1399-714A-9208-25359A7237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44E65B-B991-FA40-B6F6-732DB78FB5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77D982-2533-8943-B44F-952F7316E5F7}"/>
              </a:ext>
            </a:extLst>
          </p:cNvPr>
          <p:cNvSpPr>
            <a:spLocks noGrp="1"/>
          </p:cNvSpPr>
          <p:nvPr>
            <p:ph type="dt" sz="half" idx="10"/>
          </p:nvPr>
        </p:nvSpPr>
        <p:spPr/>
        <p:txBody>
          <a:bodyPr/>
          <a:lstStyle/>
          <a:p>
            <a:fld id="{235FA92B-4EF1-534D-AA94-B382A0601DC5}" type="datetimeFigureOut">
              <a:rPr lang="en-US" smtClean="0"/>
              <a:t>2/22/22</a:t>
            </a:fld>
            <a:endParaRPr lang="en-US"/>
          </a:p>
        </p:txBody>
      </p:sp>
      <p:sp>
        <p:nvSpPr>
          <p:cNvPr id="5" name="Footer Placeholder 4">
            <a:extLst>
              <a:ext uri="{FF2B5EF4-FFF2-40B4-BE49-F238E27FC236}">
                <a16:creationId xmlns:a16="http://schemas.microsoft.com/office/drawing/2014/main" id="{A632D220-766B-8948-8CD9-04D46AF7F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6BB33-1B77-0A44-BD5F-AA761C83F8E5}"/>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95017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0143-14F6-7F4F-B854-473B9434D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C900D0-DEA8-834A-8C52-80FD622AC2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3C0056-9801-C848-A293-E53B9FF19B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2729B0-60C6-E447-A347-61D3B8F79E4B}"/>
              </a:ext>
            </a:extLst>
          </p:cNvPr>
          <p:cNvSpPr>
            <a:spLocks noGrp="1"/>
          </p:cNvSpPr>
          <p:nvPr>
            <p:ph type="dt" sz="half" idx="10"/>
          </p:nvPr>
        </p:nvSpPr>
        <p:spPr/>
        <p:txBody>
          <a:bodyPr/>
          <a:lstStyle/>
          <a:p>
            <a:fld id="{235FA92B-4EF1-534D-AA94-B382A0601DC5}" type="datetimeFigureOut">
              <a:rPr lang="en-US" smtClean="0"/>
              <a:t>2/22/22</a:t>
            </a:fld>
            <a:endParaRPr lang="en-US"/>
          </a:p>
        </p:txBody>
      </p:sp>
      <p:sp>
        <p:nvSpPr>
          <p:cNvPr id="6" name="Footer Placeholder 5">
            <a:extLst>
              <a:ext uri="{FF2B5EF4-FFF2-40B4-BE49-F238E27FC236}">
                <a16:creationId xmlns:a16="http://schemas.microsoft.com/office/drawing/2014/main" id="{79D001E9-66E7-CF4C-A93C-9D7CD9DD03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E7AFC-5A8F-0744-8B25-78BBD4C959A5}"/>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240509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BA3D-AE20-9D43-818C-33FA3AD5C8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8DF66D-B5D0-BE4E-B60D-8ED2A786E3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C55F3E-35B3-CE43-84C0-8257E33D04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6FD059-AC75-ED4F-91AD-B61F07DC1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7BCF09-532B-A542-929A-CB0170AC6F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A1CB7E-70D6-A044-8154-B75636D25C24}"/>
              </a:ext>
            </a:extLst>
          </p:cNvPr>
          <p:cNvSpPr>
            <a:spLocks noGrp="1"/>
          </p:cNvSpPr>
          <p:nvPr>
            <p:ph type="dt" sz="half" idx="10"/>
          </p:nvPr>
        </p:nvSpPr>
        <p:spPr/>
        <p:txBody>
          <a:bodyPr/>
          <a:lstStyle/>
          <a:p>
            <a:fld id="{235FA92B-4EF1-534D-AA94-B382A0601DC5}" type="datetimeFigureOut">
              <a:rPr lang="en-US" smtClean="0"/>
              <a:t>2/22/22</a:t>
            </a:fld>
            <a:endParaRPr lang="en-US"/>
          </a:p>
        </p:txBody>
      </p:sp>
      <p:sp>
        <p:nvSpPr>
          <p:cNvPr id="8" name="Footer Placeholder 7">
            <a:extLst>
              <a:ext uri="{FF2B5EF4-FFF2-40B4-BE49-F238E27FC236}">
                <a16:creationId xmlns:a16="http://schemas.microsoft.com/office/drawing/2014/main" id="{32347226-07CF-D54A-8137-CE5A807588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E5B84B-AFC3-3243-826A-D977F95F023C}"/>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3837490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0EF0-A9E1-BB48-8C6A-A1F1BCB05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B2A27F-EA69-2B4F-8241-E9BC71CCFC9D}"/>
              </a:ext>
            </a:extLst>
          </p:cNvPr>
          <p:cNvSpPr>
            <a:spLocks noGrp="1"/>
          </p:cNvSpPr>
          <p:nvPr>
            <p:ph type="dt" sz="half" idx="10"/>
          </p:nvPr>
        </p:nvSpPr>
        <p:spPr/>
        <p:txBody>
          <a:bodyPr/>
          <a:lstStyle/>
          <a:p>
            <a:fld id="{235FA92B-4EF1-534D-AA94-B382A0601DC5}" type="datetimeFigureOut">
              <a:rPr lang="en-US" smtClean="0"/>
              <a:t>2/22/22</a:t>
            </a:fld>
            <a:endParaRPr lang="en-US"/>
          </a:p>
        </p:txBody>
      </p:sp>
      <p:sp>
        <p:nvSpPr>
          <p:cNvPr id="4" name="Footer Placeholder 3">
            <a:extLst>
              <a:ext uri="{FF2B5EF4-FFF2-40B4-BE49-F238E27FC236}">
                <a16:creationId xmlns:a16="http://schemas.microsoft.com/office/drawing/2014/main" id="{B6A950E6-DC4A-6C47-9CDC-3E3BB1FDA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F481D-C842-1440-95C5-3B82FFC10034}"/>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3187137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19DFB9-02DB-5F44-ACDF-7599DF091525}"/>
              </a:ext>
            </a:extLst>
          </p:cNvPr>
          <p:cNvSpPr>
            <a:spLocks noGrp="1"/>
          </p:cNvSpPr>
          <p:nvPr>
            <p:ph type="dt" sz="half" idx="10"/>
          </p:nvPr>
        </p:nvSpPr>
        <p:spPr/>
        <p:txBody>
          <a:bodyPr/>
          <a:lstStyle/>
          <a:p>
            <a:fld id="{235FA92B-4EF1-534D-AA94-B382A0601DC5}" type="datetimeFigureOut">
              <a:rPr lang="en-US" smtClean="0"/>
              <a:t>2/22/22</a:t>
            </a:fld>
            <a:endParaRPr lang="en-US"/>
          </a:p>
        </p:txBody>
      </p:sp>
      <p:sp>
        <p:nvSpPr>
          <p:cNvPr id="3" name="Footer Placeholder 2">
            <a:extLst>
              <a:ext uri="{FF2B5EF4-FFF2-40B4-BE49-F238E27FC236}">
                <a16:creationId xmlns:a16="http://schemas.microsoft.com/office/drawing/2014/main" id="{43122842-E969-3841-A1C6-BE567F7CA9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5146A0-ABA0-054E-A447-4131DE136689}"/>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81421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A82F-FE3E-AA4B-BDE1-1D02DC912D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F41678-F4CA-214F-95DD-6212D33059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FFACE-F2AF-4040-848D-34B3E8018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1551C2-FB7A-1748-B477-98C1D538FD18}"/>
              </a:ext>
            </a:extLst>
          </p:cNvPr>
          <p:cNvSpPr>
            <a:spLocks noGrp="1"/>
          </p:cNvSpPr>
          <p:nvPr>
            <p:ph type="dt" sz="half" idx="10"/>
          </p:nvPr>
        </p:nvSpPr>
        <p:spPr/>
        <p:txBody>
          <a:bodyPr/>
          <a:lstStyle/>
          <a:p>
            <a:fld id="{235FA92B-4EF1-534D-AA94-B382A0601DC5}" type="datetimeFigureOut">
              <a:rPr lang="en-US" smtClean="0"/>
              <a:t>2/22/22</a:t>
            </a:fld>
            <a:endParaRPr lang="en-US"/>
          </a:p>
        </p:txBody>
      </p:sp>
      <p:sp>
        <p:nvSpPr>
          <p:cNvPr id="6" name="Footer Placeholder 5">
            <a:extLst>
              <a:ext uri="{FF2B5EF4-FFF2-40B4-BE49-F238E27FC236}">
                <a16:creationId xmlns:a16="http://schemas.microsoft.com/office/drawing/2014/main" id="{38F3AC5A-4FBD-704E-AC98-03310BD57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09DF1-7FBC-ED45-8CA9-1CA6FE66723D}"/>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284978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5FEC-7FD1-544A-8197-11DD05C8E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B14992-1902-9A45-9B14-E095A95F80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800B6-156F-2149-92B2-A7073FAF4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6EC8A8-854D-8F4D-815E-9C543529DEE3}"/>
              </a:ext>
            </a:extLst>
          </p:cNvPr>
          <p:cNvSpPr>
            <a:spLocks noGrp="1"/>
          </p:cNvSpPr>
          <p:nvPr>
            <p:ph type="dt" sz="half" idx="10"/>
          </p:nvPr>
        </p:nvSpPr>
        <p:spPr/>
        <p:txBody>
          <a:bodyPr/>
          <a:lstStyle/>
          <a:p>
            <a:fld id="{235FA92B-4EF1-534D-AA94-B382A0601DC5}" type="datetimeFigureOut">
              <a:rPr lang="en-US" smtClean="0"/>
              <a:t>2/22/22</a:t>
            </a:fld>
            <a:endParaRPr lang="en-US"/>
          </a:p>
        </p:txBody>
      </p:sp>
      <p:sp>
        <p:nvSpPr>
          <p:cNvPr id="6" name="Footer Placeholder 5">
            <a:extLst>
              <a:ext uri="{FF2B5EF4-FFF2-40B4-BE49-F238E27FC236}">
                <a16:creationId xmlns:a16="http://schemas.microsoft.com/office/drawing/2014/main" id="{27C8C106-0964-9C47-B2B0-317271CEC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9F92E-30F2-2644-8E29-82954CE7EBC9}"/>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2078152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6401E1-8327-6541-96E5-0A0F7DF83F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E31605-1894-DB4B-98C0-272B15798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1394A-7B89-9E44-9463-2D7DF83BDE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FA92B-4EF1-534D-AA94-B382A0601DC5}" type="datetimeFigureOut">
              <a:rPr lang="en-US" smtClean="0"/>
              <a:t>2/22/22</a:t>
            </a:fld>
            <a:endParaRPr lang="en-US"/>
          </a:p>
        </p:txBody>
      </p:sp>
      <p:sp>
        <p:nvSpPr>
          <p:cNvPr id="5" name="Footer Placeholder 4">
            <a:extLst>
              <a:ext uri="{FF2B5EF4-FFF2-40B4-BE49-F238E27FC236}">
                <a16:creationId xmlns:a16="http://schemas.microsoft.com/office/drawing/2014/main" id="{205C8D2B-2CFE-A04A-97EB-223B5C397B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0DE4BA-E008-1342-ACA7-5E228A1928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ABDA1-0701-2144-921E-68EF07907CD7}" type="slidenum">
              <a:rPr lang="en-US" smtClean="0"/>
              <a:t>‹#›</a:t>
            </a:fld>
            <a:endParaRPr lang="en-US"/>
          </a:p>
        </p:txBody>
      </p:sp>
    </p:spTree>
    <p:extLst>
      <p:ext uri="{BB962C8B-B14F-4D97-AF65-F5344CB8AC3E}">
        <p14:creationId xmlns:p14="http://schemas.microsoft.com/office/powerpoint/2010/main" val="3308204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1.gif"/><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johnrundle/Dropbox/Courses/PHYGEO30_2022/Lectures/allcal.mov" TargetMode="External"/><Relationship Id="rId1" Type="http://schemas.microsoft.com/office/2007/relationships/media" Target="file:////Users/johnrundle/Dropbox/Courses/PHYGEO30_2022/Lectures/allcal.mov" TargetMode="Externa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file://localhost/http/::www-star.stanford.edu:sar_group:eq.gif"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B07-49DB-9942-921B-43A5D2D06D9D}"/>
              </a:ext>
            </a:extLst>
          </p:cNvPr>
          <p:cNvSpPr>
            <a:spLocks noGrp="1"/>
          </p:cNvSpPr>
          <p:nvPr>
            <p:ph type="ctrTitle"/>
          </p:nvPr>
        </p:nvSpPr>
        <p:spPr/>
        <p:txBody>
          <a:bodyPr/>
          <a:lstStyle/>
          <a:p>
            <a:r>
              <a:rPr lang="en-US"/>
              <a:t>Fractals, Chaos, Complexity</a:t>
            </a:r>
            <a:br>
              <a:rPr lang="en-US"/>
            </a:br>
            <a:r>
              <a:rPr lang="en-US"/>
              <a:t>Physics-EPS 30</a:t>
            </a:r>
            <a:endParaRPr lang="en-US" dirty="0"/>
          </a:p>
        </p:txBody>
      </p:sp>
      <p:sp>
        <p:nvSpPr>
          <p:cNvPr id="5" name="Subtitle 4">
            <a:extLst>
              <a:ext uri="{FF2B5EF4-FFF2-40B4-BE49-F238E27FC236}">
                <a16:creationId xmlns:a16="http://schemas.microsoft.com/office/drawing/2014/main" id="{52F628C4-B54A-7F4B-8E81-E7508D295893}"/>
              </a:ext>
            </a:extLst>
          </p:cNvPr>
          <p:cNvSpPr>
            <a:spLocks noGrp="1"/>
          </p:cNvSpPr>
          <p:nvPr>
            <p:ph type="subTitle" idx="1"/>
          </p:nvPr>
        </p:nvSpPr>
        <p:spPr>
          <a:xfrm>
            <a:off x="1524000" y="3602038"/>
            <a:ext cx="9144000" cy="2316441"/>
          </a:xfrm>
        </p:spPr>
        <p:txBody>
          <a:bodyPr>
            <a:normAutofit/>
          </a:bodyPr>
          <a:lstStyle/>
          <a:p>
            <a:r>
              <a:rPr lang="en-US" sz="1900"/>
              <a:t>Lecture </a:t>
            </a:r>
          </a:p>
          <a:p>
            <a:r>
              <a:rPr lang="en-US" sz="1900"/>
              <a:t>Cellular Automata</a:t>
            </a:r>
          </a:p>
          <a:p>
            <a:r>
              <a:rPr lang="en-US" sz="2000"/>
              <a:t>https://en.wikipedia.org/wiki/State-space</a:t>
            </a:r>
          </a:p>
          <a:p>
            <a:r>
              <a:rPr lang="en-US" sz="2000"/>
              <a:t>https://en.wikipedia.org/wiki/Cellular_automaton</a:t>
            </a:r>
            <a:endParaRPr lang="en-US" sz="1900" dirty="0"/>
          </a:p>
        </p:txBody>
      </p:sp>
    </p:spTree>
    <p:extLst>
      <p:ext uri="{BB962C8B-B14F-4D97-AF65-F5344CB8AC3E}">
        <p14:creationId xmlns:p14="http://schemas.microsoft.com/office/powerpoint/2010/main" val="747317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D3F2-8BF2-7049-B4BE-479DF335BBCD}"/>
              </a:ext>
            </a:extLst>
          </p:cNvPr>
          <p:cNvSpPr>
            <a:spLocks noGrp="1"/>
          </p:cNvSpPr>
          <p:nvPr>
            <p:ph type="title"/>
          </p:nvPr>
        </p:nvSpPr>
        <p:spPr/>
        <p:txBody>
          <a:bodyPr/>
          <a:lstStyle/>
          <a:p>
            <a:r>
              <a:rPr lang="en-US" dirty="0"/>
              <a:t>Boundary Conditions</a:t>
            </a:r>
          </a:p>
        </p:txBody>
      </p:sp>
      <p:sp>
        <p:nvSpPr>
          <p:cNvPr id="3" name="Content Placeholder 2">
            <a:extLst>
              <a:ext uri="{FF2B5EF4-FFF2-40B4-BE49-F238E27FC236}">
                <a16:creationId xmlns:a16="http://schemas.microsoft.com/office/drawing/2014/main" id="{3EE8FC90-6660-4241-8F00-71654A8A90EF}"/>
              </a:ext>
            </a:extLst>
          </p:cNvPr>
          <p:cNvSpPr>
            <a:spLocks noGrp="1"/>
          </p:cNvSpPr>
          <p:nvPr>
            <p:ph sz="half" idx="1"/>
          </p:nvPr>
        </p:nvSpPr>
        <p:spPr/>
        <p:txBody>
          <a:bodyPr>
            <a:noAutofit/>
          </a:bodyPr>
          <a:lstStyle/>
          <a:p>
            <a:r>
              <a:rPr lang="en-US" sz="2400" dirty="0"/>
              <a:t>Lattice of cells are usually handled with a toroidal arrangement</a:t>
            </a:r>
          </a:p>
          <a:p>
            <a:r>
              <a:rPr lang="en-US" sz="2400" dirty="0"/>
              <a:t>When one goes off the top, one comes in at the corresponding position on the bottom, and </a:t>
            </a:r>
          </a:p>
          <a:p>
            <a:r>
              <a:rPr lang="en-US" sz="2400" dirty="0"/>
              <a:t>When one goes off the left, one comes in on the right. </a:t>
            </a:r>
          </a:p>
          <a:p>
            <a:r>
              <a:rPr lang="en-US" sz="2400" dirty="0"/>
              <a:t>This essentially simulates an infinite periodic tiling.</a:t>
            </a:r>
          </a:p>
        </p:txBody>
      </p:sp>
      <p:pic>
        <p:nvPicPr>
          <p:cNvPr id="6" name="Content Placeholder 5">
            <a:extLst>
              <a:ext uri="{FF2B5EF4-FFF2-40B4-BE49-F238E27FC236}">
                <a16:creationId xmlns:a16="http://schemas.microsoft.com/office/drawing/2014/main" id="{5F669CE4-9B93-E148-9C92-35DB5677BDBA}"/>
              </a:ext>
            </a:extLst>
          </p:cNvPr>
          <p:cNvPicPr>
            <a:picLocks noGrp="1" noChangeAspect="1"/>
          </p:cNvPicPr>
          <p:nvPr>
            <p:ph sz="half" idx="2"/>
          </p:nvPr>
        </p:nvPicPr>
        <p:blipFill>
          <a:blip r:embed="rId2"/>
          <a:stretch>
            <a:fillRect/>
          </a:stretch>
        </p:blipFill>
        <p:spPr>
          <a:xfrm>
            <a:off x="6612909" y="1965408"/>
            <a:ext cx="4191000" cy="2679700"/>
          </a:xfrm>
        </p:spPr>
      </p:pic>
      <p:sp>
        <p:nvSpPr>
          <p:cNvPr id="7" name="TextBox 6">
            <a:extLst>
              <a:ext uri="{FF2B5EF4-FFF2-40B4-BE49-F238E27FC236}">
                <a16:creationId xmlns:a16="http://schemas.microsoft.com/office/drawing/2014/main" id="{3CE5409A-041F-844E-8885-4C1689431D0E}"/>
              </a:ext>
            </a:extLst>
          </p:cNvPr>
          <p:cNvSpPr txBox="1"/>
          <p:nvPr/>
        </p:nvSpPr>
        <p:spPr>
          <a:xfrm>
            <a:off x="6019800" y="5227093"/>
            <a:ext cx="5857126" cy="369332"/>
          </a:xfrm>
          <a:prstGeom prst="rect">
            <a:avLst/>
          </a:prstGeom>
          <a:noFill/>
        </p:spPr>
        <p:txBody>
          <a:bodyPr wrap="square" rtlCol="0">
            <a:spAutoFit/>
          </a:bodyPr>
          <a:lstStyle/>
          <a:p>
            <a:pPr algn="ctr"/>
            <a:r>
              <a:rPr lang="en-US" dirty="0"/>
              <a:t>CA lattices are often considered to be defined on a torus</a:t>
            </a:r>
          </a:p>
        </p:txBody>
      </p:sp>
    </p:spTree>
    <p:extLst>
      <p:ext uri="{BB962C8B-B14F-4D97-AF65-F5344CB8AC3E}">
        <p14:creationId xmlns:p14="http://schemas.microsoft.com/office/powerpoint/2010/main" val="1193268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9A52-5FB4-2A46-AB68-86098D5BC44C}"/>
              </a:ext>
            </a:extLst>
          </p:cNvPr>
          <p:cNvSpPr>
            <a:spLocks noGrp="1"/>
          </p:cNvSpPr>
          <p:nvPr>
            <p:ph type="title"/>
          </p:nvPr>
        </p:nvSpPr>
        <p:spPr/>
        <p:txBody>
          <a:bodyPr/>
          <a:lstStyle/>
          <a:p>
            <a:r>
              <a:rPr lang="en-US" dirty="0"/>
              <a:t>History	</a:t>
            </a:r>
          </a:p>
        </p:txBody>
      </p:sp>
      <p:sp>
        <p:nvSpPr>
          <p:cNvPr id="4" name="Content Placeholder 3">
            <a:extLst>
              <a:ext uri="{FF2B5EF4-FFF2-40B4-BE49-F238E27FC236}">
                <a16:creationId xmlns:a16="http://schemas.microsoft.com/office/drawing/2014/main" id="{BB1D0F13-D6C2-1647-B102-1E32202647F3}"/>
              </a:ext>
            </a:extLst>
          </p:cNvPr>
          <p:cNvSpPr>
            <a:spLocks noGrp="1"/>
          </p:cNvSpPr>
          <p:nvPr>
            <p:ph sz="half" idx="1"/>
          </p:nvPr>
        </p:nvSpPr>
        <p:spPr>
          <a:xfrm>
            <a:off x="838199" y="1825625"/>
            <a:ext cx="5606143" cy="4351338"/>
          </a:xfrm>
        </p:spPr>
        <p:txBody>
          <a:bodyPr>
            <a:noAutofit/>
          </a:bodyPr>
          <a:lstStyle/>
          <a:p>
            <a:r>
              <a:rPr lang="en-US" sz="2000" dirty="0"/>
              <a:t>Stan </a:t>
            </a:r>
            <a:r>
              <a:rPr lang="en-US" sz="2000" dirty="0" err="1"/>
              <a:t>Ulam</a:t>
            </a:r>
            <a:r>
              <a:rPr lang="en-US" sz="2000" dirty="0"/>
              <a:t> and John von Neumann created a method for calculating liquid motion in the late 1950s. </a:t>
            </a:r>
          </a:p>
          <a:p>
            <a:r>
              <a:rPr lang="en-US" sz="2000" dirty="0"/>
              <a:t>The driving concept of the method was to consider a liquid as a group of discrete units and calculate the motion of each based on its neighbors' behaviors.</a:t>
            </a:r>
          </a:p>
          <a:p>
            <a:r>
              <a:rPr lang="en-US" sz="2000" dirty="0"/>
              <a:t>This was the first system of cellular automata. </a:t>
            </a:r>
          </a:p>
          <a:p>
            <a:r>
              <a:rPr lang="en-US" sz="2000" dirty="0"/>
              <a:t>Like </a:t>
            </a:r>
            <a:r>
              <a:rPr lang="en-US" sz="2000" dirty="0" err="1"/>
              <a:t>Ulam's</a:t>
            </a:r>
            <a:r>
              <a:rPr lang="en-US" sz="2000" dirty="0"/>
              <a:t> lattice network, von Neumann's cellular automata are two-dimensional, with his self-replicator (discussed next) implemented algorithmically. </a:t>
            </a:r>
          </a:p>
          <a:p>
            <a:r>
              <a:rPr lang="en-US" sz="2000" dirty="0"/>
              <a:t>The result was a universal copier and constructor </a:t>
            </a:r>
          </a:p>
        </p:txBody>
      </p:sp>
      <p:pic>
        <p:nvPicPr>
          <p:cNvPr id="7" name="Content Placeholder 6">
            <a:extLst>
              <a:ext uri="{FF2B5EF4-FFF2-40B4-BE49-F238E27FC236}">
                <a16:creationId xmlns:a16="http://schemas.microsoft.com/office/drawing/2014/main" id="{C86164F6-FAE1-4D42-A943-1E1B88D02263}"/>
              </a:ext>
            </a:extLst>
          </p:cNvPr>
          <p:cNvPicPr>
            <a:picLocks noGrp="1" noChangeAspect="1"/>
          </p:cNvPicPr>
          <p:nvPr>
            <p:ph sz="half" idx="2"/>
          </p:nvPr>
        </p:nvPicPr>
        <p:blipFill>
          <a:blip r:embed="rId2"/>
          <a:stretch>
            <a:fillRect/>
          </a:stretch>
        </p:blipFill>
        <p:spPr>
          <a:xfrm>
            <a:off x="7052682" y="1825625"/>
            <a:ext cx="3420635" cy="4351338"/>
          </a:xfrm>
        </p:spPr>
      </p:pic>
    </p:spTree>
    <p:extLst>
      <p:ext uri="{BB962C8B-B14F-4D97-AF65-F5344CB8AC3E}">
        <p14:creationId xmlns:p14="http://schemas.microsoft.com/office/powerpoint/2010/main" val="2092070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BEE3-DAC6-8549-9EC3-7C23CC5F9769}"/>
              </a:ext>
            </a:extLst>
          </p:cNvPr>
          <p:cNvSpPr>
            <a:spLocks noGrp="1"/>
          </p:cNvSpPr>
          <p:nvPr>
            <p:ph type="title"/>
          </p:nvPr>
        </p:nvSpPr>
        <p:spPr/>
        <p:txBody>
          <a:bodyPr/>
          <a:lstStyle/>
          <a:p>
            <a:r>
              <a:rPr lang="en-US" dirty="0"/>
              <a:t>History</a:t>
            </a:r>
          </a:p>
        </p:txBody>
      </p:sp>
      <p:sp>
        <p:nvSpPr>
          <p:cNvPr id="5" name="Content Placeholder 4">
            <a:extLst>
              <a:ext uri="{FF2B5EF4-FFF2-40B4-BE49-F238E27FC236}">
                <a16:creationId xmlns:a16="http://schemas.microsoft.com/office/drawing/2014/main" id="{E5C3F8FB-0AE8-E143-A6E6-749B98EFF61C}"/>
              </a:ext>
            </a:extLst>
          </p:cNvPr>
          <p:cNvSpPr>
            <a:spLocks noGrp="1"/>
          </p:cNvSpPr>
          <p:nvPr>
            <p:ph idx="1"/>
          </p:nvPr>
        </p:nvSpPr>
        <p:spPr/>
        <p:txBody>
          <a:bodyPr>
            <a:noAutofit/>
          </a:bodyPr>
          <a:lstStyle/>
          <a:p>
            <a:r>
              <a:rPr lang="en-US" sz="2000" dirty="0"/>
              <a:t>John von Neumann, </a:t>
            </a:r>
            <a:r>
              <a:rPr lang="en-US" sz="2000" dirty="0" err="1"/>
              <a:t>Ulam's</a:t>
            </a:r>
            <a:r>
              <a:rPr lang="en-US" sz="2000" dirty="0"/>
              <a:t> colleague at Los Alamos, was working on the problem of self-replicating systems.</a:t>
            </a:r>
          </a:p>
          <a:p>
            <a:r>
              <a:rPr lang="en-US" sz="2000" dirty="0"/>
              <a:t>Von Neumann's initial design was founded upon the notion of one robot building another robot (self-replicating). </a:t>
            </a:r>
          </a:p>
          <a:p>
            <a:r>
              <a:rPr lang="en-US" sz="2000" dirty="0"/>
              <a:t>As he developed this design, von Neumann came to realize the great difficulty of </a:t>
            </a:r>
            <a:r>
              <a:rPr lang="en-US" sz="2000" dirty="0">
                <a:solidFill>
                  <a:srgbClr val="2014FF"/>
                </a:solidFill>
              </a:rPr>
              <a:t>building a self-replicating robot</a:t>
            </a:r>
            <a:r>
              <a:rPr lang="en-US" sz="2000" dirty="0"/>
              <a:t>, and of the great cost in providing the robot with a "sea of parts" from which to build its replicant. </a:t>
            </a:r>
          </a:p>
          <a:p>
            <a:r>
              <a:rPr lang="en-US" sz="2000" dirty="0"/>
              <a:t>Neumann wrote a paper entitled "The general and logical theory of automata" for the Hixon Symposium in 1948.</a:t>
            </a:r>
          </a:p>
          <a:p>
            <a:r>
              <a:rPr lang="en-US" sz="2000" dirty="0" err="1"/>
              <a:t>Ulam</a:t>
            </a:r>
            <a:r>
              <a:rPr lang="en-US" sz="2000" dirty="0"/>
              <a:t> was the one who suggested using a discrete system for creating a reductionist model of self-replication.</a:t>
            </a:r>
          </a:p>
          <a:p>
            <a:r>
              <a:rPr lang="en-US" sz="2000" dirty="0"/>
              <a:t>Nils </a:t>
            </a:r>
            <a:r>
              <a:rPr lang="en-US" sz="2000" dirty="0" err="1"/>
              <a:t>Aall</a:t>
            </a:r>
            <a:r>
              <a:rPr lang="en-US" sz="2000" dirty="0"/>
              <a:t> </a:t>
            </a:r>
            <a:r>
              <a:rPr lang="en-US" sz="2000" dirty="0" err="1"/>
              <a:t>Barricelli</a:t>
            </a:r>
            <a:r>
              <a:rPr lang="en-US" sz="2000" dirty="0"/>
              <a:t> performed many of the earliest explorations of these models of </a:t>
            </a:r>
            <a:r>
              <a:rPr lang="en-US" sz="2000" dirty="0">
                <a:solidFill>
                  <a:srgbClr val="090BFF"/>
                </a:solidFill>
              </a:rPr>
              <a:t>artificial life</a:t>
            </a:r>
            <a:r>
              <a:rPr lang="en-US" sz="2000" dirty="0"/>
              <a:t>, which was one of the first applications of the CA idea.</a:t>
            </a:r>
          </a:p>
        </p:txBody>
      </p:sp>
    </p:spTree>
    <p:extLst>
      <p:ext uri="{BB962C8B-B14F-4D97-AF65-F5344CB8AC3E}">
        <p14:creationId xmlns:p14="http://schemas.microsoft.com/office/powerpoint/2010/main" val="833463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96325A-8DAB-574B-A0B5-F9AE8C036B48}"/>
              </a:ext>
            </a:extLst>
          </p:cNvPr>
          <p:cNvSpPr>
            <a:spLocks noGrp="1"/>
          </p:cNvSpPr>
          <p:nvPr>
            <p:ph type="title"/>
          </p:nvPr>
        </p:nvSpPr>
        <p:spPr/>
        <p:txBody>
          <a:bodyPr/>
          <a:lstStyle/>
          <a:p>
            <a:r>
              <a:rPr lang="en-US" dirty="0"/>
              <a:t>History</a:t>
            </a:r>
          </a:p>
        </p:txBody>
      </p:sp>
      <p:sp>
        <p:nvSpPr>
          <p:cNvPr id="7" name="Content Placeholder 6">
            <a:extLst>
              <a:ext uri="{FF2B5EF4-FFF2-40B4-BE49-F238E27FC236}">
                <a16:creationId xmlns:a16="http://schemas.microsoft.com/office/drawing/2014/main" id="{268A7444-8342-2E4F-A48D-E32E83505307}"/>
              </a:ext>
            </a:extLst>
          </p:cNvPr>
          <p:cNvSpPr>
            <a:spLocks noGrp="1"/>
          </p:cNvSpPr>
          <p:nvPr>
            <p:ph idx="1"/>
          </p:nvPr>
        </p:nvSpPr>
        <p:spPr/>
        <p:txBody>
          <a:bodyPr>
            <a:noAutofit/>
          </a:bodyPr>
          <a:lstStyle/>
          <a:p>
            <a:r>
              <a:rPr lang="en-US" sz="2400" dirty="0"/>
              <a:t>By the end of the 1950s it had been noted that cellular automata could be viewed as computers capable of parallel computation</a:t>
            </a:r>
          </a:p>
          <a:p>
            <a:r>
              <a:rPr lang="en-US" sz="2400" dirty="0"/>
              <a:t>In the 1960s a sequence of increasingly detailed and technical theorems—often analogous to ones about Turing machines—were proved about their formal computational capabilities.</a:t>
            </a:r>
          </a:p>
          <a:p>
            <a:r>
              <a:rPr lang="en-US" sz="2400" dirty="0"/>
              <a:t>In the 1960s, cellular automata were studied as a particular type of dynamical system</a:t>
            </a:r>
          </a:p>
          <a:p>
            <a:r>
              <a:rPr lang="en-US" sz="2400" dirty="0"/>
              <a:t>The connection with the mathematical field of </a:t>
            </a:r>
            <a:r>
              <a:rPr lang="en-US" sz="2400" dirty="0">
                <a:solidFill>
                  <a:srgbClr val="090BFF"/>
                </a:solidFill>
              </a:rPr>
              <a:t>symbolic dynamics </a:t>
            </a:r>
            <a:r>
              <a:rPr lang="en-US" sz="2400" dirty="0"/>
              <a:t>was established for the first time. </a:t>
            </a:r>
          </a:p>
          <a:p>
            <a:r>
              <a:rPr lang="en-US" sz="2400" dirty="0"/>
              <a:t>In 1969, Gustav A. Hedlund compiled many results following this point of view in what is still considered as a seminal paper for the mathematical study of cellular automata.</a:t>
            </a:r>
          </a:p>
          <a:p>
            <a:endParaRPr lang="en-US" sz="2400" dirty="0"/>
          </a:p>
        </p:txBody>
      </p:sp>
    </p:spTree>
    <p:extLst>
      <p:ext uri="{BB962C8B-B14F-4D97-AF65-F5344CB8AC3E}">
        <p14:creationId xmlns:p14="http://schemas.microsoft.com/office/powerpoint/2010/main" val="13324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1179C0-571C-014F-9B08-F7A7E88711D3}"/>
              </a:ext>
            </a:extLst>
          </p:cNvPr>
          <p:cNvSpPr>
            <a:spLocks noGrp="1"/>
          </p:cNvSpPr>
          <p:nvPr>
            <p:ph type="title"/>
          </p:nvPr>
        </p:nvSpPr>
        <p:spPr>
          <a:xfrm>
            <a:off x="838200" y="365125"/>
            <a:ext cx="3174242" cy="1325563"/>
          </a:xfrm>
        </p:spPr>
        <p:txBody>
          <a:bodyPr/>
          <a:lstStyle/>
          <a:p>
            <a:r>
              <a:rPr lang="en-US" dirty="0"/>
              <a:t>History</a:t>
            </a:r>
          </a:p>
        </p:txBody>
      </p:sp>
      <p:sp>
        <p:nvSpPr>
          <p:cNvPr id="5" name="Content Placeholder 4">
            <a:extLst>
              <a:ext uri="{FF2B5EF4-FFF2-40B4-BE49-F238E27FC236}">
                <a16:creationId xmlns:a16="http://schemas.microsoft.com/office/drawing/2014/main" id="{EA30B9EC-C91C-A544-95B0-2B7B05B4F5CA}"/>
              </a:ext>
            </a:extLst>
          </p:cNvPr>
          <p:cNvSpPr>
            <a:spLocks noGrp="1"/>
          </p:cNvSpPr>
          <p:nvPr>
            <p:ph sz="half" idx="1"/>
          </p:nvPr>
        </p:nvSpPr>
        <p:spPr/>
        <p:txBody>
          <a:bodyPr>
            <a:noAutofit/>
          </a:bodyPr>
          <a:lstStyle/>
          <a:p>
            <a:r>
              <a:rPr lang="en-US" sz="2000" dirty="0"/>
              <a:t>in 1969 computer scientist </a:t>
            </a:r>
            <a:r>
              <a:rPr lang="en-US" sz="2000" dirty="0" err="1"/>
              <a:t>Alvy</a:t>
            </a:r>
            <a:r>
              <a:rPr lang="en-US" sz="2000" dirty="0"/>
              <a:t> Ray Smith completed a Stanford PhD dissertation on Cellular Automata Theory, the first mathematical treatment of CA as a general class of computers. </a:t>
            </a:r>
          </a:p>
          <a:p>
            <a:r>
              <a:rPr lang="en-US" sz="2000" dirty="0"/>
              <a:t>He showed the equivalence of neighborhoods of various shapes, how to reduce a Moore to a von Neumann neighborhood or how to reduce any neighborhood to a von Neumann neighborhood.</a:t>
            </a:r>
          </a:p>
          <a:p>
            <a:r>
              <a:rPr lang="en-US" sz="2000" dirty="0"/>
              <a:t>He proved that two-dimensional CA are computationally universal, introduced 1-dimensional CA, and showed that they too are computationally universal, even with simple neighborhoods</a:t>
            </a:r>
          </a:p>
        </p:txBody>
      </p:sp>
      <p:pic>
        <p:nvPicPr>
          <p:cNvPr id="8" name="Picture 7">
            <a:extLst>
              <a:ext uri="{FF2B5EF4-FFF2-40B4-BE49-F238E27FC236}">
                <a16:creationId xmlns:a16="http://schemas.microsoft.com/office/drawing/2014/main" id="{A69FC348-0D10-DA44-B0FF-6C0E1D5363CF}"/>
              </a:ext>
            </a:extLst>
          </p:cNvPr>
          <p:cNvPicPr>
            <a:picLocks noChangeAspect="1"/>
          </p:cNvPicPr>
          <p:nvPr/>
        </p:nvPicPr>
        <p:blipFill>
          <a:blip r:embed="rId2"/>
          <a:stretch>
            <a:fillRect/>
          </a:stretch>
        </p:blipFill>
        <p:spPr>
          <a:xfrm>
            <a:off x="8067806" y="455981"/>
            <a:ext cx="2930344" cy="5946037"/>
          </a:xfrm>
          <a:prstGeom prst="rect">
            <a:avLst/>
          </a:prstGeom>
        </p:spPr>
      </p:pic>
    </p:spTree>
    <p:extLst>
      <p:ext uri="{BB962C8B-B14F-4D97-AF65-F5344CB8AC3E}">
        <p14:creationId xmlns:p14="http://schemas.microsoft.com/office/powerpoint/2010/main" val="1176229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F15F4-04D4-4F47-B532-D3D2C37D0F56}"/>
              </a:ext>
            </a:extLst>
          </p:cNvPr>
          <p:cNvSpPr>
            <a:spLocks noGrp="1"/>
          </p:cNvSpPr>
          <p:nvPr>
            <p:ph type="title"/>
          </p:nvPr>
        </p:nvSpPr>
        <p:spPr/>
        <p:txBody>
          <a:bodyPr/>
          <a:lstStyle/>
          <a:p>
            <a:r>
              <a:rPr lang="en-US" dirty="0"/>
              <a:t>History – Game of Life</a:t>
            </a:r>
          </a:p>
        </p:txBody>
      </p:sp>
      <p:sp>
        <p:nvSpPr>
          <p:cNvPr id="3" name="Content Placeholder 2">
            <a:extLst>
              <a:ext uri="{FF2B5EF4-FFF2-40B4-BE49-F238E27FC236}">
                <a16:creationId xmlns:a16="http://schemas.microsoft.com/office/drawing/2014/main" id="{60F4B18E-6DCD-2348-AB14-4DC0E2C4DD38}"/>
              </a:ext>
            </a:extLst>
          </p:cNvPr>
          <p:cNvSpPr>
            <a:spLocks noGrp="1"/>
          </p:cNvSpPr>
          <p:nvPr>
            <p:ph sz="half" idx="1"/>
          </p:nvPr>
        </p:nvSpPr>
        <p:spPr/>
        <p:txBody>
          <a:bodyPr>
            <a:normAutofit lnSpcReduction="10000"/>
          </a:bodyPr>
          <a:lstStyle/>
          <a:p>
            <a:pPr>
              <a:spcBef>
                <a:spcPts val="0"/>
              </a:spcBef>
              <a:spcAft>
                <a:spcPts val="600"/>
              </a:spcAft>
            </a:pPr>
            <a:r>
              <a:rPr lang="en-US" sz="1800" dirty="0"/>
              <a:t>In the 1970s a two-state, two-dimensional cellular automaton named Game of Life became widely known, particularly among the early computing community. </a:t>
            </a:r>
          </a:p>
          <a:p>
            <a:pPr>
              <a:spcBef>
                <a:spcPts val="0"/>
              </a:spcBef>
              <a:spcAft>
                <a:spcPts val="600"/>
              </a:spcAft>
            </a:pPr>
            <a:r>
              <a:rPr lang="en-US" sz="1800" dirty="0"/>
              <a:t>Invented by John Conway and popularized by Martin Gardner in a Scientific American article, its rules are as follows: </a:t>
            </a:r>
          </a:p>
          <a:p>
            <a:pPr lvl="1">
              <a:spcBef>
                <a:spcPts val="0"/>
              </a:spcBef>
              <a:spcAft>
                <a:spcPts val="600"/>
              </a:spcAft>
            </a:pPr>
            <a:r>
              <a:rPr lang="en-US" sz="1800" dirty="0">
                <a:solidFill>
                  <a:srgbClr val="2014FF"/>
                </a:solidFill>
              </a:rPr>
              <a:t>Any live cell with fewer than two live neighbors dies, as if caused by underpopulation.</a:t>
            </a:r>
          </a:p>
          <a:p>
            <a:pPr lvl="1">
              <a:spcBef>
                <a:spcPts val="0"/>
              </a:spcBef>
              <a:spcAft>
                <a:spcPts val="600"/>
              </a:spcAft>
            </a:pPr>
            <a:r>
              <a:rPr lang="en-US" sz="1800" dirty="0">
                <a:solidFill>
                  <a:srgbClr val="2014FF"/>
                </a:solidFill>
              </a:rPr>
              <a:t>Any live cell with two or three live neighbors lives on to the next generation.</a:t>
            </a:r>
          </a:p>
          <a:p>
            <a:pPr lvl="1">
              <a:spcBef>
                <a:spcPts val="0"/>
              </a:spcBef>
              <a:spcAft>
                <a:spcPts val="600"/>
              </a:spcAft>
            </a:pPr>
            <a:r>
              <a:rPr lang="en-US" sz="1800" dirty="0">
                <a:solidFill>
                  <a:srgbClr val="2014FF"/>
                </a:solidFill>
              </a:rPr>
              <a:t>Any live cell with more than three live neighbors dies, as if by overpopulation.</a:t>
            </a:r>
          </a:p>
          <a:p>
            <a:pPr lvl="1">
              <a:spcBef>
                <a:spcPts val="0"/>
              </a:spcBef>
              <a:spcAft>
                <a:spcPts val="600"/>
              </a:spcAft>
            </a:pPr>
            <a:r>
              <a:rPr lang="en-US" sz="1800" dirty="0">
                <a:solidFill>
                  <a:srgbClr val="2014FF"/>
                </a:solidFill>
              </a:rPr>
              <a:t>Any dead cell with exactly three live neighbors becomes a live cell, as if by reproduction.</a:t>
            </a:r>
          </a:p>
          <a:p>
            <a:pPr>
              <a:spcBef>
                <a:spcPts val="0"/>
              </a:spcBef>
              <a:spcAft>
                <a:spcPts val="600"/>
              </a:spcAft>
            </a:pPr>
            <a:endParaRPr lang="en-US" sz="1800" dirty="0"/>
          </a:p>
        </p:txBody>
      </p:sp>
      <p:pic>
        <p:nvPicPr>
          <p:cNvPr id="2050" name="Picture 2" descr="John H Conway 2005 (cropped).jpg">
            <a:extLst>
              <a:ext uri="{FF2B5EF4-FFF2-40B4-BE49-F238E27FC236}">
                <a16:creationId xmlns:a16="http://schemas.microsoft.com/office/drawing/2014/main" id="{78FC6844-17AA-2B4E-A258-D9DD31715E8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22286" y="891426"/>
            <a:ext cx="4386106" cy="36484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2EF473F-439D-6B40-9EFE-15AD533CEBE3}"/>
              </a:ext>
            </a:extLst>
          </p:cNvPr>
          <p:cNvPicPr>
            <a:picLocks noChangeAspect="1"/>
          </p:cNvPicPr>
          <p:nvPr/>
        </p:nvPicPr>
        <p:blipFill>
          <a:blip r:embed="rId3"/>
          <a:stretch>
            <a:fillRect/>
          </a:stretch>
        </p:blipFill>
        <p:spPr>
          <a:xfrm>
            <a:off x="7184570" y="4676349"/>
            <a:ext cx="4169230" cy="2016353"/>
          </a:xfrm>
          <a:prstGeom prst="rect">
            <a:avLst/>
          </a:prstGeom>
        </p:spPr>
      </p:pic>
      <p:sp>
        <p:nvSpPr>
          <p:cNvPr id="4" name="TextBox 3">
            <a:extLst>
              <a:ext uri="{FF2B5EF4-FFF2-40B4-BE49-F238E27FC236}">
                <a16:creationId xmlns:a16="http://schemas.microsoft.com/office/drawing/2014/main" id="{ADD66319-56BB-A549-97CA-C86BC1777ED0}"/>
              </a:ext>
            </a:extLst>
          </p:cNvPr>
          <p:cNvSpPr txBox="1"/>
          <p:nvPr/>
        </p:nvSpPr>
        <p:spPr>
          <a:xfrm>
            <a:off x="413657" y="6308209"/>
            <a:ext cx="6923314" cy="369332"/>
          </a:xfrm>
          <a:prstGeom prst="rect">
            <a:avLst/>
          </a:prstGeom>
          <a:noFill/>
        </p:spPr>
        <p:txBody>
          <a:bodyPr wrap="square" rtlCol="0">
            <a:spAutoFit/>
          </a:bodyPr>
          <a:lstStyle/>
          <a:p>
            <a:r>
              <a:rPr lang="en-US" dirty="0">
                <a:solidFill>
                  <a:srgbClr val="090BFF"/>
                </a:solidFill>
              </a:rPr>
              <a:t>John Horton Conway died of COVID on April 11, 2020 in Brunswick, NJ</a:t>
            </a:r>
          </a:p>
        </p:txBody>
      </p:sp>
    </p:spTree>
    <p:extLst>
      <p:ext uri="{BB962C8B-B14F-4D97-AF65-F5344CB8AC3E}">
        <p14:creationId xmlns:p14="http://schemas.microsoft.com/office/powerpoint/2010/main" val="1381923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EAD0B36-6263-4B4B-9E36-07F2E3E2583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https://playgameoflife.com/</a:t>
            </a:r>
          </a:p>
        </p:txBody>
      </p:sp>
      <p:pic>
        <p:nvPicPr>
          <p:cNvPr id="7" name="Picture 6" descr="A screenshot of a computer&#10;&#10;Description automatically generated">
            <a:extLst>
              <a:ext uri="{FF2B5EF4-FFF2-40B4-BE49-F238E27FC236}">
                <a16:creationId xmlns:a16="http://schemas.microsoft.com/office/drawing/2014/main" id="{5BE958E4-DF02-444C-B174-763A7AC3CA45}"/>
              </a:ext>
            </a:extLst>
          </p:cNvPr>
          <p:cNvPicPr>
            <a:picLocks noChangeAspect="1"/>
          </p:cNvPicPr>
          <p:nvPr/>
        </p:nvPicPr>
        <p:blipFill>
          <a:blip r:embed="rId2"/>
          <a:stretch>
            <a:fillRect/>
          </a:stretch>
        </p:blipFill>
        <p:spPr>
          <a:xfrm>
            <a:off x="1752428" y="1966293"/>
            <a:ext cx="8687142" cy="4452160"/>
          </a:xfrm>
          <a:prstGeom prst="rect">
            <a:avLst/>
          </a:prstGeom>
        </p:spPr>
      </p:pic>
    </p:spTree>
    <p:extLst>
      <p:ext uri="{BB962C8B-B14F-4D97-AF65-F5344CB8AC3E}">
        <p14:creationId xmlns:p14="http://schemas.microsoft.com/office/powerpoint/2010/main" val="1029312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F6BB53-9EED-0D46-9C3A-48AF4DCC373A}"/>
              </a:ext>
            </a:extLst>
          </p:cNvPr>
          <p:cNvSpPr>
            <a:spLocks noGrp="1"/>
          </p:cNvSpPr>
          <p:nvPr>
            <p:ph type="title"/>
          </p:nvPr>
        </p:nvSpPr>
        <p:spPr>
          <a:xfrm>
            <a:off x="838200" y="365125"/>
            <a:ext cx="10515600" cy="1325563"/>
          </a:xfrm>
        </p:spPr>
        <p:txBody>
          <a:bodyPr>
            <a:normAutofit/>
          </a:bodyPr>
          <a:lstStyle/>
          <a:p>
            <a:r>
              <a:rPr lang="en-US" sz="5400" dirty="0"/>
              <a:t>Game of Life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DDFC13-D0F5-984B-B9FA-2C85AD6FBE57}"/>
              </a:ext>
            </a:extLst>
          </p:cNvPr>
          <p:cNvSpPr>
            <a:spLocks noGrp="1"/>
          </p:cNvSpPr>
          <p:nvPr>
            <p:ph idx="1"/>
          </p:nvPr>
        </p:nvSpPr>
        <p:spPr>
          <a:xfrm>
            <a:off x="838200" y="1929384"/>
            <a:ext cx="10515600" cy="4251960"/>
          </a:xfrm>
        </p:spPr>
        <p:txBody>
          <a:bodyPr>
            <a:normAutofit/>
          </a:bodyPr>
          <a:lstStyle/>
          <a:p>
            <a:r>
              <a:rPr lang="en-US" sz="2200" dirty="0"/>
              <a:t>Despite its simplicity, the system achieves an impressive diversity of behavior, fluctuating between apparent randomness and order. </a:t>
            </a:r>
          </a:p>
          <a:p>
            <a:r>
              <a:rPr lang="en-US" sz="2200" dirty="0"/>
              <a:t>One of the most apparent features of the Game of Life is the frequent occurrence of gliders, arrangements of cells that essentially move themselves across the grid. </a:t>
            </a:r>
          </a:p>
          <a:p>
            <a:r>
              <a:rPr lang="en-US" sz="2200" dirty="0"/>
              <a:t>It is possible to arrange the automaton so that the gliders interact to perform computations, and after much effort it has been shown that the Game of Life can emulate a universal Turing machine.</a:t>
            </a:r>
          </a:p>
          <a:p>
            <a:r>
              <a:rPr lang="en-US" sz="2200" dirty="0"/>
              <a:t>It was viewed as a largely recreational topic, and little follow-up work was done outside of investigating the particularities of the Game of Life and a few related rules in the early 1970s</a:t>
            </a:r>
          </a:p>
          <a:p>
            <a:endParaRPr lang="en-US" sz="2200" dirty="0"/>
          </a:p>
          <a:p>
            <a:endParaRPr lang="en-US" sz="2200" dirty="0"/>
          </a:p>
          <a:p>
            <a:endParaRPr lang="en-US" sz="2200" dirty="0"/>
          </a:p>
          <a:p>
            <a:endParaRPr lang="en-US" sz="2200" dirty="0"/>
          </a:p>
        </p:txBody>
      </p:sp>
    </p:spTree>
    <p:extLst>
      <p:ext uri="{BB962C8B-B14F-4D97-AF65-F5344CB8AC3E}">
        <p14:creationId xmlns:p14="http://schemas.microsoft.com/office/powerpoint/2010/main" val="2374226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EF483-CD27-8C45-9484-61F3B33B47AE}"/>
              </a:ext>
            </a:extLst>
          </p:cNvPr>
          <p:cNvSpPr>
            <a:spLocks noGrp="1"/>
          </p:cNvSpPr>
          <p:nvPr>
            <p:ph type="title"/>
          </p:nvPr>
        </p:nvSpPr>
        <p:spPr>
          <a:xfrm>
            <a:off x="841248" y="548640"/>
            <a:ext cx="3600860" cy="5431536"/>
          </a:xfrm>
        </p:spPr>
        <p:txBody>
          <a:bodyPr>
            <a:normAutofit/>
          </a:bodyPr>
          <a:lstStyle/>
          <a:p>
            <a:r>
              <a:rPr lang="en-US" sz="5400"/>
              <a:t>Steven Wolfram</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0336EC-FB0E-CF49-A399-D0371B49E222}"/>
              </a:ext>
            </a:extLst>
          </p:cNvPr>
          <p:cNvSpPr>
            <a:spLocks noGrp="1"/>
          </p:cNvSpPr>
          <p:nvPr>
            <p:ph idx="1"/>
          </p:nvPr>
        </p:nvSpPr>
        <p:spPr>
          <a:xfrm>
            <a:off x="5126418" y="552091"/>
            <a:ext cx="6224335" cy="5431536"/>
          </a:xfrm>
        </p:spPr>
        <p:txBody>
          <a:bodyPr anchor="ctr">
            <a:normAutofit/>
          </a:bodyPr>
          <a:lstStyle/>
          <a:p>
            <a:endParaRPr lang="en-US" sz="1700" dirty="0"/>
          </a:p>
          <a:p>
            <a:r>
              <a:rPr lang="en-US" sz="1700" dirty="0"/>
              <a:t>Wolfram got his PhD at Caltech working with Geoffrey Fox</a:t>
            </a:r>
          </a:p>
          <a:p>
            <a:r>
              <a:rPr lang="en-US" sz="1700" dirty="0"/>
              <a:t>Stephen Wolfram independently began working on cellular automata in mid-1981 after considering how complex patterns seemed formed in nature in apparent violation of the Second Law of Thermodynamics.</a:t>
            </a:r>
          </a:p>
          <a:p>
            <a:r>
              <a:rPr lang="en-US" sz="1700" dirty="0"/>
              <a:t>His investigations were initially spurred by an interest in modelling systems such as neural networks.</a:t>
            </a:r>
          </a:p>
          <a:p>
            <a:r>
              <a:rPr lang="en-US" sz="1700" dirty="0"/>
              <a:t>He published his first paper in Reviews of Modern Physics investigating elementary cellular automata (Rule 30 in particular) in June 1983.</a:t>
            </a:r>
          </a:p>
          <a:p>
            <a:r>
              <a:rPr lang="en-US" sz="1700" dirty="0"/>
              <a:t>The unexpected complexity of the behavior of these simple rules led Wolfram to suspect that complexity in nature may be due to similar mechanisms.</a:t>
            </a:r>
          </a:p>
          <a:p>
            <a:r>
              <a:rPr lang="en-US" sz="1700" dirty="0"/>
              <a:t>Additionally, during this period Wolfram formulated the concepts of intrinsic randomness and computational irreducibility, and suggested that rule 110 may be universal—a fact proved later by Wolfram's research assistant Matthew Cook in the 1990s.</a:t>
            </a:r>
          </a:p>
          <a:p>
            <a:endParaRPr lang="en-US" sz="1700" dirty="0"/>
          </a:p>
        </p:txBody>
      </p:sp>
    </p:spTree>
    <p:extLst>
      <p:ext uri="{BB962C8B-B14F-4D97-AF65-F5344CB8AC3E}">
        <p14:creationId xmlns:p14="http://schemas.microsoft.com/office/powerpoint/2010/main" val="1942524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58D82-7A70-2D44-A491-260F42E656EF}"/>
              </a:ext>
            </a:extLst>
          </p:cNvPr>
          <p:cNvSpPr>
            <a:spLocks noGrp="1"/>
          </p:cNvSpPr>
          <p:nvPr>
            <p:ph type="title"/>
          </p:nvPr>
        </p:nvSpPr>
        <p:spPr/>
        <p:txBody>
          <a:bodyPr/>
          <a:lstStyle/>
          <a:p>
            <a:r>
              <a:rPr lang="en-US" dirty="0"/>
              <a:t>CA Rule Tables - I</a:t>
            </a:r>
          </a:p>
        </p:txBody>
      </p:sp>
      <p:graphicFrame>
        <p:nvGraphicFramePr>
          <p:cNvPr id="4" name="Content Placeholder 3">
            <a:extLst>
              <a:ext uri="{FF2B5EF4-FFF2-40B4-BE49-F238E27FC236}">
                <a16:creationId xmlns:a16="http://schemas.microsoft.com/office/drawing/2014/main" id="{DBF2E751-D83F-494C-A5DA-65F936826C00}"/>
              </a:ext>
            </a:extLst>
          </p:cNvPr>
          <p:cNvGraphicFramePr>
            <a:graphicFrameLocks noGrp="1"/>
          </p:cNvGraphicFramePr>
          <p:nvPr>
            <p:ph idx="1"/>
            <p:extLst>
              <p:ext uri="{D42A27DB-BD31-4B8C-83A1-F6EECF244321}">
                <p14:modId xmlns:p14="http://schemas.microsoft.com/office/powerpoint/2010/main" val="907936360"/>
              </p:ext>
            </p:extLst>
          </p:nvPr>
        </p:nvGraphicFramePr>
        <p:xfrm>
          <a:off x="1135039" y="5470465"/>
          <a:ext cx="9347200" cy="914400"/>
        </p:xfrm>
        <a:graphic>
          <a:graphicData uri="http://schemas.openxmlformats.org/drawingml/2006/table">
            <a:tbl>
              <a:tblPr/>
              <a:tblGrid>
                <a:gridCol w="1168400">
                  <a:extLst>
                    <a:ext uri="{9D8B030D-6E8A-4147-A177-3AD203B41FA5}">
                      <a16:colId xmlns:a16="http://schemas.microsoft.com/office/drawing/2014/main" val="1816811027"/>
                    </a:ext>
                  </a:extLst>
                </a:gridCol>
                <a:gridCol w="1168400">
                  <a:extLst>
                    <a:ext uri="{9D8B030D-6E8A-4147-A177-3AD203B41FA5}">
                      <a16:colId xmlns:a16="http://schemas.microsoft.com/office/drawing/2014/main" val="3511831369"/>
                    </a:ext>
                  </a:extLst>
                </a:gridCol>
                <a:gridCol w="1168400">
                  <a:extLst>
                    <a:ext uri="{9D8B030D-6E8A-4147-A177-3AD203B41FA5}">
                      <a16:colId xmlns:a16="http://schemas.microsoft.com/office/drawing/2014/main" val="3146050355"/>
                    </a:ext>
                  </a:extLst>
                </a:gridCol>
                <a:gridCol w="1168400">
                  <a:extLst>
                    <a:ext uri="{9D8B030D-6E8A-4147-A177-3AD203B41FA5}">
                      <a16:colId xmlns:a16="http://schemas.microsoft.com/office/drawing/2014/main" val="3991011465"/>
                    </a:ext>
                  </a:extLst>
                </a:gridCol>
                <a:gridCol w="1168400">
                  <a:extLst>
                    <a:ext uri="{9D8B030D-6E8A-4147-A177-3AD203B41FA5}">
                      <a16:colId xmlns:a16="http://schemas.microsoft.com/office/drawing/2014/main" val="3115711364"/>
                    </a:ext>
                  </a:extLst>
                </a:gridCol>
                <a:gridCol w="1168400">
                  <a:extLst>
                    <a:ext uri="{9D8B030D-6E8A-4147-A177-3AD203B41FA5}">
                      <a16:colId xmlns:a16="http://schemas.microsoft.com/office/drawing/2014/main" val="4280285492"/>
                    </a:ext>
                  </a:extLst>
                </a:gridCol>
                <a:gridCol w="1168400">
                  <a:extLst>
                    <a:ext uri="{9D8B030D-6E8A-4147-A177-3AD203B41FA5}">
                      <a16:colId xmlns:a16="http://schemas.microsoft.com/office/drawing/2014/main" val="2796785195"/>
                    </a:ext>
                  </a:extLst>
                </a:gridCol>
                <a:gridCol w="1168400">
                  <a:extLst>
                    <a:ext uri="{9D8B030D-6E8A-4147-A177-3AD203B41FA5}">
                      <a16:colId xmlns:a16="http://schemas.microsoft.com/office/drawing/2014/main" val="984605427"/>
                    </a:ext>
                  </a:extLst>
                </a:gridCol>
              </a:tblGrid>
              <a:tr h="0">
                <a:tc>
                  <a:txBody>
                    <a:bodyPr/>
                    <a:lstStyle/>
                    <a:p>
                      <a:pPr algn="ctr"/>
                      <a:r>
                        <a:rPr lang="en-US" sz="2400" u="sng" dirty="0"/>
                        <a:t>111</a:t>
                      </a:r>
                    </a:p>
                  </a:txBody>
                  <a:tcPr anchor="ctr">
                    <a:lnL>
                      <a:noFill/>
                    </a:lnL>
                    <a:lnR>
                      <a:noFill/>
                    </a:lnR>
                    <a:lnT>
                      <a:noFill/>
                    </a:lnT>
                    <a:lnB>
                      <a:noFill/>
                    </a:lnB>
                  </a:tcPr>
                </a:tc>
                <a:tc>
                  <a:txBody>
                    <a:bodyPr/>
                    <a:lstStyle/>
                    <a:p>
                      <a:pPr algn="ctr"/>
                      <a:r>
                        <a:rPr lang="en-US" sz="2400" u="sng" dirty="0"/>
                        <a:t>110</a:t>
                      </a:r>
                    </a:p>
                  </a:txBody>
                  <a:tcPr anchor="ctr">
                    <a:lnL>
                      <a:noFill/>
                    </a:lnL>
                    <a:lnR>
                      <a:noFill/>
                    </a:lnR>
                    <a:lnT>
                      <a:noFill/>
                    </a:lnT>
                    <a:lnB>
                      <a:noFill/>
                    </a:lnB>
                  </a:tcPr>
                </a:tc>
                <a:tc>
                  <a:txBody>
                    <a:bodyPr/>
                    <a:lstStyle/>
                    <a:p>
                      <a:pPr algn="ctr"/>
                      <a:r>
                        <a:rPr lang="en-US" sz="2400" u="sng" dirty="0"/>
                        <a:t>101</a:t>
                      </a:r>
                    </a:p>
                  </a:txBody>
                  <a:tcPr anchor="ctr">
                    <a:lnL>
                      <a:noFill/>
                    </a:lnL>
                    <a:lnR>
                      <a:noFill/>
                    </a:lnR>
                    <a:lnT>
                      <a:noFill/>
                    </a:lnT>
                    <a:lnB>
                      <a:noFill/>
                    </a:lnB>
                  </a:tcPr>
                </a:tc>
                <a:tc>
                  <a:txBody>
                    <a:bodyPr/>
                    <a:lstStyle/>
                    <a:p>
                      <a:pPr algn="ctr"/>
                      <a:r>
                        <a:rPr lang="en-US" sz="2400" u="sng" dirty="0"/>
                        <a:t>100</a:t>
                      </a:r>
                    </a:p>
                  </a:txBody>
                  <a:tcPr anchor="ctr">
                    <a:lnL>
                      <a:noFill/>
                    </a:lnL>
                    <a:lnR>
                      <a:noFill/>
                    </a:lnR>
                    <a:lnT>
                      <a:noFill/>
                    </a:lnT>
                    <a:lnB>
                      <a:noFill/>
                    </a:lnB>
                  </a:tcPr>
                </a:tc>
                <a:tc>
                  <a:txBody>
                    <a:bodyPr/>
                    <a:lstStyle/>
                    <a:p>
                      <a:pPr algn="ctr"/>
                      <a:r>
                        <a:rPr lang="en-US" sz="2400" u="sng" dirty="0"/>
                        <a:t>011</a:t>
                      </a:r>
                    </a:p>
                  </a:txBody>
                  <a:tcPr anchor="ctr">
                    <a:lnL>
                      <a:noFill/>
                    </a:lnL>
                    <a:lnR>
                      <a:noFill/>
                    </a:lnR>
                    <a:lnT>
                      <a:noFill/>
                    </a:lnT>
                    <a:lnB>
                      <a:noFill/>
                    </a:lnB>
                  </a:tcPr>
                </a:tc>
                <a:tc>
                  <a:txBody>
                    <a:bodyPr/>
                    <a:lstStyle/>
                    <a:p>
                      <a:pPr algn="ctr"/>
                      <a:r>
                        <a:rPr lang="en-US" sz="2400" u="sng" dirty="0"/>
                        <a:t>010</a:t>
                      </a:r>
                    </a:p>
                  </a:txBody>
                  <a:tcPr anchor="ctr">
                    <a:lnL>
                      <a:noFill/>
                    </a:lnL>
                    <a:lnR>
                      <a:noFill/>
                    </a:lnR>
                    <a:lnT>
                      <a:noFill/>
                    </a:lnT>
                    <a:lnB>
                      <a:noFill/>
                    </a:lnB>
                  </a:tcPr>
                </a:tc>
                <a:tc>
                  <a:txBody>
                    <a:bodyPr/>
                    <a:lstStyle/>
                    <a:p>
                      <a:pPr algn="ctr"/>
                      <a:r>
                        <a:rPr lang="en-US" sz="2400" u="sng" dirty="0"/>
                        <a:t>001</a:t>
                      </a:r>
                    </a:p>
                  </a:txBody>
                  <a:tcPr anchor="ctr">
                    <a:lnL>
                      <a:noFill/>
                    </a:lnL>
                    <a:lnR>
                      <a:noFill/>
                    </a:lnR>
                    <a:lnT>
                      <a:noFill/>
                    </a:lnT>
                    <a:lnB>
                      <a:noFill/>
                    </a:lnB>
                  </a:tcPr>
                </a:tc>
                <a:tc>
                  <a:txBody>
                    <a:bodyPr/>
                    <a:lstStyle/>
                    <a:p>
                      <a:pPr algn="ctr"/>
                      <a:r>
                        <a:rPr lang="en-US" sz="2400" u="sng" dirty="0"/>
                        <a:t>000 </a:t>
                      </a:r>
                    </a:p>
                  </a:txBody>
                  <a:tcPr anchor="ctr">
                    <a:lnL>
                      <a:noFill/>
                    </a:lnL>
                    <a:lnR>
                      <a:noFill/>
                    </a:lnR>
                    <a:lnT>
                      <a:noFill/>
                    </a:lnT>
                    <a:lnB>
                      <a:noFill/>
                    </a:lnB>
                  </a:tcPr>
                </a:tc>
                <a:extLst>
                  <a:ext uri="{0D108BD9-81ED-4DB2-BD59-A6C34878D82A}">
                    <a16:rowId xmlns:a16="http://schemas.microsoft.com/office/drawing/2014/main" val="4008788322"/>
                  </a:ext>
                </a:extLst>
              </a:tr>
              <a:tr h="0">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 </a:t>
                      </a:r>
                    </a:p>
                  </a:txBody>
                  <a:tcPr anchor="ctr">
                    <a:lnL>
                      <a:noFill/>
                    </a:lnL>
                    <a:lnR>
                      <a:noFill/>
                    </a:lnR>
                    <a:lnT>
                      <a:noFill/>
                    </a:lnT>
                    <a:lnB>
                      <a:noFill/>
                    </a:lnB>
                  </a:tcPr>
                </a:tc>
                <a:extLst>
                  <a:ext uri="{0D108BD9-81ED-4DB2-BD59-A6C34878D82A}">
                    <a16:rowId xmlns:a16="http://schemas.microsoft.com/office/drawing/2014/main" val="1573459611"/>
                  </a:ext>
                </a:extLst>
              </a:tr>
            </a:tbl>
          </a:graphicData>
        </a:graphic>
      </p:graphicFrame>
      <p:sp>
        <p:nvSpPr>
          <p:cNvPr id="7" name="TextBox 6">
            <a:extLst>
              <a:ext uri="{FF2B5EF4-FFF2-40B4-BE49-F238E27FC236}">
                <a16:creationId xmlns:a16="http://schemas.microsoft.com/office/drawing/2014/main" id="{8C390452-F102-4147-AB5D-CC9C32EED2BF}"/>
              </a:ext>
            </a:extLst>
          </p:cNvPr>
          <p:cNvSpPr txBox="1"/>
          <p:nvPr/>
        </p:nvSpPr>
        <p:spPr>
          <a:xfrm>
            <a:off x="3507475" y="4981433"/>
            <a:ext cx="4517409" cy="461665"/>
          </a:xfrm>
          <a:prstGeom prst="rect">
            <a:avLst/>
          </a:prstGeom>
          <a:noFill/>
        </p:spPr>
        <p:txBody>
          <a:bodyPr wrap="square" rtlCol="0">
            <a:spAutoFit/>
          </a:bodyPr>
          <a:lstStyle/>
          <a:p>
            <a:pPr algn="ctr"/>
            <a:r>
              <a:rPr lang="en-US" sz="2400" dirty="0">
                <a:solidFill>
                  <a:srgbClr val="0E07FF"/>
                </a:solidFill>
              </a:rPr>
              <a:t>N = 3 rule table looks like this:</a:t>
            </a:r>
          </a:p>
        </p:txBody>
      </p:sp>
      <p:graphicFrame>
        <p:nvGraphicFramePr>
          <p:cNvPr id="9" name="TextBox 5">
            <a:extLst>
              <a:ext uri="{FF2B5EF4-FFF2-40B4-BE49-F238E27FC236}">
                <a16:creationId xmlns:a16="http://schemas.microsoft.com/office/drawing/2014/main" id="{2C9951E4-3B07-4C2E-932F-09A0BAABA969}"/>
              </a:ext>
            </a:extLst>
          </p:cNvPr>
          <p:cNvGraphicFramePr/>
          <p:nvPr/>
        </p:nvGraphicFramePr>
        <p:xfrm>
          <a:off x="838201" y="1649746"/>
          <a:ext cx="10666862" cy="3377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eft Arrow 2">
            <a:extLst>
              <a:ext uri="{FF2B5EF4-FFF2-40B4-BE49-F238E27FC236}">
                <a16:creationId xmlns:a16="http://schemas.microsoft.com/office/drawing/2014/main" id="{0391DC10-1961-B844-8D69-D03B1872564A}"/>
              </a:ext>
            </a:extLst>
          </p:cNvPr>
          <p:cNvSpPr/>
          <p:nvPr/>
        </p:nvSpPr>
        <p:spPr>
          <a:xfrm>
            <a:off x="10482239" y="5900233"/>
            <a:ext cx="272143"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9F3E77B-8BDD-0A4E-BF0F-D63FE5F1AA42}"/>
              </a:ext>
            </a:extLst>
          </p:cNvPr>
          <p:cNvSpPr txBox="1"/>
          <p:nvPr/>
        </p:nvSpPr>
        <p:spPr>
          <a:xfrm>
            <a:off x="10765971" y="5738534"/>
            <a:ext cx="1175657" cy="646331"/>
          </a:xfrm>
          <a:prstGeom prst="rect">
            <a:avLst/>
          </a:prstGeom>
          <a:noFill/>
        </p:spPr>
        <p:txBody>
          <a:bodyPr wrap="square" rtlCol="0">
            <a:spAutoFit/>
          </a:bodyPr>
          <a:lstStyle/>
          <a:p>
            <a:r>
              <a:rPr lang="en-US" dirty="0"/>
              <a:t>Next Gen State</a:t>
            </a:r>
          </a:p>
        </p:txBody>
      </p:sp>
    </p:spTree>
    <p:extLst>
      <p:ext uri="{BB962C8B-B14F-4D97-AF65-F5344CB8AC3E}">
        <p14:creationId xmlns:p14="http://schemas.microsoft.com/office/powerpoint/2010/main" val="1274640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B20C9A-439C-C84E-8529-2CE8EF2C9765}"/>
              </a:ext>
            </a:extLst>
          </p:cNvPr>
          <p:cNvSpPr>
            <a:spLocks noGrp="1"/>
          </p:cNvSpPr>
          <p:nvPr>
            <p:ph type="title"/>
          </p:nvPr>
        </p:nvSpPr>
        <p:spPr>
          <a:xfrm>
            <a:off x="841248" y="548640"/>
            <a:ext cx="3600860" cy="5431536"/>
          </a:xfrm>
        </p:spPr>
        <p:txBody>
          <a:bodyPr>
            <a:normAutofit/>
          </a:bodyPr>
          <a:lstStyle/>
          <a:p>
            <a:r>
              <a:rPr lang="en-US" sz="5400"/>
              <a:t>Web Based Apps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6F113B-013D-3B46-8C90-A464E9361FC9}"/>
              </a:ext>
            </a:extLst>
          </p:cNvPr>
          <p:cNvSpPr>
            <a:spLocks noGrp="1"/>
          </p:cNvSpPr>
          <p:nvPr>
            <p:ph idx="1"/>
          </p:nvPr>
        </p:nvSpPr>
        <p:spPr>
          <a:xfrm>
            <a:off x="5126418" y="552091"/>
            <a:ext cx="6224335" cy="5431536"/>
          </a:xfrm>
        </p:spPr>
        <p:txBody>
          <a:bodyPr anchor="ctr">
            <a:normAutofit/>
          </a:bodyPr>
          <a:lstStyle/>
          <a:p>
            <a:pPr marL="0" indent="0">
              <a:buNone/>
            </a:pPr>
            <a:r>
              <a:rPr lang="en-US" sz="2200"/>
              <a:t>Game of Life:</a:t>
            </a:r>
          </a:p>
          <a:p>
            <a:pPr marL="0" indent="0">
              <a:buNone/>
            </a:pPr>
            <a:r>
              <a:rPr lang="en-US" sz="2200"/>
              <a:t>http://www.bitstorm.org/gameoflife/</a:t>
            </a:r>
          </a:p>
          <a:p>
            <a:pPr marL="0" indent="0">
              <a:buNone/>
            </a:pPr>
            <a:endParaRPr lang="en-US" sz="2200"/>
          </a:p>
          <a:p>
            <a:pPr marL="0" indent="0">
              <a:buNone/>
            </a:pPr>
            <a:r>
              <a:rPr lang="en-US" sz="2200"/>
              <a:t>1 Space Dimension CAs:</a:t>
            </a:r>
          </a:p>
          <a:p>
            <a:pPr marL="0" indent="0">
              <a:buNone/>
            </a:pPr>
            <a:r>
              <a:rPr lang="en-US" sz="2200"/>
              <a:t>http://www.cs.swan.ac.uk/~csandy/research/play/ca/</a:t>
            </a:r>
          </a:p>
          <a:p>
            <a:pPr marL="0" indent="0">
              <a:buNone/>
            </a:pPr>
            <a:endParaRPr lang="en-US" sz="2200"/>
          </a:p>
          <a:p>
            <a:pPr marL="0" indent="0">
              <a:buNone/>
            </a:pPr>
            <a:r>
              <a:rPr lang="en-US" sz="2200"/>
              <a:t>Wolfram Sites:</a:t>
            </a:r>
          </a:p>
          <a:p>
            <a:pPr marL="0" indent="0">
              <a:buNone/>
            </a:pPr>
            <a:r>
              <a:rPr lang="en-US" sz="2200"/>
              <a:t>http://mathworld.wolfram.com/ElementaryCellularAutomaton.html</a:t>
            </a:r>
          </a:p>
          <a:p>
            <a:pPr marL="0" indent="0">
              <a:buNone/>
            </a:pPr>
            <a:endParaRPr lang="en-US" sz="2200"/>
          </a:p>
          <a:p>
            <a:pPr marL="0" indent="0">
              <a:buNone/>
            </a:pPr>
            <a:endParaRPr lang="en-US" sz="2200"/>
          </a:p>
          <a:p>
            <a:pPr marL="0" indent="0">
              <a:buNone/>
            </a:pPr>
            <a:endParaRPr lang="en-US" sz="2200"/>
          </a:p>
          <a:p>
            <a:pPr marL="0" indent="0">
              <a:buNone/>
            </a:pPr>
            <a:endParaRPr lang="en-US" sz="2200"/>
          </a:p>
        </p:txBody>
      </p:sp>
    </p:spTree>
    <p:extLst>
      <p:ext uri="{BB962C8B-B14F-4D97-AF65-F5344CB8AC3E}">
        <p14:creationId xmlns:p14="http://schemas.microsoft.com/office/powerpoint/2010/main" val="1158252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58D82-7A70-2D44-A491-260F42E656EF}"/>
              </a:ext>
            </a:extLst>
          </p:cNvPr>
          <p:cNvSpPr>
            <a:spLocks noGrp="1"/>
          </p:cNvSpPr>
          <p:nvPr>
            <p:ph type="title"/>
          </p:nvPr>
        </p:nvSpPr>
        <p:spPr/>
        <p:txBody>
          <a:bodyPr/>
          <a:lstStyle/>
          <a:p>
            <a:r>
              <a:rPr lang="en-US" dirty="0"/>
              <a:t>CA Rule Tables - II</a:t>
            </a:r>
          </a:p>
        </p:txBody>
      </p:sp>
      <p:graphicFrame>
        <p:nvGraphicFramePr>
          <p:cNvPr id="4" name="Content Placeholder 3">
            <a:extLst>
              <a:ext uri="{FF2B5EF4-FFF2-40B4-BE49-F238E27FC236}">
                <a16:creationId xmlns:a16="http://schemas.microsoft.com/office/drawing/2014/main" id="{DBF2E751-D83F-494C-A5DA-65F936826C00}"/>
              </a:ext>
            </a:extLst>
          </p:cNvPr>
          <p:cNvGraphicFramePr>
            <a:graphicFrameLocks noGrp="1"/>
          </p:cNvGraphicFramePr>
          <p:nvPr>
            <p:ph idx="1"/>
            <p:extLst>
              <p:ext uri="{D42A27DB-BD31-4B8C-83A1-F6EECF244321}">
                <p14:modId xmlns:p14="http://schemas.microsoft.com/office/powerpoint/2010/main" val="2112285795"/>
              </p:ext>
            </p:extLst>
          </p:nvPr>
        </p:nvGraphicFramePr>
        <p:xfrm>
          <a:off x="1135039" y="5470465"/>
          <a:ext cx="9347200" cy="914400"/>
        </p:xfrm>
        <a:graphic>
          <a:graphicData uri="http://schemas.openxmlformats.org/drawingml/2006/table">
            <a:tbl>
              <a:tblPr/>
              <a:tblGrid>
                <a:gridCol w="1168400">
                  <a:extLst>
                    <a:ext uri="{9D8B030D-6E8A-4147-A177-3AD203B41FA5}">
                      <a16:colId xmlns:a16="http://schemas.microsoft.com/office/drawing/2014/main" val="1816811027"/>
                    </a:ext>
                  </a:extLst>
                </a:gridCol>
                <a:gridCol w="1168400">
                  <a:extLst>
                    <a:ext uri="{9D8B030D-6E8A-4147-A177-3AD203B41FA5}">
                      <a16:colId xmlns:a16="http://schemas.microsoft.com/office/drawing/2014/main" val="3511831369"/>
                    </a:ext>
                  </a:extLst>
                </a:gridCol>
                <a:gridCol w="1168400">
                  <a:extLst>
                    <a:ext uri="{9D8B030D-6E8A-4147-A177-3AD203B41FA5}">
                      <a16:colId xmlns:a16="http://schemas.microsoft.com/office/drawing/2014/main" val="3146050355"/>
                    </a:ext>
                  </a:extLst>
                </a:gridCol>
                <a:gridCol w="1168400">
                  <a:extLst>
                    <a:ext uri="{9D8B030D-6E8A-4147-A177-3AD203B41FA5}">
                      <a16:colId xmlns:a16="http://schemas.microsoft.com/office/drawing/2014/main" val="3991011465"/>
                    </a:ext>
                  </a:extLst>
                </a:gridCol>
                <a:gridCol w="1168400">
                  <a:extLst>
                    <a:ext uri="{9D8B030D-6E8A-4147-A177-3AD203B41FA5}">
                      <a16:colId xmlns:a16="http://schemas.microsoft.com/office/drawing/2014/main" val="3115711364"/>
                    </a:ext>
                  </a:extLst>
                </a:gridCol>
                <a:gridCol w="1168400">
                  <a:extLst>
                    <a:ext uri="{9D8B030D-6E8A-4147-A177-3AD203B41FA5}">
                      <a16:colId xmlns:a16="http://schemas.microsoft.com/office/drawing/2014/main" val="4280285492"/>
                    </a:ext>
                  </a:extLst>
                </a:gridCol>
                <a:gridCol w="1168400">
                  <a:extLst>
                    <a:ext uri="{9D8B030D-6E8A-4147-A177-3AD203B41FA5}">
                      <a16:colId xmlns:a16="http://schemas.microsoft.com/office/drawing/2014/main" val="2796785195"/>
                    </a:ext>
                  </a:extLst>
                </a:gridCol>
                <a:gridCol w="1168400">
                  <a:extLst>
                    <a:ext uri="{9D8B030D-6E8A-4147-A177-3AD203B41FA5}">
                      <a16:colId xmlns:a16="http://schemas.microsoft.com/office/drawing/2014/main" val="984605427"/>
                    </a:ext>
                  </a:extLst>
                </a:gridCol>
              </a:tblGrid>
              <a:tr h="0">
                <a:tc>
                  <a:txBody>
                    <a:bodyPr/>
                    <a:lstStyle/>
                    <a:p>
                      <a:pPr algn="ctr"/>
                      <a:r>
                        <a:rPr lang="en-US" sz="2400" u="sng" dirty="0"/>
                        <a:t>111</a:t>
                      </a:r>
                    </a:p>
                  </a:txBody>
                  <a:tcPr anchor="ctr">
                    <a:lnL>
                      <a:noFill/>
                    </a:lnL>
                    <a:lnR>
                      <a:noFill/>
                    </a:lnR>
                    <a:lnT>
                      <a:noFill/>
                    </a:lnT>
                    <a:lnB>
                      <a:noFill/>
                    </a:lnB>
                  </a:tcPr>
                </a:tc>
                <a:tc>
                  <a:txBody>
                    <a:bodyPr/>
                    <a:lstStyle/>
                    <a:p>
                      <a:pPr algn="ctr"/>
                      <a:r>
                        <a:rPr lang="en-US" sz="2400" u="sng" dirty="0"/>
                        <a:t>110</a:t>
                      </a:r>
                    </a:p>
                  </a:txBody>
                  <a:tcPr anchor="ctr">
                    <a:lnL>
                      <a:noFill/>
                    </a:lnL>
                    <a:lnR>
                      <a:noFill/>
                    </a:lnR>
                    <a:lnT>
                      <a:noFill/>
                    </a:lnT>
                    <a:lnB>
                      <a:noFill/>
                    </a:lnB>
                  </a:tcPr>
                </a:tc>
                <a:tc>
                  <a:txBody>
                    <a:bodyPr/>
                    <a:lstStyle/>
                    <a:p>
                      <a:pPr algn="ctr"/>
                      <a:r>
                        <a:rPr lang="en-US" sz="2400" u="sng" dirty="0"/>
                        <a:t>101</a:t>
                      </a:r>
                    </a:p>
                  </a:txBody>
                  <a:tcPr anchor="ctr">
                    <a:lnL>
                      <a:noFill/>
                    </a:lnL>
                    <a:lnR>
                      <a:noFill/>
                    </a:lnR>
                    <a:lnT>
                      <a:noFill/>
                    </a:lnT>
                    <a:lnB>
                      <a:noFill/>
                    </a:lnB>
                  </a:tcPr>
                </a:tc>
                <a:tc>
                  <a:txBody>
                    <a:bodyPr/>
                    <a:lstStyle/>
                    <a:p>
                      <a:pPr algn="ctr"/>
                      <a:r>
                        <a:rPr lang="en-US" sz="2400" u="sng" dirty="0"/>
                        <a:t>100</a:t>
                      </a:r>
                    </a:p>
                  </a:txBody>
                  <a:tcPr anchor="ctr">
                    <a:lnL>
                      <a:noFill/>
                    </a:lnL>
                    <a:lnR>
                      <a:noFill/>
                    </a:lnR>
                    <a:lnT>
                      <a:noFill/>
                    </a:lnT>
                    <a:lnB>
                      <a:noFill/>
                    </a:lnB>
                  </a:tcPr>
                </a:tc>
                <a:tc>
                  <a:txBody>
                    <a:bodyPr/>
                    <a:lstStyle/>
                    <a:p>
                      <a:pPr algn="ctr"/>
                      <a:r>
                        <a:rPr lang="en-US" sz="2400" u="sng" dirty="0"/>
                        <a:t>011</a:t>
                      </a:r>
                    </a:p>
                  </a:txBody>
                  <a:tcPr anchor="ctr">
                    <a:lnL>
                      <a:noFill/>
                    </a:lnL>
                    <a:lnR>
                      <a:noFill/>
                    </a:lnR>
                    <a:lnT>
                      <a:noFill/>
                    </a:lnT>
                    <a:lnB>
                      <a:noFill/>
                    </a:lnB>
                  </a:tcPr>
                </a:tc>
                <a:tc>
                  <a:txBody>
                    <a:bodyPr/>
                    <a:lstStyle/>
                    <a:p>
                      <a:pPr algn="ctr"/>
                      <a:r>
                        <a:rPr lang="en-US" sz="2400" u="sng" dirty="0"/>
                        <a:t>010</a:t>
                      </a:r>
                    </a:p>
                  </a:txBody>
                  <a:tcPr anchor="ctr">
                    <a:lnL>
                      <a:noFill/>
                    </a:lnL>
                    <a:lnR>
                      <a:noFill/>
                    </a:lnR>
                    <a:lnT>
                      <a:noFill/>
                    </a:lnT>
                    <a:lnB>
                      <a:noFill/>
                    </a:lnB>
                  </a:tcPr>
                </a:tc>
                <a:tc>
                  <a:txBody>
                    <a:bodyPr/>
                    <a:lstStyle/>
                    <a:p>
                      <a:pPr algn="ctr"/>
                      <a:r>
                        <a:rPr lang="en-US" sz="2400" u="sng" dirty="0"/>
                        <a:t>001</a:t>
                      </a:r>
                    </a:p>
                  </a:txBody>
                  <a:tcPr anchor="ctr">
                    <a:lnL>
                      <a:noFill/>
                    </a:lnL>
                    <a:lnR>
                      <a:noFill/>
                    </a:lnR>
                    <a:lnT>
                      <a:noFill/>
                    </a:lnT>
                    <a:lnB>
                      <a:noFill/>
                    </a:lnB>
                  </a:tcPr>
                </a:tc>
                <a:tc>
                  <a:txBody>
                    <a:bodyPr/>
                    <a:lstStyle/>
                    <a:p>
                      <a:pPr algn="ctr"/>
                      <a:r>
                        <a:rPr lang="en-US" sz="2400" u="sng" dirty="0"/>
                        <a:t>000 </a:t>
                      </a:r>
                    </a:p>
                  </a:txBody>
                  <a:tcPr anchor="ctr">
                    <a:lnL>
                      <a:noFill/>
                    </a:lnL>
                    <a:lnR>
                      <a:noFill/>
                    </a:lnR>
                    <a:lnT>
                      <a:noFill/>
                    </a:lnT>
                    <a:lnB>
                      <a:noFill/>
                    </a:lnB>
                  </a:tcPr>
                </a:tc>
                <a:extLst>
                  <a:ext uri="{0D108BD9-81ED-4DB2-BD59-A6C34878D82A}">
                    <a16:rowId xmlns:a16="http://schemas.microsoft.com/office/drawing/2014/main" val="4008788322"/>
                  </a:ext>
                </a:extLst>
              </a:tr>
              <a:tr h="0">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 </a:t>
                      </a:r>
                    </a:p>
                  </a:txBody>
                  <a:tcPr anchor="ctr">
                    <a:lnL>
                      <a:noFill/>
                    </a:lnL>
                    <a:lnR>
                      <a:noFill/>
                    </a:lnR>
                    <a:lnT>
                      <a:noFill/>
                    </a:lnT>
                    <a:lnB>
                      <a:noFill/>
                    </a:lnB>
                  </a:tcPr>
                </a:tc>
                <a:extLst>
                  <a:ext uri="{0D108BD9-81ED-4DB2-BD59-A6C34878D82A}">
                    <a16:rowId xmlns:a16="http://schemas.microsoft.com/office/drawing/2014/main" val="1573459611"/>
                  </a:ext>
                </a:extLst>
              </a:tr>
            </a:tbl>
          </a:graphicData>
        </a:graphic>
      </p:graphicFrame>
      <p:sp>
        <p:nvSpPr>
          <p:cNvPr id="7" name="TextBox 6">
            <a:extLst>
              <a:ext uri="{FF2B5EF4-FFF2-40B4-BE49-F238E27FC236}">
                <a16:creationId xmlns:a16="http://schemas.microsoft.com/office/drawing/2014/main" id="{8C390452-F102-4147-AB5D-CC9C32EED2BF}"/>
              </a:ext>
            </a:extLst>
          </p:cNvPr>
          <p:cNvSpPr txBox="1"/>
          <p:nvPr/>
        </p:nvSpPr>
        <p:spPr>
          <a:xfrm>
            <a:off x="3507475" y="4981433"/>
            <a:ext cx="4517409" cy="461665"/>
          </a:xfrm>
          <a:prstGeom prst="rect">
            <a:avLst/>
          </a:prstGeom>
          <a:noFill/>
        </p:spPr>
        <p:txBody>
          <a:bodyPr wrap="square" rtlCol="0">
            <a:spAutoFit/>
          </a:bodyPr>
          <a:lstStyle/>
          <a:p>
            <a:pPr algn="ctr"/>
            <a:r>
              <a:rPr lang="en-US" sz="2400" dirty="0">
                <a:solidFill>
                  <a:srgbClr val="0E07FF"/>
                </a:solidFill>
              </a:rPr>
              <a:t>N = 3 rule table looks like this:</a:t>
            </a:r>
          </a:p>
        </p:txBody>
      </p:sp>
      <p:grpSp>
        <p:nvGrpSpPr>
          <p:cNvPr id="5" name="Group 4">
            <a:extLst>
              <a:ext uri="{FF2B5EF4-FFF2-40B4-BE49-F238E27FC236}">
                <a16:creationId xmlns:a16="http://schemas.microsoft.com/office/drawing/2014/main" id="{0F7F058E-CBF8-7147-8270-1B480CBBED12}"/>
              </a:ext>
            </a:extLst>
          </p:cNvPr>
          <p:cNvGrpSpPr/>
          <p:nvPr/>
        </p:nvGrpSpPr>
        <p:grpSpPr>
          <a:xfrm>
            <a:off x="838201" y="1322196"/>
            <a:ext cx="10666862" cy="3709285"/>
            <a:chOff x="838201" y="1322196"/>
            <a:chExt cx="10666862" cy="3709285"/>
          </a:xfrm>
        </p:grpSpPr>
        <p:sp>
          <p:nvSpPr>
            <p:cNvPr id="6" name="TextBox 5">
              <a:extLst>
                <a:ext uri="{FF2B5EF4-FFF2-40B4-BE49-F238E27FC236}">
                  <a16:creationId xmlns:a16="http://schemas.microsoft.com/office/drawing/2014/main" id="{054809CA-22F6-F34E-A53C-6F8FF9707E33}"/>
                </a:ext>
              </a:extLst>
            </p:cNvPr>
            <p:cNvSpPr txBox="1"/>
            <p:nvPr/>
          </p:nvSpPr>
          <p:spPr>
            <a:xfrm>
              <a:off x="838201" y="1322196"/>
              <a:ext cx="10666862" cy="3709285"/>
            </a:xfrm>
            <a:prstGeom prst="rect">
              <a:avLst/>
            </a:prstGeom>
            <a:noFill/>
          </p:spPr>
          <p:txBody>
            <a:bodyPr wrap="square" rtlCol="0">
              <a:spAutoFit/>
            </a:bodyPr>
            <a:lstStyle/>
            <a:p>
              <a:pPr marL="458788" indent="-458788">
                <a:lnSpc>
                  <a:spcPct val="110000"/>
                </a:lnSpc>
                <a:spcBef>
                  <a:spcPts val="600"/>
                </a:spcBef>
                <a:buFont typeface="Wingdings" pitchFamily="2" charset="2"/>
                <a:buChar char="v"/>
              </a:pPr>
              <a:r>
                <a:rPr lang="en-US" sz="2400" dirty="0"/>
                <a:t>The dynamics of the CA are total specified by:</a:t>
              </a:r>
            </a:p>
            <a:p>
              <a:pPr marL="915988" lvl="2" indent="-458788">
                <a:lnSpc>
                  <a:spcPct val="110000"/>
                </a:lnSpc>
                <a:spcBef>
                  <a:spcPts val="600"/>
                </a:spcBef>
                <a:buFont typeface="Courier New" panose="02070309020205020404" pitchFamily="49" charset="0"/>
                <a:buChar char="o"/>
              </a:pPr>
              <a:r>
                <a:rPr lang="en-US" sz="2000" dirty="0"/>
                <a:t>The initial state of the CA</a:t>
              </a:r>
            </a:p>
            <a:p>
              <a:pPr marL="915988" lvl="2" indent="-458788">
                <a:lnSpc>
                  <a:spcPct val="110000"/>
                </a:lnSpc>
                <a:spcBef>
                  <a:spcPts val="600"/>
                </a:spcBef>
                <a:buFont typeface="Courier New" panose="02070309020205020404" pitchFamily="49" charset="0"/>
                <a:buChar char="o"/>
              </a:pPr>
              <a:r>
                <a:rPr lang="en-US" sz="2000" dirty="0"/>
                <a:t>The neighborhood size</a:t>
              </a:r>
            </a:p>
            <a:p>
              <a:pPr marL="915988" lvl="2" indent="-458788">
                <a:lnSpc>
                  <a:spcPct val="110000"/>
                </a:lnSpc>
                <a:spcBef>
                  <a:spcPts val="600"/>
                </a:spcBef>
                <a:buFont typeface="Courier New" panose="02070309020205020404" pitchFamily="49" charset="0"/>
                <a:buChar char="o"/>
              </a:pPr>
              <a:r>
                <a:rPr lang="en-US" sz="2000" dirty="0"/>
                <a:t>The number of possible states</a:t>
              </a:r>
            </a:p>
            <a:p>
              <a:pPr marL="458788" indent="-458788">
                <a:lnSpc>
                  <a:spcPct val="110000"/>
                </a:lnSpc>
                <a:spcBef>
                  <a:spcPts val="600"/>
                </a:spcBef>
                <a:buFont typeface="Wingdings" pitchFamily="2" charset="2"/>
                <a:buChar char="v"/>
              </a:pPr>
              <a:r>
                <a:rPr lang="en-US" sz="2400" dirty="0"/>
                <a:t>Note that there are S</a:t>
              </a:r>
              <a:r>
                <a:rPr lang="en-US" sz="2400" baseline="30000" dirty="0"/>
                <a:t>3</a:t>
              </a:r>
              <a:r>
                <a:rPr lang="en-US" sz="2400" dirty="0"/>
                <a:t> = 2</a:t>
              </a:r>
              <a:r>
                <a:rPr lang="en-US" sz="2400" baseline="30000" dirty="0"/>
                <a:t>3</a:t>
              </a:r>
              <a:r>
                <a:rPr lang="en-US" sz="2400" dirty="0"/>
                <a:t> = 8  possible </a:t>
              </a:r>
              <a:r>
                <a:rPr lang="en-US" sz="2400" i="1" dirty="0"/>
                <a:t>current</a:t>
              </a:r>
              <a:r>
                <a:rPr lang="en-US" sz="2400" dirty="0"/>
                <a:t> neighborhood configurations</a:t>
              </a:r>
            </a:p>
            <a:p>
              <a:pPr marL="458788" indent="-458788">
                <a:lnSpc>
                  <a:spcPct val="110000"/>
                </a:lnSpc>
                <a:spcBef>
                  <a:spcPts val="600"/>
                </a:spcBef>
                <a:buFont typeface="Wingdings" pitchFamily="2" charset="2"/>
                <a:buChar char="v"/>
              </a:pPr>
              <a:r>
                <a:rPr lang="en-US" sz="2400" dirty="0"/>
                <a:t>For each of the S</a:t>
              </a:r>
              <a:r>
                <a:rPr lang="en-US" sz="2400" baseline="30000" dirty="0"/>
                <a:t>3 </a:t>
              </a:r>
              <a:r>
                <a:rPr lang="en-US" sz="2400" dirty="0"/>
                <a:t>neighborhood configurations, there are 2 possible states of the central cell in the next generation.</a:t>
              </a:r>
            </a:p>
            <a:p>
              <a:pPr marL="458788" indent="-458788">
                <a:lnSpc>
                  <a:spcPct val="110000"/>
                </a:lnSpc>
                <a:spcBef>
                  <a:spcPts val="600"/>
                </a:spcBef>
                <a:buFont typeface="Wingdings" pitchFamily="2" charset="2"/>
                <a:buChar char="v"/>
              </a:pPr>
              <a:r>
                <a:rPr lang="en-US" sz="2400" dirty="0"/>
                <a:t>Thus, there are S</a:t>
              </a:r>
              <a:r>
                <a:rPr lang="en-US" sz="3200" baseline="30000" dirty="0"/>
                <a:t>S    </a:t>
              </a:r>
              <a:r>
                <a:rPr lang="en-US" sz="2400" dirty="0"/>
                <a:t>possible rules.  Thus 2</a:t>
              </a:r>
              <a:r>
                <a:rPr lang="en-US" sz="3200" baseline="30000" dirty="0"/>
                <a:t>2 </a:t>
              </a:r>
              <a:r>
                <a:rPr lang="en-US" sz="3200" dirty="0"/>
                <a:t>  </a:t>
              </a:r>
              <a:r>
                <a:rPr lang="en-US" sz="2400" dirty="0"/>
                <a:t>= 2</a:t>
              </a:r>
              <a:r>
                <a:rPr lang="en-US" sz="2400" baseline="30000" dirty="0"/>
                <a:t>8</a:t>
              </a:r>
              <a:r>
                <a:rPr lang="en-US" sz="2400" dirty="0"/>
                <a:t> = 256 possible rules</a:t>
              </a:r>
              <a:endParaRPr lang="en-US" sz="2400" baseline="30000" dirty="0"/>
            </a:p>
          </p:txBody>
        </p:sp>
        <p:sp>
          <p:nvSpPr>
            <p:cNvPr id="3" name="TextBox 2">
              <a:extLst>
                <a:ext uri="{FF2B5EF4-FFF2-40B4-BE49-F238E27FC236}">
                  <a16:creationId xmlns:a16="http://schemas.microsoft.com/office/drawing/2014/main" id="{60223144-937F-A34D-8845-036E3190DE84}"/>
                </a:ext>
              </a:extLst>
            </p:cNvPr>
            <p:cNvSpPr txBox="1"/>
            <p:nvPr/>
          </p:nvSpPr>
          <p:spPr>
            <a:xfrm>
              <a:off x="3466531" y="4406653"/>
              <a:ext cx="368490" cy="369332"/>
            </a:xfrm>
            <a:prstGeom prst="rect">
              <a:avLst/>
            </a:prstGeom>
            <a:noFill/>
          </p:spPr>
          <p:txBody>
            <a:bodyPr wrap="square" rtlCol="0">
              <a:spAutoFit/>
            </a:bodyPr>
            <a:lstStyle/>
            <a:p>
              <a:r>
                <a:rPr lang="en-US" dirty="0"/>
                <a:t>N</a:t>
              </a:r>
            </a:p>
          </p:txBody>
        </p:sp>
        <p:sp>
          <p:nvSpPr>
            <p:cNvPr id="8" name="TextBox 7">
              <a:extLst>
                <a:ext uri="{FF2B5EF4-FFF2-40B4-BE49-F238E27FC236}">
                  <a16:creationId xmlns:a16="http://schemas.microsoft.com/office/drawing/2014/main" id="{57770BC2-DC03-504F-8CC6-8A7D31F406EA}"/>
                </a:ext>
              </a:extLst>
            </p:cNvPr>
            <p:cNvSpPr txBox="1"/>
            <p:nvPr/>
          </p:nvSpPr>
          <p:spPr>
            <a:xfrm>
              <a:off x="6566848" y="4386127"/>
              <a:ext cx="368490" cy="369332"/>
            </a:xfrm>
            <a:prstGeom prst="rect">
              <a:avLst/>
            </a:prstGeom>
            <a:noFill/>
          </p:spPr>
          <p:txBody>
            <a:bodyPr wrap="square" rtlCol="0">
              <a:spAutoFit/>
            </a:bodyPr>
            <a:lstStyle/>
            <a:p>
              <a:r>
                <a:rPr lang="en-US" dirty="0"/>
                <a:t>3</a:t>
              </a:r>
            </a:p>
          </p:txBody>
        </p:sp>
      </p:grpSp>
    </p:spTree>
    <p:extLst>
      <p:ext uri="{BB962C8B-B14F-4D97-AF65-F5344CB8AC3E}">
        <p14:creationId xmlns:p14="http://schemas.microsoft.com/office/powerpoint/2010/main" val="2093562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575A0-3609-9C43-A254-0B90A4A54335}"/>
              </a:ext>
            </a:extLst>
          </p:cNvPr>
          <p:cNvSpPr>
            <a:spLocks noGrp="1"/>
          </p:cNvSpPr>
          <p:nvPr>
            <p:ph type="title"/>
          </p:nvPr>
        </p:nvSpPr>
        <p:spPr/>
        <p:txBody>
          <a:bodyPr/>
          <a:lstStyle/>
          <a:p>
            <a:r>
              <a:rPr lang="en-US" dirty="0"/>
              <a:t>Wolfram Codes</a:t>
            </a:r>
          </a:p>
        </p:txBody>
      </p:sp>
      <p:sp>
        <p:nvSpPr>
          <p:cNvPr id="3" name="Content Placeholder 2">
            <a:extLst>
              <a:ext uri="{FF2B5EF4-FFF2-40B4-BE49-F238E27FC236}">
                <a16:creationId xmlns:a16="http://schemas.microsoft.com/office/drawing/2014/main" id="{411305BE-21A5-EF4C-8B24-D1934505EFAE}"/>
              </a:ext>
            </a:extLst>
          </p:cNvPr>
          <p:cNvSpPr>
            <a:spLocks noGrp="1"/>
          </p:cNvSpPr>
          <p:nvPr>
            <p:ph idx="1"/>
          </p:nvPr>
        </p:nvSpPr>
        <p:spPr/>
        <p:txBody>
          <a:bodyPr>
            <a:normAutofit/>
          </a:bodyPr>
          <a:lstStyle/>
          <a:p>
            <a:r>
              <a:rPr lang="en-US" sz="2000" dirty="0"/>
              <a:t>These 256 cellular automata are generally referred to by their Wolfram code, a standard naming convention invented by Wolfram that gives each rule a number from 0 to 255. </a:t>
            </a:r>
          </a:p>
          <a:p>
            <a:r>
              <a:rPr lang="en-US" sz="2000" dirty="0"/>
              <a:t>A number of papers have analyzed and compared these 256 cellular automata. </a:t>
            </a:r>
          </a:p>
          <a:p>
            <a:r>
              <a:rPr lang="en-US" sz="2000" dirty="0"/>
              <a:t>The rule 30 and rule 110 cellular automata are particularly interesting. </a:t>
            </a:r>
          </a:p>
          <a:p>
            <a:r>
              <a:rPr lang="en-US" sz="2000" dirty="0"/>
              <a:t>The images below show the history of each when the starting configuration consists of a 1 (at the top of each image) surrounded by 0’s. </a:t>
            </a:r>
          </a:p>
          <a:p>
            <a:r>
              <a:rPr lang="en-US" sz="2000" dirty="0"/>
              <a:t>Each row of pixels represents a generation in the history of the automaton, with t=0 being the top row. </a:t>
            </a:r>
          </a:p>
          <a:p>
            <a:r>
              <a:rPr lang="en-US" sz="2000" dirty="0"/>
              <a:t>Each pixel is colored white for 0 and black for 1</a:t>
            </a:r>
          </a:p>
          <a:p>
            <a:endParaRPr lang="en-US" sz="2000" dirty="0"/>
          </a:p>
        </p:txBody>
      </p:sp>
      <p:graphicFrame>
        <p:nvGraphicFramePr>
          <p:cNvPr id="4" name="Content Placeholder 3">
            <a:extLst>
              <a:ext uri="{FF2B5EF4-FFF2-40B4-BE49-F238E27FC236}">
                <a16:creationId xmlns:a16="http://schemas.microsoft.com/office/drawing/2014/main" id="{5C7C58D1-6AB4-0342-9534-115407D47C37}"/>
              </a:ext>
            </a:extLst>
          </p:cNvPr>
          <p:cNvGraphicFramePr>
            <a:graphicFrameLocks/>
          </p:cNvGraphicFramePr>
          <p:nvPr>
            <p:extLst>
              <p:ext uri="{D42A27DB-BD31-4B8C-83A1-F6EECF244321}">
                <p14:modId xmlns:p14="http://schemas.microsoft.com/office/powerpoint/2010/main" val="1539609943"/>
              </p:ext>
            </p:extLst>
          </p:nvPr>
        </p:nvGraphicFramePr>
        <p:xfrm>
          <a:off x="2600372" y="5238594"/>
          <a:ext cx="6253215" cy="1073306"/>
        </p:xfrm>
        <a:graphic>
          <a:graphicData uri="http://schemas.openxmlformats.org/drawingml/2006/table">
            <a:tbl>
              <a:tblPr firstRow="1" bandRow="1">
                <a:solidFill>
                  <a:schemeClr val="bg1">
                    <a:lumMod val="95000"/>
                  </a:schemeClr>
                </a:solidFill>
              </a:tblPr>
              <a:tblGrid>
                <a:gridCol w="772195">
                  <a:extLst>
                    <a:ext uri="{9D8B030D-6E8A-4147-A177-3AD203B41FA5}">
                      <a16:colId xmlns:a16="http://schemas.microsoft.com/office/drawing/2014/main" val="1816811027"/>
                    </a:ext>
                  </a:extLst>
                </a:gridCol>
                <a:gridCol w="772195">
                  <a:extLst>
                    <a:ext uri="{9D8B030D-6E8A-4147-A177-3AD203B41FA5}">
                      <a16:colId xmlns:a16="http://schemas.microsoft.com/office/drawing/2014/main" val="3511831369"/>
                    </a:ext>
                  </a:extLst>
                </a:gridCol>
                <a:gridCol w="772195">
                  <a:extLst>
                    <a:ext uri="{9D8B030D-6E8A-4147-A177-3AD203B41FA5}">
                      <a16:colId xmlns:a16="http://schemas.microsoft.com/office/drawing/2014/main" val="3146050355"/>
                    </a:ext>
                  </a:extLst>
                </a:gridCol>
                <a:gridCol w="772195">
                  <a:extLst>
                    <a:ext uri="{9D8B030D-6E8A-4147-A177-3AD203B41FA5}">
                      <a16:colId xmlns:a16="http://schemas.microsoft.com/office/drawing/2014/main" val="3991011465"/>
                    </a:ext>
                  </a:extLst>
                </a:gridCol>
                <a:gridCol w="772195">
                  <a:extLst>
                    <a:ext uri="{9D8B030D-6E8A-4147-A177-3AD203B41FA5}">
                      <a16:colId xmlns:a16="http://schemas.microsoft.com/office/drawing/2014/main" val="3115711364"/>
                    </a:ext>
                  </a:extLst>
                </a:gridCol>
                <a:gridCol w="772195">
                  <a:extLst>
                    <a:ext uri="{9D8B030D-6E8A-4147-A177-3AD203B41FA5}">
                      <a16:colId xmlns:a16="http://schemas.microsoft.com/office/drawing/2014/main" val="4280285492"/>
                    </a:ext>
                  </a:extLst>
                </a:gridCol>
                <a:gridCol w="772195">
                  <a:extLst>
                    <a:ext uri="{9D8B030D-6E8A-4147-A177-3AD203B41FA5}">
                      <a16:colId xmlns:a16="http://schemas.microsoft.com/office/drawing/2014/main" val="2796785195"/>
                    </a:ext>
                  </a:extLst>
                </a:gridCol>
                <a:gridCol w="847850">
                  <a:extLst>
                    <a:ext uri="{9D8B030D-6E8A-4147-A177-3AD203B41FA5}">
                      <a16:colId xmlns:a16="http://schemas.microsoft.com/office/drawing/2014/main" val="984605427"/>
                    </a:ext>
                  </a:extLst>
                </a:gridCol>
              </a:tblGrid>
              <a:tr h="577003">
                <a:tc>
                  <a:txBody>
                    <a:bodyPr/>
                    <a:lstStyle/>
                    <a:p>
                      <a:pPr algn="ctr"/>
                      <a:r>
                        <a:rPr lang="en-US" sz="2100" b="1" u="sng" cap="none" spc="0">
                          <a:solidFill>
                            <a:schemeClr val="tx1"/>
                          </a:solidFill>
                        </a:rPr>
                        <a:t>111</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a:solidFill>
                            <a:schemeClr val="tx1"/>
                          </a:solidFill>
                        </a:rPr>
                        <a:t>110</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a:solidFill>
                            <a:schemeClr val="tx1"/>
                          </a:solidFill>
                        </a:rPr>
                        <a:t>101</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dirty="0">
                          <a:solidFill>
                            <a:schemeClr val="tx1"/>
                          </a:solidFill>
                        </a:rPr>
                        <a:t>100</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dirty="0">
                          <a:solidFill>
                            <a:schemeClr val="tx1"/>
                          </a:solidFill>
                        </a:rPr>
                        <a:t>011</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a:solidFill>
                            <a:schemeClr val="tx1"/>
                          </a:solidFill>
                        </a:rPr>
                        <a:t>010</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a:solidFill>
                            <a:schemeClr val="tx1"/>
                          </a:solidFill>
                        </a:rPr>
                        <a:t>001</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a:solidFill>
                            <a:schemeClr val="tx1"/>
                          </a:solidFill>
                        </a:rPr>
                        <a:t>000 </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4008788322"/>
                  </a:ext>
                </a:extLst>
              </a:tr>
              <a:tr h="496303">
                <a:tc>
                  <a:txBody>
                    <a:bodyPr/>
                    <a:lstStyle/>
                    <a:p>
                      <a:pPr algn="ctr"/>
                      <a:r>
                        <a:rPr lang="en-US" sz="1600" cap="none" spc="0">
                          <a:solidFill>
                            <a:schemeClr val="tx1"/>
                          </a:solidFill>
                        </a:rPr>
                        <a:t>0 or 1</a:t>
                      </a:r>
                    </a:p>
                  </a:txBody>
                  <a:tcPr marL="84735" marR="73386" marT="24210" marB="181574" anchor="ctr">
                    <a:lnL w="12700" cap="flat" cmpd="sng" algn="ctr">
                      <a:solidFill>
                        <a:schemeClr val="accent1"/>
                      </a:solid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dirty="0">
                          <a:solidFill>
                            <a:schemeClr val="tx1"/>
                          </a:solidFill>
                        </a:rPr>
                        <a:t>0 or 1</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a:solidFill>
                            <a:schemeClr val="tx1"/>
                          </a:solidFill>
                        </a:rPr>
                        <a:t>0 or 1</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a:solidFill>
                            <a:schemeClr val="tx1"/>
                          </a:solidFill>
                        </a:rPr>
                        <a:t>0 or 1</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a:solidFill>
                            <a:schemeClr val="tx1"/>
                          </a:solidFill>
                        </a:rPr>
                        <a:t>0 or 1</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a:solidFill>
                            <a:schemeClr val="tx1"/>
                          </a:solidFill>
                        </a:rPr>
                        <a:t>0 or 1</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a:solidFill>
                            <a:schemeClr val="tx1"/>
                          </a:solidFill>
                        </a:rPr>
                        <a:t>0 or 1</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dirty="0">
                          <a:solidFill>
                            <a:schemeClr val="tx1"/>
                          </a:solidFill>
                        </a:rPr>
                        <a:t>0 or 1 </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extLst>
                  <a:ext uri="{0D108BD9-81ED-4DB2-BD59-A6C34878D82A}">
                    <a16:rowId xmlns:a16="http://schemas.microsoft.com/office/drawing/2014/main" val="1573459611"/>
                  </a:ext>
                </a:extLst>
              </a:tr>
            </a:tbl>
          </a:graphicData>
        </a:graphic>
      </p:graphicFrame>
    </p:spTree>
    <p:extLst>
      <p:ext uri="{BB962C8B-B14F-4D97-AF65-F5344CB8AC3E}">
        <p14:creationId xmlns:p14="http://schemas.microsoft.com/office/powerpoint/2010/main" val="3974869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EE36-7950-B34E-B9DA-0E6BC75C5DC8}"/>
              </a:ext>
            </a:extLst>
          </p:cNvPr>
          <p:cNvSpPr>
            <a:spLocks noGrp="1"/>
          </p:cNvSpPr>
          <p:nvPr>
            <p:ph type="title"/>
          </p:nvPr>
        </p:nvSpPr>
        <p:spPr>
          <a:xfrm>
            <a:off x="5813945" y="270941"/>
            <a:ext cx="6249537" cy="1325563"/>
          </a:xfrm>
        </p:spPr>
        <p:txBody>
          <a:bodyPr/>
          <a:lstStyle/>
          <a:p>
            <a:pPr algn="r"/>
            <a:r>
              <a:rPr lang="en-US" dirty="0"/>
              <a:t>Elementary Cellular Automata</a:t>
            </a:r>
          </a:p>
        </p:txBody>
      </p:sp>
      <p:graphicFrame>
        <p:nvGraphicFramePr>
          <p:cNvPr id="13" name="Content Placeholder 3">
            <a:extLst>
              <a:ext uri="{FF2B5EF4-FFF2-40B4-BE49-F238E27FC236}">
                <a16:creationId xmlns:a16="http://schemas.microsoft.com/office/drawing/2014/main" id="{AF7C774D-4155-4004-9B16-080893A7605B}"/>
              </a:ext>
            </a:extLst>
          </p:cNvPr>
          <p:cNvGraphicFramePr>
            <a:graphicFrameLocks noGrp="1"/>
          </p:cNvGraphicFramePr>
          <p:nvPr>
            <p:ph sz="half" idx="1"/>
            <p:extLst>
              <p:ext uri="{D42A27DB-BD31-4B8C-83A1-F6EECF244321}">
                <p14:modId xmlns:p14="http://schemas.microsoft.com/office/powerpoint/2010/main" val="789508496"/>
              </p:ext>
            </p:extLst>
          </p:nvPr>
        </p:nvGraphicFramePr>
        <p:xfrm>
          <a:off x="632345" y="783247"/>
          <a:ext cx="5181600" cy="5303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a:extLst>
              <a:ext uri="{FF2B5EF4-FFF2-40B4-BE49-F238E27FC236}">
                <a16:creationId xmlns:a16="http://schemas.microsoft.com/office/drawing/2014/main" id="{A7F8FADC-566C-CA41-8B32-A9FE7DA0DB92}"/>
              </a:ext>
            </a:extLst>
          </p:cNvPr>
          <p:cNvPicPr>
            <a:picLocks noGrp="1" noChangeAspect="1"/>
          </p:cNvPicPr>
          <p:nvPr>
            <p:ph sz="half" idx="2"/>
          </p:nvPr>
        </p:nvPicPr>
        <p:blipFill>
          <a:blip r:embed="rId7"/>
          <a:stretch>
            <a:fillRect/>
          </a:stretch>
        </p:blipFill>
        <p:spPr>
          <a:xfrm>
            <a:off x="6995046" y="1825625"/>
            <a:ext cx="4191000" cy="2844800"/>
          </a:xfrm>
        </p:spPr>
      </p:pic>
      <p:sp>
        <p:nvSpPr>
          <p:cNvPr id="8" name="TextBox 7">
            <a:extLst>
              <a:ext uri="{FF2B5EF4-FFF2-40B4-BE49-F238E27FC236}">
                <a16:creationId xmlns:a16="http://schemas.microsoft.com/office/drawing/2014/main" id="{F4EB34BD-41D6-DB46-8D37-DB4DE3E5E30C}"/>
              </a:ext>
            </a:extLst>
          </p:cNvPr>
          <p:cNvSpPr txBox="1"/>
          <p:nvPr/>
        </p:nvSpPr>
        <p:spPr>
          <a:xfrm>
            <a:off x="7274257" y="4899546"/>
            <a:ext cx="3911789" cy="923330"/>
          </a:xfrm>
          <a:prstGeom prst="rect">
            <a:avLst/>
          </a:prstGeom>
          <a:noFill/>
        </p:spPr>
        <p:txBody>
          <a:bodyPr wrap="square" rtlCol="0">
            <a:spAutoFit/>
          </a:bodyPr>
          <a:lstStyle/>
          <a:p>
            <a:r>
              <a:rPr lang="en-US" dirty="0"/>
              <a:t>An animation of the way the rules of a 1D cellular automaton determine the next generation.</a:t>
            </a:r>
          </a:p>
        </p:txBody>
      </p:sp>
      <p:sp>
        <p:nvSpPr>
          <p:cNvPr id="9" name="TextBox 8">
            <a:extLst>
              <a:ext uri="{FF2B5EF4-FFF2-40B4-BE49-F238E27FC236}">
                <a16:creationId xmlns:a16="http://schemas.microsoft.com/office/drawing/2014/main" id="{C40EAA5D-0FE5-5E41-B630-3EC3966B89C9}"/>
              </a:ext>
            </a:extLst>
          </p:cNvPr>
          <p:cNvSpPr txBox="1"/>
          <p:nvPr/>
        </p:nvSpPr>
        <p:spPr>
          <a:xfrm>
            <a:off x="8046492" y="1837638"/>
            <a:ext cx="2088107" cy="369332"/>
          </a:xfrm>
          <a:prstGeom prst="rect">
            <a:avLst/>
          </a:prstGeom>
          <a:solidFill>
            <a:schemeClr val="bg1"/>
          </a:solidFill>
        </p:spPr>
        <p:txBody>
          <a:bodyPr wrap="square" rtlCol="0">
            <a:spAutoFit/>
          </a:bodyPr>
          <a:lstStyle/>
          <a:p>
            <a:pPr algn="ctr"/>
            <a:r>
              <a:rPr lang="en-US" dirty="0"/>
              <a:t>Current Generation</a:t>
            </a:r>
          </a:p>
        </p:txBody>
      </p:sp>
      <p:sp>
        <p:nvSpPr>
          <p:cNvPr id="10" name="TextBox 9">
            <a:extLst>
              <a:ext uri="{FF2B5EF4-FFF2-40B4-BE49-F238E27FC236}">
                <a16:creationId xmlns:a16="http://schemas.microsoft.com/office/drawing/2014/main" id="{FDDE41D5-33A0-8F46-9ABE-A5A207954AB5}"/>
              </a:ext>
            </a:extLst>
          </p:cNvPr>
          <p:cNvSpPr txBox="1"/>
          <p:nvPr/>
        </p:nvSpPr>
        <p:spPr>
          <a:xfrm>
            <a:off x="8186097" y="2694668"/>
            <a:ext cx="2088107" cy="369332"/>
          </a:xfrm>
          <a:prstGeom prst="rect">
            <a:avLst/>
          </a:prstGeom>
          <a:solidFill>
            <a:schemeClr val="bg1"/>
          </a:solidFill>
        </p:spPr>
        <p:txBody>
          <a:bodyPr wrap="square" rtlCol="0">
            <a:spAutoFit/>
          </a:bodyPr>
          <a:lstStyle/>
          <a:p>
            <a:pPr algn="ctr"/>
            <a:r>
              <a:rPr lang="en-US" dirty="0"/>
              <a:t>Rule 30</a:t>
            </a:r>
          </a:p>
        </p:txBody>
      </p:sp>
      <p:sp>
        <p:nvSpPr>
          <p:cNvPr id="11" name="TextBox 10">
            <a:extLst>
              <a:ext uri="{FF2B5EF4-FFF2-40B4-BE49-F238E27FC236}">
                <a16:creationId xmlns:a16="http://schemas.microsoft.com/office/drawing/2014/main" id="{4A438BE3-479D-C446-9AE4-14037DA71313}"/>
              </a:ext>
            </a:extLst>
          </p:cNvPr>
          <p:cNvSpPr txBox="1"/>
          <p:nvPr/>
        </p:nvSpPr>
        <p:spPr>
          <a:xfrm>
            <a:off x="8186097" y="3690686"/>
            <a:ext cx="2088107" cy="369332"/>
          </a:xfrm>
          <a:prstGeom prst="rect">
            <a:avLst/>
          </a:prstGeom>
          <a:solidFill>
            <a:schemeClr val="bg1"/>
          </a:solidFill>
        </p:spPr>
        <p:txBody>
          <a:bodyPr wrap="square" rtlCol="0">
            <a:spAutoFit/>
          </a:bodyPr>
          <a:lstStyle/>
          <a:p>
            <a:pPr algn="ctr"/>
            <a:r>
              <a:rPr lang="en-US" dirty="0"/>
              <a:t>Next Generation</a:t>
            </a:r>
          </a:p>
        </p:txBody>
      </p:sp>
    </p:spTree>
    <p:extLst>
      <p:ext uri="{BB962C8B-B14F-4D97-AF65-F5344CB8AC3E}">
        <p14:creationId xmlns:p14="http://schemas.microsoft.com/office/powerpoint/2010/main" val="1246118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5D65BF-AD22-7944-BC6F-6A70D33FE494}"/>
              </a:ext>
            </a:extLst>
          </p:cNvPr>
          <p:cNvSpPr>
            <a:spLocks noGrp="1"/>
          </p:cNvSpPr>
          <p:nvPr>
            <p:ph type="title"/>
          </p:nvPr>
        </p:nvSpPr>
        <p:spPr>
          <a:xfrm>
            <a:off x="841248" y="548640"/>
            <a:ext cx="3600860" cy="5431536"/>
          </a:xfrm>
        </p:spPr>
        <p:txBody>
          <a:bodyPr>
            <a:normAutofit/>
          </a:bodyPr>
          <a:lstStyle/>
          <a:p>
            <a:r>
              <a:rPr lang="en-US" sz="5400" dirty="0"/>
              <a:t>CA Classes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416624-7AAA-DE48-9A0B-4637FD4ED9A6}"/>
              </a:ext>
            </a:extLst>
          </p:cNvPr>
          <p:cNvSpPr>
            <a:spLocks noGrp="1"/>
          </p:cNvSpPr>
          <p:nvPr>
            <p:ph idx="1"/>
          </p:nvPr>
        </p:nvSpPr>
        <p:spPr>
          <a:xfrm>
            <a:off x="5126418" y="552091"/>
            <a:ext cx="6224335" cy="5431536"/>
          </a:xfrm>
        </p:spPr>
        <p:txBody>
          <a:bodyPr anchor="ctr">
            <a:normAutofit/>
          </a:bodyPr>
          <a:lstStyle/>
          <a:p>
            <a:pPr marL="0" indent="0">
              <a:spcBef>
                <a:spcPts val="0"/>
              </a:spcBef>
              <a:spcAft>
                <a:spcPts val="1800"/>
              </a:spcAft>
              <a:buNone/>
            </a:pPr>
            <a:r>
              <a:rPr lang="en-US" sz="1600" dirty="0"/>
              <a:t>Wolfram, in </a:t>
            </a:r>
            <a:r>
              <a:rPr lang="en-US" sz="1600" i="1" dirty="0"/>
              <a:t>A New Kind of Science</a:t>
            </a:r>
            <a:r>
              <a:rPr lang="en-US" sz="1600" dirty="0"/>
              <a:t> and several papers dating from the mid-1980s, defined four classes into which cellular automata and several other simple computational models can be divided depending on their behavior:</a:t>
            </a:r>
          </a:p>
          <a:p>
            <a:pPr lvl="1">
              <a:spcBef>
                <a:spcPts val="0"/>
              </a:spcBef>
              <a:spcAft>
                <a:spcPts val="1800"/>
              </a:spcAft>
            </a:pPr>
            <a:r>
              <a:rPr lang="en-US" sz="1600" dirty="0"/>
              <a:t>Class 1: Nearly all initial patterns evolve quickly into a stable, homogeneous state. Any randomness in the initial pattern disappears</a:t>
            </a:r>
            <a:r>
              <a:rPr lang="en-US" sz="1600" dirty="0">
                <a:solidFill>
                  <a:srgbClr val="0E07FF"/>
                </a:solidFill>
              </a:rPr>
              <a:t>. (Fixed point)</a:t>
            </a:r>
          </a:p>
          <a:p>
            <a:pPr lvl="1">
              <a:spcBef>
                <a:spcPts val="0"/>
              </a:spcBef>
              <a:spcAft>
                <a:spcPts val="1800"/>
              </a:spcAft>
            </a:pPr>
            <a:r>
              <a:rPr lang="en-US" sz="1600" dirty="0"/>
              <a:t>Class 2: Nearly all initial patterns evolve quickly into stable or oscillating structures. Some of the randomness in the initial pattern may filter out, but some remains. Local changes to the initial pattern tend to remain local. </a:t>
            </a:r>
            <a:r>
              <a:rPr lang="en-US" sz="1600" dirty="0">
                <a:solidFill>
                  <a:srgbClr val="0E07FF"/>
                </a:solidFill>
              </a:rPr>
              <a:t>(periodic or repetitive)</a:t>
            </a:r>
          </a:p>
          <a:p>
            <a:pPr lvl="1">
              <a:spcBef>
                <a:spcPts val="0"/>
              </a:spcBef>
              <a:spcAft>
                <a:spcPts val="1800"/>
              </a:spcAft>
            </a:pPr>
            <a:r>
              <a:rPr lang="en-US" sz="1600" dirty="0"/>
              <a:t>Class 3: Nearly all initial patterns evolve in a pseudo-random or chaotic manner. Any stable structures that appear are quickly destroyed by the surrounding noise. Local changes to the initial pattern tend to spread indefinitely. </a:t>
            </a:r>
            <a:r>
              <a:rPr lang="en-US" sz="1600" dirty="0">
                <a:solidFill>
                  <a:srgbClr val="0E07FF"/>
                </a:solidFill>
              </a:rPr>
              <a:t>(chaotic)</a:t>
            </a:r>
          </a:p>
          <a:p>
            <a:pPr lvl="1">
              <a:spcBef>
                <a:spcPts val="0"/>
              </a:spcBef>
              <a:spcAft>
                <a:spcPts val="1800"/>
              </a:spcAft>
            </a:pPr>
            <a:r>
              <a:rPr lang="en-US" sz="1600" dirty="0"/>
              <a:t>Class 4: Nearly all initial patterns evolve into structures that interact in complex and interesting ways, with the formation of local structures that are able to survive for long periods of time </a:t>
            </a:r>
            <a:r>
              <a:rPr lang="en-US" sz="1600" dirty="0">
                <a:solidFill>
                  <a:srgbClr val="0E07FF"/>
                </a:solidFill>
              </a:rPr>
              <a:t>(edge of chaos)</a:t>
            </a:r>
          </a:p>
        </p:txBody>
      </p:sp>
      <p:pic>
        <p:nvPicPr>
          <p:cNvPr id="7" name="Content Placeholder 4" descr="img101.png">
            <a:extLst>
              <a:ext uri="{FF2B5EF4-FFF2-40B4-BE49-F238E27FC236}">
                <a16:creationId xmlns:a16="http://schemas.microsoft.com/office/drawing/2014/main" id="{933939B2-F6A4-E443-B248-AE93CF579FDA}"/>
              </a:ext>
            </a:extLst>
          </p:cNvPr>
          <p:cNvPicPr>
            <a:picLocks noChangeAspect="1"/>
          </p:cNvPicPr>
          <p:nvPr/>
        </p:nvPicPr>
        <p:blipFill rotWithShape="1">
          <a:blip r:embed="rId2">
            <a:extLst>
              <a:ext uri="{28A0092B-C50C-407E-A947-70E740481C1C}">
                <a14:useLocalDpi xmlns:a14="http://schemas.microsoft.com/office/drawing/2010/main" val="0"/>
              </a:ext>
            </a:extLst>
          </a:blip>
          <a:srcRect t="-177" b="-2453"/>
          <a:stretch/>
        </p:blipFill>
        <p:spPr>
          <a:xfrm>
            <a:off x="1329980" y="4073439"/>
            <a:ext cx="2419955" cy="1563766"/>
          </a:xfrm>
          <a:prstGeom prst="rect">
            <a:avLst/>
          </a:prstGeom>
        </p:spPr>
      </p:pic>
      <p:sp>
        <p:nvSpPr>
          <p:cNvPr id="4" name="TextBox 3">
            <a:extLst>
              <a:ext uri="{FF2B5EF4-FFF2-40B4-BE49-F238E27FC236}">
                <a16:creationId xmlns:a16="http://schemas.microsoft.com/office/drawing/2014/main" id="{786E84A5-5C5E-754F-A2ED-CB19A852469C}"/>
              </a:ext>
            </a:extLst>
          </p:cNvPr>
          <p:cNvSpPr txBox="1"/>
          <p:nvPr/>
        </p:nvSpPr>
        <p:spPr>
          <a:xfrm>
            <a:off x="1347199" y="4921875"/>
            <a:ext cx="301686" cy="369332"/>
          </a:xfrm>
          <a:prstGeom prst="rect">
            <a:avLst/>
          </a:prstGeom>
          <a:noFill/>
        </p:spPr>
        <p:txBody>
          <a:bodyPr wrap="none" rtlCol="0">
            <a:spAutoFit/>
          </a:bodyPr>
          <a:lstStyle/>
          <a:p>
            <a:r>
              <a:rPr lang="en-US" dirty="0"/>
              <a:t>1</a:t>
            </a:r>
          </a:p>
        </p:txBody>
      </p:sp>
      <p:sp>
        <p:nvSpPr>
          <p:cNvPr id="9" name="TextBox 8">
            <a:extLst>
              <a:ext uri="{FF2B5EF4-FFF2-40B4-BE49-F238E27FC236}">
                <a16:creationId xmlns:a16="http://schemas.microsoft.com/office/drawing/2014/main" id="{B421BEAD-5D8F-EB46-AD64-D1D63377E1F7}"/>
              </a:ext>
            </a:extLst>
          </p:cNvPr>
          <p:cNvSpPr txBox="1"/>
          <p:nvPr/>
        </p:nvSpPr>
        <p:spPr>
          <a:xfrm>
            <a:off x="2539957" y="3675496"/>
            <a:ext cx="301686" cy="369332"/>
          </a:xfrm>
          <a:prstGeom prst="rect">
            <a:avLst/>
          </a:prstGeom>
          <a:noFill/>
        </p:spPr>
        <p:txBody>
          <a:bodyPr wrap="none" rtlCol="0">
            <a:spAutoFit/>
          </a:bodyPr>
          <a:lstStyle/>
          <a:p>
            <a:r>
              <a:rPr lang="en-US" dirty="0"/>
              <a:t>4</a:t>
            </a:r>
          </a:p>
        </p:txBody>
      </p:sp>
      <p:sp>
        <p:nvSpPr>
          <p:cNvPr id="11" name="TextBox 10">
            <a:extLst>
              <a:ext uri="{FF2B5EF4-FFF2-40B4-BE49-F238E27FC236}">
                <a16:creationId xmlns:a16="http://schemas.microsoft.com/office/drawing/2014/main" id="{02664796-8FA3-494B-9367-00ABBBF4505B}"/>
              </a:ext>
            </a:extLst>
          </p:cNvPr>
          <p:cNvSpPr txBox="1"/>
          <p:nvPr/>
        </p:nvSpPr>
        <p:spPr>
          <a:xfrm>
            <a:off x="1784066" y="4954141"/>
            <a:ext cx="301686" cy="369332"/>
          </a:xfrm>
          <a:prstGeom prst="rect">
            <a:avLst/>
          </a:prstGeom>
          <a:noFill/>
        </p:spPr>
        <p:txBody>
          <a:bodyPr wrap="none" rtlCol="0">
            <a:spAutoFit/>
          </a:bodyPr>
          <a:lstStyle/>
          <a:p>
            <a:r>
              <a:rPr lang="en-US" dirty="0"/>
              <a:t>2</a:t>
            </a:r>
          </a:p>
        </p:txBody>
      </p:sp>
      <p:sp>
        <p:nvSpPr>
          <p:cNvPr id="12" name="TextBox 11">
            <a:extLst>
              <a:ext uri="{FF2B5EF4-FFF2-40B4-BE49-F238E27FC236}">
                <a16:creationId xmlns:a16="http://schemas.microsoft.com/office/drawing/2014/main" id="{1C2F3045-FAD6-E64A-980B-DB05B1E4F12F}"/>
              </a:ext>
            </a:extLst>
          </p:cNvPr>
          <p:cNvSpPr txBox="1"/>
          <p:nvPr/>
        </p:nvSpPr>
        <p:spPr>
          <a:xfrm>
            <a:off x="2896523" y="5071167"/>
            <a:ext cx="301686" cy="369332"/>
          </a:xfrm>
          <a:prstGeom prst="rect">
            <a:avLst/>
          </a:prstGeom>
          <a:noFill/>
        </p:spPr>
        <p:txBody>
          <a:bodyPr wrap="none" rtlCol="0">
            <a:spAutoFit/>
          </a:bodyPr>
          <a:lstStyle/>
          <a:p>
            <a:r>
              <a:rPr lang="en-US" dirty="0"/>
              <a:t>3</a:t>
            </a:r>
          </a:p>
        </p:txBody>
      </p:sp>
      <p:cxnSp>
        <p:nvCxnSpPr>
          <p:cNvPr id="6" name="Straight Arrow Connector 5">
            <a:extLst>
              <a:ext uri="{FF2B5EF4-FFF2-40B4-BE49-F238E27FC236}">
                <a16:creationId xmlns:a16="http://schemas.microsoft.com/office/drawing/2014/main" id="{07F5457C-27BA-9C4E-851C-5C6BCA399399}"/>
              </a:ext>
            </a:extLst>
          </p:cNvPr>
          <p:cNvCxnSpPr>
            <a:cxnSpLocks/>
          </p:cNvCxnSpPr>
          <p:nvPr/>
        </p:nvCxnSpPr>
        <p:spPr>
          <a:xfrm flipH="1">
            <a:off x="2412366" y="3946854"/>
            <a:ext cx="229312" cy="5380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601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1238D-D3F5-1244-AB5F-B66571FD44F1}"/>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Classification of CAs:  C. Langton  </a:t>
            </a:r>
          </a:p>
        </p:txBody>
      </p:sp>
      <p:sp>
        <p:nvSpPr>
          <p:cNvPr id="1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FE6ECD1B-8381-7C45-BB6C-4F33A58FFEDB}"/>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Chris Langton defined a “Lambda” (</a:t>
                </a:r>
                <a14:m>
                  <m:oMath xmlns:m="http://schemas.openxmlformats.org/officeDocument/2006/math">
                    <m:r>
                      <a:rPr lang="en-US" sz="2200" i="1">
                        <a:latin typeface="Cambria Math" panose="02040503050406030204" pitchFamily="18" charset="0"/>
                      </a:rPr>
                      <m:t>𝜆</m:t>
                    </m:r>
                  </m:oMath>
                </a14:m>
                <a:r>
                  <a:rPr lang="en-US" sz="2200"/>
                  <a:t>) parameter that characterized the types of patterns</a:t>
                </a:r>
              </a:p>
              <a:p>
                <a14:m>
                  <m:oMath xmlns:m="http://schemas.openxmlformats.org/officeDocument/2006/math">
                    <m:r>
                      <a:rPr lang="en-US" sz="2200" i="1">
                        <a:latin typeface="Cambria Math" panose="02040503050406030204" pitchFamily="18" charset="0"/>
                      </a:rPr>
                      <m:t>𝜆</m:t>
                    </m:r>
                  </m:oMath>
                </a14:m>
                <a:r>
                  <a:rPr lang="en-US" sz="2200"/>
                  <a:t> was defined as the fraction of configurations producing live cells relative to the total number of possible configurations</a:t>
                </a:r>
              </a:p>
              <a:p>
                <a14:m>
                  <m:oMath xmlns:m="http://schemas.openxmlformats.org/officeDocument/2006/math">
                    <m:r>
                      <a:rPr lang="en-US" sz="2200" i="1">
                        <a:latin typeface="Cambria Math" panose="02040503050406030204" pitchFamily="18" charset="0"/>
                      </a:rPr>
                      <m:t>𝜆</m:t>
                    </m:r>
                  </m:oMath>
                </a14:m>
                <a:r>
                  <a:rPr lang="en-US" sz="2200" baseline="-25000"/>
                  <a:t>C</a:t>
                </a:r>
                <a:r>
                  <a:rPr lang="en-US" sz="2200"/>
                  <a:t> is a critical value, characterizing the “Edge of Chaos”</a:t>
                </a:r>
                <a:endParaRPr lang="en-US" sz="2200" baseline="-25000"/>
              </a:p>
            </p:txBody>
          </p:sp>
        </mc:Choice>
        <mc:Fallback xmlns="">
          <p:sp>
            <p:nvSpPr>
              <p:cNvPr id="7" name="Content Placeholder 6">
                <a:extLst>
                  <a:ext uri="{FF2B5EF4-FFF2-40B4-BE49-F238E27FC236}">
                    <a16:creationId xmlns:a16="http://schemas.microsoft.com/office/drawing/2014/main" id="{FE6ECD1B-8381-7C45-BB6C-4F33A58FFEDB}"/>
                  </a:ext>
                </a:extLst>
              </p:cNvPr>
              <p:cNvSpPr>
                <a:spLocks noGrp="1" noRot="1" noChangeAspect="1" noMove="1" noResize="1" noEditPoints="1" noAdjustHandles="1" noChangeArrowheads="1" noChangeShapeType="1" noTextEdit="1"/>
              </p:cNvSpPr>
              <p:nvPr>
                <p:ph sz="half" idx="1"/>
              </p:nvPr>
            </p:nvSpPr>
            <p:spPr>
              <a:xfrm>
                <a:off x="630936" y="2660904"/>
                <a:ext cx="4818888" cy="3547872"/>
              </a:xfrm>
              <a:blipFill>
                <a:blip r:embed="rId2"/>
                <a:stretch>
                  <a:fillRect l="-1312" t="-2135" r="-787"/>
                </a:stretch>
              </a:blipFill>
            </p:spPr>
            <p:txBody>
              <a:bodyPr/>
              <a:lstStyle/>
              <a:p>
                <a:r>
                  <a:rPr lang="en-US">
                    <a:noFill/>
                  </a:rPr>
                  <a:t> </a:t>
                </a:r>
              </a:p>
            </p:txBody>
          </p:sp>
        </mc:Fallback>
      </mc:AlternateContent>
      <p:pic>
        <p:nvPicPr>
          <p:cNvPr id="10" name="Content Placeholder 9">
            <a:extLst>
              <a:ext uri="{FF2B5EF4-FFF2-40B4-BE49-F238E27FC236}">
                <a16:creationId xmlns:a16="http://schemas.microsoft.com/office/drawing/2014/main" id="{428D93CE-7A54-C644-AFF6-406CAB5B2DD8}"/>
              </a:ext>
            </a:extLst>
          </p:cNvPr>
          <p:cNvPicPr>
            <a:picLocks noGrp="1" noChangeAspect="1"/>
          </p:cNvPicPr>
          <p:nvPr>
            <p:ph sz="half" idx="2"/>
          </p:nvPr>
        </p:nvPicPr>
        <p:blipFill>
          <a:blip r:embed="rId3"/>
          <a:stretch>
            <a:fillRect/>
          </a:stretch>
        </p:blipFill>
        <p:spPr>
          <a:xfrm>
            <a:off x="6099048" y="1429653"/>
            <a:ext cx="5458968" cy="3998694"/>
          </a:xfrm>
          <a:prstGeom prst="rect">
            <a:avLst/>
          </a:prstGeom>
        </p:spPr>
      </p:pic>
    </p:spTree>
    <p:extLst>
      <p:ext uri="{BB962C8B-B14F-4D97-AF65-F5344CB8AC3E}">
        <p14:creationId xmlns:p14="http://schemas.microsoft.com/office/powerpoint/2010/main" val="4170761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1238D-D3F5-1244-AB5F-B66571FD44F1}"/>
              </a:ext>
            </a:extLst>
          </p:cNvPr>
          <p:cNvSpPr>
            <a:spLocks noGrp="1"/>
          </p:cNvSpPr>
          <p:nvPr>
            <p:ph type="title"/>
          </p:nvPr>
        </p:nvSpPr>
        <p:spPr/>
        <p:txBody>
          <a:bodyPr/>
          <a:lstStyle/>
          <a:p>
            <a:r>
              <a:rPr lang="en-US" dirty="0"/>
              <a:t>Classification of CAs:  C. Langton  </a:t>
            </a:r>
          </a:p>
        </p:txBody>
      </p:sp>
      <p:pic>
        <p:nvPicPr>
          <p:cNvPr id="10" name="Content Placeholder 9">
            <a:extLst>
              <a:ext uri="{FF2B5EF4-FFF2-40B4-BE49-F238E27FC236}">
                <a16:creationId xmlns:a16="http://schemas.microsoft.com/office/drawing/2014/main" id="{428D93CE-7A54-C644-AFF6-406CAB5B2DD8}"/>
              </a:ext>
            </a:extLst>
          </p:cNvPr>
          <p:cNvPicPr>
            <a:picLocks noGrp="1" noChangeAspect="1"/>
          </p:cNvPicPr>
          <p:nvPr>
            <p:ph sz="half" idx="2"/>
          </p:nvPr>
        </p:nvPicPr>
        <p:blipFill>
          <a:blip r:embed="rId2"/>
          <a:stretch>
            <a:fillRect/>
          </a:stretch>
        </p:blipFill>
        <p:spPr>
          <a:xfrm>
            <a:off x="6172200" y="2100760"/>
            <a:ext cx="5181600" cy="3801067"/>
          </a:xfrm>
        </p:spPr>
      </p:pic>
      <p:sp>
        <p:nvSpPr>
          <p:cNvPr id="4" name="Content Placeholder 3">
            <a:extLst>
              <a:ext uri="{FF2B5EF4-FFF2-40B4-BE49-F238E27FC236}">
                <a16:creationId xmlns:a16="http://schemas.microsoft.com/office/drawing/2014/main" id="{28BF08A4-3B78-7E49-992A-B87C70B65F3A}"/>
              </a:ext>
            </a:extLst>
          </p:cNvPr>
          <p:cNvSpPr>
            <a:spLocks noGrp="1"/>
          </p:cNvSpPr>
          <p:nvPr>
            <p:ph sz="half" idx="1"/>
          </p:nvPr>
        </p:nvSpPr>
        <p:spPr>
          <a:xfrm>
            <a:off x="838200" y="1825625"/>
            <a:ext cx="5181600" cy="3046626"/>
          </a:xfrm>
        </p:spPr>
        <p:txBody>
          <a:bodyPr>
            <a:noAutofit/>
          </a:bodyPr>
          <a:lstStyle/>
          <a:p>
            <a:r>
              <a:rPr lang="en-US" sz="2000" dirty="0"/>
              <a:t>Class I CAs:  Everything dies</a:t>
            </a:r>
          </a:p>
          <a:p>
            <a:r>
              <a:rPr lang="en-US" sz="2000" dirty="0"/>
              <a:t>Class II CAs: Patterns of live cells that repeat at regular intervals</a:t>
            </a:r>
          </a:p>
          <a:p>
            <a:r>
              <a:rPr lang="en-US" sz="2000" dirty="0"/>
              <a:t>Class III CAs:   Patterns of live cells that grow in a chaotic fashion</a:t>
            </a:r>
          </a:p>
          <a:p>
            <a:r>
              <a:rPr lang="en-US" sz="2000" dirty="0"/>
              <a:t>Class IV CAs:  Live cells that grow and contract in complicated ways, exhibiting fixed and moving patterns</a:t>
            </a:r>
          </a:p>
        </p:txBody>
      </p:sp>
      <p:sp>
        <p:nvSpPr>
          <p:cNvPr id="5" name="TextBox 4">
            <a:extLst>
              <a:ext uri="{FF2B5EF4-FFF2-40B4-BE49-F238E27FC236}">
                <a16:creationId xmlns:a16="http://schemas.microsoft.com/office/drawing/2014/main" id="{93815677-FB02-B846-944F-3983FA8344B9}"/>
              </a:ext>
            </a:extLst>
          </p:cNvPr>
          <p:cNvSpPr txBox="1"/>
          <p:nvPr/>
        </p:nvSpPr>
        <p:spPr>
          <a:xfrm>
            <a:off x="1013347" y="4692062"/>
            <a:ext cx="5158853" cy="1015663"/>
          </a:xfrm>
          <a:prstGeom prst="rect">
            <a:avLst/>
          </a:prstGeom>
          <a:noFill/>
        </p:spPr>
        <p:txBody>
          <a:bodyPr wrap="square" rtlCol="0">
            <a:spAutoFit/>
          </a:bodyPr>
          <a:lstStyle/>
          <a:p>
            <a:r>
              <a:rPr lang="en-US" sz="2000" dirty="0">
                <a:solidFill>
                  <a:srgbClr val="0E07FF"/>
                </a:solidFill>
              </a:rPr>
              <a:t>Class IV CAs lie on the boundary between “predictable” class I and II CAs, and “chaotic” class III CAs.  </a:t>
            </a:r>
          </a:p>
        </p:txBody>
      </p:sp>
    </p:spTree>
    <p:extLst>
      <p:ext uri="{BB962C8B-B14F-4D97-AF65-F5344CB8AC3E}">
        <p14:creationId xmlns:p14="http://schemas.microsoft.com/office/powerpoint/2010/main" val="3314857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3600" dirty="0"/>
              <a:t>Phase Transitions in Complex Systems</a:t>
            </a:r>
            <a:br>
              <a:rPr lang="en-US" sz="3600" dirty="0"/>
            </a:br>
            <a:r>
              <a:rPr lang="en-US" sz="2400" dirty="0"/>
              <a:t>https://</a:t>
            </a:r>
            <a:r>
              <a:rPr lang="en-US" sz="2400" dirty="0" err="1"/>
              <a:t>theory.org</a:t>
            </a:r>
            <a:r>
              <a:rPr lang="en-US" sz="2400" dirty="0"/>
              <a:t>/complexity/</a:t>
            </a:r>
            <a:r>
              <a:rPr lang="en-US" sz="2400" dirty="0" err="1"/>
              <a:t>cdpt</a:t>
            </a:r>
            <a:r>
              <a:rPr lang="en-US" sz="2400" dirty="0"/>
              <a:t>/html/node5.html</a:t>
            </a:r>
          </a:p>
        </p:txBody>
      </p:sp>
      <p:sp>
        <p:nvSpPr>
          <p:cNvPr id="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img101.png"/>
          <p:cNvPicPr>
            <a:picLocks noGrp="1" noChangeAspect="1"/>
          </p:cNvPicPr>
          <p:nvPr>
            <p:ph sz="half" idx="1"/>
          </p:nvPr>
        </p:nvPicPr>
        <p:blipFill>
          <a:blip r:embed="rId2">
            <a:extLst>
              <a:ext uri="{28A0092B-C50C-407E-A947-70E740481C1C}">
                <a14:useLocalDpi xmlns:a14="http://schemas.microsoft.com/office/drawing/2010/main" val="0"/>
              </a:ext>
            </a:extLst>
          </a:blip>
          <a:srcRect t="-38995" b="-38995"/>
          <a:stretch>
            <a:fillRect/>
          </a:stretch>
        </p:blipFill>
        <p:spPr>
          <a:xfrm>
            <a:off x="1518496" y="2642616"/>
            <a:ext cx="3217503" cy="3605784"/>
          </a:xfrm>
          <a:prstGeom prst="rect">
            <a:avLst/>
          </a:prstGeom>
        </p:spPr>
      </p:pic>
      <p:pic>
        <p:nvPicPr>
          <p:cNvPr id="6" name="Content Placeholder 5" descr="img102.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9430" b="-8188"/>
          <a:stretch/>
        </p:blipFill>
        <p:spPr>
          <a:xfrm>
            <a:off x="6254495" y="2289308"/>
            <a:ext cx="4261583" cy="394167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2B3AFCE-E91A-FA4A-9B4E-3D0BAEA26674}"/>
                  </a:ext>
                </a:extLst>
              </p:cNvPr>
              <p:cNvSpPr txBox="1"/>
              <p:nvPr/>
            </p:nvSpPr>
            <p:spPr>
              <a:xfrm>
                <a:off x="1687286" y="2147799"/>
                <a:ext cx="8817429" cy="369332"/>
              </a:xfrm>
              <a:prstGeom prst="rect">
                <a:avLst/>
              </a:prstGeom>
              <a:solidFill>
                <a:schemeClr val="accent2">
                  <a:lumMod val="20000"/>
                  <a:lumOff val="80000"/>
                </a:schemeClr>
              </a:solidFill>
            </p:spPr>
            <p:txBody>
              <a:bodyPr wrap="square" rtlCol="0">
                <a:spAutoFit/>
              </a:bodyPr>
              <a:lstStyle/>
              <a:p>
                <a:pPr algn="ct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r>
                  <a:rPr lang="en-US" dirty="0">
                    <a:latin typeface="+mj-lt"/>
                  </a:rPr>
                  <a:t> transition is reminiscent of the cusp seen in specific heat for thermal phase transitions </a:t>
                </a:r>
              </a:p>
            </p:txBody>
          </p:sp>
        </mc:Choice>
        <mc:Fallback xmlns="">
          <p:sp>
            <p:nvSpPr>
              <p:cNvPr id="3" name="TextBox 2">
                <a:extLst>
                  <a:ext uri="{FF2B5EF4-FFF2-40B4-BE49-F238E27FC236}">
                    <a16:creationId xmlns:a16="http://schemas.microsoft.com/office/drawing/2014/main" id="{22B3AFCE-E91A-FA4A-9B4E-3D0BAEA26674}"/>
                  </a:ext>
                </a:extLst>
              </p:cNvPr>
              <p:cNvSpPr txBox="1">
                <a:spLocks noRot="1" noChangeAspect="1" noMove="1" noResize="1" noEditPoints="1" noAdjustHandles="1" noChangeArrowheads="1" noChangeShapeType="1" noTextEdit="1"/>
              </p:cNvSpPr>
              <p:nvPr/>
            </p:nvSpPr>
            <p:spPr>
              <a:xfrm>
                <a:off x="1687286" y="2147799"/>
                <a:ext cx="8817429" cy="369332"/>
              </a:xfrm>
              <a:prstGeom prst="rect">
                <a:avLst/>
              </a:prstGeom>
              <a:blipFill>
                <a:blip r:embed="rId4"/>
                <a:stretch>
                  <a:fillRect t="-3226" b="-22581"/>
                </a:stretch>
              </a:blipFill>
            </p:spPr>
            <p:txBody>
              <a:bodyPr/>
              <a:lstStyle/>
              <a:p>
                <a:r>
                  <a:rPr lang="en-US">
                    <a:noFill/>
                  </a:rPr>
                  <a:t> </a:t>
                </a:r>
              </a:p>
            </p:txBody>
          </p:sp>
        </mc:Fallback>
      </mc:AlternateContent>
    </p:spTree>
    <p:extLst>
      <p:ext uri="{BB962C8B-B14F-4D97-AF65-F5344CB8AC3E}">
        <p14:creationId xmlns:p14="http://schemas.microsoft.com/office/powerpoint/2010/main" val="3085701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C363E8-71C2-4046-B3F8-6DFF2E77E36F}"/>
              </a:ext>
            </a:extLst>
          </p:cNvPr>
          <p:cNvSpPr>
            <a:spLocks noGrp="1"/>
          </p:cNvSpPr>
          <p:nvPr>
            <p:ph type="title"/>
          </p:nvPr>
        </p:nvSpPr>
        <p:spPr/>
        <p:txBody>
          <a:bodyPr/>
          <a:lstStyle/>
          <a:p>
            <a:r>
              <a:rPr lang="en-US" dirty="0"/>
              <a:t>Rule 30</a:t>
            </a:r>
          </a:p>
        </p:txBody>
      </p:sp>
      <p:graphicFrame>
        <p:nvGraphicFramePr>
          <p:cNvPr id="7" name="Content Placeholder 3">
            <a:extLst>
              <a:ext uri="{FF2B5EF4-FFF2-40B4-BE49-F238E27FC236}">
                <a16:creationId xmlns:a16="http://schemas.microsoft.com/office/drawing/2014/main" id="{84B73A9F-EA11-C944-955D-BA6757DCC475}"/>
              </a:ext>
            </a:extLst>
          </p:cNvPr>
          <p:cNvGraphicFramePr>
            <a:graphicFrameLocks/>
          </p:cNvGraphicFramePr>
          <p:nvPr>
            <p:extLst>
              <p:ext uri="{D42A27DB-BD31-4B8C-83A1-F6EECF244321}">
                <p14:modId xmlns:p14="http://schemas.microsoft.com/office/powerpoint/2010/main" val="907818582"/>
              </p:ext>
            </p:extLst>
          </p:nvPr>
        </p:nvGraphicFramePr>
        <p:xfrm>
          <a:off x="1216925" y="4873602"/>
          <a:ext cx="9347200" cy="914400"/>
        </p:xfrm>
        <a:graphic>
          <a:graphicData uri="http://schemas.openxmlformats.org/drawingml/2006/table">
            <a:tbl>
              <a:tblPr/>
              <a:tblGrid>
                <a:gridCol w="1168400">
                  <a:extLst>
                    <a:ext uri="{9D8B030D-6E8A-4147-A177-3AD203B41FA5}">
                      <a16:colId xmlns:a16="http://schemas.microsoft.com/office/drawing/2014/main" val="1816811027"/>
                    </a:ext>
                  </a:extLst>
                </a:gridCol>
                <a:gridCol w="1168400">
                  <a:extLst>
                    <a:ext uri="{9D8B030D-6E8A-4147-A177-3AD203B41FA5}">
                      <a16:colId xmlns:a16="http://schemas.microsoft.com/office/drawing/2014/main" val="3511831369"/>
                    </a:ext>
                  </a:extLst>
                </a:gridCol>
                <a:gridCol w="1168400">
                  <a:extLst>
                    <a:ext uri="{9D8B030D-6E8A-4147-A177-3AD203B41FA5}">
                      <a16:colId xmlns:a16="http://schemas.microsoft.com/office/drawing/2014/main" val="3146050355"/>
                    </a:ext>
                  </a:extLst>
                </a:gridCol>
                <a:gridCol w="1168400">
                  <a:extLst>
                    <a:ext uri="{9D8B030D-6E8A-4147-A177-3AD203B41FA5}">
                      <a16:colId xmlns:a16="http://schemas.microsoft.com/office/drawing/2014/main" val="3991011465"/>
                    </a:ext>
                  </a:extLst>
                </a:gridCol>
                <a:gridCol w="1168400">
                  <a:extLst>
                    <a:ext uri="{9D8B030D-6E8A-4147-A177-3AD203B41FA5}">
                      <a16:colId xmlns:a16="http://schemas.microsoft.com/office/drawing/2014/main" val="3115711364"/>
                    </a:ext>
                  </a:extLst>
                </a:gridCol>
                <a:gridCol w="1168400">
                  <a:extLst>
                    <a:ext uri="{9D8B030D-6E8A-4147-A177-3AD203B41FA5}">
                      <a16:colId xmlns:a16="http://schemas.microsoft.com/office/drawing/2014/main" val="4280285492"/>
                    </a:ext>
                  </a:extLst>
                </a:gridCol>
                <a:gridCol w="1168400">
                  <a:extLst>
                    <a:ext uri="{9D8B030D-6E8A-4147-A177-3AD203B41FA5}">
                      <a16:colId xmlns:a16="http://schemas.microsoft.com/office/drawing/2014/main" val="2796785195"/>
                    </a:ext>
                  </a:extLst>
                </a:gridCol>
                <a:gridCol w="1168400">
                  <a:extLst>
                    <a:ext uri="{9D8B030D-6E8A-4147-A177-3AD203B41FA5}">
                      <a16:colId xmlns:a16="http://schemas.microsoft.com/office/drawing/2014/main" val="984605427"/>
                    </a:ext>
                  </a:extLst>
                </a:gridCol>
              </a:tblGrid>
              <a:tr h="0">
                <a:tc>
                  <a:txBody>
                    <a:bodyPr/>
                    <a:lstStyle/>
                    <a:p>
                      <a:pPr algn="ctr"/>
                      <a:r>
                        <a:rPr lang="en-US" sz="2400" u="sng" dirty="0"/>
                        <a:t>111</a:t>
                      </a:r>
                    </a:p>
                  </a:txBody>
                  <a:tcPr anchor="ctr">
                    <a:lnL>
                      <a:noFill/>
                    </a:lnL>
                    <a:lnR>
                      <a:noFill/>
                    </a:lnR>
                    <a:lnT>
                      <a:noFill/>
                    </a:lnT>
                    <a:lnB>
                      <a:noFill/>
                    </a:lnB>
                  </a:tcPr>
                </a:tc>
                <a:tc>
                  <a:txBody>
                    <a:bodyPr/>
                    <a:lstStyle/>
                    <a:p>
                      <a:pPr algn="ctr"/>
                      <a:r>
                        <a:rPr lang="en-US" sz="2400" u="sng" dirty="0"/>
                        <a:t>110</a:t>
                      </a:r>
                    </a:p>
                  </a:txBody>
                  <a:tcPr anchor="ctr">
                    <a:lnL>
                      <a:noFill/>
                    </a:lnL>
                    <a:lnR>
                      <a:noFill/>
                    </a:lnR>
                    <a:lnT>
                      <a:noFill/>
                    </a:lnT>
                    <a:lnB>
                      <a:noFill/>
                    </a:lnB>
                  </a:tcPr>
                </a:tc>
                <a:tc>
                  <a:txBody>
                    <a:bodyPr/>
                    <a:lstStyle/>
                    <a:p>
                      <a:pPr algn="ctr"/>
                      <a:r>
                        <a:rPr lang="en-US" sz="2400" u="sng" dirty="0"/>
                        <a:t>101</a:t>
                      </a:r>
                    </a:p>
                  </a:txBody>
                  <a:tcPr anchor="ctr">
                    <a:lnL>
                      <a:noFill/>
                    </a:lnL>
                    <a:lnR>
                      <a:noFill/>
                    </a:lnR>
                    <a:lnT>
                      <a:noFill/>
                    </a:lnT>
                    <a:lnB>
                      <a:noFill/>
                    </a:lnB>
                  </a:tcPr>
                </a:tc>
                <a:tc>
                  <a:txBody>
                    <a:bodyPr/>
                    <a:lstStyle/>
                    <a:p>
                      <a:pPr algn="ctr"/>
                      <a:r>
                        <a:rPr lang="en-US" sz="2400" u="sng" dirty="0"/>
                        <a:t>100</a:t>
                      </a:r>
                    </a:p>
                  </a:txBody>
                  <a:tcPr anchor="ctr">
                    <a:lnL>
                      <a:noFill/>
                    </a:lnL>
                    <a:lnR>
                      <a:noFill/>
                    </a:lnR>
                    <a:lnT>
                      <a:noFill/>
                    </a:lnT>
                    <a:lnB>
                      <a:noFill/>
                    </a:lnB>
                  </a:tcPr>
                </a:tc>
                <a:tc>
                  <a:txBody>
                    <a:bodyPr/>
                    <a:lstStyle/>
                    <a:p>
                      <a:pPr algn="ctr"/>
                      <a:r>
                        <a:rPr lang="en-US" sz="2400" u="sng" dirty="0"/>
                        <a:t>011</a:t>
                      </a:r>
                    </a:p>
                  </a:txBody>
                  <a:tcPr anchor="ctr">
                    <a:lnL>
                      <a:noFill/>
                    </a:lnL>
                    <a:lnR>
                      <a:noFill/>
                    </a:lnR>
                    <a:lnT>
                      <a:noFill/>
                    </a:lnT>
                    <a:lnB>
                      <a:noFill/>
                    </a:lnB>
                  </a:tcPr>
                </a:tc>
                <a:tc>
                  <a:txBody>
                    <a:bodyPr/>
                    <a:lstStyle/>
                    <a:p>
                      <a:pPr algn="ctr"/>
                      <a:r>
                        <a:rPr lang="en-US" sz="2400" u="sng" dirty="0"/>
                        <a:t>010</a:t>
                      </a:r>
                    </a:p>
                  </a:txBody>
                  <a:tcPr anchor="ctr">
                    <a:lnL>
                      <a:noFill/>
                    </a:lnL>
                    <a:lnR>
                      <a:noFill/>
                    </a:lnR>
                    <a:lnT>
                      <a:noFill/>
                    </a:lnT>
                    <a:lnB>
                      <a:noFill/>
                    </a:lnB>
                  </a:tcPr>
                </a:tc>
                <a:tc>
                  <a:txBody>
                    <a:bodyPr/>
                    <a:lstStyle/>
                    <a:p>
                      <a:pPr algn="ctr"/>
                      <a:r>
                        <a:rPr lang="en-US" sz="2400" u="sng" dirty="0"/>
                        <a:t>001</a:t>
                      </a:r>
                    </a:p>
                  </a:txBody>
                  <a:tcPr anchor="ctr">
                    <a:lnL>
                      <a:noFill/>
                    </a:lnL>
                    <a:lnR>
                      <a:noFill/>
                    </a:lnR>
                    <a:lnT>
                      <a:noFill/>
                    </a:lnT>
                    <a:lnB>
                      <a:noFill/>
                    </a:lnB>
                  </a:tcPr>
                </a:tc>
                <a:tc>
                  <a:txBody>
                    <a:bodyPr/>
                    <a:lstStyle/>
                    <a:p>
                      <a:pPr algn="ctr"/>
                      <a:r>
                        <a:rPr lang="en-US" sz="2400" u="sng" dirty="0"/>
                        <a:t>000 </a:t>
                      </a:r>
                    </a:p>
                  </a:txBody>
                  <a:tcPr anchor="ctr">
                    <a:lnL>
                      <a:noFill/>
                    </a:lnL>
                    <a:lnR>
                      <a:noFill/>
                    </a:lnR>
                    <a:lnT>
                      <a:noFill/>
                    </a:lnT>
                    <a:lnB>
                      <a:noFill/>
                    </a:lnB>
                  </a:tcPr>
                </a:tc>
                <a:extLst>
                  <a:ext uri="{0D108BD9-81ED-4DB2-BD59-A6C34878D82A}">
                    <a16:rowId xmlns:a16="http://schemas.microsoft.com/office/drawing/2014/main" val="4008788322"/>
                  </a:ext>
                </a:extLst>
              </a:tr>
              <a:tr h="0">
                <a:tc>
                  <a:txBody>
                    <a:bodyPr/>
                    <a:lstStyle/>
                    <a:p>
                      <a:pPr algn="ctr"/>
                      <a:r>
                        <a:rPr lang="en-US" sz="2400" dirty="0"/>
                        <a:t>0</a:t>
                      </a:r>
                    </a:p>
                  </a:txBody>
                  <a:tcPr anchor="ctr">
                    <a:lnL>
                      <a:noFill/>
                    </a:lnL>
                    <a:lnR>
                      <a:noFill/>
                    </a:lnR>
                    <a:lnT>
                      <a:noFill/>
                    </a:lnT>
                    <a:lnB>
                      <a:noFill/>
                    </a:lnB>
                  </a:tcPr>
                </a:tc>
                <a:tc>
                  <a:txBody>
                    <a:bodyPr/>
                    <a:lstStyle/>
                    <a:p>
                      <a:pPr algn="ctr"/>
                      <a:r>
                        <a:rPr lang="en-US" sz="2400" dirty="0"/>
                        <a:t>0</a:t>
                      </a:r>
                    </a:p>
                  </a:txBody>
                  <a:tcPr anchor="ctr">
                    <a:lnL>
                      <a:noFill/>
                    </a:lnL>
                    <a:lnR>
                      <a:noFill/>
                    </a:lnR>
                    <a:lnT>
                      <a:noFill/>
                    </a:lnT>
                    <a:lnB>
                      <a:noFill/>
                    </a:lnB>
                  </a:tcPr>
                </a:tc>
                <a:tc>
                  <a:txBody>
                    <a:bodyPr/>
                    <a:lstStyle/>
                    <a:p>
                      <a:pPr algn="ctr"/>
                      <a:r>
                        <a:rPr lang="en-US" sz="2400" dirty="0"/>
                        <a:t>0</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0 </a:t>
                      </a:r>
                    </a:p>
                  </a:txBody>
                  <a:tcPr anchor="ctr">
                    <a:lnL>
                      <a:noFill/>
                    </a:lnL>
                    <a:lnR>
                      <a:noFill/>
                    </a:lnR>
                    <a:lnT>
                      <a:noFill/>
                    </a:lnT>
                    <a:lnB>
                      <a:noFill/>
                    </a:lnB>
                  </a:tcPr>
                </a:tc>
                <a:extLst>
                  <a:ext uri="{0D108BD9-81ED-4DB2-BD59-A6C34878D82A}">
                    <a16:rowId xmlns:a16="http://schemas.microsoft.com/office/drawing/2014/main" val="1573459611"/>
                  </a:ext>
                </a:extLst>
              </a:tr>
            </a:tbl>
          </a:graphicData>
        </a:graphic>
      </p:graphicFrame>
      <p:pic>
        <p:nvPicPr>
          <p:cNvPr id="4098" name="Picture 2" descr="https://upload.wikimedia.org/wikipedia/commons/thumb/9/9d/CA_rule30s.png/220px-CA_rule30s.png">
            <a:extLst>
              <a:ext uri="{FF2B5EF4-FFF2-40B4-BE49-F238E27FC236}">
                <a16:creationId xmlns:a16="http://schemas.microsoft.com/office/drawing/2014/main" id="{71B8E473-1C3B-1B45-B421-C109D17F3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0" y="955343"/>
            <a:ext cx="6344314" cy="31721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13841B5-02D4-D243-9719-871799BCBBFC}"/>
              </a:ext>
            </a:extLst>
          </p:cNvPr>
          <p:cNvSpPr txBox="1"/>
          <p:nvPr/>
        </p:nvSpPr>
        <p:spPr>
          <a:xfrm>
            <a:off x="838200" y="1690688"/>
            <a:ext cx="4531056" cy="461665"/>
          </a:xfrm>
          <a:prstGeom prst="rect">
            <a:avLst/>
          </a:prstGeom>
          <a:noFill/>
        </p:spPr>
        <p:txBody>
          <a:bodyPr wrap="square" rtlCol="0">
            <a:spAutoFit/>
          </a:bodyPr>
          <a:lstStyle/>
          <a:p>
            <a:r>
              <a:rPr lang="en-US" sz="2400" dirty="0"/>
              <a:t>Starting from a single “on” cell</a:t>
            </a:r>
          </a:p>
        </p:txBody>
      </p:sp>
      <p:sp>
        <p:nvSpPr>
          <p:cNvPr id="9" name="TextBox 8">
            <a:extLst>
              <a:ext uri="{FF2B5EF4-FFF2-40B4-BE49-F238E27FC236}">
                <a16:creationId xmlns:a16="http://schemas.microsoft.com/office/drawing/2014/main" id="{C195EC1D-BAF0-414E-A66C-502B6A2E8588}"/>
              </a:ext>
            </a:extLst>
          </p:cNvPr>
          <p:cNvSpPr txBox="1"/>
          <p:nvPr/>
        </p:nvSpPr>
        <p:spPr>
          <a:xfrm>
            <a:off x="838200" y="2262763"/>
            <a:ext cx="3283424" cy="1631216"/>
          </a:xfrm>
          <a:prstGeom prst="rect">
            <a:avLst/>
          </a:prstGeom>
          <a:noFill/>
        </p:spPr>
        <p:txBody>
          <a:bodyPr wrap="square" rtlCol="0">
            <a:spAutoFit/>
          </a:bodyPr>
          <a:lstStyle/>
          <a:p>
            <a:r>
              <a:rPr lang="en-US" sz="2000" dirty="0"/>
              <a:t>Rule 30 exhibits </a:t>
            </a:r>
            <a:r>
              <a:rPr lang="en-US" sz="2000" dirty="0">
                <a:solidFill>
                  <a:srgbClr val="2014FF"/>
                </a:solidFill>
              </a:rPr>
              <a:t>class 3</a:t>
            </a:r>
            <a:r>
              <a:rPr lang="en-US" sz="2000" dirty="0"/>
              <a:t> behavior, meaning even simple input patterns such as that shown lead </a:t>
            </a:r>
            <a:r>
              <a:rPr lang="en-US" sz="2000" dirty="0">
                <a:solidFill>
                  <a:srgbClr val="0E07FF"/>
                </a:solidFill>
              </a:rPr>
              <a:t>to chaotic, seemingly random histories</a:t>
            </a:r>
            <a:r>
              <a:rPr lang="en-US" sz="2000" dirty="0"/>
              <a:t>. </a:t>
            </a:r>
          </a:p>
        </p:txBody>
      </p:sp>
    </p:spTree>
    <p:extLst>
      <p:ext uri="{BB962C8B-B14F-4D97-AF65-F5344CB8AC3E}">
        <p14:creationId xmlns:p14="http://schemas.microsoft.com/office/powerpoint/2010/main" val="4040507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F3FB-EB23-2F49-AC4F-197135B18F88}"/>
              </a:ext>
            </a:extLst>
          </p:cNvPr>
          <p:cNvSpPr>
            <a:spLocks noGrp="1"/>
          </p:cNvSpPr>
          <p:nvPr>
            <p:ph type="title"/>
          </p:nvPr>
        </p:nvSpPr>
        <p:spPr/>
        <p:txBody>
          <a:bodyPr/>
          <a:lstStyle/>
          <a:p>
            <a:r>
              <a:rPr lang="en-US" dirty="0"/>
              <a:t>Rule 90</a:t>
            </a:r>
          </a:p>
        </p:txBody>
      </p:sp>
      <p:graphicFrame>
        <p:nvGraphicFramePr>
          <p:cNvPr id="3" name="Table 2">
            <a:extLst>
              <a:ext uri="{FF2B5EF4-FFF2-40B4-BE49-F238E27FC236}">
                <a16:creationId xmlns:a16="http://schemas.microsoft.com/office/drawing/2014/main" id="{9169963A-C642-854B-B264-8C58DC286BF9}"/>
              </a:ext>
            </a:extLst>
          </p:cNvPr>
          <p:cNvGraphicFramePr>
            <a:graphicFrameLocks noGrp="1"/>
          </p:cNvGraphicFramePr>
          <p:nvPr>
            <p:extLst>
              <p:ext uri="{D42A27DB-BD31-4B8C-83A1-F6EECF244321}">
                <p14:modId xmlns:p14="http://schemas.microsoft.com/office/powerpoint/2010/main" val="1181028890"/>
              </p:ext>
            </p:extLst>
          </p:nvPr>
        </p:nvGraphicFramePr>
        <p:xfrm>
          <a:off x="1422400" y="5367435"/>
          <a:ext cx="9347200" cy="731520"/>
        </p:xfrm>
        <a:graphic>
          <a:graphicData uri="http://schemas.openxmlformats.org/drawingml/2006/table">
            <a:tbl>
              <a:tblPr/>
              <a:tblGrid>
                <a:gridCol w="1168400">
                  <a:extLst>
                    <a:ext uri="{9D8B030D-6E8A-4147-A177-3AD203B41FA5}">
                      <a16:colId xmlns:a16="http://schemas.microsoft.com/office/drawing/2014/main" val="2679148213"/>
                    </a:ext>
                  </a:extLst>
                </a:gridCol>
                <a:gridCol w="1168400">
                  <a:extLst>
                    <a:ext uri="{9D8B030D-6E8A-4147-A177-3AD203B41FA5}">
                      <a16:colId xmlns:a16="http://schemas.microsoft.com/office/drawing/2014/main" val="1542032847"/>
                    </a:ext>
                  </a:extLst>
                </a:gridCol>
                <a:gridCol w="1168400">
                  <a:extLst>
                    <a:ext uri="{9D8B030D-6E8A-4147-A177-3AD203B41FA5}">
                      <a16:colId xmlns:a16="http://schemas.microsoft.com/office/drawing/2014/main" val="922697992"/>
                    </a:ext>
                  </a:extLst>
                </a:gridCol>
                <a:gridCol w="1168400">
                  <a:extLst>
                    <a:ext uri="{9D8B030D-6E8A-4147-A177-3AD203B41FA5}">
                      <a16:colId xmlns:a16="http://schemas.microsoft.com/office/drawing/2014/main" val="3884863578"/>
                    </a:ext>
                  </a:extLst>
                </a:gridCol>
                <a:gridCol w="1168400">
                  <a:extLst>
                    <a:ext uri="{9D8B030D-6E8A-4147-A177-3AD203B41FA5}">
                      <a16:colId xmlns:a16="http://schemas.microsoft.com/office/drawing/2014/main" val="66360054"/>
                    </a:ext>
                  </a:extLst>
                </a:gridCol>
                <a:gridCol w="1168400">
                  <a:extLst>
                    <a:ext uri="{9D8B030D-6E8A-4147-A177-3AD203B41FA5}">
                      <a16:colId xmlns:a16="http://schemas.microsoft.com/office/drawing/2014/main" val="370966772"/>
                    </a:ext>
                  </a:extLst>
                </a:gridCol>
                <a:gridCol w="1168400">
                  <a:extLst>
                    <a:ext uri="{9D8B030D-6E8A-4147-A177-3AD203B41FA5}">
                      <a16:colId xmlns:a16="http://schemas.microsoft.com/office/drawing/2014/main" val="4161731746"/>
                    </a:ext>
                  </a:extLst>
                </a:gridCol>
                <a:gridCol w="1168400">
                  <a:extLst>
                    <a:ext uri="{9D8B030D-6E8A-4147-A177-3AD203B41FA5}">
                      <a16:colId xmlns:a16="http://schemas.microsoft.com/office/drawing/2014/main" val="2106622498"/>
                    </a:ext>
                  </a:extLst>
                </a:gridCol>
              </a:tblGrid>
              <a:tr h="0">
                <a:tc>
                  <a:txBody>
                    <a:bodyPr/>
                    <a:lstStyle/>
                    <a:p>
                      <a:pPr algn="ctr"/>
                      <a:r>
                        <a:rPr lang="en-US" u="sng" dirty="0"/>
                        <a:t>111</a:t>
                      </a:r>
                    </a:p>
                  </a:txBody>
                  <a:tcPr anchor="ctr">
                    <a:lnL>
                      <a:noFill/>
                    </a:lnL>
                    <a:lnR>
                      <a:noFill/>
                    </a:lnR>
                    <a:lnT>
                      <a:noFill/>
                    </a:lnT>
                    <a:lnB>
                      <a:noFill/>
                    </a:lnB>
                  </a:tcPr>
                </a:tc>
                <a:tc>
                  <a:txBody>
                    <a:bodyPr/>
                    <a:lstStyle/>
                    <a:p>
                      <a:pPr algn="ctr"/>
                      <a:r>
                        <a:rPr lang="en-US" u="sng" dirty="0"/>
                        <a:t>110</a:t>
                      </a:r>
                    </a:p>
                  </a:txBody>
                  <a:tcPr anchor="ctr">
                    <a:lnL>
                      <a:noFill/>
                    </a:lnL>
                    <a:lnR>
                      <a:noFill/>
                    </a:lnR>
                    <a:lnT>
                      <a:noFill/>
                    </a:lnT>
                    <a:lnB>
                      <a:noFill/>
                    </a:lnB>
                  </a:tcPr>
                </a:tc>
                <a:tc>
                  <a:txBody>
                    <a:bodyPr/>
                    <a:lstStyle/>
                    <a:p>
                      <a:pPr algn="ctr"/>
                      <a:r>
                        <a:rPr lang="en-US" u="sng" dirty="0"/>
                        <a:t>101</a:t>
                      </a:r>
                    </a:p>
                  </a:txBody>
                  <a:tcPr anchor="ctr">
                    <a:lnL>
                      <a:noFill/>
                    </a:lnL>
                    <a:lnR>
                      <a:noFill/>
                    </a:lnR>
                    <a:lnT>
                      <a:noFill/>
                    </a:lnT>
                    <a:lnB>
                      <a:noFill/>
                    </a:lnB>
                  </a:tcPr>
                </a:tc>
                <a:tc>
                  <a:txBody>
                    <a:bodyPr/>
                    <a:lstStyle/>
                    <a:p>
                      <a:pPr algn="ctr"/>
                      <a:r>
                        <a:rPr lang="en-US" u="sng" dirty="0"/>
                        <a:t>100</a:t>
                      </a:r>
                    </a:p>
                  </a:txBody>
                  <a:tcPr anchor="ctr">
                    <a:lnL>
                      <a:noFill/>
                    </a:lnL>
                    <a:lnR>
                      <a:noFill/>
                    </a:lnR>
                    <a:lnT>
                      <a:noFill/>
                    </a:lnT>
                    <a:lnB>
                      <a:noFill/>
                    </a:lnB>
                  </a:tcPr>
                </a:tc>
                <a:tc>
                  <a:txBody>
                    <a:bodyPr/>
                    <a:lstStyle/>
                    <a:p>
                      <a:pPr algn="ctr"/>
                      <a:r>
                        <a:rPr lang="en-US" u="sng" dirty="0"/>
                        <a:t>011</a:t>
                      </a:r>
                    </a:p>
                  </a:txBody>
                  <a:tcPr anchor="ctr">
                    <a:lnL>
                      <a:noFill/>
                    </a:lnL>
                    <a:lnR>
                      <a:noFill/>
                    </a:lnR>
                    <a:lnT>
                      <a:noFill/>
                    </a:lnT>
                    <a:lnB>
                      <a:noFill/>
                    </a:lnB>
                  </a:tcPr>
                </a:tc>
                <a:tc>
                  <a:txBody>
                    <a:bodyPr/>
                    <a:lstStyle/>
                    <a:p>
                      <a:pPr algn="ctr"/>
                      <a:r>
                        <a:rPr lang="en-US" u="sng" dirty="0"/>
                        <a:t>010</a:t>
                      </a:r>
                    </a:p>
                  </a:txBody>
                  <a:tcPr anchor="ctr">
                    <a:lnL>
                      <a:noFill/>
                    </a:lnL>
                    <a:lnR>
                      <a:noFill/>
                    </a:lnR>
                    <a:lnT>
                      <a:noFill/>
                    </a:lnT>
                    <a:lnB>
                      <a:noFill/>
                    </a:lnB>
                  </a:tcPr>
                </a:tc>
                <a:tc>
                  <a:txBody>
                    <a:bodyPr/>
                    <a:lstStyle/>
                    <a:p>
                      <a:pPr algn="ctr"/>
                      <a:r>
                        <a:rPr lang="en-US" u="sng" dirty="0"/>
                        <a:t>001</a:t>
                      </a:r>
                    </a:p>
                  </a:txBody>
                  <a:tcPr anchor="ctr">
                    <a:lnL>
                      <a:noFill/>
                    </a:lnL>
                    <a:lnR>
                      <a:noFill/>
                    </a:lnR>
                    <a:lnT>
                      <a:noFill/>
                    </a:lnT>
                    <a:lnB>
                      <a:noFill/>
                    </a:lnB>
                  </a:tcPr>
                </a:tc>
                <a:tc>
                  <a:txBody>
                    <a:bodyPr/>
                    <a:lstStyle/>
                    <a:p>
                      <a:pPr algn="ctr"/>
                      <a:r>
                        <a:rPr lang="en-US" u="sng" dirty="0"/>
                        <a:t>000 </a:t>
                      </a:r>
                    </a:p>
                  </a:txBody>
                  <a:tcPr anchor="ctr">
                    <a:lnL>
                      <a:noFill/>
                    </a:lnL>
                    <a:lnR>
                      <a:noFill/>
                    </a:lnR>
                    <a:lnT>
                      <a:noFill/>
                    </a:lnT>
                    <a:lnB>
                      <a:noFill/>
                    </a:lnB>
                  </a:tcPr>
                </a:tc>
                <a:extLst>
                  <a:ext uri="{0D108BD9-81ED-4DB2-BD59-A6C34878D82A}">
                    <a16:rowId xmlns:a16="http://schemas.microsoft.com/office/drawing/2014/main" val="3188502083"/>
                  </a:ext>
                </a:extLst>
              </a:tr>
              <a:tr h="0">
                <a:tc>
                  <a:txBody>
                    <a:bodyPr/>
                    <a:lstStyle/>
                    <a:p>
                      <a:pPr algn="ctr"/>
                      <a:r>
                        <a:rPr lang="en-US" dirty="0"/>
                        <a:t>0</a:t>
                      </a:r>
                    </a:p>
                  </a:txBody>
                  <a:tcPr anchor="ctr">
                    <a:lnL>
                      <a:noFill/>
                    </a:lnL>
                    <a:lnR>
                      <a:noFill/>
                    </a:lnR>
                    <a:lnT>
                      <a:noFill/>
                    </a:lnT>
                    <a:lnB>
                      <a:noFill/>
                    </a:lnB>
                  </a:tcPr>
                </a:tc>
                <a:tc>
                  <a:txBody>
                    <a:bodyPr/>
                    <a:lstStyle/>
                    <a:p>
                      <a:pPr algn="ctr"/>
                      <a:r>
                        <a:rPr lang="en-US" dirty="0"/>
                        <a:t>1</a:t>
                      </a:r>
                    </a:p>
                  </a:txBody>
                  <a:tcPr anchor="ctr">
                    <a:lnL>
                      <a:noFill/>
                    </a:lnL>
                    <a:lnR>
                      <a:noFill/>
                    </a:lnR>
                    <a:lnT>
                      <a:noFill/>
                    </a:lnT>
                    <a:lnB>
                      <a:noFill/>
                    </a:lnB>
                  </a:tcPr>
                </a:tc>
                <a:tc>
                  <a:txBody>
                    <a:bodyPr/>
                    <a:lstStyle/>
                    <a:p>
                      <a:pPr algn="ctr"/>
                      <a:r>
                        <a:rPr lang="en-US" dirty="0"/>
                        <a:t>0</a:t>
                      </a:r>
                    </a:p>
                  </a:txBody>
                  <a:tcPr anchor="ctr">
                    <a:lnL>
                      <a:noFill/>
                    </a:lnL>
                    <a:lnR>
                      <a:noFill/>
                    </a:lnR>
                    <a:lnT>
                      <a:noFill/>
                    </a:lnT>
                    <a:lnB>
                      <a:noFill/>
                    </a:lnB>
                  </a:tcPr>
                </a:tc>
                <a:tc>
                  <a:txBody>
                    <a:bodyPr/>
                    <a:lstStyle/>
                    <a:p>
                      <a:pPr algn="ctr"/>
                      <a:r>
                        <a:rPr lang="en-US" dirty="0"/>
                        <a:t>1</a:t>
                      </a:r>
                    </a:p>
                  </a:txBody>
                  <a:tcPr anchor="ctr">
                    <a:lnL>
                      <a:noFill/>
                    </a:lnL>
                    <a:lnR>
                      <a:noFill/>
                    </a:lnR>
                    <a:lnT>
                      <a:noFill/>
                    </a:lnT>
                    <a:lnB>
                      <a:noFill/>
                    </a:lnB>
                  </a:tcPr>
                </a:tc>
                <a:tc>
                  <a:txBody>
                    <a:bodyPr/>
                    <a:lstStyle/>
                    <a:p>
                      <a:pPr algn="ctr"/>
                      <a:r>
                        <a:rPr lang="en-US" dirty="0"/>
                        <a:t>1</a:t>
                      </a:r>
                    </a:p>
                  </a:txBody>
                  <a:tcPr anchor="ctr">
                    <a:lnL>
                      <a:noFill/>
                    </a:lnL>
                    <a:lnR>
                      <a:noFill/>
                    </a:lnR>
                    <a:lnT>
                      <a:noFill/>
                    </a:lnT>
                    <a:lnB>
                      <a:noFill/>
                    </a:lnB>
                  </a:tcPr>
                </a:tc>
                <a:tc>
                  <a:txBody>
                    <a:bodyPr/>
                    <a:lstStyle/>
                    <a:p>
                      <a:pPr algn="ctr"/>
                      <a:r>
                        <a:rPr lang="en-US" dirty="0"/>
                        <a:t>0</a:t>
                      </a:r>
                    </a:p>
                  </a:txBody>
                  <a:tcPr anchor="ctr">
                    <a:lnL>
                      <a:noFill/>
                    </a:lnL>
                    <a:lnR>
                      <a:noFill/>
                    </a:lnR>
                    <a:lnT>
                      <a:noFill/>
                    </a:lnT>
                    <a:lnB>
                      <a:noFill/>
                    </a:lnB>
                  </a:tcPr>
                </a:tc>
                <a:tc>
                  <a:txBody>
                    <a:bodyPr/>
                    <a:lstStyle/>
                    <a:p>
                      <a:pPr algn="ctr"/>
                      <a:r>
                        <a:rPr lang="en-US" dirty="0"/>
                        <a:t>1</a:t>
                      </a:r>
                    </a:p>
                  </a:txBody>
                  <a:tcPr anchor="ctr">
                    <a:lnL>
                      <a:noFill/>
                    </a:lnL>
                    <a:lnR>
                      <a:noFill/>
                    </a:lnR>
                    <a:lnT>
                      <a:noFill/>
                    </a:lnT>
                    <a:lnB>
                      <a:noFill/>
                    </a:lnB>
                  </a:tcPr>
                </a:tc>
                <a:tc>
                  <a:txBody>
                    <a:bodyPr/>
                    <a:lstStyle/>
                    <a:p>
                      <a:pPr algn="ctr"/>
                      <a:r>
                        <a:rPr lang="en-US" dirty="0"/>
                        <a:t>0</a:t>
                      </a:r>
                    </a:p>
                  </a:txBody>
                  <a:tcPr anchor="ctr">
                    <a:lnL>
                      <a:noFill/>
                    </a:lnL>
                    <a:lnR>
                      <a:noFill/>
                    </a:lnR>
                    <a:lnT>
                      <a:noFill/>
                    </a:lnT>
                    <a:lnB>
                      <a:noFill/>
                    </a:lnB>
                  </a:tcPr>
                </a:tc>
                <a:extLst>
                  <a:ext uri="{0D108BD9-81ED-4DB2-BD59-A6C34878D82A}">
                    <a16:rowId xmlns:a16="http://schemas.microsoft.com/office/drawing/2014/main" val="1495423296"/>
                  </a:ext>
                </a:extLst>
              </a:tr>
            </a:tbl>
          </a:graphicData>
        </a:graphic>
      </p:graphicFrame>
      <p:pic>
        <p:nvPicPr>
          <p:cNvPr id="8194" name="Picture 2" descr="https://upload.wikimedia.org/wikipedia/commons/thumb/c/ce/R090_pulse_wide.png/330px-R090_pulse_wide.png">
            <a:extLst>
              <a:ext uri="{FF2B5EF4-FFF2-40B4-BE49-F238E27FC236}">
                <a16:creationId xmlns:a16="http://schemas.microsoft.com/office/drawing/2014/main" id="{1C57A071-57D2-0143-BF92-12FB87CBD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5587" y="2665637"/>
            <a:ext cx="41910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upload.wikimedia.org/wikipedia/commons/thumb/5/5b/R090_rand_0.png/300px-R090_rand_0.png">
            <a:extLst>
              <a:ext uri="{FF2B5EF4-FFF2-40B4-BE49-F238E27FC236}">
                <a16:creationId xmlns:a16="http://schemas.microsoft.com/office/drawing/2014/main" id="{FEA5B2E7-FB7C-A94B-AB31-099A265E5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688" y="2415654"/>
            <a:ext cx="2621337" cy="26213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EA29C4-1C34-7644-8047-776750A72CE0}"/>
              </a:ext>
            </a:extLst>
          </p:cNvPr>
          <p:cNvSpPr txBox="1"/>
          <p:nvPr/>
        </p:nvSpPr>
        <p:spPr>
          <a:xfrm>
            <a:off x="1569493" y="1897039"/>
            <a:ext cx="4135271" cy="369332"/>
          </a:xfrm>
          <a:prstGeom prst="rect">
            <a:avLst/>
          </a:prstGeom>
          <a:noFill/>
        </p:spPr>
        <p:txBody>
          <a:bodyPr wrap="square" rtlCol="0">
            <a:spAutoFit/>
          </a:bodyPr>
          <a:lstStyle/>
          <a:p>
            <a:pPr algn="ctr"/>
            <a:r>
              <a:rPr lang="en-US" dirty="0"/>
              <a:t>From a random initial condition</a:t>
            </a:r>
          </a:p>
        </p:txBody>
      </p:sp>
      <p:sp>
        <p:nvSpPr>
          <p:cNvPr id="7" name="TextBox 6">
            <a:extLst>
              <a:ext uri="{FF2B5EF4-FFF2-40B4-BE49-F238E27FC236}">
                <a16:creationId xmlns:a16="http://schemas.microsoft.com/office/drawing/2014/main" id="{D039982E-6E8C-4E4E-BF7F-F9C86050DA8E}"/>
              </a:ext>
            </a:extLst>
          </p:cNvPr>
          <p:cNvSpPr txBox="1"/>
          <p:nvPr/>
        </p:nvSpPr>
        <p:spPr>
          <a:xfrm>
            <a:off x="6746923" y="1897039"/>
            <a:ext cx="4135271" cy="369332"/>
          </a:xfrm>
          <a:prstGeom prst="rect">
            <a:avLst/>
          </a:prstGeom>
          <a:noFill/>
        </p:spPr>
        <p:txBody>
          <a:bodyPr wrap="square" rtlCol="0">
            <a:spAutoFit/>
          </a:bodyPr>
          <a:lstStyle/>
          <a:p>
            <a:pPr algn="ctr"/>
            <a:r>
              <a:rPr lang="en-US" dirty="0"/>
              <a:t>From a single “on” cell</a:t>
            </a:r>
          </a:p>
        </p:txBody>
      </p:sp>
      <p:sp>
        <p:nvSpPr>
          <p:cNvPr id="5" name="TextBox 4">
            <a:extLst>
              <a:ext uri="{FF2B5EF4-FFF2-40B4-BE49-F238E27FC236}">
                <a16:creationId xmlns:a16="http://schemas.microsoft.com/office/drawing/2014/main" id="{B6A769AA-2AFE-CB44-957D-949CC5EB93DC}"/>
              </a:ext>
            </a:extLst>
          </p:cNvPr>
          <p:cNvSpPr txBox="1"/>
          <p:nvPr/>
        </p:nvSpPr>
        <p:spPr>
          <a:xfrm>
            <a:off x="4223658" y="680456"/>
            <a:ext cx="5562600" cy="369332"/>
          </a:xfrm>
          <a:prstGeom prst="rect">
            <a:avLst/>
          </a:prstGeom>
          <a:noFill/>
        </p:spPr>
        <p:txBody>
          <a:bodyPr wrap="square" rtlCol="0">
            <a:spAutoFit/>
          </a:bodyPr>
          <a:lstStyle/>
          <a:p>
            <a:pPr algn="ctr"/>
            <a:r>
              <a:rPr lang="en-US" dirty="0">
                <a:solidFill>
                  <a:srgbClr val="2014FF"/>
                </a:solidFill>
              </a:rPr>
              <a:t>Both Class 3 and Class 2 depending on initial conditions </a:t>
            </a:r>
          </a:p>
        </p:txBody>
      </p:sp>
    </p:spTree>
    <p:extLst>
      <p:ext uri="{BB962C8B-B14F-4D97-AF65-F5344CB8AC3E}">
        <p14:creationId xmlns:p14="http://schemas.microsoft.com/office/powerpoint/2010/main" val="4008167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D63828-BA8D-B04E-840E-99C1635770F6}"/>
              </a:ext>
            </a:extLst>
          </p:cNvPr>
          <p:cNvSpPr>
            <a:spLocks noGrp="1"/>
          </p:cNvSpPr>
          <p:nvPr>
            <p:ph type="title"/>
          </p:nvPr>
        </p:nvSpPr>
        <p:spPr/>
        <p:txBody>
          <a:bodyPr/>
          <a:lstStyle/>
          <a:p>
            <a:r>
              <a:rPr lang="en-US" dirty="0"/>
              <a:t>Rule 110</a:t>
            </a:r>
          </a:p>
        </p:txBody>
      </p:sp>
      <p:pic>
        <p:nvPicPr>
          <p:cNvPr id="5122" name="Picture 2" descr="https://upload.wikimedia.org/wikipedia/commons/thumb/f/fa/CA_rule110s.png/220px-CA_rule110s.png">
            <a:extLst>
              <a:ext uri="{FF2B5EF4-FFF2-40B4-BE49-F238E27FC236}">
                <a16:creationId xmlns:a16="http://schemas.microsoft.com/office/drawing/2014/main" id="{E9AA79D9-D064-5842-8D07-05518C373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070" y="421943"/>
            <a:ext cx="4103806" cy="41038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3">
            <a:extLst>
              <a:ext uri="{FF2B5EF4-FFF2-40B4-BE49-F238E27FC236}">
                <a16:creationId xmlns:a16="http://schemas.microsoft.com/office/drawing/2014/main" id="{A3716365-D1A2-454A-857C-2CE1FD350A4E}"/>
              </a:ext>
            </a:extLst>
          </p:cNvPr>
          <p:cNvGraphicFramePr>
            <a:graphicFrameLocks/>
          </p:cNvGraphicFramePr>
          <p:nvPr>
            <p:extLst>
              <p:ext uri="{D42A27DB-BD31-4B8C-83A1-F6EECF244321}">
                <p14:modId xmlns:p14="http://schemas.microsoft.com/office/powerpoint/2010/main" val="3826243439"/>
              </p:ext>
            </p:extLst>
          </p:nvPr>
        </p:nvGraphicFramePr>
        <p:xfrm>
          <a:off x="1216925" y="4873602"/>
          <a:ext cx="9347200" cy="914400"/>
        </p:xfrm>
        <a:graphic>
          <a:graphicData uri="http://schemas.openxmlformats.org/drawingml/2006/table">
            <a:tbl>
              <a:tblPr/>
              <a:tblGrid>
                <a:gridCol w="1168400">
                  <a:extLst>
                    <a:ext uri="{9D8B030D-6E8A-4147-A177-3AD203B41FA5}">
                      <a16:colId xmlns:a16="http://schemas.microsoft.com/office/drawing/2014/main" val="1816811027"/>
                    </a:ext>
                  </a:extLst>
                </a:gridCol>
                <a:gridCol w="1168400">
                  <a:extLst>
                    <a:ext uri="{9D8B030D-6E8A-4147-A177-3AD203B41FA5}">
                      <a16:colId xmlns:a16="http://schemas.microsoft.com/office/drawing/2014/main" val="3511831369"/>
                    </a:ext>
                  </a:extLst>
                </a:gridCol>
                <a:gridCol w="1168400">
                  <a:extLst>
                    <a:ext uri="{9D8B030D-6E8A-4147-A177-3AD203B41FA5}">
                      <a16:colId xmlns:a16="http://schemas.microsoft.com/office/drawing/2014/main" val="3146050355"/>
                    </a:ext>
                  </a:extLst>
                </a:gridCol>
                <a:gridCol w="1168400">
                  <a:extLst>
                    <a:ext uri="{9D8B030D-6E8A-4147-A177-3AD203B41FA5}">
                      <a16:colId xmlns:a16="http://schemas.microsoft.com/office/drawing/2014/main" val="3991011465"/>
                    </a:ext>
                  </a:extLst>
                </a:gridCol>
                <a:gridCol w="1168400">
                  <a:extLst>
                    <a:ext uri="{9D8B030D-6E8A-4147-A177-3AD203B41FA5}">
                      <a16:colId xmlns:a16="http://schemas.microsoft.com/office/drawing/2014/main" val="3115711364"/>
                    </a:ext>
                  </a:extLst>
                </a:gridCol>
                <a:gridCol w="1168400">
                  <a:extLst>
                    <a:ext uri="{9D8B030D-6E8A-4147-A177-3AD203B41FA5}">
                      <a16:colId xmlns:a16="http://schemas.microsoft.com/office/drawing/2014/main" val="4280285492"/>
                    </a:ext>
                  </a:extLst>
                </a:gridCol>
                <a:gridCol w="1168400">
                  <a:extLst>
                    <a:ext uri="{9D8B030D-6E8A-4147-A177-3AD203B41FA5}">
                      <a16:colId xmlns:a16="http://schemas.microsoft.com/office/drawing/2014/main" val="2796785195"/>
                    </a:ext>
                  </a:extLst>
                </a:gridCol>
                <a:gridCol w="1168400">
                  <a:extLst>
                    <a:ext uri="{9D8B030D-6E8A-4147-A177-3AD203B41FA5}">
                      <a16:colId xmlns:a16="http://schemas.microsoft.com/office/drawing/2014/main" val="984605427"/>
                    </a:ext>
                  </a:extLst>
                </a:gridCol>
              </a:tblGrid>
              <a:tr h="0">
                <a:tc>
                  <a:txBody>
                    <a:bodyPr/>
                    <a:lstStyle/>
                    <a:p>
                      <a:pPr algn="ctr"/>
                      <a:r>
                        <a:rPr lang="en-US" sz="2400" u="sng" dirty="0"/>
                        <a:t>111</a:t>
                      </a:r>
                    </a:p>
                  </a:txBody>
                  <a:tcPr anchor="ctr">
                    <a:lnL>
                      <a:noFill/>
                    </a:lnL>
                    <a:lnR>
                      <a:noFill/>
                    </a:lnR>
                    <a:lnT>
                      <a:noFill/>
                    </a:lnT>
                    <a:lnB>
                      <a:noFill/>
                    </a:lnB>
                  </a:tcPr>
                </a:tc>
                <a:tc>
                  <a:txBody>
                    <a:bodyPr/>
                    <a:lstStyle/>
                    <a:p>
                      <a:pPr algn="ctr"/>
                      <a:r>
                        <a:rPr lang="en-US" sz="2400" u="sng" dirty="0"/>
                        <a:t>110</a:t>
                      </a:r>
                    </a:p>
                  </a:txBody>
                  <a:tcPr anchor="ctr">
                    <a:lnL>
                      <a:noFill/>
                    </a:lnL>
                    <a:lnR>
                      <a:noFill/>
                    </a:lnR>
                    <a:lnT>
                      <a:noFill/>
                    </a:lnT>
                    <a:lnB>
                      <a:noFill/>
                    </a:lnB>
                  </a:tcPr>
                </a:tc>
                <a:tc>
                  <a:txBody>
                    <a:bodyPr/>
                    <a:lstStyle/>
                    <a:p>
                      <a:pPr algn="ctr"/>
                      <a:r>
                        <a:rPr lang="en-US" sz="2400" u="sng" dirty="0"/>
                        <a:t>101</a:t>
                      </a:r>
                    </a:p>
                  </a:txBody>
                  <a:tcPr anchor="ctr">
                    <a:lnL>
                      <a:noFill/>
                    </a:lnL>
                    <a:lnR>
                      <a:noFill/>
                    </a:lnR>
                    <a:lnT>
                      <a:noFill/>
                    </a:lnT>
                    <a:lnB>
                      <a:noFill/>
                    </a:lnB>
                  </a:tcPr>
                </a:tc>
                <a:tc>
                  <a:txBody>
                    <a:bodyPr/>
                    <a:lstStyle/>
                    <a:p>
                      <a:pPr algn="ctr"/>
                      <a:r>
                        <a:rPr lang="en-US" sz="2400" u="sng" dirty="0"/>
                        <a:t>100</a:t>
                      </a:r>
                    </a:p>
                  </a:txBody>
                  <a:tcPr anchor="ctr">
                    <a:lnL>
                      <a:noFill/>
                    </a:lnL>
                    <a:lnR>
                      <a:noFill/>
                    </a:lnR>
                    <a:lnT>
                      <a:noFill/>
                    </a:lnT>
                    <a:lnB>
                      <a:noFill/>
                    </a:lnB>
                  </a:tcPr>
                </a:tc>
                <a:tc>
                  <a:txBody>
                    <a:bodyPr/>
                    <a:lstStyle/>
                    <a:p>
                      <a:pPr algn="ctr"/>
                      <a:r>
                        <a:rPr lang="en-US" sz="2400" u="sng" dirty="0"/>
                        <a:t>011</a:t>
                      </a:r>
                    </a:p>
                  </a:txBody>
                  <a:tcPr anchor="ctr">
                    <a:lnL>
                      <a:noFill/>
                    </a:lnL>
                    <a:lnR>
                      <a:noFill/>
                    </a:lnR>
                    <a:lnT>
                      <a:noFill/>
                    </a:lnT>
                    <a:lnB>
                      <a:noFill/>
                    </a:lnB>
                  </a:tcPr>
                </a:tc>
                <a:tc>
                  <a:txBody>
                    <a:bodyPr/>
                    <a:lstStyle/>
                    <a:p>
                      <a:pPr algn="ctr"/>
                      <a:r>
                        <a:rPr lang="en-US" sz="2400" u="sng" dirty="0"/>
                        <a:t>010</a:t>
                      </a:r>
                    </a:p>
                  </a:txBody>
                  <a:tcPr anchor="ctr">
                    <a:lnL>
                      <a:noFill/>
                    </a:lnL>
                    <a:lnR>
                      <a:noFill/>
                    </a:lnR>
                    <a:lnT>
                      <a:noFill/>
                    </a:lnT>
                    <a:lnB>
                      <a:noFill/>
                    </a:lnB>
                  </a:tcPr>
                </a:tc>
                <a:tc>
                  <a:txBody>
                    <a:bodyPr/>
                    <a:lstStyle/>
                    <a:p>
                      <a:pPr algn="ctr"/>
                      <a:r>
                        <a:rPr lang="en-US" sz="2400" u="sng" dirty="0"/>
                        <a:t>001</a:t>
                      </a:r>
                    </a:p>
                  </a:txBody>
                  <a:tcPr anchor="ctr">
                    <a:lnL>
                      <a:noFill/>
                    </a:lnL>
                    <a:lnR>
                      <a:noFill/>
                    </a:lnR>
                    <a:lnT>
                      <a:noFill/>
                    </a:lnT>
                    <a:lnB>
                      <a:noFill/>
                    </a:lnB>
                  </a:tcPr>
                </a:tc>
                <a:tc>
                  <a:txBody>
                    <a:bodyPr/>
                    <a:lstStyle/>
                    <a:p>
                      <a:pPr algn="ctr"/>
                      <a:r>
                        <a:rPr lang="en-US" sz="2400" u="sng" dirty="0"/>
                        <a:t>000 </a:t>
                      </a:r>
                    </a:p>
                  </a:txBody>
                  <a:tcPr anchor="ctr">
                    <a:lnL>
                      <a:noFill/>
                    </a:lnL>
                    <a:lnR>
                      <a:noFill/>
                    </a:lnR>
                    <a:lnT>
                      <a:noFill/>
                    </a:lnT>
                    <a:lnB>
                      <a:noFill/>
                    </a:lnB>
                  </a:tcPr>
                </a:tc>
                <a:extLst>
                  <a:ext uri="{0D108BD9-81ED-4DB2-BD59-A6C34878D82A}">
                    <a16:rowId xmlns:a16="http://schemas.microsoft.com/office/drawing/2014/main" val="4008788322"/>
                  </a:ext>
                </a:extLst>
              </a:tr>
              <a:tr h="0">
                <a:tc>
                  <a:txBody>
                    <a:bodyPr/>
                    <a:lstStyle/>
                    <a:p>
                      <a:pPr algn="ctr"/>
                      <a:r>
                        <a:rPr lang="en-US" sz="2400" dirty="0"/>
                        <a:t>0</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0</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0 </a:t>
                      </a:r>
                    </a:p>
                  </a:txBody>
                  <a:tcPr anchor="ctr">
                    <a:lnL>
                      <a:noFill/>
                    </a:lnL>
                    <a:lnR>
                      <a:noFill/>
                    </a:lnR>
                    <a:lnT>
                      <a:noFill/>
                    </a:lnT>
                    <a:lnB>
                      <a:noFill/>
                    </a:lnB>
                  </a:tcPr>
                </a:tc>
                <a:extLst>
                  <a:ext uri="{0D108BD9-81ED-4DB2-BD59-A6C34878D82A}">
                    <a16:rowId xmlns:a16="http://schemas.microsoft.com/office/drawing/2014/main" val="1573459611"/>
                  </a:ext>
                </a:extLst>
              </a:tr>
            </a:tbl>
          </a:graphicData>
        </a:graphic>
      </p:graphicFrame>
      <p:sp>
        <p:nvSpPr>
          <p:cNvPr id="9" name="TextBox 8">
            <a:extLst>
              <a:ext uri="{FF2B5EF4-FFF2-40B4-BE49-F238E27FC236}">
                <a16:creationId xmlns:a16="http://schemas.microsoft.com/office/drawing/2014/main" id="{00544183-3B20-EF49-98F4-597DAF925DCF}"/>
              </a:ext>
            </a:extLst>
          </p:cNvPr>
          <p:cNvSpPr txBox="1"/>
          <p:nvPr/>
        </p:nvSpPr>
        <p:spPr>
          <a:xfrm>
            <a:off x="838200" y="1645116"/>
            <a:ext cx="4531056" cy="461665"/>
          </a:xfrm>
          <a:prstGeom prst="rect">
            <a:avLst/>
          </a:prstGeom>
          <a:noFill/>
        </p:spPr>
        <p:txBody>
          <a:bodyPr wrap="square" rtlCol="0">
            <a:spAutoFit/>
          </a:bodyPr>
          <a:lstStyle/>
          <a:p>
            <a:r>
              <a:rPr lang="en-US" sz="2400" dirty="0"/>
              <a:t>Starting from a single “on” cell</a:t>
            </a:r>
          </a:p>
        </p:txBody>
      </p:sp>
      <p:sp>
        <p:nvSpPr>
          <p:cNvPr id="7" name="TextBox 6">
            <a:extLst>
              <a:ext uri="{FF2B5EF4-FFF2-40B4-BE49-F238E27FC236}">
                <a16:creationId xmlns:a16="http://schemas.microsoft.com/office/drawing/2014/main" id="{F0568708-0993-D848-8042-DCA3BC8DD664}"/>
              </a:ext>
            </a:extLst>
          </p:cNvPr>
          <p:cNvSpPr txBox="1"/>
          <p:nvPr/>
        </p:nvSpPr>
        <p:spPr>
          <a:xfrm>
            <a:off x="838200" y="2593075"/>
            <a:ext cx="4279710" cy="1323439"/>
          </a:xfrm>
          <a:prstGeom prst="rect">
            <a:avLst/>
          </a:prstGeom>
          <a:noFill/>
        </p:spPr>
        <p:txBody>
          <a:bodyPr wrap="square" rtlCol="0">
            <a:spAutoFit/>
          </a:bodyPr>
          <a:lstStyle/>
          <a:p>
            <a:r>
              <a:rPr lang="en-US" sz="2000" dirty="0"/>
              <a:t>Rule 110, like the Game of Life, exhibits what Wolfram calls </a:t>
            </a:r>
            <a:r>
              <a:rPr lang="en-US" sz="2000" dirty="0">
                <a:solidFill>
                  <a:srgbClr val="2014FF"/>
                </a:solidFill>
              </a:rPr>
              <a:t>class 4 </a:t>
            </a:r>
            <a:r>
              <a:rPr lang="en-US" sz="2000" dirty="0"/>
              <a:t>behavior, which is </a:t>
            </a:r>
            <a:r>
              <a:rPr lang="en-US" sz="2000" dirty="0">
                <a:solidFill>
                  <a:srgbClr val="0E07FF"/>
                </a:solidFill>
              </a:rPr>
              <a:t>neither completely random nor completely repetitive</a:t>
            </a:r>
            <a:r>
              <a:rPr lang="en-US" sz="2000" dirty="0"/>
              <a:t>.</a:t>
            </a:r>
          </a:p>
        </p:txBody>
      </p:sp>
    </p:spTree>
    <p:extLst>
      <p:ext uri="{BB962C8B-B14F-4D97-AF65-F5344CB8AC3E}">
        <p14:creationId xmlns:p14="http://schemas.microsoft.com/office/powerpoint/2010/main" val="2202570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C4A5A-FE45-7245-9A55-4AC8B3968FDC}"/>
              </a:ext>
            </a:extLst>
          </p:cNvPr>
          <p:cNvSpPr>
            <a:spLocks noGrp="1"/>
          </p:cNvSpPr>
          <p:nvPr>
            <p:ph type="title"/>
          </p:nvPr>
        </p:nvSpPr>
        <p:spPr/>
        <p:txBody>
          <a:bodyPr/>
          <a:lstStyle/>
          <a:p>
            <a:r>
              <a:rPr lang="en-US" dirty="0"/>
              <a:t>Basics</a:t>
            </a:r>
          </a:p>
        </p:txBody>
      </p:sp>
      <p:sp>
        <p:nvSpPr>
          <p:cNvPr id="5" name="Content Placeholder 4">
            <a:extLst>
              <a:ext uri="{FF2B5EF4-FFF2-40B4-BE49-F238E27FC236}">
                <a16:creationId xmlns:a16="http://schemas.microsoft.com/office/drawing/2014/main" id="{3B9F64EE-B6D2-6E4C-BEB7-63D25473F4E1}"/>
              </a:ext>
            </a:extLst>
          </p:cNvPr>
          <p:cNvSpPr>
            <a:spLocks noGrp="1"/>
          </p:cNvSpPr>
          <p:nvPr>
            <p:ph sz="half" idx="1"/>
          </p:nvPr>
        </p:nvSpPr>
        <p:spPr/>
        <p:txBody>
          <a:bodyPr>
            <a:normAutofit/>
          </a:bodyPr>
          <a:lstStyle/>
          <a:p>
            <a:r>
              <a:rPr lang="en-US" sz="2400" dirty="0"/>
              <a:t>A cellular automaton (CA) is a discrete model studied in computer science, mathematics, physics, complexity science, theoretical biology and microstructure modeling.</a:t>
            </a:r>
          </a:p>
          <a:p>
            <a:r>
              <a:rPr lang="en-US" sz="2400" dirty="0"/>
              <a:t>Cellular automata are also called cellular spaces, tessellation automata, homogeneous structures, cellular structures, tessellation structures, and iterative arrays.</a:t>
            </a:r>
          </a:p>
        </p:txBody>
      </p:sp>
      <p:pic>
        <p:nvPicPr>
          <p:cNvPr id="1026" name="Picture 2" descr="https://upload.wikimedia.org/wikipedia/commons/e/e5/Gospers_glider_gun.gif">
            <a:extLst>
              <a:ext uri="{FF2B5EF4-FFF2-40B4-BE49-F238E27FC236}">
                <a16:creationId xmlns:a16="http://schemas.microsoft.com/office/drawing/2014/main" id="{473B36C3-D06D-474F-9DF5-97E2EDBEA95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75500" y="2858294"/>
            <a:ext cx="317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7E3744-DD0B-324F-9A5B-DD9A4D676594}"/>
              </a:ext>
            </a:extLst>
          </p:cNvPr>
          <p:cNvSpPr txBox="1"/>
          <p:nvPr/>
        </p:nvSpPr>
        <p:spPr>
          <a:xfrm>
            <a:off x="6782937" y="5868537"/>
            <a:ext cx="3916908" cy="369332"/>
          </a:xfrm>
          <a:prstGeom prst="rect">
            <a:avLst/>
          </a:prstGeom>
          <a:noFill/>
        </p:spPr>
        <p:txBody>
          <a:bodyPr wrap="square" rtlCol="0">
            <a:spAutoFit/>
          </a:bodyPr>
          <a:lstStyle/>
          <a:p>
            <a:pPr algn="ctr"/>
            <a:r>
              <a:rPr lang="en-US" dirty="0"/>
              <a:t>Game of Life: Gosper glider gun</a:t>
            </a:r>
          </a:p>
        </p:txBody>
      </p:sp>
    </p:spTree>
    <p:extLst>
      <p:ext uri="{BB962C8B-B14F-4D97-AF65-F5344CB8AC3E}">
        <p14:creationId xmlns:p14="http://schemas.microsoft.com/office/powerpoint/2010/main" val="1126258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ABC09F5-2E53-F94A-BF2F-1F26A71F3F01}"/>
              </a:ext>
            </a:extLst>
          </p:cNvPr>
          <p:cNvSpPr>
            <a:spLocks noGrp="1"/>
          </p:cNvSpPr>
          <p:nvPr>
            <p:ph type="title"/>
          </p:nvPr>
        </p:nvSpPr>
        <p:spPr>
          <a:xfrm>
            <a:off x="841248" y="548640"/>
            <a:ext cx="3600860" cy="5431536"/>
          </a:xfrm>
        </p:spPr>
        <p:txBody>
          <a:bodyPr>
            <a:normAutofit/>
          </a:bodyPr>
          <a:lstStyle/>
          <a:p>
            <a:r>
              <a:rPr lang="en-US" sz="5400"/>
              <a:t>Rule 110</a:t>
            </a:r>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8B82127F-A377-AB49-B44E-235B83D2D034}"/>
              </a:ext>
            </a:extLst>
          </p:cNvPr>
          <p:cNvSpPr>
            <a:spLocks noGrp="1"/>
          </p:cNvSpPr>
          <p:nvPr>
            <p:ph idx="1"/>
          </p:nvPr>
        </p:nvSpPr>
        <p:spPr>
          <a:xfrm>
            <a:off x="5126418" y="552091"/>
            <a:ext cx="6224335" cy="5431536"/>
          </a:xfrm>
        </p:spPr>
        <p:txBody>
          <a:bodyPr anchor="ctr">
            <a:normAutofit/>
          </a:bodyPr>
          <a:lstStyle/>
          <a:p>
            <a:r>
              <a:rPr lang="en-US" sz="2000" dirty="0"/>
              <a:t>Localized structures appear and interact in various complicated-looking ways. </a:t>
            </a:r>
          </a:p>
          <a:p>
            <a:r>
              <a:rPr lang="en-US" sz="2000" dirty="0"/>
              <a:t>In the course of the development of A New Kind of Science, as a research assistant to Wolfram in 1994, Matthew Cook proved that some of these structures were rich enough to support universality. </a:t>
            </a:r>
          </a:p>
          <a:p>
            <a:r>
              <a:rPr lang="en-US" sz="2000" dirty="0"/>
              <a:t>This result is interesting because rule 110 is an extremely simple one-dimensional system, and difficult to engineer to perform specific behavior.</a:t>
            </a:r>
          </a:p>
          <a:p>
            <a:r>
              <a:rPr lang="en-US" sz="2000" dirty="0"/>
              <a:t> This result therefore provides significant support for Wolfram's view that class 4 systems are inherently likely to be universal. </a:t>
            </a:r>
          </a:p>
          <a:p>
            <a:r>
              <a:rPr lang="en-US" sz="2000" dirty="0"/>
              <a:t>Rule 110 has been the basis for some of the smallest universal Turing machines</a:t>
            </a:r>
          </a:p>
        </p:txBody>
      </p:sp>
    </p:spTree>
    <p:extLst>
      <p:ext uri="{BB962C8B-B14F-4D97-AF65-F5344CB8AC3E}">
        <p14:creationId xmlns:p14="http://schemas.microsoft.com/office/powerpoint/2010/main" val="2871588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07B5B-7AFD-1445-A821-D0DBE530BD82}"/>
              </a:ext>
            </a:extLst>
          </p:cNvPr>
          <p:cNvSpPr>
            <a:spLocks noGrp="1"/>
          </p:cNvSpPr>
          <p:nvPr>
            <p:ph type="title"/>
          </p:nvPr>
        </p:nvSpPr>
        <p:spPr/>
        <p:txBody>
          <a:bodyPr/>
          <a:lstStyle/>
          <a:p>
            <a:r>
              <a:rPr lang="en-US" dirty="0"/>
              <a:t>Outer Totalistic Rules (“OTR”)</a:t>
            </a:r>
            <a:br>
              <a:rPr lang="en-US" dirty="0"/>
            </a:br>
            <a:r>
              <a:rPr lang="en-US" sz="3200" dirty="0"/>
              <a:t>Applies to CAs that have a high degree of symmetry</a:t>
            </a:r>
            <a:endParaRPr lang="en-US" dirty="0"/>
          </a:p>
        </p:txBody>
      </p:sp>
      <p:grpSp>
        <p:nvGrpSpPr>
          <p:cNvPr id="6" name="Group 5">
            <a:extLst>
              <a:ext uri="{FF2B5EF4-FFF2-40B4-BE49-F238E27FC236}">
                <a16:creationId xmlns:a16="http://schemas.microsoft.com/office/drawing/2014/main" id="{64F3CBA8-0ED5-124E-8AB3-01DA1D64EC2A}"/>
              </a:ext>
            </a:extLst>
          </p:cNvPr>
          <p:cNvGrpSpPr/>
          <p:nvPr/>
        </p:nvGrpSpPr>
        <p:grpSpPr>
          <a:xfrm>
            <a:off x="4490114" y="2893325"/>
            <a:ext cx="2565320" cy="1280160"/>
            <a:chOff x="4667534" y="3016155"/>
            <a:chExt cx="2565320" cy="1280160"/>
          </a:xfrm>
        </p:grpSpPr>
        <p:sp>
          <p:nvSpPr>
            <p:cNvPr id="4" name="Rectangle 3">
              <a:extLst>
                <a:ext uri="{FF2B5EF4-FFF2-40B4-BE49-F238E27FC236}">
                  <a16:creationId xmlns:a16="http://schemas.microsoft.com/office/drawing/2014/main" id="{1D81DD9F-884B-3448-80CC-B74CF4BDB1C9}"/>
                </a:ext>
              </a:extLst>
            </p:cNvPr>
            <p:cNvSpPr>
              <a:spLocks noChangeAspect="1"/>
            </p:cNvSpPr>
            <p:nvPr/>
          </p:nvSpPr>
          <p:spPr>
            <a:xfrm>
              <a:off x="4667534" y="3016155"/>
              <a:ext cx="1280160" cy="1280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0DA6D8B-CB4E-2F49-9DBC-4911FDCA1E0B}"/>
                </a:ext>
              </a:extLst>
            </p:cNvPr>
            <p:cNvSpPr>
              <a:spLocks noChangeAspect="1"/>
            </p:cNvSpPr>
            <p:nvPr/>
          </p:nvSpPr>
          <p:spPr>
            <a:xfrm>
              <a:off x="5952694" y="3016155"/>
              <a:ext cx="1280160" cy="1280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D0DDB16-F9C7-7D40-89DD-0A52B2411469}"/>
              </a:ext>
            </a:extLst>
          </p:cNvPr>
          <p:cNvSpPr txBox="1"/>
          <p:nvPr/>
        </p:nvSpPr>
        <p:spPr>
          <a:xfrm>
            <a:off x="5171138" y="2129051"/>
            <a:ext cx="1285160" cy="707886"/>
          </a:xfrm>
          <a:prstGeom prst="rect">
            <a:avLst/>
          </a:prstGeom>
          <a:noFill/>
        </p:spPr>
        <p:txBody>
          <a:bodyPr wrap="square" rtlCol="0">
            <a:spAutoFit/>
          </a:bodyPr>
          <a:lstStyle/>
          <a:p>
            <a:pPr algn="ctr"/>
            <a:r>
              <a:rPr lang="en-US" sz="4000" dirty="0"/>
              <a:t>#</a:t>
            </a:r>
          </a:p>
        </p:txBody>
      </p:sp>
      <p:cxnSp>
        <p:nvCxnSpPr>
          <p:cNvPr id="9" name="Straight Arrow Connector 8">
            <a:extLst>
              <a:ext uri="{FF2B5EF4-FFF2-40B4-BE49-F238E27FC236}">
                <a16:creationId xmlns:a16="http://schemas.microsoft.com/office/drawing/2014/main" id="{C59B4EFB-4A7A-5742-A0D1-DF84C43C1CB7}"/>
              </a:ext>
            </a:extLst>
          </p:cNvPr>
          <p:cNvCxnSpPr/>
          <p:nvPr/>
        </p:nvCxnSpPr>
        <p:spPr>
          <a:xfrm flipH="1">
            <a:off x="6096000" y="2482994"/>
            <a:ext cx="224278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42CE58-80BA-6840-978C-4118B6CBDD16}"/>
              </a:ext>
            </a:extLst>
          </p:cNvPr>
          <p:cNvSpPr txBox="1"/>
          <p:nvPr/>
        </p:nvSpPr>
        <p:spPr>
          <a:xfrm>
            <a:off x="8570794" y="2129051"/>
            <a:ext cx="3076920" cy="646331"/>
          </a:xfrm>
          <a:prstGeom prst="rect">
            <a:avLst/>
          </a:prstGeom>
          <a:noFill/>
        </p:spPr>
        <p:txBody>
          <a:bodyPr wrap="square" rtlCol="0">
            <a:spAutoFit/>
          </a:bodyPr>
          <a:lstStyle/>
          <a:p>
            <a:r>
              <a:rPr lang="en-US" dirty="0"/>
              <a:t>Number of “on” neighbors outside the current central cell</a:t>
            </a:r>
          </a:p>
        </p:txBody>
      </p:sp>
      <p:sp>
        <p:nvSpPr>
          <p:cNvPr id="11" name="TextBox 10">
            <a:extLst>
              <a:ext uri="{FF2B5EF4-FFF2-40B4-BE49-F238E27FC236}">
                <a16:creationId xmlns:a16="http://schemas.microsoft.com/office/drawing/2014/main" id="{DB110E76-7C94-EB47-B57C-024F1EBEDFE3}"/>
              </a:ext>
            </a:extLst>
          </p:cNvPr>
          <p:cNvSpPr txBox="1"/>
          <p:nvPr/>
        </p:nvSpPr>
        <p:spPr>
          <a:xfrm>
            <a:off x="7874758" y="4585648"/>
            <a:ext cx="2838735" cy="1200329"/>
          </a:xfrm>
          <a:prstGeom prst="rect">
            <a:avLst/>
          </a:prstGeom>
          <a:noFill/>
        </p:spPr>
        <p:txBody>
          <a:bodyPr wrap="square" rtlCol="0">
            <a:spAutoFit/>
          </a:bodyPr>
          <a:lstStyle/>
          <a:p>
            <a:r>
              <a:rPr lang="en-US" dirty="0"/>
              <a:t>Check this box if the central cell is ”on” in the current generation and “off” in the next generation</a:t>
            </a:r>
          </a:p>
        </p:txBody>
      </p:sp>
      <p:sp>
        <p:nvSpPr>
          <p:cNvPr id="12" name="TextBox 11">
            <a:extLst>
              <a:ext uri="{FF2B5EF4-FFF2-40B4-BE49-F238E27FC236}">
                <a16:creationId xmlns:a16="http://schemas.microsoft.com/office/drawing/2014/main" id="{954CC306-88F7-DD47-B1AA-80AA463313AA}"/>
              </a:ext>
            </a:extLst>
          </p:cNvPr>
          <p:cNvSpPr txBox="1"/>
          <p:nvPr/>
        </p:nvSpPr>
        <p:spPr>
          <a:xfrm>
            <a:off x="1271516" y="4585648"/>
            <a:ext cx="2838735" cy="1200329"/>
          </a:xfrm>
          <a:prstGeom prst="rect">
            <a:avLst/>
          </a:prstGeom>
          <a:noFill/>
        </p:spPr>
        <p:txBody>
          <a:bodyPr wrap="square" rtlCol="0">
            <a:spAutoFit/>
          </a:bodyPr>
          <a:lstStyle/>
          <a:p>
            <a:pPr algn="r"/>
            <a:r>
              <a:rPr lang="en-US" dirty="0"/>
              <a:t>Check this box if the central cell is ”on” in the current generation and “on” in the next generation</a:t>
            </a:r>
          </a:p>
        </p:txBody>
      </p:sp>
      <p:cxnSp>
        <p:nvCxnSpPr>
          <p:cNvPr id="14" name="Straight Arrow Connector 13">
            <a:extLst>
              <a:ext uri="{FF2B5EF4-FFF2-40B4-BE49-F238E27FC236}">
                <a16:creationId xmlns:a16="http://schemas.microsoft.com/office/drawing/2014/main" id="{82AF21D2-17E2-BD42-95B3-3D219342D9C8}"/>
              </a:ext>
            </a:extLst>
          </p:cNvPr>
          <p:cNvCxnSpPr/>
          <p:nvPr/>
        </p:nvCxnSpPr>
        <p:spPr>
          <a:xfrm flipV="1">
            <a:off x="3603009" y="3533405"/>
            <a:ext cx="1527185" cy="10522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61B702D-F651-D340-AA6F-03B58B8E1339}"/>
              </a:ext>
            </a:extLst>
          </p:cNvPr>
          <p:cNvCxnSpPr>
            <a:cxnSpLocks/>
          </p:cNvCxnSpPr>
          <p:nvPr/>
        </p:nvCxnSpPr>
        <p:spPr>
          <a:xfrm flipH="1" flipV="1">
            <a:off x="6456298" y="3533405"/>
            <a:ext cx="1418460" cy="11262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406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ED643-D263-AD46-BFAB-C1DC48E6C2C7}"/>
              </a:ext>
            </a:extLst>
          </p:cNvPr>
          <p:cNvSpPr>
            <a:spLocks noGrp="1"/>
          </p:cNvSpPr>
          <p:nvPr>
            <p:ph type="title"/>
          </p:nvPr>
        </p:nvSpPr>
        <p:spPr/>
        <p:txBody>
          <a:bodyPr/>
          <a:lstStyle/>
          <a:p>
            <a:r>
              <a:rPr lang="en-US" dirty="0"/>
              <a:t>Example of OTR:  N=3 Voter Rule</a:t>
            </a:r>
          </a:p>
        </p:txBody>
      </p:sp>
      <p:graphicFrame>
        <p:nvGraphicFramePr>
          <p:cNvPr id="3" name="Content Placeholder 3">
            <a:extLst>
              <a:ext uri="{FF2B5EF4-FFF2-40B4-BE49-F238E27FC236}">
                <a16:creationId xmlns:a16="http://schemas.microsoft.com/office/drawing/2014/main" id="{3A1D318E-617B-D54F-8171-CBE27CA8E551}"/>
              </a:ext>
            </a:extLst>
          </p:cNvPr>
          <p:cNvGraphicFramePr>
            <a:graphicFrameLocks/>
          </p:cNvGraphicFramePr>
          <p:nvPr>
            <p:extLst>
              <p:ext uri="{D42A27DB-BD31-4B8C-83A1-F6EECF244321}">
                <p14:modId xmlns:p14="http://schemas.microsoft.com/office/powerpoint/2010/main" val="3696890174"/>
              </p:ext>
            </p:extLst>
          </p:nvPr>
        </p:nvGraphicFramePr>
        <p:xfrm>
          <a:off x="1422400" y="2144050"/>
          <a:ext cx="9347200" cy="914400"/>
        </p:xfrm>
        <a:graphic>
          <a:graphicData uri="http://schemas.openxmlformats.org/drawingml/2006/table">
            <a:tbl>
              <a:tblPr/>
              <a:tblGrid>
                <a:gridCol w="1168400">
                  <a:extLst>
                    <a:ext uri="{9D8B030D-6E8A-4147-A177-3AD203B41FA5}">
                      <a16:colId xmlns:a16="http://schemas.microsoft.com/office/drawing/2014/main" val="1816811027"/>
                    </a:ext>
                  </a:extLst>
                </a:gridCol>
                <a:gridCol w="1168400">
                  <a:extLst>
                    <a:ext uri="{9D8B030D-6E8A-4147-A177-3AD203B41FA5}">
                      <a16:colId xmlns:a16="http://schemas.microsoft.com/office/drawing/2014/main" val="3511831369"/>
                    </a:ext>
                  </a:extLst>
                </a:gridCol>
                <a:gridCol w="1168400">
                  <a:extLst>
                    <a:ext uri="{9D8B030D-6E8A-4147-A177-3AD203B41FA5}">
                      <a16:colId xmlns:a16="http://schemas.microsoft.com/office/drawing/2014/main" val="3146050355"/>
                    </a:ext>
                  </a:extLst>
                </a:gridCol>
                <a:gridCol w="1168400">
                  <a:extLst>
                    <a:ext uri="{9D8B030D-6E8A-4147-A177-3AD203B41FA5}">
                      <a16:colId xmlns:a16="http://schemas.microsoft.com/office/drawing/2014/main" val="3991011465"/>
                    </a:ext>
                  </a:extLst>
                </a:gridCol>
                <a:gridCol w="1168400">
                  <a:extLst>
                    <a:ext uri="{9D8B030D-6E8A-4147-A177-3AD203B41FA5}">
                      <a16:colId xmlns:a16="http://schemas.microsoft.com/office/drawing/2014/main" val="3115711364"/>
                    </a:ext>
                  </a:extLst>
                </a:gridCol>
                <a:gridCol w="1168400">
                  <a:extLst>
                    <a:ext uri="{9D8B030D-6E8A-4147-A177-3AD203B41FA5}">
                      <a16:colId xmlns:a16="http://schemas.microsoft.com/office/drawing/2014/main" val="4280285492"/>
                    </a:ext>
                  </a:extLst>
                </a:gridCol>
                <a:gridCol w="1168400">
                  <a:extLst>
                    <a:ext uri="{9D8B030D-6E8A-4147-A177-3AD203B41FA5}">
                      <a16:colId xmlns:a16="http://schemas.microsoft.com/office/drawing/2014/main" val="2796785195"/>
                    </a:ext>
                  </a:extLst>
                </a:gridCol>
                <a:gridCol w="1168400">
                  <a:extLst>
                    <a:ext uri="{9D8B030D-6E8A-4147-A177-3AD203B41FA5}">
                      <a16:colId xmlns:a16="http://schemas.microsoft.com/office/drawing/2014/main" val="984605427"/>
                    </a:ext>
                  </a:extLst>
                </a:gridCol>
              </a:tblGrid>
              <a:tr h="0">
                <a:tc>
                  <a:txBody>
                    <a:bodyPr/>
                    <a:lstStyle/>
                    <a:p>
                      <a:pPr algn="ctr"/>
                      <a:r>
                        <a:rPr lang="en-US" sz="2400" u="sng" dirty="0"/>
                        <a:t>111</a:t>
                      </a:r>
                    </a:p>
                  </a:txBody>
                  <a:tcPr anchor="ctr">
                    <a:lnL>
                      <a:noFill/>
                    </a:lnL>
                    <a:lnR>
                      <a:noFill/>
                    </a:lnR>
                    <a:lnT>
                      <a:noFill/>
                    </a:lnT>
                    <a:lnB>
                      <a:noFill/>
                    </a:lnB>
                  </a:tcPr>
                </a:tc>
                <a:tc>
                  <a:txBody>
                    <a:bodyPr/>
                    <a:lstStyle/>
                    <a:p>
                      <a:pPr algn="ctr"/>
                      <a:r>
                        <a:rPr lang="en-US" sz="2400" u="sng" dirty="0"/>
                        <a:t>110</a:t>
                      </a:r>
                    </a:p>
                  </a:txBody>
                  <a:tcPr anchor="ctr">
                    <a:lnL>
                      <a:noFill/>
                    </a:lnL>
                    <a:lnR>
                      <a:noFill/>
                    </a:lnR>
                    <a:lnT>
                      <a:noFill/>
                    </a:lnT>
                    <a:lnB>
                      <a:noFill/>
                    </a:lnB>
                  </a:tcPr>
                </a:tc>
                <a:tc>
                  <a:txBody>
                    <a:bodyPr/>
                    <a:lstStyle/>
                    <a:p>
                      <a:pPr algn="ctr"/>
                      <a:r>
                        <a:rPr lang="en-US" sz="2400" u="sng" dirty="0"/>
                        <a:t>101</a:t>
                      </a:r>
                    </a:p>
                  </a:txBody>
                  <a:tcPr anchor="ctr">
                    <a:lnL>
                      <a:noFill/>
                    </a:lnL>
                    <a:lnR>
                      <a:noFill/>
                    </a:lnR>
                    <a:lnT>
                      <a:noFill/>
                    </a:lnT>
                    <a:lnB>
                      <a:noFill/>
                    </a:lnB>
                  </a:tcPr>
                </a:tc>
                <a:tc>
                  <a:txBody>
                    <a:bodyPr/>
                    <a:lstStyle/>
                    <a:p>
                      <a:pPr algn="ctr"/>
                      <a:r>
                        <a:rPr lang="en-US" sz="2400" u="sng" dirty="0"/>
                        <a:t>100</a:t>
                      </a:r>
                    </a:p>
                  </a:txBody>
                  <a:tcPr anchor="ctr">
                    <a:lnL>
                      <a:noFill/>
                    </a:lnL>
                    <a:lnR>
                      <a:noFill/>
                    </a:lnR>
                    <a:lnT>
                      <a:noFill/>
                    </a:lnT>
                    <a:lnB>
                      <a:noFill/>
                    </a:lnB>
                  </a:tcPr>
                </a:tc>
                <a:tc>
                  <a:txBody>
                    <a:bodyPr/>
                    <a:lstStyle/>
                    <a:p>
                      <a:pPr algn="ctr"/>
                      <a:r>
                        <a:rPr lang="en-US" sz="2400" u="sng" dirty="0"/>
                        <a:t>011</a:t>
                      </a:r>
                    </a:p>
                  </a:txBody>
                  <a:tcPr anchor="ctr">
                    <a:lnL>
                      <a:noFill/>
                    </a:lnL>
                    <a:lnR>
                      <a:noFill/>
                    </a:lnR>
                    <a:lnT>
                      <a:noFill/>
                    </a:lnT>
                    <a:lnB>
                      <a:noFill/>
                    </a:lnB>
                  </a:tcPr>
                </a:tc>
                <a:tc>
                  <a:txBody>
                    <a:bodyPr/>
                    <a:lstStyle/>
                    <a:p>
                      <a:pPr algn="ctr"/>
                      <a:r>
                        <a:rPr lang="en-US" sz="2400" u="sng" dirty="0"/>
                        <a:t>010</a:t>
                      </a:r>
                    </a:p>
                  </a:txBody>
                  <a:tcPr anchor="ctr">
                    <a:lnL>
                      <a:noFill/>
                    </a:lnL>
                    <a:lnR>
                      <a:noFill/>
                    </a:lnR>
                    <a:lnT>
                      <a:noFill/>
                    </a:lnT>
                    <a:lnB>
                      <a:noFill/>
                    </a:lnB>
                  </a:tcPr>
                </a:tc>
                <a:tc>
                  <a:txBody>
                    <a:bodyPr/>
                    <a:lstStyle/>
                    <a:p>
                      <a:pPr algn="ctr"/>
                      <a:r>
                        <a:rPr lang="en-US" sz="2400" u="sng" dirty="0"/>
                        <a:t>001</a:t>
                      </a:r>
                    </a:p>
                  </a:txBody>
                  <a:tcPr anchor="ctr">
                    <a:lnL>
                      <a:noFill/>
                    </a:lnL>
                    <a:lnR>
                      <a:noFill/>
                    </a:lnR>
                    <a:lnT>
                      <a:noFill/>
                    </a:lnT>
                    <a:lnB>
                      <a:noFill/>
                    </a:lnB>
                  </a:tcPr>
                </a:tc>
                <a:tc>
                  <a:txBody>
                    <a:bodyPr/>
                    <a:lstStyle/>
                    <a:p>
                      <a:pPr algn="ctr"/>
                      <a:r>
                        <a:rPr lang="en-US" sz="2400" u="sng" dirty="0"/>
                        <a:t>000 </a:t>
                      </a:r>
                    </a:p>
                  </a:txBody>
                  <a:tcPr anchor="ctr">
                    <a:lnL>
                      <a:noFill/>
                    </a:lnL>
                    <a:lnR>
                      <a:noFill/>
                    </a:lnR>
                    <a:lnT>
                      <a:noFill/>
                    </a:lnT>
                    <a:lnB>
                      <a:noFill/>
                    </a:lnB>
                  </a:tcPr>
                </a:tc>
                <a:extLst>
                  <a:ext uri="{0D108BD9-81ED-4DB2-BD59-A6C34878D82A}">
                    <a16:rowId xmlns:a16="http://schemas.microsoft.com/office/drawing/2014/main" val="4008788322"/>
                  </a:ext>
                </a:extLst>
              </a:tr>
              <a:tr h="0">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0</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0</a:t>
                      </a:r>
                    </a:p>
                  </a:txBody>
                  <a:tcPr anchor="ctr">
                    <a:lnL>
                      <a:noFill/>
                    </a:lnL>
                    <a:lnR>
                      <a:noFill/>
                    </a:lnR>
                    <a:lnT>
                      <a:noFill/>
                    </a:lnT>
                    <a:lnB>
                      <a:noFill/>
                    </a:lnB>
                  </a:tcPr>
                </a:tc>
                <a:tc>
                  <a:txBody>
                    <a:bodyPr/>
                    <a:lstStyle/>
                    <a:p>
                      <a:pPr algn="ctr"/>
                      <a:r>
                        <a:rPr lang="en-US" sz="2400" dirty="0"/>
                        <a:t>0</a:t>
                      </a:r>
                    </a:p>
                  </a:txBody>
                  <a:tcPr anchor="ctr">
                    <a:lnL>
                      <a:noFill/>
                    </a:lnL>
                    <a:lnR>
                      <a:noFill/>
                    </a:lnR>
                    <a:lnT>
                      <a:noFill/>
                    </a:lnT>
                    <a:lnB>
                      <a:noFill/>
                    </a:lnB>
                  </a:tcPr>
                </a:tc>
                <a:tc>
                  <a:txBody>
                    <a:bodyPr/>
                    <a:lstStyle/>
                    <a:p>
                      <a:pPr algn="ctr"/>
                      <a:r>
                        <a:rPr lang="en-US" sz="2400" dirty="0"/>
                        <a:t>0 </a:t>
                      </a:r>
                    </a:p>
                  </a:txBody>
                  <a:tcPr anchor="ctr">
                    <a:lnL>
                      <a:noFill/>
                    </a:lnL>
                    <a:lnR>
                      <a:noFill/>
                    </a:lnR>
                    <a:lnT>
                      <a:noFill/>
                    </a:lnT>
                    <a:lnB>
                      <a:noFill/>
                    </a:lnB>
                  </a:tcPr>
                </a:tc>
                <a:extLst>
                  <a:ext uri="{0D108BD9-81ED-4DB2-BD59-A6C34878D82A}">
                    <a16:rowId xmlns:a16="http://schemas.microsoft.com/office/drawing/2014/main" val="1573459611"/>
                  </a:ext>
                </a:extLst>
              </a:tr>
            </a:tbl>
          </a:graphicData>
        </a:graphic>
      </p:graphicFrame>
      <p:sp>
        <p:nvSpPr>
          <p:cNvPr id="4" name="TextBox 3">
            <a:extLst>
              <a:ext uri="{FF2B5EF4-FFF2-40B4-BE49-F238E27FC236}">
                <a16:creationId xmlns:a16="http://schemas.microsoft.com/office/drawing/2014/main" id="{54D1ECFD-2825-BB40-90C7-2F0B0E93D2F5}"/>
              </a:ext>
            </a:extLst>
          </p:cNvPr>
          <p:cNvSpPr txBox="1"/>
          <p:nvPr/>
        </p:nvSpPr>
        <p:spPr>
          <a:xfrm>
            <a:off x="4353636" y="1567858"/>
            <a:ext cx="2770495" cy="461665"/>
          </a:xfrm>
          <a:prstGeom prst="rect">
            <a:avLst/>
          </a:prstGeom>
          <a:noFill/>
        </p:spPr>
        <p:txBody>
          <a:bodyPr wrap="square" rtlCol="0">
            <a:spAutoFit/>
          </a:bodyPr>
          <a:lstStyle/>
          <a:p>
            <a:pPr algn="ctr"/>
            <a:r>
              <a:rPr lang="en-US" sz="2400" dirty="0">
                <a:solidFill>
                  <a:srgbClr val="0E07FF"/>
                </a:solidFill>
              </a:rPr>
              <a:t>Rule Table Format</a:t>
            </a:r>
          </a:p>
        </p:txBody>
      </p:sp>
      <p:grpSp>
        <p:nvGrpSpPr>
          <p:cNvPr id="35" name="Group 34">
            <a:extLst>
              <a:ext uri="{FF2B5EF4-FFF2-40B4-BE49-F238E27FC236}">
                <a16:creationId xmlns:a16="http://schemas.microsoft.com/office/drawing/2014/main" id="{645AC903-C9F6-484B-B7E8-DB551637726A}"/>
              </a:ext>
            </a:extLst>
          </p:cNvPr>
          <p:cNvGrpSpPr/>
          <p:nvPr/>
        </p:nvGrpSpPr>
        <p:grpSpPr>
          <a:xfrm>
            <a:off x="1612059" y="4258101"/>
            <a:ext cx="3812278" cy="866633"/>
            <a:chOff x="1978924" y="4203510"/>
            <a:chExt cx="3812278" cy="866633"/>
          </a:xfrm>
        </p:grpSpPr>
        <p:grpSp>
          <p:nvGrpSpPr>
            <p:cNvPr id="18" name="Group 17">
              <a:extLst>
                <a:ext uri="{FF2B5EF4-FFF2-40B4-BE49-F238E27FC236}">
                  <a16:creationId xmlns:a16="http://schemas.microsoft.com/office/drawing/2014/main" id="{8290FC81-FD48-A940-9097-1041554B1945}"/>
                </a:ext>
              </a:extLst>
            </p:cNvPr>
            <p:cNvGrpSpPr/>
            <p:nvPr/>
          </p:nvGrpSpPr>
          <p:grpSpPr>
            <a:xfrm>
              <a:off x="1978924" y="4203510"/>
              <a:ext cx="896202" cy="866633"/>
              <a:chOff x="1978924" y="4203510"/>
              <a:chExt cx="896202" cy="866633"/>
            </a:xfrm>
          </p:grpSpPr>
          <p:sp>
            <p:nvSpPr>
              <p:cNvPr id="8" name="TextBox 7">
                <a:extLst>
                  <a:ext uri="{FF2B5EF4-FFF2-40B4-BE49-F238E27FC236}">
                    <a16:creationId xmlns:a16="http://schemas.microsoft.com/office/drawing/2014/main" id="{E684FDD3-0B0A-4C40-8854-B75DC630C784}"/>
                  </a:ext>
                </a:extLst>
              </p:cNvPr>
              <p:cNvSpPr txBox="1"/>
              <p:nvPr/>
            </p:nvSpPr>
            <p:spPr>
              <a:xfrm>
                <a:off x="2207524" y="4203510"/>
                <a:ext cx="439002" cy="369332"/>
              </a:xfrm>
              <a:prstGeom prst="rect">
                <a:avLst/>
              </a:prstGeom>
              <a:noFill/>
            </p:spPr>
            <p:txBody>
              <a:bodyPr wrap="square" rtlCol="0">
                <a:spAutoFit/>
              </a:bodyPr>
              <a:lstStyle/>
              <a:p>
                <a:pPr algn="ctr"/>
                <a:r>
                  <a:rPr lang="en-US" dirty="0"/>
                  <a:t>2</a:t>
                </a:r>
              </a:p>
            </p:txBody>
          </p:sp>
          <p:grpSp>
            <p:nvGrpSpPr>
              <p:cNvPr id="11" name="Group 10">
                <a:extLst>
                  <a:ext uri="{FF2B5EF4-FFF2-40B4-BE49-F238E27FC236}">
                    <a16:creationId xmlns:a16="http://schemas.microsoft.com/office/drawing/2014/main" id="{36EECC06-4034-804A-9113-A31012637FDE}"/>
                  </a:ext>
                </a:extLst>
              </p:cNvPr>
              <p:cNvGrpSpPr/>
              <p:nvPr/>
            </p:nvGrpSpPr>
            <p:grpSpPr>
              <a:xfrm>
                <a:off x="1978924" y="4612943"/>
                <a:ext cx="896202" cy="457200"/>
                <a:chOff x="1978924" y="4612943"/>
                <a:chExt cx="896202" cy="457200"/>
              </a:xfrm>
            </p:grpSpPr>
            <p:grpSp>
              <p:nvGrpSpPr>
                <p:cNvPr id="7" name="Group 6">
                  <a:extLst>
                    <a:ext uri="{FF2B5EF4-FFF2-40B4-BE49-F238E27FC236}">
                      <a16:creationId xmlns:a16="http://schemas.microsoft.com/office/drawing/2014/main" id="{6FAAF5F3-4B3C-D242-A29A-06492A815809}"/>
                    </a:ext>
                  </a:extLst>
                </p:cNvPr>
                <p:cNvGrpSpPr/>
                <p:nvPr/>
              </p:nvGrpSpPr>
              <p:grpSpPr>
                <a:xfrm>
                  <a:off x="1978924" y="4612943"/>
                  <a:ext cx="896202" cy="457200"/>
                  <a:chOff x="1978924" y="4612943"/>
                  <a:chExt cx="896202" cy="457200"/>
                </a:xfrm>
              </p:grpSpPr>
              <p:sp>
                <p:nvSpPr>
                  <p:cNvPr id="5" name="Rectangle 4">
                    <a:extLst>
                      <a:ext uri="{FF2B5EF4-FFF2-40B4-BE49-F238E27FC236}">
                        <a16:creationId xmlns:a16="http://schemas.microsoft.com/office/drawing/2014/main" id="{74F3B192-2165-FB4C-B2AC-494A46575182}"/>
                      </a:ext>
                    </a:extLst>
                  </p:cNvPr>
                  <p:cNvSpPr>
                    <a:spLocks noChangeAspect="1"/>
                  </p:cNvSpPr>
                  <p:nvPr/>
                </p:nvSpPr>
                <p:spPr>
                  <a:xfrm>
                    <a:off x="1978924" y="4612943"/>
                    <a:ext cx="45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5BCFBC-7193-394C-9392-71D7A55B3F61}"/>
                      </a:ext>
                    </a:extLst>
                  </p:cNvPr>
                  <p:cNvSpPr>
                    <a:spLocks noChangeAspect="1"/>
                  </p:cNvSpPr>
                  <p:nvPr/>
                </p:nvSpPr>
                <p:spPr>
                  <a:xfrm>
                    <a:off x="2417926" y="4612943"/>
                    <a:ext cx="45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8A5A5C0D-F229-D54E-9F2E-198BE47B1A60}"/>
                    </a:ext>
                  </a:extLst>
                </p:cNvPr>
                <p:cNvSpPr txBox="1"/>
                <p:nvPr/>
              </p:nvSpPr>
              <p:spPr>
                <a:xfrm>
                  <a:off x="2033516" y="4667534"/>
                  <a:ext cx="343466" cy="369332"/>
                </a:xfrm>
                <a:prstGeom prst="rect">
                  <a:avLst/>
                </a:prstGeom>
                <a:noFill/>
              </p:spPr>
              <p:txBody>
                <a:bodyPr wrap="square" rtlCol="0">
                  <a:spAutoFit/>
                </a:bodyPr>
                <a:lstStyle/>
                <a:p>
                  <a:pPr algn="ctr"/>
                  <a:r>
                    <a:rPr lang="en-US" dirty="0"/>
                    <a:t>X</a:t>
                  </a:r>
                </a:p>
              </p:txBody>
            </p:sp>
            <p:sp>
              <p:nvSpPr>
                <p:cNvPr id="10" name="TextBox 9">
                  <a:extLst>
                    <a:ext uri="{FF2B5EF4-FFF2-40B4-BE49-F238E27FC236}">
                      <a16:creationId xmlns:a16="http://schemas.microsoft.com/office/drawing/2014/main" id="{056822BA-AF7F-1546-BE05-01DF63520705}"/>
                    </a:ext>
                  </a:extLst>
                </p:cNvPr>
                <p:cNvSpPr txBox="1"/>
                <p:nvPr/>
              </p:nvSpPr>
              <p:spPr>
                <a:xfrm>
                  <a:off x="2499817" y="4656158"/>
                  <a:ext cx="343466" cy="369332"/>
                </a:xfrm>
                <a:prstGeom prst="rect">
                  <a:avLst/>
                </a:prstGeom>
                <a:noFill/>
              </p:spPr>
              <p:txBody>
                <a:bodyPr wrap="square" rtlCol="0">
                  <a:spAutoFit/>
                </a:bodyPr>
                <a:lstStyle/>
                <a:p>
                  <a:pPr algn="ctr"/>
                  <a:r>
                    <a:rPr lang="en-US" dirty="0"/>
                    <a:t>X</a:t>
                  </a:r>
                </a:p>
              </p:txBody>
            </p:sp>
          </p:grpSp>
        </p:grpSp>
        <p:grpSp>
          <p:nvGrpSpPr>
            <p:cNvPr id="19" name="Group 18">
              <a:extLst>
                <a:ext uri="{FF2B5EF4-FFF2-40B4-BE49-F238E27FC236}">
                  <a16:creationId xmlns:a16="http://schemas.microsoft.com/office/drawing/2014/main" id="{97FD4E1D-984F-8E41-8991-A2BEF8CF5C55}"/>
                </a:ext>
              </a:extLst>
            </p:cNvPr>
            <p:cNvGrpSpPr/>
            <p:nvPr/>
          </p:nvGrpSpPr>
          <p:grpSpPr>
            <a:xfrm>
              <a:off x="3457434" y="4203510"/>
              <a:ext cx="896202" cy="866633"/>
              <a:chOff x="1978924" y="4203510"/>
              <a:chExt cx="896202" cy="866633"/>
            </a:xfrm>
          </p:grpSpPr>
          <p:sp>
            <p:nvSpPr>
              <p:cNvPr id="20" name="TextBox 19">
                <a:extLst>
                  <a:ext uri="{FF2B5EF4-FFF2-40B4-BE49-F238E27FC236}">
                    <a16:creationId xmlns:a16="http://schemas.microsoft.com/office/drawing/2014/main" id="{48AD6D46-5009-1E48-BE48-DFD5129D10CD}"/>
                  </a:ext>
                </a:extLst>
              </p:cNvPr>
              <p:cNvSpPr txBox="1"/>
              <p:nvPr/>
            </p:nvSpPr>
            <p:spPr>
              <a:xfrm>
                <a:off x="2207524" y="4203510"/>
                <a:ext cx="439002" cy="369332"/>
              </a:xfrm>
              <a:prstGeom prst="rect">
                <a:avLst/>
              </a:prstGeom>
              <a:noFill/>
            </p:spPr>
            <p:txBody>
              <a:bodyPr wrap="square" rtlCol="0">
                <a:spAutoFit/>
              </a:bodyPr>
              <a:lstStyle/>
              <a:p>
                <a:pPr algn="ctr"/>
                <a:r>
                  <a:rPr lang="en-US" dirty="0"/>
                  <a:t>1</a:t>
                </a:r>
              </a:p>
            </p:txBody>
          </p:sp>
          <p:grpSp>
            <p:nvGrpSpPr>
              <p:cNvPr id="21" name="Group 20">
                <a:extLst>
                  <a:ext uri="{FF2B5EF4-FFF2-40B4-BE49-F238E27FC236}">
                    <a16:creationId xmlns:a16="http://schemas.microsoft.com/office/drawing/2014/main" id="{C9EAC299-9185-3641-A8A1-EC2D121FB445}"/>
                  </a:ext>
                </a:extLst>
              </p:cNvPr>
              <p:cNvGrpSpPr/>
              <p:nvPr/>
            </p:nvGrpSpPr>
            <p:grpSpPr>
              <a:xfrm>
                <a:off x="1978924" y="4612943"/>
                <a:ext cx="896202" cy="457200"/>
                <a:chOff x="1978924" y="4612943"/>
                <a:chExt cx="896202" cy="457200"/>
              </a:xfrm>
            </p:grpSpPr>
            <p:grpSp>
              <p:nvGrpSpPr>
                <p:cNvPr id="22" name="Group 21">
                  <a:extLst>
                    <a:ext uri="{FF2B5EF4-FFF2-40B4-BE49-F238E27FC236}">
                      <a16:creationId xmlns:a16="http://schemas.microsoft.com/office/drawing/2014/main" id="{04E00E6A-ECD7-4E43-BDA3-8A0DE4AFC0B2}"/>
                    </a:ext>
                  </a:extLst>
                </p:cNvPr>
                <p:cNvGrpSpPr/>
                <p:nvPr/>
              </p:nvGrpSpPr>
              <p:grpSpPr>
                <a:xfrm>
                  <a:off x="1978924" y="4612943"/>
                  <a:ext cx="896202" cy="457200"/>
                  <a:chOff x="1978924" y="4612943"/>
                  <a:chExt cx="896202" cy="457200"/>
                </a:xfrm>
              </p:grpSpPr>
              <p:sp>
                <p:nvSpPr>
                  <p:cNvPr id="25" name="Rectangle 24">
                    <a:extLst>
                      <a:ext uri="{FF2B5EF4-FFF2-40B4-BE49-F238E27FC236}">
                        <a16:creationId xmlns:a16="http://schemas.microsoft.com/office/drawing/2014/main" id="{448DCD9A-5021-3A42-8AD4-49134F2B63F4}"/>
                      </a:ext>
                    </a:extLst>
                  </p:cNvPr>
                  <p:cNvSpPr>
                    <a:spLocks noChangeAspect="1"/>
                  </p:cNvSpPr>
                  <p:nvPr/>
                </p:nvSpPr>
                <p:spPr>
                  <a:xfrm>
                    <a:off x="1978924" y="4612943"/>
                    <a:ext cx="45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07151B-1665-5D4E-9A6F-D1CD9A0CBE81}"/>
                      </a:ext>
                    </a:extLst>
                  </p:cNvPr>
                  <p:cNvSpPr>
                    <a:spLocks noChangeAspect="1"/>
                  </p:cNvSpPr>
                  <p:nvPr/>
                </p:nvSpPr>
                <p:spPr>
                  <a:xfrm>
                    <a:off x="2417926" y="4612943"/>
                    <a:ext cx="45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CA9EC9F9-8262-F346-BBFF-DDF8F801027B}"/>
                    </a:ext>
                  </a:extLst>
                </p:cNvPr>
                <p:cNvSpPr txBox="1"/>
                <p:nvPr/>
              </p:nvSpPr>
              <p:spPr>
                <a:xfrm>
                  <a:off x="2033516" y="4667534"/>
                  <a:ext cx="343466" cy="369332"/>
                </a:xfrm>
                <a:prstGeom prst="rect">
                  <a:avLst/>
                </a:prstGeom>
                <a:noFill/>
              </p:spPr>
              <p:txBody>
                <a:bodyPr wrap="square" rtlCol="0">
                  <a:spAutoFit/>
                </a:bodyPr>
                <a:lstStyle/>
                <a:p>
                  <a:pPr algn="ctr"/>
                  <a:r>
                    <a:rPr lang="en-US" dirty="0"/>
                    <a:t>X</a:t>
                  </a:r>
                </a:p>
              </p:txBody>
            </p:sp>
            <p:sp>
              <p:nvSpPr>
                <p:cNvPr id="24" name="TextBox 23">
                  <a:extLst>
                    <a:ext uri="{FF2B5EF4-FFF2-40B4-BE49-F238E27FC236}">
                      <a16:creationId xmlns:a16="http://schemas.microsoft.com/office/drawing/2014/main" id="{A426417F-C787-CB46-8AED-4E77DCDCBCA6}"/>
                    </a:ext>
                  </a:extLst>
                </p:cNvPr>
                <p:cNvSpPr txBox="1"/>
                <p:nvPr/>
              </p:nvSpPr>
              <p:spPr>
                <a:xfrm>
                  <a:off x="2499817" y="4656158"/>
                  <a:ext cx="343466" cy="369332"/>
                </a:xfrm>
                <a:prstGeom prst="rect">
                  <a:avLst/>
                </a:prstGeom>
                <a:noFill/>
              </p:spPr>
              <p:txBody>
                <a:bodyPr wrap="square" rtlCol="0">
                  <a:spAutoFit/>
                </a:bodyPr>
                <a:lstStyle/>
                <a:p>
                  <a:pPr algn="ctr"/>
                  <a:endParaRPr lang="en-US" dirty="0"/>
                </a:p>
              </p:txBody>
            </p:sp>
          </p:grpSp>
        </p:grpSp>
        <p:grpSp>
          <p:nvGrpSpPr>
            <p:cNvPr id="27" name="Group 26">
              <a:extLst>
                <a:ext uri="{FF2B5EF4-FFF2-40B4-BE49-F238E27FC236}">
                  <a16:creationId xmlns:a16="http://schemas.microsoft.com/office/drawing/2014/main" id="{837CCE8A-51AD-3541-B9F4-A5A325AB2789}"/>
                </a:ext>
              </a:extLst>
            </p:cNvPr>
            <p:cNvGrpSpPr/>
            <p:nvPr/>
          </p:nvGrpSpPr>
          <p:grpSpPr>
            <a:xfrm>
              <a:off x="4895000" y="4203510"/>
              <a:ext cx="896202" cy="866633"/>
              <a:chOff x="1978924" y="4203510"/>
              <a:chExt cx="896202" cy="866633"/>
            </a:xfrm>
          </p:grpSpPr>
          <p:sp>
            <p:nvSpPr>
              <p:cNvPr id="28" name="TextBox 27">
                <a:extLst>
                  <a:ext uri="{FF2B5EF4-FFF2-40B4-BE49-F238E27FC236}">
                    <a16:creationId xmlns:a16="http://schemas.microsoft.com/office/drawing/2014/main" id="{3C3157A8-FCE3-934B-94AE-46D91C0A2045}"/>
                  </a:ext>
                </a:extLst>
              </p:cNvPr>
              <p:cNvSpPr txBox="1"/>
              <p:nvPr/>
            </p:nvSpPr>
            <p:spPr>
              <a:xfrm>
                <a:off x="2207524" y="4203510"/>
                <a:ext cx="439002" cy="369332"/>
              </a:xfrm>
              <a:prstGeom prst="rect">
                <a:avLst/>
              </a:prstGeom>
              <a:noFill/>
            </p:spPr>
            <p:txBody>
              <a:bodyPr wrap="square" rtlCol="0">
                <a:spAutoFit/>
              </a:bodyPr>
              <a:lstStyle/>
              <a:p>
                <a:pPr algn="ctr"/>
                <a:r>
                  <a:rPr lang="en-US" dirty="0"/>
                  <a:t>0</a:t>
                </a:r>
              </a:p>
            </p:txBody>
          </p:sp>
          <p:grpSp>
            <p:nvGrpSpPr>
              <p:cNvPr id="29" name="Group 28">
                <a:extLst>
                  <a:ext uri="{FF2B5EF4-FFF2-40B4-BE49-F238E27FC236}">
                    <a16:creationId xmlns:a16="http://schemas.microsoft.com/office/drawing/2014/main" id="{B1B3BFEA-1CB2-5D48-BB88-B7EE8ED0C904}"/>
                  </a:ext>
                </a:extLst>
              </p:cNvPr>
              <p:cNvGrpSpPr/>
              <p:nvPr/>
            </p:nvGrpSpPr>
            <p:grpSpPr>
              <a:xfrm>
                <a:off x="1978924" y="4612943"/>
                <a:ext cx="896202" cy="457200"/>
                <a:chOff x="1978924" y="4612943"/>
                <a:chExt cx="896202" cy="457200"/>
              </a:xfrm>
            </p:grpSpPr>
            <p:grpSp>
              <p:nvGrpSpPr>
                <p:cNvPr id="30" name="Group 29">
                  <a:extLst>
                    <a:ext uri="{FF2B5EF4-FFF2-40B4-BE49-F238E27FC236}">
                      <a16:creationId xmlns:a16="http://schemas.microsoft.com/office/drawing/2014/main" id="{2F7F5538-D59E-2E4F-AD84-99CD6A303597}"/>
                    </a:ext>
                  </a:extLst>
                </p:cNvPr>
                <p:cNvGrpSpPr/>
                <p:nvPr/>
              </p:nvGrpSpPr>
              <p:grpSpPr>
                <a:xfrm>
                  <a:off x="1978924" y="4612943"/>
                  <a:ext cx="896202" cy="457200"/>
                  <a:chOff x="1978924" y="4612943"/>
                  <a:chExt cx="896202" cy="457200"/>
                </a:xfrm>
              </p:grpSpPr>
              <p:sp>
                <p:nvSpPr>
                  <p:cNvPr id="33" name="Rectangle 32">
                    <a:extLst>
                      <a:ext uri="{FF2B5EF4-FFF2-40B4-BE49-F238E27FC236}">
                        <a16:creationId xmlns:a16="http://schemas.microsoft.com/office/drawing/2014/main" id="{32DB6D32-0DA2-2D44-BC25-9D5151A4AB65}"/>
                      </a:ext>
                    </a:extLst>
                  </p:cNvPr>
                  <p:cNvSpPr>
                    <a:spLocks noChangeAspect="1"/>
                  </p:cNvSpPr>
                  <p:nvPr/>
                </p:nvSpPr>
                <p:spPr>
                  <a:xfrm>
                    <a:off x="1978924" y="4612943"/>
                    <a:ext cx="45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77F7424-0C78-E54C-A990-49B9C24B8681}"/>
                      </a:ext>
                    </a:extLst>
                  </p:cNvPr>
                  <p:cNvSpPr>
                    <a:spLocks noChangeAspect="1"/>
                  </p:cNvSpPr>
                  <p:nvPr/>
                </p:nvSpPr>
                <p:spPr>
                  <a:xfrm>
                    <a:off x="2417926" y="4612943"/>
                    <a:ext cx="45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3B205172-3F90-5B45-994A-17BC64E40AE6}"/>
                    </a:ext>
                  </a:extLst>
                </p:cNvPr>
                <p:cNvSpPr txBox="1"/>
                <p:nvPr/>
              </p:nvSpPr>
              <p:spPr>
                <a:xfrm>
                  <a:off x="2033516" y="4667534"/>
                  <a:ext cx="343466" cy="369332"/>
                </a:xfrm>
                <a:prstGeom prst="rect">
                  <a:avLst/>
                </a:prstGeom>
                <a:noFill/>
              </p:spPr>
              <p:txBody>
                <a:bodyPr wrap="square" rtlCol="0">
                  <a:spAutoFit/>
                </a:bodyPr>
                <a:lstStyle/>
                <a:p>
                  <a:pPr algn="ctr"/>
                  <a:endParaRPr lang="en-US" dirty="0"/>
                </a:p>
              </p:txBody>
            </p:sp>
            <p:sp>
              <p:nvSpPr>
                <p:cNvPr id="32" name="TextBox 31">
                  <a:extLst>
                    <a:ext uri="{FF2B5EF4-FFF2-40B4-BE49-F238E27FC236}">
                      <a16:creationId xmlns:a16="http://schemas.microsoft.com/office/drawing/2014/main" id="{E92E89F9-2F57-EC46-95FC-00D3E22B091B}"/>
                    </a:ext>
                  </a:extLst>
                </p:cNvPr>
                <p:cNvSpPr txBox="1"/>
                <p:nvPr/>
              </p:nvSpPr>
              <p:spPr>
                <a:xfrm>
                  <a:off x="2499817" y="4656158"/>
                  <a:ext cx="343466" cy="369332"/>
                </a:xfrm>
                <a:prstGeom prst="rect">
                  <a:avLst/>
                </a:prstGeom>
                <a:noFill/>
              </p:spPr>
              <p:txBody>
                <a:bodyPr wrap="square" rtlCol="0">
                  <a:spAutoFit/>
                </a:bodyPr>
                <a:lstStyle/>
                <a:p>
                  <a:pPr algn="ctr"/>
                  <a:endParaRPr lang="en-US" dirty="0"/>
                </a:p>
              </p:txBody>
            </p:sp>
          </p:grpSp>
        </p:grpSp>
      </p:grpSp>
      <p:sp>
        <p:nvSpPr>
          <p:cNvPr id="36" name="TextBox 35">
            <a:extLst>
              <a:ext uri="{FF2B5EF4-FFF2-40B4-BE49-F238E27FC236}">
                <a16:creationId xmlns:a16="http://schemas.microsoft.com/office/drawing/2014/main" id="{DAB4FA7B-9CA7-7948-A43D-48AEDD6290BB}"/>
              </a:ext>
            </a:extLst>
          </p:cNvPr>
          <p:cNvSpPr txBox="1"/>
          <p:nvPr/>
        </p:nvSpPr>
        <p:spPr>
          <a:xfrm>
            <a:off x="2132951" y="3780430"/>
            <a:ext cx="2793242" cy="369332"/>
          </a:xfrm>
          <a:prstGeom prst="rect">
            <a:avLst/>
          </a:prstGeom>
          <a:noFill/>
        </p:spPr>
        <p:txBody>
          <a:bodyPr wrap="square" rtlCol="0">
            <a:spAutoFit/>
          </a:bodyPr>
          <a:lstStyle/>
          <a:p>
            <a:pPr algn="ctr"/>
            <a:r>
              <a:rPr lang="en-US" dirty="0">
                <a:solidFill>
                  <a:srgbClr val="0E07FF"/>
                </a:solidFill>
              </a:rPr>
              <a:t>OTR Format</a:t>
            </a:r>
          </a:p>
        </p:txBody>
      </p:sp>
      <p:pic>
        <p:nvPicPr>
          <p:cNvPr id="13" name="Picture 12">
            <a:extLst>
              <a:ext uri="{FF2B5EF4-FFF2-40B4-BE49-F238E27FC236}">
                <a16:creationId xmlns:a16="http://schemas.microsoft.com/office/drawing/2014/main" id="{C55E15EF-3C3B-4343-98DE-4509C7DCD86B}"/>
              </a:ext>
            </a:extLst>
          </p:cNvPr>
          <p:cNvPicPr>
            <a:picLocks noChangeAspect="1"/>
          </p:cNvPicPr>
          <p:nvPr/>
        </p:nvPicPr>
        <p:blipFill>
          <a:blip r:embed="rId2"/>
          <a:stretch>
            <a:fillRect/>
          </a:stretch>
        </p:blipFill>
        <p:spPr>
          <a:xfrm>
            <a:off x="6651171" y="3508755"/>
            <a:ext cx="4887687" cy="1995546"/>
          </a:xfrm>
          <a:prstGeom prst="rect">
            <a:avLst/>
          </a:prstGeom>
        </p:spPr>
      </p:pic>
    </p:spTree>
    <p:extLst>
      <p:ext uri="{BB962C8B-B14F-4D97-AF65-F5344CB8AC3E}">
        <p14:creationId xmlns:p14="http://schemas.microsoft.com/office/powerpoint/2010/main" val="2197473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469725F-0321-8343-8B95-5F733652793F}"/>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Applications: CAs in Nature</a:t>
            </a:r>
          </a:p>
        </p:txBody>
      </p:sp>
      <p:sp>
        <p:nvSpPr>
          <p:cNvPr id="7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1BCC7A-6EFE-4247-8CA2-5FBC760B1F52}"/>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458788"/>
            <a:r>
              <a:rPr lang="en-US" sz="1900"/>
              <a:t>Some biological processes occur—or can be simulated—by cellular automata. </a:t>
            </a:r>
          </a:p>
          <a:p>
            <a:pPr marL="458788"/>
            <a:r>
              <a:rPr lang="en-US" sz="1900"/>
              <a:t>Patterns of some seashells, like the ones in the genera Conus and Cymbiola, are generated by natural cellular automata. </a:t>
            </a:r>
          </a:p>
          <a:p>
            <a:pPr marL="458788"/>
            <a:r>
              <a:rPr lang="en-US" sz="1900"/>
              <a:t>The pigment cells reside in a narrow band along the shell's lip. </a:t>
            </a:r>
          </a:p>
          <a:p>
            <a:pPr marL="458788"/>
            <a:r>
              <a:rPr lang="en-US" sz="1900"/>
              <a:t>Each cell secretes pigments according to the activating and inhibiting activity of its neighbor pigment cells, obeying a natural version of a mathematical rule.</a:t>
            </a:r>
          </a:p>
          <a:p>
            <a:pPr marL="458788"/>
            <a:r>
              <a:rPr lang="en-US" sz="1900"/>
              <a:t>The cell band leaves the colored pattern on the shell as it grows slowly. </a:t>
            </a:r>
          </a:p>
          <a:p>
            <a:pPr marL="458788"/>
            <a:r>
              <a:rPr lang="en-US" sz="1900"/>
              <a:t>For example, the widespread species Conus textile bears a pattern resembling Wolfram's rule 30 cellular automaton.</a:t>
            </a:r>
          </a:p>
          <a:p>
            <a:endParaRPr lang="en-US" sz="1900"/>
          </a:p>
        </p:txBody>
      </p:sp>
      <p:pic>
        <p:nvPicPr>
          <p:cNvPr id="6148" name="Picture 4" descr="https://upload.wikimedia.org/wikipedia/commons/thumb/7/7d/Textile_cone.JPG/1024px-Textile_cone.JPG">
            <a:extLst>
              <a:ext uri="{FF2B5EF4-FFF2-40B4-BE49-F238E27FC236}">
                <a16:creationId xmlns:a16="http://schemas.microsoft.com/office/drawing/2014/main" id="{F50FE342-6A77-3F43-B822-1F4166DA2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35" r="2011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036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0CC1C0-E31E-F64B-A3BE-C02A772CF483}"/>
              </a:ext>
            </a:extLst>
          </p:cNvPr>
          <p:cNvSpPr>
            <a:spLocks noGrp="1"/>
          </p:cNvSpPr>
          <p:nvPr>
            <p:ph type="title"/>
          </p:nvPr>
        </p:nvSpPr>
        <p:spPr>
          <a:xfrm>
            <a:off x="5297762" y="329184"/>
            <a:ext cx="6251110" cy="1783080"/>
          </a:xfrm>
        </p:spPr>
        <p:txBody>
          <a:bodyPr anchor="b">
            <a:normAutofit/>
          </a:bodyPr>
          <a:lstStyle/>
          <a:p>
            <a:r>
              <a:rPr lang="en-US" sz="5400"/>
              <a:t>Other Applications</a:t>
            </a:r>
          </a:p>
        </p:txBody>
      </p:sp>
      <p:pic>
        <p:nvPicPr>
          <p:cNvPr id="5" name="Picture 4" descr="Green leaf 3D art">
            <a:extLst>
              <a:ext uri="{FF2B5EF4-FFF2-40B4-BE49-F238E27FC236}">
                <a16:creationId xmlns:a16="http://schemas.microsoft.com/office/drawing/2014/main" id="{C173228B-78EF-476E-AF52-67E48C03115B}"/>
              </a:ext>
            </a:extLst>
          </p:cNvPr>
          <p:cNvPicPr>
            <a:picLocks noChangeAspect="1"/>
          </p:cNvPicPr>
          <p:nvPr/>
        </p:nvPicPr>
        <p:blipFill rotWithShape="1">
          <a:blip r:embed="rId2"/>
          <a:srcRect t="1833" r="-3" b="-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24896A-FBD0-6545-BD61-7AE3EEF0FD7B}"/>
              </a:ext>
            </a:extLst>
          </p:cNvPr>
          <p:cNvSpPr>
            <a:spLocks noGrp="1"/>
          </p:cNvSpPr>
          <p:nvPr>
            <p:ph idx="1"/>
          </p:nvPr>
        </p:nvSpPr>
        <p:spPr>
          <a:xfrm>
            <a:off x="5297762" y="2706624"/>
            <a:ext cx="6251110" cy="3483864"/>
          </a:xfrm>
        </p:spPr>
        <p:txBody>
          <a:bodyPr>
            <a:normAutofit/>
          </a:bodyPr>
          <a:lstStyle/>
          <a:p>
            <a:r>
              <a:rPr lang="en-US" sz="1700" dirty="0"/>
              <a:t>Plants regulate their intake and loss of gases via a cellular automaton mechanism. Each stoma on the leaf acts as a cell.</a:t>
            </a:r>
          </a:p>
          <a:p>
            <a:r>
              <a:rPr lang="en-US" sz="1700" dirty="0"/>
              <a:t>Moving wave patterns on the skin of cephalopods can be simulated with a two-state, two-dimensional cellular automata, each state corresponding to either an expanded or retracted chromatophore.</a:t>
            </a:r>
          </a:p>
          <a:p>
            <a:r>
              <a:rPr lang="en-US" sz="1700" dirty="0">
                <a:solidFill>
                  <a:srgbClr val="2014FF"/>
                </a:solidFill>
              </a:rPr>
              <a:t>Threshold automata have been invented to simulate neurons</a:t>
            </a:r>
            <a:r>
              <a:rPr lang="en-US" sz="1700" dirty="0"/>
              <a:t>, and complex behaviors such as recognition and learning can be simulated.</a:t>
            </a:r>
          </a:p>
          <a:p>
            <a:r>
              <a:rPr lang="en-US" sz="1700" dirty="0"/>
              <a:t>Fibroblasts bear similarities to cellular automata, as each fibroblast only interacts with its neighbors.</a:t>
            </a:r>
          </a:p>
          <a:p>
            <a:endParaRPr lang="en-US" sz="1700" dirty="0"/>
          </a:p>
        </p:txBody>
      </p:sp>
    </p:spTree>
    <p:extLst>
      <p:ext uri="{BB962C8B-B14F-4D97-AF65-F5344CB8AC3E}">
        <p14:creationId xmlns:p14="http://schemas.microsoft.com/office/powerpoint/2010/main" val="1758504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CB2A-244B-E14F-AE4E-949E643249A3}"/>
              </a:ext>
            </a:extLst>
          </p:cNvPr>
          <p:cNvSpPr>
            <a:spLocks noGrp="1"/>
          </p:cNvSpPr>
          <p:nvPr>
            <p:ph type="title"/>
          </p:nvPr>
        </p:nvSpPr>
        <p:spPr/>
        <p:txBody>
          <a:bodyPr>
            <a:normAutofit/>
          </a:bodyPr>
          <a:lstStyle/>
          <a:p>
            <a:r>
              <a:rPr lang="en-US" dirty="0" err="1"/>
              <a:t>Belousov</a:t>
            </a:r>
            <a:r>
              <a:rPr lang="en-US" dirty="0"/>
              <a:t>–</a:t>
            </a:r>
            <a:r>
              <a:rPr lang="en-US" dirty="0" err="1"/>
              <a:t>Zhabotinsky</a:t>
            </a:r>
            <a:r>
              <a:rPr lang="en-US" dirty="0"/>
              <a:t> Reaction</a:t>
            </a:r>
            <a:br>
              <a:rPr lang="en-US" dirty="0"/>
            </a:br>
            <a:r>
              <a:rPr lang="en-US" sz="2700" dirty="0"/>
              <a:t>https://</a:t>
            </a:r>
            <a:r>
              <a:rPr lang="en-US" sz="2700" dirty="0" err="1"/>
              <a:t>en.wikipedia.org</a:t>
            </a:r>
            <a:r>
              <a:rPr lang="en-US" sz="2700" dirty="0"/>
              <a:t>/wiki/</a:t>
            </a:r>
            <a:r>
              <a:rPr lang="en-US" sz="2700" dirty="0" err="1"/>
              <a:t>Belousov-Zhabotinsky_reaction</a:t>
            </a:r>
            <a:endParaRPr lang="en-US" sz="2700" dirty="0"/>
          </a:p>
        </p:txBody>
      </p:sp>
      <p:pic>
        <p:nvPicPr>
          <p:cNvPr id="8" name="Content Placeholder 7">
            <a:extLst>
              <a:ext uri="{FF2B5EF4-FFF2-40B4-BE49-F238E27FC236}">
                <a16:creationId xmlns:a16="http://schemas.microsoft.com/office/drawing/2014/main" id="{B849B25C-4583-F64E-A442-F1874E284187}"/>
              </a:ext>
            </a:extLst>
          </p:cNvPr>
          <p:cNvPicPr>
            <a:picLocks noGrp="1" noChangeAspect="1"/>
          </p:cNvPicPr>
          <p:nvPr>
            <p:ph sz="half" idx="2"/>
          </p:nvPr>
        </p:nvPicPr>
        <p:blipFill>
          <a:blip r:embed="rId2"/>
          <a:stretch>
            <a:fillRect/>
          </a:stretch>
        </p:blipFill>
        <p:spPr>
          <a:xfrm>
            <a:off x="6944405" y="1903339"/>
            <a:ext cx="4215757" cy="4215757"/>
          </a:xfrm>
        </p:spPr>
      </p:pic>
      <p:sp>
        <p:nvSpPr>
          <p:cNvPr id="10" name="Content Placeholder 9">
            <a:extLst>
              <a:ext uri="{FF2B5EF4-FFF2-40B4-BE49-F238E27FC236}">
                <a16:creationId xmlns:a16="http://schemas.microsoft.com/office/drawing/2014/main" id="{AA7D41C2-F6A4-3E4F-A955-2D3BD09A9D4A}"/>
              </a:ext>
            </a:extLst>
          </p:cNvPr>
          <p:cNvSpPr>
            <a:spLocks noGrp="1"/>
          </p:cNvSpPr>
          <p:nvPr>
            <p:ph sz="half" idx="1"/>
          </p:nvPr>
        </p:nvSpPr>
        <p:spPr/>
        <p:txBody>
          <a:bodyPr>
            <a:noAutofit/>
          </a:bodyPr>
          <a:lstStyle/>
          <a:p>
            <a:r>
              <a:rPr lang="en-US" sz="1600" dirty="0"/>
              <a:t>A </a:t>
            </a:r>
            <a:r>
              <a:rPr lang="en-US" sz="1600" dirty="0" err="1">
                <a:solidFill>
                  <a:srgbClr val="2014FF"/>
                </a:solidFill>
              </a:rPr>
              <a:t>Belousov</a:t>
            </a:r>
            <a:r>
              <a:rPr lang="en-US" sz="1600" dirty="0">
                <a:solidFill>
                  <a:srgbClr val="2014FF"/>
                </a:solidFill>
              </a:rPr>
              <a:t>–</a:t>
            </a:r>
            <a:r>
              <a:rPr lang="en-US" sz="1600" dirty="0" err="1">
                <a:solidFill>
                  <a:srgbClr val="2014FF"/>
                </a:solidFill>
              </a:rPr>
              <a:t>Zhabotinsky</a:t>
            </a:r>
            <a:r>
              <a:rPr lang="en-US" sz="1600" dirty="0">
                <a:solidFill>
                  <a:srgbClr val="2014FF"/>
                </a:solidFill>
              </a:rPr>
              <a:t> reaction</a:t>
            </a:r>
            <a:r>
              <a:rPr lang="en-US" sz="1600" dirty="0"/>
              <a:t>, or BZ reaction, is one of a class of reactions that serve as a classical example of </a:t>
            </a:r>
            <a:r>
              <a:rPr lang="en-US" sz="1600" dirty="0">
                <a:solidFill>
                  <a:srgbClr val="2014FF"/>
                </a:solidFill>
              </a:rPr>
              <a:t>non-equilibrium thermodynamics</a:t>
            </a:r>
            <a:r>
              <a:rPr lang="en-US" sz="1600" dirty="0"/>
              <a:t>, resulting in the establishment of a nonlinear chemical oscillator. </a:t>
            </a:r>
          </a:p>
          <a:p>
            <a:r>
              <a:rPr lang="en-US" sz="1600" dirty="0"/>
              <a:t>The only common element in these oscillators is the inclusion of bromine and an acid. </a:t>
            </a:r>
          </a:p>
          <a:p>
            <a:r>
              <a:rPr lang="en-US" sz="1600" dirty="0"/>
              <a:t>The reactions are important to theoretical chemistry in that they show that chemical reactions do not have to be dominated by equilibrium thermodynamic behavior. </a:t>
            </a:r>
          </a:p>
          <a:p>
            <a:r>
              <a:rPr lang="en-US" sz="1600" dirty="0"/>
              <a:t>These reactions are far from equilibrium and remain so for a significant length of time and evolve chaotically. </a:t>
            </a:r>
          </a:p>
          <a:p>
            <a:r>
              <a:rPr lang="en-US" sz="1600" dirty="0"/>
              <a:t>In this sense, they provide an interesting chemical model of nonequilibrium biological[clarification needed] phenomena;</a:t>
            </a:r>
          </a:p>
          <a:p>
            <a:r>
              <a:rPr lang="en-US" sz="1600" dirty="0"/>
              <a:t>As such, mathematical models and simulations of the BZ reactions themselves are of theoretical interest, showing phenomenon as noise-induced order.</a:t>
            </a:r>
          </a:p>
        </p:txBody>
      </p:sp>
      <p:sp>
        <p:nvSpPr>
          <p:cNvPr id="11" name="TextBox 10">
            <a:extLst>
              <a:ext uri="{FF2B5EF4-FFF2-40B4-BE49-F238E27FC236}">
                <a16:creationId xmlns:a16="http://schemas.microsoft.com/office/drawing/2014/main" id="{29EEF494-3BE8-C942-972A-0AA6E54031C3}"/>
              </a:ext>
            </a:extLst>
          </p:cNvPr>
          <p:cNvSpPr txBox="1"/>
          <p:nvPr/>
        </p:nvSpPr>
        <p:spPr>
          <a:xfrm>
            <a:off x="6612367" y="6255658"/>
            <a:ext cx="5064162" cy="307777"/>
          </a:xfrm>
          <a:prstGeom prst="rect">
            <a:avLst/>
          </a:prstGeom>
          <a:noFill/>
        </p:spPr>
        <p:txBody>
          <a:bodyPr wrap="square" rtlCol="0">
            <a:spAutoFit/>
          </a:bodyPr>
          <a:lstStyle/>
          <a:p>
            <a:pPr algn="ctr"/>
            <a:r>
              <a:rPr lang="en-US" sz="1400" dirty="0"/>
              <a:t>Computer simulation of the </a:t>
            </a:r>
            <a:r>
              <a:rPr lang="en-US" sz="1400" dirty="0" err="1"/>
              <a:t>Belousov</a:t>
            </a:r>
            <a:r>
              <a:rPr lang="en-US" sz="1400" dirty="0"/>
              <a:t>–</a:t>
            </a:r>
            <a:r>
              <a:rPr lang="en-US" sz="1400" dirty="0" err="1"/>
              <a:t>Zhabotinsky</a:t>
            </a:r>
            <a:r>
              <a:rPr lang="en-US" sz="1400" dirty="0"/>
              <a:t> reaction</a:t>
            </a:r>
          </a:p>
        </p:txBody>
      </p:sp>
    </p:spTree>
    <p:extLst>
      <p:ext uri="{BB962C8B-B14F-4D97-AF65-F5344CB8AC3E}">
        <p14:creationId xmlns:p14="http://schemas.microsoft.com/office/powerpoint/2010/main" val="2169434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8378947-37C5-6C4B-843F-16B839C4D88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Other Applications: Belousov–Zhabotinsky Reaction</a:t>
            </a:r>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9AA545-3AD2-6C4D-8021-EC2D9A11C07B}"/>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1700" dirty="0"/>
              <a:t>The </a:t>
            </a:r>
            <a:r>
              <a:rPr lang="en-US" sz="1700" dirty="0" err="1"/>
              <a:t>Belousov</a:t>
            </a:r>
            <a:r>
              <a:rPr lang="en-US" sz="1700" dirty="0"/>
              <a:t>–</a:t>
            </a:r>
            <a:r>
              <a:rPr lang="en-US" sz="1700" dirty="0" err="1"/>
              <a:t>Zhabotinsky</a:t>
            </a:r>
            <a:r>
              <a:rPr lang="en-US" sz="1700" dirty="0"/>
              <a:t> reaction is a </a:t>
            </a:r>
            <a:r>
              <a:rPr lang="en-US" sz="1700" dirty="0" err="1"/>
              <a:t>spatio</a:t>
            </a:r>
            <a:r>
              <a:rPr lang="en-US" sz="1700" dirty="0"/>
              <a:t>-temporal chemical oscillator that can be simulated by means of a cellular automaton. </a:t>
            </a:r>
          </a:p>
          <a:p>
            <a:r>
              <a:rPr lang="en-US" sz="1700" dirty="0"/>
              <a:t>In the 1950s A. M. </a:t>
            </a:r>
            <a:r>
              <a:rPr lang="en-US" sz="1700" dirty="0" err="1"/>
              <a:t>Zhabotinsky</a:t>
            </a:r>
            <a:r>
              <a:rPr lang="en-US" sz="1700" dirty="0"/>
              <a:t> (extending the work of B. P. </a:t>
            </a:r>
            <a:r>
              <a:rPr lang="en-US" sz="1700" dirty="0" err="1"/>
              <a:t>Belousov</a:t>
            </a:r>
            <a:r>
              <a:rPr lang="en-US" sz="1700" dirty="0"/>
              <a:t>) discovered that when a thin, homogenous layer of a mixture of malonic acid, acidified bromate, and a ceric salt were mixed together and left undisturbed, fascinating geometric patterns such as concentric circles and spirals propagate across the medium. </a:t>
            </a:r>
          </a:p>
          <a:p>
            <a:r>
              <a:rPr lang="en-US" sz="1700" dirty="0"/>
              <a:t>In the "Computer Recreations" section of the August 1988 issue of Scientific American, </a:t>
            </a:r>
            <a:r>
              <a:rPr lang="en-US" sz="1700" dirty="0">
                <a:solidFill>
                  <a:srgbClr val="2014FF"/>
                </a:solidFill>
              </a:rPr>
              <a:t>A. K. Dewdney discussed a cellular automaton developed by Martin Gerhardt and Heike Schuster of the University of Bielefeld (Germany)</a:t>
            </a:r>
            <a:r>
              <a:rPr lang="en-US" sz="1700" dirty="0"/>
              <a:t>. </a:t>
            </a:r>
          </a:p>
          <a:p>
            <a:r>
              <a:rPr lang="en-US" sz="1700" dirty="0"/>
              <a:t>This automaton produces wave patterns that resemble those in the </a:t>
            </a:r>
            <a:r>
              <a:rPr lang="en-US" sz="1700" dirty="0" err="1"/>
              <a:t>Belousov-Zhabotinsky</a:t>
            </a:r>
            <a:r>
              <a:rPr lang="en-US" sz="1700" dirty="0"/>
              <a:t> reaction. </a:t>
            </a:r>
          </a:p>
        </p:txBody>
      </p:sp>
      <p:pic>
        <p:nvPicPr>
          <p:cNvPr id="7170" name="Picture 2" descr="Image result for chemical waves belousov zhabotinsky">
            <a:extLst>
              <a:ext uri="{FF2B5EF4-FFF2-40B4-BE49-F238E27FC236}">
                <a16:creationId xmlns:a16="http://schemas.microsoft.com/office/drawing/2014/main" id="{BFFEFB8B-847E-5A4F-87D5-1DF814798D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95" r="-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751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3D40-D572-E143-88FD-58F846E42BB7}"/>
              </a:ext>
            </a:extLst>
          </p:cNvPr>
          <p:cNvSpPr>
            <a:spLocks noGrp="1"/>
          </p:cNvSpPr>
          <p:nvPr>
            <p:ph type="title"/>
          </p:nvPr>
        </p:nvSpPr>
        <p:spPr/>
        <p:txBody>
          <a:bodyPr/>
          <a:lstStyle/>
          <a:p>
            <a:r>
              <a:rPr lang="en-US" dirty="0"/>
              <a:t>Other Applications: Computer Processors</a:t>
            </a:r>
          </a:p>
        </p:txBody>
      </p:sp>
      <p:sp>
        <p:nvSpPr>
          <p:cNvPr id="5" name="Content Placeholder 4">
            <a:extLst>
              <a:ext uri="{FF2B5EF4-FFF2-40B4-BE49-F238E27FC236}">
                <a16:creationId xmlns:a16="http://schemas.microsoft.com/office/drawing/2014/main" id="{94F65B8C-3BD4-CC41-A2A8-6EBF20B4F978}"/>
              </a:ext>
            </a:extLst>
          </p:cNvPr>
          <p:cNvSpPr>
            <a:spLocks noGrp="1"/>
          </p:cNvSpPr>
          <p:nvPr>
            <p:ph idx="1"/>
          </p:nvPr>
        </p:nvSpPr>
        <p:spPr/>
        <p:txBody>
          <a:bodyPr>
            <a:normAutofit lnSpcReduction="10000"/>
          </a:bodyPr>
          <a:lstStyle/>
          <a:p>
            <a:r>
              <a:rPr lang="en-US" sz="2000" dirty="0">
                <a:solidFill>
                  <a:srgbClr val="0E07FF"/>
                </a:solidFill>
              </a:rPr>
              <a:t>Cellular automaton processors are physical implementations of CA concepts, which can process information computationally. </a:t>
            </a:r>
          </a:p>
          <a:p>
            <a:r>
              <a:rPr lang="en-US" sz="2000" dirty="0"/>
              <a:t>Processing elements are arranged in a regular grid of identical cells. </a:t>
            </a:r>
          </a:p>
          <a:p>
            <a:r>
              <a:rPr lang="en-US" sz="2000" dirty="0"/>
              <a:t>The grid is usually a square tiling, or tessellation, of two or three dimensions; other </a:t>
            </a:r>
            <a:r>
              <a:rPr lang="en-US" sz="2000" dirty="0" err="1"/>
              <a:t>tilings</a:t>
            </a:r>
            <a:r>
              <a:rPr lang="en-US" sz="2000" dirty="0"/>
              <a:t> are possible, but not yet used. </a:t>
            </a:r>
          </a:p>
          <a:p>
            <a:r>
              <a:rPr lang="en-US" sz="2000" dirty="0"/>
              <a:t>Cell states are determined only by interactions with adjacent neighbor cells. </a:t>
            </a:r>
          </a:p>
          <a:p>
            <a:r>
              <a:rPr lang="en-US" sz="2000" dirty="0"/>
              <a:t>No means exists to communicate directly with cells farther away.</a:t>
            </a:r>
          </a:p>
          <a:p>
            <a:r>
              <a:rPr lang="en-US" sz="2000" dirty="0"/>
              <a:t>One such cellular automaton processor array configuration is the systolic array. </a:t>
            </a:r>
          </a:p>
          <a:p>
            <a:r>
              <a:rPr lang="en-US" sz="2000" dirty="0"/>
              <a:t>Cell interaction can be via electric charge, magnetism, vibration (phonons at quantum scales), or any other physically useful means. </a:t>
            </a:r>
          </a:p>
          <a:p>
            <a:r>
              <a:rPr lang="en-US" sz="2000" dirty="0"/>
              <a:t>This can be done in several ways, so no wires are needed between any elements.</a:t>
            </a:r>
          </a:p>
          <a:p>
            <a:r>
              <a:rPr lang="en-US" sz="2000" dirty="0"/>
              <a:t> This is very unlike processors used in most computers today (von Neumann designs) which are divided into sections with elements that can communicate with distant elements over wires.</a:t>
            </a:r>
          </a:p>
        </p:txBody>
      </p:sp>
    </p:spTree>
    <p:extLst>
      <p:ext uri="{BB962C8B-B14F-4D97-AF65-F5344CB8AC3E}">
        <p14:creationId xmlns:p14="http://schemas.microsoft.com/office/powerpoint/2010/main" val="1444790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1C7E09-CD0B-C840-9F77-3EBA225EFEB2}"/>
              </a:ext>
            </a:extLst>
          </p:cNvPr>
          <p:cNvSpPr>
            <a:spLocks noGrp="1"/>
          </p:cNvSpPr>
          <p:nvPr>
            <p:ph type="title"/>
          </p:nvPr>
        </p:nvSpPr>
        <p:spPr>
          <a:xfrm>
            <a:off x="841248" y="548640"/>
            <a:ext cx="3600860" cy="5431536"/>
          </a:xfrm>
        </p:spPr>
        <p:txBody>
          <a:bodyPr>
            <a:normAutofit/>
          </a:bodyPr>
          <a:lstStyle/>
          <a:p>
            <a:r>
              <a:rPr lang="en-US" sz="4600"/>
              <a:t>Other Applications: Cryptography</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47F286E-34E4-274C-A4AD-3D617936844A}"/>
              </a:ext>
            </a:extLst>
          </p:cNvPr>
          <p:cNvSpPr>
            <a:spLocks noGrp="1"/>
          </p:cNvSpPr>
          <p:nvPr>
            <p:ph idx="1"/>
          </p:nvPr>
        </p:nvSpPr>
        <p:spPr>
          <a:xfrm>
            <a:off x="5126418" y="552091"/>
            <a:ext cx="6224335" cy="5431536"/>
          </a:xfrm>
        </p:spPr>
        <p:txBody>
          <a:bodyPr anchor="ctr">
            <a:normAutofit/>
          </a:bodyPr>
          <a:lstStyle/>
          <a:p>
            <a:r>
              <a:rPr lang="en-US" sz="2200" dirty="0"/>
              <a:t>Rule 30 was originally suggested as a possible block cipher for use in cryptography. </a:t>
            </a:r>
          </a:p>
          <a:p>
            <a:r>
              <a:rPr lang="en-US" sz="2200" dirty="0"/>
              <a:t>Two-dimensional cellular automata can be used for constructing a pseudorandom number generator. </a:t>
            </a:r>
          </a:p>
          <a:p>
            <a:r>
              <a:rPr lang="en-US" sz="2200" dirty="0"/>
              <a:t>Cellular automata have been proposed for public-key cryptography.</a:t>
            </a:r>
          </a:p>
          <a:p>
            <a:r>
              <a:rPr lang="en-US" sz="2200" dirty="0">
                <a:solidFill>
                  <a:srgbClr val="2014FF"/>
                </a:solidFill>
              </a:rPr>
              <a:t>The one-way hash function is the evolution of a finite CA whose inverse is believed to be hard to find (and is the basis of cryptocurrencies)</a:t>
            </a:r>
          </a:p>
          <a:p>
            <a:r>
              <a:rPr lang="en-US" sz="2200" dirty="0"/>
              <a:t>Given the rule, anyone can easily calculate future states, but it appears to be very difficult to calculate previous states. </a:t>
            </a:r>
          </a:p>
          <a:p>
            <a:endParaRPr lang="en-US" sz="2200" dirty="0"/>
          </a:p>
        </p:txBody>
      </p:sp>
    </p:spTree>
    <p:extLst>
      <p:ext uri="{BB962C8B-B14F-4D97-AF65-F5344CB8AC3E}">
        <p14:creationId xmlns:p14="http://schemas.microsoft.com/office/powerpoint/2010/main" val="2631472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D683B-6310-414B-80B4-120E2DDC2CB6}"/>
              </a:ext>
            </a:extLst>
          </p:cNvPr>
          <p:cNvSpPr>
            <a:spLocks noGrp="1"/>
          </p:cNvSpPr>
          <p:nvPr>
            <p:ph type="title"/>
          </p:nvPr>
        </p:nvSpPr>
        <p:spPr>
          <a:xfrm>
            <a:off x="838200" y="365125"/>
            <a:ext cx="10515600" cy="1325563"/>
          </a:xfrm>
        </p:spPr>
        <p:txBody>
          <a:bodyPr>
            <a:normAutofit/>
          </a:bodyPr>
          <a:lstStyle/>
          <a:p>
            <a:r>
              <a:rPr lang="en-US" sz="5400"/>
              <a:t>Modeling Physical Reality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104922-C4AD-174D-8D33-0A42FAE13026}"/>
              </a:ext>
            </a:extLst>
          </p:cNvPr>
          <p:cNvSpPr>
            <a:spLocks noGrp="1"/>
          </p:cNvSpPr>
          <p:nvPr>
            <p:ph idx="1"/>
          </p:nvPr>
        </p:nvSpPr>
        <p:spPr>
          <a:xfrm>
            <a:off x="838200" y="1929384"/>
            <a:ext cx="10515600" cy="4251960"/>
          </a:xfrm>
        </p:spPr>
        <p:txBody>
          <a:bodyPr>
            <a:normAutofit/>
          </a:bodyPr>
          <a:lstStyle/>
          <a:p>
            <a:r>
              <a:rPr lang="en-US" sz="1900" dirty="0"/>
              <a:t>While a complete theory along this line has not been developed, entertaining and developing this hypothesis led scholars to interesting speculation and fruitful intuitions on how we can make sense of our world within a discrete framework. </a:t>
            </a:r>
          </a:p>
          <a:p>
            <a:r>
              <a:rPr lang="en-US" sz="1900" dirty="0"/>
              <a:t>Marvin Minsky, the AI pioneer, investigated how to understand particle interaction with a four-dimensional CA lattice</a:t>
            </a:r>
          </a:p>
          <a:p>
            <a:r>
              <a:rPr lang="en-US" sz="1900" dirty="0"/>
              <a:t>Konrad </a:t>
            </a:r>
            <a:r>
              <a:rPr lang="en-US" sz="1900" dirty="0" err="1"/>
              <a:t>Zuse</a:t>
            </a:r>
            <a:r>
              <a:rPr lang="en-US" sz="1900" dirty="0"/>
              <a:t>—the inventor of the first working computer, the Z3—developed an irregularly organized lattice to address the question of the information content of particles.</a:t>
            </a:r>
          </a:p>
          <a:p>
            <a:r>
              <a:rPr lang="en-US" sz="1900" dirty="0"/>
              <a:t>More recently, Edward Fredkin exposed what he terms the "finite nature hypothesis", i.e., the idea that "ultimately every quantity of physics, including space and time, will turn out to be discrete and finite."</a:t>
            </a:r>
          </a:p>
          <a:p>
            <a:r>
              <a:rPr lang="en-US" sz="1900" dirty="0"/>
              <a:t>Fredkin and Wolfram are strong proponents of a CA-based physics. </a:t>
            </a:r>
          </a:p>
          <a:p>
            <a:r>
              <a:rPr lang="en-US" sz="1900" dirty="0">
                <a:solidFill>
                  <a:srgbClr val="2014FF"/>
                </a:solidFill>
              </a:rPr>
              <a:t>In 2016 Gerard 't </a:t>
            </a:r>
            <a:r>
              <a:rPr lang="en-US" sz="1900" dirty="0" err="1">
                <a:solidFill>
                  <a:srgbClr val="2014FF"/>
                </a:solidFill>
              </a:rPr>
              <a:t>Hooft</a:t>
            </a:r>
            <a:r>
              <a:rPr lang="en-US" sz="1900" dirty="0">
                <a:solidFill>
                  <a:srgbClr val="2014FF"/>
                </a:solidFill>
              </a:rPr>
              <a:t> published a book-length development of the idea to rebuild quantum mechanics using cellular automata.</a:t>
            </a:r>
          </a:p>
        </p:txBody>
      </p:sp>
    </p:spTree>
    <p:extLst>
      <p:ext uri="{BB962C8B-B14F-4D97-AF65-F5344CB8AC3E}">
        <p14:creationId xmlns:p14="http://schemas.microsoft.com/office/powerpoint/2010/main" val="420746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close up of a chain link fence&#10;&#10;Description automatically generated with low confidence">
            <a:extLst>
              <a:ext uri="{FF2B5EF4-FFF2-40B4-BE49-F238E27FC236}">
                <a16:creationId xmlns:a16="http://schemas.microsoft.com/office/drawing/2014/main" id="{1F741C1F-2E84-40B5-9A2E-92ED8D8742BA}"/>
              </a:ext>
            </a:extLst>
          </p:cNvPr>
          <p:cNvPicPr>
            <a:picLocks noChangeAspect="1"/>
          </p:cNvPicPr>
          <p:nvPr/>
        </p:nvPicPr>
        <p:blipFill rotWithShape="1">
          <a:blip r:embed="rId2"/>
          <a:srcRect r="9091" b="9091"/>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D09F8E-EF0A-484C-9A7B-74372A91D0E8}"/>
              </a:ext>
            </a:extLst>
          </p:cNvPr>
          <p:cNvSpPr>
            <a:spLocks noGrp="1"/>
          </p:cNvSpPr>
          <p:nvPr>
            <p:ph type="title"/>
          </p:nvPr>
        </p:nvSpPr>
        <p:spPr>
          <a:xfrm>
            <a:off x="838200" y="365125"/>
            <a:ext cx="10515600" cy="1325563"/>
          </a:xfrm>
        </p:spPr>
        <p:txBody>
          <a:bodyPr>
            <a:normAutofit/>
          </a:bodyPr>
          <a:lstStyle/>
          <a:p>
            <a:r>
              <a:rPr lang="en-US"/>
              <a:t>Basics</a:t>
            </a:r>
          </a:p>
        </p:txBody>
      </p:sp>
      <p:graphicFrame>
        <p:nvGraphicFramePr>
          <p:cNvPr id="5" name="Content Placeholder 2">
            <a:extLst>
              <a:ext uri="{FF2B5EF4-FFF2-40B4-BE49-F238E27FC236}">
                <a16:creationId xmlns:a16="http://schemas.microsoft.com/office/drawing/2014/main" id="{1980071F-9D54-41C2-B317-95486A3ED664}"/>
              </a:ext>
            </a:extLst>
          </p:cNvPr>
          <p:cNvGraphicFramePr>
            <a:graphicFrameLocks noGrp="1"/>
          </p:cNvGraphicFramePr>
          <p:nvPr>
            <p:ph idx="1"/>
            <p:extLst>
              <p:ext uri="{D42A27DB-BD31-4B8C-83A1-F6EECF244321}">
                <p14:modId xmlns:p14="http://schemas.microsoft.com/office/powerpoint/2010/main" val="34086210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0685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FF3EAE-3E3A-CF4E-813A-2C657309BA72}"/>
              </a:ext>
            </a:extLst>
          </p:cNvPr>
          <p:cNvSpPr>
            <a:spLocks noGrp="1"/>
          </p:cNvSpPr>
          <p:nvPr>
            <p:ph type="title"/>
          </p:nvPr>
        </p:nvSpPr>
        <p:spPr>
          <a:xfrm>
            <a:off x="841248" y="548640"/>
            <a:ext cx="3600860" cy="5431536"/>
          </a:xfrm>
        </p:spPr>
        <p:txBody>
          <a:bodyPr>
            <a:normAutofit/>
          </a:bodyPr>
          <a:lstStyle/>
          <a:p>
            <a:r>
              <a:rPr lang="en-US" sz="5400" dirty="0"/>
              <a:t>Modeling Physical Reality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D3B2BB-3484-B848-A966-CBFCEA50A2E0}"/>
              </a:ext>
            </a:extLst>
          </p:cNvPr>
          <p:cNvSpPr>
            <a:spLocks noGrp="1"/>
          </p:cNvSpPr>
          <p:nvPr>
            <p:ph idx="1"/>
          </p:nvPr>
        </p:nvSpPr>
        <p:spPr>
          <a:xfrm>
            <a:off x="5126418" y="552091"/>
            <a:ext cx="6224335" cy="5431536"/>
          </a:xfrm>
        </p:spPr>
        <p:txBody>
          <a:bodyPr anchor="ctr">
            <a:noAutofit/>
          </a:bodyPr>
          <a:lstStyle/>
          <a:p>
            <a:pPr>
              <a:spcBef>
                <a:spcPts val="0"/>
              </a:spcBef>
              <a:spcAft>
                <a:spcPts val="1200"/>
              </a:spcAft>
              <a:buFont typeface="Wingdings" pitchFamily="2" charset="2"/>
              <a:buChar char="v"/>
            </a:pPr>
            <a:r>
              <a:rPr lang="en-US" sz="1800" dirty="0"/>
              <a:t>As Andrew </a:t>
            </a:r>
            <a:r>
              <a:rPr lang="en-US" sz="1800" dirty="0" err="1"/>
              <a:t>Ilachinski</a:t>
            </a:r>
            <a:r>
              <a:rPr lang="en-US" sz="1800" dirty="0"/>
              <a:t> points out in his book Cellular Automata, many scholars have raised the question of </a:t>
            </a:r>
            <a:r>
              <a:rPr lang="en-US" sz="1800" dirty="0">
                <a:solidFill>
                  <a:srgbClr val="2014FF"/>
                </a:solidFill>
              </a:rPr>
              <a:t>whether the universe is a cellular automaton.</a:t>
            </a:r>
          </a:p>
          <a:p>
            <a:pPr>
              <a:spcBef>
                <a:spcPts val="0"/>
              </a:spcBef>
              <a:spcAft>
                <a:spcPts val="1200"/>
              </a:spcAft>
              <a:buFont typeface="Wingdings" pitchFamily="2" charset="2"/>
              <a:buChar char="v"/>
            </a:pPr>
            <a:r>
              <a:rPr lang="en-US" sz="1800" dirty="0" err="1"/>
              <a:t>Ilachinski</a:t>
            </a:r>
            <a:r>
              <a:rPr lang="en-US" sz="1800" dirty="0"/>
              <a:t> argues that the importance of this question may be better appreciated with a simple observation, which can be stated as follows. </a:t>
            </a:r>
          </a:p>
          <a:p>
            <a:pPr lvl="1">
              <a:spcBef>
                <a:spcPts val="0"/>
              </a:spcBef>
              <a:spcAft>
                <a:spcPts val="1200"/>
              </a:spcAft>
              <a:buFont typeface="Courier New" panose="02070309020205020404" pitchFamily="49" charset="0"/>
              <a:buChar char="o"/>
            </a:pPr>
            <a:r>
              <a:rPr lang="en-US" sz="1800" dirty="0"/>
              <a:t>Consider the evolution of rule 110: if it were some kind of "alien physics", what would be a reasonable description of the observed patterns?[</a:t>
            </a:r>
          </a:p>
          <a:p>
            <a:pPr lvl="1">
              <a:spcBef>
                <a:spcPts val="0"/>
              </a:spcBef>
              <a:spcAft>
                <a:spcPts val="1200"/>
              </a:spcAft>
              <a:buFont typeface="Courier New" panose="02070309020205020404" pitchFamily="49" charset="0"/>
              <a:buChar char="o"/>
            </a:pPr>
            <a:r>
              <a:rPr lang="en-US" sz="1800" dirty="0"/>
              <a:t>If an observer did not know how the images were generated, that observer might end up conjecturing about the movement of some particle-like objects. </a:t>
            </a:r>
          </a:p>
          <a:p>
            <a:pPr lvl="1">
              <a:spcBef>
                <a:spcPts val="0"/>
              </a:spcBef>
              <a:spcAft>
                <a:spcPts val="1200"/>
              </a:spcAft>
              <a:buFont typeface="Courier New" panose="02070309020205020404" pitchFamily="49" charset="0"/>
              <a:buChar char="o"/>
            </a:pPr>
            <a:r>
              <a:rPr lang="en-US" sz="1800" dirty="0"/>
              <a:t>Indeed, physicist </a:t>
            </a:r>
            <a:r>
              <a:rPr lang="en-US" sz="1800" dirty="0">
                <a:solidFill>
                  <a:srgbClr val="0E07FF"/>
                </a:solidFill>
              </a:rPr>
              <a:t>James Crutchfield (UC Davis Physics) </a:t>
            </a:r>
            <a:r>
              <a:rPr lang="en-US" sz="1800" dirty="0"/>
              <a:t>has constructed a rigorous mathematical theory out of this idea, proving the statistical emergence of "particles" from cellular automata. (discussed in the following)</a:t>
            </a:r>
          </a:p>
        </p:txBody>
      </p:sp>
    </p:spTree>
    <p:extLst>
      <p:ext uri="{BB962C8B-B14F-4D97-AF65-F5344CB8AC3E}">
        <p14:creationId xmlns:p14="http://schemas.microsoft.com/office/powerpoint/2010/main" val="128573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Helvetica Neue Light"/>
                <a:cs typeface="Helvetica Neue Light"/>
              </a:rPr>
              <a:t>A Realistic CA:  Earthquake Simulations</a:t>
            </a:r>
            <a:endParaRPr lang="en-US" sz="2800" dirty="0">
              <a:latin typeface="Helvetica Neue Light"/>
              <a:cs typeface="Helvetica Neue Light"/>
            </a:endParaRPr>
          </a:p>
        </p:txBody>
      </p:sp>
      <p:sp>
        <p:nvSpPr>
          <p:cNvPr id="5" name="Content Placeholder 4"/>
          <p:cNvSpPr>
            <a:spLocks noGrp="1"/>
          </p:cNvSpPr>
          <p:nvPr>
            <p:ph sz="half" idx="1"/>
          </p:nvPr>
        </p:nvSpPr>
        <p:spPr/>
        <p:txBody>
          <a:bodyPr>
            <a:normAutofit lnSpcReduction="10000"/>
          </a:bodyPr>
          <a:lstStyle/>
          <a:p>
            <a:pPr>
              <a:spcBef>
                <a:spcPts val="0"/>
              </a:spcBef>
              <a:spcAft>
                <a:spcPts val="1200"/>
              </a:spcAft>
            </a:pPr>
            <a:r>
              <a:rPr lang="en-US" sz="2400" dirty="0">
                <a:latin typeface="+mj-lt"/>
                <a:cs typeface="Helvetica Neue Light"/>
              </a:rPr>
              <a:t>Any observable geophysical quantity can be computed and displayed from simulations</a:t>
            </a:r>
          </a:p>
          <a:p>
            <a:pPr>
              <a:spcBef>
                <a:spcPts val="0"/>
              </a:spcBef>
              <a:spcAft>
                <a:spcPts val="1200"/>
              </a:spcAft>
            </a:pPr>
            <a:r>
              <a:rPr lang="en-US" sz="2400" dirty="0">
                <a:latin typeface="+mj-lt"/>
                <a:cs typeface="Helvetica Neue Light"/>
              </a:rPr>
              <a:t>Includes earthquake histories, aftershock patterns, surface deformation, </a:t>
            </a:r>
            <a:r>
              <a:rPr lang="en-US" sz="2400" dirty="0" err="1">
                <a:latin typeface="+mj-lt"/>
                <a:cs typeface="Helvetica Neue Light"/>
              </a:rPr>
              <a:t>InSAR</a:t>
            </a:r>
            <a:r>
              <a:rPr lang="en-US" sz="2400" dirty="0">
                <a:latin typeface="+mj-lt"/>
                <a:cs typeface="Helvetica Neue Light"/>
              </a:rPr>
              <a:t>, and gravity changes</a:t>
            </a:r>
          </a:p>
          <a:p>
            <a:pPr>
              <a:spcBef>
                <a:spcPts val="0"/>
              </a:spcBef>
              <a:spcAft>
                <a:spcPts val="1200"/>
              </a:spcAft>
            </a:pPr>
            <a:r>
              <a:rPr lang="en-US" sz="2400" dirty="0">
                <a:latin typeface="+mj-lt"/>
                <a:cs typeface="Helvetica Neue Light"/>
              </a:rPr>
              <a:t>Virtual California simulations are in reasonable agreement with the aggregate of data</a:t>
            </a:r>
          </a:p>
          <a:p>
            <a:pPr>
              <a:spcBef>
                <a:spcPts val="0"/>
              </a:spcBef>
              <a:spcAft>
                <a:spcPts val="1200"/>
              </a:spcAft>
            </a:pPr>
            <a:r>
              <a:rPr lang="en-US" sz="2400" dirty="0">
                <a:latin typeface="+mj-lt"/>
                <a:cs typeface="Helvetica Neue Light"/>
              </a:rPr>
              <a:t>We are reaching an era of big data (at least in the simulation sense)</a:t>
            </a:r>
          </a:p>
        </p:txBody>
      </p:sp>
      <p:pic>
        <p:nvPicPr>
          <p:cNvPr id="6" name="Content Placeholder 5" descr="Screen Shot 2014-06-03 at 3.48.52 PM.png">
            <a:extLst>
              <a:ext uri="{FF2B5EF4-FFF2-40B4-BE49-F238E27FC236}">
                <a16:creationId xmlns:a16="http://schemas.microsoft.com/office/drawing/2014/main" id="{F055DF44-B8A2-4C47-B434-0DCAB8505C0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58733" y="1825625"/>
            <a:ext cx="3808533" cy="4351338"/>
          </a:xfrm>
          <a:prstGeom prst="rect">
            <a:avLst/>
          </a:prstGeom>
        </p:spPr>
      </p:pic>
      <p:sp>
        <p:nvSpPr>
          <p:cNvPr id="2" name="TextBox 1">
            <a:extLst>
              <a:ext uri="{FF2B5EF4-FFF2-40B4-BE49-F238E27FC236}">
                <a16:creationId xmlns:a16="http://schemas.microsoft.com/office/drawing/2014/main" id="{010FE6A8-23E3-A844-ADAB-28D33E768929}"/>
              </a:ext>
            </a:extLst>
          </p:cNvPr>
          <p:cNvSpPr txBox="1"/>
          <p:nvPr/>
        </p:nvSpPr>
        <p:spPr>
          <a:xfrm>
            <a:off x="1132114" y="6176963"/>
            <a:ext cx="4147457" cy="369332"/>
          </a:xfrm>
          <a:prstGeom prst="rect">
            <a:avLst/>
          </a:prstGeom>
          <a:noFill/>
        </p:spPr>
        <p:txBody>
          <a:bodyPr wrap="square" rtlCol="0">
            <a:spAutoFit/>
          </a:bodyPr>
          <a:lstStyle/>
          <a:p>
            <a:pPr algn="ctr"/>
            <a:r>
              <a:rPr lang="en-US" dirty="0" err="1">
                <a:solidFill>
                  <a:srgbClr val="2014FF"/>
                </a:solidFill>
              </a:rPr>
              <a:t>geodynamics.org</a:t>
            </a:r>
            <a:r>
              <a:rPr lang="en-US" dirty="0">
                <a:solidFill>
                  <a:srgbClr val="2014FF"/>
                </a:solidFill>
              </a:rPr>
              <a:t>/software</a:t>
            </a:r>
          </a:p>
        </p:txBody>
      </p:sp>
    </p:spTree>
    <p:extLst>
      <p:ext uri="{BB962C8B-B14F-4D97-AF65-F5344CB8AC3E}">
        <p14:creationId xmlns:p14="http://schemas.microsoft.com/office/powerpoint/2010/main" val="2742943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creen Shot 2014-06-03 at 3.59.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68300"/>
            <a:ext cx="9144000" cy="6104042"/>
          </a:xfrm>
          <a:prstGeom prst="rect">
            <a:avLst/>
          </a:prstGeom>
        </p:spPr>
      </p:pic>
    </p:spTree>
    <p:extLst>
      <p:ext uri="{BB962C8B-B14F-4D97-AF65-F5344CB8AC3E}">
        <p14:creationId xmlns:p14="http://schemas.microsoft.com/office/powerpoint/2010/main" val="1491893406"/>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a:xfrm>
            <a:off x="2133601" y="609600"/>
            <a:ext cx="2734733" cy="609600"/>
          </a:xfrm>
          <a:ln/>
        </p:spPr>
        <p:txBody>
          <a:bodyPr vert="horz" lIns="0" tIns="0" rIns="0" bIns="0" rtlCol="0" anchor="ctr">
            <a:normAutofit/>
          </a:bodyPr>
          <a:lstStyle/>
          <a:p>
            <a:pPr defTabSz="457200">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3200" dirty="0">
                <a:effectLst>
                  <a:outerShdw blurRad="38100" dist="38100" dir="2700000" algn="tl">
                    <a:srgbClr val="000000">
                      <a:alpha val="43137"/>
                    </a:srgbClr>
                  </a:outerShdw>
                </a:effectLst>
                <a:latin typeface="Helvetica Neue Light"/>
                <a:cs typeface="Helvetica Neue Light"/>
              </a:rPr>
              <a:t>Fault Model </a:t>
            </a:r>
          </a:p>
        </p:txBody>
      </p:sp>
      <p:pic>
        <p:nvPicPr>
          <p:cNvPr id="2" name="Picture 1" descr="AllCal2-overview-overhead.png"/>
          <p:cNvPicPr>
            <a:picLocks noChangeAspect="1"/>
          </p:cNvPicPr>
          <p:nvPr/>
        </p:nvPicPr>
        <p:blipFill rotWithShape="1">
          <a:blip r:embed="rId3">
            <a:extLst>
              <a:ext uri="{28A0092B-C50C-407E-A947-70E740481C1C}">
                <a14:useLocalDpi xmlns:a14="http://schemas.microsoft.com/office/drawing/2010/main" val="0"/>
              </a:ext>
            </a:extLst>
          </a:blip>
          <a:srcRect l="22039" t="9630" r="18332" b="8518"/>
          <a:stretch/>
        </p:blipFill>
        <p:spPr>
          <a:xfrm>
            <a:off x="5943600" y="609600"/>
            <a:ext cx="4089400" cy="5613400"/>
          </a:xfrm>
          <a:prstGeom prst="rect">
            <a:avLst/>
          </a:prstGeom>
        </p:spPr>
      </p:pic>
      <p:grpSp>
        <p:nvGrpSpPr>
          <p:cNvPr id="4" name="Group 11"/>
          <p:cNvGrpSpPr/>
          <p:nvPr/>
        </p:nvGrpSpPr>
        <p:grpSpPr>
          <a:xfrm>
            <a:off x="1734964" y="2895600"/>
            <a:ext cx="4284836" cy="3606798"/>
            <a:chOff x="76200" y="3022602"/>
            <a:chExt cx="4284836" cy="3606798"/>
          </a:xfrm>
        </p:grpSpPr>
        <p:sp>
          <p:nvSpPr>
            <p:cNvPr id="6" name="TextBox 5"/>
            <p:cNvSpPr txBox="1"/>
            <p:nvPr/>
          </p:nvSpPr>
          <p:spPr>
            <a:xfrm>
              <a:off x="745768" y="3022602"/>
              <a:ext cx="2743200" cy="338554"/>
            </a:xfrm>
            <a:prstGeom prst="rect">
              <a:avLst/>
            </a:prstGeom>
            <a:noFill/>
            <a:ln w="22225" cap="flat" cmpd="sng" algn="ctr">
              <a:solidFill>
                <a:srgbClr val="000000"/>
              </a:solidFill>
              <a:prstDash val="solid"/>
              <a:round/>
              <a:headEnd type="none" w="med" len="med"/>
              <a:tailEnd type="none" w="med" len="med"/>
            </a:ln>
          </p:spPr>
          <p:txBody>
            <a:bodyPr wrap="square" rtlCol="0">
              <a:spAutoFit/>
            </a:bodyPr>
            <a:lstStyle/>
            <a:p>
              <a:pPr algn="ctr"/>
              <a:r>
                <a:rPr lang="en-US" sz="1600" dirty="0">
                  <a:solidFill>
                    <a:srgbClr val="000000"/>
                  </a:solidFill>
                </a:rPr>
                <a:t>Details of Southern CA</a:t>
              </a:r>
            </a:p>
          </p:txBody>
        </p:sp>
        <p:grpSp>
          <p:nvGrpSpPr>
            <p:cNvPr id="9" name="Group 10"/>
            <p:cNvGrpSpPr/>
            <p:nvPr/>
          </p:nvGrpSpPr>
          <p:grpSpPr>
            <a:xfrm>
              <a:off x="76200" y="3366470"/>
              <a:ext cx="4284836" cy="3262930"/>
              <a:chOff x="76200" y="3366470"/>
              <a:chExt cx="4284836" cy="3262930"/>
            </a:xfrm>
          </p:grpSpPr>
          <p:grpSp>
            <p:nvGrpSpPr>
              <p:cNvPr id="10" name="Group 9"/>
              <p:cNvGrpSpPr/>
              <p:nvPr/>
            </p:nvGrpSpPr>
            <p:grpSpPr>
              <a:xfrm>
                <a:off x="76200" y="3366470"/>
                <a:ext cx="4284836" cy="3262930"/>
                <a:chOff x="76200" y="3366470"/>
                <a:chExt cx="4284836" cy="3262930"/>
              </a:xfrm>
            </p:grpSpPr>
            <p:pic>
              <p:nvPicPr>
                <p:cNvPr id="5" name="Picture 4" descr="ALLCAL-Elements.jpg"/>
                <p:cNvPicPr>
                  <a:picLocks noChangeAspect="1"/>
                </p:cNvPicPr>
                <p:nvPr/>
              </p:nvPicPr>
              <p:blipFill>
                <a:blip r:embed="rId4"/>
                <a:stretch>
                  <a:fillRect/>
                </a:stretch>
              </p:blipFill>
              <p:spPr>
                <a:xfrm>
                  <a:off x="76200" y="3366470"/>
                  <a:ext cx="4284836" cy="3262930"/>
                </a:xfrm>
                <a:prstGeom prst="rect">
                  <a:avLst/>
                </a:prstGeom>
                <a:ln>
                  <a:solidFill>
                    <a:srgbClr val="000000"/>
                  </a:solidFill>
                </a:ln>
              </p:spPr>
            </p:pic>
            <p:grpSp>
              <p:nvGrpSpPr>
                <p:cNvPr id="11" name="Group 8"/>
                <p:cNvGrpSpPr/>
                <p:nvPr/>
              </p:nvGrpSpPr>
              <p:grpSpPr>
                <a:xfrm>
                  <a:off x="304800" y="5562600"/>
                  <a:ext cx="3048000" cy="914400"/>
                  <a:chOff x="304800" y="5562600"/>
                  <a:chExt cx="3048000" cy="914400"/>
                </a:xfrm>
                <a:solidFill>
                  <a:srgbClr val="FFFFFF"/>
                </a:solidFill>
              </p:grpSpPr>
              <p:sp>
                <p:nvSpPr>
                  <p:cNvPr id="3" name="Rectangle 2"/>
                  <p:cNvSpPr/>
                  <p:nvPr/>
                </p:nvSpPr>
                <p:spPr bwMode="auto">
                  <a:xfrm>
                    <a:off x="304800" y="5562600"/>
                    <a:ext cx="2514600" cy="9144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8" name="Right Triangle 7"/>
                  <p:cNvSpPr/>
                  <p:nvPr/>
                </p:nvSpPr>
                <p:spPr bwMode="auto">
                  <a:xfrm>
                    <a:off x="2819400" y="5562600"/>
                    <a:ext cx="533400" cy="914400"/>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grpSp>
          <p:sp>
            <p:nvSpPr>
              <p:cNvPr id="7" name="TextBox 6"/>
              <p:cNvSpPr txBox="1"/>
              <p:nvPr/>
            </p:nvSpPr>
            <p:spPr>
              <a:xfrm>
                <a:off x="152400" y="5334000"/>
                <a:ext cx="2667000" cy="1077218"/>
              </a:xfrm>
              <a:prstGeom prst="rect">
                <a:avLst/>
              </a:prstGeom>
              <a:noFill/>
            </p:spPr>
            <p:txBody>
              <a:bodyPr wrap="square" rtlCol="0">
                <a:spAutoFit/>
              </a:bodyPr>
              <a:lstStyle/>
              <a:p>
                <a:r>
                  <a:rPr lang="en-US" sz="1600" dirty="0">
                    <a:solidFill>
                      <a:srgbClr val="000000"/>
                    </a:solidFill>
                  </a:rPr>
                  <a:t>Few rips and tears down dip, since using rectangles rather than triangles to fit curved surfaces</a:t>
                </a:r>
              </a:p>
            </p:txBody>
          </p:sp>
        </p:grpSp>
      </p:grpSp>
      <p:grpSp>
        <p:nvGrpSpPr>
          <p:cNvPr id="12" name="Group 13"/>
          <p:cNvGrpSpPr/>
          <p:nvPr/>
        </p:nvGrpSpPr>
        <p:grpSpPr>
          <a:xfrm>
            <a:off x="6172200" y="5962590"/>
            <a:ext cx="3790950" cy="839232"/>
            <a:chOff x="406400" y="5702300"/>
            <a:chExt cx="3790950" cy="839232"/>
          </a:xfrm>
        </p:grpSpPr>
        <p:grpSp>
          <p:nvGrpSpPr>
            <p:cNvPr id="14" name="Group 14"/>
            <p:cNvGrpSpPr/>
            <p:nvPr/>
          </p:nvGrpSpPr>
          <p:grpSpPr>
            <a:xfrm>
              <a:off x="406400" y="5702300"/>
              <a:ext cx="3790950" cy="610632"/>
              <a:chOff x="406400" y="5702300"/>
              <a:chExt cx="3790950" cy="610632"/>
            </a:xfrm>
          </p:grpSpPr>
          <p:grpSp>
            <p:nvGrpSpPr>
              <p:cNvPr id="15" name="Group 16"/>
              <p:cNvGrpSpPr/>
              <p:nvPr/>
            </p:nvGrpSpPr>
            <p:grpSpPr>
              <a:xfrm>
                <a:off x="406400" y="5943600"/>
                <a:ext cx="3790950" cy="369332"/>
                <a:chOff x="400050" y="5943600"/>
                <a:chExt cx="3790950" cy="369332"/>
              </a:xfrm>
            </p:grpSpPr>
            <p:sp>
              <p:nvSpPr>
                <p:cNvPr id="26" name="TextBox 25"/>
                <p:cNvSpPr txBox="1"/>
                <p:nvPr/>
              </p:nvSpPr>
              <p:spPr>
                <a:xfrm>
                  <a:off x="400050" y="5943600"/>
                  <a:ext cx="457200" cy="369332"/>
                </a:xfrm>
                <a:prstGeom prst="rect">
                  <a:avLst/>
                </a:prstGeom>
                <a:solidFill>
                  <a:srgbClr val="FFFFFF"/>
                </a:solidFill>
                <a:ln>
                  <a:noFill/>
                </a:ln>
              </p:spPr>
              <p:txBody>
                <a:bodyPr wrap="square" rtlCol="0">
                  <a:spAutoFit/>
                </a:bodyPr>
                <a:lstStyle/>
                <a:p>
                  <a:r>
                    <a:rPr lang="en-US" dirty="0">
                      <a:solidFill>
                        <a:schemeClr val="bg2"/>
                      </a:solidFill>
                    </a:rPr>
                    <a:t>0</a:t>
                  </a:r>
                </a:p>
              </p:txBody>
            </p:sp>
            <p:sp>
              <p:nvSpPr>
                <p:cNvPr id="27" name="TextBox 26"/>
                <p:cNvSpPr txBox="1"/>
                <p:nvPr/>
              </p:nvSpPr>
              <p:spPr>
                <a:xfrm>
                  <a:off x="1108075" y="5943600"/>
                  <a:ext cx="762000" cy="369332"/>
                </a:xfrm>
                <a:prstGeom prst="rect">
                  <a:avLst/>
                </a:prstGeom>
                <a:solidFill>
                  <a:srgbClr val="FFFFFF"/>
                </a:solidFill>
                <a:ln>
                  <a:noFill/>
                </a:ln>
              </p:spPr>
              <p:txBody>
                <a:bodyPr wrap="square" rtlCol="0">
                  <a:spAutoFit/>
                </a:bodyPr>
                <a:lstStyle/>
                <a:p>
                  <a:r>
                    <a:rPr lang="en-US" dirty="0">
                      <a:solidFill>
                        <a:schemeClr val="bg2"/>
                      </a:solidFill>
                    </a:rPr>
                    <a:t>10</a:t>
                  </a:r>
                </a:p>
              </p:txBody>
            </p:sp>
            <p:sp>
              <p:nvSpPr>
                <p:cNvPr id="28" name="TextBox 27"/>
                <p:cNvSpPr txBox="1"/>
                <p:nvPr/>
              </p:nvSpPr>
              <p:spPr>
                <a:xfrm>
                  <a:off x="1892300" y="5943600"/>
                  <a:ext cx="762000" cy="369332"/>
                </a:xfrm>
                <a:prstGeom prst="rect">
                  <a:avLst/>
                </a:prstGeom>
                <a:solidFill>
                  <a:srgbClr val="FFFFFF"/>
                </a:solidFill>
                <a:ln>
                  <a:noFill/>
                </a:ln>
              </p:spPr>
              <p:txBody>
                <a:bodyPr wrap="square" rtlCol="0">
                  <a:spAutoFit/>
                </a:bodyPr>
                <a:lstStyle/>
                <a:p>
                  <a:r>
                    <a:rPr lang="en-US" dirty="0">
                      <a:solidFill>
                        <a:schemeClr val="bg2"/>
                      </a:solidFill>
                    </a:rPr>
                    <a:t>20</a:t>
                  </a:r>
                </a:p>
              </p:txBody>
            </p:sp>
            <p:sp>
              <p:nvSpPr>
                <p:cNvPr id="29" name="TextBox 28"/>
                <p:cNvSpPr txBox="1"/>
                <p:nvPr/>
              </p:nvSpPr>
              <p:spPr>
                <a:xfrm>
                  <a:off x="2657475" y="5943600"/>
                  <a:ext cx="609600" cy="369332"/>
                </a:xfrm>
                <a:prstGeom prst="rect">
                  <a:avLst/>
                </a:prstGeom>
                <a:solidFill>
                  <a:srgbClr val="FFFFFF"/>
                </a:solidFill>
                <a:ln>
                  <a:noFill/>
                </a:ln>
              </p:spPr>
              <p:txBody>
                <a:bodyPr wrap="square" rtlCol="0">
                  <a:spAutoFit/>
                </a:bodyPr>
                <a:lstStyle/>
                <a:p>
                  <a:r>
                    <a:rPr lang="en-US" dirty="0">
                      <a:solidFill>
                        <a:schemeClr val="bg2"/>
                      </a:solidFill>
                    </a:rPr>
                    <a:t>30</a:t>
                  </a:r>
                </a:p>
              </p:txBody>
            </p:sp>
            <p:sp>
              <p:nvSpPr>
                <p:cNvPr id="30" name="TextBox 29"/>
                <p:cNvSpPr txBox="1"/>
                <p:nvPr/>
              </p:nvSpPr>
              <p:spPr>
                <a:xfrm>
                  <a:off x="3429000" y="5943600"/>
                  <a:ext cx="762000" cy="369332"/>
                </a:xfrm>
                <a:prstGeom prst="rect">
                  <a:avLst/>
                </a:prstGeom>
                <a:solidFill>
                  <a:srgbClr val="FFFFFF"/>
                </a:solidFill>
                <a:ln>
                  <a:noFill/>
                </a:ln>
              </p:spPr>
              <p:txBody>
                <a:bodyPr wrap="square" rtlCol="0">
                  <a:spAutoFit/>
                </a:bodyPr>
                <a:lstStyle/>
                <a:p>
                  <a:r>
                    <a:rPr lang="en-US" dirty="0">
                      <a:solidFill>
                        <a:schemeClr val="bg2"/>
                      </a:solidFill>
                    </a:rPr>
                    <a:t>40</a:t>
                  </a:r>
                </a:p>
              </p:txBody>
            </p:sp>
          </p:grpSp>
          <p:grpSp>
            <p:nvGrpSpPr>
              <p:cNvPr id="17" name="Group 17"/>
              <p:cNvGrpSpPr/>
              <p:nvPr/>
            </p:nvGrpSpPr>
            <p:grpSpPr>
              <a:xfrm>
                <a:off x="539750" y="5702300"/>
                <a:ext cx="3467100" cy="336550"/>
                <a:chOff x="539750" y="5702300"/>
                <a:chExt cx="3467100" cy="336550"/>
              </a:xfrm>
            </p:grpSpPr>
            <p:pic>
              <p:nvPicPr>
                <p:cNvPr id="19" name="Picture 18" descr="AllCal2-overview-colorscale.pdf"/>
                <p:cNvPicPr>
                  <a:picLocks noChangeAspect="1"/>
                </p:cNvPicPr>
                <p:nvPr/>
              </p:nvPicPr>
              <p:blipFill rotWithShape="1">
                <a:blip r:embed="rId5">
                  <a:extLst>
                    <a:ext uri="{28A0092B-C50C-407E-A947-70E740481C1C}">
                      <a14:useLocalDpi xmlns:a14="http://schemas.microsoft.com/office/drawing/2010/main" val="0"/>
                    </a:ext>
                  </a:extLst>
                </a:blip>
                <a:srcRect l="6166" t="27200" r="2834" b="30400"/>
                <a:stretch/>
              </p:blipFill>
              <p:spPr>
                <a:xfrm rot="10800000" flipH="1" flipV="1">
                  <a:off x="539750" y="5702300"/>
                  <a:ext cx="3467100" cy="336550"/>
                </a:xfrm>
                <a:prstGeom prst="rect">
                  <a:avLst/>
                </a:prstGeom>
              </p:spPr>
            </p:pic>
            <p:grpSp>
              <p:nvGrpSpPr>
                <p:cNvPr id="18" name="Group 19"/>
                <p:cNvGrpSpPr/>
                <p:nvPr/>
              </p:nvGrpSpPr>
              <p:grpSpPr>
                <a:xfrm>
                  <a:off x="565150" y="5956300"/>
                  <a:ext cx="3092450" cy="69850"/>
                  <a:chOff x="565150" y="5956300"/>
                  <a:chExt cx="3092450" cy="69850"/>
                </a:xfrm>
              </p:grpSpPr>
              <p:cxnSp>
                <p:nvCxnSpPr>
                  <p:cNvPr id="21" name="Straight Connector 20"/>
                  <p:cNvCxnSpPr/>
                  <p:nvPr/>
                </p:nvCxnSpPr>
                <p:spPr bwMode="auto">
                  <a:xfrm>
                    <a:off x="565150"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2" name="Straight Connector 21"/>
                  <p:cNvCxnSpPr/>
                  <p:nvPr/>
                </p:nvCxnSpPr>
                <p:spPr bwMode="auto">
                  <a:xfrm>
                    <a:off x="1336675"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3" name="Straight Connector 22"/>
                  <p:cNvCxnSpPr/>
                  <p:nvPr/>
                </p:nvCxnSpPr>
                <p:spPr bwMode="auto">
                  <a:xfrm>
                    <a:off x="2111375"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4" name="Straight Connector 23"/>
                  <p:cNvCxnSpPr/>
                  <p:nvPr/>
                </p:nvCxnSpPr>
                <p:spPr bwMode="auto">
                  <a:xfrm>
                    <a:off x="2886075"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5" name="Straight Connector 24"/>
                  <p:cNvCxnSpPr/>
                  <p:nvPr/>
                </p:nvCxnSpPr>
                <p:spPr bwMode="auto">
                  <a:xfrm>
                    <a:off x="3657600"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grpSp>
          </p:grpSp>
        </p:grpSp>
        <p:sp>
          <p:nvSpPr>
            <p:cNvPr id="16" name="TextBox 15"/>
            <p:cNvSpPr txBox="1"/>
            <p:nvPr/>
          </p:nvSpPr>
          <p:spPr>
            <a:xfrm>
              <a:off x="1447800" y="6172200"/>
              <a:ext cx="2286000" cy="369332"/>
            </a:xfrm>
            <a:prstGeom prst="rect">
              <a:avLst/>
            </a:prstGeom>
            <a:noFill/>
            <a:ln>
              <a:noFill/>
            </a:ln>
          </p:spPr>
          <p:txBody>
            <a:bodyPr wrap="square" rtlCol="0">
              <a:spAutoFit/>
            </a:bodyPr>
            <a:lstStyle/>
            <a:p>
              <a:r>
                <a:rPr lang="en-US" dirty="0">
                  <a:solidFill>
                    <a:schemeClr val="bg2"/>
                  </a:solidFill>
                </a:rPr>
                <a:t>Slip rate, mm/</a:t>
              </a:r>
              <a:r>
                <a:rPr lang="en-US" dirty="0" err="1">
                  <a:solidFill>
                    <a:schemeClr val="bg2"/>
                  </a:solidFill>
                </a:rPr>
                <a:t>yr</a:t>
              </a:r>
              <a:endParaRPr lang="en-US" dirty="0">
                <a:solidFill>
                  <a:schemeClr val="bg2"/>
                </a:solidFill>
              </a:endParaRPr>
            </a:p>
          </p:txBody>
        </p:sp>
      </p:grpSp>
      <p:sp>
        <p:nvSpPr>
          <p:cNvPr id="13" name="TextBox 12"/>
          <p:cNvSpPr txBox="1"/>
          <p:nvPr/>
        </p:nvSpPr>
        <p:spPr>
          <a:xfrm>
            <a:off x="1752600" y="1524001"/>
            <a:ext cx="3505200" cy="646331"/>
          </a:xfrm>
          <a:prstGeom prst="rect">
            <a:avLst/>
          </a:prstGeom>
          <a:noFill/>
        </p:spPr>
        <p:txBody>
          <a:bodyPr wrap="square" rtlCol="0">
            <a:spAutoFit/>
          </a:bodyPr>
          <a:lstStyle/>
          <a:p>
            <a:pPr algn="ctr"/>
            <a:r>
              <a:rPr lang="en-US" dirty="0">
                <a:solidFill>
                  <a:srgbClr val="000000"/>
                </a:solidFill>
              </a:rPr>
              <a:t>Essentially the UCERF2 Fault and Deformation Model</a:t>
            </a:r>
          </a:p>
        </p:txBody>
      </p:sp>
      <p:sp>
        <p:nvSpPr>
          <p:cNvPr id="32" name="TextBox 31"/>
          <p:cNvSpPr txBox="1"/>
          <p:nvPr/>
        </p:nvSpPr>
        <p:spPr>
          <a:xfrm>
            <a:off x="9067800" y="838201"/>
            <a:ext cx="1447800" cy="1200329"/>
          </a:xfrm>
          <a:prstGeom prst="rect">
            <a:avLst/>
          </a:prstGeom>
          <a:noFill/>
        </p:spPr>
        <p:txBody>
          <a:bodyPr wrap="square" rtlCol="0">
            <a:spAutoFit/>
          </a:bodyPr>
          <a:lstStyle/>
          <a:p>
            <a:r>
              <a:rPr lang="en-US" dirty="0">
                <a:solidFill>
                  <a:srgbClr val="000000"/>
                </a:solidFill>
              </a:rPr>
              <a:t>~3 km squares, down to ~12 km depth</a:t>
            </a:r>
          </a:p>
        </p:txBody>
      </p:sp>
      <p:sp>
        <p:nvSpPr>
          <p:cNvPr id="33" name="TextBox 32"/>
          <p:cNvSpPr txBox="1"/>
          <p:nvPr/>
        </p:nvSpPr>
        <p:spPr>
          <a:xfrm>
            <a:off x="9067800" y="2590801"/>
            <a:ext cx="1447800" cy="646331"/>
          </a:xfrm>
          <a:prstGeom prst="rect">
            <a:avLst/>
          </a:prstGeom>
          <a:noFill/>
        </p:spPr>
        <p:txBody>
          <a:bodyPr wrap="square" rtlCol="0">
            <a:spAutoFit/>
          </a:bodyPr>
          <a:lstStyle/>
          <a:p>
            <a:r>
              <a:rPr lang="en-US" dirty="0">
                <a:solidFill>
                  <a:srgbClr val="000000"/>
                </a:solidFill>
              </a:rPr>
              <a:t>~ 15,000 elements</a:t>
            </a:r>
          </a:p>
        </p:txBody>
      </p:sp>
    </p:spTree>
    <p:extLst>
      <p:ext uri="{BB962C8B-B14F-4D97-AF65-F5344CB8AC3E}">
        <p14:creationId xmlns:p14="http://schemas.microsoft.com/office/powerpoint/2010/main" val="354524432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3"/>
          <p:cNvSpPr>
            <a:spLocks noGrp="1"/>
          </p:cNvSpPr>
          <p:nvPr>
            <p:ph type="sldNum" sz="quarter" idx="12"/>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40563A-2A25-0441-BABD-9629F798F10C}" type="slidenum">
              <a:rPr lang="en-US" sz="1400"/>
              <a:pPr eaLnBrk="1" hangingPunct="1"/>
              <a:t>44</a:t>
            </a:fld>
            <a:endParaRPr lang="en-US" sz="1400"/>
          </a:p>
        </p:txBody>
      </p:sp>
      <p:sp>
        <p:nvSpPr>
          <p:cNvPr id="120834" name="Text Box 2"/>
          <p:cNvSpPr txBox="1">
            <a:spLocks noChangeArrowheads="1"/>
          </p:cNvSpPr>
          <p:nvPr/>
        </p:nvSpPr>
        <p:spPr bwMode="auto">
          <a:xfrm>
            <a:off x="2667000" y="547689"/>
            <a:ext cx="7010400" cy="731837"/>
          </a:xfrm>
          <a:prstGeom prst="rect">
            <a:avLst/>
          </a:prstGeom>
          <a:solidFill>
            <a:srgbClr val="99FFCC"/>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Helvetica Neue Light"/>
                <a:cs typeface="Helvetica Neue Light"/>
              </a:rPr>
              <a:t>Structure of Virtual Quake Codes</a:t>
            </a:r>
          </a:p>
          <a:p>
            <a:pPr algn="ctr" eaLnBrk="1" hangingPunct="1"/>
            <a:r>
              <a:rPr lang="en-US" sz="1800" dirty="0">
                <a:latin typeface="Helvetica Neue Light"/>
                <a:cs typeface="Helvetica Neue Light"/>
              </a:rPr>
              <a:t>JPL </a:t>
            </a:r>
            <a:r>
              <a:rPr lang="en-US" sz="1800" dirty="0" err="1">
                <a:latin typeface="Helvetica Neue Light"/>
                <a:cs typeface="Helvetica Neue Light"/>
              </a:rPr>
              <a:t>QuakeSim</a:t>
            </a:r>
            <a:r>
              <a:rPr lang="en-US" sz="1800" dirty="0">
                <a:latin typeface="Helvetica Neue Light"/>
                <a:cs typeface="Helvetica Neue Light"/>
              </a:rPr>
              <a:t> Project:  http://</a:t>
            </a:r>
            <a:r>
              <a:rPr lang="en-US" sz="1800" dirty="0" err="1">
                <a:latin typeface="Helvetica Neue Light"/>
                <a:cs typeface="Helvetica Neue Light"/>
              </a:rPr>
              <a:t>quakesim.jpl.nasa.gov</a:t>
            </a:r>
            <a:endParaRPr lang="en-US" sz="1800" dirty="0">
              <a:latin typeface="Helvetica Neue Light"/>
              <a:cs typeface="Helvetica Neue Light"/>
            </a:endParaRPr>
          </a:p>
        </p:txBody>
      </p:sp>
      <p:sp>
        <p:nvSpPr>
          <p:cNvPr id="120835" name="Text Box 3"/>
          <p:cNvSpPr txBox="1">
            <a:spLocks noChangeArrowheads="1"/>
          </p:cNvSpPr>
          <p:nvPr/>
        </p:nvSpPr>
        <p:spPr bwMode="auto">
          <a:xfrm>
            <a:off x="2133600" y="5181600"/>
            <a:ext cx="7924800" cy="1314450"/>
          </a:xfrm>
          <a:prstGeom prst="rect">
            <a:avLst/>
          </a:prstGeom>
          <a:solidFill>
            <a:srgbClr val="FFFF99"/>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dirty="0">
                <a:latin typeface="Helvetica Neue Light"/>
                <a:cs typeface="Helvetica Neue Light"/>
              </a:rPr>
              <a:t>The structure of a </a:t>
            </a:r>
            <a:r>
              <a:rPr lang="en-US" sz="1600" dirty="0" err="1">
                <a:latin typeface="Helvetica Neue Light"/>
                <a:cs typeface="Helvetica Neue Light"/>
              </a:rPr>
              <a:t>backslip</a:t>
            </a:r>
            <a:r>
              <a:rPr lang="en-US" sz="1600" dirty="0">
                <a:latin typeface="Helvetica Neue Light"/>
                <a:cs typeface="Helvetica Neue Light"/>
              </a:rPr>
              <a:t> code such as Virtual Quake uses boundary elements or finite elements only to compute the stress Green</a:t>
            </a:r>
            <a:r>
              <a:rPr lang="ja-JP" altLang="en-US" sz="1600" dirty="0">
                <a:latin typeface="Helvetica Neue Light"/>
                <a:cs typeface="Helvetica Neue Light"/>
              </a:rPr>
              <a:t>’</a:t>
            </a:r>
            <a:r>
              <a:rPr lang="en-US" altLang="ja-JP" sz="1600" dirty="0" err="1">
                <a:latin typeface="Helvetica Neue Light"/>
                <a:cs typeface="Helvetica Neue Light"/>
              </a:rPr>
              <a:t>s</a:t>
            </a:r>
            <a:r>
              <a:rPr lang="en-US" altLang="ja-JP" sz="1600" dirty="0">
                <a:latin typeface="Helvetica Neue Light"/>
                <a:cs typeface="Helvetica Neue Light"/>
              </a:rPr>
              <a:t> functions.  The dynamics are computed, analyzed and visualized with codes of considerable generality.  The advantage of a </a:t>
            </a:r>
            <a:r>
              <a:rPr lang="en-US" altLang="ja-JP" sz="1600" dirty="0" err="1">
                <a:latin typeface="Helvetica Neue Light"/>
                <a:cs typeface="Helvetica Neue Light"/>
              </a:rPr>
              <a:t>backslip</a:t>
            </a:r>
            <a:r>
              <a:rPr lang="en-US" altLang="ja-JP" sz="1600" dirty="0">
                <a:latin typeface="Helvetica Neue Light"/>
                <a:cs typeface="Helvetica Neue Light"/>
              </a:rPr>
              <a:t> model is that all faults are guaranteed to have an average slip rate equal to the observed long-term rate.</a:t>
            </a:r>
            <a:endParaRPr lang="en-US" sz="1600" dirty="0">
              <a:latin typeface="Helvetica Neue Light"/>
              <a:cs typeface="Helvetica Neue Light"/>
            </a:endParaRPr>
          </a:p>
        </p:txBody>
      </p:sp>
      <p:pic>
        <p:nvPicPr>
          <p:cNvPr id="120836" name="Picture 4" descr="Flow Diagram - VC"/>
          <p:cNvPicPr>
            <a:picLocks noChangeAspect="1" noChangeArrowheads="1"/>
          </p:cNvPicPr>
          <p:nvPr/>
        </p:nvPicPr>
        <p:blipFill>
          <a:blip r:embed="rId3">
            <a:extLst>
              <a:ext uri="{28A0092B-C50C-407E-A947-70E740481C1C}">
                <a14:useLocalDpi xmlns:a14="http://schemas.microsoft.com/office/drawing/2010/main" val="0"/>
              </a:ext>
            </a:extLst>
          </a:blip>
          <a:srcRect l="6728" t="8357" r="8910" b="13184"/>
          <a:stretch>
            <a:fillRect/>
          </a:stretch>
        </p:blipFill>
        <p:spPr bwMode="auto">
          <a:xfrm>
            <a:off x="3519488" y="1447800"/>
            <a:ext cx="5091112" cy="36576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2" name="Group 23"/>
          <p:cNvGrpSpPr>
            <a:grpSpLocks/>
          </p:cNvGrpSpPr>
          <p:nvPr/>
        </p:nvGrpSpPr>
        <p:grpSpPr bwMode="auto">
          <a:xfrm>
            <a:off x="2830514" y="1600200"/>
            <a:ext cx="2884487" cy="3352800"/>
            <a:chOff x="823" y="1008"/>
            <a:chExt cx="1817" cy="2112"/>
          </a:xfrm>
        </p:grpSpPr>
        <p:grpSp>
          <p:nvGrpSpPr>
            <p:cNvPr id="120838" name="Group 22"/>
            <p:cNvGrpSpPr>
              <a:grpSpLocks/>
            </p:cNvGrpSpPr>
            <p:nvPr/>
          </p:nvGrpSpPr>
          <p:grpSpPr bwMode="auto">
            <a:xfrm>
              <a:off x="823" y="1008"/>
              <a:ext cx="1817" cy="2112"/>
              <a:chOff x="823" y="1008"/>
              <a:chExt cx="1817" cy="2112"/>
            </a:xfrm>
          </p:grpSpPr>
          <p:grpSp>
            <p:nvGrpSpPr>
              <p:cNvPr id="120840" name="Group 21"/>
              <p:cNvGrpSpPr>
                <a:grpSpLocks/>
              </p:cNvGrpSpPr>
              <p:nvPr/>
            </p:nvGrpSpPr>
            <p:grpSpPr bwMode="auto">
              <a:xfrm>
                <a:off x="891" y="1008"/>
                <a:ext cx="1749" cy="2112"/>
                <a:chOff x="891" y="1008"/>
                <a:chExt cx="1749" cy="2112"/>
              </a:xfrm>
            </p:grpSpPr>
            <p:grpSp>
              <p:nvGrpSpPr>
                <p:cNvPr id="120842" name="Group 18"/>
                <p:cNvGrpSpPr>
                  <a:grpSpLocks/>
                </p:cNvGrpSpPr>
                <p:nvPr/>
              </p:nvGrpSpPr>
              <p:grpSpPr bwMode="auto">
                <a:xfrm>
                  <a:off x="891" y="1008"/>
                  <a:ext cx="1749" cy="2112"/>
                  <a:chOff x="891" y="1008"/>
                  <a:chExt cx="1749" cy="2112"/>
                </a:xfrm>
              </p:grpSpPr>
              <p:sp>
                <p:nvSpPr>
                  <p:cNvPr id="120844" name="Line 8"/>
                  <p:cNvSpPr>
                    <a:spLocks noChangeShapeType="1"/>
                  </p:cNvSpPr>
                  <p:nvPr/>
                </p:nvSpPr>
                <p:spPr bwMode="auto">
                  <a:xfrm flipH="1">
                    <a:off x="1770" y="3120"/>
                    <a:ext cx="864" cy="0"/>
                  </a:xfrm>
                  <a:prstGeom prst="line">
                    <a:avLst/>
                  </a:prstGeom>
                  <a:noFill/>
                  <a:ln w="57150">
                    <a:solidFill>
                      <a:srgbClr val="00FF00"/>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a:p>
                </p:txBody>
              </p:sp>
              <p:sp>
                <p:nvSpPr>
                  <p:cNvPr id="120845" name="Line 9"/>
                  <p:cNvSpPr>
                    <a:spLocks noChangeShapeType="1"/>
                  </p:cNvSpPr>
                  <p:nvPr/>
                </p:nvSpPr>
                <p:spPr bwMode="auto">
                  <a:xfrm flipV="1">
                    <a:off x="912" y="1008"/>
                    <a:ext cx="0" cy="2112"/>
                  </a:xfrm>
                  <a:prstGeom prst="line">
                    <a:avLst/>
                  </a:prstGeom>
                  <a:noFill/>
                  <a:ln w="57150">
                    <a:solidFill>
                      <a:srgbClr val="00FF00"/>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a:p>
                </p:txBody>
              </p:sp>
              <p:sp>
                <p:nvSpPr>
                  <p:cNvPr id="120846" name="Line 10"/>
                  <p:cNvSpPr>
                    <a:spLocks noChangeShapeType="1"/>
                  </p:cNvSpPr>
                  <p:nvPr/>
                </p:nvSpPr>
                <p:spPr bwMode="auto">
                  <a:xfrm>
                    <a:off x="912" y="1008"/>
                    <a:ext cx="1728" cy="0"/>
                  </a:xfrm>
                  <a:prstGeom prst="line">
                    <a:avLst/>
                  </a:prstGeom>
                  <a:noFill/>
                  <a:ln w="57150">
                    <a:solidFill>
                      <a:srgbClr val="00FF00"/>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a:p>
                </p:txBody>
              </p:sp>
              <p:sp>
                <p:nvSpPr>
                  <p:cNvPr id="120847" name="Line 11"/>
                  <p:cNvSpPr>
                    <a:spLocks noChangeShapeType="1"/>
                  </p:cNvSpPr>
                  <p:nvPr/>
                </p:nvSpPr>
                <p:spPr bwMode="auto">
                  <a:xfrm>
                    <a:off x="891" y="2524"/>
                    <a:ext cx="403" cy="0"/>
                  </a:xfrm>
                  <a:prstGeom prst="line">
                    <a:avLst/>
                  </a:prstGeom>
                  <a:noFill/>
                  <a:ln w="57150">
                    <a:solidFill>
                      <a:srgbClr val="00FF00"/>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a:p>
                </p:txBody>
              </p:sp>
            </p:grpSp>
            <p:sp>
              <p:nvSpPr>
                <p:cNvPr id="120843" name="Line 12"/>
                <p:cNvSpPr>
                  <a:spLocks noChangeShapeType="1"/>
                </p:cNvSpPr>
                <p:nvPr/>
              </p:nvSpPr>
              <p:spPr bwMode="auto">
                <a:xfrm>
                  <a:off x="937" y="1968"/>
                  <a:ext cx="1607" cy="0"/>
                </a:xfrm>
                <a:prstGeom prst="line">
                  <a:avLst/>
                </a:prstGeom>
                <a:noFill/>
                <a:ln w="57150">
                  <a:solidFill>
                    <a:srgbClr val="00FF00"/>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a:p>
              </p:txBody>
            </p:sp>
          </p:grpSp>
          <p:sp>
            <p:nvSpPr>
              <p:cNvPr id="120841" name="Text Box 13"/>
              <p:cNvSpPr txBox="1">
                <a:spLocks noChangeArrowheads="1"/>
              </p:cNvSpPr>
              <p:nvPr/>
            </p:nvSpPr>
            <p:spPr bwMode="auto">
              <a:xfrm rot="-5400000">
                <a:off x="466" y="1875"/>
                <a:ext cx="894" cy="179"/>
              </a:xfrm>
              <a:prstGeom prst="rect">
                <a:avLst/>
              </a:prstGeom>
              <a:solidFill>
                <a:schemeClr val="bg1"/>
              </a:solidFill>
              <a:ln w="9525">
                <a:solidFill>
                  <a:srgbClr val="0000FF"/>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0000FF"/>
                    </a:solidFill>
                    <a:latin typeface="Trebuchet MS" charset="0"/>
                  </a:rPr>
                  <a:t>Data Assimilation</a:t>
                </a:r>
              </a:p>
            </p:txBody>
          </p:sp>
        </p:grpSp>
        <p:sp>
          <p:nvSpPr>
            <p:cNvPr id="120839" name="Line 14"/>
            <p:cNvSpPr>
              <a:spLocks noChangeShapeType="1"/>
            </p:cNvSpPr>
            <p:nvPr/>
          </p:nvSpPr>
          <p:spPr bwMode="auto">
            <a:xfrm>
              <a:off x="936" y="3120"/>
              <a:ext cx="864" cy="0"/>
            </a:xfrm>
            <a:prstGeom prst="line">
              <a:avLst/>
            </a:prstGeom>
            <a:noFill/>
            <a:ln w="57150">
              <a:solidFill>
                <a:srgbClr val="00FF00"/>
              </a:solidFill>
              <a:prstDash val="sysDot"/>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a:p>
          </p:txBody>
        </p:sp>
      </p:grpSp>
    </p:spTree>
    <p:extLst>
      <p:ext uri="{BB962C8B-B14F-4D97-AF65-F5344CB8AC3E}">
        <p14:creationId xmlns:p14="http://schemas.microsoft.com/office/powerpoint/2010/main" val="2916954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llcal.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524000" y="872930"/>
            <a:ext cx="9144000" cy="5143500"/>
          </a:xfrm>
          <a:prstGeom prst="rect">
            <a:avLst/>
          </a:prstGeom>
        </p:spPr>
      </p:pic>
    </p:spTree>
    <p:extLst>
      <p:ext uri="{BB962C8B-B14F-4D97-AF65-F5344CB8AC3E}">
        <p14:creationId xmlns:p14="http://schemas.microsoft.com/office/powerpoint/2010/main" val="314992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7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2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3"/>
          <p:cNvSpPr>
            <a:spLocks noGrp="1"/>
          </p:cNvSpPr>
          <p:nvPr>
            <p:ph type="sldNum" sz="quarter" idx="12"/>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CCFBEE-9FDC-D24D-A855-1BCDCF79CC6D}" type="slidenum">
              <a:rPr lang="en-US" sz="1400">
                <a:latin typeface="Times New Roman" charset="0"/>
              </a:rPr>
              <a:pPr eaLnBrk="1" hangingPunct="1"/>
              <a:t>46</a:t>
            </a:fld>
            <a:endParaRPr lang="en-US" sz="1400">
              <a:latin typeface="Times New Roman" charset="0"/>
            </a:endParaRPr>
          </a:p>
        </p:txBody>
      </p:sp>
      <p:grpSp>
        <p:nvGrpSpPr>
          <p:cNvPr id="2" name="Group 2"/>
          <p:cNvGrpSpPr>
            <a:grpSpLocks/>
          </p:cNvGrpSpPr>
          <p:nvPr/>
        </p:nvGrpSpPr>
        <p:grpSpPr bwMode="auto">
          <a:xfrm>
            <a:off x="1698625" y="152400"/>
            <a:ext cx="3810000" cy="3817938"/>
            <a:chOff x="110" y="96"/>
            <a:chExt cx="2400" cy="2405"/>
          </a:xfrm>
        </p:grpSpPr>
        <p:pic>
          <p:nvPicPr>
            <p:cNvPr id="124938" name="Picture 3" descr="http://www-star.stanford.edu/sar_group/eq.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8" y="96"/>
              <a:ext cx="2056" cy="205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24939" name="Text Box 4"/>
            <p:cNvSpPr txBox="1">
              <a:spLocks noChangeArrowheads="1"/>
            </p:cNvSpPr>
            <p:nvPr/>
          </p:nvSpPr>
          <p:spPr bwMode="auto">
            <a:xfrm>
              <a:off x="110" y="2171"/>
              <a:ext cx="2400" cy="33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i="1">
                  <a:solidFill>
                    <a:srgbClr val="0000FF"/>
                  </a:solidFill>
                  <a:latin typeface="Trebuchet MS" charset="0"/>
                </a:rPr>
                <a:t>1992 Landers, California Earthquake</a:t>
              </a:r>
            </a:p>
            <a:p>
              <a:pPr algn="ctr" eaLnBrk="1" hangingPunct="1"/>
              <a:r>
                <a:rPr lang="en-US" sz="1400" b="1" i="1">
                  <a:solidFill>
                    <a:srgbClr val="800000"/>
                  </a:solidFill>
                  <a:latin typeface="Trebuchet MS" charset="0"/>
                </a:rPr>
                <a:t>(Courtesy H. Zebker)</a:t>
              </a:r>
            </a:p>
          </p:txBody>
        </p:sp>
      </p:grpSp>
      <p:grpSp>
        <p:nvGrpSpPr>
          <p:cNvPr id="3" name="Group 5"/>
          <p:cNvGrpSpPr>
            <a:grpSpLocks/>
          </p:cNvGrpSpPr>
          <p:nvPr/>
        </p:nvGrpSpPr>
        <p:grpSpPr bwMode="auto">
          <a:xfrm>
            <a:off x="1676400" y="4038600"/>
            <a:ext cx="3733800" cy="2590800"/>
            <a:chOff x="96" y="2544"/>
            <a:chExt cx="2352" cy="1632"/>
          </a:xfrm>
        </p:grpSpPr>
        <p:pic>
          <p:nvPicPr>
            <p:cNvPr id="124936" name="Picture 6" descr="Pages from Yunjins_InSAR_slides"/>
            <p:cNvPicPr>
              <a:picLocks noChangeAspect="1" noChangeArrowheads="1"/>
            </p:cNvPicPr>
            <p:nvPr/>
          </p:nvPicPr>
          <p:blipFill>
            <a:blip r:embed="rId5">
              <a:extLst>
                <a:ext uri="{28A0092B-C50C-407E-A947-70E740481C1C}">
                  <a14:useLocalDpi xmlns:a14="http://schemas.microsoft.com/office/drawing/2010/main" val="0"/>
                </a:ext>
              </a:extLst>
            </a:blip>
            <a:srcRect l="11452" t="19740" r="6683" b="4459"/>
            <a:stretch>
              <a:fillRect/>
            </a:stretch>
          </p:blipFill>
          <p:spPr bwMode="auto">
            <a:xfrm>
              <a:off x="96" y="2544"/>
              <a:ext cx="2352" cy="163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24937" name="Text Box 7"/>
            <p:cNvSpPr txBox="1">
              <a:spLocks noChangeArrowheads="1"/>
            </p:cNvSpPr>
            <p:nvPr/>
          </p:nvSpPr>
          <p:spPr bwMode="auto">
            <a:xfrm>
              <a:off x="960" y="3984"/>
              <a:ext cx="1392" cy="19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b="1" i="1">
                  <a:solidFill>
                    <a:srgbClr val="800000"/>
                  </a:solidFill>
                  <a:latin typeface="Trebuchet MS" charset="0"/>
                </a:rPr>
                <a:t>Courtesy Y. Kim</a:t>
              </a:r>
            </a:p>
          </p:txBody>
        </p:sp>
      </p:grpSp>
      <p:grpSp>
        <p:nvGrpSpPr>
          <p:cNvPr id="4" name="Group 8"/>
          <p:cNvGrpSpPr>
            <a:grpSpLocks/>
          </p:cNvGrpSpPr>
          <p:nvPr/>
        </p:nvGrpSpPr>
        <p:grpSpPr bwMode="auto">
          <a:xfrm>
            <a:off x="5484814" y="2819400"/>
            <a:ext cx="4954587" cy="3886200"/>
            <a:chOff x="2495" y="1776"/>
            <a:chExt cx="3121" cy="2448"/>
          </a:xfrm>
        </p:grpSpPr>
        <p:pic>
          <p:nvPicPr>
            <p:cNvPr id="124934" name="Picture 9" descr="pers+map_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 y="2190"/>
              <a:ext cx="3121" cy="203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24935" name="Text Box 10"/>
            <p:cNvSpPr txBox="1">
              <a:spLocks noChangeArrowheads="1"/>
            </p:cNvSpPr>
            <p:nvPr/>
          </p:nvSpPr>
          <p:spPr bwMode="auto">
            <a:xfrm>
              <a:off x="2544" y="1776"/>
              <a:ext cx="3072" cy="33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i="1">
                  <a:solidFill>
                    <a:srgbClr val="0000FF"/>
                  </a:solidFill>
                  <a:latin typeface="Trebuchet MS" charset="0"/>
                </a:rPr>
                <a:t>Deformation in the Eastern Mojave Shear Zone</a:t>
              </a:r>
            </a:p>
            <a:p>
              <a:pPr algn="ctr" eaLnBrk="1" hangingPunct="1"/>
              <a:r>
                <a:rPr lang="en-US" sz="1400" b="1" i="1">
                  <a:solidFill>
                    <a:srgbClr val="800000"/>
                  </a:solidFill>
                  <a:latin typeface="Trebuchet MS" charset="0"/>
                </a:rPr>
                <a:t>(Courtesy G. Peltzer)</a:t>
              </a:r>
            </a:p>
          </p:txBody>
        </p:sp>
      </p:grpSp>
      <p:sp>
        <p:nvSpPr>
          <p:cNvPr id="124933" name="Text Box 11"/>
          <p:cNvSpPr txBox="1">
            <a:spLocks noChangeArrowheads="1"/>
          </p:cNvSpPr>
          <p:nvPr/>
        </p:nvSpPr>
        <p:spPr bwMode="auto">
          <a:xfrm>
            <a:off x="5715000" y="304801"/>
            <a:ext cx="4572000" cy="2092881"/>
          </a:xfrm>
          <a:prstGeom prst="rect">
            <a:avLst/>
          </a:prstGeom>
          <a:solidFill>
            <a:srgbClr val="FFFF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dirty="0">
                <a:latin typeface="+mj-lt"/>
              </a:rPr>
              <a:t>Synthetic Aperture Radar Interferometry (</a:t>
            </a:r>
            <a:r>
              <a:rPr lang="en-US" sz="2000" dirty="0" err="1">
                <a:latin typeface="+mj-lt"/>
              </a:rPr>
              <a:t>InSAR</a:t>
            </a:r>
            <a:r>
              <a:rPr lang="en-US" sz="2000" dirty="0">
                <a:latin typeface="+mj-lt"/>
              </a:rPr>
              <a:t>) can detect changes (both large and small) in surface deformation of the earth</a:t>
            </a:r>
            <a:r>
              <a:rPr lang="ja-JP" altLang="en-US" sz="2000">
                <a:latin typeface="+mj-lt"/>
              </a:rPr>
              <a:t>’</a:t>
            </a:r>
            <a:r>
              <a:rPr lang="en-US" altLang="ja-JP" sz="2000" dirty="0">
                <a:latin typeface="+mj-lt"/>
              </a:rPr>
              <a:t>s crust over synoptic scales.</a:t>
            </a:r>
          </a:p>
          <a:p>
            <a:pPr eaLnBrk="1" hangingPunct="1">
              <a:spcBef>
                <a:spcPct val="50000"/>
              </a:spcBef>
            </a:pPr>
            <a:r>
              <a:rPr lang="en-US" sz="2000" dirty="0">
                <a:latin typeface="+mj-lt"/>
              </a:rPr>
              <a:t>At present we are limited to isolated, static images.</a:t>
            </a:r>
          </a:p>
        </p:txBody>
      </p:sp>
    </p:spTree>
    <p:extLst>
      <p:ext uri="{BB962C8B-B14F-4D97-AF65-F5344CB8AC3E}">
        <p14:creationId xmlns:p14="http://schemas.microsoft.com/office/powerpoint/2010/main" val="2051779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nimation_f.mp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a:prstGeom prst="rect">
            <a:avLst/>
          </a:prstGeom>
        </p:spPr>
      </p:pic>
      <p:sp>
        <p:nvSpPr>
          <p:cNvPr id="2" name="TextBox 1"/>
          <p:cNvSpPr txBox="1"/>
          <p:nvPr/>
        </p:nvSpPr>
        <p:spPr>
          <a:xfrm>
            <a:off x="5807628" y="1649655"/>
            <a:ext cx="1698222" cy="523220"/>
          </a:xfrm>
          <a:prstGeom prst="rect">
            <a:avLst/>
          </a:prstGeom>
          <a:noFill/>
        </p:spPr>
        <p:txBody>
          <a:bodyPr wrap="square" rtlCol="0">
            <a:spAutoFit/>
          </a:bodyPr>
          <a:lstStyle/>
          <a:p>
            <a:pPr algn="ctr"/>
            <a:r>
              <a:rPr lang="en-US" sz="2800" dirty="0" err="1">
                <a:solidFill>
                  <a:srgbClr val="FF0000"/>
                </a:solidFill>
                <a:latin typeface="Helvetica Neue Light"/>
                <a:cs typeface="Helvetica Neue Light"/>
              </a:rPr>
              <a:t>InSAR</a:t>
            </a:r>
            <a:endParaRPr lang="en-US" sz="2800" dirty="0">
              <a:solidFill>
                <a:srgbClr val="FF0000"/>
              </a:solidFill>
              <a:latin typeface="Helvetica Neue Light"/>
              <a:cs typeface="Helvetica Neue Light"/>
            </a:endParaRPr>
          </a:p>
        </p:txBody>
      </p:sp>
    </p:spTree>
    <p:extLst>
      <p:ext uri="{BB962C8B-B14F-4D97-AF65-F5344CB8AC3E}">
        <p14:creationId xmlns:p14="http://schemas.microsoft.com/office/powerpoint/2010/main" val="1570113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F041C5-6C65-2B45-98E6-18C5157A9903}"/>
              </a:ext>
            </a:extLst>
          </p:cNvPr>
          <p:cNvPicPr>
            <a:picLocks noChangeAspect="1"/>
          </p:cNvPicPr>
          <p:nvPr/>
        </p:nvPicPr>
        <p:blipFill>
          <a:blip r:embed="rId2"/>
          <a:stretch>
            <a:fillRect/>
          </a:stretch>
        </p:blipFill>
        <p:spPr>
          <a:xfrm>
            <a:off x="1064111" y="914400"/>
            <a:ext cx="9987577" cy="4968819"/>
          </a:xfrm>
          <a:prstGeom prst="rect">
            <a:avLst/>
          </a:prstGeom>
        </p:spPr>
      </p:pic>
    </p:spTree>
    <p:extLst>
      <p:ext uri="{BB962C8B-B14F-4D97-AF65-F5344CB8AC3E}">
        <p14:creationId xmlns:p14="http://schemas.microsoft.com/office/powerpoint/2010/main" val="2135384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4572AB-DA8F-9541-AB71-3F3731F972E7}"/>
              </a:ext>
            </a:extLst>
          </p:cNvPr>
          <p:cNvPicPr>
            <a:picLocks noChangeAspect="1"/>
          </p:cNvPicPr>
          <p:nvPr/>
        </p:nvPicPr>
        <p:blipFill>
          <a:blip r:embed="rId2"/>
          <a:stretch>
            <a:fillRect/>
          </a:stretch>
        </p:blipFill>
        <p:spPr>
          <a:xfrm>
            <a:off x="2444213" y="914400"/>
            <a:ext cx="7227373" cy="4968819"/>
          </a:xfrm>
          <a:prstGeom prst="rect">
            <a:avLst/>
          </a:prstGeom>
        </p:spPr>
      </p:pic>
    </p:spTree>
    <p:extLst>
      <p:ext uri="{BB962C8B-B14F-4D97-AF65-F5344CB8AC3E}">
        <p14:creationId xmlns:p14="http://schemas.microsoft.com/office/powerpoint/2010/main" val="78924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831EC-D769-9E46-9261-4CCE62F6A3DF}"/>
              </a:ext>
            </a:extLst>
          </p:cNvPr>
          <p:cNvSpPr>
            <a:spLocks noGrp="1"/>
          </p:cNvSpPr>
          <p:nvPr>
            <p:ph type="title"/>
          </p:nvPr>
        </p:nvSpPr>
        <p:spPr>
          <a:xfrm>
            <a:off x="841248" y="548640"/>
            <a:ext cx="3600860" cy="5431536"/>
          </a:xfrm>
        </p:spPr>
        <p:txBody>
          <a:bodyPr>
            <a:normAutofit/>
          </a:bodyPr>
          <a:lstStyle/>
          <a:p>
            <a:r>
              <a:rPr lang="en-US" sz="5400"/>
              <a:t>Basics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FA6473-784F-E544-8350-4DEF1F59DDB2}"/>
              </a:ext>
            </a:extLst>
          </p:cNvPr>
          <p:cNvSpPr>
            <a:spLocks noGrp="1"/>
          </p:cNvSpPr>
          <p:nvPr>
            <p:ph idx="1"/>
          </p:nvPr>
        </p:nvSpPr>
        <p:spPr>
          <a:xfrm>
            <a:off x="5126418" y="552091"/>
            <a:ext cx="6224335" cy="5431536"/>
          </a:xfrm>
        </p:spPr>
        <p:txBody>
          <a:bodyPr anchor="ctr">
            <a:normAutofit/>
          </a:bodyPr>
          <a:lstStyle/>
          <a:p>
            <a:r>
              <a:rPr lang="en-US" sz="2000" dirty="0"/>
              <a:t>The concept was originally discovered in the 1940s by Stanislaw </a:t>
            </a:r>
            <a:r>
              <a:rPr lang="en-US" sz="2000" dirty="0" err="1"/>
              <a:t>Ulam</a:t>
            </a:r>
            <a:r>
              <a:rPr lang="en-US" sz="2000" dirty="0"/>
              <a:t> and John von Neumann while they were contemporaries at Los Alamos National Laboratory. </a:t>
            </a:r>
          </a:p>
          <a:p>
            <a:r>
              <a:rPr lang="en-US" sz="2000" dirty="0"/>
              <a:t>While studied by some throughout the 1950s and 1960s, it was not until the 1970s and Conway's Game of Life, a two-dimensional cellular automaton, that interest in the subject expanded beyond academia. </a:t>
            </a:r>
          </a:p>
          <a:p>
            <a:r>
              <a:rPr lang="en-US" sz="2000" dirty="0"/>
              <a:t>In the 1980s, Stephen Wolfram engaged in a systematic study of one-dimensional cellular automata, or what he calls elementary cellular automata.  </a:t>
            </a:r>
          </a:p>
          <a:p>
            <a:r>
              <a:rPr lang="en-US" sz="2000" dirty="0"/>
              <a:t> His research assistant Matthew Cook showed that one of these rules is Turing-complete. </a:t>
            </a:r>
          </a:p>
          <a:p>
            <a:r>
              <a:rPr lang="en-US" sz="2000" dirty="0"/>
              <a:t>Wolfram published </a:t>
            </a:r>
            <a:r>
              <a:rPr lang="en-US" sz="2000" dirty="0">
                <a:solidFill>
                  <a:srgbClr val="0F2EFF"/>
                </a:solidFill>
              </a:rPr>
              <a:t>A New Kind of Science </a:t>
            </a:r>
            <a:r>
              <a:rPr lang="en-US" sz="2000" dirty="0"/>
              <a:t>in 2002, claiming that cellular automata have applications in many fields of science. </a:t>
            </a:r>
          </a:p>
          <a:p>
            <a:r>
              <a:rPr lang="en-US" sz="2000" dirty="0"/>
              <a:t>These include computer processors and cryptography.</a:t>
            </a:r>
          </a:p>
        </p:txBody>
      </p:sp>
    </p:spTree>
    <p:extLst>
      <p:ext uri="{BB962C8B-B14F-4D97-AF65-F5344CB8AC3E}">
        <p14:creationId xmlns:p14="http://schemas.microsoft.com/office/powerpoint/2010/main" val="219518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28806B8-5D06-7A4A-96FA-5DDCBFB5A850}"/>
              </a:ext>
            </a:extLst>
          </p:cNvPr>
          <p:cNvSpPr>
            <a:spLocks noGrp="1"/>
          </p:cNvSpPr>
          <p:nvPr>
            <p:ph type="title"/>
          </p:nvPr>
        </p:nvSpPr>
        <p:spPr>
          <a:xfrm>
            <a:off x="630935" y="639520"/>
            <a:ext cx="7010835" cy="1294156"/>
          </a:xfrm>
        </p:spPr>
        <p:txBody>
          <a:bodyPr vert="horz" lIns="91440" tIns="45720" rIns="91440" bIns="45720" rtlCol="0" anchor="b">
            <a:normAutofit/>
          </a:bodyPr>
          <a:lstStyle/>
          <a:p>
            <a:r>
              <a:rPr lang="en-US" sz="2600" kern="1200" dirty="0">
                <a:solidFill>
                  <a:schemeClr val="tx1"/>
                </a:solidFill>
                <a:latin typeface="+mj-lt"/>
                <a:ea typeface="+mj-ea"/>
                <a:cs typeface="+mj-cs"/>
              </a:rPr>
              <a:t>Conway’s Game of Life</a:t>
            </a:r>
            <a:br>
              <a:rPr lang="en-US" sz="2600" kern="1200" dirty="0">
                <a:solidFill>
                  <a:schemeClr val="tx1"/>
                </a:solidFill>
                <a:latin typeface="+mj-lt"/>
                <a:ea typeface="+mj-ea"/>
                <a:cs typeface="+mj-cs"/>
              </a:rPr>
            </a:br>
            <a:r>
              <a:rPr lang="en-US" sz="2000" kern="1200" dirty="0">
                <a:solidFill>
                  <a:schemeClr val="tx1"/>
                </a:solidFill>
                <a:latin typeface="+mj-lt"/>
                <a:ea typeface="+mj-ea"/>
                <a:cs typeface="+mj-cs"/>
              </a:rPr>
              <a:t>https://</a:t>
            </a:r>
            <a:r>
              <a:rPr lang="en-US" sz="2000" kern="1200" dirty="0" err="1">
                <a:solidFill>
                  <a:schemeClr val="tx1"/>
                </a:solidFill>
                <a:latin typeface="+mj-lt"/>
                <a:ea typeface="+mj-ea"/>
                <a:cs typeface="+mj-cs"/>
              </a:rPr>
              <a:t>en.wikipedia.org</a:t>
            </a:r>
            <a:r>
              <a:rPr lang="en-US" sz="2000" kern="1200" dirty="0">
                <a:solidFill>
                  <a:schemeClr val="tx1"/>
                </a:solidFill>
                <a:latin typeface="+mj-lt"/>
                <a:ea typeface="+mj-ea"/>
                <a:cs typeface="+mj-cs"/>
              </a:rPr>
              <a:t>/wiki/Conway%27s_Game_of_Life</a:t>
            </a:r>
          </a:p>
        </p:txBody>
      </p:sp>
      <p:sp>
        <p:nvSpPr>
          <p:cNvPr id="1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178FF87-AD55-5A4A-BAF3-00E89AB9EFE4}"/>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A puffer-type breeder (red) that leaves glider guns (green) in its wake, which in turn create gliders (blue) (animation)</a:t>
            </a:r>
          </a:p>
        </p:txBody>
      </p:sp>
      <p:pic>
        <p:nvPicPr>
          <p:cNvPr id="5" name="Picture 4" descr="A picture containing shape&#10;&#10;Description automatically generated">
            <a:extLst>
              <a:ext uri="{FF2B5EF4-FFF2-40B4-BE49-F238E27FC236}">
                <a16:creationId xmlns:a16="http://schemas.microsoft.com/office/drawing/2014/main" id="{17DD7018-C0BB-924C-AA0B-CB552DD3B5D7}"/>
              </a:ext>
            </a:extLst>
          </p:cNvPr>
          <p:cNvPicPr>
            <a:picLocks noChangeAspect="1"/>
          </p:cNvPicPr>
          <p:nvPr/>
        </p:nvPicPr>
        <p:blipFill>
          <a:blip r:embed="rId2"/>
          <a:stretch>
            <a:fillRect/>
          </a:stretch>
        </p:blipFill>
        <p:spPr>
          <a:xfrm>
            <a:off x="4654296" y="1680300"/>
            <a:ext cx="6903720" cy="3497399"/>
          </a:xfrm>
          <a:prstGeom prst="rect">
            <a:avLst/>
          </a:prstGeom>
        </p:spPr>
      </p:pic>
    </p:spTree>
    <p:extLst>
      <p:ext uri="{BB962C8B-B14F-4D97-AF65-F5344CB8AC3E}">
        <p14:creationId xmlns:p14="http://schemas.microsoft.com/office/powerpoint/2010/main" val="509594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75ACFAD-31FC-DB45-90D6-9CE04127E577}"/>
              </a:ext>
            </a:extLst>
          </p:cNvPr>
          <p:cNvPicPr>
            <a:picLocks noChangeAspect="1"/>
          </p:cNvPicPr>
          <p:nvPr/>
        </p:nvPicPr>
        <p:blipFill>
          <a:blip r:embed="rId2"/>
          <a:stretch>
            <a:fillRect/>
          </a:stretch>
        </p:blipFill>
        <p:spPr>
          <a:xfrm>
            <a:off x="2145444" y="914400"/>
            <a:ext cx="7824912" cy="4968819"/>
          </a:xfrm>
          <a:prstGeom prst="rect">
            <a:avLst/>
          </a:prstGeom>
        </p:spPr>
      </p:pic>
    </p:spTree>
    <p:extLst>
      <p:ext uri="{BB962C8B-B14F-4D97-AF65-F5344CB8AC3E}">
        <p14:creationId xmlns:p14="http://schemas.microsoft.com/office/powerpoint/2010/main" val="1848336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B775F43-3550-6847-8972-2BD9D7929C51}"/>
              </a:ext>
            </a:extLst>
          </p:cNvPr>
          <p:cNvPicPr>
            <a:picLocks noChangeAspect="1"/>
          </p:cNvPicPr>
          <p:nvPr/>
        </p:nvPicPr>
        <p:blipFill>
          <a:blip r:embed="rId2"/>
          <a:stretch>
            <a:fillRect/>
          </a:stretch>
        </p:blipFill>
        <p:spPr>
          <a:xfrm>
            <a:off x="2700590" y="914400"/>
            <a:ext cx="6714620" cy="4968819"/>
          </a:xfrm>
          <a:prstGeom prst="rect">
            <a:avLst/>
          </a:prstGeom>
        </p:spPr>
      </p:pic>
    </p:spTree>
    <p:extLst>
      <p:ext uri="{BB962C8B-B14F-4D97-AF65-F5344CB8AC3E}">
        <p14:creationId xmlns:p14="http://schemas.microsoft.com/office/powerpoint/2010/main" val="594056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F4F0E65-A999-A841-8291-3763C7544BA3}"/>
              </a:ext>
            </a:extLst>
          </p:cNvPr>
          <p:cNvPicPr>
            <a:picLocks noChangeAspect="1"/>
          </p:cNvPicPr>
          <p:nvPr/>
        </p:nvPicPr>
        <p:blipFill>
          <a:blip r:embed="rId2"/>
          <a:stretch>
            <a:fillRect/>
          </a:stretch>
        </p:blipFill>
        <p:spPr>
          <a:xfrm>
            <a:off x="2745354" y="914400"/>
            <a:ext cx="6625092" cy="4968819"/>
          </a:xfrm>
          <a:prstGeom prst="rect">
            <a:avLst/>
          </a:prstGeom>
        </p:spPr>
      </p:pic>
      <p:sp>
        <p:nvSpPr>
          <p:cNvPr id="2" name="Rectangle 1">
            <a:extLst>
              <a:ext uri="{FF2B5EF4-FFF2-40B4-BE49-F238E27FC236}">
                <a16:creationId xmlns:a16="http://schemas.microsoft.com/office/drawing/2014/main" id="{BE17162E-DE7C-8942-BFF2-32ED1C0D2A17}"/>
              </a:ext>
            </a:extLst>
          </p:cNvPr>
          <p:cNvSpPr/>
          <p:nvPr/>
        </p:nvSpPr>
        <p:spPr>
          <a:xfrm>
            <a:off x="3080657" y="4408714"/>
            <a:ext cx="1981200" cy="3156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670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E1F4EE-9EDF-7F4F-9FBF-1FF98C8EEA4E}"/>
              </a:ext>
            </a:extLst>
          </p:cNvPr>
          <p:cNvPicPr>
            <a:picLocks noChangeAspect="1"/>
          </p:cNvPicPr>
          <p:nvPr/>
        </p:nvPicPr>
        <p:blipFill>
          <a:blip r:embed="rId2"/>
          <a:stretch>
            <a:fillRect/>
          </a:stretch>
        </p:blipFill>
        <p:spPr>
          <a:xfrm>
            <a:off x="1985098" y="914400"/>
            <a:ext cx="8145604" cy="4968819"/>
          </a:xfrm>
          <a:prstGeom prst="rect">
            <a:avLst/>
          </a:prstGeom>
        </p:spPr>
      </p:pic>
    </p:spTree>
    <p:extLst>
      <p:ext uri="{BB962C8B-B14F-4D97-AF65-F5344CB8AC3E}">
        <p14:creationId xmlns:p14="http://schemas.microsoft.com/office/powerpoint/2010/main" val="1205728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2DA0B21-6A88-0746-8EB9-6F9EE10889CB}"/>
              </a:ext>
            </a:extLst>
          </p:cNvPr>
          <p:cNvPicPr>
            <a:picLocks noChangeAspect="1"/>
          </p:cNvPicPr>
          <p:nvPr/>
        </p:nvPicPr>
        <p:blipFill>
          <a:blip r:embed="rId2"/>
          <a:stretch>
            <a:fillRect/>
          </a:stretch>
        </p:blipFill>
        <p:spPr>
          <a:xfrm>
            <a:off x="3194027" y="914400"/>
            <a:ext cx="5727746" cy="4968819"/>
          </a:xfrm>
          <a:prstGeom prst="rect">
            <a:avLst/>
          </a:prstGeom>
        </p:spPr>
      </p:pic>
    </p:spTree>
    <p:extLst>
      <p:ext uri="{BB962C8B-B14F-4D97-AF65-F5344CB8AC3E}">
        <p14:creationId xmlns:p14="http://schemas.microsoft.com/office/powerpoint/2010/main" val="173300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3242E7-79CA-5E46-BCEE-A7A3D9867509}"/>
              </a:ext>
            </a:extLst>
          </p:cNvPr>
          <p:cNvPicPr>
            <a:picLocks noChangeAspect="1"/>
          </p:cNvPicPr>
          <p:nvPr/>
        </p:nvPicPr>
        <p:blipFill>
          <a:blip r:embed="rId2"/>
          <a:stretch>
            <a:fillRect/>
          </a:stretch>
        </p:blipFill>
        <p:spPr>
          <a:xfrm>
            <a:off x="1847036" y="914400"/>
            <a:ext cx="8421728" cy="4968819"/>
          </a:xfrm>
          <a:prstGeom prst="rect">
            <a:avLst/>
          </a:prstGeom>
        </p:spPr>
      </p:pic>
    </p:spTree>
    <p:extLst>
      <p:ext uri="{BB962C8B-B14F-4D97-AF65-F5344CB8AC3E}">
        <p14:creationId xmlns:p14="http://schemas.microsoft.com/office/powerpoint/2010/main" val="384691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3212D-CD5E-B240-8A3E-297AA12EB179}"/>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3C9DEF7-7C55-5645-A362-385CA3A66357}"/>
              </a:ext>
            </a:extLst>
          </p:cNvPr>
          <p:cNvPicPr>
            <a:picLocks noChangeAspect="1"/>
          </p:cNvPicPr>
          <p:nvPr/>
        </p:nvPicPr>
        <p:blipFill>
          <a:blip r:embed="rId3"/>
          <a:stretch>
            <a:fillRect/>
          </a:stretch>
        </p:blipFill>
        <p:spPr>
          <a:xfrm>
            <a:off x="1885950" y="838200"/>
            <a:ext cx="8420100" cy="5181600"/>
          </a:xfrm>
          <a:prstGeom prst="rect">
            <a:avLst/>
          </a:prstGeom>
        </p:spPr>
      </p:pic>
    </p:spTree>
    <p:extLst>
      <p:ext uri="{BB962C8B-B14F-4D97-AF65-F5344CB8AC3E}">
        <p14:creationId xmlns:p14="http://schemas.microsoft.com/office/powerpoint/2010/main" val="2757572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83E522-6FDC-7441-A6D3-0052E7BEE4AB}"/>
              </a:ext>
            </a:extLst>
          </p:cNvPr>
          <p:cNvPicPr>
            <a:picLocks noChangeAspect="1"/>
          </p:cNvPicPr>
          <p:nvPr/>
        </p:nvPicPr>
        <p:blipFill>
          <a:blip r:embed="rId2"/>
          <a:stretch>
            <a:fillRect/>
          </a:stretch>
        </p:blipFill>
        <p:spPr>
          <a:xfrm>
            <a:off x="2114392" y="914400"/>
            <a:ext cx="7887016" cy="4968819"/>
          </a:xfrm>
          <a:prstGeom prst="rect">
            <a:avLst/>
          </a:prstGeom>
        </p:spPr>
      </p:pic>
    </p:spTree>
    <p:extLst>
      <p:ext uri="{BB962C8B-B14F-4D97-AF65-F5344CB8AC3E}">
        <p14:creationId xmlns:p14="http://schemas.microsoft.com/office/powerpoint/2010/main" val="630922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59D68BA-7DDA-A647-9736-BA703AB7056D}"/>
              </a:ext>
            </a:extLst>
          </p:cNvPr>
          <p:cNvPicPr>
            <a:picLocks noChangeAspect="1"/>
          </p:cNvPicPr>
          <p:nvPr/>
        </p:nvPicPr>
        <p:blipFill>
          <a:blip r:embed="rId2"/>
          <a:stretch>
            <a:fillRect/>
          </a:stretch>
        </p:blipFill>
        <p:spPr>
          <a:xfrm>
            <a:off x="2571009" y="914400"/>
            <a:ext cx="6973782" cy="4968819"/>
          </a:xfrm>
          <a:prstGeom prst="rect">
            <a:avLst/>
          </a:prstGeom>
        </p:spPr>
      </p:pic>
    </p:spTree>
    <p:extLst>
      <p:ext uri="{BB962C8B-B14F-4D97-AF65-F5344CB8AC3E}">
        <p14:creationId xmlns:p14="http://schemas.microsoft.com/office/powerpoint/2010/main" val="1632241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8AC8A-05C6-8946-B228-764CA4F40856}"/>
              </a:ext>
            </a:extLst>
          </p:cNvPr>
          <p:cNvSpPr>
            <a:spLocks noGrp="1"/>
          </p:cNvSpPr>
          <p:nvPr>
            <p:ph type="title"/>
          </p:nvPr>
        </p:nvSpPr>
        <p:spPr/>
        <p:txBody>
          <a:bodyPr/>
          <a:lstStyle/>
          <a:p>
            <a:r>
              <a:rPr lang="en-US" dirty="0"/>
              <a:t>Basics</a:t>
            </a:r>
          </a:p>
        </p:txBody>
      </p:sp>
      <p:graphicFrame>
        <p:nvGraphicFramePr>
          <p:cNvPr id="6" name="Content Placeholder 2">
            <a:extLst>
              <a:ext uri="{FF2B5EF4-FFF2-40B4-BE49-F238E27FC236}">
                <a16:creationId xmlns:a16="http://schemas.microsoft.com/office/drawing/2014/main" id="{E567703E-FE89-4FB8-8A73-A936F119AD43}"/>
              </a:ext>
            </a:extLst>
          </p:cNvPr>
          <p:cNvGraphicFramePr>
            <a:graphicFrameLocks noGrp="1"/>
          </p:cNvGraphicFramePr>
          <p:nvPr>
            <p:ph sz="half" idx="1"/>
            <p:extLst>
              <p:ext uri="{D42A27DB-BD31-4B8C-83A1-F6EECF244321}">
                <p14:modId xmlns:p14="http://schemas.microsoft.com/office/powerpoint/2010/main" val="2193309513"/>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85B45526-ABD1-B843-B37F-2B45431513F8}"/>
              </a:ext>
            </a:extLst>
          </p:cNvPr>
          <p:cNvSpPr>
            <a:spLocks noGrp="1"/>
          </p:cNvSpPr>
          <p:nvPr>
            <p:ph sz="half" idx="2"/>
          </p:nvPr>
        </p:nvSpPr>
        <p:spPr/>
        <p:txBody>
          <a:bodyPr>
            <a:normAutofit/>
          </a:bodyPr>
          <a:lstStyle/>
          <a:p>
            <a:pPr marL="0" indent="0">
              <a:buNone/>
            </a:pPr>
            <a:r>
              <a:rPr lang="en-US" sz="2000" dirty="0"/>
              <a:t>The last class are thought to be computationally universal, or capable of simulating a Turing machine.</a:t>
            </a:r>
          </a:p>
          <a:p>
            <a:pPr marL="0" indent="0">
              <a:buNone/>
            </a:pPr>
            <a:r>
              <a:rPr lang="en-US" sz="2000" dirty="0"/>
              <a:t> Special types of cellular automata include totalistic, in which the future value of individual cells only depends on the total value of a group of neighboring cells.</a:t>
            </a:r>
          </a:p>
          <a:p>
            <a:pPr marL="0" indent="0">
              <a:buNone/>
            </a:pPr>
            <a:r>
              <a:rPr lang="en-US" sz="2000" dirty="0">
                <a:solidFill>
                  <a:srgbClr val="0E07FF"/>
                </a:solidFill>
              </a:rPr>
              <a:t>For totalistic, a high degree of symmetry is required in the rules</a:t>
            </a:r>
          </a:p>
          <a:p>
            <a:pPr marL="0" indent="0">
              <a:buNone/>
            </a:pPr>
            <a:r>
              <a:rPr lang="en-US" sz="2000" dirty="0"/>
              <a:t> Cellular automata can simulate a variety of real-world systems, including biological and chemical ones</a:t>
            </a:r>
          </a:p>
          <a:p>
            <a:pPr marL="0" indent="0">
              <a:buNone/>
            </a:pPr>
            <a:endParaRPr lang="en-US" sz="2000" dirty="0"/>
          </a:p>
        </p:txBody>
      </p:sp>
      <p:sp>
        <p:nvSpPr>
          <p:cNvPr id="5" name="TextBox 4">
            <a:extLst>
              <a:ext uri="{FF2B5EF4-FFF2-40B4-BE49-F238E27FC236}">
                <a16:creationId xmlns:a16="http://schemas.microsoft.com/office/drawing/2014/main" id="{DE179640-3B59-B744-B5E6-3549D0A7CA46}"/>
              </a:ext>
            </a:extLst>
          </p:cNvPr>
          <p:cNvSpPr txBox="1"/>
          <p:nvPr/>
        </p:nvSpPr>
        <p:spPr>
          <a:xfrm>
            <a:off x="6612909" y="6176963"/>
            <a:ext cx="3957120" cy="376237"/>
          </a:xfrm>
          <a:prstGeom prst="rect">
            <a:avLst/>
          </a:prstGeom>
          <a:noFill/>
        </p:spPr>
        <p:txBody>
          <a:bodyPr wrap="square" rtlCol="0">
            <a:spAutoFit/>
          </a:bodyPr>
          <a:lstStyle/>
          <a:p>
            <a:r>
              <a:rPr lang="en-US" dirty="0"/>
              <a:t>Ended 2/17/2022</a:t>
            </a:r>
          </a:p>
        </p:txBody>
      </p:sp>
    </p:spTree>
    <p:extLst>
      <p:ext uri="{BB962C8B-B14F-4D97-AF65-F5344CB8AC3E}">
        <p14:creationId xmlns:p14="http://schemas.microsoft.com/office/powerpoint/2010/main" val="3695858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313707-B9E6-854E-921B-2EA9968C23AD}"/>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6DF78A9-E63B-6C43-B1FC-DD10481EA596}"/>
              </a:ext>
            </a:extLst>
          </p:cNvPr>
          <p:cNvPicPr>
            <a:picLocks noChangeAspect="1"/>
          </p:cNvPicPr>
          <p:nvPr/>
        </p:nvPicPr>
        <p:blipFill>
          <a:blip r:embed="rId3"/>
          <a:stretch>
            <a:fillRect/>
          </a:stretch>
        </p:blipFill>
        <p:spPr>
          <a:xfrm>
            <a:off x="2006600" y="1073150"/>
            <a:ext cx="8178800" cy="4711700"/>
          </a:xfrm>
          <a:prstGeom prst="rect">
            <a:avLst/>
          </a:prstGeom>
        </p:spPr>
      </p:pic>
    </p:spTree>
    <p:extLst>
      <p:ext uri="{BB962C8B-B14F-4D97-AF65-F5344CB8AC3E}">
        <p14:creationId xmlns:p14="http://schemas.microsoft.com/office/powerpoint/2010/main" val="2254803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23F7A11-6C60-D248-B897-14E31A3F7B21}"/>
              </a:ext>
            </a:extLst>
          </p:cNvPr>
          <p:cNvPicPr>
            <a:picLocks noChangeAspect="1"/>
          </p:cNvPicPr>
          <p:nvPr/>
        </p:nvPicPr>
        <p:blipFill>
          <a:blip r:embed="rId2"/>
          <a:stretch>
            <a:fillRect/>
          </a:stretch>
        </p:blipFill>
        <p:spPr>
          <a:xfrm>
            <a:off x="2220975" y="914400"/>
            <a:ext cx="7673850" cy="4968819"/>
          </a:xfrm>
          <a:prstGeom prst="rect">
            <a:avLst/>
          </a:prstGeom>
        </p:spPr>
      </p:pic>
      <p:sp>
        <p:nvSpPr>
          <p:cNvPr id="2" name="TextBox 1">
            <a:extLst>
              <a:ext uri="{FF2B5EF4-FFF2-40B4-BE49-F238E27FC236}">
                <a16:creationId xmlns:a16="http://schemas.microsoft.com/office/drawing/2014/main" id="{01FC4151-1189-3D49-8A6A-32CF863E182A}"/>
              </a:ext>
            </a:extLst>
          </p:cNvPr>
          <p:cNvSpPr txBox="1"/>
          <p:nvPr/>
        </p:nvSpPr>
        <p:spPr>
          <a:xfrm>
            <a:off x="1028989" y="5640801"/>
            <a:ext cx="2976954" cy="369332"/>
          </a:xfrm>
          <a:prstGeom prst="rect">
            <a:avLst/>
          </a:prstGeom>
          <a:noFill/>
        </p:spPr>
        <p:txBody>
          <a:bodyPr wrap="square" rtlCol="0">
            <a:spAutoFit/>
          </a:bodyPr>
          <a:lstStyle/>
          <a:p>
            <a:r>
              <a:rPr lang="en-US" dirty="0"/>
              <a:t>“GA” = Genetic Algorithm</a:t>
            </a:r>
          </a:p>
        </p:txBody>
      </p:sp>
    </p:spTree>
    <p:extLst>
      <p:ext uri="{BB962C8B-B14F-4D97-AF65-F5344CB8AC3E}">
        <p14:creationId xmlns:p14="http://schemas.microsoft.com/office/powerpoint/2010/main" val="149228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4C46F-62EB-CE4C-AF6D-822B340D2EDD}"/>
              </a:ext>
            </a:extLst>
          </p:cNvPr>
          <p:cNvSpPr>
            <a:spLocks noGrp="1"/>
          </p:cNvSpPr>
          <p:nvPr>
            <p:ph type="title"/>
          </p:nvPr>
        </p:nvSpPr>
        <p:spPr/>
        <p:txBody>
          <a:bodyPr/>
          <a:lstStyle/>
          <a:p>
            <a:r>
              <a:rPr lang="en-US" dirty="0"/>
              <a:t>Spatial Grid of Cells:  The State Space</a:t>
            </a:r>
          </a:p>
        </p:txBody>
      </p:sp>
      <p:grpSp>
        <p:nvGrpSpPr>
          <p:cNvPr id="14" name="Group 13">
            <a:extLst>
              <a:ext uri="{FF2B5EF4-FFF2-40B4-BE49-F238E27FC236}">
                <a16:creationId xmlns:a16="http://schemas.microsoft.com/office/drawing/2014/main" id="{D1F91708-9EFB-F14A-BC34-AD604BF47BF0}"/>
              </a:ext>
            </a:extLst>
          </p:cNvPr>
          <p:cNvGrpSpPr>
            <a:grpSpLocks noChangeAspect="1"/>
          </p:cNvGrpSpPr>
          <p:nvPr/>
        </p:nvGrpSpPr>
        <p:grpSpPr>
          <a:xfrm>
            <a:off x="1105469" y="2511188"/>
            <a:ext cx="3657600" cy="457200"/>
            <a:chOff x="1064525" y="2429301"/>
            <a:chExt cx="7315200" cy="914400"/>
          </a:xfrm>
        </p:grpSpPr>
        <p:grpSp>
          <p:nvGrpSpPr>
            <p:cNvPr id="8" name="Group 7">
              <a:extLst>
                <a:ext uri="{FF2B5EF4-FFF2-40B4-BE49-F238E27FC236}">
                  <a16:creationId xmlns:a16="http://schemas.microsoft.com/office/drawing/2014/main" id="{90055B47-79EA-5149-A87F-EBAD8B961DF5}"/>
                </a:ext>
              </a:extLst>
            </p:cNvPr>
            <p:cNvGrpSpPr/>
            <p:nvPr/>
          </p:nvGrpSpPr>
          <p:grpSpPr>
            <a:xfrm>
              <a:off x="1064525" y="2429301"/>
              <a:ext cx="3657600" cy="914400"/>
              <a:chOff x="1064525" y="2429301"/>
              <a:chExt cx="3657600" cy="914400"/>
            </a:xfrm>
          </p:grpSpPr>
          <p:sp>
            <p:nvSpPr>
              <p:cNvPr id="4" name="Rectangle 3">
                <a:extLst>
                  <a:ext uri="{FF2B5EF4-FFF2-40B4-BE49-F238E27FC236}">
                    <a16:creationId xmlns:a16="http://schemas.microsoft.com/office/drawing/2014/main" id="{A7819FAA-055E-8A4C-B08C-693168E186A5}"/>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F271279-DCD9-DF41-A927-C29A057B12F3}"/>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C587D0-CA3D-E744-AE80-27730ED8DE86}"/>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063C866-A64D-1F48-B08B-A296B04B3734}"/>
                  </a:ext>
                </a:extLst>
              </p:cNvPr>
              <p:cNvSpPr/>
              <p:nvPr/>
            </p:nvSpPr>
            <p:spPr>
              <a:xfrm>
                <a:off x="3807725" y="2429301"/>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60B3FF85-90BE-A24B-8D0B-F20F533AF50F}"/>
                </a:ext>
              </a:extLst>
            </p:cNvPr>
            <p:cNvGrpSpPr/>
            <p:nvPr/>
          </p:nvGrpSpPr>
          <p:grpSpPr>
            <a:xfrm>
              <a:off x="4722125" y="2429301"/>
              <a:ext cx="3657600" cy="914400"/>
              <a:chOff x="1064525" y="2429301"/>
              <a:chExt cx="3657600" cy="914400"/>
            </a:xfrm>
          </p:grpSpPr>
          <p:sp>
            <p:nvSpPr>
              <p:cNvPr id="10" name="Rectangle 9">
                <a:extLst>
                  <a:ext uri="{FF2B5EF4-FFF2-40B4-BE49-F238E27FC236}">
                    <a16:creationId xmlns:a16="http://schemas.microsoft.com/office/drawing/2014/main" id="{E8B1062C-85FA-574C-8091-08E296E1189D}"/>
                  </a:ext>
                </a:extLst>
              </p:cNvPr>
              <p:cNvSpPr/>
              <p:nvPr/>
            </p:nvSpPr>
            <p:spPr>
              <a:xfrm>
                <a:off x="1064525" y="2429301"/>
                <a:ext cx="914400" cy="914400"/>
              </a:xfrm>
              <a:prstGeom prst="rect">
                <a:avLst/>
              </a:prstGeom>
              <a:solidFill>
                <a:srgbClr val="0F2E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554BFC-2430-C44B-8AE6-14F74BE2FC1D}"/>
                  </a:ext>
                </a:extLst>
              </p:cNvPr>
              <p:cNvSpPr/>
              <p:nvPr/>
            </p:nvSpPr>
            <p:spPr>
              <a:xfrm>
                <a:off x="1978925" y="2429301"/>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C8D547-C324-5D48-B2C0-4146D4499A0C}"/>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732FD6-698B-A34D-B7AB-BA7656662C46}"/>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TextBox 14">
            <a:extLst>
              <a:ext uri="{FF2B5EF4-FFF2-40B4-BE49-F238E27FC236}">
                <a16:creationId xmlns:a16="http://schemas.microsoft.com/office/drawing/2014/main" id="{EBF02E43-A05F-D44C-B2EB-E0C95F306246}"/>
              </a:ext>
            </a:extLst>
          </p:cNvPr>
          <p:cNvSpPr txBox="1"/>
          <p:nvPr/>
        </p:nvSpPr>
        <p:spPr>
          <a:xfrm>
            <a:off x="2019869" y="1916272"/>
            <a:ext cx="2286000" cy="369332"/>
          </a:xfrm>
          <a:prstGeom prst="rect">
            <a:avLst/>
          </a:prstGeom>
          <a:noFill/>
        </p:spPr>
        <p:txBody>
          <a:bodyPr wrap="square" rtlCol="0">
            <a:spAutoFit/>
          </a:bodyPr>
          <a:lstStyle/>
          <a:p>
            <a:pPr algn="ctr"/>
            <a:r>
              <a:rPr lang="en-US" dirty="0">
                <a:solidFill>
                  <a:srgbClr val="0E07FF"/>
                </a:solidFill>
              </a:rPr>
              <a:t>1 Space Dimension</a:t>
            </a:r>
          </a:p>
        </p:txBody>
      </p:sp>
      <p:cxnSp>
        <p:nvCxnSpPr>
          <p:cNvPr id="17" name="Straight Arrow Connector 16">
            <a:extLst>
              <a:ext uri="{FF2B5EF4-FFF2-40B4-BE49-F238E27FC236}">
                <a16:creationId xmlns:a16="http://schemas.microsoft.com/office/drawing/2014/main" id="{BE5A45D0-4DEC-7C43-A536-0A5B9574333A}"/>
              </a:ext>
            </a:extLst>
          </p:cNvPr>
          <p:cNvCxnSpPr>
            <a:cxnSpLocks/>
          </p:cNvCxnSpPr>
          <p:nvPr/>
        </p:nvCxnSpPr>
        <p:spPr>
          <a:xfrm>
            <a:off x="1955039" y="2312900"/>
            <a:ext cx="22860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FC47C1C-0A2E-0E41-BF44-1879E80EA8B5}"/>
              </a:ext>
            </a:extLst>
          </p:cNvPr>
          <p:cNvCxnSpPr/>
          <p:nvPr/>
        </p:nvCxnSpPr>
        <p:spPr>
          <a:xfrm>
            <a:off x="600501" y="2739788"/>
            <a:ext cx="0" cy="15183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9E7300D-C87E-3742-8A86-5C5D6E92DCD2}"/>
              </a:ext>
            </a:extLst>
          </p:cNvPr>
          <p:cNvSpPr txBox="1"/>
          <p:nvPr/>
        </p:nvSpPr>
        <p:spPr>
          <a:xfrm>
            <a:off x="793080" y="3419556"/>
            <a:ext cx="649537" cy="369332"/>
          </a:xfrm>
          <a:prstGeom prst="rect">
            <a:avLst/>
          </a:prstGeom>
          <a:noFill/>
        </p:spPr>
        <p:txBody>
          <a:bodyPr wrap="none" rtlCol="0">
            <a:spAutoFit/>
          </a:bodyPr>
          <a:lstStyle/>
          <a:p>
            <a:r>
              <a:rPr lang="en-US" dirty="0">
                <a:solidFill>
                  <a:srgbClr val="0E07FF"/>
                </a:solidFill>
              </a:rPr>
              <a:t>Time</a:t>
            </a:r>
          </a:p>
        </p:txBody>
      </p:sp>
      <p:grpSp>
        <p:nvGrpSpPr>
          <p:cNvPr id="116" name="Group 115">
            <a:extLst>
              <a:ext uri="{FF2B5EF4-FFF2-40B4-BE49-F238E27FC236}">
                <a16:creationId xmlns:a16="http://schemas.microsoft.com/office/drawing/2014/main" id="{01D188B2-40B2-FE49-8E44-2875F1DEB5E3}"/>
              </a:ext>
            </a:extLst>
          </p:cNvPr>
          <p:cNvGrpSpPr/>
          <p:nvPr/>
        </p:nvGrpSpPr>
        <p:grpSpPr>
          <a:xfrm>
            <a:off x="6457666" y="2511188"/>
            <a:ext cx="3657600" cy="3562027"/>
            <a:chOff x="6457666" y="2511188"/>
            <a:chExt cx="3657600" cy="3562027"/>
          </a:xfrm>
        </p:grpSpPr>
        <p:grpSp>
          <p:nvGrpSpPr>
            <p:cNvPr id="68" name="Group 67">
              <a:extLst>
                <a:ext uri="{FF2B5EF4-FFF2-40B4-BE49-F238E27FC236}">
                  <a16:creationId xmlns:a16="http://schemas.microsoft.com/office/drawing/2014/main" id="{C3CE634C-8E23-AF4B-88A8-FFDBA4BED01A}"/>
                </a:ext>
              </a:extLst>
            </p:cNvPr>
            <p:cNvGrpSpPr/>
            <p:nvPr/>
          </p:nvGrpSpPr>
          <p:grpSpPr>
            <a:xfrm>
              <a:off x="6457666" y="2511188"/>
              <a:ext cx="3657600" cy="1782965"/>
              <a:chOff x="6457666" y="2511188"/>
              <a:chExt cx="3657600" cy="1782965"/>
            </a:xfrm>
          </p:grpSpPr>
          <p:grpSp>
            <p:nvGrpSpPr>
              <p:cNvPr id="44" name="Group 43">
                <a:extLst>
                  <a:ext uri="{FF2B5EF4-FFF2-40B4-BE49-F238E27FC236}">
                    <a16:creationId xmlns:a16="http://schemas.microsoft.com/office/drawing/2014/main" id="{00AAF499-7B87-0441-ABF9-AB1B4680F22A}"/>
                  </a:ext>
                </a:extLst>
              </p:cNvPr>
              <p:cNvGrpSpPr/>
              <p:nvPr/>
            </p:nvGrpSpPr>
            <p:grpSpPr>
              <a:xfrm>
                <a:off x="6457666" y="2511188"/>
                <a:ext cx="3657600" cy="893434"/>
                <a:chOff x="6457666" y="2511188"/>
                <a:chExt cx="3657600" cy="893434"/>
              </a:xfrm>
            </p:grpSpPr>
            <p:grpSp>
              <p:nvGrpSpPr>
                <p:cNvPr id="22" name="Group 21">
                  <a:extLst>
                    <a:ext uri="{FF2B5EF4-FFF2-40B4-BE49-F238E27FC236}">
                      <a16:creationId xmlns:a16="http://schemas.microsoft.com/office/drawing/2014/main" id="{440DA288-A584-7447-8D73-4D723D967786}"/>
                    </a:ext>
                  </a:extLst>
                </p:cNvPr>
                <p:cNvGrpSpPr>
                  <a:grpSpLocks noChangeAspect="1"/>
                </p:cNvGrpSpPr>
                <p:nvPr/>
              </p:nvGrpSpPr>
              <p:grpSpPr>
                <a:xfrm>
                  <a:off x="6457666" y="2511188"/>
                  <a:ext cx="3657600" cy="457200"/>
                  <a:chOff x="1064525" y="2429301"/>
                  <a:chExt cx="7315200" cy="914400"/>
                </a:xfrm>
              </p:grpSpPr>
              <p:grpSp>
                <p:nvGrpSpPr>
                  <p:cNvPr id="23" name="Group 22">
                    <a:extLst>
                      <a:ext uri="{FF2B5EF4-FFF2-40B4-BE49-F238E27FC236}">
                        <a16:creationId xmlns:a16="http://schemas.microsoft.com/office/drawing/2014/main" id="{8A874BF2-5D95-404C-AFF2-6E697C64C00C}"/>
                      </a:ext>
                    </a:extLst>
                  </p:cNvPr>
                  <p:cNvGrpSpPr/>
                  <p:nvPr/>
                </p:nvGrpSpPr>
                <p:grpSpPr>
                  <a:xfrm>
                    <a:off x="1064525" y="2429301"/>
                    <a:ext cx="3657600" cy="914400"/>
                    <a:chOff x="1064525" y="2429301"/>
                    <a:chExt cx="3657600" cy="914400"/>
                  </a:xfrm>
                </p:grpSpPr>
                <p:sp>
                  <p:nvSpPr>
                    <p:cNvPr id="29" name="Rectangle 28">
                      <a:extLst>
                        <a:ext uri="{FF2B5EF4-FFF2-40B4-BE49-F238E27FC236}">
                          <a16:creationId xmlns:a16="http://schemas.microsoft.com/office/drawing/2014/main" id="{8796FCD4-ECA3-4946-B281-329838140DDC}"/>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B04FCF0-6C27-104D-B550-F1C4A4A34B21}"/>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9782167-F536-B943-BD6E-E4D22076AD89}"/>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D31C6A1-8B2D-E146-9D34-CBE61137A58F}"/>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83A8BF5-9009-E143-9F9A-2F174F6881DC}"/>
                      </a:ext>
                    </a:extLst>
                  </p:cNvPr>
                  <p:cNvGrpSpPr/>
                  <p:nvPr/>
                </p:nvGrpSpPr>
                <p:grpSpPr>
                  <a:xfrm>
                    <a:off x="4722125" y="2429301"/>
                    <a:ext cx="3657600" cy="914400"/>
                    <a:chOff x="1064525" y="2429301"/>
                    <a:chExt cx="3657600" cy="914400"/>
                  </a:xfrm>
                </p:grpSpPr>
                <p:sp>
                  <p:nvSpPr>
                    <p:cNvPr id="25" name="Rectangle 24">
                      <a:extLst>
                        <a:ext uri="{FF2B5EF4-FFF2-40B4-BE49-F238E27FC236}">
                          <a16:creationId xmlns:a16="http://schemas.microsoft.com/office/drawing/2014/main" id="{4E67251F-E9BE-C345-BE73-238F734E800C}"/>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AAE4C8-9007-D34E-A4DF-DAB9673BEB98}"/>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21C5459-F696-9E4A-B85A-B749DFE00332}"/>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22AAF15-731C-C943-B825-51A64BD8CE2E}"/>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a:extLst>
                    <a:ext uri="{FF2B5EF4-FFF2-40B4-BE49-F238E27FC236}">
                      <a16:creationId xmlns:a16="http://schemas.microsoft.com/office/drawing/2014/main" id="{8D638959-53AE-3544-B82D-3005EAB93814}"/>
                    </a:ext>
                  </a:extLst>
                </p:cNvPr>
                <p:cNvGrpSpPr>
                  <a:grpSpLocks noChangeAspect="1"/>
                </p:cNvGrpSpPr>
                <p:nvPr/>
              </p:nvGrpSpPr>
              <p:grpSpPr>
                <a:xfrm>
                  <a:off x="6457666" y="2947422"/>
                  <a:ext cx="3657600" cy="457200"/>
                  <a:chOff x="1064525" y="2429301"/>
                  <a:chExt cx="7315200" cy="914400"/>
                </a:xfrm>
              </p:grpSpPr>
              <p:grpSp>
                <p:nvGrpSpPr>
                  <p:cNvPr id="34" name="Group 33">
                    <a:extLst>
                      <a:ext uri="{FF2B5EF4-FFF2-40B4-BE49-F238E27FC236}">
                        <a16:creationId xmlns:a16="http://schemas.microsoft.com/office/drawing/2014/main" id="{039968C7-0E92-C248-B750-7507DA1D7B60}"/>
                      </a:ext>
                    </a:extLst>
                  </p:cNvPr>
                  <p:cNvGrpSpPr/>
                  <p:nvPr/>
                </p:nvGrpSpPr>
                <p:grpSpPr>
                  <a:xfrm>
                    <a:off x="1064525" y="2429301"/>
                    <a:ext cx="3657600" cy="914400"/>
                    <a:chOff x="1064525" y="2429301"/>
                    <a:chExt cx="3657600" cy="914400"/>
                  </a:xfrm>
                </p:grpSpPr>
                <p:sp>
                  <p:nvSpPr>
                    <p:cNvPr id="40" name="Rectangle 39">
                      <a:extLst>
                        <a:ext uri="{FF2B5EF4-FFF2-40B4-BE49-F238E27FC236}">
                          <a16:creationId xmlns:a16="http://schemas.microsoft.com/office/drawing/2014/main" id="{EEE6E222-C30E-4D4F-997C-69DF9376E2E6}"/>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FA1BC25-C502-0A4C-B967-89F35DDAE7CF}"/>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0EDBFA7-0129-B14F-9B72-2D4D878D6DFF}"/>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F548733-DD61-1444-954C-C8B9418C5FD0}"/>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4473268A-D0E4-2C41-8194-2F375741ACDC}"/>
                      </a:ext>
                    </a:extLst>
                  </p:cNvPr>
                  <p:cNvGrpSpPr/>
                  <p:nvPr/>
                </p:nvGrpSpPr>
                <p:grpSpPr>
                  <a:xfrm>
                    <a:off x="4722125" y="2429301"/>
                    <a:ext cx="3657600" cy="914400"/>
                    <a:chOff x="1064525" y="2429301"/>
                    <a:chExt cx="3657600" cy="914400"/>
                  </a:xfrm>
                </p:grpSpPr>
                <p:sp>
                  <p:nvSpPr>
                    <p:cNvPr id="36" name="Rectangle 35">
                      <a:extLst>
                        <a:ext uri="{FF2B5EF4-FFF2-40B4-BE49-F238E27FC236}">
                          <a16:creationId xmlns:a16="http://schemas.microsoft.com/office/drawing/2014/main" id="{3CB873A1-60CA-8245-80B0-CB756BA221E0}"/>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8B783B8-570D-A14F-B573-7F5203F312E7}"/>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CC820D1-E672-604C-BB91-3E5A06C0DA17}"/>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C29C3BD-FA18-4E4E-9459-B83ADB3D61B3}"/>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5" name="Group 44">
                <a:extLst>
                  <a:ext uri="{FF2B5EF4-FFF2-40B4-BE49-F238E27FC236}">
                    <a16:creationId xmlns:a16="http://schemas.microsoft.com/office/drawing/2014/main" id="{5F49895A-7258-8947-872D-2614B3EC8306}"/>
                  </a:ext>
                </a:extLst>
              </p:cNvPr>
              <p:cNvGrpSpPr/>
              <p:nvPr/>
            </p:nvGrpSpPr>
            <p:grpSpPr>
              <a:xfrm>
                <a:off x="6457666" y="3400719"/>
                <a:ext cx="3657600" cy="893434"/>
                <a:chOff x="6457666" y="2511188"/>
                <a:chExt cx="3657600" cy="893434"/>
              </a:xfrm>
            </p:grpSpPr>
            <p:grpSp>
              <p:nvGrpSpPr>
                <p:cNvPr id="46" name="Group 45">
                  <a:extLst>
                    <a:ext uri="{FF2B5EF4-FFF2-40B4-BE49-F238E27FC236}">
                      <a16:creationId xmlns:a16="http://schemas.microsoft.com/office/drawing/2014/main" id="{BADF34F1-C48C-6C4A-B01B-9F3F12FA9BDF}"/>
                    </a:ext>
                  </a:extLst>
                </p:cNvPr>
                <p:cNvGrpSpPr>
                  <a:grpSpLocks noChangeAspect="1"/>
                </p:cNvGrpSpPr>
                <p:nvPr/>
              </p:nvGrpSpPr>
              <p:grpSpPr>
                <a:xfrm>
                  <a:off x="6457666" y="2511188"/>
                  <a:ext cx="3657600" cy="457200"/>
                  <a:chOff x="1064525" y="2429301"/>
                  <a:chExt cx="7315200" cy="914400"/>
                </a:xfrm>
              </p:grpSpPr>
              <p:grpSp>
                <p:nvGrpSpPr>
                  <p:cNvPr id="58" name="Group 57">
                    <a:extLst>
                      <a:ext uri="{FF2B5EF4-FFF2-40B4-BE49-F238E27FC236}">
                        <a16:creationId xmlns:a16="http://schemas.microsoft.com/office/drawing/2014/main" id="{1632C42D-63CE-884C-86EA-5110B442C4EF}"/>
                      </a:ext>
                    </a:extLst>
                  </p:cNvPr>
                  <p:cNvGrpSpPr/>
                  <p:nvPr/>
                </p:nvGrpSpPr>
                <p:grpSpPr>
                  <a:xfrm>
                    <a:off x="1064525" y="2429301"/>
                    <a:ext cx="3657600" cy="914400"/>
                    <a:chOff x="1064525" y="2429301"/>
                    <a:chExt cx="3657600" cy="914400"/>
                  </a:xfrm>
                </p:grpSpPr>
                <p:sp>
                  <p:nvSpPr>
                    <p:cNvPr id="64" name="Rectangle 63">
                      <a:extLst>
                        <a:ext uri="{FF2B5EF4-FFF2-40B4-BE49-F238E27FC236}">
                          <a16:creationId xmlns:a16="http://schemas.microsoft.com/office/drawing/2014/main" id="{2F6B3ED1-3168-1C48-9ED4-5D33A992CCE6}"/>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0154124-7FE3-F443-989E-91E408150D5B}"/>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1EE3581-17A6-C542-90A7-4E24E84EB16D}"/>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DCE61CD-476D-4540-8A3C-502F8086BFCF}"/>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12DDEB6E-1BFC-474A-BC32-09A5D7BA15D4}"/>
                      </a:ext>
                    </a:extLst>
                  </p:cNvPr>
                  <p:cNvGrpSpPr/>
                  <p:nvPr/>
                </p:nvGrpSpPr>
                <p:grpSpPr>
                  <a:xfrm>
                    <a:off x="4722125" y="2429301"/>
                    <a:ext cx="3657600" cy="914400"/>
                    <a:chOff x="1064525" y="2429301"/>
                    <a:chExt cx="3657600" cy="914400"/>
                  </a:xfrm>
                </p:grpSpPr>
                <p:sp>
                  <p:nvSpPr>
                    <p:cNvPr id="60" name="Rectangle 59">
                      <a:extLst>
                        <a:ext uri="{FF2B5EF4-FFF2-40B4-BE49-F238E27FC236}">
                          <a16:creationId xmlns:a16="http://schemas.microsoft.com/office/drawing/2014/main" id="{F95D1706-2827-0A40-A015-D52806276E55}"/>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A905FD5-6F85-234E-8F66-53CF6F11F5EF}"/>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FC7A1FF-F6B3-2041-B23D-9C4B91A56EF5}"/>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4ACAC3D-A462-804B-85F3-50C21BADF80D}"/>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a:extLst>
                    <a:ext uri="{FF2B5EF4-FFF2-40B4-BE49-F238E27FC236}">
                      <a16:creationId xmlns:a16="http://schemas.microsoft.com/office/drawing/2014/main" id="{68EEA195-411A-814C-AB02-901E91D408BA}"/>
                    </a:ext>
                  </a:extLst>
                </p:cNvPr>
                <p:cNvGrpSpPr>
                  <a:grpSpLocks noChangeAspect="1"/>
                </p:cNvGrpSpPr>
                <p:nvPr/>
              </p:nvGrpSpPr>
              <p:grpSpPr>
                <a:xfrm>
                  <a:off x="6457666" y="2947422"/>
                  <a:ext cx="3657600" cy="457200"/>
                  <a:chOff x="1064525" y="2429301"/>
                  <a:chExt cx="7315200" cy="914400"/>
                </a:xfrm>
              </p:grpSpPr>
              <p:grpSp>
                <p:nvGrpSpPr>
                  <p:cNvPr id="48" name="Group 47">
                    <a:extLst>
                      <a:ext uri="{FF2B5EF4-FFF2-40B4-BE49-F238E27FC236}">
                        <a16:creationId xmlns:a16="http://schemas.microsoft.com/office/drawing/2014/main" id="{D0FCD90D-8153-BF4B-8EA5-3E8CD3976C66}"/>
                      </a:ext>
                    </a:extLst>
                  </p:cNvPr>
                  <p:cNvGrpSpPr/>
                  <p:nvPr/>
                </p:nvGrpSpPr>
                <p:grpSpPr>
                  <a:xfrm>
                    <a:off x="1064525" y="2429301"/>
                    <a:ext cx="3657600" cy="914400"/>
                    <a:chOff x="1064525" y="2429301"/>
                    <a:chExt cx="3657600" cy="914400"/>
                  </a:xfrm>
                </p:grpSpPr>
                <p:sp>
                  <p:nvSpPr>
                    <p:cNvPr id="54" name="Rectangle 53">
                      <a:extLst>
                        <a:ext uri="{FF2B5EF4-FFF2-40B4-BE49-F238E27FC236}">
                          <a16:creationId xmlns:a16="http://schemas.microsoft.com/office/drawing/2014/main" id="{2A0AA271-6B43-1048-B799-7CEAB4AD3BDC}"/>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81E260B-A0D3-C445-A336-01CBDBD822F9}"/>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E7D7111-97D4-0A4E-A466-9B8D9825AF88}"/>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00BDBA2-8744-EF48-BEBC-D725EF76AB0A}"/>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8AD04700-6F50-1A49-8E8E-279450AA153B}"/>
                      </a:ext>
                    </a:extLst>
                  </p:cNvPr>
                  <p:cNvGrpSpPr/>
                  <p:nvPr/>
                </p:nvGrpSpPr>
                <p:grpSpPr>
                  <a:xfrm>
                    <a:off x="4722125" y="2429301"/>
                    <a:ext cx="3657600" cy="914400"/>
                    <a:chOff x="1064525" y="2429301"/>
                    <a:chExt cx="3657600" cy="914400"/>
                  </a:xfrm>
                </p:grpSpPr>
                <p:sp>
                  <p:nvSpPr>
                    <p:cNvPr id="50" name="Rectangle 49">
                      <a:extLst>
                        <a:ext uri="{FF2B5EF4-FFF2-40B4-BE49-F238E27FC236}">
                          <a16:creationId xmlns:a16="http://schemas.microsoft.com/office/drawing/2014/main" id="{B5717257-6E36-FA41-9BBD-2AD49A6B3604}"/>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0A9C79-5CDB-8645-A5EC-C4139DB3523F}"/>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7ED498A-DA29-1C43-B2BD-C1B3B9961DB9}"/>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0E90F31-1E13-A34B-82FA-43CC42242C3A}"/>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9" name="Group 68">
              <a:extLst>
                <a:ext uri="{FF2B5EF4-FFF2-40B4-BE49-F238E27FC236}">
                  <a16:creationId xmlns:a16="http://schemas.microsoft.com/office/drawing/2014/main" id="{115A5DEF-96D6-CE42-AA88-32C300C40EC5}"/>
                </a:ext>
              </a:extLst>
            </p:cNvPr>
            <p:cNvGrpSpPr/>
            <p:nvPr/>
          </p:nvGrpSpPr>
          <p:grpSpPr>
            <a:xfrm>
              <a:off x="6457666" y="4290250"/>
              <a:ext cx="3657600" cy="1782965"/>
              <a:chOff x="6457666" y="2511188"/>
              <a:chExt cx="3657600" cy="1782965"/>
            </a:xfrm>
          </p:grpSpPr>
          <p:grpSp>
            <p:nvGrpSpPr>
              <p:cNvPr id="70" name="Group 69">
                <a:extLst>
                  <a:ext uri="{FF2B5EF4-FFF2-40B4-BE49-F238E27FC236}">
                    <a16:creationId xmlns:a16="http://schemas.microsoft.com/office/drawing/2014/main" id="{C83E7E9B-C78B-9A45-8DE6-B01418E7DAEA}"/>
                  </a:ext>
                </a:extLst>
              </p:cNvPr>
              <p:cNvGrpSpPr/>
              <p:nvPr/>
            </p:nvGrpSpPr>
            <p:grpSpPr>
              <a:xfrm>
                <a:off x="6457666" y="2511188"/>
                <a:ext cx="3657600" cy="893434"/>
                <a:chOff x="6457666" y="2511188"/>
                <a:chExt cx="3657600" cy="893434"/>
              </a:xfrm>
            </p:grpSpPr>
            <p:grpSp>
              <p:nvGrpSpPr>
                <p:cNvPr id="94" name="Group 93">
                  <a:extLst>
                    <a:ext uri="{FF2B5EF4-FFF2-40B4-BE49-F238E27FC236}">
                      <a16:creationId xmlns:a16="http://schemas.microsoft.com/office/drawing/2014/main" id="{39FCCCC5-3B5B-0A46-8967-81B0B8E9F4A5}"/>
                    </a:ext>
                  </a:extLst>
                </p:cNvPr>
                <p:cNvGrpSpPr>
                  <a:grpSpLocks noChangeAspect="1"/>
                </p:cNvGrpSpPr>
                <p:nvPr/>
              </p:nvGrpSpPr>
              <p:grpSpPr>
                <a:xfrm>
                  <a:off x="6457666" y="2511188"/>
                  <a:ext cx="3657600" cy="457200"/>
                  <a:chOff x="1064525" y="2429301"/>
                  <a:chExt cx="7315200" cy="914400"/>
                </a:xfrm>
              </p:grpSpPr>
              <p:grpSp>
                <p:nvGrpSpPr>
                  <p:cNvPr id="106" name="Group 105">
                    <a:extLst>
                      <a:ext uri="{FF2B5EF4-FFF2-40B4-BE49-F238E27FC236}">
                        <a16:creationId xmlns:a16="http://schemas.microsoft.com/office/drawing/2014/main" id="{542A2C07-4EB7-AF43-B971-50155ECACEEF}"/>
                      </a:ext>
                    </a:extLst>
                  </p:cNvPr>
                  <p:cNvGrpSpPr/>
                  <p:nvPr/>
                </p:nvGrpSpPr>
                <p:grpSpPr>
                  <a:xfrm>
                    <a:off x="1064525" y="2429301"/>
                    <a:ext cx="3657600" cy="914400"/>
                    <a:chOff x="1064525" y="2429301"/>
                    <a:chExt cx="3657600" cy="914400"/>
                  </a:xfrm>
                </p:grpSpPr>
                <p:sp>
                  <p:nvSpPr>
                    <p:cNvPr id="112" name="Rectangle 111">
                      <a:extLst>
                        <a:ext uri="{FF2B5EF4-FFF2-40B4-BE49-F238E27FC236}">
                          <a16:creationId xmlns:a16="http://schemas.microsoft.com/office/drawing/2014/main" id="{79FE01A9-CF71-9645-A2D5-09CF2021FAAF}"/>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4314211D-B566-304C-8DB4-D64290259444}"/>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0B2AF50B-6506-7B42-88B8-FA25C5B4A37B}"/>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6C7D375E-6E64-2745-AD49-DB9C39C09E76}"/>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D93704A4-BE31-3B4E-A1B5-BBC3D2FAA6A3}"/>
                      </a:ext>
                    </a:extLst>
                  </p:cNvPr>
                  <p:cNvGrpSpPr/>
                  <p:nvPr/>
                </p:nvGrpSpPr>
                <p:grpSpPr>
                  <a:xfrm>
                    <a:off x="4722125" y="2429301"/>
                    <a:ext cx="3657600" cy="914400"/>
                    <a:chOff x="1064525" y="2429301"/>
                    <a:chExt cx="3657600" cy="914400"/>
                  </a:xfrm>
                </p:grpSpPr>
                <p:sp>
                  <p:nvSpPr>
                    <p:cNvPr id="108" name="Rectangle 107">
                      <a:extLst>
                        <a:ext uri="{FF2B5EF4-FFF2-40B4-BE49-F238E27FC236}">
                          <a16:creationId xmlns:a16="http://schemas.microsoft.com/office/drawing/2014/main" id="{C84426DD-1575-7043-A1DE-46A80C54FD1A}"/>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BCC2C4E-21A7-1B43-9C01-9692BE1A3DE8}"/>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B2294E46-A534-4D40-9250-F77608CD4C2A}"/>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225E8408-6D1E-C445-AF66-CF7211F61531}"/>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 name="Group 94">
                  <a:extLst>
                    <a:ext uri="{FF2B5EF4-FFF2-40B4-BE49-F238E27FC236}">
                      <a16:creationId xmlns:a16="http://schemas.microsoft.com/office/drawing/2014/main" id="{4E4412F7-DAD2-B340-B8AB-DC6FFDDE51F9}"/>
                    </a:ext>
                  </a:extLst>
                </p:cNvPr>
                <p:cNvGrpSpPr>
                  <a:grpSpLocks noChangeAspect="1"/>
                </p:cNvGrpSpPr>
                <p:nvPr/>
              </p:nvGrpSpPr>
              <p:grpSpPr>
                <a:xfrm>
                  <a:off x="6457666" y="2947422"/>
                  <a:ext cx="3657600" cy="457200"/>
                  <a:chOff x="1064525" y="2429301"/>
                  <a:chExt cx="7315200" cy="914400"/>
                </a:xfrm>
              </p:grpSpPr>
              <p:grpSp>
                <p:nvGrpSpPr>
                  <p:cNvPr id="96" name="Group 95">
                    <a:extLst>
                      <a:ext uri="{FF2B5EF4-FFF2-40B4-BE49-F238E27FC236}">
                        <a16:creationId xmlns:a16="http://schemas.microsoft.com/office/drawing/2014/main" id="{B6300B2F-6340-9B44-A678-89F350FB3A2D}"/>
                      </a:ext>
                    </a:extLst>
                  </p:cNvPr>
                  <p:cNvGrpSpPr/>
                  <p:nvPr/>
                </p:nvGrpSpPr>
                <p:grpSpPr>
                  <a:xfrm>
                    <a:off x="1064525" y="2429301"/>
                    <a:ext cx="3657600" cy="914400"/>
                    <a:chOff x="1064525" y="2429301"/>
                    <a:chExt cx="3657600" cy="914400"/>
                  </a:xfrm>
                </p:grpSpPr>
                <p:sp>
                  <p:nvSpPr>
                    <p:cNvPr id="102" name="Rectangle 101">
                      <a:extLst>
                        <a:ext uri="{FF2B5EF4-FFF2-40B4-BE49-F238E27FC236}">
                          <a16:creationId xmlns:a16="http://schemas.microsoft.com/office/drawing/2014/main" id="{4484C8C2-6B6F-BE4F-94E4-C819CE271231}"/>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FE20EA4-E0CA-7146-9880-04EB92E66532}"/>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8A6AB59D-1531-C346-A613-72ABB3BE6757}"/>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3BE4A0D4-82FF-D745-99D6-A16353546E72}"/>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17CE9C08-FD9E-EE45-B99A-D28D372E1D7A}"/>
                      </a:ext>
                    </a:extLst>
                  </p:cNvPr>
                  <p:cNvGrpSpPr/>
                  <p:nvPr/>
                </p:nvGrpSpPr>
                <p:grpSpPr>
                  <a:xfrm>
                    <a:off x="4722125" y="2429301"/>
                    <a:ext cx="3657600" cy="914400"/>
                    <a:chOff x="1064525" y="2429301"/>
                    <a:chExt cx="3657600" cy="914400"/>
                  </a:xfrm>
                </p:grpSpPr>
                <p:sp>
                  <p:nvSpPr>
                    <p:cNvPr id="98" name="Rectangle 97">
                      <a:extLst>
                        <a:ext uri="{FF2B5EF4-FFF2-40B4-BE49-F238E27FC236}">
                          <a16:creationId xmlns:a16="http://schemas.microsoft.com/office/drawing/2014/main" id="{AF106C84-6396-004A-8D8C-328C5CBBD0CC}"/>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F5003AE-42F6-EC44-A739-4060D3E4519C}"/>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A1DF4F6-F52C-CD48-83DD-9446FEDC9685}"/>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F5E47D2-9768-5641-B07B-6BB3D11FA26C}"/>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1" name="Group 70">
                <a:extLst>
                  <a:ext uri="{FF2B5EF4-FFF2-40B4-BE49-F238E27FC236}">
                    <a16:creationId xmlns:a16="http://schemas.microsoft.com/office/drawing/2014/main" id="{E135ECDD-637C-3140-AD9C-64F94BC4F5B4}"/>
                  </a:ext>
                </a:extLst>
              </p:cNvPr>
              <p:cNvGrpSpPr/>
              <p:nvPr/>
            </p:nvGrpSpPr>
            <p:grpSpPr>
              <a:xfrm>
                <a:off x="6457666" y="3400719"/>
                <a:ext cx="3657600" cy="893434"/>
                <a:chOff x="6457666" y="2511188"/>
                <a:chExt cx="3657600" cy="893434"/>
              </a:xfrm>
            </p:grpSpPr>
            <p:grpSp>
              <p:nvGrpSpPr>
                <p:cNvPr id="72" name="Group 71">
                  <a:extLst>
                    <a:ext uri="{FF2B5EF4-FFF2-40B4-BE49-F238E27FC236}">
                      <a16:creationId xmlns:a16="http://schemas.microsoft.com/office/drawing/2014/main" id="{24C35F70-2A4A-3A42-A631-4AE6EC716448}"/>
                    </a:ext>
                  </a:extLst>
                </p:cNvPr>
                <p:cNvGrpSpPr>
                  <a:grpSpLocks noChangeAspect="1"/>
                </p:cNvGrpSpPr>
                <p:nvPr/>
              </p:nvGrpSpPr>
              <p:grpSpPr>
                <a:xfrm>
                  <a:off x="6457666" y="2511188"/>
                  <a:ext cx="3657600" cy="457200"/>
                  <a:chOff x="1064525" y="2429301"/>
                  <a:chExt cx="7315200" cy="914400"/>
                </a:xfrm>
              </p:grpSpPr>
              <p:grpSp>
                <p:nvGrpSpPr>
                  <p:cNvPr id="84" name="Group 83">
                    <a:extLst>
                      <a:ext uri="{FF2B5EF4-FFF2-40B4-BE49-F238E27FC236}">
                        <a16:creationId xmlns:a16="http://schemas.microsoft.com/office/drawing/2014/main" id="{3E17FC2B-2783-3948-B877-03245D98F244}"/>
                      </a:ext>
                    </a:extLst>
                  </p:cNvPr>
                  <p:cNvGrpSpPr/>
                  <p:nvPr/>
                </p:nvGrpSpPr>
                <p:grpSpPr>
                  <a:xfrm>
                    <a:off x="1064525" y="2429301"/>
                    <a:ext cx="3657600" cy="914400"/>
                    <a:chOff x="1064525" y="2429301"/>
                    <a:chExt cx="3657600" cy="914400"/>
                  </a:xfrm>
                </p:grpSpPr>
                <p:sp>
                  <p:nvSpPr>
                    <p:cNvPr id="90" name="Rectangle 89">
                      <a:extLst>
                        <a:ext uri="{FF2B5EF4-FFF2-40B4-BE49-F238E27FC236}">
                          <a16:creationId xmlns:a16="http://schemas.microsoft.com/office/drawing/2014/main" id="{780264EE-89F6-5140-8BA5-A3EB0066BAC7}"/>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8B7FB30-3505-9A42-9B82-4FB4C324A514}"/>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6914A914-569E-C042-9563-35002D1E05C3}"/>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0DE89EA-921D-5A45-BCAF-5BD7A7FB9E35}"/>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C1A47F53-BBCF-3248-AD6D-6631AC54D745}"/>
                      </a:ext>
                    </a:extLst>
                  </p:cNvPr>
                  <p:cNvGrpSpPr/>
                  <p:nvPr/>
                </p:nvGrpSpPr>
                <p:grpSpPr>
                  <a:xfrm>
                    <a:off x="4722125" y="2429301"/>
                    <a:ext cx="3657600" cy="914400"/>
                    <a:chOff x="1064525" y="2429301"/>
                    <a:chExt cx="3657600" cy="914400"/>
                  </a:xfrm>
                </p:grpSpPr>
                <p:sp>
                  <p:nvSpPr>
                    <p:cNvPr id="86" name="Rectangle 85">
                      <a:extLst>
                        <a:ext uri="{FF2B5EF4-FFF2-40B4-BE49-F238E27FC236}">
                          <a16:creationId xmlns:a16="http://schemas.microsoft.com/office/drawing/2014/main" id="{D9E7DE26-B65A-2848-9F1C-B830654C9E39}"/>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FDFDD40-C4AF-9440-B281-FF69717EF83F}"/>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E8ED3014-B5D7-C94A-A6EF-27936F0823CD}"/>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14CF455-EABB-7C43-9EC2-157741A7E342}"/>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Group 72">
                  <a:extLst>
                    <a:ext uri="{FF2B5EF4-FFF2-40B4-BE49-F238E27FC236}">
                      <a16:creationId xmlns:a16="http://schemas.microsoft.com/office/drawing/2014/main" id="{97EF8DE3-6A64-BB46-9BB3-908AFA74EFA3}"/>
                    </a:ext>
                  </a:extLst>
                </p:cNvPr>
                <p:cNvGrpSpPr>
                  <a:grpSpLocks noChangeAspect="1"/>
                </p:cNvGrpSpPr>
                <p:nvPr/>
              </p:nvGrpSpPr>
              <p:grpSpPr>
                <a:xfrm>
                  <a:off x="6457666" y="2947422"/>
                  <a:ext cx="3657600" cy="457200"/>
                  <a:chOff x="1064525" y="2429301"/>
                  <a:chExt cx="7315200" cy="914400"/>
                </a:xfrm>
              </p:grpSpPr>
              <p:grpSp>
                <p:nvGrpSpPr>
                  <p:cNvPr id="74" name="Group 73">
                    <a:extLst>
                      <a:ext uri="{FF2B5EF4-FFF2-40B4-BE49-F238E27FC236}">
                        <a16:creationId xmlns:a16="http://schemas.microsoft.com/office/drawing/2014/main" id="{993AE4F8-B19B-AF46-8EE1-53AA7421AE1A}"/>
                      </a:ext>
                    </a:extLst>
                  </p:cNvPr>
                  <p:cNvGrpSpPr/>
                  <p:nvPr/>
                </p:nvGrpSpPr>
                <p:grpSpPr>
                  <a:xfrm>
                    <a:off x="1064525" y="2429301"/>
                    <a:ext cx="3657600" cy="914400"/>
                    <a:chOff x="1064525" y="2429301"/>
                    <a:chExt cx="3657600" cy="914400"/>
                  </a:xfrm>
                </p:grpSpPr>
                <p:sp>
                  <p:nvSpPr>
                    <p:cNvPr id="80" name="Rectangle 79">
                      <a:extLst>
                        <a:ext uri="{FF2B5EF4-FFF2-40B4-BE49-F238E27FC236}">
                          <a16:creationId xmlns:a16="http://schemas.microsoft.com/office/drawing/2014/main" id="{3F6A7EE8-F1EE-9F44-A922-DFA71E94AB3D}"/>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F548616-570A-F042-A415-BC4133790618}"/>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4D16060-A98F-B247-B347-FCA2CC3EA2CB}"/>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BFB33E3-DF51-D749-B31B-F29C907AF606}"/>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5C1A676B-4481-F241-9DDF-0DC45E946D4F}"/>
                      </a:ext>
                    </a:extLst>
                  </p:cNvPr>
                  <p:cNvGrpSpPr/>
                  <p:nvPr/>
                </p:nvGrpSpPr>
                <p:grpSpPr>
                  <a:xfrm>
                    <a:off x="4722125" y="2429301"/>
                    <a:ext cx="3657600" cy="914400"/>
                    <a:chOff x="1064525" y="2429301"/>
                    <a:chExt cx="3657600" cy="914400"/>
                  </a:xfrm>
                </p:grpSpPr>
                <p:sp>
                  <p:nvSpPr>
                    <p:cNvPr id="76" name="Rectangle 75">
                      <a:extLst>
                        <a:ext uri="{FF2B5EF4-FFF2-40B4-BE49-F238E27FC236}">
                          <a16:creationId xmlns:a16="http://schemas.microsoft.com/office/drawing/2014/main" id="{7C31CE5A-DB38-3643-A2A7-A1F3B7468357}"/>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46D6A2C-8AF6-0940-B921-0886C8173E8E}"/>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EDA1918-FDFB-B841-A48C-D5DDF56D846D}"/>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37AA77B1-2AC5-B94A-81C0-CCE9B02A29C1}"/>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117" name="TextBox 116">
            <a:extLst>
              <a:ext uri="{FF2B5EF4-FFF2-40B4-BE49-F238E27FC236}">
                <a16:creationId xmlns:a16="http://schemas.microsoft.com/office/drawing/2014/main" id="{E6DE8F95-62FF-5B40-9CDE-E1B69A3F47D7}"/>
              </a:ext>
            </a:extLst>
          </p:cNvPr>
          <p:cNvSpPr txBox="1"/>
          <p:nvPr/>
        </p:nvSpPr>
        <p:spPr>
          <a:xfrm>
            <a:off x="7262884" y="1943568"/>
            <a:ext cx="2286000" cy="369332"/>
          </a:xfrm>
          <a:prstGeom prst="rect">
            <a:avLst/>
          </a:prstGeom>
          <a:noFill/>
        </p:spPr>
        <p:txBody>
          <a:bodyPr wrap="square" rtlCol="0">
            <a:spAutoFit/>
          </a:bodyPr>
          <a:lstStyle/>
          <a:p>
            <a:pPr algn="ctr"/>
            <a:r>
              <a:rPr lang="en-US" dirty="0">
                <a:solidFill>
                  <a:srgbClr val="0E07FF"/>
                </a:solidFill>
              </a:rPr>
              <a:t>2 Space Dimensions</a:t>
            </a:r>
          </a:p>
        </p:txBody>
      </p:sp>
      <p:sp>
        <p:nvSpPr>
          <p:cNvPr id="118" name="TextBox 117">
            <a:extLst>
              <a:ext uri="{FF2B5EF4-FFF2-40B4-BE49-F238E27FC236}">
                <a16:creationId xmlns:a16="http://schemas.microsoft.com/office/drawing/2014/main" id="{6FF10FF8-78B1-A84D-AB84-EF48A38B5ACE}"/>
              </a:ext>
            </a:extLst>
          </p:cNvPr>
          <p:cNvSpPr txBox="1"/>
          <p:nvPr/>
        </p:nvSpPr>
        <p:spPr>
          <a:xfrm>
            <a:off x="1916373" y="3604222"/>
            <a:ext cx="4179627" cy="1477328"/>
          </a:xfrm>
          <a:prstGeom prst="rect">
            <a:avLst/>
          </a:prstGeom>
          <a:noFill/>
        </p:spPr>
        <p:txBody>
          <a:bodyPr wrap="square" rtlCol="0">
            <a:spAutoFit/>
          </a:bodyPr>
          <a:lstStyle/>
          <a:p>
            <a:r>
              <a:rPr lang="en-US" dirty="0"/>
              <a:t>In the current generation, each cell can have the value 0 or 1.  Or be colored “white” or “black”.  Or be “occupied” or ”not occupied”.  There are S possible states.  In our case, S = 2 (0 or 1).</a:t>
            </a:r>
          </a:p>
        </p:txBody>
      </p:sp>
      <p:sp>
        <p:nvSpPr>
          <p:cNvPr id="119" name="TextBox 118">
            <a:extLst>
              <a:ext uri="{FF2B5EF4-FFF2-40B4-BE49-F238E27FC236}">
                <a16:creationId xmlns:a16="http://schemas.microsoft.com/office/drawing/2014/main" id="{155CBD18-0B9F-2B44-92ED-C62EA934EE4F}"/>
              </a:ext>
            </a:extLst>
          </p:cNvPr>
          <p:cNvSpPr txBox="1"/>
          <p:nvPr/>
        </p:nvSpPr>
        <p:spPr>
          <a:xfrm>
            <a:off x="1916373" y="5173452"/>
            <a:ext cx="3645221" cy="1477328"/>
          </a:xfrm>
          <a:prstGeom prst="rect">
            <a:avLst/>
          </a:prstGeom>
          <a:noFill/>
        </p:spPr>
        <p:txBody>
          <a:bodyPr wrap="square" rtlCol="0">
            <a:spAutoFit/>
          </a:bodyPr>
          <a:lstStyle/>
          <a:p>
            <a:r>
              <a:rPr lang="en-US" dirty="0"/>
              <a:t>In general, a cell’s “neighborhood” is </a:t>
            </a:r>
          </a:p>
          <a:p>
            <a:r>
              <a:rPr lang="en-US" dirty="0"/>
              <a:t>defined to be the cells bordering it.  The number of cells in the neighborhood is N (counts the central cell as well as </a:t>
            </a:r>
            <a:r>
              <a:rPr lang="en-US"/>
              <a:t>the neighbors)</a:t>
            </a:r>
            <a:endParaRPr lang="en-US" dirty="0"/>
          </a:p>
        </p:txBody>
      </p:sp>
    </p:spTree>
    <p:extLst>
      <p:ext uri="{BB962C8B-B14F-4D97-AF65-F5344CB8AC3E}">
        <p14:creationId xmlns:p14="http://schemas.microsoft.com/office/powerpoint/2010/main" val="97045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0435E-B70A-F84E-BAF2-AAB3BC4CAE1B}"/>
              </a:ext>
            </a:extLst>
          </p:cNvPr>
          <p:cNvSpPr>
            <a:spLocks noGrp="1"/>
          </p:cNvSpPr>
          <p:nvPr>
            <p:ph type="title"/>
          </p:nvPr>
        </p:nvSpPr>
        <p:spPr>
          <a:xfrm>
            <a:off x="838200" y="365125"/>
            <a:ext cx="3924869" cy="1325563"/>
          </a:xfrm>
        </p:spPr>
        <p:txBody>
          <a:bodyPr/>
          <a:lstStyle/>
          <a:p>
            <a:r>
              <a:rPr lang="en-US" dirty="0"/>
              <a:t>Neighborhoods</a:t>
            </a:r>
          </a:p>
        </p:txBody>
      </p:sp>
      <p:sp>
        <p:nvSpPr>
          <p:cNvPr id="3" name="Content Placeholder 2">
            <a:extLst>
              <a:ext uri="{FF2B5EF4-FFF2-40B4-BE49-F238E27FC236}">
                <a16:creationId xmlns:a16="http://schemas.microsoft.com/office/drawing/2014/main" id="{6DF4B88A-67AC-644A-96D3-87D92CCD866F}"/>
              </a:ext>
            </a:extLst>
          </p:cNvPr>
          <p:cNvSpPr>
            <a:spLocks noGrp="1"/>
          </p:cNvSpPr>
          <p:nvPr>
            <p:ph sz="half" idx="1"/>
          </p:nvPr>
        </p:nvSpPr>
        <p:spPr/>
        <p:txBody>
          <a:bodyPr>
            <a:normAutofit/>
          </a:bodyPr>
          <a:lstStyle/>
          <a:p>
            <a:r>
              <a:rPr lang="en-US" sz="2000" dirty="0"/>
              <a:t>One way to simulate a two-dimensional cellular automaton is with an infinite sheet of graph paper along with a set of rules for the cells to follow. </a:t>
            </a:r>
          </a:p>
          <a:p>
            <a:r>
              <a:rPr lang="en-US" sz="2000" dirty="0"/>
              <a:t>Each square is called a "cell" and each cell has two possible states, black and white. </a:t>
            </a:r>
          </a:p>
          <a:p>
            <a:r>
              <a:rPr lang="en-US" sz="2000" dirty="0"/>
              <a:t>The neighborhood of a cell is the nearby, usually adjacent, cells. </a:t>
            </a:r>
          </a:p>
          <a:p>
            <a:r>
              <a:rPr lang="en-US" sz="2000" dirty="0"/>
              <a:t>The two most common types of neighborhoods are the </a:t>
            </a:r>
            <a:r>
              <a:rPr lang="en-US" sz="2000" dirty="0">
                <a:solidFill>
                  <a:srgbClr val="090BFF"/>
                </a:solidFill>
              </a:rPr>
              <a:t>von Neumann neighborhood</a:t>
            </a:r>
            <a:r>
              <a:rPr lang="en-US" sz="2000" dirty="0"/>
              <a:t> and the </a:t>
            </a:r>
            <a:r>
              <a:rPr lang="en-US" sz="2000" dirty="0">
                <a:solidFill>
                  <a:srgbClr val="090BFF"/>
                </a:solidFill>
              </a:rPr>
              <a:t>Moore neighborhood</a:t>
            </a:r>
            <a:r>
              <a:rPr lang="en-US" sz="2000" dirty="0"/>
              <a:t>.</a:t>
            </a:r>
          </a:p>
        </p:txBody>
      </p:sp>
      <p:grpSp>
        <p:nvGrpSpPr>
          <p:cNvPr id="12" name="Group 11">
            <a:extLst>
              <a:ext uri="{FF2B5EF4-FFF2-40B4-BE49-F238E27FC236}">
                <a16:creationId xmlns:a16="http://schemas.microsoft.com/office/drawing/2014/main" id="{6EB45928-B71F-214B-8C78-69B19D63EACB}"/>
              </a:ext>
            </a:extLst>
          </p:cNvPr>
          <p:cNvGrpSpPr/>
          <p:nvPr/>
        </p:nvGrpSpPr>
        <p:grpSpPr>
          <a:xfrm>
            <a:off x="8297839" y="392421"/>
            <a:ext cx="2797791" cy="2425389"/>
            <a:chOff x="8297839" y="392421"/>
            <a:chExt cx="2797791" cy="2425389"/>
          </a:xfrm>
        </p:grpSpPr>
        <p:pic>
          <p:nvPicPr>
            <p:cNvPr id="6" name="Picture 5">
              <a:extLst>
                <a:ext uri="{FF2B5EF4-FFF2-40B4-BE49-F238E27FC236}">
                  <a16:creationId xmlns:a16="http://schemas.microsoft.com/office/drawing/2014/main" id="{2CF17FFC-0B9D-9A4A-805A-61E9A9AEE32C}"/>
                </a:ext>
              </a:extLst>
            </p:cNvPr>
            <p:cNvPicPr>
              <a:picLocks noChangeAspect="1"/>
            </p:cNvPicPr>
            <p:nvPr/>
          </p:nvPicPr>
          <p:blipFill>
            <a:blip r:embed="rId2"/>
            <a:stretch>
              <a:fillRect/>
            </a:stretch>
          </p:blipFill>
          <p:spPr>
            <a:xfrm>
              <a:off x="8623484" y="531810"/>
              <a:ext cx="2261422" cy="2286000"/>
            </a:xfrm>
            <a:prstGeom prst="rect">
              <a:avLst/>
            </a:prstGeom>
          </p:spPr>
        </p:pic>
        <p:sp>
          <p:nvSpPr>
            <p:cNvPr id="9" name="Rectangle 8">
              <a:extLst>
                <a:ext uri="{FF2B5EF4-FFF2-40B4-BE49-F238E27FC236}">
                  <a16:creationId xmlns:a16="http://schemas.microsoft.com/office/drawing/2014/main" id="{ADCADDDE-38CA-5F49-BF71-9D09B74B72AC}"/>
                </a:ext>
              </a:extLst>
            </p:cNvPr>
            <p:cNvSpPr/>
            <p:nvPr/>
          </p:nvSpPr>
          <p:spPr>
            <a:xfrm>
              <a:off x="8297839" y="392421"/>
              <a:ext cx="2797791" cy="166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2578ED-9F7A-3342-96D5-E5313DAAD1BC}"/>
                </a:ext>
              </a:extLst>
            </p:cNvPr>
            <p:cNvSpPr/>
            <p:nvPr/>
          </p:nvSpPr>
          <p:spPr>
            <a:xfrm>
              <a:off x="10851889" y="392421"/>
              <a:ext cx="163773" cy="2415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4F5D7428-5321-A740-9737-74D7311AC7CA}"/>
              </a:ext>
            </a:extLst>
          </p:cNvPr>
          <p:cNvGrpSpPr/>
          <p:nvPr/>
        </p:nvGrpSpPr>
        <p:grpSpPr>
          <a:xfrm>
            <a:off x="8623484" y="3274376"/>
            <a:ext cx="2444848" cy="2415654"/>
            <a:chOff x="8623484" y="3274376"/>
            <a:chExt cx="2444848" cy="2415654"/>
          </a:xfrm>
        </p:grpSpPr>
        <p:pic>
          <p:nvPicPr>
            <p:cNvPr id="8" name="Picture 7">
              <a:extLst>
                <a:ext uri="{FF2B5EF4-FFF2-40B4-BE49-F238E27FC236}">
                  <a16:creationId xmlns:a16="http://schemas.microsoft.com/office/drawing/2014/main" id="{34DDB023-CC3A-464F-8C2C-F5549B1C9051}"/>
                </a:ext>
              </a:extLst>
            </p:cNvPr>
            <p:cNvPicPr>
              <a:picLocks noChangeAspect="1"/>
            </p:cNvPicPr>
            <p:nvPr/>
          </p:nvPicPr>
          <p:blipFill>
            <a:blip r:embed="rId3"/>
            <a:stretch>
              <a:fillRect/>
            </a:stretch>
          </p:blipFill>
          <p:spPr>
            <a:xfrm>
              <a:off x="8623484" y="3363415"/>
              <a:ext cx="2310849" cy="2286000"/>
            </a:xfrm>
            <a:prstGeom prst="rect">
              <a:avLst/>
            </a:prstGeom>
          </p:spPr>
        </p:pic>
        <p:sp>
          <p:nvSpPr>
            <p:cNvPr id="11" name="Rectangle 10">
              <a:extLst>
                <a:ext uri="{FF2B5EF4-FFF2-40B4-BE49-F238E27FC236}">
                  <a16:creationId xmlns:a16="http://schemas.microsoft.com/office/drawing/2014/main" id="{3D8909E7-F81B-F84D-816E-0EB2E2CDE9AE}"/>
                </a:ext>
              </a:extLst>
            </p:cNvPr>
            <p:cNvSpPr/>
            <p:nvPr/>
          </p:nvSpPr>
          <p:spPr>
            <a:xfrm>
              <a:off x="10904559" y="3274376"/>
              <a:ext cx="163773" cy="2415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E794B572-19D2-0F44-94E2-085F778EFA60}"/>
              </a:ext>
            </a:extLst>
          </p:cNvPr>
          <p:cNvSpPr txBox="1"/>
          <p:nvPr/>
        </p:nvSpPr>
        <p:spPr>
          <a:xfrm>
            <a:off x="6602478" y="1600248"/>
            <a:ext cx="1528549" cy="369332"/>
          </a:xfrm>
          <a:prstGeom prst="rect">
            <a:avLst/>
          </a:prstGeom>
          <a:noFill/>
        </p:spPr>
        <p:txBody>
          <a:bodyPr wrap="square" rtlCol="0">
            <a:spAutoFit/>
          </a:bodyPr>
          <a:lstStyle/>
          <a:p>
            <a:pPr algn="r"/>
            <a:r>
              <a:rPr lang="en-US" dirty="0"/>
              <a:t>Moore</a:t>
            </a:r>
          </a:p>
        </p:txBody>
      </p:sp>
      <p:sp>
        <p:nvSpPr>
          <p:cNvPr id="15" name="TextBox 14">
            <a:extLst>
              <a:ext uri="{FF2B5EF4-FFF2-40B4-BE49-F238E27FC236}">
                <a16:creationId xmlns:a16="http://schemas.microsoft.com/office/drawing/2014/main" id="{A5EDF165-8A57-D544-9183-6CBF995DDABB}"/>
              </a:ext>
            </a:extLst>
          </p:cNvPr>
          <p:cNvSpPr txBox="1"/>
          <p:nvPr/>
        </p:nvSpPr>
        <p:spPr>
          <a:xfrm>
            <a:off x="6141494" y="4321749"/>
            <a:ext cx="2105728" cy="369332"/>
          </a:xfrm>
          <a:prstGeom prst="rect">
            <a:avLst/>
          </a:prstGeom>
          <a:noFill/>
        </p:spPr>
        <p:txBody>
          <a:bodyPr wrap="square" rtlCol="0">
            <a:spAutoFit/>
          </a:bodyPr>
          <a:lstStyle/>
          <a:p>
            <a:pPr algn="r"/>
            <a:r>
              <a:rPr lang="en-US" dirty="0"/>
              <a:t>Von Neumann</a:t>
            </a:r>
          </a:p>
        </p:txBody>
      </p:sp>
      <p:sp>
        <p:nvSpPr>
          <p:cNvPr id="16" name="TextBox 15">
            <a:extLst>
              <a:ext uri="{FF2B5EF4-FFF2-40B4-BE49-F238E27FC236}">
                <a16:creationId xmlns:a16="http://schemas.microsoft.com/office/drawing/2014/main" id="{9F093731-B994-D14B-BCA7-3C77AE458C3C}"/>
              </a:ext>
            </a:extLst>
          </p:cNvPr>
          <p:cNvSpPr txBox="1"/>
          <p:nvPr/>
        </p:nvSpPr>
        <p:spPr>
          <a:xfrm>
            <a:off x="4763069" y="6176963"/>
            <a:ext cx="5650173" cy="369332"/>
          </a:xfrm>
          <a:prstGeom prst="rect">
            <a:avLst/>
          </a:prstGeom>
          <a:noFill/>
        </p:spPr>
        <p:txBody>
          <a:bodyPr wrap="square" rtlCol="0">
            <a:spAutoFit/>
          </a:bodyPr>
          <a:lstStyle/>
          <a:p>
            <a:r>
              <a:rPr lang="en-US" dirty="0"/>
              <a:t>Blue cell is the central cell.  Red cells are neighbors</a:t>
            </a:r>
          </a:p>
        </p:txBody>
      </p:sp>
    </p:spTree>
    <p:extLst>
      <p:ext uri="{BB962C8B-B14F-4D97-AF65-F5344CB8AC3E}">
        <p14:creationId xmlns:p14="http://schemas.microsoft.com/office/powerpoint/2010/main" val="4255806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89F7F-AB40-5243-AC6A-D315B5FD121B}"/>
              </a:ext>
            </a:extLst>
          </p:cNvPr>
          <p:cNvSpPr>
            <a:spLocks noGrp="1"/>
          </p:cNvSpPr>
          <p:nvPr>
            <p:ph type="title"/>
          </p:nvPr>
        </p:nvSpPr>
        <p:spPr/>
        <p:txBody>
          <a:bodyPr/>
          <a:lstStyle/>
          <a:p>
            <a:r>
              <a:rPr lang="en-US" dirty="0"/>
              <a:t>Configurations</a:t>
            </a:r>
          </a:p>
        </p:txBody>
      </p:sp>
      <p:sp>
        <p:nvSpPr>
          <p:cNvPr id="3" name="Content Placeholder 2">
            <a:extLst>
              <a:ext uri="{FF2B5EF4-FFF2-40B4-BE49-F238E27FC236}">
                <a16:creationId xmlns:a16="http://schemas.microsoft.com/office/drawing/2014/main" id="{478CF498-1190-8448-81E9-190ACDC92432}"/>
              </a:ext>
            </a:extLst>
          </p:cNvPr>
          <p:cNvSpPr>
            <a:spLocks noGrp="1"/>
          </p:cNvSpPr>
          <p:nvPr>
            <p:ph sz="half" idx="1"/>
          </p:nvPr>
        </p:nvSpPr>
        <p:spPr/>
        <p:txBody>
          <a:bodyPr>
            <a:noAutofit/>
          </a:bodyPr>
          <a:lstStyle/>
          <a:p>
            <a:r>
              <a:rPr lang="en-US" sz="2000" dirty="0"/>
              <a:t>It is usually assumed that every cell in the CA state space or “universe” starts in the same state, except for a finite number of cells in other states</a:t>
            </a:r>
          </a:p>
          <a:p>
            <a:r>
              <a:rPr lang="en-US" sz="2000" dirty="0">
                <a:solidFill>
                  <a:srgbClr val="0E07FF"/>
                </a:solidFill>
              </a:rPr>
              <a:t>The assignment of state values is called a configuration.</a:t>
            </a:r>
          </a:p>
          <a:p>
            <a:r>
              <a:rPr lang="en-US" sz="2000" dirty="0"/>
              <a:t>More generally, it is sometimes assumed that the “universe” starts out covered with a periodic pattern, and only a finite number of cells violate that pattern. </a:t>
            </a:r>
          </a:p>
          <a:p>
            <a:r>
              <a:rPr lang="en-US" sz="2000" dirty="0"/>
              <a:t>The latter assumption is common in one-dimensional cellular automata. </a:t>
            </a:r>
          </a:p>
        </p:txBody>
      </p:sp>
      <p:sp>
        <p:nvSpPr>
          <p:cNvPr id="4" name="Content Placeholder 3">
            <a:extLst>
              <a:ext uri="{FF2B5EF4-FFF2-40B4-BE49-F238E27FC236}">
                <a16:creationId xmlns:a16="http://schemas.microsoft.com/office/drawing/2014/main" id="{BB754DD6-C82C-A442-9974-C77E793A725C}"/>
              </a:ext>
            </a:extLst>
          </p:cNvPr>
          <p:cNvSpPr>
            <a:spLocks noGrp="1"/>
          </p:cNvSpPr>
          <p:nvPr>
            <p:ph sz="half" idx="2"/>
          </p:nvPr>
        </p:nvSpPr>
        <p:spPr/>
        <p:txBody>
          <a:bodyPr>
            <a:normAutofit/>
          </a:bodyPr>
          <a:lstStyle/>
          <a:p>
            <a:r>
              <a:rPr lang="en-US" sz="2000" dirty="0"/>
              <a:t>Cellular automata are often simulated on a finite grid rather than an infinite one. </a:t>
            </a:r>
          </a:p>
          <a:p>
            <a:r>
              <a:rPr lang="en-US" sz="2000" dirty="0"/>
              <a:t>In two dimensions, the “universe” would be a rectangle instead of an infinite plane. </a:t>
            </a:r>
          </a:p>
          <a:p>
            <a:r>
              <a:rPr lang="en-US" sz="2000" dirty="0">
                <a:solidFill>
                  <a:srgbClr val="0E07FF"/>
                </a:solidFill>
              </a:rPr>
              <a:t>The obvious problem with finite grids is how to handle the cells on the edges. </a:t>
            </a:r>
          </a:p>
          <a:p>
            <a:r>
              <a:rPr lang="en-US" sz="2000" dirty="0"/>
              <a:t>How they are handled will affect the values of all the cells in the grid. </a:t>
            </a:r>
          </a:p>
          <a:p>
            <a:r>
              <a:rPr lang="en-US" sz="2000" dirty="0"/>
              <a:t>One possible method is to allow the values in those cells to remain constant. </a:t>
            </a:r>
          </a:p>
        </p:txBody>
      </p:sp>
    </p:spTree>
    <p:extLst>
      <p:ext uri="{BB962C8B-B14F-4D97-AF65-F5344CB8AC3E}">
        <p14:creationId xmlns:p14="http://schemas.microsoft.com/office/powerpoint/2010/main" val="1178074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TotalTime>
  <Words>4562</Words>
  <Application>Microsoft Macintosh PowerPoint</Application>
  <PresentationFormat>Widescreen</PresentationFormat>
  <Paragraphs>419</Paragraphs>
  <Slides>61</Slides>
  <Notes>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Arial</vt:lpstr>
      <vt:lpstr>Calibri</vt:lpstr>
      <vt:lpstr>Calibri Light</vt:lpstr>
      <vt:lpstr>Cambria Math</vt:lpstr>
      <vt:lpstr>Courier New</vt:lpstr>
      <vt:lpstr>Helvetica Neue Light</vt:lpstr>
      <vt:lpstr>Times New Roman</vt:lpstr>
      <vt:lpstr>Trebuchet MS</vt:lpstr>
      <vt:lpstr>Wingdings</vt:lpstr>
      <vt:lpstr>Office Theme</vt:lpstr>
      <vt:lpstr>Fractals, Chaos, Complexity Physics-EPS 30</vt:lpstr>
      <vt:lpstr>Web Based Apps</vt:lpstr>
      <vt:lpstr>Basics</vt:lpstr>
      <vt:lpstr>Basics</vt:lpstr>
      <vt:lpstr>Basics </vt:lpstr>
      <vt:lpstr>Basics</vt:lpstr>
      <vt:lpstr>Spatial Grid of Cells:  The State Space</vt:lpstr>
      <vt:lpstr>Neighborhoods</vt:lpstr>
      <vt:lpstr>Configurations</vt:lpstr>
      <vt:lpstr>Boundary Conditions</vt:lpstr>
      <vt:lpstr>History </vt:lpstr>
      <vt:lpstr>History</vt:lpstr>
      <vt:lpstr>History</vt:lpstr>
      <vt:lpstr>History</vt:lpstr>
      <vt:lpstr>History – Game of Life</vt:lpstr>
      <vt:lpstr>https://playgameoflife.com/</vt:lpstr>
      <vt:lpstr>Game of Life</vt:lpstr>
      <vt:lpstr>Steven Wolfram</vt:lpstr>
      <vt:lpstr>CA Rule Tables - I</vt:lpstr>
      <vt:lpstr>CA Rule Tables - II</vt:lpstr>
      <vt:lpstr>Wolfram Codes</vt:lpstr>
      <vt:lpstr>Elementary Cellular Automata</vt:lpstr>
      <vt:lpstr>CA Classes</vt:lpstr>
      <vt:lpstr>Classification of CAs:  C. Langton  </vt:lpstr>
      <vt:lpstr>Classification of CAs:  C. Langton  </vt:lpstr>
      <vt:lpstr>Phase Transitions in Complex Systems https://theory.org/complexity/cdpt/html/node5.html</vt:lpstr>
      <vt:lpstr>Rule 30</vt:lpstr>
      <vt:lpstr>Rule 90</vt:lpstr>
      <vt:lpstr>Rule 110</vt:lpstr>
      <vt:lpstr>Rule 110</vt:lpstr>
      <vt:lpstr>Outer Totalistic Rules (“OTR”) Applies to CAs that have a high degree of symmetry</vt:lpstr>
      <vt:lpstr>Example of OTR:  N=3 Voter Rule</vt:lpstr>
      <vt:lpstr>Applications: CAs in Nature</vt:lpstr>
      <vt:lpstr>Other Applications</vt:lpstr>
      <vt:lpstr>Belousov–Zhabotinsky Reaction https://en.wikipedia.org/wiki/Belousov-Zhabotinsky_reaction</vt:lpstr>
      <vt:lpstr>Other Applications: Belousov–Zhabotinsky Reaction</vt:lpstr>
      <vt:lpstr>Other Applications: Computer Processors</vt:lpstr>
      <vt:lpstr>Other Applications: Cryptography</vt:lpstr>
      <vt:lpstr>Modeling Physical Reality</vt:lpstr>
      <vt:lpstr>Modeling Physical Reality</vt:lpstr>
      <vt:lpstr>A Realistic CA:  Earthquake Simulations</vt:lpstr>
      <vt:lpstr>PowerPoint Presentation</vt:lpstr>
      <vt:lpstr>Fault Model </vt:lpstr>
      <vt:lpstr>PowerPoint Presentation</vt:lpstr>
      <vt:lpstr>PowerPoint Presentation</vt:lpstr>
      <vt:lpstr>PowerPoint Presentation</vt:lpstr>
      <vt:lpstr>PowerPoint Presentation</vt:lpstr>
      <vt:lpstr>PowerPoint Presentation</vt:lpstr>
      <vt:lpstr>PowerPoint Presentation</vt:lpstr>
      <vt:lpstr>Conway’s Game of Life https://en.wikipedia.org/wiki/Conway%27s_Game_of_Life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Cellular Automata</dc:title>
  <dc:creator>Microsoft Office User</dc:creator>
  <cp:lastModifiedBy>John Rundle</cp:lastModifiedBy>
  <cp:revision>66</cp:revision>
  <dcterms:created xsi:type="dcterms:W3CDTF">2020-03-08T19:37:10Z</dcterms:created>
  <dcterms:modified xsi:type="dcterms:W3CDTF">2022-02-22T19:43:28Z</dcterms:modified>
</cp:coreProperties>
</file>