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965" r:id="rId2"/>
    <p:sldId id="848" r:id="rId3"/>
    <p:sldId id="939" r:id="rId4"/>
    <p:sldId id="706" r:id="rId5"/>
    <p:sldId id="931" r:id="rId6"/>
    <p:sldId id="891" r:id="rId7"/>
    <p:sldId id="889" r:id="rId8"/>
    <p:sldId id="800" r:id="rId9"/>
    <p:sldId id="955" r:id="rId10"/>
    <p:sldId id="888" r:id="rId11"/>
    <p:sldId id="817" r:id="rId12"/>
    <p:sldId id="765" r:id="rId13"/>
    <p:sldId id="759" r:id="rId14"/>
    <p:sldId id="827" r:id="rId15"/>
    <p:sldId id="956" r:id="rId16"/>
    <p:sldId id="875" r:id="rId17"/>
    <p:sldId id="868" r:id="rId18"/>
    <p:sldId id="917" r:id="rId19"/>
    <p:sldId id="914" r:id="rId20"/>
    <p:sldId id="957" r:id="rId21"/>
    <p:sldId id="958" r:id="rId22"/>
    <p:sldId id="959" r:id="rId23"/>
    <p:sldId id="960" r:id="rId24"/>
    <p:sldId id="961" r:id="rId25"/>
    <p:sldId id="962" r:id="rId26"/>
    <p:sldId id="963" r:id="rId27"/>
    <p:sldId id="9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34FF"/>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47"/>
    <p:restoredTop sz="96327"/>
  </p:normalViewPr>
  <p:slideViewPr>
    <p:cSldViewPr snapToGrid="0">
      <p:cViewPr varScale="1">
        <p:scale>
          <a:sx n="124" d="100"/>
          <a:sy n="124" d="100"/>
        </p:scale>
        <p:origin x="736"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26DB9D-B92A-46C7-998E-E4977A0B89D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DDA2E3E-C77C-4698-961A-EF9250FB0C2B}">
      <dgm:prSet custT="1"/>
      <dgm:spPr/>
      <dgm:t>
        <a:bodyPr/>
        <a:lstStyle/>
        <a:p>
          <a:pPr algn="ctr">
            <a:spcAft>
              <a:spcPts val="240"/>
            </a:spcAft>
          </a:pPr>
          <a:r>
            <a:rPr lang="en-US" sz="2800" dirty="0"/>
            <a:t>Simplicity</a:t>
          </a:r>
        </a:p>
      </dgm:t>
    </dgm:pt>
    <dgm:pt modelId="{4E5E0C7F-2387-4919-8A93-BFB240E415F4}" type="parTrans" cxnId="{14DAB8FA-D757-45FB-AF75-4363A1464683}">
      <dgm:prSet/>
      <dgm:spPr/>
      <dgm:t>
        <a:bodyPr/>
        <a:lstStyle/>
        <a:p>
          <a:pPr algn="ctr"/>
          <a:endParaRPr lang="en-US" sz="2800"/>
        </a:p>
      </dgm:t>
    </dgm:pt>
    <dgm:pt modelId="{64865905-B4CC-42D3-A535-3E6610F08097}" type="sibTrans" cxnId="{14DAB8FA-D757-45FB-AF75-4363A1464683}">
      <dgm:prSet/>
      <dgm:spPr/>
      <dgm:t>
        <a:bodyPr/>
        <a:lstStyle/>
        <a:p>
          <a:pPr algn="ctr"/>
          <a:endParaRPr lang="en-US" sz="2800"/>
        </a:p>
      </dgm:t>
    </dgm:pt>
    <dgm:pt modelId="{65BFD8EF-6289-4171-97DA-78F9B930526D}">
      <dgm:prSet custT="1"/>
      <dgm:spPr/>
      <dgm:t>
        <a:bodyPr/>
        <a:lstStyle/>
        <a:p>
          <a:pPr algn="ctr"/>
          <a:r>
            <a:rPr lang="en-US" sz="2800" dirty="0"/>
            <a:t>Rigorous methods for testing and optimization using machine learning</a:t>
          </a:r>
        </a:p>
      </dgm:t>
    </dgm:pt>
    <dgm:pt modelId="{2E330B28-ABFC-4883-BFE1-58B491B83F87}" type="parTrans" cxnId="{CA408F02-9530-4811-9AC5-AFACEEB95BB7}">
      <dgm:prSet/>
      <dgm:spPr/>
      <dgm:t>
        <a:bodyPr/>
        <a:lstStyle/>
        <a:p>
          <a:pPr algn="ctr"/>
          <a:endParaRPr lang="en-US" sz="2800"/>
        </a:p>
      </dgm:t>
    </dgm:pt>
    <dgm:pt modelId="{73C395EB-0CBA-4926-8EC3-E9FEF9B67E56}" type="sibTrans" cxnId="{CA408F02-9530-4811-9AC5-AFACEEB95BB7}">
      <dgm:prSet/>
      <dgm:spPr/>
      <dgm:t>
        <a:bodyPr/>
        <a:lstStyle/>
        <a:p>
          <a:pPr algn="ctr"/>
          <a:endParaRPr lang="en-US" sz="2800"/>
        </a:p>
      </dgm:t>
    </dgm:pt>
    <dgm:pt modelId="{654B8ED3-AA80-4B21-86BC-3C3DA0EDFFC9}">
      <dgm:prSet custT="1"/>
      <dgm:spPr/>
      <dgm:t>
        <a:bodyPr/>
        <a:lstStyle/>
        <a:p>
          <a:pPr algn="ctr"/>
          <a:r>
            <a:rPr lang="en-US" sz="2800" dirty="0">
              <a:solidFill>
                <a:srgbClr val="091BFF"/>
              </a:solidFill>
            </a:rPr>
            <a:t>&gt;&gt; Desired:  Transparent computation of probabilities directly from observed data &lt;&lt; </a:t>
          </a:r>
        </a:p>
        <a:p>
          <a:pPr algn="ctr"/>
          <a:r>
            <a:rPr lang="en-US" sz="2000" dirty="0">
              <a:solidFill>
                <a:srgbClr val="2014FF"/>
              </a:solidFill>
            </a:rPr>
            <a:t>(No pre-assumed statistical distribution or stress models)</a:t>
          </a:r>
        </a:p>
      </dgm:t>
    </dgm:pt>
    <dgm:pt modelId="{DA7C5F34-9932-4EAE-ACD7-808CCD9C7638}" type="parTrans" cxnId="{EC70B5A9-9F33-4D02-A5CC-B3BE22A1FCB8}">
      <dgm:prSet/>
      <dgm:spPr/>
      <dgm:t>
        <a:bodyPr/>
        <a:lstStyle/>
        <a:p>
          <a:pPr algn="ctr"/>
          <a:endParaRPr lang="en-US" sz="2800"/>
        </a:p>
      </dgm:t>
    </dgm:pt>
    <dgm:pt modelId="{4841F7CD-BE7E-4FB1-9075-DFACC6F8617D}" type="sibTrans" cxnId="{EC70B5A9-9F33-4D02-A5CC-B3BE22A1FCB8}">
      <dgm:prSet/>
      <dgm:spPr/>
      <dgm:t>
        <a:bodyPr/>
        <a:lstStyle/>
        <a:p>
          <a:pPr algn="ctr"/>
          <a:endParaRPr lang="en-US" sz="2800"/>
        </a:p>
      </dgm:t>
    </dgm:pt>
    <dgm:pt modelId="{C5E688A1-6AF7-754E-A862-FF14CC961D4B}" type="pres">
      <dgm:prSet presAssocID="{DB26DB9D-B92A-46C7-998E-E4977A0B89DF}" presName="vert0" presStyleCnt="0">
        <dgm:presLayoutVars>
          <dgm:dir/>
          <dgm:animOne val="branch"/>
          <dgm:animLvl val="lvl"/>
        </dgm:presLayoutVars>
      </dgm:prSet>
      <dgm:spPr/>
    </dgm:pt>
    <dgm:pt modelId="{93BDDAC0-B8AD-4447-B1C7-E763FFAEF484}" type="pres">
      <dgm:prSet presAssocID="{FDDA2E3E-C77C-4698-961A-EF9250FB0C2B}" presName="thickLine" presStyleLbl="alignNode1" presStyleIdx="0" presStyleCnt="3"/>
      <dgm:spPr/>
    </dgm:pt>
    <dgm:pt modelId="{E42C5F76-AC0A-AC4C-8580-38C2F08AD3C6}" type="pres">
      <dgm:prSet presAssocID="{FDDA2E3E-C77C-4698-961A-EF9250FB0C2B}" presName="horz1" presStyleCnt="0"/>
      <dgm:spPr/>
    </dgm:pt>
    <dgm:pt modelId="{B16E50A2-CD72-5A4E-8B00-7B8A52D18276}" type="pres">
      <dgm:prSet presAssocID="{FDDA2E3E-C77C-4698-961A-EF9250FB0C2B}" presName="tx1" presStyleLbl="revTx" presStyleIdx="0" presStyleCnt="3"/>
      <dgm:spPr/>
    </dgm:pt>
    <dgm:pt modelId="{49C36675-1B29-5140-980E-61A252AD29F2}" type="pres">
      <dgm:prSet presAssocID="{FDDA2E3E-C77C-4698-961A-EF9250FB0C2B}" presName="vert1" presStyleCnt="0"/>
      <dgm:spPr/>
    </dgm:pt>
    <dgm:pt modelId="{58DAE88A-87C9-924B-81DC-2D51EFDA2700}" type="pres">
      <dgm:prSet presAssocID="{65BFD8EF-6289-4171-97DA-78F9B930526D}" presName="thickLine" presStyleLbl="alignNode1" presStyleIdx="1" presStyleCnt="3"/>
      <dgm:spPr/>
    </dgm:pt>
    <dgm:pt modelId="{1563A2C8-DD39-C744-A4C7-A975D56BCCFC}" type="pres">
      <dgm:prSet presAssocID="{65BFD8EF-6289-4171-97DA-78F9B930526D}" presName="horz1" presStyleCnt="0"/>
      <dgm:spPr/>
    </dgm:pt>
    <dgm:pt modelId="{A2E1FF6D-099A-8449-A8C5-95F072FE6818}" type="pres">
      <dgm:prSet presAssocID="{65BFD8EF-6289-4171-97DA-78F9B930526D}" presName="tx1" presStyleLbl="revTx" presStyleIdx="1" presStyleCnt="3"/>
      <dgm:spPr/>
    </dgm:pt>
    <dgm:pt modelId="{5B42CA79-8105-CE4F-B938-2D00FBDD792D}" type="pres">
      <dgm:prSet presAssocID="{65BFD8EF-6289-4171-97DA-78F9B930526D}" presName="vert1" presStyleCnt="0"/>
      <dgm:spPr/>
    </dgm:pt>
    <dgm:pt modelId="{843D85E2-2996-1948-931D-AB551C9DFBCB}" type="pres">
      <dgm:prSet presAssocID="{654B8ED3-AA80-4B21-86BC-3C3DA0EDFFC9}" presName="thickLine" presStyleLbl="alignNode1" presStyleIdx="2" presStyleCnt="3"/>
      <dgm:spPr/>
    </dgm:pt>
    <dgm:pt modelId="{85864C56-FFE2-9A49-8379-5EA85F9B00A0}" type="pres">
      <dgm:prSet presAssocID="{654B8ED3-AA80-4B21-86BC-3C3DA0EDFFC9}" presName="horz1" presStyleCnt="0"/>
      <dgm:spPr/>
    </dgm:pt>
    <dgm:pt modelId="{3409D0F1-82F0-714D-A684-9FD764A07194}" type="pres">
      <dgm:prSet presAssocID="{654B8ED3-AA80-4B21-86BC-3C3DA0EDFFC9}" presName="tx1" presStyleLbl="revTx" presStyleIdx="2" presStyleCnt="3"/>
      <dgm:spPr/>
    </dgm:pt>
    <dgm:pt modelId="{A5439C2C-6BB5-BC4F-8258-D88591F728E5}" type="pres">
      <dgm:prSet presAssocID="{654B8ED3-AA80-4B21-86BC-3C3DA0EDFFC9}" presName="vert1" presStyleCnt="0"/>
      <dgm:spPr/>
    </dgm:pt>
  </dgm:ptLst>
  <dgm:cxnLst>
    <dgm:cxn modelId="{CA408F02-9530-4811-9AC5-AFACEEB95BB7}" srcId="{DB26DB9D-B92A-46C7-998E-E4977A0B89DF}" destId="{65BFD8EF-6289-4171-97DA-78F9B930526D}" srcOrd="1" destOrd="0" parTransId="{2E330B28-ABFC-4883-BFE1-58B491B83F87}" sibTransId="{73C395EB-0CBA-4926-8EC3-E9FEF9B67E56}"/>
    <dgm:cxn modelId="{1780F441-7541-FB4A-91D1-CE39A87FD17C}" type="presOf" srcId="{DB26DB9D-B92A-46C7-998E-E4977A0B89DF}" destId="{C5E688A1-6AF7-754E-A862-FF14CC961D4B}" srcOrd="0" destOrd="0" presId="urn:microsoft.com/office/officeart/2008/layout/LinedList"/>
    <dgm:cxn modelId="{D5EED66A-D19B-2F46-B8A9-C7F599386815}" type="presOf" srcId="{FDDA2E3E-C77C-4698-961A-EF9250FB0C2B}" destId="{B16E50A2-CD72-5A4E-8B00-7B8A52D18276}" srcOrd="0" destOrd="0" presId="urn:microsoft.com/office/officeart/2008/layout/LinedList"/>
    <dgm:cxn modelId="{EC70B5A9-9F33-4D02-A5CC-B3BE22A1FCB8}" srcId="{DB26DB9D-B92A-46C7-998E-E4977A0B89DF}" destId="{654B8ED3-AA80-4B21-86BC-3C3DA0EDFFC9}" srcOrd="2" destOrd="0" parTransId="{DA7C5F34-9932-4EAE-ACD7-808CCD9C7638}" sibTransId="{4841F7CD-BE7E-4FB1-9075-DFACC6F8617D}"/>
    <dgm:cxn modelId="{E89589EA-1856-7F45-B772-DF46D17142E4}" type="presOf" srcId="{65BFD8EF-6289-4171-97DA-78F9B930526D}" destId="{A2E1FF6D-099A-8449-A8C5-95F072FE6818}" srcOrd="0" destOrd="0" presId="urn:microsoft.com/office/officeart/2008/layout/LinedList"/>
    <dgm:cxn modelId="{E7E680F1-D5A4-6E4A-827C-ED2C395D5DFD}" type="presOf" srcId="{654B8ED3-AA80-4B21-86BC-3C3DA0EDFFC9}" destId="{3409D0F1-82F0-714D-A684-9FD764A07194}" srcOrd="0" destOrd="0" presId="urn:microsoft.com/office/officeart/2008/layout/LinedList"/>
    <dgm:cxn modelId="{14DAB8FA-D757-45FB-AF75-4363A1464683}" srcId="{DB26DB9D-B92A-46C7-998E-E4977A0B89DF}" destId="{FDDA2E3E-C77C-4698-961A-EF9250FB0C2B}" srcOrd="0" destOrd="0" parTransId="{4E5E0C7F-2387-4919-8A93-BFB240E415F4}" sibTransId="{64865905-B4CC-42D3-A535-3E6610F08097}"/>
    <dgm:cxn modelId="{0ECC7848-2DB8-7E48-8B6D-817C96D5354F}" type="presParOf" srcId="{C5E688A1-6AF7-754E-A862-FF14CC961D4B}" destId="{93BDDAC0-B8AD-4447-B1C7-E763FFAEF484}" srcOrd="0" destOrd="0" presId="urn:microsoft.com/office/officeart/2008/layout/LinedList"/>
    <dgm:cxn modelId="{1764A1AF-78B3-9D46-9B94-1FB30C933C94}" type="presParOf" srcId="{C5E688A1-6AF7-754E-A862-FF14CC961D4B}" destId="{E42C5F76-AC0A-AC4C-8580-38C2F08AD3C6}" srcOrd="1" destOrd="0" presId="urn:microsoft.com/office/officeart/2008/layout/LinedList"/>
    <dgm:cxn modelId="{81A5233E-5034-244A-B03D-24451FB7079E}" type="presParOf" srcId="{E42C5F76-AC0A-AC4C-8580-38C2F08AD3C6}" destId="{B16E50A2-CD72-5A4E-8B00-7B8A52D18276}" srcOrd="0" destOrd="0" presId="urn:microsoft.com/office/officeart/2008/layout/LinedList"/>
    <dgm:cxn modelId="{0057B521-C5EF-3848-872C-372C0DD3BF6B}" type="presParOf" srcId="{E42C5F76-AC0A-AC4C-8580-38C2F08AD3C6}" destId="{49C36675-1B29-5140-980E-61A252AD29F2}" srcOrd="1" destOrd="0" presId="urn:microsoft.com/office/officeart/2008/layout/LinedList"/>
    <dgm:cxn modelId="{E362EF2F-DD5B-D149-8C21-B9B15A9DAE90}" type="presParOf" srcId="{C5E688A1-6AF7-754E-A862-FF14CC961D4B}" destId="{58DAE88A-87C9-924B-81DC-2D51EFDA2700}" srcOrd="2" destOrd="0" presId="urn:microsoft.com/office/officeart/2008/layout/LinedList"/>
    <dgm:cxn modelId="{56B8CADD-ABC4-5548-B447-ECE49E539606}" type="presParOf" srcId="{C5E688A1-6AF7-754E-A862-FF14CC961D4B}" destId="{1563A2C8-DD39-C744-A4C7-A975D56BCCFC}" srcOrd="3" destOrd="0" presId="urn:microsoft.com/office/officeart/2008/layout/LinedList"/>
    <dgm:cxn modelId="{ADF7C8BF-4E0F-7D44-BF60-57B926893BE0}" type="presParOf" srcId="{1563A2C8-DD39-C744-A4C7-A975D56BCCFC}" destId="{A2E1FF6D-099A-8449-A8C5-95F072FE6818}" srcOrd="0" destOrd="0" presId="urn:microsoft.com/office/officeart/2008/layout/LinedList"/>
    <dgm:cxn modelId="{2C0B8162-9583-034D-A379-7D03A7FD48D3}" type="presParOf" srcId="{1563A2C8-DD39-C744-A4C7-A975D56BCCFC}" destId="{5B42CA79-8105-CE4F-B938-2D00FBDD792D}" srcOrd="1" destOrd="0" presId="urn:microsoft.com/office/officeart/2008/layout/LinedList"/>
    <dgm:cxn modelId="{4A5E4FA8-FA18-E04D-ACE2-3E51DDB12050}" type="presParOf" srcId="{C5E688A1-6AF7-754E-A862-FF14CC961D4B}" destId="{843D85E2-2996-1948-931D-AB551C9DFBCB}" srcOrd="4" destOrd="0" presId="urn:microsoft.com/office/officeart/2008/layout/LinedList"/>
    <dgm:cxn modelId="{227E4188-DA70-2143-8AA8-ABEBFBDE32BC}" type="presParOf" srcId="{C5E688A1-6AF7-754E-A862-FF14CC961D4B}" destId="{85864C56-FFE2-9A49-8379-5EA85F9B00A0}" srcOrd="5" destOrd="0" presId="urn:microsoft.com/office/officeart/2008/layout/LinedList"/>
    <dgm:cxn modelId="{EB379B88-4BC3-B946-9084-A8F8D653955A}" type="presParOf" srcId="{85864C56-FFE2-9A49-8379-5EA85F9B00A0}" destId="{3409D0F1-82F0-714D-A684-9FD764A07194}" srcOrd="0" destOrd="0" presId="urn:microsoft.com/office/officeart/2008/layout/LinedList"/>
    <dgm:cxn modelId="{3EA60974-87D6-C343-8D91-B8037F9658C3}" type="presParOf" srcId="{85864C56-FFE2-9A49-8379-5EA85F9B00A0}" destId="{A5439C2C-6BB5-BC4F-8258-D88591F728E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42F7E2-A3B9-4408-B4D5-AE32B54B2B2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38B98DF-91C2-4E24-88BE-A3A68D6CB016}">
      <dgm:prSet/>
      <dgm:spPr/>
      <dgm:t>
        <a:bodyPr/>
        <a:lstStyle/>
        <a:p>
          <a:pPr algn="ctr"/>
          <a:r>
            <a:rPr lang="en-US" dirty="0"/>
            <a:t>Download catalog data from USGS.</a:t>
          </a:r>
        </a:p>
      </dgm:t>
    </dgm:pt>
    <dgm:pt modelId="{2AA07786-2DE6-44FA-9AC8-F3633925F3C7}" type="parTrans" cxnId="{F51E1D48-608A-468D-8B49-F25B5210E4F7}">
      <dgm:prSet/>
      <dgm:spPr/>
      <dgm:t>
        <a:bodyPr/>
        <a:lstStyle/>
        <a:p>
          <a:pPr algn="ctr"/>
          <a:endParaRPr lang="en-US"/>
        </a:p>
      </dgm:t>
    </dgm:pt>
    <dgm:pt modelId="{E1C50AE5-9CC1-436B-BCC1-89C3B6F663F7}" type="sibTrans" cxnId="{F51E1D48-608A-468D-8B49-F25B5210E4F7}">
      <dgm:prSet/>
      <dgm:spPr/>
      <dgm:t>
        <a:bodyPr/>
        <a:lstStyle/>
        <a:p>
          <a:pPr algn="ctr"/>
          <a:endParaRPr lang="en-US"/>
        </a:p>
      </dgm:t>
    </dgm:pt>
    <dgm:pt modelId="{F3DF54BA-D361-486D-8EF5-3852BDD7266D}">
      <dgm:prSet/>
      <dgm:spPr/>
      <dgm:t>
        <a:bodyPr/>
        <a:lstStyle/>
        <a:p>
          <a:pPr algn="ctr"/>
          <a:r>
            <a:rPr lang="en-US" dirty="0"/>
            <a:t>Build a filter with  adjustable parameters for the small earthquake seismicity.</a:t>
          </a:r>
        </a:p>
      </dgm:t>
    </dgm:pt>
    <dgm:pt modelId="{6CB8F9FD-E87B-4D7F-8E5B-086946AB08C8}" type="parTrans" cxnId="{3C595B99-4990-4BD2-B1E6-82DC2DD2740C}">
      <dgm:prSet/>
      <dgm:spPr/>
      <dgm:t>
        <a:bodyPr/>
        <a:lstStyle/>
        <a:p>
          <a:pPr algn="ctr"/>
          <a:endParaRPr lang="en-US"/>
        </a:p>
      </dgm:t>
    </dgm:pt>
    <dgm:pt modelId="{0693CA50-FC94-4C3C-B02F-0A2FD74A7B7C}" type="sibTrans" cxnId="{3C595B99-4990-4BD2-B1E6-82DC2DD2740C}">
      <dgm:prSet/>
      <dgm:spPr/>
      <dgm:t>
        <a:bodyPr/>
        <a:lstStyle/>
        <a:p>
          <a:pPr algn="ctr"/>
          <a:endParaRPr lang="en-US"/>
        </a:p>
      </dgm:t>
    </dgm:pt>
    <dgm:pt modelId="{333C1E94-C885-42D8-9337-D57D08A4AE23}">
      <dgm:prSet/>
      <dgm:spPr/>
      <dgm:t>
        <a:bodyPr/>
        <a:lstStyle/>
        <a:p>
          <a:pPr algn="ctr"/>
          <a:r>
            <a:rPr lang="en-US" dirty="0"/>
            <a:t>Using the Receiver Operating Characteristic skill score, also called Area Under Curve (AUC) as a loss function, optimize parameters using machine learning ideas.</a:t>
          </a:r>
        </a:p>
      </dgm:t>
    </dgm:pt>
    <dgm:pt modelId="{B4B626A3-43C4-4529-B78A-8180E5BD4B4A}" type="parTrans" cxnId="{DCBD05E4-2212-4158-9D02-118754C2B06B}">
      <dgm:prSet/>
      <dgm:spPr/>
      <dgm:t>
        <a:bodyPr/>
        <a:lstStyle/>
        <a:p>
          <a:pPr algn="ctr"/>
          <a:endParaRPr lang="en-US"/>
        </a:p>
      </dgm:t>
    </dgm:pt>
    <dgm:pt modelId="{2D197EB1-ECA0-4B9D-A052-9304A99C98F6}" type="sibTrans" cxnId="{DCBD05E4-2212-4158-9D02-118754C2B06B}">
      <dgm:prSet/>
      <dgm:spPr/>
      <dgm:t>
        <a:bodyPr/>
        <a:lstStyle/>
        <a:p>
          <a:pPr algn="ctr"/>
          <a:endParaRPr lang="en-US"/>
        </a:p>
      </dgm:t>
    </dgm:pt>
    <dgm:pt modelId="{A35561F2-9D3A-4ADD-A864-06AE742797CE}">
      <dgm:prSet/>
      <dgm:spPr/>
      <dgm:t>
        <a:bodyPr/>
        <a:lstStyle/>
        <a:p>
          <a:pPr algn="ctr"/>
          <a:r>
            <a:rPr lang="en-US" dirty="0"/>
            <a:t>Compute the Precision, Recall, and other ML measures.</a:t>
          </a:r>
        </a:p>
      </dgm:t>
    </dgm:pt>
    <dgm:pt modelId="{AAF7E5F7-AE1D-4B9E-8959-B047F7AFB2AE}" type="parTrans" cxnId="{C9124257-CF58-4AC2-BC26-07DC9595F0D0}">
      <dgm:prSet/>
      <dgm:spPr/>
      <dgm:t>
        <a:bodyPr/>
        <a:lstStyle/>
        <a:p>
          <a:pPr algn="ctr"/>
          <a:endParaRPr lang="en-US"/>
        </a:p>
      </dgm:t>
    </dgm:pt>
    <dgm:pt modelId="{778862A9-0F16-4FBA-9DEB-A998276BF65F}" type="sibTrans" cxnId="{C9124257-CF58-4AC2-BC26-07DC9595F0D0}">
      <dgm:prSet/>
      <dgm:spPr/>
      <dgm:t>
        <a:bodyPr/>
        <a:lstStyle/>
        <a:p>
          <a:pPr algn="ctr"/>
          <a:endParaRPr lang="en-US"/>
        </a:p>
      </dgm:t>
    </dgm:pt>
    <dgm:pt modelId="{8F2C6A4B-30AD-0F40-9DD4-3808571BA5BA}" type="pres">
      <dgm:prSet presAssocID="{5942F7E2-A3B9-4408-B4D5-AE32B54B2B24}" presName="vert0" presStyleCnt="0">
        <dgm:presLayoutVars>
          <dgm:dir/>
          <dgm:animOne val="branch"/>
          <dgm:animLvl val="lvl"/>
        </dgm:presLayoutVars>
      </dgm:prSet>
      <dgm:spPr/>
    </dgm:pt>
    <dgm:pt modelId="{F7741456-F3BD-1849-A2B4-3603F0170B26}" type="pres">
      <dgm:prSet presAssocID="{438B98DF-91C2-4E24-88BE-A3A68D6CB016}" presName="thickLine" presStyleLbl="alignNode1" presStyleIdx="0" presStyleCnt="4"/>
      <dgm:spPr/>
    </dgm:pt>
    <dgm:pt modelId="{4CF82287-0F52-9242-AB17-4AC202BB4150}" type="pres">
      <dgm:prSet presAssocID="{438B98DF-91C2-4E24-88BE-A3A68D6CB016}" presName="horz1" presStyleCnt="0"/>
      <dgm:spPr/>
    </dgm:pt>
    <dgm:pt modelId="{29964CBA-D638-584A-9772-316EF05F7846}" type="pres">
      <dgm:prSet presAssocID="{438B98DF-91C2-4E24-88BE-A3A68D6CB016}" presName="tx1" presStyleLbl="revTx" presStyleIdx="0" presStyleCnt="4"/>
      <dgm:spPr/>
    </dgm:pt>
    <dgm:pt modelId="{4305F911-510F-4A44-A049-4F5E31C4A628}" type="pres">
      <dgm:prSet presAssocID="{438B98DF-91C2-4E24-88BE-A3A68D6CB016}" presName="vert1" presStyleCnt="0"/>
      <dgm:spPr/>
    </dgm:pt>
    <dgm:pt modelId="{B764206B-4C63-2A4D-9D0C-0358B88077FB}" type="pres">
      <dgm:prSet presAssocID="{F3DF54BA-D361-486D-8EF5-3852BDD7266D}" presName="thickLine" presStyleLbl="alignNode1" presStyleIdx="1" presStyleCnt="4"/>
      <dgm:spPr/>
    </dgm:pt>
    <dgm:pt modelId="{BB50A757-C297-4843-92F7-DF4E82042686}" type="pres">
      <dgm:prSet presAssocID="{F3DF54BA-D361-486D-8EF5-3852BDD7266D}" presName="horz1" presStyleCnt="0"/>
      <dgm:spPr/>
    </dgm:pt>
    <dgm:pt modelId="{300481E0-C5DB-E344-9F5A-AC48ABE7DCBE}" type="pres">
      <dgm:prSet presAssocID="{F3DF54BA-D361-486D-8EF5-3852BDD7266D}" presName="tx1" presStyleLbl="revTx" presStyleIdx="1" presStyleCnt="4"/>
      <dgm:spPr/>
    </dgm:pt>
    <dgm:pt modelId="{39E208ED-6ADD-F548-89B5-0F587DE1F47A}" type="pres">
      <dgm:prSet presAssocID="{F3DF54BA-D361-486D-8EF5-3852BDD7266D}" presName="vert1" presStyleCnt="0"/>
      <dgm:spPr/>
    </dgm:pt>
    <dgm:pt modelId="{2A36350E-9FE1-D443-86EF-E4C452702A84}" type="pres">
      <dgm:prSet presAssocID="{333C1E94-C885-42D8-9337-D57D08A4AE23}" presName="thickLine" presStyleLbl="alignNode1" presStyleIdx="2" presStyleCnt="4"/>
      <dgm:spPr/>
    </dgm:pt>
    <dgm:pt modelId="{2856D69E-0BA8-6F45-82AF-CE12CFA94781}" type="pres">
      <dgm:prSet presAssocID="{333C1E94-C885-42D8-9337-D57D08A4AE23}" presName="horz1" presStyleCnt="0"/>
      <dgm:spPr/>
    </dgm:pt>
    <dgm:pt modelId="{8892B852-6318-5042-8B18-70F338DEBC1A}" type="pres">
      <dgm:prSet presAssocID="{333C1E94-C885-42D8-9337-D57D08A4AE23}" presName="tx1" presStyleLbl="revTx" presStyleIdx="2" presStyleCnt="4"/>
      <dgm:spPr/>
    </dgm:pt>
    <dgm:pt modelId="{AD93EF66-8003-9E47-8479-DF03B0A98676}" type="pres">
      <dgm:prSet presAssocID="{333C1E94-C885-42D8-9337-D57D08A4AE23}" presName="vert1" presStyleCnt="0"/>
      <dgm:spPr/>
    </dgm:pt>
    <dgm:pt modelId="{17048FE8-AD43-F843-8A57-A19D09674CC0}" type="pres">
      <dgm:prSet presAssocID="{A35561F2-9D3A-4ADD-A864-06AE742797CE}" presName="thickLine" presStyleLbl="alignNode1" presStyleIdx="3" presStyleCnt="4"/>
      <dgm:spPr/>
    </dgm:pt>
    <dgm:pt modelId="{72305094-78FD-FF41-8D40-582513FDE59A}" type="pres">
      <dgm:prSet presAssocID="{A35561F2-9D3A-4ADD-A864-06AE742797CE}" presName="horz1" presStyleCnt="0"/>
      <dgm:spPr/>
    </dgm:pt>
    <dgm:pt modelId="{D515BBD9-B8FF-CC43-A5FF-676D3AA4C047}" type="pres">
      <dgm:prSet presAssocID="{A35561F2-9D3A-4ADD-A864-06AE742797CE}" presName="tx1" presStyleLbl="revTx" presStyleIdx="3" presStyleCnt="4"/>
      <dgm:spPr/>
    </dgm:pt>
    <dgm:pt modelId="{B641550D-BA6A-B74A-85BB-69FFF27D7F5E}" type="pres">
      <dgm:prSet presAssocID="{A35561F2-9D3A-4ADD-A864-06AE742797CE}" presName="vert1" presStyleCnt="0"/>
      <dgm:spPr/>
    </dgm:pt>
  </dgm:ptLst>
  <dgm:cxnLst>
    <dgm:cxn modelId="{DD4A6B1A-52A6-BC42-A5F5-7B16BB724F79}" type="presOf" srcId="{F3DF54BA-D361-486D-8EF5-3852BDD7266D}" destId="{300481E0-C5DB-E344-9F5A-AC48ABE7DCBE}" srcOrd="0" destOrd="0" presId="urn:microsoft.com/office/officeart/2008/layout/LinedList"/>
    <dgm:cxn modelId="{F51E1D48-608A-468D-8B49-F25B5210E4F7}" srcId="{5942F7E2-A3B9-4408-B4D5-AE32B54B2B24}" destId="{438B98DF-91C2-4E24-88BE-A3A68D6CB016}" srcOrd="0" destOrd="0" parTransId="{2AA07786-2DE6-44FA-9AC8-F3633925F3C7}" sibTransId="{E1C50AE5-9CC1-436B-BCC1-89C3B6F663F7}"/>
    <dgm:cxn modelId="{818F9C56-41E4-7A44-8307-FA1D28994E6A}" type="presOf" srcId="{5942F7E2-A3B9-4408-B4D5-AE32B54B2B24}" destId="{8F2C6A4B-30AD-0F40-9DD4-3808571BA5BA}" srcOrd="0" destOrd="0" presId="urn:microsoft.com/office/officeart/2008/layout/LinedList"/>
    <dgm:cxn modelId="{C9124257-CF58-4AC2-BC26-07DC9595F0D0}" srcId="{5942F7E2-A3B9-4408-B4D5-AE32B54B2B24}" destId="{A35561F2-9D3A-4ADD-A864-06AE742797CE}" srcOrd="3" destOrd="0" parTransId="{AAF7E5F7-AE1D-4B9E-8959-B047F7AFB2AE}" sibTransId="{778862A9-0F16-4FBA-9DEB-A998276BF65F}"/>
    <dgm:cxn modelId="{C988AC5B-6700-1D4B-B665-CF763B56FC8D}" type="presOf" srcId="{438B98DF-91C2-4E24-88BE-A3A68D6CB016}" destId="{29964CBA-D638-584A-9772-316EF05F7846}" srcOrd="0" destOrd="0" presId="urn:microsoft.com/office/officeart/2008/layout/LinedList"/>
    <dgm:cxn modelId="{EC370D87-FBFA-024B-9396-AF35C4DB8570}" type="presOf" srcId="{A35561F2-9D3A-4ADD-A864-06AE742797CE}" destId="{D515BBD9-B8FF-CC43-A5FF-676D3AA4C047}" srcOrd="0" destOrd="0" presId="urn:microsoft.com/office/officeart/2008/layout/LinedList"/>
    <dgm:cxn modelId="{3C595B99-4990-4BD2-B1E6-82DC2DD2740C}" srcId="{5942F7E2-A3B9-4408-B4D5-AE32B54B2B24}" destId="{F3DF54BA-D361-486D-8EF5-3852BDD7266D}" srcOrd="1" destOrd="0" parTransId="{6CB8F9FD-E87B-4D7F-8E5B-086946AB08C8}" sibTransId="{0693CA50-FC94-4C3C-B02F-0A2FD74A7B7C}"/>
    <dgm:cxn modelId="{24B7F8A3-8493-4A49-ADEC-2C34D6AAF969}" type="presOf" srcId="{333C1E94-C885-42D8-9337-D57D08A4AE23}" destId="{8892B852-6318-5042-8B18-70F338DEBC1A}" srcOrd="0" destOrd="0" presId="urn:microsoft.com/office/officeart/2008/layout/LinedList"/>
    <dgm:cxn modelId="{DCBD05E4-2212-4158-9D02-118754C2B06B}" srcId="{5942F7E2-A3B9-4408-B4D5-AE32B54B2B24}" destId="{333C1E94-C885-42D8-9337-D57D08A4AE23}" srcOrd="2" destOrd="0" parTransId="{B4B626A3-43C4-4529-B78A-8180E5BD4B4A}" sibTransId="{2D197EB1-ECA0-4B9D-A052-9304A99C98F6}"/>
    <dgm:cxn modelId="{E7280592-5DAC-5C4A-9914-D78560F99778}" type="presParOf" srcId="{8F2C6A4B-30AD-0F40-9DD4-3808571BA5BA}" destId="{F7741456-F3BD-1849-A2B4-3603F0170B26}" srcOrd="0" destOrd="0" presId="urn:microsoft.com/office/officeart/2008/layout/LinedList"/>
    <dgm:cxn modelId="{466F356C-1D71-A845-9088-3CC027B2332F}" type="presParOf" srcId="{8F2C6A4B-30AD-0F40-9DD4-3808571BA5BA}" destId="{4CF82287-0F52-9242-AB17-4AC202BB4150}" srcOrd="1" destOrd="0" presId="urn:microsoft.com/office/officeart/2008/layout/LinedList"/>
    <dgm:cxn modelId="{66DC5A99-385F-6044-8D51-E5FB9DDC5922}" type="presParOf" srcId="{4CF82287-0F52-9242-AB17-4AC202BB4150}" destId="{29964CBA-D638-584A-9772-316EF05F7846}" srcOrd="0" destOrd="0" presId="urn:microsoft.com/office/officeart/2008/layout/LinedList"/>
    <dgm:cxn modelId="{5721ADB4-1D24-E241-9DF3-D3E58E9AF5FE}" type="presParOf" srcId="{4CF82287-0F52-9242-AB17-4AC202BB4150}" destId="{4305F911-510F-4A44-A049-4F5E31C4A628}" srcOrd="1" destOrd="0" presId="urn:microsoft.com/office/officeart/2008/layout/LinedList"/>
    <dgm:cxn modelId="{0DF40EDF-C468-0249-890D-5D9E43613A0B}" type="presParOf" srcId="{8F2C6A4B-30AD-0F40-9DD4-3808571BA5BA}" destId="{B764206B-4C63-2A4D-9D0C-0358B88077FB}" srcOrd="2" destOrd="0" presId="urn:microsoft.com/office/officeart/2008/layout/LinedList"/>
    <dgm:cxn modelId="{5A8EA6B3-2D80-D44E-8983-88F0CEF58113}" type="presParOf" srcId="{8F2C6A4B-30AD-0F40-9DD4-3808571BA5BA}" destId="{BB50A757-C297-4843-92F7-DF4E82042686}" srcOrd="3" destOrd="0" presId="urn:microsoft.com/office/officeart/2008/layout/LinedList"/>
    <dgm:cxn modelId="{481CC00F-61E5-C244-AA5E-9921D39913C8}" type="presParOf" srcId="{BB50A757-C297-4843-92F7-DF4E82042686}" destId="{300481E0-C5DB-E344-9F5A-AC48ABE7DCBE}" srcOrd="0" destOrd="0" presId="urn:microsoft.com/office/officeart/2008/layout/LinedList"/>
    <dgm:cxn modelId="{199C910D-E8F3-9D46-B997-80AE7DE36EF3}" type="presParOf" srcId="{BB50A757-C297-4843-92F7-DF4E82042686}" destId="{39E208ED-6ADD-F548-89B5-0F587DE1F47A}" srcOrd="1" destOrd="0" presId="urn:microsoft.com/office/officeart/2008/layout/LinedList"/>
    <dgm:cxn modelId="{A27C4C24-EC3F-4C44-B5DE-A419115112B4}" type="presParOf" srcId="{8F2C6A4B-30AD-0F40-9DD4-3808571BA5BA}" destId="{2A36350E-9FE1-D443-86EF-E4C452702A84}" srcOrd="4" destOrd="0" presId="urn:microsoft.com/office/officeart/2008/layout/LinedList"/>
    <dgm:cxn modelId="{7F69204B-6207-9A46-8049-97298DCFEFAC}" type="presParOf" srcId="{8F2C6A4B-30AD-0F40-9DD4-3808571BA5BA}" destId="{2856D69E-0BA8-6F45-82AF-CE12CFA94781}" srcOrd="5" destOrd="0" presId="urn:microsoft.com/office/officeart/2008/layout/LinedList"/>
    <dgm:cxn modelId="{032C7515-18EB-A24F-ADD4-6A75EEF95AE6}" type="presParOf" srcId="{2856D69E-0BA8-6F45-82AF-CE12CFA94781}" destId="{8892B852-6318-5042-8B18-70F338DEBC1A}" srcOrd="0" destOrd="0" presId="urn:microsoft.com/office/officeart/2008/layout/LinedList"/>
    <dgm:cxn modelId="{B0EA9263-00AA-884C-9544-8B05887E6766}" type="presParOf" srcId="{2856D69E-0BA8-6F45-82AF-CE12CFA94781}" destId="{AD93EF66-8003-9E47-8479-DF03B0A98676}" srcOrd="1" destOrd="0" presId="urn:microsoft.com/office/officeart/2008/layout/LinedList"/>
    <dgm:cxn modelId="{52CC1C13-ADC4-4040-87DF-4CFCDB2C240A}" type="presParOf" srcId="{8F2C6A4B-30AD-0F40-9DD4-3808571BA5BA}" destId="{17048FE8-AD43-F843-8A57-A19D09674CC0}" srcOrd="6" destOrd="0" presId="urn:microsoft.com/office/officeart/2008/layout/LinedList"/>
    <dgm:cxn modelId="{6EDA4648-226B-464C-B51B-35825E8EC7C4}" type="presParOf" srcId="{8F2C6A4B-30AD-0F40-9DD4-3808571BA5BA}" destId="{72305094-78FD-FF41-8D40-582513FDE59A}" srcOrd="7" destOrd="0" presId="urn:microsoft.com/office/officeart/2008/layout/LinedList"/>
    <dgm:cxn modelId="{5D2C9AD4-9F93-814F-83BC-2B17FDF3F220}" type="presParOf" srcId="{72305094-78FD-FF41-8D40-582513FDE59A}" destId="{D515BBD9-B8FF-CC43-A5FF-676D3AA4C047}" srcOrd="0" destOrd="0" presId="urn:microsoft.com/office/officeart/2008/layout/LinedList"/>
    <dgm:cxn modelId="{E2391F18-E255-AD4A-8EA1-6D5F37E027AE}" type="presParOf" srcId="{72305094-78FD-FF41-8D40-582513FDE59A}" destId="{B641550D-BA6A-B74A-85BB-69FFF27D7F5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DDAC0-B8AD-4447-B1C7-E763FFAEF484}">
      <dsp:nvSpPr>
        <dsp:cNvPr id="0" name=""/>
        <dsp:cNvSpPr/>
      </dsp:nvSpPr>
      <dsp:spPr>
        <a:xfrm>
          <a:off x="0" y="2179"/>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6E50A2-CD72-5A4E-8B00-7B8A52D18276}">
      <dsp:nvSpPr>
        <dsp:cNvPr id="0" name=""/>
        <dsp:cNvSpPr/>
      </dsp:nvSpPr>
      <dsp:spPr>
        <a:xfrm>
          <a:off x="0" y="2179"/>
          <a:ext cx="6900512" cy="1486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ts val="240"/>
            </a:spcAft>
            <a:buNone/>
          </a:pPr>
          <a:r>
            <a:rPr lang="en-US" sz="2800" kern="1200" dirty="0"/>
            <a:t>Simplicity</a:t>
          </a:r>
        </a:p>
      </dsp:txBody>
      <dsp:txXfrm>
        <a:off x="0" y="2179"/>
        <a:ext cx="6900512" cy="1486261"/>
      </dsp:txXfrm>
    </dsp:sp>
    <dsp:sp modelId="{58DAE88A-87C9-924B-81DC-2D51EFDA2700}">
      <dsp:nvSpPr>
        <dsp:cNvPr id="0" name=""/>
        <dsp:cNvSpPr/>
      </dsp:nvSpPr>
      <dsp:spPr>
        <a:xfrm>
          <a:off x="0" y="148844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1FF6D-099A-8449-A8C5-95F072FE6818}">
      <dsp:nvSpPr>
        <dsp:cNvPr id="0" name=""/>
        <dsp:cNvSpPr/>
      </dsp:nvSpPr>
      <dsp:spPr>
        <a:xfrm>
          <a:off x="0" y="1488441"/>
          <a:ext cx="6900512" cy="1486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dirty="0"/>
            <a:t>Rigorous methods for testing and optimization using machine learning</a:t>
          </a:r>
        </a:p>
      </dsp:txBody>
      <dsp:txXfrm>
        <a:off x="0" y="1488441"/>
        <a:ext cx="6900512" cy="1486261"/>
      </dsp:txXfrm>
    </dsp:sp>
    <dsp:sp modelId="{843D85E2-2996-1948-931D-AB551C9DFBCB}">
      <dsp:nvSpPr>
        <dsp:cNvPr id="0" name=""/>
        <dsp:cNvSpPr/>
      </dsp:nvSpPr>
      <dsp:spPr>
        <a:xfrm>
          <a:off x="0" y="2974702"/>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09D0F1-82F0-714D-A684-9FD764A07194}">
      <dsp:nvSpPr>
        <dsp:cNvPr id="0" name=""/>
        <dsp:cNvSpPr/>
      </dsp:nvSpPr>
      <dsp:spPr>
        <a:xfrm>
          <a:off x="0" y="2974702"/>
          <a:ext cx="6900512" cy="1486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dirty="0">
              <a:solidFill>
                <a:srgbClr val="091BFF"/>
              </a:solidFill>
            </a:rPr>
            <a:t>&gt;&gt; Desired:  Transparent computation of probabilities directly from observed data &lt;&lt; </a:t>
          </a:r>
        </a:p>
        <a:p>
          <a:pPr marL="0" lvl="0" indent="0" algn="ctr" defTabSz="1244600">
            <a:lnSpc>
              <a:spcPct val="90000"/>
            </a:lnSpc>
            <a:spcBef>
              <a:spcPct val="0"/>
            </a:spcBef>
            <a:spcAft>
              <a:spcPct val="35000"/>
            </a:spcAft>
            <a:buNone/>
          </a:pPr>
          <a:r>
            <a:rPr lang="en-US" sz="2000" kern="1200" dirty="0">
              <a:solidFill>
                <a:srgbClr val="2014FF"/>
              </a:solidFill>
            </a:rPr>
            <a:t>(No pre-assumed statistical distribution or stress models)</a:t>
          </a:r>
        </a:p>
      </dsp:txBody>
      <dsp:txXfrm>
        <a:off x="0" y="2974702"/>
        <a:ext cx="6900512" cy="1486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41456-F3BD-1849-A2B4-3603F0170B26}">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964CBA-D638-584A-9772-316EF05F7846}">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Download catalog data from USGS.</a:t>
          </a:r>
        </a:p>
      </dsp:txBody>
      <dsp:txXfrm>
        <a:off x="0" y="0"/>
        <a:ext cx="6900512" cy="1384035"/>
      </dsp:txXfrm>
    </dsp:sp>
    <dsp:sp modelId="{B764206B-4C63-2A4D-9D0C-0358B88077FB}">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0481E0-C5DB-E344-9F5A-AC48ABE7DCBE}">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Build a filter with  adjustable parameters for the small earthquake seismicity.</a:t>
          </a:r>
        </a:p>
      </dsp:txBody>
      <dsp:txXfrm>
        <a:off x="0" y="1384035"/>
        <a:ext cx="6900512" cy="1384035"/>
      </dsp:txXfrm>
    </dsp:sp>
    <dsp:sp modelId="{2A36350E-9FE1-D443-86EF-E4C452702A84}">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92B852-6318-5042-8B18-70F338DEBC1A}">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Using the Receiver Operating Characteristic skill score, also called Area Under Curve (AUC) as a loss function, optimize parameters using machine learning ideas.</a:t>
          </a:r>
        </a:p>
      </dsp:txBody>
      <dsp:txXfrm>
        <a:off x="0" y="2768070"/>
        <a:ext cx="6900512" cy="1384035"/>
      </dsp:txXfrm>
    </dsp:sp>
    <dsp:sp modelId="{17048FE8-AD43-F843-8A57-A19D09674CC0}">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15BBD9-B8FF-CC43-A5FF-676D3AA4C047}">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Compute the Precision, Recall, and other ML measures.</a:t>
          </a:r>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1C934-42BB-7342-9F5C-A7F05FB2E5A1}" type="datetimeFigureOut">
              <a:rPr lang="en-US" smtClean="0"/>
              <a:t>2/23/24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CFEC4-3005-FE4A-A63F-D1BDDB34C32F}" type="slidenum">
              <a:rPr lang="en-US" smtClean="0"/>
              <a:t>‹#›</a:t>
            </a:fld>
            <a:endParaRPr lang="en-US"/>
          </a:p>
        </p:txBody>
      </p:sp>
    </p:spTree>
    <p:extLst>
      <p:ext uri="{BB962C8B-B14F-4D97-AF65-F5344CB8AC3E}">
        <p14:creationId xmlns:p14="http://schemas.microsoft.com/office/powerpoint/2010/main" val="3000265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2B0CF-205F-BB4D-9569-53BA27843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1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52B0CF-205F-BB4D-9569-53BA278433F7}" type="slidenum">
              <a:rPr lang="en-US" smtClean="0"/>
              <a:t>20</a:t>
            </a:fld>
            <a:endParaRPr lang="en-US"/>
          </a:p>
        </p:txBody>
      </p:sp>
    </p:spTree>
    <p:extLst>
      <p:ext uri="{BB962C8B-B14F-4D97-AF65-F5344CB8AC3E}">
        <p14:creationId xmlns:p14="http://schemas.microsoft.com/office/powerpoint/2010/main" val="521252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3534-2F8D-3046-86DB-CDFFA6F39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6DD062-BA9F-6940-9CD0-6BE0703B92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BB8DA5-B114-6744-B133-1BE4C21E13D0}"/>
              </a:ext>
            </a:extLst>
          </p:cNvPr>
          <p:cNvSpPr>
            <a:spLocks noGrp="1"/>
          </p:cNvSpPr>
          <p:nvPr>
            <p:ph type="dt" sz="half" idx="10"/>
          </p:nvPr>
        </p:nvSpPr>
        <p:spPr/>
        <p:txBody>
          <a:bodyPr/>
          <a:lstStyle/>
          <a:p>
            <a:fld id="{D1D1DE60-D72E-9044-993A-5C61066D8CC0}" type="datetimeFigureOut">
              <a:rPr lang="en-US" smtClean="0"/>
              <a:t>2/23/24</a:t>
            </a:fld>
            <a:endParaRPr lang="en-US"/>
          </a:p>
        </p:txBody>
      </p:sp>
      <p:sp>
        <p:nvSpPr>
          <p:cNvPr id="5" name="Footer Placeholder 4">
            <a:extLst>
              <a:ext uri="{FF2B5EF4-FFF2-40B4-BE49-F238E27FC236}">
                <a16:creationId xmlns:a16="http://schemas.microsoft.com/office/drawing/2014/main" id="{2D772C85-50BD-D74F-AE6A-9DBDA12B4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E447F-4311-C748-AF46-F466539BBDB1}"/>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1067678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233A3-DFF7-264E-BCD5-7F05FFE62D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69DABB-5535-E74A-9208-828922BE6D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E7692-E494-E14A-BDF4-6837FB316E18}"/>
              </a:ext>
            </a:extLst>
          </p:cNvPr>
          <p:cNvSpPr>
            <a:spLocks noGrp="1"/>
          </p:cNvSpPr>
          <p:nvPr>
            <p:ph type="dt" sz="half" idx="10"/>
          </p:nvPr>
        </p:nvSpPr>
        <p:spPr/>
        <p:txBody>
          <a:bodyPr/>
          <a:lstStyle/>
          <a:p>
            <a:fld id="{D1D1DE60-D72E-9044-993A-5C61066D8CC0}" type="datetimeFigureOut">
              <a:rPr lang="en-US" smtClean="0"/>
              <a:t>2/23/24</a:t>
            </a:fld>
            <a:endParaRPr lang="en-US"/>
          </a:p>
        </p:txBody>
      </p:sp>
      <p:sp>
        <p:nvSpPr>
          <p:cNvPr id="5" name="Footer Placeholder 4">
            <a:extLst>
              <a:ext uri="{FF2B5EF4-FFF2-40B4-BE49-F238E27FC236}">
                <a16:creationId xmlns:a16="http://schemas.microsoft.com/office/drawing/2014/main" id="{E6C8E9F8-E292-E94D-906F-77A9CCF6A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B5681-B55A-C44E-B0CB-02AE09FB3E0A}"/>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2658707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6D2A73-ABB8-AD4D-9718-E770C87EEF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79DEA4-478B-A34D-A6FC-1D50D616827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21F1D-CE17-F548-8794-6F9318EB94FE}"/>
              </a:ext>
            </a:extLst>
          </p:cNvPr>
          <p:cNvSpPr>
            <a:spLocks noGrp="1"/>
          </p:cNvSpPr>
          <p:nvPr>
            <p:ph type="dt" sz="half" idx="10"/>
          </p:nvPr>
        </p:nvSpPr>
        <p:spPr/>
        <p:txBody>
          <a:bodyPr/>
          <a:lstStyle/>
          <a:p>
            <a:fld id="{D1D1DE60-D72E-9044-993A-5C61066D8CC0}" type="datetimeFigureOut">
              <a:rPr lang="en-US" smtClean="0"/>
              <a:t>2/23/24</a:t>
            </a:fld>
            <a:endParaRPr lang="en-US"/>
          </a:p>
        </p:txBody>
      </p:sp>
      <p:sp>
        <p:nvSpPr>
          <p:cNvPr id="5" name="Footer Placeholder 4">
            <a:extLst>
              <a:ext uri="{FF2B5EF4-FFF2-40B4-BE49-F238E27FC236}">
                <a16:creationId xmlns:a16="http://schemas.microsoft.com/office/drawing/2014/main" id="{1FA3BAFC-4CF9-B145-8223-9350AB5B2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081EE-863E-ED49-9CEB-027F72AECA31}"/>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337849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F5B3F-9451-AB44-820B-7D4F0C6B7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D79F1-0200-3345-8933-EE285467899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516EC-091D-9448-B752-0F5969ACFCB8}"/>
              </a:ext>
            </a:extLst>
          </p:cNvPr>
          <p:cNvSpPr>
            <a:spLocks noGrp="1"/>
          </p:cNvSpPr>
          <p:nvPr>
            <p:ph type="dt" sz="half" idx="10"/>
          </p:nvPr>
        </p:nvSpPr>
        <p:spPr/>
        <p:txBody>
          <a:bodyPr/>
          <a:lstStyle/>
          <a:p>
            <a:fld id="{D1D1DE60-D72E-9044-993A-5C61066D8CC0}" type="datetimeFigureOut">
              <a:rPr lang="en-US" smtClean="0"/>
              <a:t>2/23/24</a:t>
            </a:fld>
            <a:endParaRPr lang="en-US"/>
          </a:p>
        </p:txBody>
      </p:sp>
      <p:sp>
        <p:nvSpPr>
          <p:cNvPr id="5" name="Footer Placeholder 4">
            <a:extLst>
              <a:ext uri="{FF2B5EF4-FFF2-40B4-BE49-F238E27FC236}">
                <a16:creationId xmlns:a16="http://schemas.microsoft.com/office/drawing/2014/main" id="{492055F4-6C4E-0641-8C0B-FE66E6220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A2058-2F1C-4246-B031-37723AE88941}"/>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1960958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ECFCB-0A41-AA4C-89A5-F2C1395F69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E9337-FE0B-8540-B40F-3B06A33EBA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97A027-D9E3-DE4E-8D6C-B53737A86BAF}"/>
              </a:ext>
            </a:extLst>
          </p:cNvPr>
          <p:cNvSpPr>
            <a:spLocks noGrp="1"/>
          </p:cNvSpPr>
          <p:nvPr>
            <p:ph type="dt" sz="half" idx="10"/>
          </p:nvPr>
        </p:nvSpPr>
        <p:spPr/>
        <p:txBody>
          <a:bodyPr/>
          <a:lstStyle/>
          <a:p>
            <a:fld id="{D1D1DE60-D72E-9044-993A-5C61066D8CC0}" type="datetimeFigureOut">
              <a:rPr lang="en-US" smtClean="0"/>
              <a:t>2/23/24</a:t>
            </a:fld>
            <a:endParaRPr lang="en-US"/>
          </a:p>
        </p:txBody>
      </p:sp>
      <p:sp>
        <p:nvSpPr>
          <p:cNvPr id="5" name="Footer Placeholder 4">
            <a:extLst>
              <a:ext uri="{FF2B5EF4-FFF2-40B4-BE49-F238E27FC236}">
                <a16:creationId xmlns:a16="http://schemas.microsoft.com/office/drawing/2014/main" id="{F361D0D4-89BF-D341-9E05-536EB035C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84FAD-8CCD-8947-B63D-10E4A0559F79}"/>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170116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8B0C-11DC-AB4F-B065-AF4DA9220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D2C41-5B6D-2D46-B663-CECFA43805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02E61-C945-F24F-A5A4-7D9A3BC803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37F51A-B56F-AE4F-9DAF-28E98F052375}"/>
              </a:ext>
            </a:extLst>
          </p:cNvPr>
          <p:cNvSpPr>
            <a:spLocks noGrp="1"/>
          </p:cNvSpPr>
          <p:nvPr>
            <p:ph type="dt" sz="half" idx="10"/>
          </p:nvPr>
        </p:nvSpPr>
        <p:spPr/>
        <p:txBody>
          <a:bodyPr/>
          <a:lstStyle/>
          <a:p>
            <a:fld id="{D1D1DE60-D72E-9044-993A-5C61066D8CC0}" type="datetimeFigureOut">
              <a:rPr lang="en-US" smtClean="0"/>
              <a:t>2/23/24</a:t>
            </a:fld>
            <a:endParaRPr lang="en-US"/>
          </a:p>
        </p:txBody>
      </p:sp>
      <p:sp>
        <p:nvSpPr>
          <p:cNvPr id="6" name="Footer Placeholder 5">
            <a:extLst>
              <a:ext uri="{FF2B5EF4-FFF2-40B4-BE49-F238E27FC236}">
                <a16:creationId xmlns:a16="http://schemas.microsoft.com/office/drawing/2014/main" id="{344A793F-9F29-7C4B-A87B-C45D75BBA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E6517B-A273-554F-B60F-0C069F4A6C12}"/>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146757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CFB4-27DC-754F-9D95-9513F13E9A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E9096-5D17-2E4A-B791-121FC886A5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E6CD98-6492-B14E-A841-88B38C5F95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3F21D8-A66E-1649-870A-42705FD4DF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20B694-3D83-BD4D-BD02-E371D20E60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556ABB-6791-0247-A8F1-451D54D00204}"/>
              </a:ext>
            </a:extLst>
          </p:cNvPr>
          <p:cNvSpPr>
            <a:spLocks noGrp="1"/>
          </p:cNvSpPr>
          <p:nvPr>
            <p:ph type="dt" sz="half" idx="10"/>
          </p:nvPr>
        </p:nvSpPr>
        <p:spPr/>
        <p:txBody>
          <a:bodyPr/>
          <a:lstStyle/>
          <a:p>
            <a:fld id="{D1D1DE60-D72E-9044-993A-5C61066D8CC0}" type="datetimeFigureOut">
              <a:rPr lang="en-US" smtClean="0"/>
              <a:t>2/23/24</a:t>
            </a:fld>
            <a:endParaRPr lang="en-US"/>
          </a:p>
        </p:txBody>
      </p:sp>
      <p:sp>
        <p:nvSpPr>
          <p:cNvPr id="8" name="Footer Placeholder 7">
            <a:extLst>
              <a:ext uri="{FF2B5EF4-FFF2-40B4-BE49-F238E27FC236}">
                <a16:creationId xmlns:a16="http://schemas.microsoft.com/office/drawing/2014/main" id="{8EAD75EA-A726-3647-B9A7-AEEBC7A07C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FE6651-0A1A-0649-9D95-CC16AC9697AE}"/>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263939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569B-A553-B04D-99BE-3A1F419456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FF5CF1-1DAC-4747-88FB-3003B1549EF3}"/>
              </a:ext>
            </a:extLst>
          </p:cNvPr>
          <p:cNvSpPr>
            <a:spLocks noGrp="1"/>
          </p:cNvSpPr>
          <p:nvPr>
            <p:ph type="dt" sz="half" idx="10"/>
          </p:nvPr>
        </p:nvSpPr>
        <p:spPr/>
        <p:txBody>
          <a:bodyPr/>
          <a:lstStyle/>
          <a:p>
            <a:fld id="{D1D1DE60-D72E-9044-993A-5C61066D8CC0}" type="datetimeFigureOut">
              <a:rPr lang="en-US" smtClean="0"/>
              <a:t>2/23/24</a:t>
            </a:fld>
            <a:endParaRPr lang="en-US"/>
          </a:p>
        </p:txBody>
      </p:sp>
      <p:sp>
        <p:nvSpPr>
          <p:cNvPr id="4" name="Footer Placeholder 3">
            <a:extLst>
              <a:ext uri="{FF2B5EF4-FFF2-40B4-BE49-F238E27FC236}">
                <a16:creationId xmlns:a16="http://schemas.microsoft.com/office/drawing/2014/main" id="{CBE2DD25-9B15-754C-8845-1909D50E5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E3EA7C-024C-5B41-9F7A-C814918DDCAA}"/>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4007430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418D97-4CBE-2D40-A2DB-CCC2C93D8E74}"/>
              </a:ext>
            </a:extLst>
          </p:cNvPr>
          <p:cNvSpPr>
            <a:spLocks noGrp="1"/>
          </p:cNvSpPr>
          <p:nvPr>
            <p:ph type="dt" sz="half" idx="10"/>
          </p:nvPr>
        </p:nvSpPr>
        <p:spPr/>
        <p:txBody>
          <a:bodyPr/>
          <a:lstStyle/>
          <a:p>
            <a:fld id="{D1D1DE60-D72E-9044-993A-5C61066D8CC0}" type="datetimeFigureOut">
              <a:rPr lang="en-US" smtClean="0"/>
              <a:t>2/23/24</a:t>
            </a:fld>
            <a:endParaRPr lang="en-US"/>
          </a:p>
        </p:txBody>
      </p:sp>
      <p:sp>
        <p:nvSpPr>
          <p:cNvPr id="3" name="Footer Placeholder 2">
            <a:extLst>
              <a:ext uri="{FF2B5EF4-FFF2-40B4-BE49-F238E27FC236}">
                <a16:creationId xmlns:a16="http://schemas.microsoft.com/office/drawing/2014/main" id="{5C7011EC-402E-AE45-983A-1D1FD531E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A8DD4D-185E-DB4C-9B61-09B995CEF185}"/>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2767499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C15F-0A4B-424C-85FD-291124FDC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0BB0FE-6813-944B-B7CA-8C8EA9BF65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7D270-14F0-434C-917B-3A08E3F0D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DD8A57-094B-124A-9BA8-9DF1AE992D96}"/>
              </a:ext>
            </a:extLst>
          </p:cNvPr>
          <p:cNvSpPr>
            <a:spLocks noGrp="1"/>
          </p:cNvSpPr>
          <p:nvPr>
            <p:ph type="dt" sz="half" idx="10"/>
          </p:nvPr>
        </p:nvSpPr>
        <p:spPr/>
        <p:txBody>
          <a:bodyPr/>
          <a:lstStyle/>
          <a:p>
            <a:fld id="{D1D1DE60-D72E-9044-993A-5C61066D8CC0}" type="datetimeFigureOut">
              <a:rPr lang="en-US" smtClean="0"/>
              <a:t>2/23/24</a:t>
            </a:fld>
            <a:endParaRPr lang="en-US"/>
          </a:p>
        </p:txBody>
      </p:sp>
      <p:sp>
        <p:nvSpPr>
          <p:cNvPr id="6" name="Footer Placeholder 5">
            <a:extLst>
              <a:ext uri="{FF2B5EF4-FFF2-40B4-BE49-F238E27FC236}">
                <a16:creationId xmlns:a16="http://schemas.microsoft.com/office/drawing/2014/main" id="{9C15DA79-8737-B746-8708-2182C4836B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D7749-4073-3642-A89B-4F370B49E1CB}"/>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490068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405D-76BE-2C4A-9966-173773034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9878E9-3A40-1947-944E-F59A63BD0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0526FC-B1F1-4247-B2A8-470FC5B89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9291D1-B69B-7D48-881B-6BB2836CBDC9}"/>
              </a:ext>
            </a:extLst>
          </p:cNvPr>
          <p:cNvSpPr>
            <a:spLocks noGrp="1"/>
          </p:cNvSpPr>
          <p:nvPr>
            <p:ph type="dt" sz="half" idx="10"/>
          </p:nvPr>
        </p:nvSpPr>
        <p:spPr/>
        <p:txBody>
          <a:bodyPr/>
          <a:lstStyle/>
          <a:p>
            <a:fld id="{D1D1DE60-D72E-9044-993A-5C61066D8CC0}" type="datetimeFigureOut">
              <a:rPr lang="en-US" smtClean="0"/>
              <a:t>2/23/24</a:t>
            </a:fld>
            <a:endParaRPr lang="en-US"/>
          </a:p>
        </p:txBody>
      </p:sp>
      <p:sp>
        <p:nvSpPr>
          <p:cNvPr id="6" name="Footer Placeholder 5">
            <a:extLst>
              <a:ext uri="{FF2B5EF4-FFF2-40B4-BE49-F238E27FC236}">
                <a16:creationId xmlns:a16="http://schemas.microsoft.com/office/drawing/2014/main" id="{98487524-B7DA-0241-9F94-C4437AECB3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F916C-826F-0944-90D8-F6354C66B61B}"/>
              </a:ext>
            </a:extLst>
          </p:cNvPr>
          <p:cNvSpPr>
            <a:spLocks noGrp="1"/>
          </p:cNvSpPr>
          <p:nvPr>
            <p:ph type="sldNum" sz="quarter" idx="12"/>
          </p:nvPr>
        </p:nvSpPr>
        <p:spPr/>
        <p:txBody>
          <a:bodyPr/>
          <a:lstStyle/>
          <a:p>
            <a:fld id="{3096F973-2D2B-3F44-956D-69ADEB41B3C6}" type="slidenum">
              <a:rPr lang="en-US" smtClean="0"/>
              <a:t>‹#›</a:t>
            </a:fld>
            <a:endParaRPr lang="en-US"/>
          </a:p>
        </p:txBody>
      </p:sp>
    </p:spTree>
    <p:extLst>
      <p:ext uri="{BB962C8B-B14F-4D97-AF65-F5344CB8AC3E}">
        <p14:creationId xmlns:p14="http://schemas.microsoft.com/office/powerpoint/2010/main" val="2474371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8BBDC-5DE0-8145-BCD3-27D9417449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7171D0-1B6A-F144-9EE6-9E4F9042A6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53369-BD77-8849-933A-D938A7E550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1DE60-D72E-9044-993A-5C61066D8CC0}" type="datetimeFigureOut">
              <a:rPr lang="en-US" smtClean="0"/>
              <a:t>2/23/24</a:t>
            </a:fld>
            <a:endParaRPr lang="en-US"/>
          </a:p>
        </p:txBody>
      </p:sp>
      <p:sp>
        <p:nvSpPr>
          <p:cNvPr id="5" name="Footer Placeholder 4">
            <a:extLst>
              <a:ext uri="{FF2B5EF4-FFF2-40B4-BE49-F238E27FC236}">
                <a16:creationId xmlns:a16="http://schemas.microsoft.com/office/drawing/2014/main" id="{83A36BCA-B152-E046-89F6-72244A0DAC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2498AD-3F1C-AA44-B35D-DD11A8A362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96F973-2D2B-3F44-956D-69ADEB41B3C6}" type="slidenum">
              <a:rPr lang="en-US" smtClean="0"/>
              <a:t>‹#›</a:t>
            </a:fld>
            <a:endParaRPr lang="en-US"/>
          </a:p>
        </p:txBody>
      </p:sp>
    </p:spTree>
    <p:extLst>
      <p:ext uri="{BB962C8B-B14F-4D97-AF65-F5344CB8AC3E}">
        <p14:creationId xmlns:p14="http://schemas.microsoft.com/office/powerpoint/2010/main" val="1011755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doi.org/10.1029/2022EA00234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doi.org/10.1029/2022EA002343"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338C8FD-19DE-E859-D22D-675F426D8228}"/>
              </a:ext>
            </a:extLst>
          </p:cNvPr>
          <p:cNvSpPr>
            <a:spLocks noGrp="1"/>
          </p:cNvSpPr>
          <p:nvPr>
            <p:ph type="title"/>
          </p:nvPr>
        </p:nvSpPr>
        <p:spPr>
          <a:xfrm>
            <a:off x="640080" y="325369"/>
            <a:ext cx="4368602" cy="1956841"/>
          </a:xfrm>
        </p:spPr>
        <p:txBody>
          <a:bodyPr anchor="b">
            <a:normAutofit/>
          </a:bodyPr>
          <a:lstStyle/>
          <a:p>
            <a:r>
              <a:rPr lang="en-US" sz="4200" dirty="0"/>
              <a:t>Information Theory: An Application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F2A53AB6-D5C6-7841-F809-C7EA4F51F373}"/>
              </a:ext>
            </a:extLst>
          </p:cNvPr>
          <p:cNvSpPr>
            <a:spLocks noGrp="1"/>
          </p:cNvSpPr>
          <p:nvPr>
            <p:ph idx="1"/>
          </p:nvPr>
        </p:nvSpPr>
        <p:spPr>
          <a:xfrm>
            <a:off x="640080" y="2872899"/>
            <a:ext cx="4243589" cy="3320668"/>
          </a:xfrm>
        </p:spPr>
        <p:txBody>
          <a:bodyPr>
            <a:normAutofit/>
          </a:bodyPr>
          <a:lstStyle/>
          <a:p>
            <a:r>
              <a:rPr lang="en-US" sz="2200" dirty="0"/>
              <a:t>To analyze information transmitted, we ask a series of Yes/No questions</a:t>
            </a:r>
          </a:p>
          <a:p>
            <a:r>
              <a:rPr lang="en-US" sz="2200" dirty="0"/>
              <a:t>How can we use this formalism to anticipate an event like an earthquake?</a:t>
            </a:r>
          </a:p>
          <a:p>
            <a:r>
              <a:rPr lang="en-US" sz="2200" dirty="0"/>
              <a:t>Related: Is there information contained in earthquake records?</a:t>
            </a:r>
          </a:p>
          <a:p>
            <a:endParaRPr lang="en-US" sz="2200" dirty="0"/>
          </a:p>
        </p:txBody>
      </p:sp>
      <p:pic>
        <p:nvPicPr>
          <p:cNvPr id="7" name="Picture 6" descr="Green paper stripe curves">
            <a:extLst>
              <a:ext uri="{FF2B5EF4-FFF2-40B4-BE49-F238E27FC236}">
                <a16:creationId xmlns:a16="http://schemas.microsoft.com/office/drawing/2014/main" id="{E0832945-B1C9-4380-D53E-0C6C2244D4CA}"/>
              </a:ext>
            </a:extLst>
          </p:cNvPr>
          <p:cNvPicPr>
            <a:picLocks noChangeAspect="1"/>
          </p:cNvPicPr>
          <p:nvPr/>
        </p:nvPicPr>
        <p:blipFill rotWithShape="1">
          <a:blip r:embed="rId2"/>
          <a:srcRect l="4412" r="288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5725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974BD677-D1F2-FEE5-46CB-D663ECAA6756}"/>
              </a:ext>
            </a:extLst>
          </p:cNvPr>
          <p:cNvPicPr>
            <a:picLocks noChangeAspect="1"/>
          </p:cNvPicPr>
          <p:nvPr/>
        </p:nvPicPr>
        <p:blipFill rotWithShape="1">
          <a:blip r:embed="rId2"/>
          <a:srcRect l="11056" t="10749" r="15341" b="4981"/>
          <a:stretch/>
        </p:blipFill>
        <p:spPr>
          <a:xfrm>
            <a:off x="277405" y="1714499"/>
            <a:ext cx="5404207" cy="4640581"/>
          </a:xfrm>
          <a:prstGeom prst="rect">
            <a:avLst/>
          </a:prstGeom>
        </p:spPr>
      </p:pic>
      <p:sp>
        <p:nvSpPr>
          <p:cNvPr id="2" name="Title 1">
            <a:extLst>
              <a:ext uri="{FF2B5EF4-FFF2-40B4-BE49-F238E27FC236}">
                <a16:creationId xmlns:a16="http://schemas.microsoft.com/office/drawing/2014/main" id="{830B43AB-46AA-B7B9-8445-4C4F9BCB2011}"/>
              </a:ext>
            </a:extLst>
          </p:cNvPr>
          <p:cNvSpPr>
            <a:spLocks noGrp="1"/>
          </p:cNvSpPr>
          <p:nvPr>
            <p:ph type="title"/>
          </p:nvPr>
        </p:nvSpPr>
        <p:spPr>
          <a:xfrm>
            <a:off x="838200" y="365125"/>
            <a:ext cx="10515600" cy="1040765"/>
          </a:xfrm>
          <a:solidFill>
            <a:schemeClr val="accent1">
              <a:lumMod val="20000"/>
              <a:lumOff val="80000"/>
            </a:schemeClr>
          </a:solidFill>
        </p:spPr>
        <p:txBody>
          <a:bodyPr>
            <a:normAutofit/>
          </a:bodyPr>
          <a:lstStyle/>
          <a:p>
            <a:pPr algn="ctr"/>
            <a:r>
              <a:rPr lang="en-US" sz="3600" dirty="0">
                <a:solidFill>
                  <a:srgbClr val="2014FF"/>
                </a:solidFill>
              </a:rPr>
              <a:t>Seismicity in California 1970-Present, M&gt;3.5</a:t>
            </a:r>
          </a:p>
        </p:txBody>
      </p:sp>
      <p:sp>
        <p:nvSpPr>
          <p:cNvPr id="10" name="TextBox 9">
            <a:extLst>
              <a:ext uri="{FF2B5EF4-FFF2-40B4-BE49-F238E27FC236}">
                <a16:creationId xmlns:a16="http://schemas.microsoft.com/office/drawing/2014/main" id="{642C7C67-44CA-D0DC-AEEE-BDB14EB1F800}"/>
              </a:ext>
            </a:extLst>
          </p:cNvPr>
          <p:cNvSpPr txBox="1"/>
          <p:nvPr/>
        </p:nvSpPr>
        <p:spPr>
          <a:xfrm>
            <a:off x="6000750" y="1828800"/>
            <a:ext cx="408051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Major Earthquakes M&gt;6.9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7713" marR="0" lvl="0" indent="-28416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Loma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Prieta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1989, M=6.9</a:t>
            </a:r>
          </a:p>
          <a:p>
            <a:pPr marL="747713" marR="0" lvl="0" indent="-28416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Landers, 1992, M=7.3</a:t>
            </a:r>
          </a:p>
          <a:p>
            <a:pPr marL="747713" marR="0" lvl="0" indent="-28416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Hector Mine, 1999, M=7.1</a:t>
            </a:r>
          </a:p>
          <a:p>
            <a:pPr marL="747713" marR="0" lvl="0" indent="-28416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 Mayor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Cucupah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2010, M=7.2</a:t>
            </a:r>
          </a:p>
          <a:p>
            <a:pPr marL="747713" marR="0" lvl="0" indent="-28416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Ridgecrest, 2019, M=7.1</a:t>
            </a:r>
          </a:p>
          <a:p>
            <a:pPr marL="46355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5CD72CB-FD9B-7383-4BE5-4AE77B365651}"/>
              </a:ext>
            </a:extLst>
          </p:cNvPr>
          <p:cNvGrpSpPr/>
          <p:nvPr/>
        </p:nvGrpSpPr>
        <p:grpSpPr>
          <a:xfrm>
            <a:off x="1546860" y="2537460"/>
            <a:ext cx="4754880" cy="548640"/>
            <a:chOff x="1546860" y="2537460"/>
            <a:chExt cx="4754880" cy="548640"/>
          </a:xfrm>
        </p:grpSpPr>
        <p:sp>
          <p:nvSpPr>
            <p:cNvPr id="11" name="Left Arrow 10">
              <a:extLst>
                <a:ext uri="{FF2B5EF4-FFF2-40B4-BE49-F238E27FC236}">
                  <a16:creationId xmlns:a16="http://schemas.microsoft.com/office/drawing/2014/main" id="{8993C966-997E-E2A2-3D50-76B12BD9E65B}"/>
                </a:ext>
              </a:extLst>
            </p:cNvPr>
            <p:cNvSpPr/>
            <p:nvPr/>
          </p:nvSpPr>
          <p:spPr>
            <a:xfrm flipH="1">
              <a:off x="6027420" y="2537460"/>
              <a:ext cx="274320" cy="27432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Left Arrow 11">
              <a:extLst>
                <a:ext uri="{FF2B5EF4-FFF2-40B4-BE49-F238E27FC236}">
                  <a16:creationId xmlns:a16="http://schemas.microsoft.com/office/drawing/2014/main" id="{C9C152F7-29A7-7047-4ACC-185181BFEBD1}"/>
                </a:ext>
              </a:extLst>
            </p:cNvPr>
            <p:cNvSpPr/>
            <p:nvPr/>
          </p:nvSpPr>
          <p:spPr>
            <a:xfrm rot="16200000" flipH="1" flipV="1">
              <a:off x="1546860" y="2811780"/>
              <a:ext cx="274320" cy="274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F0B75F6D-F14A-8768-D75C-5DCED265AA74}"/>
              </a:ext>
            </a:extLst>
          </p:cNvPr>
          <p:cNvGrpSpPr/>
          <p:nvPr/>
        </p:nvGrpSpPr>
        <p:grpSpPr>
          <a:xfrm>
            <a:off x="4339590" y="3789045"/>
            <a:ext cx="2004060" cy="657226"/>
            <a:chOff x="4339590" y="3789045"/>
            <a:chExt cx="2004060" cy="657226"/>
          </a:xfrm>
        </p:grpSpPr>
        <p:sp>
          <p:nvSpPr>
            <p:cNvPr id="16" name="Left Arrow 15">
              <a:extLst>
                <a:ext uri="{FF2B5EF4-FFF2-40B4-BE49-F238E27FC236}">
                  <a16:creationId xmlns:a16="http://schemas.microsoft.com/office/drawing/2014/main" id="{CA819D50-F0D3-ED6D-B102-22FCE0F7720E}"/>
                </a:ext>
              </a:extLst>
            </p:cNvPr>
            <p:cNvSpPr/>
            <p:nvPr/>
          </p:nvSpPr>
          <p:spPr>
            <a:xfrm flipH="1">
              <a:off x="6069330" y="3789045"/>
              <a:ext cx="274320" cy="27432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Left Arrow 17">
              <a:extLst>
                <a:ext uri="{FF2B5EF4-FFF2-40B4-BE49-F238E27FC236}">
                  <a16:creationId xmlns:a16="http://schemas.microsoft.com/office/drawing/2014/main" id="{22D63C0C-7E74-F4F9-2A96-53012F763306}"/>
                </a:ext>
              </a:extLst>
            </p:cNvPr>
            <p:cNvSpPr/>
            <p:nvPr/>
          </p:nvSpPr>
          <p:spPr>
            <a:xfrm rot="5400000" flipH="1">
              <a:off x="4339590" y="4171951"/>
              <a:ext cx="274320" cy="274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786F1442-6D33-0083-14AD-20585A586E91}"/>
              </a:ext>
            </a:extLst>
          </p:cNvPr>
          <p:cNvGrpSpPr/>
          <p:nvPr/>
        </p:nvGrpSpPr>
        <p:grpSpPr>
          <a:xfrm>
            <a:off x="3362776" y="2705099"/>
            <a:ext cx="2980874" cy="1798321"/>
            <a:chOff x="3362776" y="2705099"/>
            <a:chExt cx="2980874" cy="1798321"/>
          </a:xfrm>
        </p:grpSpPr>
        <p:sp>
          <p:nvSpPr>
            <p:cNvPr id="17" name="Left Arrow 16">
              <a:extLst>
                <a:ext uri="{FF2B5EF4-FFF2-40B4-BE49-F238E27FC236}">
                  <a16:creationId xmlns:a16="http://schemas.microsoft.com/office/drawing/2014/main" id="{544798DA-5412-9D15-2CF1-01F93A881F46}"/>
                </a:ext>
              </a:extLst>
            </p:cNvPr>
            <p:cNvSpPr/>
            <p:nvPr/>
          </p:nvSpPr>
          <p:spPr>
            <a:xfrm flipH="1">
              <a:off x="6069330" y="4229100"/>
              <a:ext cx="274320" cy="27432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Left Arrow 18">
              <a:extLst>
                <a:ext uri="{FF2B5EF4-FFF2-40B4-BE49-F238E27FC236}">
                  <a16:creationId xmlns:a16="http://schemas.microsoft.com/office/drawing/2014/main" id="{D4F88140-D329-B38F-5526-5656964A199A}"/>
                </a:ext>
              </a:extLst>
            </p:cNvPr>
            <p:cNvSpPr/>
            <p:nvPr/>
          </p:nvSpPr>
          <p:spPr>
            <a:xfrm rot="5400000" flipH="1">
              <a:off x="3362776" y="2705099"/>
              <a:ext cx="274320" cy="274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2FA783C-8A90-E072-B61A-9FA82D76EC16}"/>
              </a:ext>
            </a:extLst>
          </p:cNvPr>
          <p:cNvGrpSpPr/>
          <p:nvPr/>
        </p:nvGrpSpPr>
        <p:grpSpPr>
          <a:xfrm>
            <a:off x="4251960" y="2948940"/>
            <a:ext cx="2072640" cy="826770"/>
            <a:chOff x="4251960" y="2948940"/>
            <a:chExt cx="2072640" cy="826770"/>
          </a:xfrm>
        </p:grpSpPr>
        <p:sp>
          <p:nvSpPr>
            <p:cNvPr id="14" name="Left Arrow 13">
              <a:extLst>
                <a:ext uri="{FF2B5EF4-FFF2-40B4-BE49-F238E27FC236}">
                  <a16:creationId xmlns:a16="http://schemas.microsoft.com/office/drawing/2014/main" id="{252B7278-4748-AD5A-15D0-CF21F8F3A341}"/>
                </a:ext>
              </a:extLst>
            </p:cNvPr>
            <p:cNvSpPr/>
            <p:nvPr/>
          </p:nvSpPr>
          <p:spPr>
            <a:xfrm flipH="1">
              <a:off x="6050280" y="2948940"/>
              <a:ext cx="274320" cy="27432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eft Arrow 19">
              <a:extLst>
                <a:ext uri="{FF2B5EF4-FFF2-40B4-BE49-F238E27FC236}">
                  <a16:creationId xmlns:a16="http://schemas.microsoft.com/office/drawing/2014/main" id="{67E4E095-57B1-64E8-44E6-61ACBD50198E}"/>
                </a:ext>
              </a:extLst>
            </p:cNvPr>
            <p:cNvSpPr/>
            <p:nvPr/>
          </p:nvSpPr>
          <p:spPr>
            <a:xfrm rot="10800000" flipH="1" flipV="1">
              <a:off x="4251960" y="3501390"/>
              <a:ext cx="274320" cy="274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CF47E891-B111-1A41-0DF5-19F3A8FE2DBC}"/>
              </a:ext>
            </a:extLst>
          </p:cNvPr>
          <p:cNvGrpSpPr/>
          <p:nvPr/>
        </p:nvGrpSpPr>
        <p:grpSpPr>
          <a:xfrm>
            <a:off x="3844290" y="3371850"/>
            <a:ext cx="2484120" cy="895348"/>
            <a:chOff x="3844290" y="3371850"/>
            <a:chExt cx="2484120" cy="895348"/>
          </a:xfrm>
        </p:grpSpPr>
        <p:sp>
          <p:nvSpPr>
            <p:cNvPr id="15" name="Left Arrow 14">
              <a:extLst>
                <a:ext uri="{FF2B5EF4-FFF2-40B4-BE49-F238E27FC236}">
                  <a16:creationId xmlns:a16="http://schemas.microsoft.com/office/drawing/2014/main" id="{68B0955E-B06F-3A73-2EDC-D69BD1B8C40A}"/>
                </a:ext>
              </a:extLst>
            </p:cNvPr>
            <p:cNvSpPr/>
            <p:nvPr/>
          </p:nvSpPr>
          <p:spPr>
            <a:xfrm flipH="1">
              <a:off x="6054090" y="3371850"/>
              <a:ext cx="274320" cy="27432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Left Arrow 20">
              <a:extLst>
                <a:ext uri="{FF2B5EF4-FFF2-40B4-BE49-F238E27FC236}">
                  <a16:creationId xmlns:a16="http://schemas.microsoft.com/office/drawing/2014/main" id="{271AF7F4-E5A0-EA49-19F5-FCC428F88052}"/>
                </a:ext>
              </a:extLst>
            </p:cNvPr>
            <p:cNvSpPr/>
            <p:nvPr/>
          </p:nvSpPr>
          <p:spPr>
            <a:xfrm rot="16200000" flipH="1" flipV="1">
              <a:off x="3844290" y="3992878"/>
              <a:ext cx="274320" cy="27432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B46B8C57-C080-5DCF-5916-C32352252438}"/>
              </a:ext>
            </a:extLst>
          </p:cNvPr>
          <p:cNvSpPr txBox="1"/>
          <p:nvPr/>
        </p:nvSpPr>
        <p:spPr>
          <a:xfrm>
            <a:off x="5681611" y="4829503"/>
            <a:ext cx="6232983" cy="1200329"/>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Machine learning is used in a new research method to compute large earthquake potential for the following 3 years, beginning in 1970</a:t>
            </a:r>
          </a:p>
        </p:txBody>
      </p:sp>
    </p:spTree>
    <p:extLst>
      <p:ext uri="{BB962C8B-B14F-4D97-AF65-F5344CB8AC3E}">
        <p14:creationId xmlns:p14="http://schemas.microsoft.com/office/powerpoint/2010/main" val="27103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CCDE2905-15F8-044D-891F-5BD143D6F845}"/>
              </a:ext>
            </a:extLst>
          </p:cNvPr>
          <p:cNvPicPr>
            <a:picLocks noChangeAspect="1"/>
          </p:cNvPicPr>
          <p:nvPr/>
        </p:nvPicPr>
        <p:blipFill rotWithShape="1">
          <a:blip r:embed="rId2"/>
          <a:srcRect l="11056" r="15341"/>
          <a:stretch/>
        </p:blipFill>
        <p:spPr>
          <a:xfrm>
            <a:off x="968667" y="893852"/>
            <a:ext cx="4676372" cy="4765164"/>
          </a:xfrm>
          <a:prstGeom prst="rect">
            <a:avLst/>
          </a:prstGeom>
        </p:spPr>
      </p:pic>
      <p:pic>
        <p:nvPicPr>
          <p:cNvPr id="3" name="Picture 2" descr="Chart, scatter chart&#10;&#10;Description automatically generated">
            <a:extLst>
              <a:ext uri="{FF2B5EF4-FFF2-40B4-BE49-F238E27FC236}">
                <a16:creationId xmlns:a16="http://schemas.microsoft.com/office/drawing/2014/main" id="{A05843BC-330A-9F40-B879-CEE7BBB3ED0C}"/>
              </a:ext>
            </a:extLst>
          </p:cNvPr>
          <p:cNvPicPr>
            <a:picLocks noChangeAspect="1"/>
          </p:cNvPicPr>
          <p:nvPr/>
        </p:nvPicPr>
        <p:blipFill>
          <a:blip r:embed="rId3"/>
          <a:stretch>
            <a:fillRect/>
          </a:stretch>
        </p:blipFill>
        <p:spPr>
          <a:xfrm>
            <a:off x="5520639" y="870996"/>
            <a:ext cx="6414500" cy="4810875"/>
          </a:xfrm>
          <a:prstGeom prst="rect">
            <a:avLst/>
          </a:prstGeom>
        </p:spPr>
      </p:pic>
      <p:sp>
        <p:nvSpPr>
          <p:cNvPr id="4" name="TextBox 3">
            <a:extLst>
              <a:ext uri="{FF2B5EF4-FFF2-40B4-BE49-F238E27FC236}">
                <a16:creationId xmlns:a16="http://schemas.microsoft.com/office/drawing/2014/main" id="{A5240CED-EF36-2241-96F3-83CCC924D496}"/>
              </a:ext>
            </a:extLst>
          </p:cNvPr>
          <p:cNvSpPr txBox="1"/>
          <p:nvPr/>
        </p:nvSpPr>
        <p:spPr>
          <a:xfrm>
            <a:off x="1635539" y="209003"/>
            <a:ext cx="8920921" cy="646331"/>
          </a:xfrm>
          <a:prstGeom prst="rect">
            <a:avLst/>
          </a:prstGeom>
          <a:noFill/>
        </p:spPr>
        <p:txBody>
          <a:bodyPr wrap="square" rtlCol="0">
            <a:spAutoFit/>
          </a:bodyPr>
          <a:lstStyle/>
          <a:p>
            <a:pPr algn="ctr"/>
            <a:r>
              <a:rPr lang="en-US" sz="3600" dirty="0">
                <a:solidFill>
                  <a:srgbClr val="0E1CFF"/>
                </a:solidFill>
                <a:latin typeface="+mj-lt"/>
              </a:rPr>
              <a:t>Earthquake Nowcast: Data</a:t>
            </a:r>
          </a:p>
        </p:txBody>
      </p:sp>
      <p:sp>
        <p:nvSpPr>
          <p:cNvPr id="6" name="TextBox 5">
            <a:extLst>
              <a:ext uri="{FF2B5EF4-FFF2-40B4-BE49-F238E27FC236}">
                <a16:creationId xmlns:a16="http://schemas.microsoft.com/office/drawing/2014/main" id="{39D865CF-675A-714A-AEB5-15984D7C8B87}"/>
              </a:ext>
            </a:extLst>
          </p:cNvPr>
          <p:cNvSpPr txBox="1"/>
          <p:nvPr/>
        </p:nvSpPr>
        <p:spPr>
          <a:xfrm>
            <a:off x="1691564" y="4202482"/>
            <a:ext cx="2099599" cy="923330"/>
          </a:xfrm>
          <a:prstGeom prst="rect">
            <a:avLst/>
          </a:prstGeom>
          <a:noFill/>
        </p:spPr>
        <p:txBody>
          <a:bodyPr wrap="square" rtlCol="0">
            <a:spAutoFit/>
          </a:bodyPr>
          <a:lstStyle/>
          <a:p>
            <a:r>
              <a:rPr lang="en-US" dirty="0">
                <a:solidFill>
                  <a:schemeClr val="bg1"/>
                </a:solidFill>
              </a:rPr>
              <a:t>Red circles: M&gt;7</a:t>
            </a:r>
          </a:p>
          <a:p>
            <a:r>
              <a:rPr lang="en-US" dirty="0">
                <a:solidFill>
                  <a:schemeClr val="bg1"/>
                </a:solidFill>
              </a:rPr>
              <a:t>Blue circles: M&gt;6</a:t>
            </a:r>
          </a:p>
          <a:p>
            <a:r>
              <a:rPr lang="en-US" dirty="0">
                <a:solidFill>
                  <a:schemeClr val="bg1"/>
                </a:solidFill>
              </a:rPr>
              <a:t>Black dots: M&gt;3.29</a:t>
            </a:r>
          </a:p>
        </p:txBody>
      </p:sp>
      <p:sp>
        <p:nvSpPr>
          <p:cNvPr id="8" name="TextBox 7">
            <a:extLst>
              <a:ext uri="{FF2B5EF4-FFF2-40B4-BE49-F238E27FC236}">
                <a16:creationId xmlns:a16="http://schemas.microsoft.com/office/drawing/2014/main" id="{728E2DDC-E662-624B-9A1D-CDA77E2B4B12}"/>
              </a:ext>
            </a:extLst>
          </p:cNvPr>
          <p:cNvSpPr txBox="1"/>
          <p:nvPr/>
        </p:nvSpPr>
        <p:spPr>
          <a:xfrm>
            <a:off x="7240592" y="5774203"/>
            <a:ext cx="3293477" cy="400110"/>
          </a:xfrm>
          <a:prstGeom prst="rect">
            <a:avLst/>
          </a:prstGeom>
          <a:solidFill>
            <a:schemeClr val="accent5">
              <a:lumMod val="20000"/>
              <a:lumOff val="80000"/>
            </a:schemeClr>
          </a:solidFill>
        </p:spPr>
        <p:txBody>
          <a:bodyPr wrap="square" rtlCol="0">
            <a:spAutoFit/>
          </a:bodyPr>
          <a:lstStyle/>
          <a:p>
            <a:pPr algn="ctr"/>
            <a:r>
              <a:rPr lang="en-US" sz="2000" dirty="0"/>
              <a:t>Monthly Seismicity Rate</a:t>
            </a:r>
          </a:p>
        </p:txBody>
      </p:sp>
      <p:sp>
        <p:nvSpPr>
          <p:cNvPr id="5" name="TextBox 4">
            <a:extLst>
              <a:ext uri="{FF2B5EF4-FFF2-40B4-BE49-F238E27FC236}">
                <a16:creationId xmlns:a16="http://schemas.microsoft.com/office/drawing/2014/main" id="{3807F690-DF12-27DE-5B0D-E64CEE992224}"/>
              </a:ext>
            </a:extLst>
          </p:cNvPr>
          <p:cNvSpPr txBox="1"/>
          <p:nvPr/>
        </p:nvSpPr>
        <p:spPr>
          <a:xfrm>
            <a:off x="968667" y="5737736"/>
            <a:ext cx="4852749" cy="461665"/>
          </a:xfrm>
          <a:prstGeom prst="rect">
            <a:avLst/>
          </a:prstGeom>
          <a:solidFill>
            <a:srgbClr val="DEEBF7"/>
          </a:solidFill>
        </p:spPr>
        <p:txBody>
          <a:bodyPr wrap="square" rtlCol="0">
            <a:spAutoFit/>
          </a:bodyPr>
          <a:lstStyle/>
          <a:p>
            <a:pPr algn="ctr"/>
            <a:r>
              <a:rPr lang="en-US" sz="2400" b="0" i="0" u="none" strike="noStrike" dirty="0">
                <a:solidFill>
                  <a:srgbClr val="767676"/>
                </a:solidFill>
                <a:effectLst/>
                <a:latin typeface="Open Sans" panose="020B0606030504020204" pitchFamily="34" charset="0"/>
              </a:rPr>
              <a:t> </a:t>
            </a:r>
            <a:r>
              <a:rPr lang="en-US" sz="2000" i="0" strike="noStrike" dirty="0">
                <a:solidFill>
                  <a:srgbClr val="005274"/>
                </a:solidFill>
                <a:effectLst/>
                <a:latin typeface="Open Sans" panose="020B0606030504020204" pitchFamily="34" charset="0"/>
                <a:hlinkClick r:id="rId4"/>
              </a:rPr>
              <a:t>https://doi.org/10.1029/2022EA002343</a:t>
            </a:r>
            <a:endParaRPr lang="en-US" sz="2000" i="0" strike="noStrike" dirty="0">
              <a:solidFill>
                <a:srgbClr val="767676"/>
              </a:solidFill>
              <a:effectLst/>
              <a:latin typeface="Open Sans" panose="020B0606030504020204" pitchFamily="34" charset="0"/>
            </a:endParaRPr>
          </a:p>
        </p:txBody>
      </p:sp>
    </p:spTree>
    <p:extLst>
      <p:ext uri="{BB962C8B-B14F-4D97-AF65-F5344CB8AC3E}">
        <p14:creationId xmlns:p14="http://schemas.microsoft.com/office/powerpoint/2010/main" val="3413736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D045A8-A5A0-A942-9D2B-2517DEE5CF66}"/>
              </a:ext>
            </a:extLst>
          </p:cNvPr>
          <p:cNvSpPr>
            <a:spLocks noGrp="1"/>
          </p:cNvSpPr>
          <p:nvPr>
            <p:ph type="title"/>
          </p:nvPr>
        </p:nvSpPr>
        <p:spPr/>
        <p:txBody>
          <a:bodyPr>
            <a:normAutofit/>
          </a:bodyPr>
          <a:lstStyle/>
          <a:p>
            <a:r>
              <a:rPr lang="en-US" dirty="0">
                <a:solidFill>
                  <a:srgbClr val="0E1CFF"/>
                </a:solidFill>
              </a:rPr>
              <a:t>Exponential Moving Average (EMA)</a:t>
            </a:r>
            <a:br>
              <a:rPr lang="en-US" dirty="0">
                <a:solidFill>
                  <a:srgbClr val="0E1CFF"/>
                </a:solidFill>
              </a:rPr>
            </a:br>
            <a:r>
              <a:rPr lang="en-US" sz="3100" dirty="0"/>
              <a:t>https://</a:t>
            </a:r>
            <a:r>
              <a:rPr lang="en-US" sz="3100" dirty="0" err="1"/>
              <a:t>en.wikipedia.org</a:t>
            </a:r>
            <a:r>
              <a:rPr lang="en-US" sz="3100" dirty="0"/>
              <a:t>/wiki/</a:t>
            </a:r>
            <a:r>
              <a:rPr lang="en-US" sz="3100" dirty="0" err="1"/>
              <a:t>Moving_average</a:t>
            </a:r>
            <a:endParaRPr lang="en-US" sz="3100" dirty="0"/>
          </a:p>
        </p:txBody>
      </p:sp>
      <p:pic>
        <p:nvPicPr>
          <p:cNvPr id="7" name="Content Placeholder 6" descr="Graphical user interface, text, application, email&#10;&#10;Description automatically generated">
            <a:extLst>
              <a:ext uri="{FF2B5EF4-FFF2-40B4-BE49-F238E27FC236}">
                <a16:creationId xmlns:a16="http://schemas.microsoft.com/office/drawing/2014/main" id="{8E360F93-D5CD-5F45-B362-0E66285227CC}"/>
              </a:ext>
            </a:extLst>
          </p:cNvPr>
          <p:cNvPicPr>
            <a:picLocks noGrp="1" noChangeAspect="1"/>
          </p:cNvPicPr>
          <p:nvPr>
            <p:ph idx="1"/>
          </p:nvPr>
        </p:nvPicPr>
        <p:blipFill>
          <a:blip r:embed="rId2"/>
          <a:stretch>
            <a:fillRect/>
          </a:stretch>
        </p:blipFill>
        <p:spPr>
          <a:xfrm>
            <a:off x="838200" y="2319972"/>
            <a:ext cx="10515600" cy="3362644"/>
          </a:xfrm>
        </p:spPr>
      </p:pic>
      <mc:AlternateContent xmlns:mc="http://schemas.openxmlformats.org/markup-compatibility/2006" xmlns:a14="http://schemas.microsoft.com/office/drawing/2010/main">
        <mc:Choice Requires="a14">
          <p:sp>
            <p:nvSpPr>
              <p:cNvPr id="5" name="Alternate Process 4">
                <a:extLst>
                  <a:ext uri="{FF2B5EF4-FFF2-40B4-BE49-F238E27FC236}">
                    <a16:creationId xmlns:a16="http://schemas.microsoft.com/office/drawing/2014/main" id="{657990D8-5B27-3A4E-B261-D16483AEEA2C}"/>
                  </a:ext>
                </a:extLst>
              </p:cNvPr>
              <p:cNvSpPr/>
              <p:nvPr/>
            </p:nvSpPr>
            <p:spPr>
              <a:xfrm>
                <a:off x="5758544" y="5118668"/>
                <a:ext cx="4343400" cy="1483064"/>
              </a:xfrm>
              <a:prstGeom prst="flowChartAlternateProcess">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general, </a:t>
                </a:r>
                <a14:m>
                  <m:oMath xmlns:m="http://schemas.openxmlformats.org/officeDocument/2006/math">
                    <m:r>
                      <a:rPr lang="en-US" sz="2400" i="1">
                        <a:solidFill>
                          <a:schemeClr val="tx1"/>
                        </a:solidFill>
                        <a:latin typeface="Cambria Math" panose="02040503050406030204" pitchFamily="18" charset="0"/>
                        <a:ea typeface="Cambria Math" panose="02040503050406030204" pitchFamily="18" charset="0"/>
                      </a:rPr>
                      <m:t>𝛼</m:t>
                    </m:r>
                    <m:r>
                      <a:rPr lang="en-US" sz="2400" i="1">
                        <a:solidFill>
                          <a:schemeClr val="tx1"/>
                        </a:solidFill>
                        <a:latin typeface="Cambria Math" panose="02040503050406030204" pitchFamily="18" charset="0"/>
                        <a:ea typeface="Cambria Math" panose="02040503050406030204" pitchFamily="18" charset="0"/>
                      </a:rPr>
                      <m:t>= </m:t>
                    </m:r>
                    <m:f>
                      <m:fPr>
                        <m:ctrlPr>
                          <a:rPr lang="en-US" sz="2400" i="1">
                            <a:solidFill>
                              <a:schemeClr val="tx1"/>
                            </a:solidFill>
                            <a:latin typeface="Cambria Math" panose="02040503050406030204" pitchFamily="18" charset="0"/>
                            <a:ea typeface="Cambria Math" panose="02040503050406030204" pitchFamily="18" charset="0"/>
                          </a:rPr>
                        </m:ctrlPr>
                      </m:fPr>
                      <m:num>
                        <m:r>
                          <a:rPr lang="en-US" sz="2400" i="1">
                            <a:solidFill>
                              <a:schemeClr val="tx1"/>
                            </a:solidFill>
                            <a:latin typeface="Cambria Math" panose="02040503050406030204" pitchFamily="18" charset="0"/>
                            <a:ea typeface="Cambria Math" panose="02040503050406030204" pitchFamily="18" charset="0"/>
                          </a:rPr>
                          <m:t>2</m:t>
                        </m:r>
                      </m:num>
                      <m:den>
                        <m:r>
                          <a:rPr lang="en-US" sz="2400" i="1">
                            <a:solidFill>
                              <a:schemeClr val="tx1"/>
                            </a:solidFill>
                            <a:latin typeface="Cambria Math" panose="02040503050406030204" pitchFamily="18" charset="0"/>
                            <a:ea typeface="Cambria Math" panose="02040503050406030204" pitchFamily="18" charset="0"/>
                          </a:rPr>
                          <m:t>1+</m:t>
                        </m:r>
                        <m:r>
                          <a:rPr lang="en-US" sz="2400" i="1">
                            <a:solidFill>
                              <a:schemeClr val="tx1"/>
                            </a:solidFill>
                            <a:latin typeface="Cambria Math" panose="02040503050406030204" pitchFamily="18" charset="0"/>
                            <a:ea typeface="Cambria Math" panose="02040503050406030204" pitchFamily="18" charset="0"/>
                          </a:rPr>
                          <m:t>𝑁</m:t>
                        </m:r>
                      </m:den>
                    </m:f>
                  </m:oMath>
                </a14:m>
                <a:endParaRPr lang="en-US" sz="2400" dirty="0">
                  <a:solidFill>
                    <a:schemeClr val="tx1"/>
                  </a:solidFill>
                </a:endParaRPr>
              </a:p>
              <a:p>
                <a:pPr algn="ctr"/>
                <a:endParaRPr lang="en-US" dirty="0">
                  <a:solidFill>
                    <a:schemeClr val="tx1"/>
                  </a:solidFill>
                </a:endParaRPr>
              </a:p>
              <a:p>
                <a:pPr algn="ctr"/>
                <a:r>
                  <a:rPr lang="en-US" sz="2000" dirty="0">
                    <a:solidFill>
                      <a:schemeClr val="tx1"/>
                    </a:solidFill>
                  </a:rPr>
                  <a:t>We use an optimized value </a:t>
                </a:r>
                <a:r>
                  <a:rPr lang="en-US" sz="2000" i="1" dirty="0">
                    <a:solidFill>
                      <a:schemeClr val="tx1"/>
                    </a:solidFill>
                    <a:latin typeface="Times New Roman" panose="02020603050405020304" pitchFamily="18" charset="0"/>
                    <a:cs typeface="Times New Roman" panose="02020603050405020304" pitchFamily="18" charset="0"/>
                  </a:rPr>
                  <a:t>N</a:t>
                </a:r>
                <a:r>
                  <a:rPr lang="en-US" sz="2000" dirty="0">
                    <a:solidFill>
                      <a:schemeClr val="tx1"/>
                    </a:solidFill>
                  </a:rPr>
                  <a:t> = 36</a:t>
                </a:r>
              </a:p>
            </p:txBody>
          </p:sp>
        </mc:Choice>
        <mc:Fallback xmlns="">
          <p:sp>
            <p:nvSpPr>
              <p:cNvPr id="5" name="Alternate Process 4">
                <a:extLst>
                  <a:ext uri="{FF2B5EF4-FFF2-40B4-BE49-F238E27FC236}">
                    <a16:creationId xmlns:a16="http://schemas.microsoft.com/office/drawing/2014/main" id="{657990D8-5B27-3A4E-B261-D16483AEEA2C}"/>
                  </a:ext>
                </a:extLst>
              </p:cNvPr>
              <p:cNvSpPr>
                <a:spLocks noRot="1" noChangeAspect="1" noMove="1" noResize="1" noEditPoints="1" noAdjustHandles="1" noChangeArrowheads="1" noChangeShapeType="1" noTextEdit="1"/>
              </p:cNvSpPr>
              <p:nvPr/>
            </p:nvSpPr>
            <p:spPr>
              <a:xfrm>
                <a:off x="5758544" y="5118668"/>
                <a:ext cx="4343400" cy="1483064"/>
              </a:xfrm>
              <a:prstGeom prst="flowChartAlternateProcess">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12175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9F095634-407D-EC4C-94B3-C6D479FE834A}"/>
              </a:ext>
            </a:extLst>
          </p:cNvPr>
          <p:cNvPicPr>
            <a:picLocks noChangeAspect="1"/>
          </p:cNvPicPr>
          <p:nvPr/>
        </p:nvPicPr>
        <p:blipFill>
          <a:blip r:embed="rId2"/>
          <a:stretch>
            <a:fillRect/>
          </a:stretch>
        </p:blipFill>
        <p:spPr>
          <a:xfrm>
            <a:off x="4506494" y="965770"/>
            <a:ext cx="7424791" cy="5568593"/>
          </a:xfrm>
          <a:prstGeom prst="rect">
            <a:avLst/>
          </a:prstGeom>
        </p:spPr>
      </p:pic>
      <p:sp>
        <p:nvSpPr>
          <p:cNvPr id="18" name="Rounded Rectangular Callout 17">
            <a:extLst>
              <a:ext uri="{FF2B5EF4-FFF2-40B4-BE49-F238E27FC236}">
                <a16:creationId xmlns:a16="http://schemas.microsoft.com/office/drawing/2014/main" id="{FE1C5481-F485-274C-B4A7-13554CFF94D0}"/>
              </a:ext>
            </a:extLst>
          </p:cNvPr>
          <p:cNvSpPr/>
          <p:nvPr/>
        </p:nvSpPr>
        <p:spPr>
          <a:xfrm>
            <a:off x="296339" y="2163655"/>
            <a:ext cx="3326197" cy="4042385"/>
          </a:xfrm>
          <a:prstGeom prst="wedgeRoundRectCallout">
            <a:avLst>
              <a:gd name="adj1" fmla="val 125808"/>
              <a:gd name="adj2" fmla="val -7879"/>
              <a:gd name="adj3" fmla="val 16667"/>
            </a:avLst>
          </a:prstGeom>
          <a:solidFill>
            <a:srgbClr val="E0EFFF">
              <a:alpha val="50196"/>
            </a:srgbClr>
          </a:solidFill>
          <a:ln>
            <a:solidFill>
              <a:srgbClr val="0E1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Prior to the large earthquakes, we see </a:t>
            </a:r>
            <a:r>
              <a:rPr lang="en-US" sz="2400" dirty="0">
                <a:solidFill>
                  <a:srgbClr val="002BFF"/>
                </a:solidFill>
              </a:rPr>
              <a:t>relative quiescence </a:t>
            </a:r>
            <a:r>
              <a:rPr lang="en-US" sz="2400" dirty="0">
                <a:solidFill>
                  <a:schemeClr val="tx1"/>
                </a:solidFill>
              </a:rPr>
              <a:t>in the Exponential Moving Average (EMA) curve</a:t>
            </a:r>
          </a:p>
          <a:p>
            <a:pPr algn="ctr"/>
            <a:endParaRPr lang="en-US" sz="2400" dirty="0">
              <a:solidFill>
                <a:schemeClr val="tx1"/>
              </a:solidFill>
            </a:endParaRPr>
          </a:p>
          <a:p>
            <a:pPr algn="ctr"/>
            <a:r>
              <a:rPr lang="en-US" sz="2400" dirty="0">
                <a:solidFill>
                  <a:schemeClr val="tx1"/>
                </a:solidFill>
              </a:rPr>
              <a:t>Notice that the EMA curve resembles an </a:t>
            </a:r>
            <a:r>
              <a:rPr lang="en-US" sz="2400" dirty="0">
                <a:solidFill>
                  <a:srgbClr val="0E1CFF"/>
                </a:solidFill>
              </a:rPr>
              <a:t>inverted version </a:t>
            </a:r>
            <a:r>
              <a:rPr lang="en-US" sz="2400" dirty="0">
                <a:solidFill>
                  <a:schemeClr val="tx1"/>
                </a:solidFill>
              </a:rPr>
              <a:t>of the earthquake cycle</a:t>
            </a:r>
          </a:p>
        </p:txBody>
      </p:sp>
      <p:sp>
        <p:nvSpPr>
          <p:cNvPr id="24" name="TextBox 23">
            <a:extLst>
              <a:ext uri="{FF2B5EF4-FFF2-40B4-BE49-F238E27FC236}">
                <a16:creationId xmlns:a16="http://schemas.microsoft.com/office/drawing/2014/main" id="{4CC0FFDD-0832-BE47-81AB-8A50DD21CE5F}"/>
              </a:ext>
            </a:extLst>
          </p:cNvPr>
          <p:cNvSpPr txBox="1"/>
          <p:nvPr/>
        </p:nvSpPr>
        <p:spPr>
          <a:xfrm>
            <a:off x="327711" y="382989"/>
            <a:ext cx="3770618" cy="1569660"/>
          </a:xfrm>
          <a:prstGeom prst="rect">
            <a:avLst/>
          </a:prstGeom>
          <a:noFill/>
        </p:spPr>
        <p:txBody>
          <a:bodyPr wrap="square" rtlCol="0">
            <a:spAutoFit/>
          </a:bodyPr>
          <a:lstStyle/>
          <a:p>
            <a:r>
              <a:rPr lang="en-US" sz="3200" dirty="0">
                <a:solidFill>
                  <a:srgbClr val="0E1CFF"/>
                </a:solidFill>
                <a:latin typeface="+mj-lt"/>
              </a:rPr>
              <a:t>Applying EMA to Monthly Seismicity Timeseries</a:t>
            </a:r>
          </a:p>
        </p:txBody>
      </p:sp>
      <p:sp>
        <p:nvSpPr>
          <p:cNvPr id="4" name="Rounded Rectangular Callout 3">
            <a:extLst>
              <a:ext uri="{FF2B5EF4-FFF2-40B4-BE49-F238E27FC236}">
                <a16:creationId xmlns:a16="http://schemas.microsoft.com/office/drawing/2014/main" id="{38AE6305-29D3-5B4D-81AB-5FFEA5F153AF}"/>
              </a:ext>
            </a:extLst>
          </p:cNvPr>
          <p:cNvSpPr/>
          <p:nvPr/>
        </p:nvSpPr>
        <p:spPr>
          <a:xfrm>
            <a:off x="3811979" y="555171"/>
            <a:ext cx="2933205" cy="612648"/>
          </a:xfrm>
          <a:prstGeom prst="wedgeRoundRectCallout">
            <a:avLst>
              <a:gd name="adj1" fmla="val 33330"/>
              <a:gd name="adj2" fmla="val 167333"/>
              <a:gd name="adj3" fmla="val 16667"/>
            </a:avLst>
          </a:prstGeom>
          <a:solidFill>
            <a:srgbClr val="DEEBF7">
              <a:alpha val="50196"/>
            </a:srgbClr>
          </a:solidFill>
          <a:ln>
            <a:solidFill>
              <a:srgbClr val="0E1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 36 is optimal</a:t>
            </a:r>
          </a:p>
          <a:p>
            <a:pPr algn="ctr"/>
            <a:r>
              <a:rPr lang="en-US" dirty="0">
                <a:solidFill>
                  <a:schemeClr val="tx1"/>
                </a:solidFill>
              </a:rPr>
              <a:t>(Explained in the following)</a:t>
            </a:r>
          </a:p>
        </p:txBody>
      </p:sp>
      <p:sp>
        <p:nvSpPr>
          <p:cNvPr id="2" name="Up Arrow 1">
            <a:extLst>
              <a:ext uri="{FF2B5EF4-FFF2-40B4-BE49-F238E27FC236}">
                <a16:creationId xmlns:a16="http://schemas.microsoft.com/office/drawing/2014/main" id="{F66245DA-868F-2389-51E0-604BB24F5F2B}"/>
              </a:ext>
            </a:extLst>
          </p:cNvPr>
          <p:cNvSpPr/>
          <p:nvPr/>
        </p:nvSpPr>
        <p:spPr>
          <a:xfrm>
            <a:off x="4098330" y="1645862"/>
            <a:ext cx="484632" cy="5177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a:extLst>
              <a:ext uri="{FF2B5EF4-FFF2-40B4-BE49-F238E27FC236}">
                <a16:creationId xmlns:a16="http://schemas.microsoft.com/office/drawing/2014/main" id="{455349AA-D53F-51AB-93BB-9D49DF804601}"/>
              </a:ext>
            </a:extLst>
          </p:cNvPr>
          <p:cNvSpPr/>
          <p:nvPr/>
        </p:nvSpPr>
        <p:spPr>
          <a:xfrm rot="10800000">
            <a:off x="4098330" y="5416676"/>
            <a:ext cx="484632" cy="5177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C719ED7-BC5A-3A5C-0DFD-12A5E9291BFA}"/>
              </a:ext>
            </a:extLst>
          </p:cNvPr>
          <p:cNvSpPr txBox="1"/>
          <p:nvPr/>
        </p:nvSpPr>
        <p:spPr>
          <a:xfrm>
            <a:off x="3565472" y="2257656"/>
            <a:ext cx="1366092" cy="369332"/>
          </a:xfrm>
          <a:prstGeom prst="rect">
            <a:avLst/>
          </a:prstGeom>
          <a:noFill/>
        </p:spPr>
        <p:txBody>
          <a:bodyPr wrap="square" rtlCol="0">
            <a:spAutoFit/>
          </a:bodyPr>
          <a:lstStyle/>
          <a:p>
            <a:pPr algn="ctr"/>
            <a:r>
              <a:rPr lang="en-US" dirty="0"/>
              <a:t>Activation</a:t>
            </a:r>
          </a:p>
        </p:txBody>
      </p:sp>
      <p:sp>
        <p:nvSpPr>
          <p:cNvPr id="7" name="TextBox 6">
            <a:extLst>
              <a:ext uri="{FF2B5EF4-FFF2-40B4-BE49-F238E27FC236}">
                <a16:creationId xmlns:a16="http://schemas.microsoft.com/office/drawing/2014/main" id="{C739A3C5-5631-729E-0A94-F0384A3E4445}"/>
              </a:ext>
            </a:extLst>
          </p:cNvPr>
          <p:cNvSpPr txBox="1"/>
          <p:nvPr/>
        </p:nvSpPr>
        <p:spPr>
          <a:xfrm>
            <a:off x="3586911" y="5026711"/>
            <a:ext cx="1366092" cy="369332"/>
          </a:xfrm>
          <a:prstGeom prst="rect">
            <a:avLst/>
          </a:prstGeom>
          <a:noFill/>
        </p:spPr>
        <p:txBody>
          <a:bodyPr wrap="square" rtlCol="0">
            <a:spAutoFit/>
          </a:bodyPr>
          <a:lstStyle/>
          <a:p>
            <a:pPr algn="ctr"/>
            <a:r>
              <a:rPr lang="en-US" dirty="0"/>
              <a:t>Quiescence</a:t>
            </a:r>
          </a:p>
        </p:txBody>
      </p:sp>
    </p:spTree>
    <p:extLst>
      <p:ext uri="{BB962C8B-B14F-4D97-AF65-F5344CB8AC3E}">
        <p14:creationId xmlns:p14="http://schemas.microsoft.com/office/powerpoint/2010/main" val="361302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8F4924-89AA-2F41-B417-9A7687FA33B1}"/>
              </a:ext>
            </a:extLst>
          </p:cNvPr>
          <p:cNvSpPr>
            <a:spLocks noGrp="1"/>
          </p:cNvSpPr>
          <p:nvPr>
            <p:ph type="title"/>
          </p:nvPr>
        </p:nvSpPr>
        <p:spPr>
          <a:xfrm>
            <a:off x="1833892" y="0"/>
            <a:ext cx="8524216" cy="1325563"/>
          </a:xfrm>
        </p:spPr>
        <p:txBody>
          <a:bodyPr>
            <a:normAutofit/>
          </a:bodyPr>
          <a:lstStyle/>
          <a:p>
            <a:pPr algn="ctr"/>
            <a:r>
              <a:rPr lang="en-US" dirty="0">
                <a:solidFill>
                  <a:srgbClr val="0E1CFF"/>
                </a:solidFill>
              </a:rPr>
              <a:t>Building the Nowcast Timeseries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B8AE57-C9F4-A94C-8D48-503A182037EF}"/>
                  </a:ext>
                </a:extLst>
              </p:cNvPr>
              <p:cNvSpPr txBox="1"/>
              <p:nvPr/>
            </p:nvSpPr>
            <p:spPr>
              <a:xfrm>
                <a:off x="344384" y="1016985"/>
                <a:ext cx="11410208" cy="1477328"/>
              </a:xfrm>
              <a:prstGeom prst="rect">
                <a:avLst/>
              </a:prstGeom>
              <a:solidFill>
                <a:schemeClr val="accent5">
                  <a:lumMod val="20000"/>
                  <a:lumOff val="80000"/>
                </a:schemeClr>
              </a:solidFill>
              <a:ln>
                <a:solidFill>
                  <a:srgbClr val="2014FF"/>
                </a:solidFill>
              </a:ln>
            </p:spPr>
            <p:txBody>
              <a:bodyPr wrap="square" rtlCol="0">
                <a:spAutoFit/>
              </a:bodyPr>
              <a:lstStyle/>
              <a:p>
                <a:pPr marL="342900" indent="-342900">
                  <a:buAutoNum type="arabicPeriod"/>
                </a:pPr>
                <a:r>
                  <a:rPr lang="en-US" dirty="0"/>
                  <a:t>Filter the time series with an Exponential Moving Average</a:t>
                </a:r>
              </a:p>
              <a:p>
                <a:pPr marL="342900" indent="-342900">
                  <a:buAutoNum type="arabicPeriod"/>
                </a:pPr>
                <a:r>
                  <a:rPr lang="en-US" dirty="0"/>
                  <a:t>Require minimum monthly number of small earthquakes </a:t>
                </a:r>
                <a:r>
                  <a:rPr lang="en-US" i="1" dirty="0" err="1"/>
                  <a:t>R</a:t>
                </a:r>
                <a:r>
                  <a:rPr lang="en-US" i="1" baseline="-25000" dirty="0" err="1"/>
                  <a:t>min</a:t>
                </a:r>
                <a:r>
                  <a:rPr lang="en-US" dirty="0"/>
                  <a:t> proportional to mean number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𝜇</m:t>
                    </m:r>
                    <m:r>
                      <a:rPr lang="en-US" i="1" smtClean="0">
                        <a:solidFill>
                          <a:srgbClr val="002BFF"/>
                        </a:solidFill>
                        <a:latin typeface="Cambria Math" panose="02040503050406030204" pitchFamily="18" charset="0"/>
                        <a:ea typeface="Cambria Math" panose="02040503050406030204" pitchFamily="18" charset="0"/>
                      </a:rPr>
                      <m:t> </m:t>
                    </m:r>
                  </m:oMath>
                </a14:m>
                <a:r>
                  <a:rPr lang="en-US" dirty="0"/>
                  <a:t>of small earthquakes</a:t>
                </a:r>
              </a:p>
              <a:p>
                <a:pPr marL="342900" indent="-342900">
                  <a:buAutoNum type="arabicPeriod"/>
                </a:pPr>
                <a:r>
                  <a:rPr lang="en-US" dirty="0"/>
                  <a:t>Invert the resulting time series (</a:t>
                </a:r>
                <a:r>
                  <a:rPr lang="en-US" dirty="0">
                    <a:solidFill>
                      <a:srgbClr val="091BFF"/>
                    </a:solidFill>
                  </a:rPr>
                  <a:t>“Earthquake Potential State”</a:t>
                </a:r>
                <a:r>
                  <a:rPr lang="en-US" dirty="0"/>
                  <a:t>) i.e., “Flip it upside down”</a:t>
                </a:r>
              </a:p>
              <a:p>
                <a:pPr marL="342900" indent="-342900">
                  <a:buAutoNum type="arabicPeriod"/>
                </a:pPr>
                <a:r>
                  <a:rPr lang="en-US" dirty="0"/>
                  <a:t>Temporal ROC: Optimize with </a:t>
                </a:r>
                <a:r>
                  <a:rPr lang="en-US" dirty="0">
                    <a:solidFill>
                      <a:srgbClr val="002BFF"/>
                    </a:solidFill>
                  </a:rPr>
                  <a:t>Receiver Operating Characteristic skill score </a:t>
                </a:r>
                <a:r>
                  <a:rPr lang="en-US" dirty="0"/>
                  <a:t>(supervised Machine Learning);</a:t>
                </a:r>
              </a:p>
              <a:p>
                <a:pPr lvl="1"/>
                <a:r>
                  <a:rPr lang="en-US" dirty="0">
                    <a:solidFill>
                      <a:srgbClr val="002BFF"/>
                    </a:solidFill>
                  </a:rPr>
                  <a:t>We find N = 36, proportionality constant </a:t>
                </a:r>
                <a14:m>
                  <m:oMath xmlns:m="http://schemas.openxmlformats.org/officeDocument/2006/math">
                    <m:r>
                      <a:rPr lang="en-US" i="1" smtClean="0">
                        <a:solidFill>
                          <a:srgbClr val="002BFF"/>
                        </a:solidFill>
                        <a:latin typeface="Cambria Math" panose="02040503050406030204" pitchFamily="18" charset="0"/>
                        <a:ea typeface="Cambria Math" panose="02040503050406030204" pitchFamily="18" charset="0"/>
                      </a:rPr>
                      <m:t>𝜆</m:t>
                    </m:r>
                  </m:oMath>
                </a14:m>
                <a:r>
                  <a:rPr lang="en-US" dirty="0">
                    <a:solidFill>
                      <a:srgbClr val="002BFF"/>
                    </a:solidFill>
                  </a:rPr>
                  <a:t> = 1.7 so </a:t>
                </a:r>
                <a:r>
                  <a:rPr lang="en-US" i="1" dirty="0" err="1">
                    <a:solidFill>
                      <a:srgbClr val="0E1CFF"/>
                    </a:solidFill>
                  </a:rPr>
                  <a:t>R</a:t>
                </a:r>
                <a:r>
                  <a:rPr lang="en-US" i="1" baseline="-25000" dirty="0" err="1">
                    <a:solidFill>
                      <a:srgbClr val="0E1CFF"/>
                    </a:solidFill>
                  </a:rPr>
                  <a:t>min</a:t>
                </a:r>
                <a:r>
                  <a:rPr lang="en-US" i="1" dirty="0">
                    <a:solidFill>
                      <a:srgbClr val="0E1CFF"/>
                    </a:solidFill>
                  </a:rPr>
                  <a:t> = </a:t>
                </a:r>
                <a14:m>
                  <m:oMath xmlns:m="http://schemas.openxmlformats.org/officeDocument/2006/math">
                    <m:r>
                      <a:rPr lang="en-US" i="1" smtClean="0">
                        <a:solidFill>
                          <a:srgbClr val="002BFF"/>
                        </a:solidFill>
                        <a:latin typeface="Cambria Math" panose="02040503050406030204" pitchFamily="18" charset="0"/>
                        <a:ea typeface="Cambria Math" panose="02040503050406030204" pitchFamily="18" charset="0"/>
                      </a:rPr>
                      <m:t>𝜆</m:t>
                    </m:r>
                    <m:r>
                      <a:rPr lang="en-US" b="0" i="1" smtClean="0">
                        <a:solidFill>
                          <a:srgbClr val="002BFF"/>
                        </a:solidFill>
                        <a:latin typeface="Cambria Math" panose="02040503050406030204" pitchFamily="18" charset="0"/>
                        <a:ea typeface="Cambria Math" panose="02040503050406030204" pitchFamily="18" charset="0"/>
                      </a:rPr>
                      <m:t> ∗</m:t>
                    </m:r>
                    <m:r>
                      <a:rPr lang="en-US" i="1">
                        <a:solidFill>
                          <a:srgbClr val="002BFF"/>
                        </a:solidFill>
                        <a:latin typeface="Cambria Math" panose="02040503050406030204" pitchFamily="18" charset="0"/>
                        <a:ea typeface="Cambria Math" panose="02040503050406030204" pitchFamily="18" charset="0"/>
                      </a:rPr>
                      <m:t>𝜇</m:t>
                    </m:r>
                    <m:r>
                      <a:rPr lang="en-US" b="0" i="1" smtClean="0">
                        <a:solidFill>
                          <a:srgbClr val="002BFF"/>
                        </a:solidFill>
                        <a:latin typeface="Cambria Math" panose="02040503050406030204" pitchFamily="18" charset="0"/>
                        <a:ea typeface="Cambria Math" panose="02040503050406030204" pitchFamily="18" charset="0"/>
                      </a:rPr>
                      <m:t>≅33</m:t>
                    </m:r>
                  </m:oMath>
                </a14:m>
                <a:r>
                  <a:rPr lang="en-US" dirty="0">
                    <a:solidFill>
                      <a:srgbClr val="0E1CFF"/>
                    </a:solidFill>
                  </a:rPr>
                  <a:t> , but note that </a:t>
                </a:r>
                <a14:m>
                  <m:oMath xmlns:m="http://schemas.openxmlformats.org/officeDocument/2006/math">
                    <m:r>
                      <a:rPr lang="en-US" i="1">
                        <a:solidFill>
                          <a:srgbClr val="002BFF"/>
                        </a:solidFill>
                        <a:latin typeface="Cambria Math" panose="02040503050406030204" pitchFamily="18" charset="0"/>
                        <a:ea typeface="Cambria Math" panose="02040503050406030204" pitchFamily="18" charset="0"/>
                      </a:rPr>
                      <m:t>𝜇</m:t>
                    </m:r>
                  </m:oMath>
                </a14:m>
                <a:r>
                  <a:rPr lang="en-US" dirty="0">
                    <a:solidFill>
                      <a:srgbClr val="0E1CFF"/>
                    </a:solidFill>
                  </a:rPr>
                  <a:t> is actually time dependent</a:t>
                </a:r>
              </a:p>
            </p:txBody>
          </p:sp>
        </mc:Choice>
        <mc:Fallback xmlns="">
          <p:sp>
            <p:nvSpPr>
              <p:cNvPr id="6" name="TextBox 5">
                <a:extLst>
                  <a:ext uri="{FF2B5EF4-FFF2-40B4-BE49-F238E27FC236}">
                    <a16:creationId xmlns:a16="http://schemas.microsoft.com/office/drawing/2014/main" id="{2FB8AE57-C9F4-A94C-8D48-503A182037EF}"/>
                  </a:ext>
                </a:extLst>
              </p:cNvPr>
              <p:cNvSpPr txBox="1">
                <a:spLocks noRot="1" noChangeAspect="1" noMove="1" noResize="1" noEditPoints="1" noAdjustHandles="1" noChangeArrowheads="1" noChangeShapeType="1" noTextEdit="1"/>
              </p:cNvSpPr>
              <p:nvPr/>
            </p:nvSpPr>
            <p:spPr>
              <a:xfrm>
                <a:off x="344384" y="1016985"/>
                <a:ext cx="11410208" cy="1477328"/>
              </a:xfrm>
              <a:prstGeom prst="rect">
                <a:avLst/>
              </a:prstGeom>
              <a:blipFill>
                <a:blip r:embed="rId2"/>
                <a:stretch>
                  <a:fillRect l="-333" t="-1695" b="-5932"/>
                </a:stretch>
              </a:blipFill>
              <a:ln>
                <a:solidFill>
                  <a:srgbClr val="2014FF"/>
                </a:solid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F3580ACF-00B8-0642-8DEA-59C8FBCC7F54}"/>
              </a:ext>
            </a:extLst>
          </p:cNvPr>
          <p:cNvPicPr>
            <a:picLocks noChangeAspect="1"/>
          </p:cNvPicPr>
          <p:nvPr/>
        </p:nvPicPr>
        <p:blipFill>
          <a:blip r:embed="rId3"/>
          <a:stretch>
            <a:fillRect/>
          </a:stretch>
        </p:blipFill>
        <p:spPr>
          <a:xfrm>
            <a:off x="1315761" y="2667033"/>
            <a:ext cx="9560479" cy="4009233"/>
          </a:xfrm>
          <a:prstGeom prst="rect">
            <a:avLst/>
          </a:prstGeom>
        </p:spPr>
      </p:pic>
      <p:sp>
        <p:nvSpPr>
          <p:cNvPr id="8" name="TextBox 7">
            <a:extLst>
              <a:ext uri="{FF2B5EF4-FFF2-40B4-BE49-F238E27FC236}">
                <a16:creationId xmlns:a16="http://schemas.microsoft.com/office/drawing/2014/main" id="{43818A69-C028-2D4F-873A-3B8588BE6550}"/>
              </a:ext>
            </a:extLst>
          </p:cNvPr>
          <p:cNvSpPr txBox="1"/>
          <p:nvPr/>
        </p:nvSpPr>
        <p:spPr>
          <a:xfrm rot="16200000">
            <a:off x="7046214" y="5132487"/>
            <a:ext cx="1478290" cy="261610"/>
          </a:xfrm>
          <a:prstGeom prst="rect">
            <a:avLst/>
          </a:prstGeom>
          <a:noFill/>
        </p:spPr>
        <p:txBody>
          <a:bodyPr wrap="none" rtlCol="0">
            <a:spAutoFit/>
          </a:bodyPr>
          <a:lstStyle/>
          <a:p>
            <a:r>
              <a:rPr lang="en-US" sz="1100" dirty="0"/>
              <a:t>M6.6 Superstition Hills</a:t>
            </a:r>
          </a:p>
        </p:txBody>
      </p:sp>
      <p:sp>
        <p:nvSpPr>
          <p:cNvPr id="9" name="TextBox 8">
            <a:extLst>
              <a:ext uri="{FF2B5EF4-FFF2-40B4-BE49-F238E27FC236}">
                <a16:creationId xmlns:a16="http://schemas.microsoft.com/office/drawing/2014/main" id="{3E6B6E80-475F-FC4E-B727-3CF42E5D99BE}"/>
              </a:ext>
            </a:extLst>
          </p:cNvPr>
          <p:cNvSpPr txBox="1"/>
          <p:nvPr/>
        </p:nvSpPr>
        <p:spPr>
          <a:xfrm rot="16200000">
            <a:off x="7711569" y="5275981"/>
            <a:ext cx="1143262" cy="261610"/>
          </a:xfrm>
          <a:prstGeom prst="rect">
            <a:avLst/>
          </a:prstGeom>
          <a:noFill/>
        </p:spPr>
        <p:txBody>
          <a:bodyPr wrap="none" rtlCol="0">
            <a:spAutoFit/>
          </a:bodyPr>
          <a:lstStyle/>
          <a:p>
            <a:r>
              <a:rPr lang="en-US" sz="1100" dirty="0"/>
              <a:t>M6.7 Northridge</a:t>
            </a:r>
          </a:p>
        </p:txBody>
      </p:sp>
      <p:sp>
        <p:nvSpPr>
          <p:cNvPr id="2" name="Up Arrow 1">
            <a:extLst>
              <a:ext uri="{FF2B5EF4-FFF2-40B4-BE49-F238E27FC236}">
                <a16:creationId xmlns:a16="http://schemas.microsoft.com/office/drawing/2014/main" id="{F11E8AF2-2ADA-3067-259F-EA9EA41E8B6F}"/>
              </a:ext>
            </a:extLst>
          </p:cNvPr>
          <p:cNvSpPr/>
          <p:nvPr/>
        </p:nvSpPr>
        <p:spPr>
          <a:xfrm>
            <a:off x="10620331" y="3144156"/>
            <a:ext cx="484632" cy="5177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p Arrow 2">
            <a:extLst>
              <a:ext uri="{FF2B5EF4-FFF2-40B4-BE49-F238E27FC236}">
                <a16:creationId xmlns:a16="http://schemas.microsoft.com/office/drawing/2014/main" id="{5DAE303F-CEC5-680C-230D-FC4C5C47553D}"/>
              </a:ext>
            </a:extLst>
          </p:cNvPr>
          <p:cNvSpPr/>
          <p:nvPr/>
        </p:nvSpPr>
        <p:spPr>
          <a:xfrm rot="10800000">
            <a:off x="10655957" y="5336860"/>
            <a:ext cx="484632" cy="5177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2A692B-7E11-8F37-2322-755070871BD3}"/>
              </a:ext>
            </a:extLst>
          </p:cNvPr>
          <p:cNvSpPr txBox="1"/>
          <p:nvPr/>
        </p:nvSpPr>
        <p:spPr>
          <a:xfrm>
            <a:off x="10187739" y="3769740"/>
            <a:ext cx="1366092" cy="369332"/>
          </a:xfrm>
          <a:prstGeom prst="rect">
            <a:avLst/>
          </a:prstGeom>
          <a:noFill/>
        </p:spPr>
        <p:txBody>
          <a:bodyPr wrap="square" rtlCol="0">
            <a:spAutoFit/>
          </a:bodyPr>
          <a:lstStyle/>
          <a:p>
            <a:pPr algn="ctr"/>
            <a:r>
              <a:rPr lang="en-US" dirty="0"/>
              <a:t>Quiescence</a:t>
            </a:r>
          </a:p>
        </p:txBody>
      </p:sp>
      <p:sp>
        <p:nvSpPr>
          <p:cNvPr id="10" name="TextBox 9">
            <a:extLst>
              <a:ext uri="{FF2B5EF4-FFF2-40B4-BE49-F238E27FC236}">
                <a16:creationId xmlns:a16="http://schemas.microsoft.com/office/drawing/2014/main" id="{7CB6CC09-ACE5-FC09-39F9-978ABB67B5E0}"/>
              </a:ext>
            </a:extLst>
          </p:cNvPr>
          <p:cNvSpPr txBox="1"/>
          <p:nvPr/>
        </p:nvSpPr>
        <p:spPr>
          <a:xfrm>
            <a:off x="10199623" y="4946895"/>
            <a:ext cx="1366092" cy="369332"/>
          </a:xfrm>
          <a:prstGeom prst="rect">
            <a:avLst/>
          </a:prstGeom>
          <a:noFill/>
        </p:spPr>
        <p:txBody>
          <a:bodyPr wrap="square" rtlCol="0">
            <a:spAutoFit/>
          </a:bodyPr>
          <a:lstStyle/>
          <a:p>
            <a:pPr algn="ctr"/>
            <a:r>
              <a:rPr lang="en-US" dirty="0"/>
              <a:t>Activation</a:t>
            </a:r>
          </a:p>
        </p:txBody>
      </p:sp>
      <p:sp>
        <p:nvSpPr>
          <p:cNvPr id="12" name="Rounded Rectangular Callout 11">
            <a:extLst>
              <a:ext uri="{FF2B5EF4-FFF2-40B4-BE49-F238E27FC236}">
                <a16:creationId xmlns:a16="http://schemas.microsoft.com/office/drawing/2014/main" id="{667F8A27-6AC6-B78D-D735-D8FF3D2405D2}"/>
              </a:ext>
            </a:extLst>
          </p:cNvPr>
          <p:cNvSpPr/>
          <p:nvPr/>
        </p:nvSpPr>
        <p:spPr>
          <a:xfrm>
            <a:off x="10625615" y="4159704"/>
            <a:ext cx="1273459" cy="766557"/>
          </a:xfrm>
          <a:prstGeom prst="wedgeRoundRectCallout">
            <a:avLst>
              <a:gd name="adj1" fmla="val -96822"/>
              <a:gd name="adj2" fmla="val -24726"/>
              <a:gd name="adj3" fmla="val 16667"/>
            </a:avLst>
          </a:prstGeom>
          <a:solidFill>
            <a:srgbClr val="DAE3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Optimized EMA flipped upside down</a:t>
            </a:r>
          </a:p>
        </p:txBody>
      </p:sp>
      <p:sp>
        <p:nvSpPr>
          <p:cNvPr id="11" name="TextBox 10">
            <a:extLst>
              <a:ext uri="{FF2B5EF4-FFF2-40B4-BE49-F238E27FC236}">
                <a16:creationId xmlns:a16="http://schemas.microsoft.com/office/drawing/2014/main" id="{7382AE4A-56B5-B86C-30FB-794F4B90CBBF}"/>
              </a:ext>
            </a:extLst>
          </p:cNvPr>
          <p:cNvSpPr txBox="1"/>
          <p:nvPr/>
        </p:nvSpPr>
        <p:spPr>
          <a:xfrm>
            <a:off x="6721938" y="2624993"/>
            <a:ext cx="3395796" cy="353943"/>
          </a:xfrm>
          <a:prstGeom prst="rect">
            <a:avLst/>
          </a:prstGeom>
          <a:solidFill>
            <a:schemeClr val="bg1"/>
          </a:solidFill>
        </p:spPr>
        <p:txBody>
          <a:bodyPr wrap="square" rtlCol="0">
            <a:spAutoFit/>
          </a:bodyPr>
          <a:lstStyle/>
          <a:p>
            <a:pPr algn="ctr"/>
            <a:r>
              <a:rPr lang="en-US" sz="1700" dirty="0"/>
              <a:t>Earthquake Potential State vs. Time</a:t>
            </a:r>
          </a:p>
        </p:txBody>
      </p:sp>
      <p:sp>
        <p:nvSpPr>
          <p:cNvPr id="13" name="TextBox 12">
            <a:extLst>
              <a:ext uri="{FF2B5EF4-FFF2-40B4-BE49-F238E27FC236}">
                <a16:creationId xmlns:a16="http://schemas.microsoft.com/office/drawing/2014/main" id="{26A21864-7D2E-54D1-0FCB-070EB5FD35BA}"/>
              </a:ext>
            </a:extLst>
          </p:cNvPr>
          <p:cNvSpPr txBox="1"/>
          <p:nvPr/>
        </p:nvSpPr>
        <p:spPr>
          <a:xfrm>
            <a:off x="110297" y="6351896"/>
            <a:ext cx="6611641" cy="338554"/>
          </a:xfrm>
          <a:prstGeom prst="rect">
            <a:avLst/>
          </a:prstGeom>
          <a:solidFill>
            <a:schemeClr val="accent1">
              <a:lumMod val="20000"/>
              <a:lumOff val="80000"/>
            </a:schemeClr>
          </a:solidFill>
        </p:spPr>
        <p:txBody>
          <a:bodyPr wrap="square" rtlCol="0">
            <a:spAutoFit/>
          </a:bodyPr>
          <a:lstStyle/>
          <a:p>
            <a:pPr algn="ctr"/>
            <a:r>
              <a:rPr lang="en-US" sz="1600" dirty="0">
                <a:solidFill>
                  <a:srgbClr val="091BFF"/>
                </a:solidFill>
              </a:rPr>
              <a:t>The EPS timeseries is a proxy for the regional stress accumulation and release</a:t>
            </a:r>
          </a:p>
        </p:txBody>
      </p:sp>
    </p:spTree>
    <p:extLst>
      <p:ext uri="{BB962C8B-B14F-4D97-AF65-F5344CB8AC3E}">
        <p14:creationId xmlns:p14="http://schemas.microsoft.com/office/powerpoint/2010/main" val="73845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5DFB129-4FB1-E146-9A99-028939EC7667}"/>
              </a:ext>
            </a:extLst>
          </p:cNvPr>
          <p:cNvGrpSpPr/>
          <p:nvPr/>
        </p:nvGrpSpPr>
        <p:grpSpPr>
          <a:xfrm>
            <a:off x="391922" y="1007150"/>
            <a:ext cx="5669280" cy="4251960"/>
            <a:chOff x="925325" y="1007150"/>
            <a:chExt cx="5669280" cy="4251960"/>
          </a:xfrm>
        </p:grpSpPr>
        <p:pic>
          <p:nvPicPr>
            <p:cNvPr id="11" name="Picture 10" descr="Chart&#10;&#10;Description automatically generated">
              <a:extLst>
                <a:ext uri="{FF2B5EF4-FFF2-40B4-BE49-F238E27FC236}">
                  <a16:creationId xmlns:a16="http://schemas.microsoft.com/office/drawing/2014/main" id="{E9BDFEDA-E271-DC46-B7E0-50982CEAC85C}"/>
                </a:ext>
              </a:extLst>
            </p:cNvPr>
            <p:cNvPicPr>
              <a:picLocks noChangeAspect="1"/>
            </p:cNvPicPr>
            <p:nvPr/>
          </p:nvPicPr>
          <p:blipFill>
            <a:blip r:embed="rId2"/>
            <a:stretch>
              <a:fillRect/>
            </a:stretch>
          </p:blipFill>
          <p:spPr>
            <a:xfrm>
              <a:off x="925325" y="1007150"/>
              <a:ext cx="5669280" cy="4251960"/>
            </a:xfrm>
            <a:prstGeom prst="rect">
              <a:avLst/>
            </a:prstGeom>
          </p:spPr>
        </p:pic>
        <p:sp>
          <p:nvSpPr>
            <p:cNvPr id="12" name="Rectangle 11">
              <a:extLst>
                <a:ext uri="{FF2B5EF4-FFF2-40B4-BE49-F238E27FC236}">
                  <a16:creationId xmlns:a16="http://schemas.microsoft.com/office/drawing/2014/main" id="{91C81BE4-4388-6243-9970-DD3551CF92BD}"/>
                </a:ext>
              </a:extLst>
            </p:cNvPr>
            <p:cNvSpPr/>
            <p:nvPr/>
          </p:nvSpPr>
          <p:spPr>
            <a:xfrm>
              <a:off x="1671516" y="1166419"/>
              <a:ext cx="4244971" cy="294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F1375D27-0ADD-7446-B655-ED54A63107F6}"/>
              </a:ext>
            </a:extLst>
          </p:cNvPr>
          <p:cNvGrpSpPr/>
          <p:nvPr/>
        </p:nvGrpSpPr>
        <p:grpSpPr>
          <a:xfrm>
            <a:off x="5944049" y="961455"/>
            <a:ext cx="5669280" cy="4251960"/>
            <a:chOff x="925325" y="1007150"/>
            <a:chExt cx="5669280" cy="4251960"/>
          </a:xfrm>
        </p:grpSpPr>
        <p:pic>
          <p:nvPicPr>
            <p:cNvPr id="40" name="Picture 39" descr="Chart&#10;&#10;Description automatically generated">
              <a:extLst>
                <a:ext uri="{FF2B5EF4-FFF2-40B4-BE49-F238E27FC236}">
                  <a16:creationId xmlns:a16="http://schemas.microsoft.com/office/drawing/2014/main" id="{A5A0CFEA-4ACF-1948-A5ED-C8BFC266B6E3}"/>
                </a:ext>
              </a:extLst>
            </p:cNvPr>
            <p:cNvPicPr>
              <a:picLocks noChangeAspect="1"/>
            </p:cNvPicPr>
            <p:nvPr/>
          </p:nvPicPr>
          <p:blipFill>
            <a:blip r:embed="rId2"/>
            <a:stretch>
              <a:fillRect/>
            </a:stretch>
          </p:blipFill>
          <p:spPr>
            <a:xfrm>
              <a:off x="925325" y="1007150"/>
              <a:ext cx="5669280" cy="4251960"/>
            </a:xfrm>
            <a:prstGeom prst="rect">
              <a:avLst/>
            </a:prstGeom>
          </p:spPr>
        </p:pic>
        <p:sp>
          <p:nvSpPr>
            <p:cNvPr id="41" name="Rectangle 40">
              <a:extLst>
                <a:ext uri="{FF2B5EF4-FFF2-40B4-BE49-F238E27FC236}">
                  <a16:creationId xmlns:a16="http://schemas.microsoft.com/office/drawing/2014/main" id="{01719BFF-1E8C-874F-A99E-122C65D7F9B9}"/>
                </a:ext>
              </a:extLst>
            </p:cNvPr>
            <p:cNvSpPr/>
            <p:nvPr/>
          </p:nvSpPr>
          <p:spPr>
            <a:xfrm>
              <a:off x="1671516" y="1166419"/>
              <a:ext cx="4244971" cy="294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03D3294C-F7FA-2B42-ADE3-FC9F3CEAE70D}"/>
              </a:ext>
            </a:extLst>
          </p:cNvPr>
          <p:cNvCxnSpPr>
            <a:cxnSpLocks/>
          </p:cNvCxnSpPr>
          <p:nvPr/>
        </p:nvCxnSpPr>
        <p:spPr>
          <a:xfrm flipH="1" flipV="1">
            <a:off x="3195264" y="1301947"/>
            <a:ext cx="10418" cy="1898044"/>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273D8B6-81F2-E74D-B8EF-E21485262B1B}"/>
              </a:ext>
            </a:extLst>
          </p:cNvPr>
          <p:cNvSpPr>
            <a:spLocks noChangeAspect="1"/>
          </p:cNvSpPr>
          <p:nvPr/>
        </p:nvSpPr>
        <p:spPr>
          <a:xfrm flipH="1">
            <a:off x="3159961" y="3151191"/>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F63E9C03-9DD2-9741-9C30-2CFD0586954A}"/>
              </a:ext>
            </a:extLst>
          </p:cNvPr>
          <p:cNvGrpSpPr/>
          <p:nvPr/>
        </p:nvGrpSpPr>
        <p:grpSpPr>
          <a:xfrm>
            <a:off x="3189757" y="1027420"/>
            <a:ext cx="362367" cy="246580"/>
            <a:chOff x="3189757" y="1315093"/>
            <a:chExt cx="362367" cy="246580"/>
          </a:xfrm>
        </p:grpSpPr>
        <p:cxnSp>
          <p:nvCxnSpPr>
            <p:cNvPr id="21" name="Straight Arrow Connector 20">
              <a:extLst>
                <a:ext uri="{FF2B5EF4-FFF2-40B4-BE49-F238E27FC236}">
                  <a16:creationId xmlns:a16="http://schemas.microsoft.com/office/drawing/2014/main" id="{DAD74403-9A93-2343-A594-302A050ECD04}"/>
                </a:ext>
              </a:extLst>
            </p:cNvPr>
            <p:cNvCxnSpPr/>
            <p:nvPr/>
          </p:nvCxnSpPr>
          <p:spPr>
            <a:xfrm>
              <a:off x="3231224" y="1438383"/>
              <a:ext cx="27432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3220DE1-0697-764A-87A1-06AC7F14B703}"/>
                </a:ext>
              </a:extLst>
            </p:cNvPr>
            <p:cNvCxnSpPr/>
            <p:nvPr/>
          </p:nvCxnSpPr>
          <p:spPr>
            <a:xfrm>
              <a:off x="3189757" y="1315093"/>
              <a:ext cx="0" cy="2465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AF2CEB1-8227-0143-AE2D-5ED7E5E58B95}"/>
                </a:ext>
              </a:extLst>
            </p:cNvPr>
            <p:cNvCxnSpPr/>
            <p:nvPr/>
          </p:nvCxnSpPr>
          <p:spPr>
            <a:xfrm>
              <a:off x="3552124" y="1315093"/>
              <a:ext cx="0" cy="2465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Oval 9">
            <a:extLst>
              <a:ext uri="{FF2B5EF4-FFF2-40B4-BE49-F238E27FC236}">
                <a16:creationId xmlns:a16="http://schemas.microsoft.com/office/drawing/2014/main" id="{8803B287-FE08-6F44-BD46-A7DCCC5F0DE4}"/>
              </a:ext>
            </a:extLst>
          </p:cNvPr>
          <p:cNvSpPr>
            <a:spLocks noChangeAspect="1"/>
          </p:cNvSpPr>
          <p:nvPr/>
        </p:nvSpPr>
        <p:spPr>
          <a:xfrm flipH="1">
            <a:off x="8829595" y="2235699"/>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794F5D62-B049-0B41-902F-74EEA0C8EAD6}"/>
              </a:ext>
            </a:extLst>
          </p:cNvPr>
          <p:cNvGrpSpPr/>
          <p:nvPr/>
        </p:nvGrpSpPr>
        <p:grpSpPr>
          <a:xfrm>
            <a:off x="8856669" y="1098439"/>
            <a:ext cx="362367" cy="246580"/>
            <a:chOff x="3189757" y="1315093"/>
            <a:chExt cx="362367" cy="246580"/>
          </a:xfrm>
        </p:grpSpPr>
        <p:cxnSp>
          <p:nvCxnSpPr>
            <p:cNvPr id="28" name="Straight Arrow Connector 27">
              <a:extLst>
                <a:ext uri="{FF2B5EF4-FFF2-40B4-BE49-F238E27FC236}">
                  <a16:creationId xmlns:a16="http://schemas.microsoft.com/office/drawing/2014/main" id="{A2904AA3-9EFE-DB4D-94F3-2747C93E1C5E}"/>
                </a:ext>
              </a:extLst>
            </p:cNvPr>
            <p:cNvCxnSpPr/>
            <p:nvPr/>
          </p:nvCxnSpPr>
          <p:spPr>
            <a:xfrm>
              <a:off x="3231224" y="1438383"/>
              <a:ext cx="27432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6D9EEF-A312-C044-947A-6DCD2E8E9151}"/>
                </a:ext>
              </a:extLst>
            </p:cNvPr>
            <p:cNvCxnSpPr/>
            <p:nvPr/>
          </p:nvCxnSpPr>
          <p:spPr>
            <a:xfrm>
              <a:off x="3189757" y="1315093"/>
              <a:ext cx="0" cy="2465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36BA15-F3E9-C346-B8D4-F7917B477FD1}"/>
                </a:ext>
              </a:extLst>
            </p:cNvPr>
            <p:cNvCxnSpPr/>
            <p:nvPr/>
          </p:nvCxnSpPr>
          <p:spPr>
            <a:xfrm>
              <a:off x="3552124" y="1315093"/>
              <a:ext cx="0" cy="2465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3EEB19F2-90BD-7141-99E8-69C6C3BB5389}"/>
              </a:ext>
            </a:extLst>
          </p:cNvPr>
          <p:cNvCxnSpPr>
            <a:cxnSpLocks/>
          </p:cNvCxnSpPr>
          <p:nvPr/>
        </p:nvCxnSpPr>
        <p:spPr>
          <a:xfrm flipH="1" flipV="1">
            <a:off x="8854623" y="1402465"/>
            <a:ext cx="10418" cy="822960"/>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34" name="Rounded Rectangular Callout 33">
            <a:extLst>
              <a:ext uri="{FF2B5EF4-FFF2-40B4-BE49-F238E27FC236}">
                <a16:creationId xmlns:a16="http://schemas.microsoft.com/office/drawing/2014/main" id="{383377B8-11CC-D74C-BFD5-5B76BAC1B970}"/>
              </a:ext>
            </a:extLst>
          </p:cNvPr>
          <p:cNvSpPr/>
          <p:nvPr/>
        </p:nvSpPr>
        <p:spPr>
          <a:xfrm>
            <a:off x="1376738" y="114635"/>
            <a:ext cx="1613042" cy="625209"/>
          </a:xfrm>
          <a:prstGeom prst="wedgeRoundRectCallout">
            <a:avLst>
              <a:gd name="adj1" fmla="val 59421"/>
              <a:gd name="adj2" fmla="val 11180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Forward Time Window </a:t>
            </a:r>
            <a:r>
              <a:rPr lang="en-US" i="1" dirty="0">
                <a:solidFill>
                  <a:schemeClr val="tx1"/>
                </a:solidFill>
              </a:rPr>
              <a:t>T</a:t>
            </a:r>
            <a:r>
              <a:rPr lang="en-US" i="1" baseline="-25000" dirty="0">
                <a:solidFill>
                  <a:schemeClr val="tx1"/>
                </a:solidFill>
              </a:rPr>
              <a:t>w</a:t>
            </a:r>
          </a:p>
        </p:txBody>
      </p:sp>
      <p:sp>
        <p:nvSpPr>
          <p:cNvPr id="35" name="Rounded Rectangular Callout 34">
            <a:extLst>
              <a:ext uri="{FF2B5EF4-FFF2-40B4-BE49-F238E27FC236}">
                <a16:creationId xmlns:a16="http://schemas.microsoft.com/office/drawing/2014/main" id="{2B6B4334-6C12-6B43-9198-2E90CBA898AE}"/>
              </a:ext>
            </a:extLst>
          </p:cNvPr>
          <p:cNvSpPr/>
          <p:nvPr/>
        </p:nvSpPr>
        <p:spPr>
          <a:xfrm>
            <a:off x="9481336" y="116254"/>
            <a:ext cx="1613042" cy="625209"/>
          </a:xfrm>
          <a:prstGeom prst="wedgeRoundRectCallout">
            <a:avLst>
              <a:gd name="adj1" fmla="val -64146"/>
              <a:gd name="adj2" fmla="val 11673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Forward Time Window </a:t>
            </a:r>
            <a:r>
              <a:rPr lang="en-US" i="1" dirty="0">
                <a:solidFill>
                  <a:schemeClr val="tx1"/>
                </a:solidFill>
              </a:rPr>
              <a:t>T</a:t>
            </a:r>
            <a:r>
              <a:rPr lang="en-US" i="1" baseline="-25000" dirty="0">
                <a:solidFill>
                  <a:schemeClr val="tx1"/>
                </a:solidFill>
              </a:rPr>
              <a:t>w</a:t>
            </a:r>
          </a:p>
        </p:txBody>
      </p:sp>
      <p:sp>
        <p:nvSpPr>
          <p:cNvPr id="36" name="TextBox 35">
            <a:extLst>
              <a:ext uri="{FF2B5EF4-FFF2-40B4-BE49-F238E27FC236}">
                <a16:creationId xmlns:a16="http://schemas.microsoft.com/office/drawing/2014/main" id="{93A61199-F332-0348-8AC9-7BACAECCD81C}"/>
              </a:ext>
            </a:extLst>
          </p:cNvPr>
          <p:cNvSpPr txBox="1"/>
          <p:nvPr/>
        </p:nvSpPr>
        <p:spPr>
          <a:xfrm>
            <a:off x="5973556" y="5378425"/>
            <a:ext cx="5498008" cy="1046440"/>
          </a:xfrm>
          <a:prstGeom prst="rect">
            <a:avLst/>
          </a:prstGeom>
          <a:noFill/>
        </p:spPr>
        <p:txBody>
          <a:bodyPr wrap="square" rtlCol="0">
            <a:spAutoFit/>
          </a:bodyPr>
          <a:lstStyle/>
          <a:p>
            <a:r>
              <a:rPr lang="en-US" sz="2000" dirty="0"/>
              <a:t>Time series point </a:t>
            </a:r>
            <a:r>
              <a:rPr lang="en-US" sz="2000" dirty="0">
                <a:solidFill>
                  <a:srgbClr val="0E1CFF"/>
                </a:solidFill>
              </a:rPr>
              <a:t>is at or above </a:t>
            </a:r>
            <a:r>
              <a:rPr lang="en-US" sz="2000" dirty="0"/>
              <a:t>decision threshold:</a:t>
            </a:r>
          </a:p>
          <a:p>
            <a:pPr marL="285750" indent="-285750">
              <a:buFont typeface="Arial" panose="020B0604020202020204" pitchFamily="34" charset="0"/>
              <a:buChar char="•"/>
            </a:pPr>
            <a:r>
              <a:rPr lang="en-US" sz="1400" dirty="0"/>
              <a:t>If large earthquake </a:t>
            </a:r>
            <a:r>
              <a:rPr lang="en-US" sz="1400" dirty="0">
                <a:solidFill>
                  <a:srgbClr val="0E1CFF"/>
                </a:solidFill>
              </a:rPr>
              <a:t>does occur </a:t>
            </a:r>
            <a:r>
              <a:rPr lang="en-US" sz="1400" dirty="0"/>
              <a:t>within </a:t>
            </a:r>
            <a:r>
              <a:rPr lang="en-US" sz="1400" i="1" dirty="0"/>
              <a:t>T</a:t>
            </a:r>
            <a:r>
              <a:rPr lang="en-US" sz="1400" i="1" baseline="-25000" dirty="0"/>
              <a:t>W</a:t>
            </a:r>
            <a:r>
              <a:rPr lang="en-US" sz="1400" dirty="0"/>
              <a:t>, True Positive (TP)</a:t>
            </a:r>
          </a:p>
          <a:p>
            <a:pPr marL="285750" indent="-285750">
              <a:buFont typeface="Arial" panose="020B0604020202020204" pitchFamily="34" charset="0"/>
              <a:buChar char="•"/>
            </a:pPr>
            <a:r>
              <a:rPr lang="en-US" sz="1400" dirty="0"/>
              <a:t>If large earthquake </a:t>
            </a:r>
            <a:r>
              <a:rPr lang="en-US" sz="1400" dirty="0">
                <a:solidFill>
                  <a:srgbClr val="0E1CFF"/>
                </a:solidFill>
              </a:rPr>
              <a:t>does not occur </a:t>
            </a:r>
            <a:r>
              <a:rPr lang="en-US" sz="1400" dirty="0"/>
              <a:t>within </a:t>
            </a:r>
            <a:r>
              <a:rPr lang="en-US" sz="1400" i="1" dirty="0"/>
              <a:t>T</a:t>
            </a:r>
            <a:r>
              <a:rPr lang="en-US" sz="1400" i="1" baseline="-25000" dirty="0"/>
              <a:t>W</a:t>
            </a:r>
            <a:r>
              <a:rPr lang="en-US" sz="1400" dirty="0"/>
              <a:t>, False Positive (FP)</a:t>
            </a:r>
          </a:p>
          <a:p>
            <a:endParaRPr lang="en-US" sz="1400" dirty="0"/>
          </a:p>
        </p:txBody>
      </p:sp>
      <p:sp>
        <p:nvSpPr>
          <p:cNvPr id="37" name="TextBox 36">
            <a:extLst>
              <a:ext uri="{FF2B5EF4-FFF2-40B4-BE49-F238E27FC236}">
                <a16:creationId xmlns:a16="http://schemas.microsoft.com/office/drawing/2014/main" id="{84DF1F12-4DCE-4847-ACD0-BD3924B9079B}"/>
              </a:ext>
            </a:extLst>
          </p:cNvPr>
          <p:cNvSpPr txBox="1"/>
          <p:nvPr/>
        </p:nvSpPr>
        <p:spPr>
          <a:xfrm>
            <a:off x="743337" y="5373174"/>
            <a:ext cx="5250093" cy="1046440"/>
          </a:xfrm>
          <a:prstGeom prst="rect">
            <a:avLst/>
          </a:prstGeom>
          <a:noFill/>
        </p:spPr>
        <p:txBody>
          <a:bodyPr wrap="square" rtlCol="0">
            <a:spAutoFit/>
          </a:bodyPr>
          <a:lstStyle/>
          <a:p>
            <a:r>
              <a:rPr lang="en-US" sz="2000" dirty="0"/>
              <a:t>Time series point </a:t>
            </a:r>
            <a:r>
              <a:rPr lang="en-US" sz="2000" dirty="0">
                <a:solidFill>
                  <a:srgbClr val="0E1CFF"/>
                </a:solidFill>
              </a:rPr>
              <a:t>is below </a:t>
            </a:r>
            <a:r>
              <a:rPr lang="en-US" sz="2000" dirty="0"/>
              <a:t>decision threshold:</a:t>
            </a:r>
          </a:p>
          <a:p>
            <a:pPr marL="285750" indent="-285750">
              <a:buFont typeface="Arial" panose="020B0604020202020204" pitchFamily="34" charset="0"/>
              <a:buChar char="•"/>
            </a:pPr>
            <a:r>
              <a:rPr lang="en-US" sz="1400" dirty="0"/>
              <a:t>If large earthquake </a:t>
            </a:r>
            <a:r>
              <a:rPr lang="en-US" sz="1400" dirty="0">
                <a:solidFill>
                  <a:srgbClr val="0E1CFF"/>
                </a:solidFill>
              </a:rPr>
              <a:t>does occur </a:t>
            </a:r>
            <a:r>
              <a:rPr lang="en-US" sz="1400" dirty="0"/>
              <a:t>within </a:t>
            </a:r>
            <a:r>
              <a:rPr lang="en-US" sz="1400" i="1" dirty="0"/>
              <a:t>T</a:t>
            </a:r>
            <a:r>
              <a:rPr lang="en-US" sz="1400" i="1" baseline="-25000" dirty="0"/>
              <a:t>W</a:t>
            </a:r>
            <a:r>
              <a:rPr lang="en-US" sz="1400" dirty="0"/>
              <a:t>, False Negative (FN)</a:t>
            </a:r>
          </a:p>
          <a:p>
            <a:pPr marL="285750" indent="-285750">
              <a:buFont typeface="Arial" panose="020B0604020202020204" pitchFamily="34" charset="0"/>
              <a:buChar char="•"/>
            </a:pPr>
            <a:r>
              <a:rPr lang="en-US" sz="1400" dirty="0"/>
              <a:t>If large earthquake </a:t>
            </a:r>
            <a:r>
              <a:rPr lang="en-US" sz="1400" dirty="0">
                <a:solidFill>
                  <a:srgbClr val="0E1CFF"/>
                </a:solidFill>
              </a:rPr>
              <a:t>does not occur </a:t>
            </a:r>
            <a:r>
              <a:rPr lang="en-US" sz="1400" dirty="0"/>
              <a:t>within </a:t>
            </a:r>
            <a:r>
              <a:rPr lang="en-US" sz="1400" i="1" dirty="0"/>
              <a:t>T</a:t>
            </a:r>
            <a:r>
              <a:rPr lang="en-US" sz="1400" i="1" baseline="-25000" dirty="0"/>
              <a:t>W</a:t>
            </a:r>
            <a:r>
              <a:rPr lang="en-US" sz="1400" dirty="0"/>
              <a:t>, True Negative (TN)</a:t>
            </a:r>
          </a:p>
          <a:p>
            <a:endParaRPr lang="en-US" sz="1400" dirty="0"/>
          </a:p>
        </p:txBody>
      </p:sp>
      <p:cxnSp>
        <p:nvCxnSpPr>
          <p:cNvPr id="42" name="Straight Connector 41">
            <a:extLst>
              <a:ext uri="{FF2B5EF4-FFF2-40B4-BE49-F238E27FC236}">
                <a16:creationId xmlns:a16="http://schemas.microsoft.com/office/drawing/2014/main" id="{994F17BA-3455-B447-A653-03ACB7572111}"/>
              </a:ext>
            </a:extLst>
          </p:cNvPr>
          <p:cNvCxnSpPr/>
          <p:nvPr/>
        </p:nvCxnSpPr>
        <p:spPr>
          <a:xfrm>
            <a:off x="1742641" y="2829740"/>
            <a:ext cx="301752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991EC87-17C1-0244-A8C5-1732C1E9101A}"/>
              </a:ext>
            </a:extLst>
          </p:cNvPr>
          <p:cNvCxnSpPr/>
          <p:nvPr/>
        </p:nvCxnSpPr>
        <p:spPr>
          <a:xfrm>
            <a:off x="7356281" y="2818309"/>
            <a:ext cx="301752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DA2B760-B3F6-1D4A-926C-56D167EBC496}"/>
              </a:ext>
            </a:extLst>
          </p:cNvPr>
          <p:cNvSpPr txBox="1"/>
          <p:nvPr/>
        </p:nvSpPr>
        <p:spPr>
          <a:xfrm>
            <a:off x="2392031" y="6358059"/>
            <a:ext cx="7407938" cy="461665"/>
          </a:xfrm>
          <a:prstGeom prst="rect">
            <a:avLst/>
          </a:prstGeom>
          <a:noFill/>
        </p:spPr>
        <p:txBody>
          <a:bodyPr wrap="square" rtlCol="0">
            <a:spAutoFit/>
          </a:bodyPr>
          <a:lstStyle/>
          <a:p>
            <a:pPr algn="ctr"/>
            <a:r>
              <a:rPr lang="en-US" sz="2400" dirty="0">
                <a:solidFill>
                  <a:srgbClr val="0E1CFF"/>
                </a:solidFill>
              </a:rPr>
              <a:t>Here we use </a:t>
            </a:r>
            <a:r>
              <a:rPr lang="en-US" sz="2400" i="1" dirty="0">
                <a:solidFill>
                  <a:srgbClr val="0E1CFF"/>
                </a:solidFill>
              </a:rPr>
              <a:t>T</a:t>
            </a:r>
            <a:r>
              <a:rPr lang="en-US" sz="2400" i="1" baseline="-25000" dirty="0">
                <a:solidFill>
                  <a:srgbClr val="0E1CFF"/>
                </a:solidFill>
              </a:rPr>
              <a:t>W</a:t>
            </a:r>
            <a:r>
              <a:rPr lang="en-US" sz="2400" dirty="0">
                <a:solidFill>
                  <a:srgbClr val="0E1CFF"/>
                </a:solidFill>
              </a:rPr>
              <a:t> = 3 years, with 500 threshold values</a:t>
            </a:r>
          </a:p>
        </p:txBody>
      </p:sp>
      <p:sp>
        <p:nvSpPr>
          <p:cNvPr id="50" name="Up Arrow 49">
            <a:extLst>
              <a:ext uri="{FF2B5EF4-FFF2-40B4-BE49-F238E27FC236}">
                <a16:creationId xmlns:a16="http://schemas.microsoft.com/office/drawing/2014/main" id="{767A062F-45C9-2842-9AD2-3A3C688C38BD}"/>
              </a:ext>
            </a:extLst>
          </p:cNvPr>
          <p:cNvSpPr/>
          <p:nvPr/>
        </p:nvSpPr>
        <p:spPr>
          <a:xfrm>
            <a:off x="1787043" y="2469366"/>
            <a:ext cx="484632"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Up Arrow 50">
            <a:extLst>
              <a:ext uri="{FF2B5EF4-FFF2-40B4-BE49-F238E27FC236}">
                <a16:creationId xmlns:a16="http://schemas.microsoft.com/office/drawing/2014/main" id="{54C85B9A-294B-BB41-A6B2-DD19534971DF}"/>
              </a:ext>
            </a:extLst>
          </p:cNvPr>
          <p:cNvSpPr/>
          <p:nvPr/>
        </p:nvSpPr>
        <p:spPr>
          <a:xfrm rot="10800000">
            <a:off x="1786563" y="3022291"/>
            <a:ext cx="484632"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TextBox 51">
            <a:extLst>
              <a:ext uri="{FF2B5EF4-FFF2-40B4-BE49-F238E27FC236}">
                <a16:creationId xmlns:a16="http://schemas.microsoft.com/office/drawing/2014/main" id="{B2AA53CB-F85A-9A4C-A233-D8BEE4912025}"/>
              </a:ext>
            </a:extLst>
          </p:cNvPr>
          <p:cNvSpPr txBox="1"/>
          <p:nvPr/>
        </p:nvSpPr>
        <p:spPr>
          <a:xfrm>
            <a:off x="911918" y="3342907"/>
            <a:ext cx="2230871" cy="307777"/>
          </a:xfrm>
          <a:prstGeom prst="rect">
            <a:avLst/>
          </a:prstGeom>
          <a:solidFill>
            <a:schemeClr val="bg1"/>
          </a:solidFill>
          <a:ln>
            <a:solidFill>
              <a:srgbClr val="090BFF"/>
            </a:solidFill>
          </a:ln>
        </p:spPr>
        <p:txBody>
          <a:bodyPr wrap="square" rtlCol="0">
            <a:spAutoFit/>
          </a:bodyPr>
          <a:lstStyle/>
          <a:p>
            <a:pPr algn="ctr"/>
            <a:r>
              <a:rPr lang="en-US" sz="1400" dirty="0"/>
              <a:t>Below Decision Threshold</a:t>
            </a:r>
          </a:p>
        </p:txBody>
      </p:sp>
      <p:sp>
        <p:nvSpPr>
          <p:cNvPr id="53" name="TextBox 52">
            <a:extLst>
              <a:ext uri="{FF2B5EF4-FFF2-40B4-BE49-F238E27FC236}">
                <a16:creationId xmlns:a16="http://schemas.microsoft.com/office/drawing/2014/main" id="{837EFFC8-7171-6541-AF3C-B57DED7090AD}"/>
              </a:ext>
            </a:extLst>
          </p:cNvPr>
          <p:cNvSpPr txBox="1"/>
          <p:nvPr/>
        </p:nvSpPr>
        <p:spPr>
          <a:xfrm>
            <a:off x="922675" y="2044612"/>
            <a:ext cx="2209840" cy="307777"/>
          </a:xfrm>
          <a:prstGeom prst="rect">
            <a:avLst/>
          </a:prstGeom>
          <a:solidFill>
            <a:schemeClr val="bg1"/>
          </a:solidFill>
          <a:ln>
            <a:solidFill>
              <a:srgbClr val="090BFF"/>
            </a:solidFill>
          </a:ln>
        </p:spPr>
        <p:txBody>
          <a:bodyPr wrap="square" rtlCol="0">
            <a:spAutoFit/>
          </a:bodyPr>
          <a:lstStyle/>
          <a:p>
            <a:pPr algn="ctr"/>
            <a:r>
              <a:rPr lang="en-US" sz="1400" dirty="0"/>
              <a:t>Above Decision Threshold</a:t>
            </a:r>
          </a:p>
        </p:txBody>
      </p:sp>
      <p:sp>
        <p:nvSpPr>
          <p:cNvPr id="54" name="Up Arrow 53">
            <a:extLst>
              <a:ext uri="{FF2B5EF4-FFF2-40B4-BE49-F238E27FC236}">
                <a16:creationId xmlns:a16="http://schemas.microsoft.com/office/drawing/2014/main" id="{4AA522DF-BA0C-B34A-A12E-7CF22266B1B5}"/>
              </a:ext>
            </a:extLst>
          </p:cNvPr>
          <p:cNvSpPr/>
          <p:nvPr/>
        </p:nvSpPr>
        <p:spPr>
          <a:xfrm>
            <a:off x="9951325" y="2469365"/>
            <a:ext cx="484632"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Up Arrow 54">
            <a:extLst>
              <a:ext uri="{FF2B5EF4-FFF2-40B4-BE49-F238E27FC236}">
                <a16:creationId xmlns:a16="http://schemas.microsoft.com/office/drawing/2014/main" id="{E2D92A1C-7A79-CB46-A699-336C5FEE8CE1}"/>
              </a:ext>
            </a:extLst>
          </p:cNvPr>
          <p:cNvSpPr/>
          <p:nvPr/>
        </p:nvSpPr>
        <p:spPr>
          <a:xfrm rot="10800000">
            <a:off x="9950845" y="3022290"/>
            <a:ext cx="484632"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TextBox 55">
            <a:extLst>
              <a:ext uri="{FF2B5EF4-FFF2-40B4-BE49-F238E27FC236}">
                <a16:creationId xmlns:a16="http://schemas.microsoft.com/office/drawing/2014/main" id="{F113D04A-3B0D-3744-9CBE-10144D2E8FDC}"/>
              </a:ext>
            </a:extLst>
          </p:cNvPr>
          <p:cNvSpPr txBox="1"/>
          <p:nvPr/>
        </p:nvSpPr>
        <p:spPr>
          <a:xfrm>
            <a:off x="9076200" y="3342906"/>
            <a:ext cx="2230871" cy="307777"/>
          </a:xfrm>
          <a:prstGeom prst="rect">
            <a:avLst/>
          </a:prstGeom>
          <a:solidFill>
            <a:schemeClr val="bg1"/>
          </a:solidFill>
          <a:ln>
            <a:solidFill>
              <a:srgbClr val="090BFF"/>
            </a:solidFill>
          </a:ln>
        </p:spPr>
        <p:txBody>
          <a:bodyPr wrap="square" rtlCol="0">
            <a:spAutoFit/>
          </a:bodyPr>
          <a:lstStyle/>
          <a:p>
            <a:pPr algn="ctr"/>
            <a:r>
              <a:rPr lang="en-US" sz="1400" dirty="0"/>
              <a:t>Below Decision Threshold</a:t>
            </a:r>
          </a:p>
        </p:txBody>
      </p:sp>
      <p:sp>
        <p:nvSpPr>
          <p:cNvPr id="57" name="TextBox 56">
            <a:extLst>
              <a:ext uri="{FF2B5EF4-FFF2-40B4-BE49-F238E27FC236}">
                <a16:creationId xmlns:a16="http://schemas.microsoft.com/office/drawing/2014/main" id="{9871A5C8-3007-7B4D-9089-C802FAC46150}"/>
              </a:ext>
            </a:extLst>
          </p:cNvPr>
          <p:cNvSpPr txBox="1"/>
          <p:nvPr/>
        </p:nvSpPr>
        <p:spPr>
          <a:xfrm>
            <a:off x="9086957" y="2044611"/>
            <a:ext cx="2209840" cy="307777"/>
          </a:xfrm>
          <a:prstGeom prst="rect">
            <a:avLst/>
          </a:prstGeom>
          <a:solidFill>
            <a:schemeClr val="bg1"/>
          </a:solidFill>
          <a:ln>
            <a:solidFill>
              <a:srgbClr val="090BFF"/>
            </a:solidFill>
          </a:ln>
        </p:spPr>
        <p:txBody>
          <a:bodyPr wrap="square" rtlCol="0">
            <a:spAutoFit/>
          </a:bodyPr>
          <a:lstStyle/>
          <a:p>
            <a:pPr algn="ctr"/>
            <a:r>
              <a:rPr lang="en-US" sz="1400" dirty="0"/>
              <a:t>Above Decision Threshold</a:t>
            </a:r>
          </a:p>
        </p:txBody>
      </p:sp>
      <p:sp>
        <p:nvSpPr>
          <p:cNvPr id="44" name="Alternate Process 43">
            <a:extLst>
              <a:ext uri="{FF2B5EF4-FFF2-40B4-BE49-F238E27FC236}">
                <a16:creationId xmlns:a16="http://schemas.microsoft.com/office/drawing/2014/main" id="{AC4838E0-A50B-A54E-98CA-E4C4CF4E3245}"/>
              </a:ext>
            </a:extLst>
          </p:cNvPr>
          <p:cNvSpPr/>
          <p:nvPr/>
        </p:nvSpPr>
        <p:spPr>
          <a:xfrm>
            <a:off x="3581231" y="1050152"/>
            <a:ext cx="5158177" cy="4074565"/>
          </a:xfrm>
          <a:prstGeom prst="flowChartAlternateProcess">
            <a:avLst/>
          </a:prstGeom>
          <a:solidFill>
            <a:schemeClr val="accent5">
              <a:lumMod val="20000"/>
              <a:lumOff val="80000"/>
              <a:alpha val="89804"/>
            </a:schemeClr>
          </a:solidFill>
          <a:ln w="28575">
            <a:solidFill>
              <a:srgbClr val="0E1C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Aft>
                <a:spcPts val="600"/>
              </a:spcAft>
              <a:buFont typeface="Arial" panose="020B0604020202020204" pitchFamily="34" charset="0"/>
              <a:buChar char="•"/>
            </a:pPr>
            <a:r>
              <a:rPr lang="en-US" sz="1600" dirty="0">
                <a:solidFill>
                  <a:schemeClr val="tx1"/>
                </a:solidFill>
              </a:rPr>
              <a:t>With a </a:t>
            </a:r>
            <a:r>
              <a:rPr lang="en-US" sz="1600" dirty="0">
                <a:solidFill>
                  <a:srgbClr val="2014FF"/>
                </a:solidFill>
              </a:rPr>
              <a:t>chosen decision threshold </a:t>
            </a:r>
            <a:r>
              <a:rPr lang="en-US" sz="1600" i="1" dirty="0">
                <a:solidFill>
                  <a:schemeClr val="tx1"/>
                </a:solidFill>
              </a:rPr>
              <a:t>D</a:t>
            </a:r>
            <a:r>
              <a:rPr lang="en-US" sz="1600" i="1" baseline="-25000" dirty="0">
                <a:solidFill>
                  <a:schemeClr val="tx1"/>
                </a:solidFill>
              </a:rPr>
              <a:t>T</a:t>
            </a:r>
            <a:r>
              <a:rPr lang="en-US" sz="1600" dirty="0">
                <a:solidFill>
                  <a:schemeClr val="tx1"/>
                </a:solidFill>
              </a:rPr>
              <a:t>, </a:t>
            </a:r>
            <a:r>
              <a:rPr lang="en-US" sz="1600" dirty="0">
                <a:solidFill>
                  <a:srgbClr val="2014FF"/>
                </a:solidFill>
              </a:rPr>
              <a:t>sweep over all times</a:t>
            </a:r>
            <a:r>
              <a:rPr lang="en-US" sz="1600" dirty="0">
                <a:solidFill>
                  <a:schemeClr val="tx1"/>
                </a:solidFill>
              </a:rPr>
              <a:t> and compute TP(</a:t>
            </a:r>
            <a:r>
              <a:rPr lang="en-US" sz="1600" i="1" dirty="0">
                <a:solidFill>
                  <a:schemeClr val="tx1"/>
                </a:solidFill>
              </a:rPr>
              <a:t>D</a:t>
            </a:r>
            <a:r>
              <a:rPr lang="en-US" sz="1600" i="1" baseline="-25000" dirty="0">
                <a:solidFill>
                  <a:schemeClr val="tx1"/>
                </a:solidFill>
              </a:rPr>
              <a:t>T</a:t>
            </a:r>
            <a:r>
              <a:rPr lang="en-US" sz="1600" dirty="0">
                <a:solidFill>
                  <a:schemeClr val="tx1"/>
                </a:solidFill>
              </a:rPr>
              <a:t>), FP(</a:t>
            </a:r>
            <a:r>
              <a:rPr lang="en-US" sz="1600" i="1" dirty="0">
                <a:solidFill>
                  <a:schemeClr val="tx1"/>
                </a:solidFill>
              </a:rPr>
              <a:t>D</a:t>
            </a:r>
            <a:r>
              <a:rPr lang="en-US" sz="1600" i="1" baseline="-25000" dirty="0">
                <a:solidFill>
                  <a:schemeClr val="tx1"/>
                </a:solidFill>
              </a:rPr>
              <a:t>T</a:t>
            </a:r>
            <a:r>
              <a:rPr lang="en-US" sz="1600" dirty="0">
                <a:solidFill>
                  <a:schemeClr val="tx1"/>
                </a:solidFill>
              </a:rPr>
              <a:t>), FN(</a:t>
            </a:r>
            <a:r>
              <a:rPr lang="en-US" sz="1600" i="1" dirty="0">
                <a:solidFill>
                  <a:schemeClr val="tx1"/>
                </a:solidFill>
              </a:rPr>
              <a:t>D</a:t>
            </a:r>
            <a:r>
              <a:rPr lang="en-US" sz="1600" i="1" baseline="-25000" dirty="0">
                <a:solidFill>
                  <a:schemeClr val="tx1"/>
                </a:solidFill>
              </a:rPr>
              <a:t>T</a:t>
            </a:r>
            <a:r>
              <a:rPr lang="en-US" sz="1600" dirty="0">
                <a:solidFill>
                  <a:schemeClr val="tx1"/>
                </a:solidFill>
              </a:rPr>
              <a:t>), TN(</a:t>
            </a:r>
            <a:r>
              <a:rPr lang="en-US" sz="1600" i="1" dirty="0">
                <a:solidFill>
                  <a:schemeClr val="tx1"/>
                </a:solidFill>
              </a:rPr>
              <a:t>D</a:t>
            </a:r>
            <a:r>
              <a:rPr lang="en-US" sz="1600" i="1" baseline="-25000" dirty="0">
                <a:solidFill>
                  <a:schemeClr val="tx1"/>
                </a:solidFill>
              </a:rPr>
              <a:t>T</a:t>
            </a:r>
            <a:r>
              <a:rPr lang="en-US" sz="1600" dirty="0">
                <a:solidFill>
                  <a:schemeClr val="tx1"/>
                </a:solidFill>
              </a:rPr>
              <a:t>), then populate the confusion matrix or contingency table.  </a:t>
            </a:r>
          </a:p>
          <a:p>
            <a:pPr marL="285750" indent="-285750">
              <a:spcAft>
                <a:spcPts val="600"/>
              </a:spcAft>
              <a:buFont typeface="Arial" panose="020B0604020202020204" pitchFamily="34" charset="0"/>
              <a:buChar char="•"/>
            </a:pPr>
            <a:r>
              <a:rPr lang="en-US" sz="1600" dirty="0">
                <a:solidFill>
                  <a:schemeClr val="tx1"/>
                </a:solidFill>
              </a:rPr>
              <a:t>For each threshold value we construct a </a:t>
            </a:r>
            <a:r>
              <a:rPr lang="en-US" sz="1600" dirty="0">
                <a:solidFill>
                  <a:srgbClr val="C00000"/>
                </a:solidFill>
              </a:rPr>
              <a:t>contingency table </a:t>
            </a:r>
            <a:r>
              <a:rPr lang="en-US" sz="1600" dirty="0">
                <a:solidFill>
                  <a:schemeClr val="tx1"/>
                </a:solidFill>
              </a:rPr>
              <a:t>or</a:t>
            </a:r>
            <a:r>
              <a:rPr lang="en-US" sz="1600" dirty="0">
                <a:solidFill>
                  <a:srgbClr val="C00000"/>
                </a:solidFill>
              </a:rPr>
              <a:t> confusion matrix </a:t>
            </a:r>
            <a:r>
              <a:rPr lang="en-US" sz="1600" dirty="0">
                <a:solidFill>
                  <a:schemeClr val="tx1"/>
                </a:solidFill>
              </a:rPr>
              <a:t>as below</a:t>
            </a:r>
          </a:p>
          <a:p>
            <a:endParaRPr lang="en-US" dirty="0">
              <a:solidFill>
                <a:schemeClr val="tx1"/>
              </a:solidFill>
            </a:endParaRPr>
          </a:p>
          <a:p>
            <a:endParaRPr lang="en-US" dirty="0">
              <a:solidFill>
                <a:schemeClr val="tx1"/>
              </a:solidFill>
            </a:endParaRPr>
          </a:p>
        </p:txBody>
      </p:sp>
      <p:sp>
        <p:nvSpPr>
          <p:cNvPr id="45" name="TextBox 44">
            <a:extLst>
              <a:ext uri="{FF2B5EF4-FFF2-40B4-BE49-F238E27FC236}">
                <a16:creationId xmlns:a16="http://schemas.microsoft.com/office/drawing/2014/main" id="{C8A5F372-96BA-FD4E-84E5-9DC5C1C64005}"/>
              </a:ext>
            </a:extLst>
          </p:cNvPr>
          <p:cNvSpPr txBox="1"/>
          <p:nvPr/>
        </p:nvSpPr>
        <p:spPr>
          <a:xfrm>
            <a:off x="3552124" y="224035"/>
            <a:ext cx="5116631" cy="461665"/>
          </a:xfrm>
          <a:prstGeom prst="rect">
            <a:avLst/>
          </a:prstGeom>
          <a:noFill/>
        </p:spPr>
        <p:txBody>
          <a:bodyPr wrap="square" rtlCol="0">
            <a:spAutoFit/>
          </a:bodyPr>
          <a:lstStyle/>
          <a:p>
            <a:r>
              <a:rPr lang="en-US" sz="2400" dirty="0">
                <a:solidFill>
                  <a:srgbClr val="0E1CFF"/>
                </a:solidFill>
              </a:rPr>
              <a:t>Temporal ROC and Decision Thresholds</a:t>
            </a:r>
          </a:p>
        </p:txBody>
      </p:sp>
      <p:graphicFrame>
        <p:nvGraphicFramePr>
          <p:cNvPr id="4" name="Table 3">
            <a:extLst>
              <a:ext uri="{FF2B5EF4-FFF2-40B4-BE49-F238E27FC236}">
                <a16:creationId xmlns:a16="http://schemas.microsoft.com/office/drawing/2014/main" id="{36D3CA9E-4A1A-3160-05C3-1E22E3C2D2A8}"/>
              </a:ext>
            </a:extLst>
          </p:cNvPr>
          <p:cNvGraphicFramePr>
            <a:graphicFrameLocks noGrp="1"/>
          </p:cNvGraphicFramePr>
          <p:nvPr/>
        </p:nvGraphicFramePr>
        <p:xfrm>
          <a:off x="4051743" y="2990543"/>
          <a:ext cx="4244970" cy="1807944"/>
        </p:xfrm>
        <a:graphic>
          <a:graphicData uri="http://schemas.openxmlformats.org/drawingml/2006/table">
            <a:tbl>
              <a:tblPr firstRow="1" bandRow="1">
                <a:tableStyleId>{5C22544A-7EE6-4342-B048-85BDC9FD1C3A}</a:tableStyleId>
              </a:tblPr>
              <a:tblGrid>
                <a:gridCol w="1414990">
                  <a:extLst>
                    <a:ext uri="{9D8B030D-6E8A-4147-A177-3AD203B41FA5}">
                      <a16:colId xmlns:a16="http://schemas.microsoft.com/office/drawing/2014/main" val="2447511094"/>
                    </a:ext>
                  </a:extLst>
                </a:gridCol>
                <a:gridCol w="1414990">
                  <a:extLst>
                    <a:ext uri="{9D8B030D-6E8A-4147-A177-3AD203B41FA5}">
                      <a16:colId xmlns:a16="http://schemas.microsoft.com/office/drawing/2014/main" val="57028141"/>
                    </a:ext>
                  </a:extLst>
                </a:gridCol>
                <a:gridCol w="1414990">
                  <a:extLst>
                    <a:ext uri="{9D8B030D-6E8A-4147-A177-3AD203B41FA5}">
                      <a16:colId xmlns:a16="http://schemas.microsoft.com/office/drawing/2014/main" val="1854217067"/>
                    </a:ext>
                  </a:extLst>
                </a:gridCol>
              </a:tblGrid>
              <a:tr h="602648">
                <a:tc>
                  <a:txBody>
                    <a:bodyPr/>
                    <a:lstStyle/>
                    <a:p>
                      <a:pPr algn="ctr"/>
                      <a:r>
                        <a:rPr lang="en-US" sz="1200" dirty="0">
                          <a:solidFill>
                            <a:schemeClr val="tx1"/>
                          </a:solidFill>
                          <a:latin typeface="+mn-lt"/>
                        </a:rPr>
                        <a:t>Observed </a:t>
                      </a:r>
                    </a:p>
                    <a:p>
                      <a:pPr algn="ctr"/>
                      <a:r>
                        <a:rPr lang="en-US" sz="1200" dirty="0">
                          <a:solidFill>
                            <a:schemeClr val="tx1"/>
                          </a:solidFill>
                          <a:latin typeface="+mn-lt"/>
                        </a:rPr>
                        <a:t>Predicted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200" dirty="0">
                          <a:solidFill>
                            <a:schemeClr val="tx1"/>
                          </a:solidFill>
                          <a:latin typeface="+mn-lt"/>
                        </a:rPr>
                        <a:t>Earthquake</a:t>
                      </a:r>
                    </a:p>
                    <a:p>
                      <a:pPr algn="ctr"/>
                      <a:r>
                        <a:rPr lang="en-US" sz="1200" dirty="0">
                          <a:solidFill>
                            <a:schemeClr val="tx1"/>
                          </a:solidFill>
                          <a:latin typeface="+mn-lt"/>
                        </a:rPr>
                        <a:t>Observed in </a:t>
                      </a:r>
                      <a:r>
                        <a:rPr lang="en-US" sz="1200" i="1" dirty="0">
                          <a:solidFill>
                            <a:schemeClr val="tx1"/>
                          </a:solidFill>
                          <a:latin typeface="+mn-lt"/>
                        </a:rPr>
                        <a:t>T</a:t>
                      </a:r>
                      <a:r>
                        <a:rPr lang="en-US" sz="1200" i="1" baseline="-25000" dirty="0">
                          <a:solidFill>
                            <a:schemeClr val="tx1"/>
                          </a:solidFill>
                          <a:latin typeface="+mn-lt"/>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200" b="1" kern="1200" dirty="0">
                          <a:solidFill>
                            <a:schemeClr val="tx1"/>
                          </a:solidFill>
                          <a:latin typeface="+mn-lt"/>
                          <a:ea typeface="+mn-ea"/>
                          <a:cs typeface="+mn-cs"/>
                        </a:rPr>
                        <a:t>No Earthquake</a:t>
                      </a:r>
                    </a:p>
                    <a:p>
                      <a:pPr algn="ctr"/>
                      <a:r>
                        <a:rPr lang="en-US" sz="1200" b="1" kern="1200" dirty="0">
                          <a:solidFill>
                            <a:schemeClr val="tx1"/>
                          </a:solidFill>
                          <a:latin typeface="+mn-lt"/>
                          <a:ea typeface="+mn-ea"/>
                          <a:cs typeface="+mn-cs"/>
                        </a:rPr>
                        <a:t>Observed in </a:t>
                      </a:r>
                      <a:r>
                        <a:rPr lang="en-US" sz="1200" b="1" i="1" kern="1200" dirty="0">
                          <a:solidFill>
                            <a:schemeClr val="tx1"/>
                          </a:solidFill>
                          <a:latin typeface="+mn-lt"/>
                          <a:ea typeface="+mn-ea"/>
                          <a:cs typeface="+mn-cs"/>
                        </a:rPr>
                        <a:t>T</a:t>
                      </a:r>
                      <a:r>
                        <a:rPr lang="en-US" sz="1200" b="1" i="1" kern="1200" baseline="-25000" dirty="0">
                          <a:solidFill>
                            <a:schemeClr val="tx1"/>
                          </a:solidFill>
                          <a:latin typeface="+mn-lt"/>
                          <a:ea typeface="+mn-ea"/>
                          <a:cs typeface="+mn-cs"/>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02752559"/>
                  </a:ext>
                </a:extLst>
              </a:tr>
              <a:tr h="602648">
                <a:tc>
                  <a:txBody>
                    <a:bodyPr/>
                    <a:lstStyle/>
                    <a:p>
                      <a:pPr algn="ctr"/>
                      <a:r>
                        <a:rPr lang="en-US" sz="1200" b="1" kern="1200" dirty="0">
                          <a:solidFill>
                            <a:schemeClr val="tx1"/>
                          </a:solidFill>
                          <a:latin typeface="+mn-lt"/>
                          <a:ea typeface="+mn-ea"/>
                          <a:cs typeface="+mn-cs"/>
                        </a:rPr>
                        <a:t>Earthquake</a:t>
                      </a:r>
                    </a:p>
                    <a:p>
                      <a:pPr algn="ctr"/>
                      <a:r>
                        <a:rPr lang="en-US" sz="1200" b="1" kern="1200" dirty="0">
                          <a:solidFill>
                            <a:schemeClr val="tx1"/>
                          </a:solidFill>
                          <a:latin typeface="+mn-lt"/>
                          <a:ea typeface="+mn-ea"/>
                          <a:cs typeface="+mn-cs"/>
                        </a:rPr>
                        <a:t>Predicted in </a:t>
                      </a:r>
                      <a:r>
                        <a:rPr lang="en-US" sz="1200" b="1" i="1" kern="1200" dirty="0">
                          <a:solidFill>
                            <a:schemeClr val="tx1"/>
                          </a:solidFill>
                          <a:latin typeface="+mn-lt"/>
                          <a:ea typeface="+mn-ea"/>
                          <a:cs typeface="+mn-cs"/>
                        </a:rPr>
                        <a:t>T</a:t>
                      </a:r>
                      <a:r>
                        <a:rPr lang="en-US" sz="1200" b="1" i="1" kern="1200" baseline="-25000" dirty="0">
                          <a:solidFill>
                            <a:schemeClr val="tx1"/>
                          </a:solidFill>
                          <a:latin typeface="+mn-lt"/>
                          <a:ea typeface="+mn-ea"/>
                          <a:cs typeface="+mn-cs"/>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200" dirty="0">
                          <a:latin typeface="+mn-lt"/>
                        </a:rPr>
                        <a:t>True Positive (TP)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200" dirty="0">
                          <a:latin typeface="+mn-lt"/>
                        </a:rPr>
                        <a:t>False Positive (FP)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19887964"/>
                  </a:ext>
                </a:extLst>
              </a:tr>
              <a:tr h="602648">
                <a:tc>
                  <a:txBody>
                    <a:bodyPr/>
                    <a:lstStyle/>
                    <a:p>
                      <a:pPr algn="ctr"/>
                      <a:r>
                        <a:rPr lang="en-US" sz="1200" b="1" kern="1200" dirty="0">
                          <a:solidFill>
                            <a:schemeClr val="tx1"/>
                          </a:solidFill>
                          <a:latin typeface="+mn-lt"/>
                          <a:ea typeface="+mn-ea"/>
                          <a:cs typeface="+mn-cs"/>
                        </a:rPr>
                        <a:t>No Earthquake</a:t>
                      </a:r>
                    </a:p>
                    <a:p>
                      <a:pPr algn="ctr"/>
                      <a:r>
                        <a:rPr lang="en-US" sz="1200" b="1" kern="1200" dirty="0">
                          <a:solidFill>
                            <a:schemeClr val="tx1"/>
                          </a:solidFill>
                          <a:latin typeface="+mn-lt"/>
                          <a:ea typeface="+mn-ea"/>
                          <a:cs typeface="+mn-cs"/>
                        </a:rPr>
                        <a:t>Predicted in </a:t>
                      </a:r>
                      <a:r>
                        <a:rPr lang="en-US" sz="1200" b="1" i="1" kern="1200" dirty="0">
                          <a:solidFill>
                            <a:schemeClr val="tx1"/>
                          </a:solidFill>
                          <a:latin typeface="+mn-lt"/>
                          <a:ea typeface="+mn-ea"/>
                          <a:cs typeface="+mn-cs"/>
                        </a:rPr>
                        <a:t>T</a:t>
                      </a:r>
                      <a:r>
                        <a:rPr lang="en-US" sz="1200" b="1" i="1" kern="1200" baseline="-25000" dirty="0">
                          <a:solidFill>
                            <a:schemeClr val="tx1"/>
                          </a:solidFill>
                          <a:latin typeface="+mn-lt"/>
                          <a:ea typeface="+mn-ea"/>
                          <a:cs typeface="+mn-cs"/>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200" dirty="0">
                          <a:latin typeface="+mn-lt"/>
                        </a:rPr>
                        <a:t>False Negative (FN)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200" dirty="0">
                          <a:latin typeface="+mn-lt"/>
                        </a:rPr>
                        <a:t>True Negative (TN)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85782576"/>
                  </a:ext>
                </a:extLst>
              </a:tr>
            </a:tbl>
          </a:graphicData>
        </a:graphic>
      </p:graphicFrame>
      <p:sp>
        <p:nvSpPr>
          <p:cNvPr id="3" name="Right Arrow 2">
            <a:extLst>
              <a:ext uri="{FF2B5EF4-FFF2-40B4-BE49-F238E27FC236}">
                <a16:creationId xmlns:a16="http://schemas.microsoft.com/office/drawing/2014/main" id="{EAEF3ADC-C26A-E619-5295-3EB385D0AFD7}"/>
              </a:ext>
            </a:extLst>
          </p:cNvPr>
          <p:cNvSpPr>
            <a:spLocks/>
          </p:cNvSpPr>
          <p:nvPr/>
        </p:nvSpPr>
        <p:spPr>
          <a:xfrm>
            <a:off x="5100505" y="3067301"/>
            <a:ext cx="91440" cy="27432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4398E942-46AC-4AF9-2923-E085A769BA8C}"/>
              </a:ext>
            </a:extLst>
          </p:cNvPr>
          <p:cNvSpPr>
            <a:spLocks/>
          </p:cNvSpPr>
          <p:nvPr/>
        </p:nvSpPr>
        <p:spPr>
          <a:xfrm rot="5400000">
            <a:off x="4743483" y="3382238"/>
            <a:ext cx="91440" cy="27432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62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5DFB129-4FB1-E146-9A99-028939EC7667}"/>
              </a:ext>
            </a:extLst>
          </p:cNvPr>
          <p:cNvGrpSpPr/>
          <p:nvPr/>
        </p:nvGrpSpPr>
        <p:grpSpPr>
          <a:xfrm>
            <a:off x="391922" y="1007150"/>
            <a:ext cx="5669280" cy="4251960"/>
            <a:chOff x="925325" y="1007150"/>
            <a:chExt cx="5669280" cy="4251960"/>
          </a:xfrm>
        </p:grpSpPr>
        <p:pic>
          <p:nvPicPr>
            <p:cNvPr id="11" name="Picture 10" descr="Chart&#10;&#10;Description automatically generated">
              <a:extLst>
                <a:ext uri="{FF2B5EF4-FFF2-40B4-BE49-F238E27FC236}">
                  <a16:creationId xmlns:a16="http://schemas.microsoft.com/office/drawing/2014/main" id="{E9BDFEDA-E271-DC46-B7E0-50982CEAC85C}"/>
                </a:ext>
              </a:extLst>
            </p:cNvPr>
            <p:cNvPicPr>
              <a:picLocks noChangeAspect="1"/>
            </p:cNvPicPr>
            <p:nvPr/>
          </p:nvPicPr>
          <p:blipFill>
            <a:blip r:embed="rId2"/>
            <a:stretch>
              <a:fillRect/>
            </a:stretch>
          </p:blipFill>
          <p:spPr>
            <a:xfrm>
              <a:off x="925325" y="1007150"/>
              <a:ext cx="5669280" cy="4251960"/>
            </a:xfrm>
            <a:prstGeom prst="rect">
              <a:avLst/>
            </a:prstGeom>
          </p:spPr>
        </p:pic>
        <p:sp>
          <p:nvSpPr>
            <p:cNvPr id="12" name="Rectangle 11">
              <a:extLst>
                <a:ext uri="{FF2B5EF4-FFF2-40B4-BE49-F238E27FC236}">
                  <a16:creationId xmlns:a16="http://schemas.microsoft.com/office/drawing/2014/main" id="{91C81BE4-4388-6243-9970-DD3551CF92BD}"/>
                </a:ext>
              </a:extLst>
            </p:cNvPr>
            <p:cNvSpPr/>
            <p:nvPr/>
          </p:nvSpPr>
          <p:spPr>
            <a:xfrm>
              <a:off x="1671516" y="1166419"/>
              <a:ext cx="4244971" cy="294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F1375D27-0ADD-7446-B655-ED54A63107F6}"/>
              </a:ext>
            </a:extLst>
          </p:cNvPr>
          <p:cNvGrpSpPr/>
          <p:nvPr/>
        </p:nvGrpSpPr>
        <p:grpSpPr>
          <a:xfrm>
            <a:off x="5944049" y="961455"/>
            <a:ext cx="5669280" cy="4251960"/>
            <a:chOff x="925325" y="1007150"/>
            <a:chExt cx="5669280" cy="4251960"/>
          </a:xfrm>
        </p:grpSpPr>
        <p:pic>
          <p:nvPicPr>
            <p:cNvPr id="40" name="Picture 39" descr="Chart&#10;&#10;Description automatically generated">
              <a:extLst>
                <a:ext uri="{FF2B5EF4-FFF2-40B4-BE49-F238E27FC236}">
                  <a16:creationId xmlns:a16="http://schemas.microsoft.com/office/drawing/2014/main" id="{A5A0CFEA-4ACF-1948-A5ED-C8BFC266B6E3}"/>
                </a:ext>
              </a:extLst>
            </p:cNvPr>
            <p:cNvPicPr>
              <a:picLocks noChangeAspect="1"/>
            </p:cNvPicPr>
            <p:nvPr/>
          </p:nvPicPr>
          <p:blipFill>
            <a:blip r:embed="rId2"/>
            <a:stretch>
              <a:fillRect/>
            </a:stretch>
          </p:blipFill>
          <p:spPr>
            <a:xfrm>
              <a:off x="925325" y="1007150"/>
              <a:ext cx="5669280" cy="4251960"/>
            </a:xfrm>
            <a:prstGeom prst="rect">
              <a:avLst/>
            </a:prstGeom>
          </p:spPr>
        </p:pic>
        <p:sp>
          <p:nvSpPr>
            <p:cNvPr id="41" name="Rectangle 40">
              <a:extLst>
                <a:ext uri="{FF2B5EF4-FFF2-40B4-BE49-F238E27FC236}">
                  <a16:creationId xmlns:a16="http://schemas.microsoft.com/office/drawing/2014/main" id="{01719BFF-1E8C-874F-A99E-122C65D7F9B9}"/>
                </a:ext>
              </a:extLst>
            </p:cNvPr>
            <p:cNvSpPr/>
            <p:nvPr/>
          </p:nvSpPr>
          <p:spPr>
            <a:xfrm>
              <a:off x="1671516" y="1166419"/>
              <a:ext cx="4244971" cy="294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03D3294C-F7FA-2B42-ADE3-FC9F3CEAE70D}"/>
              </a:ext>
            </a:extLst>
          </p:cNvPr>
          <p:cNvCxnSpPr>
            <a:cxnSpLocks/>
          </p:cNvCxnSpPr>
          <p:nvPr/>
        </p:nvCxnSpPr>
        <p:spPr>
          <a:xfrm flipH="1" flipV="1">
            <a:off x="3195264" y="1301947"/>
            <a:ext cx="10418" cy="1898044"/>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273D8B6-81F2-E74D-B8EF-E21485262B1B}"/>
              </a:ext>
            </a:extLst>
          </p:cNvPr>
          <p:cNvSpPr>
            <a:spLocks noChangeAspect="1"/>
          </p:cNvSpPr>
          <p:nvPr/>
        </p:nvSpPr>
        <p:spPr>
          <a:xfrm flipH="1">
            <a:off x="3159961" y="3151191"/>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F63E9C03-9DD2-9741-9C30-2CFD0586954A}"/>
              </a:ext>
            </a:extLst>
          </p:cNvPr>
          <p:cNvGrpSpPr/>
          <p:nvPr/>
        </p:nvGrpSpPr>
        <p:grpSpPr>
          <a:xfrm>
            <a:off x="3189757" y="1027420"/>
            <a:ext cx="362367" cy="246580"/>
            <a:chOff x="3189757" y="1315093"/>
            <a:chExt cx="362367" cy="246580"/>
          </a:xfrm>
        </p:grpSpPr>
        <p:cxnSp>
          <p:nvCxnSpPr>
            <p:cNvPr id="21" name="Straight Arrow Connector 20">
              <a:extLst>
                <a:ext uri="{FF2B5EF4-FFF2-40B4-BE49-F238E27FC236}">
                  <a16:creationId xmlns:a16="http://schemas.microsoft.com/office/drawing/2014/main" id="{DAD74403-9A93-2343-A594-302A050ECD04}"/>
                </a:ext>
              </a:extLst>
            </p:cNvPr>
            <p:cNvCxnSpPr/>
            <p:nvPr/>
          </p:nvCxnSpPr>
          <p:spPr>
            <a:xfrm>
              <a:off x="3231224" y="1438383"/>
              <a:ext cx="27432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3220DE1-0697-764A-87A1-06AC7F14B703}"/>
                </a:ext>
              </a:extLst>
            </p:cNvPr>
            <p:cNvCxnSpPr/>
            <p:nvPr/>
          </p:nvCxnSpPr>
          <p:spPr>
            <a:xfrm>
              <a:off x="3189757" y="1315093"/>
              <a:ext cx="0" cy="2465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AF2CEB1-8227-0143-AE2D-5ED7E5E58B95}"/>
                </a:ext>
              </a:extLst>
            </p:cNvPr>
            <p:cNvCxnSpPr/>
            <p:nvPr/>
          </p:nvCxnSpPr>
          <p:spPr>
            <a:xfrm>
              <a:off x="3552124" y="1315093"/>
              <a:ext cx="0" cy="2465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Oval 9">
            <a:extLst>
              <a:ext uri="{FF2B5EF4-FFF2-40B4-BE49-F238E27FC236}">
                <a16:creationId xmlns:a16="http://schemas.microsoft.com/office/drawing/2014/main" id="{8803B287-FE08-6F44-BD46-A7DCCC5F0DE4}"/>
              </a:ext>
            </a:extLst>
          </p:cNvPr>
          <p:cNvSpPr>
            <a:spLocks noChangeAspect="1"/>
          </p:cNvSpPr>
          <p:nvPr/>
        </p:nvSpPr>
        <p:spPr>
          <a:xfrm flipH="1">
            <a:off x="8829595" y="2235699"/>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794F5D62-B049-0B41-902F-74EEA0C8EAD6}"/>
              </a:ext>
            </a:extLst>
          </p:cNvPr>
          <p:cNvGrpSpPr/>
          <p:nvPr/>
        </p:nvGrpSpPr>
        <p:grpSpPr>
          <a:xfrm>
            <a:off x="8856669" y="1098439"/>
            <a:ext cx="362367" cy="246580"/>
            <a:chOff x="3189757" y="1315093"/>
            <a:chExt cx="362367" cy="246580"/>
          </a:xfrm>
        </p:grpSpPr>
        <p:cxnSp>
          <p:nvCxnSpPr>
            <p:cNvPr id="28" name="Straight Arrow Connector 27">
              <a:extLst>
                <a:ext uri="{FF2B5EF4-FFF2-40B4-BE49-F238E27FC236}">
                  <a16:creationId xmlns:a16="http://schemas.microsoft.com/office/drawing/2014/main" id="{A2904AA3-9EFE-DB4D-94F3-2747C93E1C5E}"/>
                </a:ext>
              </a:extLst>
            </p:cNvPr>
            <p:cNvCxnSpPr/>
            <p:nvPr/>
          </p:nvCxnSpPr>
          <p:spPr>
            <a:xfrm>
              <a:off x="3231224" y="1438383"/>
              <a:ext cx="27432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6D9EEF-A312-C044-947A-6DCD2E8E9151}"/>
                </a:ext>
              </a:extLst>
            </p:cNvPr>
            <p:cNvCxnSpPr/>
            <p:nvPr/>
          </p:nvCxnSpPr>
          <p:spPr>
            <a:xfrm>
              <a:off x="3189757" y="1315093"/>
              <a:ext cx="0" cy="2465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36BA15-F3E9-C346-B8D4-F7917B477FD1}"/>
                </a:ext>
              </a:extLst>
            </p:cNvPr>
            <p:cNvCxnSpPr/>
            <p:nvPr/>
          </p:nvCxnSpPr>
          <p:spPr>
            <a:xfrm>
              <a:off x="3552124" y="1315093"/>
              <a:ext cx="0" cy="2465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3EEB19F2-90BD-7141-99E8-69C6C3BB5389}"/>
              </a:ext>
            </a:extLst>
          </p:cNvPr>
          <p:cNvCxnSpPr>
            <a:cxnSpLocks/>
          </p:cNvCxnSpPr>
          <p:nvPr/>
        </p:nvCxnSpPr>
        <p:spPr>
          <a:xfrm flipH="1" flipV="1">
            <a:off x="8854623" y="1402465"/>
            <a:ext cx="10418" cy="822960"/>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34" name="Rounded Rectangular Callout 33">
            <a:extLst>
              <a:ext uri="{FF2B5EF4-FFF2-40B4-BE49-F238E27FC236}">
                <a16:creationId xmlns:a16="http://schemas.microsoft.com/office/drawing/2014/main" id="{383377B8-11CC-D74C-BFD5-5B76BAC1B970}"/>
              </a:ext>
            </a:extLst>
          </p:cNvPr>
          <p:cNvSpPr/>
          <p:nvPr/>
        </p:nvSpPr>
        <p:spPr>
          <a:xfrm>
            <a:off x="1376738" y="114635"/>
            <a:ext cx="1613042" cy="625209"/>
          </a:xfrm>
          <a:prstGeom prst="wedgeRoundRectCallout">
            <a:avLst>
              <a:gd name="adj1" fmla="val 59421"/>
              <a:gd name="adj2" fmla="val 11180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Forward Time Window </a:t>
            </a:r>
            <a:r>
              <a:rPr lang="en-US" i="1" dirty="0">
                <a:solidFill>
                  <a:schemeClr val="tx1"/>
                </a:solidFill>
              </a:rPr>
              <a:t>T</a:t>
            </a:r>
            <a:r>
              <a:rPr lang="en-US" i="1" baseline="-25000" dirty="0">
                <a:solidFill>
                  <a:schemeClr val="tx1"/>
                </a:solidFill>
              </a:rPr>
              <a:t>w</a:t>
            </a:r>
          </a:p>
        </p:txBody>
      </p:sp>
      <p:sp>
        <p:nvSpPr>
          <p:cNvPr id="35" name="Rounded Rectangular Callout 34">
            <a:extLst>
              <a:ext uri="{FF2B5EF4-FFF2-40B4-BE49-F238E27FC236}">
                <a16:creationId xmlns:a16="http://schemas.microsoft.com/office/drawing/2014/main" id="{2B6B4334-6C12-6B43-9198-2E90CBA898AE}"/>
              </a:ext>
            </a:extLst>
          </p:cNvPr>
          <p:cNvSpPr/>
          <p:nvPr/>
        </p:nvSpPr>
        <p:spPr>
          <a:xfrm>
            <a:off x="9481336" y="116254"/>
            <a:ext cx="1613042" cy="625209"/>
          </a:xfrm>
          <a:prstGeom prst="wedgeRoundRectCallout">
            <a:avLst>
              <a:gd name="adj1" fmla="val -64146"/>
              <a:gd name="adj2" fmla="val 11673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Forward Time Window </a:t>
            </a:r>
            <a:r>
              <a:rPr lang="en-US" i="1" dirty="0">
                <a:solidFill>
                  <a:schemeClr val="tx1"/>
                </a:solidFill>
              </a:rPr>
              <a:t>T</a:t>
            </a:r>
            <a:r>
              <a:rPr lang="en-US" i="1" baseline="-25000" dirty="0">
                <a:solidFill>
                  <a:schemeClr val="tx1"/>
                </a:solidFill>
              </a:rPr>
              <a:t>w</a:t>
            </a:r>
          </a:p>
        </p:txBody>
      </p:sp>
      <p:sp>
        <p:nvSpPr>
          <p:cNvPr id="36" name="TextBox 35">
            <a:extLst>
              <a:ext uri="{FF2B5EF4-FFF2-40B4-BE49-F238E27FC236}">
                <a16:creationId xmlns:a16="http://schemas.microsoft.com/office/drawing/2014/main" id="{93A61199-F332-0348-8AC9-7BACAECCD81C}"/>
              </a:ext>
            </a:extLst>
          </p:cNvPr>
          <p:cNvSpPr txBox="1"/>
          <p:nvPr/>
        </p:nvSpPr>
        <p:spPr>
          <a:xfrm>
            <a:off x="5973556" y="5378425"/>
            <a:ext cx="5498008" cy="1046440"/>
          </a:xfrm>
          <a:prstGeom prst="rect">
            <a:avLst/>
          </a:prstGeom>
          <a:noFill/>
        </p:spPr>
        <p:txBody>
          <a:bodyPr wrap="square" rtlCol="0">
            <a:spAutoFit/>
          </a:bodyPr>
          <a:lstStyle/>
          <a:p>
            <a:r>
              <a:rPr lang="en-US" sz="2000" dirty="0"/>
              <a:t>Time series point </a:t>
            </a:r>
            <a:r>
              <a:rPr lang="en-US" sz="2000" dirty="0">
                <a:solidFill>
                  <a:srgbClr val="0E1CFF"/>
                </a:solidFill>
              </a:rPr>
              <a:t>is at or above </a:t>
            </a:r>
            <a:r>
              <a:rPr lang="en-US" sz="2000" dirty="0"/>
              <a:t>decision threshold:</a:t>
            </a:r>
          </a:p>
          <a:p>
            <a:pPr marL="285750" indent="-285750">
              <a:buFont typeface="Arial" panose="020B0604020202020204" pitchFamily="34" charset="0"/>
              <a:buChar char="•"/>
            </a:pPr>
            <a:r>
              <a:rPr lang="en-US" sz="1400" dirty="0"/>
              <a:t>If large earthquake </a:t>
            </a:r>
            <a:r>
              <a:rPr lang="en-US" sz="1400" dirty="0">
                <a:solidFill>
                  <a:srgbClr val="0E1CFF"/>
                </a:solidFill>
              </a:rPr>
              <a:t>does occur </a:t>
            </a:r>
            <a:r>
              <a:rPr lang="en-US" sz="1400" dirty="0"/>
              <a:t>within </a:t>
            </a:r>
            <a:r>
              <a:rPr lang="en-US" sz="1400" i="1" dirty="0"/>
              <a:t>T</a:t>
            </a:r>
            <a:r>
              <a:rPr lang="en-US" sz="1400" i="1" baseline="-25000" dirty="0"/>
              <a:t>W</a:t>
            </a:r>
            <a:r>
              <a:rPr lang="en-US" sz="1400" dirty="0"/>
              <a:t>, True Positive (TP)</a:t>
            </a:r>
          </a:p>
          <a:p>
            <a:pPr marL="285750" indent="-285750">
              <a:buFont typeface="Arial" panose="020B0604020202020204" pitchFamily="34" charset="0"/>
              <a:buChar char="•"/>
            </a:pPr>
            <a:r>
              <a:rPr lang="en-US" sz="1400" dirty="0"/>
              <a:t>If large earthquake </a:t>
            </a:r>
            <a:r>
              <a:rPr lang="en-US" sz="1400" dirty="0">
                <a:solidFill>
                  <a:srgbClr val="0E1CFF"/>
                </a:solidFill>
              </a:rPr>
              <a:t>does not occur </a:t>
            </a:r>
            <a:r>
              <a:rPr lang="en-US" sz="1400" dirty="0"/>
              <a:t>within </a:t>
            </a:r>
            <a:r>
              <a:rPr lang="en-US" sz="1400" i="1" dirty="0"/>
              <a:t>T</a:t>
            </a:r>
            <a:r>
              <a:rPr lang="en-US" sz="1400" i="1" baseline="-25000" dirty="0"/>
              <a:t>W</a:t>
            </a:r>
            <a:r>
              <a:rPr lang="en-US" sz="1400" dirty="0"/>
              <a:t>, False Positive (FP)</a:t>
            </a:r>
          </a:p>
          <a:p>
            <a:endParaRPr lang="en-US" sz="1400" dirty="0"/>
          </a:p>
        </p:txBody>
      </p:sp>
      <p:sp>
        <p:nvSpPr>
          <p:cNvPr id="37" name="TextBox 36">
            <a:extLst>
              <a:ext uri="{FF2B5EF4-FFF2-40B4-BE49-F238E27FC236}">
                <a16:creationId xmlns:a16="http://schemas.microsoft.com/office/drawing/2014/main" id="{84DF1F12-4DCE-4847-ACD0-BD3924B9079B}"/>
              </a:ext>
            </a:extLst>
          </p:cNvPr>
          <p:cNvSpPr txBox="1"/>
          <p:nvPr/>
        </p:nvSpPr>
        <p:spPr>
          <a:xfrm>
            <a:off x="743337" y="5373174"/>
            <a:ext cx="5250093" cy="1046440"/>
          </a:xfrm>
          <a:prstGeom prst="rect">
            <a:avLst/>
          </a:prstGeom>
          <a:noFill/>
        </p:spPr>
        <p:txBody>
          <a:bodyPr wrap="square" rtlCol="0">
            <a:spAutoFit/>
          </a:bodyPr>
          <a:lstStyle/>
          <a:p>
            <a:r>
              <a:rPr lang="en-US" sz="2000" dirty="0"/>
              <a:t>Time series point </a:t>
            </a:r>
            <a:r>
              <a:rPr lang="en-US" sz="2000" dirty="0">
                <a:solidFill>
                  <a:srgbClr val="0E1CFF"/>
                </a:solidFill>
              </a:rPr>
              <a:t>is below </a:t>
            </a:r>
            <a:r>
              <a:rPr lang="en-US" sz="2000" dirty="0"/>
              <a:t>decision threshold:</a:t>
            </a:r>
          </a:p>
          <a:p>
            <a:pPr marL="285750" indent="-285750">
              <a:buFont typeface="Arial" panose="020B0604020202020204" pitchFamily="34" charset="0"/>
              <a:buChar char="•"/>
            </a:pPr>
            <a:r>
              <a:rPr lang="en-US" sz="1400" dirty="0"/>
              <a:t>If large earthquake </a:t>
            </a:r>
            <a:r>
              <a:rPr lang="en-US" sz="1400" dirty="0">
                <a:solidFill>
                  <a:srgbClr val="0E1CFF"/>
                </a:solidFill>
              </a:rPr>
              <a:t>does occur </a:t>
            </a:r>
            <a:r>
              <a:rPr lang="en-US" sz="1400" dirty="0"/>
              <a:t>within </a:t>
            </a:r>
            <a:r>
              <a:rPr lang="en-US" sz="1400" i="1" dirty="0"/>
              <a:t>T</a:t>
            </a:r>
            <a:r>
              <a:rPr lang="en-US" sz="1400" i="1" baseline="-25000" dirty="0"/>
              <a:t>W</a:t>
            </a:r>
            <a:r>
              <a:rPr lang="en-US" sz="1400" dirty="0"/>
              <a:t>, False Negative (FN)</a:t>
            </a:r>
          </a:p>
          <a:p>
            <a:pPr marL="285750" indent="-285750">
              <a:buFont typeface="Arial" panose="020B0604020202020204" pitchFamily="34" charset="0"/>
              <a:buChar char="•"/>
            </a:pPr>
            <a:r>
              <a:rPr lang="en-US" sz="1400" dirty="0"/>
              <a:t>If large earthquake </a:t>
            </a:r>
            <a:r>
              <a:rPr lang="en-US" sz="1400" dirty="0">
                <a:solidFill>
                  <a:srgbClr val="0E1CFF"/>
                </a:solidFill>
              </a:rPr>
              <a:t>does not occur </a:t>
            </a:r>
            <a:r>
              <a:rPr lang="en-US" sz="1400" dirty="0"/>
              <a:t>within </a:t>
            </a:r>
            <a:r>
              <a:rPr lang="en-US" sz="1400" i="1" dirty="0"/>
              <a:t>T</a:t>
            </a:r>
            <a:r>
              <a:rPr lang="en-US" sz="1400" i="1" baseline="-25000" dirty="0"/>
              <a:t>W</a:t>
            </a:r>
            <a:r>
              <a:rPr lang="en-US" sz="1400" dirty="0"/>
              <a:t>, True Negative (TN)</a:t>
            </a:r>
          </a:p>
          <a:p>
            <a:endParaRPr lang="en-US" sz="1400" dirty="0"/>
          </a:p>
        </p:txBody>
      </p:sp>
      <p:cxnSp>
        <p:nvCxnSpPr>
          <p:cNvPr id="42" name="Straight Connector 41">
            <a:extLst>
              <a:ext uri="{FF2B5EF4-FFF2-40B4-BE49-F238E27FC236}">
                <a16:creationId xmlns:a16="http://schemas.microsoft.com/office/drawing/2014/main" id="{994F17BA-3455-B447-A653-03ACB7572111}"/>
              </a:ext>
            </a:extLst>
          </p:cNvPr>
          <p:cNvCxnSpPr/>
          <p:nvPr/>
        </p:nvCxnSpPr>
        <p:spPr>
          <a:xfrm>
            <a:off x="1742641" y="2829740"/>
            <a:ext cx="301752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991EC87-17C1-0244-A8C5-1732C1E9101A}"/>
              </a:ext>
            </a:extLst>
          </p:cNvPr>
          <p:cNvCxnSpPr/>
          <p:nvPr/>
        </p:nvCxnSpPr>
        <p:spPr>
          <a:xfrm>
            <a:off x="7356281" y="2818309"/>
            <a:ext cx="301752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DA2B760-B3F6-1D4A-926C-56D167EBC496}"/>
              </a:ext>
            </a:extLst>
          </p:cNvPr>
          <p:cNvSpPr txBox="1"/>
          <p:nvPr/>
        </p:nvSpPr>
        <p:spPr>
          <a:xfrm>
            <a:off x="2392031" y="6358059"/>
            <a:ext cx="7407938" cy="461665"/>
          </a:xfrm>
          <a:prstGeom prst="rect">
            <a:avLst/>
          </a:prstGeom>
          <a:noFill/>
        </p:spPr>
        <p:txBody>
          <a:bodyPr wrap="square" rtlCol="0">
            <a:spAutoFit/>
          </a:bodyPr>
          <a:lstStyle/>
          <a:p>
            <a:pPr algn="ctr"/>
            <a:r>
              <a:rPr lang="en-US" sz="2400" dirty="0">
                <a:solidFill>
                  <a:srgbClr val="0E1CFF"/>
                </a:solidFill>
              </a:rPr>
              <a:t>Here we use </a:t>
            </a:r>
            <a:r>
              <a:rPr lang="en-US" sz="2400" i="1" dirty="0">
                <a:solidFill>
                  <a:srgbClr val="0E1CFF"/>
                </a:solidFill>
              </a:rPr>
              <a:t>T</a:t>
            </a:r>
            <a:r>
              <a:rPr lang="en-US" sz="2400" i="1" baseline="-25000" dirty="0">
                <a:solidFill>
                  <a:srgbClr val="0E1CFF"/>
                </a:solidFill>
              </a:rPr>
              <a:t>W</a:t>
            </a:r>
            <a:r>
              <a:rPr lang="en-US" sz="2400" dirty="0">
                <a:solidFill>
                  <a:srgbClr val="0E1CFF"/>
                </a:solidFill>
              </a:rPr>
              <a:t> = 3 years, with 500 threshold values</a:t>
            </a:r>
          </a:p>
        </p:txBody>
      </p:sp>
      <p:sp>
        <p:nvSpPr>
          <p:cNvPr id="50" name="Up Arrow 49">
            <a:extLst>
              <a:ext uri="{FF2B5EF4-FFF2-40B4-BE49-F238E27FC236}">
                <a16:creationId xmlns:a16="http://schemas.microsoft.com/office/drawing/2014/main" id="{767A062F-45C9-2842-9AD2-3A3C688C38BD}"/>
              </a:ext>
            </a:extLst>
          </p:cNvPr>
          <p:cNvSpPr/>
          <p:nvPr/>
        </p:nvSpPr>
        <p:spPr>
          <a:xfrm>
            <a:off x="1787043" y="2469366"/>
            <a:ext cx="484632"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Up Arrow 50">
            <a:extLst>
              <a:ext uri="{FF2B5EF4-FFF2-40B4-BE49-F238E27FC236}">
                <a16:creationId xmlns:a16="http://schemas.microsoft.com/office/drawing/2014/main" id="{54C85B9A-294B-BB41-A6B2-DD19534971DF}"/>
              </a:ext>
            </a:extLst>
          </p:cNvPr>
          <p:cNvSpPr/>
          <p:nvPr/>
        </p:nvSpPr>
        <p:spPr>
          <a:xfrm rot="10800000">
            <a:off x="1786563" y="3022291"/>
            <a:ext cx="484632"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TextBox 51">
            <a:extLst>
              <a:ext uri="{FF2B5EF4-FFF2-40B4-BE49-F238E27FC236}">
                <a16:creationId xmlns:a16="http://schemas.microsoft.com/office/drawing/2014/main" id="{B2AA53CB-F85A-9A4C-A233-D8BEE4912025}"/>
              </a:ext>
            </a:extLst>
          </p:cNvPr>
          <p:cNvSpPr txBox="1"/>
          <p:nvPr/>
        </p:nvSpPr>
        <p:spPr>
          <a:xfrm>
            <a:off x="911918" y="3342907"/>
            <a:ext cx="2230871" cy="307777"/>
          </a:xfrm>
          <a:prstGeom prst="rect">
            <a:avLst/>
          </a:prstGeom>
          <a:solidFill>
            <a:schemeClr val="bg1"/>
          </a:solidFill>
          <a:ln>
            <a:solidFill>
              <a:srgbClr val="090BFF"/>
            </a:solidFill>
          </a:ln>
        </p:spPr>
        <p:txBody>
          <a:bodyPr wrap="square" rtlCol="0">
            <a:spAutoFit/>
          </a:bodyPr>
          <a:lstStyle/>
          <a:p>
            <a:pPr algn="ctr"/>
            <a:r>
              <a:rPr lang="en-US" sz="1400" dirty="0"/>
              <a:t>Below Decision Threshold</a:t>
            </a:r>
          </a:p>
        </p:txBody>
      </p:sp>
      <p:sp>
        <p:nvSpPr>
          <p:cNvPr id="53" name="TextBox 52">
            <a:extLst>
              <a:ext uri="{FF2B5EF4-FFF2-40B4-BE49-F238E27FC236}">
                <a16:creationId xmlns:a16="http://schemas.microsoft.com/office/drawing/2014/main" id="{837EFFC8-7171-6541-AF3C-B57DED7090AD}"/>
              </a:ext>
            </a:extLst>
          </p:cNvPr>
          <p:cNvSpPr txBox="1"/>
          <p:nvPr/>
        </p:nvSpPr>
        <p:spPr>
          <a:xfrm>
            <a:off x="922675" y="2044612"/>
            <a:ext cx="2209840" cy="307777"/>
          </a:xfrm>
          <a:prstGeom prst="rect">
            <a:avLst/>
          </a:prstGeom>
          <a:solidFill>
            <a:schemeClr val="bg1"/>
          </a:solidFill>
          <a:ln>
            <a:solidFill>
              <a:srgbClr val="090BFF"/>
            </a:solidFill>
          </a:ln>
        </p:spPr>
        <p:txBody>
          <a:bodyPr wrap="square" rtlCol="0">
            <a:spAutoFit/>
          </a:bodyPr>
          <a:lstStyle/>
          <a:p>
            <a:pPr algn="ctr"/>
            <a:r>
              <a:rPr lang="en-US" sz="1400" dirty="0"/>
              <a:t>Above Decision Threshold</a:t>
            </a:r>
          </a:p>
        </p:txBody>
      </p:sp>
      <p:sp>
        <p:nvSpPr>
          <p:cNvPr id="54" name="Up Arrow 53">
            <a:extLst>
              <a:ext uri="{FF2B5EF4-FFF2-40B4-BE49-F238E27FC236}">
                <a16:creationId xmlns:a16="http://schemas.microsoft.com/office/drawing/2014/main" id="{4AA522DF-BA0C-B34A-A12E-7CF22266B1B5}"/>
              </a:ext>
            </a:extLst>
          </p:cNvPr>
          <p:cNvSpPr/>
          <p:nvPr/>
        </p:nvSpPr>
        <p:spPr>
          <a:xfrm>
            <a:off x="9951325" y="2469365"/>
            <a:ext cx="484632"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Up Arrow 54">
            <a:extLst>
              <a:ext uri="{FF2B5EF4-FFF2-40B4-BE49-F238E27FC236}">
                <a16:creationId xmlns:a16="http://schemas.microsoft.com/office/drawing/2014/main" id="{E2D92A1C-7A79-CB46-A699-336C5FEE8CE1}"/>
              </a:ext>
            </a:extLst>
          </p:cNvPr>
          <p:cNvSpPr/>
          <p:nvPr/>
        </p:nvSpPr>
        <p:spPr>
          <a:xfrm rot="10800000">
            <a:off x="9950845" y="3022290"/>
            <a:ext cx="484632"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TextBox 55">
            <a:extLst>
              <a:ext uri="{FF2B5EF4-FFF2-40B4-BE49-F238E27FC236}">
                <a16:creationId xmlns:a16="http://schemas.microsoft.com/office/drawing/2014/main" id="{F113D04A-3B0D-3744-9CBE-10144D2E8FDC}"/>
              </a:ext>
            </a:extLst>
          </p:cNvPr>
          <p:cNvSpPr txBox="1"/>
          <p:nvPr/>
        </p:nvSpPr>
        <p:spPr>
          <a:xfrm>
            <a:off x="9076200" y="3342906"/>
            <a:ext cx="2230871" cy="307777"/>
          </a:xfrm>
          <a:prstGeom prst="rect">
            <a:avLst/>
          </a:prstGeom>
          <a:solidFill>
            <a:schemeClr val="bg1"/>
          </a:solidFill>
          <a:ln>
            <a:solidFill>
              <a:srgbClr val="090BFF"/>
            </a:solidFill>
          </a:ln>
        </p:spPr>
        <p:txBody>
          <a:bodyPr wrap="square" rtlCol="0">
            <a:spAutoFit/>
          </a:bodyPr>
          <a:lstStyle/>
          <a:p>
            <a:pPr algn="ctr"/>
            <a:r>
              <a:rPr lang="en-US" sz="1400" dirty="0"/>
              <a:t>Below Decision Threshold</a:t>
            </a:r>
          </a:p>
        </p:txBody>
      </p:sp>
      <p:sp>
        <p:nvSpPr>
          <p:cNvPr id="57" name="TextBox 56">
            <a:extLst>
              <a:ext uri="{FF2B5EF4-FFF2-40B4-BE49-F238E27FC236}">
                <a16:creationId xmlns:a16="http://schemas.microsoft.com/office/drawing/2014/main" id="{9871A5C8-3007-7B4D-9089-C802FAC46150}"/>
              </a:ext>
            </a:extLst>
          </p:cNvPr>
          <p:cNvSpPr txBox="1"/>
          <p:nvPr/>
        </p:nvSpPr>
        <p:spPr>
          <a:xfrm>
            <a:off x="9086957" y="2044611"/>
            <a:ext cx="2209840" cy="307777"/>
          </a:xfrm>
          <a:prstGeom prst="rect">
            <a:avLst/>
          </a:prstGeom>
          <a:solidFill>
            <a:schemeClr val="bg1"/>
          </a:solidFill>
          <a:ln>
            <a:solidFill>
              <a:srgbClr val="090BFF"/>
            </a:solidFill>
          </a:ln>
        </p:spPr>
        <p:txBody>
          <a:bodyPr wrap="square" rtlCol="0">
            <a:spAutoFit/>
          </a:bodyPr>
          <a:lstStyle/>
          <a:p>
            <a:pPr algn="ctr"/>
            <a:r>
              <a:rPr lang="en-US" sz="1400" dirty="0"/>
              <a:t>Above Decision Threshold</a:t>
            </a:r>
          </a:p>
        </p:txBody>
      </p:sp>
      <mc:AlternateContent xmlns:mc="http://schemas.openxmlformats.org/markup-compatibility/2006" xmlns:a14="http://schemas.microsoft.com/office/drawing/2010/main">
        <mc:Choice Requires="a14">
          <p:sp>
            <p:nvSpPr>
              <p:cNvPr id="44" name="Alternate Process 43">
                <a:extLst>
                  <a:ext uri="{FF2B5EF4-FFF2-40B4-BE49-F238E27FC236}">
                    <a16:creationId xmlns:a16="http://schemas.microsoft.com/office/drawing/2014/main" id="{AC4838E0-A50B-A54E-98CA-E4C4CF4E3245}"/>
                  </a:ext>
                </a:extLst>
              </p:cNvPr>
              <p:cNvSpPr/>
              <p:nvPr/>
            </p:nvSpPr>
            <p:spPr>
              <a:xfrm>
                <a:off x="3581231" y="1050152"/>
                <a:ext cx="5158177" cy="4074565"/>
              </a:xfrm>
              <a:prstGeom prst="flowChartAlternateProcess">
                <a:avLst/>
              </a:prstGeom>
              <a:solidFill>
                <a:schemeClr val="accent5">
                  <a:lumMod val="20000"/>
                  <a:lumOff val="80000"/>
                  <a:alpha val="89804"/>
                </a:schemeClr>
              </a:solidFill>
              <a:ln w="28575">
                <a:solidFill>
                  <a:srgbClr val="0E1C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Aft>
                    <a:spcPts val="600"/>
                  </a:spcAft>
                  <a:buFont typeface="Arial" panose="020B0604020202020204" pitchFamily="34" charset="0"/>
                  <a:buChar char="•"/>
                </a:pPr>
                <a:endParaRPr lang="en-US" sz="1600" dirty="0">
                  <a:solidFill>
                    <a:schemeClr val="tx1"/>
                  </a:solidFill>
                </a:endParaRPr>
              </a:p>
              <a:p>
                <a:pPr marL="285750" indent="-285750">
                  <a:spcAft>
                    <a:spcPts val="600"/>
                  </a:spcAft>
                  <a:buFont typeface="Arial" panose="020B0604020202020204" pitchFamily="34" charset="0"/>
                  <a:buChar char="•"/>
                </a:pPr>
                <a:r>
                  <a:rPr lang="en-US" sz="1600" dirty="0">
                    <a:solidFill>
                      <a:schemeClr val="tx1"/>
                    </a:solidFill>
                  </a:rPr>
                  <a:t>Next, compute the True Positive Rate TPR, False Positive Rate FPR, and Precision PPV:</a:t>
                </a:r>
              </a:p>
              <a:p>
                <a:pPr>
                  <a:spcAft>
                    <a:spcPts val="600"/>
                  </a:spcAft>
                </a:pPr>
                <a14:m>
                  <m:oMath xmlns:m="http://schemas.openxmlformats.org/officeDocument/2006/math">
                    <m:r>
                      <a:rPr lang="en-US" sz="1600" b="0" i="1" smtClean="0">
                        <a:solidFill>
                          <a:schemeClr val="tx1"/>
                        </a:solidFill>
                        <a:latin typeface="Cambria Math" panose="02040503050406030204" pitchFamily="18" charset="0"/>
                      </a:rPr>
                      <m:t>𝑇𝑃𝑅</m:t>
                    </m:r>
                    <m:r>
                      <a:rPr lang="en-US" sz="1600" b="0" i="1" smtClean="0">
                        <a:solidFill>
                          <a:schemeClr val="tx1"/>
                        </a:solidFill>
                        <a:latin typeface="Cambria Math" panose="02040503050406030204" pitchFamily="18" charset="0"/>
                      </a:rPr>
                      <m:t>= </m:t>
                    </m:r>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𝑇𝑃</m:t>
                        </m:r>
                      </m:num>
                      <m:den>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𝑇𝑃</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𝐹𝑁</m:t>
                        </m:r>
                        <m:r>
                          <a:rPr lang="en-US" sz="1600" b="0" i="1" smtClean="0">
                            <a:solidFill>
                              <a:schemeClr val="tx1"/>
                            </a:solidFill>
                            <a:latin typeface="Cambria Math" panose="02040503050406030204" pitchFamily="18" charset="0"/>
                          </a:rPr>
                          <m:t>)</m:t>
                        </m:r>
                      </m:den>
                    </m:f>
                  </m:oMath>
                </a14:m>
                <a:r>
                  <a:rPr lang="en-US" sz="1600" dirty="0">
                    <a:solidFill>
                      <a:schemeClr val="tx1"/>
                    </a:solidFill>
                  </a:rPr>
                  <a:t>      </a:t>
                </a:r>
                <a14:m>
                  <m:oMath xmlns:m="http://schemas.openxmlformats.org/officeDocument/2006/math">
                    <m:r>
                      <a:rPr lang="en-US" sz="1600" b="0" i="1" smtClean="0">
                        <a:solidFill>
                          <a:schemeClr val="tx1"/>
                        </a:solidFill>
                        <a:latin typeface="Cambria Math" panose="02040503050406030204" pitchFamily="18" charset="0"/>
                      </a:rPr>
                      <m:t>𝐹𝑃</m:t>
                    </m:r>
                    <m:r>
                      <a:rPr lang="en-US" sz="1600" i="1">
                        <a:solidFill>
                          <a:schemeClr val="tx1"/>
                        </a:solidFill>
                        <a:latin typeface="Cambria Math" panose="02040503050406030204" pitchFamily="18" charset="0"/>
                      </a:rPr>
                      <m:t>𝑅</m:t>
                    </m:r>
                    <m:r>
                      <a:rPr lang="en-US" sz="1600" i="1">
                        <a:solidFill>
                          <a:schemeClr val="tx1"/>
                        </a:solidFill>
                        <a:latin typeface="Cambria Math" panose="02040503050406030204" pitchFamily="18" charset="0"/>
                      </a:rPr>
                      <m:t>= </m:t>
                    </m:r>
                    <m:f>
                      <m:fPr>
                        <m:ctrlPr>
                          <a:rPr lang="en-US" sz="1600" i="1">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𝐹</m:t>
                        </m:r>
                        <m:r>
                          <a:rPr lang="en-US" sz="1600" i="1">
                            <a:solidFill>
                              <a:schemeClr val="tx1"/>
                            </a:solidFill>
                            <a:latin typeface="Cambria Math" panose="02040503050406030204" pitchFamily="18" charset="0"/>
                          </a:rPr>
                          <m:t>𝑃</m:t>
                        </m:r>
                      </m:num>
                      <m:den>
                        <m:r>
                          <a:rPr lang="en-US" sz="1600" i="1">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𝐹</m:t>
                        </m:r>
                        <m:r>
                          <a:rPr lang="en-US" sz="1600" i="1">
                            <a:solidFill>
                              <a:schemeClr val="tx1"/>
                            </a:solidFill>
                            <a:latin typeface="Cambria Math" panose="02040503050406030204" pitchFamily="18" charset="0"/>
                          </a:rPr>
                          <m:t>𝑃</m:t>
                        </m:r>
                        <m:r>
                          <a:rPr lang="en-US" sz="1600" i="1">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𝑇</m:t>
                        </m:r>
                        <m:r>
                          <a:rPr lang="en-US" sz="1600" i="1">
                            <a:solidFill>
                              <a:schemeClr val="tx1"/>
                            </a:solidFill>
                            <a:latin typeface="Cambria Math" panose="02040503050406030204" pitchFamily="18" charset="0"/>
                          </a:rPr>
                          <m:t>𝑁</m:t>
                        </m:r>
                        <m:r>
                          <a:rPr lang="en-US" sz="1600" i="1">
                            <a:solidFill>
                              <a:schemeClr val="tx1"/>
                            </a:solidFill>
                            <a:latin typeface="Cambria Math" panose="02040503050406030204" pitchFamily="18" charset="0"/>
                          </a:rPr>
                          <m:t>)</m:t>
                        </m:r>
                      </m:den>
                    </m:f>
                  </m:oMath>
                </a14:m>
                <a:r>
                  <a:rPr lang="en-US" sz="1600" dirty="0">
                    <a:solidFill>
                      <a:schemeClr val="tx1"/>
                    </a:solidFill>
                  </a:rPr>
                  <a:t>     </a:t>
                </a:r>
                <a14:m>
                  <m:oMath xmlns:m="http://schemas.openxmlformats.org/officeDocument/2006/math">
                    <m:r>
                      <a:rPr lang="en-US" sz="1600" b="0" i="1" smtClean="0">
                        <a:solidFill>
                          <a:schemeClr val="tx1"/>
                        </a:solidFill>
                        <a:latin typeface="Cambria Math" panose="02040503050406030204" pitchFamily="18" charset="0"/>
                      </a:rPr>
                      <m:t>𝑃𝑃𝑉</m:t>
                    </m:r>
                    <m:r>
                      <a:rPr lang="en-US" sz="1600" i="1">
                        <a:solidFill>
                          <a:schemeClr val="tx1"/>
                        </a:solidFill>
                        <a:latin typeface="Cambria Math" panose="02040503050406030204" pitchFamily="18" charset="0"/>
                      </a:rPr>
                      <m:t>= </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𝑇𝑃</m:t>
                        </m:r>
                      </m:num>
                      <m:den>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𝑇𝑃</m:t>
                        </m:r>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𝐹𝑃</m:t>
                        </m:r>
                        <m:r>
                          <a:rPr lang="en-US" sz="1600" i="1">
                            <a:solidFill>
                              <a:schemeClr val="tx1"/>
                            </a:solidFill>
                            <a:latin typeface="Cambria Math" panose="02040503050406030204" pitchFamily="18" charset="0"/>
                          </a:rPr>
                          <m:t>)</m:t>
                        </m:r>
                      </m:den>
                    </m:f>
                  </m:oMath>
                </a14:m>
                <a:endParaRPr lang="en-US" sz="1600" dirty="0">
                  <a:solidFill>
                    <a:schemeClr val="tx1"/>
                  </a:solidFill>
                </a:endParaRPr>
              </a:p>
              <a:p>
                <a:pPr marL="285750" indent="-285750">
                  <a:spcAft>
                    <a:spcPts val="600"/>
                  </a:spcAft>
                  <a:buFont typeface="Arial" panose="020B0604020202020204" pitchFamily="34" charset="0"/>
                  <a:buChar char="•"/>
                </a:pPr>
                <a:r>
                  <a:rPr lang="en-US" sz="1600" dirty="0">
                    <a:solidFill>
                      <a:schemeClr val="tx1"/>
                    </a:solidFill>
                  </a:rPr>
                  <a:t>Then, sweep over all Decision Thresholds </a:t>
                </a:r>
                <a:r>
                  <a:rPr lang="en-US" sz="1600" i="1" dirty="0">
                    <a:solidFill>
                      <a:schemeClr val="tx1"/>
                    </a:solidFill>
                  </a:rPr>
                  <a:t>D</a:t>
                </a:r>
                <a:r>
                  <a:rPr lang="en-US" sz="1600" i="1" baseline="-25000" dirty="0">
                    <a:solidFill>
                      <a:schemeClr val="tx1"/>
                    </a:solidFill>
                  </a:rPr>
                  <a:t>T</a:t>
                </a:r>
                <a:endParaRPr lang="en-US" sz="1600" dirty="0">
                  <a:solidFill>
                    <a:schemeClr val="tx1"/>
                  </a:solidFill>
                </a:endParaRPr>
              </a:p>
              <a:p>
                <a:pPr marL="285750" indent="-285750">
                  <a:spcAft>
                    <a:spcPts val="600"/>
                  </a:spcAft>
                  <a:buFont typeface="Arial" panose="020B0604020202020204" pitchFamily="34" charset="0"/>
                  <a:buChar char="•"/>
                </a:pPr>
                <a:r>
                  <a:rPr lang="en-US" sz="1600" dirty="0">
                    <a:solidFill>
                      <a:srgbClr val="C00000"/>
                    </a:solidFill>
                  </a:rPr>
                  <a:t>To construct the Receiver Operating Characteristic (ROC), plot TPR vs. FPR </a:t>
                </a:r>
                <a:r>
                  <a:rPr lang="en-US" sz="1600" dirty="0">
                    <a:solidFill>
                      <a:schemeClr val="tx1"/>
                    </a:solidFill>
                  </a:rPr>
                  <a:t>(both are functions of </a:t>
                </a:r>
                <a:r>
                  <a:rPr lang="en-US" sz="1600" i="1" dirty="0">
                    <a:solidFill>
                      <a:schemeClr val="tx1"/>
                    </a:solidFill>
                  </a:rPr>
                  <a:t>D</a:t>
                </a:r>
                <a:r>
                  <a:rPr lang="en-US" sz="1600" i="1" baseline="-25000" dirty="0">
                    <a:solidFill>
                      <a:schemeClr val="tx1"/>
                    </a:solidFill>
                  </a:rPr>
                  <a:t>T</a:t>
                </a:r>
                <a:r>
                  <a:rPr lang="en-US" sz="1600" dirty="0">
                    <a:solidFill>
                      <a:schemeClr val="tx1"/>
                    </a:solidFill>
                  </a:rPr>
                  <a:t>)</a:t>
                </a:r>
              </a:p>
              <a:p>
                <a:pPr marL="285750" indent="-285750">
                  <a:spcAft>
                    <a:spcPts val="600"/>
                  </a:spcAft>
                  <a:buFont typeface="Arial" panose="020B0604020202020204" pitchFamily="34" charset="0"/>
                  <a:buChar char="•"/>
                </a:pPr>
                <a:r>
                  <a:rPr lang="en-US" sz="1600" dirty="0">
                    <a:solidFill>
                      <a:srgbClr val="C00000"/>
                    </a:solidFill>
                  </a:rPr>
                  <a:t>Note that each point on the ROC curve corresponds to a particular value of decision threshold </a:t>
                </a:r>
                <a:r>
                  <a:rPr lang="en-US" sz="1600" i="1" dirty="0">
                    <a:solidFill>
                      <a:srgbClr val="C00000"/>
                    </a:solidFill>
                  </a:rPr>
                  <a:t>D</a:t>
                </a:r>
                <a:r>
                  <a:rPr lang="en-US" sz="1600" i="1" baseline="-25000" dirty="0">
                    <a:solidFill>
                      <a:srgbClr val="C00000"/>
                    </a:solidFill>
                  </a:rPr>
                  <a:t>T</a:t>
                </a:r>
                <a:r>
                  <a:rPr lang="en-US" sz="1600" i="1" dirty="0">
                    <a:solidFill>
                      <a:srgbClr val="C00000"/>
                    </a:solidFill>
                  </a:rPr>
                  <a:t> .</a:t>
                </a:r>
                <a:endParaRPr lang="en-US" sz="1600" dirty="0">
                  <a:solidFill>
                    <a:srgbClr val="C00000"/>
                  </a:solidFill>
                </a:endParaRPr>
              </a:p>
              <a:p>
                <a:pPr marL="285750" indent="-285750">
                  <a:spcAft>
                    <a:spcPts val="600"/>
                  </a:spcAft>
                  <a:buFont typeface="Arial" panose="020B0604020202020204" pitchFamily="34" charset="0"/>
                  <a:buChar char="•"/>
                </a:pPr>
                <a:r>
                  <a:rPr lang="en-US" sz="1600" dirty="0">
                    <a:solidFill>
                      <a:schemeClr val="tx1"/>
                    </a:solidFill>
                  </a:rPr>
                  <a:t>To construct the Precision, plot PPV vs. </a:t>
                </a:r>
                <a:r>
                  <a:rPr lang="en-US" sz="1600" i="1" dirty="0">
                    <a:solidFill>
                      <a:schemeClr val="tx1"/>
                    </a:solidFill>
                  </a:rPr>
                  <a:t>D</a:t>
                </a:r>
                <a:r>
                  <a:rPr lang="en-US" sz="1600" i="1" baseline="-25000" dirty="0">
                    <a:solidFill>
                      <a:schemeClr val="tx1"/>
                    </a:solidFill>
                  </a:rPr>
                  <a:t>T</a:t>
                </a:r>
                <a:r>
                  <a:rPr lang="en-US" sz="1600" i="1" dirty="0">
                    <a:solidFill>
                      <a:schemeClr val="tx1"/>
                    </a:solidFill>
                  </a:rPr>
                  <a:t> .</a:t>
                </a:r>
                <a:endParaRPr lang="en-US" sz="1600" dirty="0">
                  <a:solidFill>
                    <a:schemeClr val="tx1"/>
                  </a:solidFill>
                </a:endParaRPr>
              </a:p>
              <a:p>
                <a:endParaRPr lang="en-US" dirty="0">
                  <a:solidFill>
                    <a:schemeClr val="tx1"/>
                  </a:solidFill>
                </a:endParaRPr>
              </a:p>
              <a:p>
                <a:endParaRPr lang="en-US" dirty="0">
                  <a:solidFill>
                    <a:schemeClr val="tx1"/>
                  </a:solidFill>
                </a:endParaRPr>
              </a:p>
            </p:txBody>
          </p:sp>
        </mc:Choice>
        <mc:Fallback xmlns="">
          <p:sp>
            <p:nvSpPr>
              <p:cNvPr id="44" name="Alternate Process 43">
                <a:extLst>
                  <a:ext uri="{FF2B5EF4-FFF2-40B4-BE49-F238E27FC236}">
                    <a16:creationId xmlns:a16="http://schemas.microsoft.com/office/drawing/2014/main" id="{AC4838E0-A50B-A54E-98CA-E4C4CF4E3245}"/>
                  </a:ext>
                </a:extLst>
              </p:cNvPr>
              <p:cNvSpPr>
                <a:spLocks noRot="1" noChangeAspect="1" noMove="1" noResize="1" noEditPoints="1" noAdjustHandles="1" noChangeArrowheads="1" noChangeShapeType="1" noTextEdit="1"/>
              </p:cNvSpPr>
              <p:nvPr/>
            </p:nvSpPr>
            <p:spPr>
              <a:xfrm>
                <a:off x="3581231" y="1050152"/>
                <a:ext cx="5158177" cy="4074565"/>
              </a:xfrm>
              <a:prstGeom prst="flowChartAlternateProcess">
                <a:avLst/>
              </a:prstGeom>
              <a:blipFill>
                <a:blip r:embed="rId3"/>
                <a:stretch>
                  <a:fillRect/>
                </a:stretch>
              </a:blipFill>
              <a:ln w="28575">
                <a:solidFill>
                  <a:srgbClr val="0E1CFF"/>
                </a:solidFill>
              </a:ln>
            </p:spPr>
            <p:txBody>
              <a:bodyPr/>
              <a:lstStyle/>
              <a:p>
                <a:r>
                  <a:rPr lang="en-US">
                    <a:noFill/>
                  </a:rPr>
                  <a:t> </a:t>
                </a:r>
              </a:p>
            </p:txBody>
          </p:sp>
        </mc:Fallback>
      </mc:AlternateContent>
      <p:sp>
        <p:nvSpPr>
          <p:cNvPr id="45" name="TextBox 44">
            <a:extLst>
              <a:ext uri="{FF2B5EF4-FFF2-40B4-BE49-F238E27FC236}">
                <a16:creationId xmlns:a16="http://schemas.microsoft.com/office/drawing/2014/main" id="{C8A5F372-96BA-FD4E-84E5-9DC5C1C64005}"/>
              </a:ext>
            </a:extLst>
          </p:cNvPr>
          <p:cNvSpPr txBox="1"/>
          <p:nvPr/>
        </p:nvSpPr>
        <p:spPr>
          <a:xfrm>
            <a:off x="3552124" y="224035"/>
            <a:ext cx="5116631" cy="461665"/>
          </a:xfrm>
          <a:prstGeom prst="rect">
            <a:avLst/>
          </a:prstGeom>
          <a:noFill/>
        </p:spPr>
        <p:txBody>
          <a:bodyPr wrap="square" rtlCol="0">
            <a:spAutoFit/>
          </a:bodyPr>
          <a:lstStyle/>
          <a:p>
            <a:r>
              <a:rPr lang="en-US" sz="2400" dirty="0">
                <a:solidFill>
                  <a:srgbClr val="0E1CFF"/>
                </a:solidFill>
              </a:rPr>
              <a:t>Temporal ROC and Decision Thresholds</a:t>
            </a:r>
          </a:p>
        </p:txBody>
      </p:sp>
    </p:spTree>
    <p:extLst>
      <p:ext uri="{BB962C8B-B14F-4D97-AF65-F5344CB8AC3E}">
        <p14:creationId xmlns:p14="http://schemas.microsoft.com/office/powerpoint/2010/main" val="2219375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25E9-1499-09F5-9145-C3BA925348E5}"/>
              </a:ext>
            </a:extLst>
          </p:cNvPr>
          <p:cNvSpPr>
            <a:spLocks noGrp="1"/>
          </p:cNvSpPr>
          <p:nvPr>
            <p:ph type="title"/>
          </p:nvPr>
        </p:nvSpPr>
        <p:spPr>
          <a:xfrm>
            <a:off x="218016" y="314616"/>
            <a:ext cx="11755968" cy="1325563"/>
          </a:xfrm>
        </p:spPr>
        <p:txBody>
          <a:bodyPr>
            <a:normAutofit/>
          </a:bodyPr>
          <a:lstStyle/>
          <a:p>
            <a:pPr algn="ctr"/>
            <a:r>
              <a:rPr lang="en-US" sz="2800" dirty="0">
                <a:solidFill>
                  <a:srgbClr val="0E1CFF"/>
                </a:solidFill>
              </a:rPr>
              <a:t>Optimize Nowcast “Skill” with a Receiver Operating Characteristic (ROC)</a:t>
            </a:r>
            <a:br>
              <a:rPr lang="en-US" sz="2800" dirty="0">
                <a:solidFill>
                  <a:srgbClr val="0E1CFF"/>
                </a:solidFill>
              </a:rPr>
            </a:br>
            <a:r>
              <a:rPr lang="en-US" sz="2400" dirty="0"/>
              <a:t>(Invented by the British in WWII for the analysis of radar returns)</a:t>
            </a:r>
          </a:p>
        </p:txBody>
      </p:sp>
      <p:sp>
        <p:nvSpPr>
          <p:cNvPr id="3" name="Content Placeholder 2">
            <a:extLst>
              <a:ext uri="{FF2B5EF4-FFF2-40B4-BE49-F238E27FC236}">
                <a16:creationId xmlns:a16="http://schemas.microsoft.com/office/drawing/2014/main" id="{3CE45FF0-A4BA-CA56-92BA-727425E5DA20}"/>
              </a:ext>
            </a:extLst>
          </p:cNvPr>
          <p:cNvSpPr>
            <a:spLocks noGrp="1"/>
          </p:cNvSpPr>
          <p:nvPr>
            <p:ph sz="half" idx="1"/>
          </p:nvPr>
        </p:nvSpPr>
        <p:spPr>
          <a:xfrm>
            <a:off x="838200" y="3528269"/>
            <a:ext cx="5334000" cy="2964606"/>
          </a:xfrm>
        </p:spPr>
        <p:txBody>
          <a:bodyPr>
            <a:noAutofit/>
          </a:bodyPr>
          <a:lstStyle/>
          <a:p>
            <a:r>
              <a:rPr lang="en-US" sz="2000" dirty="0"/>
              <a:t>True signal can be either a True Positive (TP) or a True Negative (TN)</a:t>
            </a:r>
          </a:p>
          <a:p>
            <a:r>
              <a:rPr lang="en-US" sz="2000" dirty="0"/>
              <a:t>False signal can be either a False Positive (FP) or a False Negative (FN)</a:t>
            </a:r>
          </a:p>
          <a:p>
            <a:r>
              <a:rPr lang="en-US" sz="2000" dirty="0"/>
              <a:t>The area under the diagonal “No Skill” line = 0.5</a:t>
            </a:r>
          </a:p>
          <a:p>
            <a:r>
              <a:rPr lang="en-US" sz="2000" dirty="0">
                <a:solidFill>
                  <a:srgbClr val="091BFF"/>
                </a:solidFill>
              </a:rPr>
              <a:t>A skill value of 0.7 or better, or a value of 0.3 or less, is considered to be significant skill</a:t>
            </a:r>
          </a:p>
        </p:txBody>
      </p:sp>
      <p:pic>
        <p:nvPicPr>
          <p:cNvPr id="5" name="Content Placeholder 4" descr="Chart, line chart&#10;&#10;Description automatically generated">
            <a:extLst>
              <a:ext uri="{FF2B5EF4-FFF2-40B4-BE49-F238E27FC236}">
                <a16:creationId xmlns:a16="http://schemas.microsoft.com/office/drawing/2014/main" id="{3DAAFBFB-992B-5AF4-2B1D-CF60514CA5F4}"/>
              </a:ext>
            </a:extLst>
          </p:cNvPr>
          <p:cNvPicPr>
            <a:picLocks noGrp="1" noChangeAspect="1"/>
          </p:cNvPicPr>
          <p:nvPr>
            <p:ph sz="half" idx="2"/>
          </p:nvPr>
        </p:nvPicPr>
        <p:blipFill>
          <a:blip r:embed="rId2">
            <a:clrChange>
              <a:clrFrom>
                <a:srgbClr val="FFFFFF"/>
              </a:clrFrom>
              <a:clrTo>
                <a:srgbClr val="FFFFFF">
                  <a:alpha val="0"/>
                </a:srgbClr>
              </a:clrTo>
            </a:clrChange>
          </a:blip>
          <a:stretch>
            <a:fillRect/>
          </a:stretch>
        </p:blipFill>
        <p:spPr>
          <a:xfrm>
            <a:off x="6172200" y="1593056"/>
            <a:ext cx="5801784" cy="4351338"/>
          </a:xfrm>
          <a:prstGeom prst="rect">
            <a:avLst/>
          </a:prstGeom>
        </p:spPr>
      </p:pic>
      <p:sp>
        <p:nvSpPr>
          <p:cNvPr id="7" name="Rounded Rectangular Callout 6">
            <a:extLst>
              <a:ext uri="{FF2B5EF4-FFF2-40B4-BE49-F238E27FC236}">
                <a16:creationId xmlns:a16="http://schemas.microsoft.com/office/drawing/2014/main" id="{87B76953-56B4-609B-F9D6-EF5C65C2BE58}"/>
              </a:ext>
            </a:extLst>
          </p:cNvPr>
          <p:cNvSpPr/>
          <p:nvPr/>
        </p:nvSpPr>
        <p:spPr>
          <a:xfrm>
            <a:off x="6956772" y="2163208"/>
            <a:ext cx="2033195" cy="912501"/>
          </a:xfrm>
          <a:prstGeom prst="wedgeRoundRectCallout">
            <a:avLst>
              <a:gd name="adj1" fmla="val 43971"/>
              <a:gd name="adj2" fmla="val 96981"/>
              <a:gd name="adj3" fmla="val 16667"/>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Area under ROC curve is skill score</a:t>
            </a:r>
          </a:p>
          <a:p>
            <a:pPr algn="ctr"/>
            <a:r>
              <a:rPr lang="en-US" dirty="0">
                <a:solidFill>
                  <a:schemeClr val="tx1"/>
                </a:solidFill>
              </a:rPr>
              <a:t>= 0.708 here</a:t>
            </a:r>
          </a:p>
        </p:txBody>
      </p:sp>
      <p:sp>
        <p:nvSpPr>
          <p:cNvPr id="8" name="Rounded Rectangular Callout 7">
            <a:extLst>
              <a:ext uri="{FF2B5EF4-FFF2-40B4-BE49-F238E27FC236}">
                <a16:creationId xmlns:a16="http://schemas.microsoft.com/office/drawing/2014/main" id="{30F1B795-C45D-2FDB-0844-6E1F0E3EB711}"/>
              </a:ext>
            </a:extLst>
          </p:cNvPr>
          <p:cNvSpPr/>
          <p:nvPr/>
        </p:nvSpPr>
        <p:spPr>
          <a:xfrm>
            <a:off x="8345796" y="4354149"/>
            <a:ext cx="2135549" cy="1073254"/>
          </a:xfrm>
          <a:prstGeom prst="wedgeRoundRectCallout">
            <a:avLst>
              <a:gd name="adj1" fmla="val -24323"/>
              <a:gd name="adj2" fmla="val -82833"/>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 Skill ROC Curve</a:t>
            </a:r>
          </a:p>
          <a:p>
            <a:pPr algn="ctr"/>
            <a:r>
              <a:rPr lang="en-US" dirty="0">
                <a:solidFill>
                  <a:schemeClr val="tx1"/>
                </a:solidFill>
              </a:rPr>
              <a:t>(Diagonal Line)</a:t>
            </a:r>
          </a:p>
        </p:txBody>
      </p:sp>
      <p:sp>
        <p:nvSpPr>
          <p:cNvPr id="10" name="Rounded Rectangular Callout 9">
            <a:extLst>
              <a:ext uri="{FF2B5EF4-FFF2-40B4-BE49-F238E27FC236}">
                <a16:creationId xmlns:a16="http://schemas.microsoft.com/office/drawing/2014/main" id="{6399BCF2-97B5-4CBC-A0DC-7F9873A1AB82}"/>
              </a:ext>
            </a:extLst>
          </p:cNvPr>
          <p:cNvSpPr/>
          <p:nvPr/>
        </p:nvSpPr>
        <p:spPr>
          <a:xfrm>
            <a:off x="6368790" y="5944394"/>
            <a:ext cx="4711878" cy="692263"/>
          </a:xfrm>
          <a:prstGeom prst="wedgeRoundRectCallout">
            <a:avLst>
              <a:gd name="adj1" fmla="val -28276"/>
              <a:gd name="adj2" fmla="val -156385"/>
              <a:gd name="adj3" fmla="val 16667"/>
            </a:avLst>
          </a:prstGeom>
          <a:solidFill>
            <a:srgbClr val="DEEBF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200 random ROC curves from 200 random time series (bootstrap method)</a:t>
            </a:r>
          </a:p>
        </p:txBody>
      </p:sp>
      <p:sp>
        <p:nvSpPr>
          <p:cNvPr id="11" name="TextBox 10">
            <a:extLst>
              <a:ext uri="{FF2B5EF4-FFF2-40B4-BE49-F238E27FC236}">
                <a16:creationId xmlns:a16="http://schemas.microsoft.com/office/drawing/2014/main" id="{EC1D2707-B6FF-B729-BDD2-0ADF3831CAC3}"/>
              </a:ext>
            </a:extLst>
          </p:cNvPr>
          <p:cNvSpPr txBox="1"/>
          <p:nvPr/>
        </p:nvSpPr>
        <p:spPr>
          <a:xfrm>
            <a:off x="838200" y="1690688"/>
            <a:ext cx="5334000" cy="461665"/>
          </a:xfrm>
          <a:prstGeom prst="rect">
            <a:avLst/>
          </a:prstGeom>
          <a:solidFill>
            <a:srgbClr val="DEEBF7"/>
          </a:solidFill>
        </p:spPr>
        <p:txBody>
          <a:bodyPr wrap="square" rtlCol="0">
            <a:spAutoFit/>
          </a:bodyPr>
          <a:lstStyle/>
          <a:p>
            <a:pPr algn="ctr"/>
            <a:r>
              <a:rPr lang="en-US" sz="2400" dirty="0"/>
              <a:t>Skill is the </a:t>
            </a:r>
            <a:r>
              <a:rPr lang="en-US" sz="2400" dirty="0">
                <a:solidFill>
                  <a:srgbClr val="0E1CFF"/>
                </a:solidFill>
              </a:rPr>
              <a:t>area</a:t>
            </a:r>
            <a:r>
              <a:rPr lang="en-US" sz="2400" dirty="0"/>
              <a:t> under the ROC curve</a:t>
            </a:r>
          </a:p>
        </p:txBody>
      </p:sp>
      <p:sp>
        <p:nvSpPr>
          <p:cNvPr id="12" name="TextBox 11">
            <a:extLst>
              <a:ext uri="{FF2B5EF4-FFF2-40B4-BE49-F238E27FC236}">
                <a16:creationId xmlns:a16="http://schemas.microsoft.com/office/drawing/2014/main" id="{AB5D8E95-F37C-C12F-DCFA-7EB588A74C5B}"/>
              </a:ext>
            </a:extLst>
          </p:cNvPr>
          <p:cNvSpPr txBox="1"/>
          <p:nvPr/>
        </p:nvSpPr>
        <p:spPr>
          <a:xfrm>
            <a:off x="838200" y="2228365"/>
            <a:ext cx="5334000" cy="1200329"/>
          </a:xfrm>
          <a:prstGeom prst="rect">
            <a:avLst/>
          </a:prstGeom>
          <a:solidFill>
            <a:srgbClr val="DEEBF7"/>
          </a:solidFill>
        </p:spPr>
        <p:txBody>
          <a:bodyPr wrap="square" rtlCol="0">
            <a:spAutoFit/>
          </a:bodyPr>
          <a:lstStyle/>
          <a:p>
            <a:pPr algn="ctr"/>
            <a:r>
              <a:rPr lang="en-US" sz="1800" dirty="0"/>
              <a:t>For us, skill is the measure of how well a  detection method can distinguish between a ”true signal” and a “false signal” for an  M &gt; 6.75 earthquake to occur during the following T</a:t>
            </a:r>
            <a:r>
              <a:rPr lang="en-US" sz="1800" baseline="-25000" dirty="0"/>
              <a:t>W</a:t>
            </a:r>
            <a:r>
              <a:rPr lang="en-US" sz="1800" dirty="0"/>
              <a:t> = 3 years</a:t>
            </a:r>
            <a:endParaRPr lang="en-US" dirty="0"/>
          </a:p>
        </p:txBody>
      </p:sp>
      <p:sp>
        <p:nvSpPr>
          <p:cNvPr id="4" name="Rounded Rectangular Callout 3">
            <a:extLst>
              <a:ext uri="{FF2B5EF4-FFF2-40B4-BE49-F238E27FC236}">
                <a16:creationId xmlns:a16="http://schemas.microsoft.com/office/drawing/2014/main" id="{C5E673B8-444A-C0D2-D30F-264ACCDD8CD4}"/>
              </a:ext>
            </a:extLst>
          </p:cNvPr>
          <p:cNvSpPr/>
          <p:nvPr/>
        </p:nvSpPr>
        <p:spPr>
          <a:xfrm>
            <a:off x="9521505" y="2918619"/>
            <a:ext cx="2604879" cy="1189933"/>
          </a:xfrm>
          <a:prstGeom prst="wedgeRoundRectCallout">
            <a:avLst>
              <a:gd name="adj1" fmla="val -37340"/>
              <a:gd name="adj2" fmla="val -74530"/>
              <a:gd name="adj3" fmla="val 16667"/>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 point on the ROC curve represents a particular value of a </a:t>
            </a:r>
            <a:r>
              <a:rPr lang="en-US" dirty="0">
                <a:solidFill>
                  <a:srgbClr val="C00000"/>
                </a:solidFill>
              </a:rPr>
              <a:t>Decision Threshold</a:t>
            </a:r>
          </a:p>
        </p:txBody>
      </p:sp>
    </p:spTree>
    <p:extLst>
      <p:ext uri="{BB962C8B-B14F-4D97-AF65-F5344CB8AC3E}">
        <p14:creationId xmlns:p14="http://schemas.microsoft.com/office/powerpoint/2010/main" val="3544674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476616B-FD31-4230-71A6-BA047A227341}"/>
              </a:ext>
            </a:extLst>
          </p:cNvPr>
          <p:cNvSpPr txBox="1"/>
          <p:nvPr/>
        </p:nvSpPr>
        <p:spPr>
          <a:xfrm>
            <a:off x="200660" y="215123"/>
            <a:ext cx="8574014" cy="954107"/>
          </a:xfrm>
          <a:prstGeom prst="rect">
            <a:avLst/>
          </a:prstGeom>
          <a:solidFill>
            <a:srgbClr val="DEEBF7"/>
          </a:solidFill>
        </p:spPr>
        <p:txBody>
          <a:bodyPr wrap="square" rtlCol="0">
            <a:spAutoFit/>
          </a:bodyPr>
          <a:lstStyle/>
          <a:p>
            <a:pPr algn="ctr"/>
            <a:r>
              <a:rPr lang="en-US" sz="2800" dirty="0">
                <a:solidFill>
                  <a:srgbClr val="0E1CFF"/>
                </a:solidFill>
                <a:latin typeface="+mj-lt"/>
              </a:rPr>
              <a:t>2.  Nowcasting Earthquakes in Continuous Time</a:t>
            </a:r>
          </a:p>
          <a:p>
            <a:pPr algn="ctr"/>
            <a:r>
              <a:rPr lang="en-US" sz="2800" dirty="0">
                <a:solidFill>
                  <a:srgbClr val="0E1CFF"/>
                </a:solidFill>
                <a:latin typeface="+mj-lt"/>
              </a:rPr>
              <a:t>with Machine Learning</a:t>
            </a:r>
          </a:p>
        </p:txBody>
      </p:sp>
      <p:sp>
        <p:nvSpPr>
          <p:cNvPr id="10" name="TextBox 9">
            <a:extLst>
              <a:ext uri="{FF2B5EF4-FFF2-40B4-BE49-F238E27FC236}">
                <a16:creationId xmlns:a16="http://schemas.microsoft.com/office/drawing/2014/main" id="{88EB5448-540C-13EA-EEE4-9DEBB97E1D82}"/>
              </a:ext>
            </a:extLst>
          </p:cNvPr>
          <p:cNvSpPr txBox="1"/>
          <p:nvPr/>
        </p:nvSpPr>
        <p:spPr>
          <a:xfrm>
            <a:off x="9133490" y="464387"/>
            <a:ext cx="2375338" cy="923330"/>
          </a:xfrm>
          <a:prstGeom prst="rect">
            <a:avLst/>
          </a:prstGeom>
          <a:solidFill>
            <a:schemeClr val="accent6">
              <a:lumMod val="20000"/>
              <a:lumOff val="80000"/>
            </a:schemeClr>
          </a:solidFill>
        </p:spPr>
        <p:txBody>
          <a:bodyPr wrap="square" rtlCol="0">
            <a:spAutoFit/>
          </a:bodyPr>
          <a:lstStyle/>
          <a:p>
            <a:pPr algn="ctr"/>
            <a:r>
              <a:rPr lang="en-US" dirty="0"/>
              <a:t>Supervised Learning</a:t>
            </a:r>
          </a:p>
          <a:p>
            <a:pPr algn="ctr"/>
            <a:r>
              <a:rPr lang="en-US" dirty="0"/>
              <a:t>Optimization</a:t>
            </a:r>
          </a:p>
          <a:p>
            <a:pPr algn="ctr"/>
            <a:r>
              <a:rPr lang="en-US" dirty="0"/>
              <a:t>(Skill Tradeoff Diagram)</a:t>
            </a:r>
          </a:p>
        </p:txBody>
      </p:sp>
      <p:sp>
        <p:nvSpPr>
          <p:cNvPr id="11" name="Down Arrow 10">
            <a:extLst>
              <a:ext uri="{FF2B5EF4-FFF2-40B4-BE49-F238E27FC236}">
                <a16:creationId xmlns:a16="http://schemas.microsoft.com/office/drawing/2014/main" id="{AF2E9D09-311A-31C0-A3DA-DAEE4AF76B25}"/>
              </a:ext>
            </a:extLst>
          </p:cNvPr>
          <p:cNvSpPr/>
          <p:nvPr/>
        </p:nvSpPr>
        <p:spPr>
          <a:xfrm>
            <a:off x="10078843" y="1527268"/>
            <a:ext cx="484632" cy="27432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10;&#10;Description automatically generated">
            <a:extLst>
              <a:ext uri="{FF2B5EF4-FFF2-40B4-BE49-F238E27FC236}">
                <a16:creationId xmlns:a16="http://schemas.microsoft.com/office/drawing/2014/main" id="{416E2EC1-0361-BCD8-BAF2-64F4A14D9D10}"/>
              </a:ext>
            </a:extLst>
          </p:cNvPr>
          <p:cNvPicPr>
            <a:picLocks noChangeAspect="1"/>
          </p:cNvPicPr>
          <p:nvPr/>
        </p:nvPicPr>
        <p:blipFill rotWithShape="1">
          <a:blip r:embed="rId2">
            <a:clrChange>
              <a:clrFrom>
                <a:srgbClr val="FFFFFF"/>
              </a:clrFrom>
              <a:clrTo>
                <a:srgbClr val="FFFFFF">
                  <a:alpha val="0"/>
                </a:srgbClr>
              </a:clrTo>
            </a:clrChange>
          </a:blip>
          <a:srcRect r="8742"/>
          <a:stretch/>
        </p:blipFill>
        <p:spPr>
          <a:xfrm>
            <a:off x="8653052" y="1941139"/>
            <a:ext cx="3463331" cy="2846325"/>
          </a:xfrm>
          <a:prstGeom prst="rect">
            <a:avLst/>
          </a:prstGeom>
        </p:spPr>
      </p:pic>
      <p:sp>
        <p:nvSpPr>
          <p:cNvPr id="5" name="Rectangle 4">
            <a:extLst>
              <a:ext uri="{FF2B5EF4-FFF2-40B4-BE49-F238E27FC236}">
                <a16:creationId xmlns:a16="http://schemas.microsoft.com/office/drawing/2014/main" id="{EC559D38-D48B-A320-5684-B454AFD7B0A0}"/>
              </a:ext>
            </a:extLst>
          </p:cNvPr>
          <p:cNvSpPr/>
          <p:nvPr/>
        </p:nvSpPr>
        <p:spPr>
          <a:xfrm>
            <a:off x="8214530" y="5969876"/>
            <a:ext cx="819807" cy="651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FE4818A3-3481-E152-A4AD-02EF140AD734}"/>
              </a:ext>
            </a:extLst>
          </p:cNvPr>
          <p:cNvCxnSpPr/>
          <p:nvPr/>
        </p:nvCxnSpPr>
        <p:spPr>
          <a:xfrm>
            <a:off x="8653052" y="1498293"/>
            <a:ext cx="0" cy="371268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F5BC003-6B2E-06F4-FDEE-1C5269D821C8}"/>
                  </a:ext>
                </a:extLst>
              </p:cNvPr>
              <p:cNvSpPr txBox="1"/>
              <p:nvPr/>
            </p:nvSpPr>
            <p:spPr>
              <a:xfrm>
                <a:off x="9239859" y="4954213"/>
                <a:ext cx="2543169" cy="1015663"/>
              </a:xfrm>
              <a:prstGeom prst="rect">
                <a:avLst/>
              </a:prstGeom>
              <a:solidFill>
                <a:schemeClr val="accent1">
                  <a:lumMod val="20000"/>
                  <a:lumOff val="80000"/>
                </a:schemeClr>
              </a:solidFill>
            </p:spPr>
            <p:txBody>
              <a:bodyPr wrap="square" rtlCol="0">
                <a:spAutoFit/>
              </a:bodyPr>
              <a:lstStyle/>
              <a:p>
                <a:r>
                  <a:rPr lang="en-US" dirty="0"/>
                  <a:t>Two Parameters:</a:t>
                </a:r>
              </a:p>
              <a:p>
                <a:pPr marL="285750" indent="-285750">
                  <a:buFont typeface="Arial" panose="020B0604020202020204" pitchFamily="34" charset="0"/>
                  <a:buChar char="•"/>
                </a:pPr>
                <a:r>
                  <a:rPr lang="en-US" sz="1400" dirty="0"/>
                  <a:t>N (for EMA)</a:t>
                </a:r>
              </a:p>
              <a:p>
                <a:pPr marL="285750" indent="-285750">
                  <a:buFont typeface="Arial" panose="020B0604020202020204" pitchFamily="34" charset="0"/>
                  <a:buChar char="•"/>
                </a:pPr>
                <a14:m>
                  <m:oMath xmlns:m="http://schemas.openxmlformats.org/officeDocument/2006/math">
                    <m:r>
                      <a:rPr lang="en-US" sz="1400" i="1" smtClean="0">
                        <a:latin typeface="Cambria Math" panose="02040503050406030204" pitchFamily="18" charset="0"/>
                        <a:ea typeface="Cambria Math" panose="02040503050406030204" pitchFamily="18" charset="0"/>
                      </a:rPr>
                      <m:t>𝜆</m:t>
                    </m:r>
                    <m:r>
                      <a:rPr lang="en-US" sz="1400" b="0" i="0" smtClean="0">
                        <a:latin typeface="Cambria Math" panose="02040503050406030204" pitchFamily="18" charset="0"/>
                        <a:ea typeface="Cambria Math" panose="02040503050406030204" pitchFamily="18" charset="0"/>
                      </a:rPr>
                      <m:t> ∗ </m:t>
                    </m:r>
                    <m:r>
                      <a:rPr lang="el-GR" sz="1400" b="0" i="1" smtClean="0">
                        <a:latin typeface="Cambria Math" panose="02040503050406030204" pitchFamily="18" charset="0"/>
                        <a:ea typeface="Cambria Math" panose="02040503050406030204" pitchFamily="18" charset="0"/>
                      </a:rPr>
                      <m:t>𝜇</m:t>
                    </m:r>
                  </m:oMath>
                </a14:m>
                <a:r>
                  <a:rPr lang="en-US" sz="1400" dirty="0"/>
                  <a:t>(t)  (for minimum # earthquakes </a:t>
                </a:r>
                <a:r>
                  <a:rPr lang="en-US" sz="1400" dirty="0" err="1">
                    <a:ea typeface="Cambria Math" panose="02040503050406030204" pitchFamily="18" charset="0"/>
                  </a:rPr>
                  <a:t>R</a:t>
                </a:r>
                <a:r>
                  <a:rPr lang="en-US" sz="1400" baseline="-25000" dirty="0" err="1">
                    <a:ea typeface="Cambria Math" panose="02040503050406030204" pitchFamily="18" charset="0"/>
                  </a:rPr>
                  <a:t>min</a:t>
                </a:r>
                <a:r>
                  <a:rPr lang="en-US" sz="1400" dirty="0">
                    <a:ea typeface="Cambria Math" panose="02040503050406030204" pitchFamily="18" charset="0"/>
                  </a:rPr>
                  <a:t> </a:t>
                </a:r>
                <a:r>
                  <a:rPr lang="en-US" sz="1400" dirty="0"/>
                  <a:t>)</a:t>
                </a:r>
                <a:endParaRPr lang="en-US" dirty="0"/>
              </a:p>
            </p:txBody>
          </p:sp>
        </mc:Choice>
        <mc:Fallback xmlns="">
          <p:sp>
            <p:nvSpPr>
              <p:cNvPr id="2" name="TextBox 1">
                <a:extLst>
                  <a:ext uri="{FF2B5EF4-FFF2-40B4-BE49-F238E27FC236}">
                    <a16:creationId xmlns:a16="http://schemas.microsoft.com/office/drawing/2014/main" id="{9F5BC003-6B2E-06F4-FDEE-1C5269D821C8}"/>
                  </a:ext>
                </a:extLst>
              </p:cNvPr>
              <p:cNvSpPr txBox="1">
                <a:spLocks noRot="1" noChangeAspect="1" noMove="1" noResize="1" noEditPoints="1" noAdjustHandles="1" noChangeArrowheads="1" noChangeShapeType="1" noTextEdit="1"/>
              </p:cNvSpPr>
              <p:nvPr/>
            </p:nvSpPr>
            <p:spPr>
              <a:xfrm>
                <a:off x="9239859" y="4954213"/>
                <a:ext cx="2543169" cy="1015663"/>
              </a:xfrm>
              <a:prstGeom prst="rect">
                <a:avLst/>
              </a:prstGeom>
              <a:blipFill>
                <a:blip r:embed="rId4"/>
                <a:stretch>
                  <a:fillRect l="-1990" t="-3750" b="-6250"/>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159A1FA9-FAFE-FEE1-0556-ACE9D45494B2}"/>
              </a:ext>
            </a:extLst>
          </p:cNvPr>
          <p:cNvGrpSpPr/>
          <p:nvPr/>
        </p:nvGrpSpPr>
        <p:grpSpPr>
          <a:xfrm>
            <a:off x="20532" y="1353226"/>
            <a:ext cx="9013805" cy="5145567"/>
            <a:chOff x="20532" y="1431882"/>
            <a:chExt cx="9013805" cy="5145567"/>
          </a:xfrm>
        </p:grpSpPr>
        <p:grpSp>
          <p:nvGrpSpPr>
            <p:cNvPr id="30" name="Group 29">
              <a:extLst>
                <a:ext uri="{FF2B5EF4-FFF2-40B4-BE49-F238E27FC236}">
                  <a16:creationId xmlns:a16="http://schemas.microsoft.com/office/drawing/2014/main" id="{0F002ED5-6541-D39A-D6FE-EFC057254925}"/>
                </a:ext>
              </a:extLst>
            </p:cNvPr>
            <p:cNvGrpSpPr/>
            <p:nvPr/>
          </p:nvGrpSpPr>
          <p:grpSpPr>
            <a:xfrm>
              <a:off x="20532" y="1431882"/>
              <a:ext cx="9013805" cy="5145567"/>
              <a:chOff x="20532" y="1431882"/>
              <a:chExt cx="9013805" cy="5145567"/>
            </a:xfrm>
          </p:grpSpPr>
          <p:grpSp>
            <p:nvGrpSpPr>
              <p:cNvPr id="26" name="Group 25">
                <a:extLst>
                  <a:ext uri="{FF2B5EF4-FFF2-40B4-BE49-F238E27FC236}">
                    <a16:creationId xmlns:a16="http://schemas.microsoft.com/office/drawing/2014/main" id="{69C4E99E-7970-8FC8-B642-0EAD83470F38}"/>
                  </a:ext>
                </a:extLst>
              </p:cNvPr>
              <p:cNvGrpSpPr/>
              <p:nvPr/>
            </p:nvGrpSpPr>
            <p:grpSpPr>
              <a:xfrm>
                <a:off x="20532" y="1431882"/>
                <a:ext cx="9013805" cy="5145567"/>
                <a:chOff x="20532" y="1431882"/>
                <a:chExt cx="9013805" cy="5145567"/>
              </a:xfrm>
            </p:grpSpPr>
            <p:grpSp>
              <p:nvGrpSpPr>
                <p:cNvPr id="9" name="Group 8">
                  <a:extLst>
                    <a:ext uri="{FF2B5EF4-FFF2-40B4-BE49-F238E27FC236}">
                      <a16:creationId xmlns:a16="http://schemas.microsoft.com/office/drawing/2014/main" id="{05900BCB-ECAF-C30C-FEF5-4DB668D30299}"/>
                    </a:ext>
                  </a:extLst>
                </p:cNvPr>
                <p:cNvGrpSpPr/>
                <p:nvPr/>
              </p:nvGrpSpPr>
              <p:grpSpPr>
                <a:xfrm>
                  <a:off x="20532" y="1431882"/>
                  <a:ext cx="9013805" cy="5145567"/>
                  <a:chOff x="20532" y="1431882"/>
                  <a:chExt cx="9013805" cy="5145567"/>
                </a:xfrm>
              </p:grpSpPr>
              <p:grpSp>
                <p:nvGrpSpPr>
                  <p:cNvPr id="6" name="Group 5">
                    <a:extLst>
                      <a:ext uri="{FF2B5EF4-FFF2-40B4-BE49-F238E27FC236}">
                        <a16:creationId xmlns:a16="http://schemas.microsoft.com/office/drawing/2014/main" id="{0DA962EA-B4CE-4658-01B6-4936EAF8EEEC}"/>
                      </a:ext>
                    </a:extLst>
                  </p:cNvPr>
                  <p:cNvGrpSpPr/>
                  <p:nvPr/>
                </p:nvGrpSpPr>
                <p:grpSpPr>
                  <a:xfrm>
                    <a:off x="20532" y="1431882"/>
                    <a:ext cx="8646780" cy="5145567"/>
                    <a:chOff x="20532" y="1431882"/>
                    <a:chExt cx="8646780" cy="5145567"/>
                  </a:xfrm>
                </p:grpSpPr>
                <p:pic>
                  <p:nvPicPr>
                    <p:cNvPr id="12" name="Picture 11" descr="Diagram&#10;&#10;Description automatically generated">
                      <a:extLst>
                        <a:ext uri="{FF2B5EF4-FFF2-40B4-BE49-F238E27FC236}">
                          <a16:creationId xmlns:a16="http://schemas.microsoft.com/office/drawing/2014/main" id="{D37F7E7D-6824-30A2-4A48-5F70AABE7800}"/>
                        </a:ext>
                      </a:extLst>
                    </p:cNvPr>
                    <p:cNvPicPr>
                      <a:picLocks noChangeAspect="1"/>
                    </p:cNvPicPr>
                    <p:nvPr/>
                  </p:nvPicPr>
                  <p:blipFill>
                    <a:blip r:embed="rId5"/>
                    <a:stretch>
                      <a:fillRect/>
                    </a:stretch>
                  </p:blipFill>
                  <p:spPr>
                    <a:xfrm>
                      <a:off x="20532" y="1431882"/>
                      <a:ext cx="8646780" cy="4863814"/>
                    </a:xfrm>
                    <a:prstGeom prst="rect">
                      <a:avLst/>
                    </a:prstGeom>
                  </p:spPr>
                </p:pic>
                <p:sp>
                  <p:nvSpPr>
                    <p:cNvPr id="13" name="Rectangle 12">
                      <a:extLst>
                        <a:ext uri="{FF2B5EF4-FFF2-40B4-BE49-F238E27FC236}">
                          <a16:creationId xmlns:a16="http://schemas.microsoft.com/office/drawing/2014/main" id="{DAF0E650-A94C-DBE8-BED7-86F4D947AF09}"/>
                        </a:ext>
                      </a:extLst>
                    </p:cNvPr>
                    <p:cNvSpPr/>
                    <p:nvPr/>
                  </p:nvSpPr>
                  <p:spPr>
                    <a:xfrm>
                      <a:off x="31549" y="6088718"/>
                      <a:ext cx="920288" cy="488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86C68322-EB1C-4C5A-0F3D-CF1A40A2E85C}"/>
                      </a:ext>
                    </a:extLst>
                  </p:cNvPr>
                  <p:cNvSpPr/>
                  <p:nvPr/>
                </p:nvSpPr>
                <p:spPr>
                  <a:xfrm>
                    <a:off x="8214530" y="6088718"/>
                    <a:ext cx="819807" cy="345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97DA8E6A-62B4-0595-C034-A8BE79940F7A}"/>
                    </a:ext>
                  </a:extLst>
                </p:cNvPr>
                <p:cNvSpPr/>
                <p:nvPr/>
              </p:nvSpPr>
              <p:spPr>
                <a:xfrm>
                  <a:off x="7407793" y="1893959"/>
                  <a:ext cx="806737" cy="530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Chart&#10;&#10;Description automatically generated">
                <a:extLst>
                  <a:ext uri="{FF2B5EF4-FFF2-40B4-BE49-F238E27FC236}">
                    <a16:creationId xmlns:a16="http://schemas.microsoft.com/office/drawing/2014/main" id="{7732C35D-6E32-2EB3-AC58-1366A30B7F04}"/>
                  </a:ext>
                </a:extLst>
              </p:cNvPr>
              <p:cNvPicPr>
                <a:picLocks noChangeAspect="1"/>
              </p:cNvPicPr>
              <p:nvPr/>
            </p:nvPicPr>
            <p:blipFill>
              <a:blip r:embed="rId6"/>
              <a:stretch>
                <a:fillRect/>
              </a:stretch>
            </p:blipFill>
            <p:spPr>
              <a:xfrm>
                <a:off x="4194533" y="4003571"/>
                <a:ext cx="3964502" cy="2194560"/>
              </a:xfrm>
              <a:prstGeom prst="rect">
                <a:avLst/>
              </a:prstGeom>
            </p:spPr>
          </p:pic>
        </p:grpSp>
        <p:sp>
          <p:nvSpPr>
            <p:cNvPr id="20" name="TextBox 19">
              <a:extLst>
                <a:ext uri="{FF2B5EF4-FFF2-40B4-BE49-F238E27FC236}">
                  <a16:creationId xmlns:a16="http://schemas.microsoft.com/office/drawing/2014/main" id="{094E182F-3A97-4878-4C59-0B5846C45E5E}"/>
                </a:ext>
              </a:extLst>
            </p:cNvPr>
            <p:cNvSpPr txBox="1"/>
            <p:nvPr/>
          </p:nvSpPr>
          <p:spPr>
            <a:xfrm>
              <a:off x="7060335" y="1586599"/>
              <a:ext cx="902826" cy="276999"/>
            </a:xfrm>
            <a:prstGeom prst="rect">
              <a:avLst/>
            </a:prstGeom>
            <a:noFill/>
          </p:spPr>
          <p:txBody>
            <a:bodyPr wrap="square" rtlCol="0">
              <a:spAutoFit/>
            </a:bodyPr>
            <a:lstStyle/>
            <a:p>
              <a:r>
                <a:rPr lang="en-US" sz="1200" dirty="0"/>
                <a:t>Activation</a:t>
              </a:r>
            </a:p>
          </p:txBody>
        </p:sp>
        <p:sp>
          <p:nvSpPr>
            <p:cNvPr id="21" name="Up Arrow 20">
              <a:extLst>
                <a:ext uri="{FF2B5EF4-FFF2-40B4-BE49-F238E27FC236}">
                  <a16:creationId xmlns:a16="http://schemas.microsoft.com/office/drawing/2014/main" id="{85B20814-AEF5-31A8-219D-C660F636CC9F}"/>
                </a:ext>
              </a:extLst>
            </p:cNvPr>
            <p:cNvSpPr/>
            <p:nvPr/>
          </p:nvSpPr>
          <p:spPr>
            <a:xfrm>
              <a:off x="6922791" y="1615317"/>
              <a:ext cx="182880"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2641B39A-EFA2-28FD-4392-AB7D26D2D152}"/>
                </a:ext>
              </a:extLst>
            </p:cNvPr>
            <p:cNvGrpSpPr/>
            <p:nvPr/>
          </p:nvGrpSpPr>
          <p:grpSpPr>
            <a:xfrm>
              <a:off x="6960129" y="4120062"/>
              <a:ext cx="1038337" cy="1912594"/>
              <a:chOff x="7929225" y="5198997"/>
              <a:chExt cx="1038337" cy="1912594"/>
            </a:xfrm>
          </p:grpSpPr>
          <p:sp>
            <p:nvSpPr>
              <p:cNvPr id="17" name="TextBox 16">
                <a:extLst>
                  <a:ext uri="{FF2B5EF4-FFF2-40B4-BE49-F238E27FC236}">
                    <a16:creationId xmlns:a16="http://schemas.microsoft.com/office/drawing/2014/main" id="{9D63E338-BFFD-DB4D-6EE7-330BEAC3FE4D}"/>
                  </a:ext>
                </a:extLst>
              </p:cNvPr>
              <p:cNvSpPr txBox="1"/>
              <p:nvPr/>
            </p:nvSpPr>
            <p:spPr>
              <a:xfrm>
                <a:off x="8064736" y="5198997"/>
                <a:ext cx="902826" cy="276999"/>
              </a:xfrm>
              <a:prstGeom prst="rect">
                <a:avLst/>
              </a:prstGeom>
              <a:noFill/>
            </p:spPr>
            <p:txBody>
              <a:bodyPr wrap="square" rtlCol="0">
                <a:spAutoFit/>
              </a:bodyPr>
              <a:lstStyle/>
              <a:p>
                <a:r>
                  <a:rPr lang="en-US" sz="1200" dirty="0"/>
                  <a:t>Quiescence</a:t>
                </a:r>
              </a:p>
            </p:txBody>
          </p:sp>
          <p:sp>
            <p:nvSpPr>
              <p:cNvPr id="18" name="Up Arrow 17">
                <a:extLst>
                  <a:ext uri="{FF2B5EF4-FFF2-40B4-BE49-F238E27FC236}">
                    <a16:creationId xmlns:a16="http://schemas.microsoft.com/office/drawing/2014/main" id="{E70D1A93-5CBF-8D51-0537-91CBDF9EF14F}"/>
                  </a:ext>
                </a:extLst>
              </p:cNvPr>
              <p:cNvSpPr/>
              <p:nvPr/>
            </p:nvSpPr>
            <p:spPr>
              <a:xfrm>
                <a:off x="7929225" y="5201918"/>
                <a:ext cx="182880"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a:extLst>
                  <a:ext uri="{FF2B5EF4-FFF2-40B4-BE49-F238E27FC236}">
                    <a16:creationId xmlns:a16="http://schemas.microsoft.com/office/drawing/2014/main" id="{52B0AF0E-58DF-B27F-B4A8-42C84CAE80F0}"/>
                  </a:ext>
                </a:extLst>
              </p:cNvPr>
              <p:cNvSpPr/>
              <p:nvPr/>
            </p:nvSpPr>
            <p:spPr>
              <a:xfrm flipV="1">
                <a:off x="7934185" y="6928711"/>
                <a:ext cx="182880"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Up Arrow 21">
              <a:extLst>
                <a:ext uri="{FF2B5EF4-FFF2-40B4-BE49-F238E27FC236}">
                  <a16:creationId xmlns:a16="http://schemas.microsoft.com/office/drawing/2014/main" id="{EC491EB2-FD66-39C4-B197-62ECC15C74A3}"/>
                </a:ext>
              </a:extLst>
            </p:cNvPr>
            <p:cNvSpPr/>
            <p:nvPr/>
          </p:nvSpPr>
          <p:spPr>
            <a:xfrm flipV="1">
              <a:off x="6939399" y="2424369"/>
              <a:ext cx="182880" cy="1828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179DD9A-B093-F059-9968-5F62D1916A05}"/>
                </a:ext>
              </a:extLst>
            </p:cNvPr>
            <p:cNvSpPr txBox="1"/>
            <p:nvPr/>
          </p:nvSpPr>
          <p:spPr>
            <a:xfrm>
              <a:off x="7076146" y="2385985"/>
              <a:ext cx="902826" cy="276999"/>
            </a:xfrm>
            <a:prstGeom prst="rect">
              <a:avLst/>
            </a:prstGeom>
            <a:noFill/>
          </p:spPr>
          <p:txBody>
            <a:bodyPr wrap="square" rtlCol="0">
              <a:spAutoFit/>
            </a:bodyPr>
            <a:lstStyle/>
            <a:p>
              <a:r>
                <a:rPr lang="en-US" sz="1200" dirty="0"/>
                <a:t>Quiescence</a:t>
              </a:r>
            </a:p>
          </p:txBody>
        </p:sp>
        <p:sp>
          <p:nvSpPr>
            <p:cNvPr id="24" name="TextBox 23">
              <a:extLst>
                <a:ext uri="{FF2B5EF4-FFF2-40B4-BE49-F238E27FC236}">
                  <a16:creationId xmlns:a16="http://schemas.microsoft.com/office/drawing/2014/main" id="{CC523228-C500-AF7A-B690-6A6150E05916}"/>
                </a:ext>
              </a:extLst>
            </p:cNvPr>
            <p:cNvSpPr txBox="1"/>
            <p:nvPr/>
          </p:nvSpPr>
          <p:spPr>
            <a:xfrm>
              <a:off x="7214641" y="1901982"/>
              <a:ext cx="955711" cy="461665"/>
            </a:xfrm>
            <a:prstGeom prst="rect">
              <a:avLst/>
            </a:prstGeom>
            <a:noFill/>
            <a:ln>
              <a:noFill/>
            </a:ln>
          </p:spPr>
          <p:txBody>
            <a:bodyPr wrap="none" rtlCol="0">
              <a:spAutoFit/>
            </a:bodyPr>
            <a:lstStyle/>
            <a:p>
              <a:pPr algn="ctr"/>
              <a:r>
                <a:rPr lang="en-US" sz="1200" dirty="0" err="1"/>
                <a:t>Seisimicity</a:t>
              </a:r>
              <a:r>
                <a:rPr lang="en-US" sz="1200" dirty="0"/>
                <a:t> +</a:t>
              </a:r>
            </a:p>
            <a:p>
              <a:pPr algn="ctr"/>
              <a:r>
                <a:rPr lang="en-US" sz="1200" dirty="0"/>
                <a:t>EMA</a:t>
              </a:r>
            </a:p>
          </p:txBody>
        </p:sp>
      </p:grpSp>
      <p:sp>
        <p:nvSpPr>
          <p:cNvPr id="14" name="TextBox 13">
            <a:extLst>
              <a:ext uri="{FF2B5EF4-FFF2-40B4-BE49-F238E27FC236}">
                <a16:creationId xmlns:a16="http://schemas.microsoft.com/office/drawing/2014/main" id="{A1D35A38-03B2-545E-A7DB-633C828DB083}"/>
              </a:ext>
            </a:extLst>
          </p:cNvPr>
          <p:cNvSpPr txBox="1"/>
          <p:nvPr/>
        </p:nvSpPr>
        <p:spPr>
          <a:xfrm>
            <a:off x="2054750" y="6156073"/>
            <a:ext cx="8082500" cy="584775"/>
          </a:xfrm>
          <a:prstGeom prst="rect">
            <a:avLst/>
          </a:prstGeom>
          <a:solidFill>
            <a:schemeClr val="accent6">
              <a:lumMod val="20000"/>
              <a:lumOff val="80000"/>
            </a:schemeClr>
          </a:solidFill>
        </p:spPr>
        <p:txBody>
          <a:bodyPr wrap="square" rtlCol="0">
            <a:spAutoFit/>
          </a:bodyPr>
          <a:lstStyle/>
          <a:p>
            <a:pPr algn="ctr"/>
            <a:r>
              <a:rPr lang="en-US" sz="1600" dirty="0"/>
              <a:t>State variable time series represents the optimized, inverted, filtered small earthquake seismicity rate which we call the </a:t>
            </a:r>
            <a:r>
              <a:rPr lang="en-US" sz="1600" dirty="0">
                <a:solidFill>
                  <a:srgbClr val="FF0000"/>
                </a:solidFill>
              </a:rPr>
              <a:t>Earthquake Potential State</a:t>
            </a:r>
          </a:p>
        </p:txBody>
      </p:sp>
      <p:sp>
        <p:nvSpPr>
          <p:cNvPr id="31" name="TextBox 30">
            <a:extLst>
              <a:ext uri="{FF2B5EF4-FFF2-40B4-BE49-F238E27FC236}">
                <a16:creationId xmlns:a16="http://schemas.microsoft.com/office/drawing/2014/main" id="{B28276BA-B125-96F1-D5F0-1507836DCB60}"/>
              </a:ext>
            </a:extLst>
          </p:cNvPr>
          <p:cNvSpPr txBox="1"/>
          <p:nvPr/>
        </p:nvSpPr>
        <p:spPr>
          <a:xfrm>
            <a:off x="7122279" y="5762552"/>
            <a:ext cx="902826" cy="276999"/>
          </a:xfrm>
          <a:prstGeom prst="rect">
            <a:avLst/>
          </a:prstGeom>
          <a:noFill/>
        </p:spPr>
        <p:txBody>
          <a:bodyPr wrap="square" rtlCol="0">
            <a:spAutoFit/>
          </a:bodyPr>
          <a:lstStyle/>
          <a:p>
            <a:r>
              <a:rPr lang="en-US" sz="1200" dirty="0"/>
              <a:t>Activation</a:t>
            </a:r>
          </a:p>
        </p:txBody>
      </p:sp>
    </p:spTree>
    <p:extLst>
      <p:ext uri="{BB962C8B-B14F-4D97-AF65-F5344CB8AC3E}">
        <p14:creationId xmlns:p14="http://schemas.microsoft.com/office/powerpoint/2010/main" val="1076039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map&#10;&#10;Description automatically generated">
            <a:extLst>
              <a:ext uri="{FF2B5EF4-FFF2-40B4-BE49-F238E27FC236}">
                <a16:creationId xmlns:a16="http://schemas.microsoft.com/office/drawing/2014/main" id="{F2D537EF-B19E-D3B3-D538-E3ADF4C38402}"/>
              </a:ext>
            </a:extLst>
          </p:cNvPr>
          <p:cNvPicPr>
            <a:picLocks noChangeAspect="1"/>
          </p:cNvPicPr>
          <p:nvPr/>
        </p:nvPicPr>
        <p:blipFill rotWithShape="1">
          <a:blip r:embed="rId2"/>
          <a:srcRect r="8239"/>
          <a:stretch/>
        </p:blipFill>
        <p:spPr>
          <a:xfrm>
            <a:off x="436700" y="1190058"/>
            <a:ext cx="11083644" cy="4480560"/>
          </a:xfrm>
          <a:prstGeom prst="rect">
            <a:avLst/>
          </a:prstGeom>
        </p:spPr>
      </p:pic>
      <p:sp>
        <p:nvSpPr>
          <p:cNvPr id="2" name="Rounded Rectangular Callout 1">
            <a:extLst>
              <a:ext uri="{FF2B5EF4-FFF2-40B4-BE49-F238E27FC236}">
                <a16:creationId xmlns:a16="http://schemas.microsoft.com/office/drawing/2014/main" id="{C54583FA-EED4-26AD-2581-8D480374E2DA}"/>
              </a:ext>
            </a:extLst>
          </p:cNvPr>
          <p:cNvSpPr/>
          <p:nvPr/>
        </p:nvSpPr>
        <p:spPr>
          <a:xfrm>
            <a:off x="8600903" y="4715340"/>
            <a:ext cx="1962526" cy="722110"/>
          </a:xfrm>
          <a:prstGeom prst="wedgeRoundRectCallout">
            <a:avLst>
              <a:gd name="adj1" fmla="val -87573"/>
              <a:gd name="adj2" fmla="val -50398"/>
              <a:gd name="adj3" fmla="val 16667"/>
            </a:avLst>
          </a:prstGeom>
          <a:solidFill>
            <a:srgbClr val="DEEBF7">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Future earthquakes that occur during next </a:t>
            </a:r>
            <a:r>
              <a:rPr lang="en-US" sz="1200" i="1" dirty="0">
                <a:solidFill>
                  <a:schemeClr val="tx1"/>
                </a:solidFill>
              </a:rPr>
              <a:t>T</a:t>
            </a:r>
            <a:r>
              <a:rPr lang="en-US" sz="1200" i="1" baseline="-25000" dirty="0">
                <a:solidFill>
                  <a:schemeClr val="tx1"/>
                </a:solidFill>
              </a:rPr>
              <a:t>W</a:t>
            </a:r>
            <a:r>
              <a:rPr lang="en-US" sz="1200" dirty="0">
                <a:solidFill>
                  <a:schemeClr val="tx1"/>
                </a:solidFill>
              </a:rPr>
              <a:t> = 3 years are shown as circles</a:t>
            </a:r>
          </a:p>
        </p:txBody>
      </p:sp>
      <p:sp>
        <p:nvSpPr>
          <p:cNvPr id="3" name="Rounded Rectangular Callout 2">
            <a:extLst>
              <a:ext uri="{FF2B5EF4-FFF2-40B4-BE49-F238E27FC236}">
                <a16:creationId xmlns:a16="http://schemas.microsoft.com/office/drawing/2014/main" id="{F3F3B5B0-057F-009F-E013-FBF289F39643}"/>
              </a:ext>
            </a:extLst>
          </p:cNvPr>
          <p:cNvSpPr/>
          <p:nvPr/>
        </p:nvSpPr>
        <p:spPr>
          <a:xfrm>
            <a:off x="6803871" y="2709747"/>
            <a:ext cx="1400735" cy="1032656"/>
          </a:xfrm>
          <a:prstGeom prst="wedgeRoundRectCallout">
            <a:avLst>
              <a:gd name="adj1" fmla="val -79222"/>
              <a:gd name="adj2" fmla="val 20789"/>
              <a:gd name="adj3" fmla="val 16667"/>
            </a:avLst>
          </a:prstGeom>
          <a:solidFill>
            <a:srgbClr val="DEEBF7">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Seismic Traffic Light alert for hazard communication</a:t>
            </a:r>
          </a:p>
        </p:txBody>
      </p:sp>
      <p:sp>
        <p:nvSpPr>
          <p:cNvPr id="4" name="Rounded Rectangular Callout 3">
            <a:extLst>
              <a:ext uri="{FF2B5EF4-FFF2-40B4-BE49-F238E27FC236}">
                <a16:creationId xmlns:a16="http://schemas.microsoft.com/office/drawing/2014/main" id="{1AB229C4-359F-E6B6-2305-A9AE39A9C115}"/>
              </a:ext>
            </a:extLst>
          </p:cNvPr>
          <p:cNvSpPr/>
          <p:nvPr/>
        </p:nvSpPr>
        <p:spPr>
          <a:xfrm>
            <a:off x="5572897" y="850614"/>
            <a:ext cx="2439308" cy="722110"/>
          </a:xfrm>
          <a:prstGeom prst="wedgeRoundRectCallout">
            <a:avLst>
              <a:gd name="adj1" fmla="val -45349"/>
              <a:gd name="adj2" fmla="val 82906"/>
              <a:gd name="adj3" fmla="val 16667"/>
            </a:avLst>
          </a:prstGeom>
          <a:solidFill>
            <a:srgbClr val="DEEBF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Chance of a M&gt;6.75 earthquake during next </a:t>
            </a:r>
            <a:r>
              <a:rPr lang="en-US" sz="1200" i="1" dirty="0">
                <a:solidFill>
                  <a:schemeClr val="tx1"/>
                </a:solidFill>
              </a:rPr>
              <a:t>T</a:t>
            </a:r>
            <a:r>
              <a:rPr lang="en-US" sz="1200" i="1" baseline="-25000" dirty="0">
                <a:solidFill>
                  <a:schemeClr val="tx1"/>
                </a:solidFill>
              </a:rPr>
              <a:t>W</a:t>
            </a:r>
            <a:r>
              <a:rPr lang="en-US" sz="1200" dirty="0">
                <a:solidFill>
                  <a:schemeClr val="tx1"/>
                </a:solidFill>
              </a:rPr>
              <a:t> = 3 years</a:t>
            </a:r>
          </a:p>
        </p:txBody>
      </p:sp>
      <p:sp>
        <p:nvSpPr>
          <p:cNvPr id="5" name="Rounded Rectangular Callout 4">
            <a:extLst>
              <a:ext uri="{FF2B5EF4-FFF2-40B4-BE49-F238E27FC236}">
                <a16:creationId xmlns:a16="http://schemas.microsoft.com/office/drawing/2014/main" id="{2B421606-3FE1-3CF8-22F8-4571EAC2C5ED}"/>
              </a:ext>
            </a:extLst>
          </p:cNvPr>
          <p:cNvSpPr/>
          <p:nvPr/>
        </p:nvSpPr>
        <p:spPr>
          <a:xfrm>
            <a:off x="465125" y="753078"/>
            <a:ext cx="855864" cy="722110"/>
          </a:xfrm>
          <a:prstGeom prst="wedgeRoundRectCallout">
            <a:avLst>
              <a:gd name="adj1" fmla="val 58796"/>
              <a:gd name="adj2" fmla="val 117456"/>
              <a:gd name="adj3" fmla="val 16667"/>
            </a:avLst>
          </a:prstGeom>
          <a:solidFill>
            <a:srgbClr val="DEEBF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Red Dot: Current State</a:t>
            </a:r>
          </a:p>
        </p:txBody>
      </p:sp>
      <p:sp>
        <p:nvSpPr>
          <p:cNvPr id="6" name="Rounded Rectangular Callout 5">
            <a:extLst>
              <a:ext uri="{FF2B5EF4-FFF2-40B4-BE49-F238E27FC236}">
                <a16:creationId xmlns:a16="http://schemas.microsoft.com/office/drawing/2014/main" id="{99528D5A-0351-8D93-A038-60DABF79A7F9}"/>
              </a:ext>
            </a:extLst>
          </p:cNvPr>
          <p:cNvSpPr/>
          <p:nvPr/>
        </p:nvSpPr>
        <p:spPr>
          <a:xfrm>
            <a:off x="2859544" y="817081"/>
            <a:ext cx="855864" cy="722110"/>
          </a:xfrm>
          <a:prstGeom prst="wedgeRoundRectCallout">
            <a:avLst>
              <a:gd name="adj1" fmla="val -4888"/>
              <a:gd name="adj2" fmla="val 78839"/>
              <a:gd name="adj3" fmla="val 16667"/>
            </a:avLst>
          </a:prstGeom>
          <a:solidFill>
            <a:srgbClr val="DEEBF7">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“Current” Date</a:t>
            </a:r>
          </a:p>
        </p:txBody>
      </p:sp>
      <p:sp>
        <p:nvSpPr>
          <p:cNvPr id="7" name="Rounded Rectangular Callout 6">
            <a:extLst>
              <a:ext uri="{FF2B5EF4-FFF2-40B4-BE49-F238E27FC236}">
                <a16:creationId xmlns:a16="http://schemas.microsoft.com/office/drawing/2014/main" id="{CADC6F34-743A-6616-750B-1FBB49C9EF93}"/>
              </a:ext>
            </a:extLst>
          </p:cNvPr>
          <p:cNvSpPr/>
          <p:nvPr/>
        </p:nvSpPr>
        <p:spPr>
          <a:xfrm>
            <a:off x="10110493" y="488107"/>
            <a:ext cx="1966532" cy="1160068"/>
          </a:xfrm>
          <a:prstGeom prst="wedgeRoundRectCallout">
            <a:avLst>
              <a:gd name="adj1" fmla="val -87142"/>
              <a:gd name="adj2" fmla="val 197432"/>
              <a:gd name="adj3" fmla="val 16667"/>
            </a:avLst>
          </a:prstGeom>
          <a:solidFill>
            <a:srgbClr val="DEEBF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Contours represent the expected Intensity of earthquake activity during next </a:t>
            </a:r>
            <a:r>
              <a:rPr lang="en-US" sz="1200" i="1" dirty="0">
                <a:solidFill>
                  <a:schemeClr val="tx1"/>
                </a:solidFill>
              </a:rPr>
              <a:t>T</a:t>
            </a:r>
            <a:r>
              <a:rPr lang="en-US" sz="1200" i="1" baseline="-25000" dirty="0">
                <a:solidFill>
                  <a:schemeClr val="tx1"/>
                </a:solidFill>
              </a:rPr>
              <a:t>W </a:t>
            </a:r>
            <a:r>
              <a:rPr lang="en-US" sz="1200" i="1" dirty="0">
                <a:solidFill>
                  <a:schemeClr val="tx1"/>
                </a:solidFill>
              </a:rPr>
              <a:t>= </a:t>
            </a:r>
            <a:r>
              <a:rPr lang="en-US" sz="1200" dirty="0">
                <a:solidFill>
                  <a:schemeClr val="tx1"/>
                </a:solidFill>
              </a:rPr>
              <a:t>3 years</a:t>
            </a:r>
          </a:p>
        </p:txBody>
      </p:sp>
      <p:sp>
        <p:nvSpPr>
          <p:cNvPr id="8" name="Rounded Rectangular Callout 7">
            <a:extLst>
              <a:ext uri="{FF2B5EF4-FFF2-40B4-BE49-F238E27FC236}">
                <a16:creationId xmlns:a16="http://schemas.microsoft.com/office/drawing/2014/main" id="{128A1C89-B3EB-0A88-8042-6088B155657C}"/>
              </a:ext>
            </a:extLst>
          </p:cNvPr>
          <p:cNvSpPr/>
          <p:nvPr/>
        </p:nvSpPr>
        <p:spPr>
          <a:xfrm>
            <a:off x="2027114" y="2709747"/>
            <a:ext cx="1583257" cy="722110"/>
          </a:xfrm>
          <a:prstGeom prst="wedgeRoundRectCallout">
            <a:avLst>
              <a:gd name="adj1" fmla="val -80982"/>
              <a:gd name="adj2" fmla="val -41835"/>
              <a:gd name="adj3" fmla="val 16667"/>
            </a:avLst>
          </a:prstGeom>
          <a:solidFill>
            <a:srgbClr val="DEEBF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Line: Earthquake Potential State from 1970-present</a:t>
            </a:r>
          </a:p>
        </p:txBody>
      </p:sp>
      <p:sp>
        <p:nvSpPr>
          <p:cNvPr id="11" name="TextBox 10">
            <a:extLst>
              <a:ext uri="{FF2B5EF4-FFF2-40B4-BE49-F238E27FC236}">
                <a16:creationId xmlns:a16="http://schemas.microsoft.com/office/drawing/2014/main" id="{867D9F08-87D9-4F78-1593-63534D449110}"/>
              </a:ext>
            </a:extLst>
          </p:cNvPr>
          <p:cNvSpPr txBox="1"/>
          <p:nvPr/>
        </p:nvSpPr>
        <p:spPr>
          <a:xfrm>
            <a:off x="2148981" y="280857"/>
            <a:ext cx="7894037" cy="461665"/>
          </a:xfrm>
          <a:prstGeom prst="rect">
            <a:avLst/>
          </a:prstGeom>
          <a:solidFill>
            <a:schemeClr val="accent1">
              <a:lumMod val="20000"/>
              <a:lumOff val="80000"/>
            </a:schemeClr>
          </a:solidFill>
        </p:spPr>
        <p:txBody>
          <a:bodyPr wrap="square" rtlCol="0">
            <a:spAutoFit/>
          </a:bodyPr>
          <a:lstStyle/>
          <a:p>
            <a:pPr algn="ctr"/>
            <a:r>
              <a:rPr lang="en-US" sz="2400" dirty="0">
                <a:solidFill>
                  <a:srgbClr val="2014FF"/>
                </a:solidFill>
                <a:latin typeface="+mj-lt"/>
              </a:rPr>
              <a:t>2.  Nowcasting with Machine Learning: Movie</a:t>
            </a:r>
          </a:p>
        </p:txBody>
      </p:sp>
      <p:sp>
        <p:nvSpPr>
          <p:cNvPr id="10" name="TextBox 9">
            <a:extLst>
              <a:ext uri="{FF2B5EF4-FFF2-40B4-BE49-F238E27FC236}">
                <a16:creationId xmlns:a16="http://schemas.microsoft.com/office/drawing/2014/main" id="{33FB98C6-C34F-516D-6992-070062553258}"/>
              </a:ext>
            </a:extLst>
          </p:cNvPr>
          <p:cNvSpPr txBox="1"/>
          <p:nvPr/>
        </p:nvSpPr>
        <p:spPr>
          <a:xfrm>
            <a:off x="2004302" y="5989834"/>
            <a:ext cx="8183396" cy="646331"/>
          </a:xfrm>
          <a:prstGeom prst="rect">
            <a:avLst/>
          </a:prstGeom>
          <a:solidFill>
            <a:schemeClr val="accent6">
              <a:lumMod val="20000"/>
              <a:lumOff val="80000"/>
            </a:schemeClr>
          </a:solidFill>
        </p:spPr>
        <p:txBody>
          <a:bodyPr wrap="square" rtlCol="0">
            <a:spAutoFit/>
          </a:bodyPr>
          <a:lstStyle/>
          <a:p>
            <a:pPr algn="ctr"/>
            <a:r>
              <a:rPr lang="en-US" dirty="0"/>
              <a:t>Model is developed with supervised machine learning using</a:t>
            </a:r>
          </a:p>
          <a:p>
            <a:pPr algn="ctr"/>
            <a:r>
              <a:rPr lang="en-US" dirty="0"/>
              <a:t>the Receiver Operating Characteristic to optimize the nowcast probability</a:t>
            </a:r>
          </a:p>
        </p:txBody>
      </p:sp>
      <p:sp>
        <p:nvSpPr>
          <p:cNvPr id="15" name="TextBox 14">
            <a:extLst>
              <a:ext uri="{FF2B5EF4-FFF2-40B4-BE49-F238E27FC236}">
                <a16:creationId xmlns:a16="http://schemas.microsoft.com/office/drawing/2014/main" id="{104FAAF5-3107-F30A-C383-7DE10214751D}"/>
              </a:ext>
            </a:extLst>
          </p:cNvPr>
          <p:cNvSpPr txBox="1"/>
          <p:nvPr/>
        </p:nvSpPr>
        <p:spPr>
          <a:xfrm rot="16200000">
            <a:off x="-654391" y="3261488"/>
            <a:ext cx="3291840" cy="369332"/>
          </a:xfrm>
          <a:prstGeom prst="rect">
            <a:avLst/>
          </a:prstGeom>
          <a:solidFill>
            <a:schemeClr val="bg1"/>
          </a:solidFill>
          <a:ln>
            <a:solidFill>
              <a:schemeClr val="bg1"/>
            </a:solidFill>
          </a:ln>
        </p:spPr>
        <p:txBody>
          <a:bodyPr wrap="square" rtlCol="0">
            <a:spAutoFit/>
          </a:bodyPr>
          <a:lstStyle/>
          <a:p>
            <a:pPr algn="ctr"/>
            <a:r>
              <a:rPr lang="en-US" dirty="0"/>
              <a:t>Earthquake Potential State </a:t>
            </a:r>
          </a:p>
        </p:txBody>
      </p:sp>
      <p:sp>
        <p:nvSpPr>
          <p:cNvPr id="16" name="TextBox 15">
            <a:extLst>
              <a:ext uri="{FF2B5EF4-FFF2-40B4-BE49-F238E27FC236}">
                <a16:creationId xmlns:a16="http://schemas.microsoft.com/office/drawing/2014/main" id="{8428E618-2DFE-30E7-9715-E25DBA8993B0}"/>
              </a:ext>
            </a:extLst>
          </p:cNvPr>
          <p:cNvSpPr txBox="1"/>
          <p:nvPr/>
        </p:nvSpPr>
        <p:spPr>
          <a:xfrm rot="16200000">
            <a:off x="3378303" y="3284035"/>
            <a:ext cx="3383280" cy="369332"/>
          </a:xfrm>
          <a:prstGeom prst="rect">
            <a:avLst/>
          </a:prstGeom>
          <a:solidFill>
            <a:schemeClr val="bg1"/>
          </a:solidFill>
          <a:ln>
            <a:solidFill>
              <a:schemeClr val="bg1"/>
            </a:solidFill>
          </a:ln>
        </p:spPr>
        <p:txBody>
          <a:bodyPr wrap="square" rtlCol="0">
            <a:spAutoFit/>
          </a:bodyPr>
          <a:lstStyle/>
          <a:p>
            <a:pPr algn="ctr"/>
            <a:r>
              <a:rPr lang="en-US" dirty="0"/>
              <a:t>Earthquake Potential State </a:t>
            </a:r>
          </a:p>
        </p:txBody>
      </p:sp>
      <p:sp>
        <p:nvSpPr>
          <p:cNvPr id="9" name="Rounded Rectangular Callout 8">
            <a:extLst>
              <a:ext uri="{FF2B5EF4-FFF2-40B4-BE49-F238E27FC236}">
                <a16:creationId xmlns:a16="http://schemas.microsoft.com/office/drawing/2014/main" id="{1DA2B759-3BF4-EF56-E967-ADE028808AB3}"/>
              </a:ext>
            </a:extLst>
          </p:cNvPr>
          <p:cNvSpPr/>
          <p:nvPr/>
        </p:nvSpPr>
        <p:spPr>
          <a:xfrm>
            <a:off x="3405321" y="3932396"/>
            <a:ext cx="1962526" cy="782944"/>
          </a:xfrm>
          <a:prstGeom prst="wedgeRoundRectCallout">
            <a:avLst>
              <a:gd name="adj1" fmla="val -62193"/>
              <a:gd name="adj2" fmla="val 72395"/>
              <a:gd name="adj3" fmla="val 16667"/>
            </a:avLst>
          </a:prstGeom>
          <a:solidFill>
            <a:srgbClr val="DEEBF7">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Largest earthquakes are shown as dashed lines</a:t>
            </a:r>
          </a:p>
          <a:p>
            <a:pPr algn="ctr"/>
            <a:r>
              <a:rPr lang="en-US" sz="1200" dirty="0">
                <a:solidFill>
                  <a:schemeClr val="tx1"/>
                </a:solidFill>
              </a:rPr>
              <a:t>Red: M&gt;7</a:t>
            </a:r>
          </a:p>
          <a:p>
            <a:pPr algn="ctr"/>
            <a:r>
              <a:rPr lang="en-US" sz="1200" dirty="0">
                <a:solidFill>
                  <a:schemeClr val="tx1"/>
                </a:solidFill>
              </a:rPr>
              <a:t>  Black: 7&gt;M&gt;6</a:t>
            </a:r>
          </a:p>
        </p:txBody>
      </p:sp>
    </p:spTree>
    <p:extLst>
      <p:ext uri="{BB962C8B-B14F-4D97-AF65-F5344CB8AC3E}">
        <p14:creationId xmlns:p14="http://schemas.microsoft.com/office/powerpoint/2010/main" val="2930790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1FD94-2802-2E4D-0985-36E43B70395D}"/>
              </a:ext>
            </a:extLst>
          </p:cNvPr>
          <p:cNvSpPr>
            <a:spLocks noGrp="1"/>
          </p:cNvSpPr>
          <p:nvPr>
            <p:ph type="ctrTitle"/>
          </p:nvPr>
        </p:nvSpPr>
        <p:spPr>
          <a:xfrm>
            <a:off x="36576" y="2245810"/>
            <a:ext cx="6413500" cy="1355750"/>
          </a:xfrm>
        </p:spPr>
        <p:txBody>
          <a:bodyPr vert="horz" lIns="91440" tIns="45720" rIns="91440" bIns="45720" rtlCol="0" anchor="b">
            <a:normAutofit fontScale="90000"/>
          </a:bodyPr>
          <a:lstStyle/>
          <a:p>
            <a:r>
              <a:rPr lang="en-US" sz="3600" dirty="0"/>
              <a:t>Anticipating Earthquakes</a:t>
            </a:r>
            <a:br>
              <a:rPr lang="en-US" sz="2800" dirty="0"/>
            </a:br>
            <a:r>
              <a:rPr lang="en-US" sz="2800" dirty="0"/>
              <a:t>with AI-Enhanced Machine Learning: Earthquake Research at the University </a:t>
            </a:r>
            <a:r>
              <a:rPr lang="en-US" sz="2800"/>
              <a:t>of California</a:t>
            </a:r>
            <a:endParaRPr lang="en-US" sz="2800" dirty="0"/>
          </a:p>
        </p:txBody>
      </p:sp>
      <p:sp>
        <p:nvSpPr>
          <p:cNvPr id="3" name="Subtitle 2">
            <a:extLst>
              <a:ext uri="{FF2B5EF4-FFF2-40B4-BE49-F238E27FC236}">
                <a16:creationId xmlns:a16="http://schemas.microsoft.com/office/drawing/2014/main" id="{891A8423-3CC4-B08A-9BB6-E6E9CF84974B}"/>
              </a:ext>
            </a:extLst>
          </p:cNvPr>
          <p:cNvSpPr>
            <a:spLocks noGrp="1"/>
          </p:cNvSpPr>
          <p:nvPr>
            <p:ph type="subTitle" idx="1"/>
          </p:nvPr>
        </p:nvSpPr>
        <p:spPr>
          <a:xfrm>
            <a:off x="36576" y="3608516"/>
            <a:ext cx="5930900" cy="911117"/>
          </a:xfrm>
        </p:spPr>
        <p:txBody>
          <a:bodyPr vert="horz" lIns="91440" tIns="45720" rIns="91440" bIns="45720" rtlCol="0">
            <a:normAutofit/>
          </a:bodyPr>
          <a:lstStyle/>
          <a:p>
            <a:r>
              <a:rPr lang="en-US" sz="2000" dirty="0"/>
              <a:t>John Rundle</a:t>
            </a:r>
          </a:p>
          <a:p>
            <a:r>
              <a:rPr lang="en-US" sz="2000" dirty="0"/>
              <a:t>University of California, Davis</a:t>
            </a:r>
          </a:p>
        </p:txBody>
      </p:sp>
      <p:sp>
        <p:nvSpPr>
          <p:cNvPr id="28" name="Freeform 17">
            <a:extLst>
              <a:ext uri="{FF2B5EF4-FFF2-40B4-BE49-F238E27FC236}">
                <a16:creationId xmlns:a16="http://schemas.microsoft.com/office/drawing/2014/main" id="{14D8491E-61E0-4939-B77E-8B58E112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E4F887D-F4F2-1F45-9168-6AA91C3FD59A}"/>
              </a:ext>
            </a:extLst>
          </p:cNvPr>
          <p:cNvPicPr>
            <a:picLocks noChangeAspect="1"/>
          </p:cNvPicPr>
          <p:nvPr/>
        </p:nvPicPr>
        <p:blipFill>
          <a:blip r:embed="rId3"/>
          <a:stretch>
            <a:fillRect/>
          </a:stretch>
        </p:blipFill>
        <p:spPr>
          <a:xfrm>
            <a:off x="8667469" y="321733"/>
            <a:ext cx="3198438" cy="1809218"/>
          </a:xfrm>
          <a:prstGeom prst="rect">
            <a:avLst/>
          </a:prstGeom>
        </p:spPr>
      </p:pic>
      <p:sp>
        <p:nvSpPr>
          <p:cNvPr id="30" name="Freeform 18">
            <a:extLst>
              <a:ext uri="{FF2B5EF4-FFF2-40B4-BE49-F238E27FC236}">
                <a16:creationId xmlns:a16="http://schemas.microsoft.com/office/drawing/2014/main" id="{E2129A46-8F64-4F45-A226-F09DCA07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44AD65F-A743-1F43-9876-60F0C53546D1}"/>
              </a:ext>
            </a:extLst>
          </p:cNvPr>
          <p:cNvPicPr>
            <a:picLocks noChangeAspect="1"/>
          </p:cNvPicPr>
          <p:nvPr/>
        </p:nvPicPr>
        <p:blipFill>
          <a:blip r:embed="rId4"/>
          <a:stretch>
            <a:fillRect/>
          </a:stretch>
        </p:blipFill>
        <p:spPr>
          <a:xfrm>
            <a:off x="8663110" y="2269567"/>
            <a:ext cx="3198438" cy="1159433"/>
          </a:xfrm>
          <a:prstGeom prst="rect">
            <a:avLst/>
          </a:prstGeom>
        </p:spPr>
      </p:pic>
      <p:sp>
        <p:nvSpPr>
          <p:cNvPr id="4" name="TextBox 3">
            <a:extLst>
              <a:ext uri="{FF2B5EF4-FFF2-40B4-BE49-F238E27FC236}">
                <a16:creationId xmlns:a16="http://schemas.microsoft.com/office/drawing/2014/main" id="{CAB4945E-D8A9-1FA0-D8E6-1CEB07AD90A6}"/>
              </a:ext>
            </a:extLst>
          </p:cNvPr>
          <p:cNvSpPr txBox="1"/>
          <p:nvPr/>
        </p:nvSpPr>
        <p:spPr>
          <a:xfrm>
            <a:off x="967113" y="4761909"/>
            <a:ext cx="3364442"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Credits: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Wikipedia</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US Geological Survey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NASA</a:t>
            </a:r>
          </a:p>
        </p:txBody>
      </p:sp>
      <p:pic>
        <p:nvPicPr>
          <p:cNvPr id="1026" name="Picture 2">
            <a:extLst>
              <a:ext uri="{FF2B5EF4-FFF2-40B4-BE49-F238E27FC236}">
                <a16:creationId xmlns:a16="http://schemas.microsoft.com/office/drawing/2014/main" id="{DE8CBDD9-538C-BAC5-56DF-819F9AD31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1878" y="5272951"/>
            <a:ext cx="3064588" cy="1396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urple and white logo&#10;&#10;Description automatically generated">
            <a:extLst>
              <a:ext uri="{FF2B5EF4-FFF2-40B4-BE49-F238E27FC236}">
                <a16:creationId xmlns:a16="http://schemas.microsoft.com/office/drawing/2014/main" id="{56625499-8D3E-AA71-017B-705C0E2C2AC8}"/>
              </a:ext>
            </a:extLst>
          </p:cNvPr>
          <p:cNvPicPr>
            <a:picLocks noChangeAspect="1"/>
          </p:cNvPicPr>
          <p:nvPr/>
        </p:nvPicPr>
        <p:blipFill rotWithShape="1">
          <a:blip r:embed="rId6">
            <a:clrChange>
              <a:clrFrom>
                <a:srgbClr val="FFFFFF"/>
              </a:clrFrom>
              <a:clrTo>
                <a:srgbClr val="FFFFFF">
                  <a:alpha val="0"/>
                </a:srgbClr>
              </a:clrTo>
            </a:clrChange>
          </a:blip>
          <a:srcRect r="3225"/>
          <a:stretch/>
        </p:blipFill>
        <p:spPr>
          <a:xfrm>
            <a:off x="326093" y="292929"/>
            <a:ext cx="3254892" cy="1323986"/>
          </a:xfrm>
          <a:prstGeom prst="rect">
            <a:avLst/>
          </a:prstGeom>
        </p:spPr>
      </p:pic>
      <p:pic>
        <p:nvPicPr>
          <p:cNvPr id="12" name="Picture 11" descr="Graphical user interface&#10;&#10;Description automatically generated with low confidence">
            <a:extLst>
              <a:ext uri="{FF2B5EF4-FFF2-40B4-BE49-F238E27FC236}">
                <a16:creationId xmlns:a16="http://schemas.microsoft.com/office/drawing/2014/main" id="{22CCC63E-4007-0618-ECCC-807B88B7A2C5}"/>
              </a:ext>
            </a:extLst>
          </p:cNvPr>
          <p:cNvPicPr>
            <a:picLocks noChangeAspect="1"/>
          </p:cNvPicPr>
          <p:nvPr/>
        </p:nvPicPr>
        <p:blipFill>
          <a:blip r:embed="rId7"/>
          <a:stretch>
            <a:fillRect/>
          </a:stretch>
        </p:blipFill>
        <p:spPr>
          <a:xfrm>
            <a:off x="8749260" y="3540552"/>
            <a:ext cx="3026138" cy="1480255"/>
          </a:xfrm>
          <a:prstGeom prst="rect">
            <a:avLst/>
          </a:prstGeom>
        </p:spPr>
      </p:pic>
      <p:pic>
        <p:nvPicPr>
          <p:cNvPr id="16" name="Picture 15" descr="A black letter on a white background&#10;&#10;Description automatically generated">
            <a:extLst>
              <a:ext uri="{FF2B5EF4-FFF2-40B4-BE49-F238E27FC236}">
                <a16:creationId xmlns:a16="http://schemas.microsoft.com/office/drawing/2014/main" id="{82E7DF8B-B070-345F-3F66-22D825C2D27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086843" y="476426"/>
            <a:ext cx="3368057" cy="1167955"/>
          </a:xfrm>
          <a:prstGeom prst="rect">
            <a:avLst/>
          </a:prstGeom>
        </p:spPr>
      </p:pic>
      <p:sp>
        <p:nvSpPr>
          <p:cNvPr id="7" name="TextBox 6">
            <a:extLst>
              <a:ext uri="{FF2B5EF4-FFF2-40B4-BE49-F238E27FC236}">
                <a16:creationId xmlns:a16="http://schemas.microsoft.com/office/drawing/2014/main" id="{5FD1AEDB-8EF1-C7E0-0DB5-1D67663997ED}"/>
              </a:ext>
            </a:extLst>
          </p:cNvPr>
          <p:cNvSpPr txBox="1"/>
          <p:nvPr/>
        </p:nvSpPr>
        <p:spPr>
          <a:xfrm>
            <a:off x="6412682" y="2791582"/>
            <a:ext cx="171907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Collaborators: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Geoffrey Fox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James Crutchfield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Andrea Donnellan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Lisa Grant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prstClr val="black"/>
                </a:solidFill>
                <a:latin typeface="Calibri" panose="020F0502020204030204"/>
              </a:rPr>
              <a:t>Cristián</a:t>
            </a:r>
            <a:r>
              <a:rPr lang="en-US" sz="1400" dirty="0">
                <a:solidFill>
                  <a:prstClr val="black"/>
                </a:solidFill>
                <a:latin typeface="Calibri" panose="020F0502020204030204"/>
              </a:rPr>
              <a:t> Siegal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32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lifornia">
            <a:hlinkClick r:id="" action="ppaction://media"/>
            <a:extLst>
              <a:ext uri="{FF2B5EF4-FFF2-40B4-BE49-F238E27FC236}">
                <a16:creationId xmlns:a16="http://schemas.microsoft.com/office/drawing/2014/main" id="{823BC1AB-26F6-DC12-2FE5-2621EB8169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17" t="-3814" r="8405" b="3814"/>
          <a:stretch/>
        </p:blipFill>
        <p:spPr>
          <a:xfrm>
            <a:off x="243623" y="865783"/>
            <a:ext cx="11661236" cy="4754880"/>
          </a:xfrm>
          <a:prstGeom prst="rect">
            <a:avLst/>
          </a:prstGeom>
        </p:spPr>
      </p:pic>
      <p:sp>
        <p:nvSpPr>
          <p:cNvPr id="15" name="TextBox 14">
            <a:extLst>
              <a:ext uri="{FF2B5EF4-FFF2-40B4-BE49-F238E27FC236}">
                <a16:creationId xmlns:a16="http://schemas.microsoft.com/office/drawing/2014/main" id="{26E068CE-A616-03A1-A8D7-BAE7C1D3D1A8}"/>
              </a:ext>
            </a:extLst>
          </p:cNvPr>
          <p:cNvSpPr txBox="1"/>
          <p:nvPr/>
        </p:nvSpPr>
        <p:spPr>
          <a:xfrm>
            <a:off x="2241501" y="5465046"/>
            <a:ext cx="1666240" cy="276999"/>
          </a:xfrm>
          <a:prstGeom prst="rect">
            <a:avLst/>
          </a:prstGeom>
          <a:solidFill>
            <a:schemeClr val="bg1"/>
          </a:solidFill>
          <a:ln>
            <a:solidFill>
              <a:schemeClr val="bg1"/>
            </a:solidFill>
          </a:ln>
        </p:spPr>
        <p:txBody>
          <a:bodyPr wrap="square" rtlCol="0">
            <a:spAutoFit/>
          </a:bodyPr>
          <a:lstStyle/>
          <a:p>
            <a:pPr algn="ctr"/>
            <a:r>
              <a:rPr lang="en-US" sz="1200" dirty="0"/>
              <a:t>Time (Years)</a:t>
            </a:r>
          </a:p>
        </p:txBody>
      </p:sp>
      <p:sp>
        <p:nvSpPr>
          <p:cNvPr id="16" name="TextBox 15">
            <a:extLst>
              <a:ext uri="{FF2B5EF4-FFF2-40B4-BE49-F238E27FC236}">
                <a16:creationId xmlns:a16="http://schemas.microsoft.com/office/drawing/2014/main" id="{35DA2463-B879-BF9B-CC8A-68792993DF84}"/>
              </a:ext>
            </a:extLst>
          </p:cNvPr>
          <p:cNvSpPr txBox="1"/>
          <p:nvPr/>
        </p:nvSpPr>
        <p:spPr>
          <a:xfrm>
            <a:off x="4798503" y="5475487"/>
            <a:ext cx="2407641" cy="276999"/>
          </a:xfrm>
          <a:prstGeom prst="rect">
            <a:avLst/>
          </a:prstGeom>
          <a:solidFill>
            <a:schemeClr val="bg1"/>
          </a:solidFill>
        </p:spPr>
        <p:txBody>
          <a:bodyPr wrap="square" rtlCol="0">
            <a:spAutoFit/>
          </a:bodyPr>
          <a:lstStyle/>
          <a:p>
            <a:pPr algn="ctr"/>
            <a:r>
              <a:rPr lang="en-US" sz="1200" dirty="0"/>
              <a:t>M7 Probability for Next 3 Years (%) </a:t>
            </a:r>
          </a:p>
        </p:txBody>
      </p:sp>
      <p:sp>
        <p:nvSpPr>
          <p:cNvPr id="17" name="TextBox 16">
            <a:extLst>
              <a:ext uri="{FF2B5EF4-FFF2-40B4-BE49-F238E27FC236}">
                <a16:creationId xmlns:a16="http://schemas.microsoft.com/office/drawing/2014/main" id="{FEDBBE12-4A2B-FA18-D3A9-56DAA8FC1C26}"/>
              </a:ext>
            </a:extLst>
          </p:cNvPr>
          <p:cNvSpPr txBox="1"/>
          <p:nvPr/>
        </p:nvSpPr>
        <p:spPr>
          <a:xfrm>
            <a:off x="7044333" y="5481471"/>
            <a:ext cx="4599586" cy="276999"/>
          </a:xfrm>
          <a:prstGeom prst="rect">
            <a:avLst/>
          </a:prstGeom>
          <a:noFill/>
        </p:spPr>
        <p:txBody>
          <a:bodyPr wrap="square" rtlCol="0">
            <a:spAutoFit/>
          </a:bodyPr>
          <a:lstStyle/>
          <a:p>
            <a:pPr algn="ctr"/>
            <a:r>
              <a:rPr lang="en-US" sz="1200" dirty="0"/>
              <a:t>Contours: Likely Locations in Next 3 Years.  Circles: Actual Locations </a:t>
            </a:r>
          </a:p>
        </p:txBody>
      </p:sp>
      <p:sp>
        <p:nvSpPr>
          <p:cNvPr id="18" name="TextBox 17">
            <a:extLst>
              <a:ext uri="{FF2B5EF4-FFF2-40B4-BE49-F238E27FC236}">
                <a16:creationId xmlns:a16="http://schemas.microsoft.com/office/drawing/2014/main" id="{05BD50E2-9B16-AB16-C9DC-2283F0635D61}"/>
              </a:ext>
            </a:extLst>
          </p:cNvPr>
          <p:cNvSpPr txBox="1"/>
          <p:nvPr/>
        </p:nvSpPr>
        <p:spPr>
          <a:xfrm rot="16200000">
            <a:off x="3277962" y="3248582"/>
            <a:ext cx="3598877" cy="457200"/>
          </a:xfrm>
          <a:prstGeom prst="rect">
            <a:avLst/>
          </a:prstGeom>
          <a:solidFill>
            <a:schemeClr val="bg1"/>
          </a:solidFill>
          <a:ln>
            <a:solidFill>
              <a:schemeClr val="bg1"/>
            </a:solidFill>
          </a:ln>
        </p:spPr>
        <p:txBody>
          <a:bodyPr wrap="square" rtlCol="0">
            <a:spAutoFit/>
          </a:bodyPr>
          <a:lstStyle/>
          <a:p>
            <a:pPr algn="ctr"/>
            <a:r>
              <a:rPr lang="en-US" dirty="0"/>
              <a:t>Earthquake Potential State </a:t>
            </a:r>
          </a:p>
        </p:txBody>
      </p:sp>
      <p:sp>
        <p:nvSpPr>
          <p:cNvPr id="21" name="Rectangle 20">
            <a:extLst>
              <a:ext uri="{FF2B5EF4-FFF2-40B4-BE49-F238E27FC236}">
                <a16:creationId xmlns:a16="http://schemas.microsoft.com/office/drawing/2014/main" id="{E99E6F4A-0742-E79F-5064-BD264C4481BC}"/>
              </a:ext>
            </a:extLst>
          </p:cNvPr>
          <p:cNvSpPr/>
          <p:nvPr/>
        </p:nvSpPr>
        <p:spPr>
          <a:xfrm>
            <a:off x="7795498" y="1147838"/>
            <a:ext cx="3389152" cy="197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D664C10-A6AA-02E3-7FD5-0B204718751F}"/>
              </a:ext>
            </a:extLst>
          </p:cNvPr>
          <p:cNvSpPr txBox="1"/>
          <p:nvPr/>
        </p:nvSpPr>
        <p:spPr>
          <a:xfrm rot="16200000">
            <a:off x="-1085005" y="3230294"/>
            <a:ext cx="3598877" cy="457200"/>
          </a:xfrm>
          <a:prstGeom prst="rect">
            <a:avLst/>
          </a:prstGeom>
          <a:solidFill>
            <a:schemeClr val="bg1"/>
          </a:solidFill>
          <a:ln>
            <a:solidFill>
              <a:schemeClr val="bg1"/>
            </a:solidFill>
          </a:ln>
        </p:spPr>
        <p:txBody>
          <a:bodyPr wrap="square" rtlCol="0">
            <a:spAutoFit/>
          </a:bodyPr>
          <a:lstStyle/>
          <a:p>
            <a:pPr algn="ctr"/>
            <a:r>
              <a:rPr lang="en-US" dirty="0"/>
              <a:t>Earthquake Potential State </a:t>
            </a:r>
          </a:p>
        </p:txBody>
      </p:sp>
      <p:sp>
        <p:nvSpPr>
          <p:cNvPr id="3" name="TextBox 2">
            <a:extLst>
              <a:ext uri="{FF2B5EF4-FFF2-40B4-BE49-F238E27FC236}">
                <a16:creationId xmlns:a16="http://schemas.microsoft.com/office/drawing/2014/main" id="{C4FECA6B-0655-A8A8-8797-58B961BDF35D}"/>
              </a:ext>
            </a:extLst>
          </p:cNvPr>
          <p:cNvSpPr txBox="1"/>
          <p:nvPr/>
        </p:nvSpPr>
        <p:spPr>
          <a:xfrm>
            <a:off x="2148981" y="280857"/>
            <a:ext cx="7894037" cy="461665"/>
          </a:xfrm>
          <a:prstGeom prst="rect">
            <a:avLst/>
          </a:prstGeom>
          <a:solidFill>
            <a:schemeClr val="accent1">
              <a:lumMod val="20000"/>
              <a:lumOff val="80000"/>
            </a:schemeClr>
          </a:solidFill>
        </p:spPr>
        <p:txBody>
          <a:bodyPr wrap="square" rtlCol="0">
            <a:spAutoFit/>
          </a:bodyPr>
          <a:lstStyle/>
          <a:p>
            <a:pPr algn="ctr"/>
            <a:r>
              <a:rPr lang="en-US" sz="2400" dirty="0">
                <a:solidFill>
                  <a:srgbClr val="2014FF"/>
                </a:solidFill>
                <a:latin typeface="+mj-lt"/>
              </a:rPr>
              <a:t>2.  Nowcasting with Machine Learning: Movie</a:t>
            </a:r>
          </a:p>
        </p:txBody>
      </p:sp>
      <p:sp>
        <p:nvSpPr>
          <p:cNvPr id="5" name="Rectangle 4">
            <a:extLst>
              <a:ext uri="{FF2B5EF4-FFF2-40B4-BE49-F238E27FC236}">
                <a16:creationId xmlns:a16="http://schemas.microsoft.com/office/drawing/2014/main" id="{F5C8752B-8BC2-D6C2-F8DD-8A8A51B8CC8B}"/>
              </a:ext>
            </a:extLst>
          </p:cNvPr>
          <p:cNvSpPr/>
          <p:nvPr/>
        </p:nvSpPr>
        <p:spPr>
          <a:xfrm>
            <a:off x="1250855" y="1142090"/>
            <a:ext cx="4937760" cy="197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5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text, screenshot, line, plot&#10;&#10;Description automatically generated">
            <a:extLst>
              <a:ext uri="{FF2B5EF4-FFF2-40B4-BE49-F238E27FC236}">
                <a16:creationId xmlns:a16="http://schemas.microsoft.com/office/drawing/2014/main" id="{5B74662D-B630-5159-DAB8-9BAF8D00B763}"/>
              </a:ext>
            </a:extLst>
          </p:cNvPr>
          <p:cNvPicPr>
            <a:picLocks noChangeAspect="1"/>
          </p:cNvPicPr>
          <p:nvPr/>
        </p:nvPicPr>
        <p:blipFill>
          <a:blip r:embed="rId2"/>
          <a:stretch>
            <a:fillRect/>
          </a:stretch>
        </p:blipFill>
        <p:spPr>
          <a:xfrm>
            <a:off x="9013830" y="4555591"/>
            <a:ext cx="2804160" cy="2103120"/>
          </a:xfrm>
          <a:prstGeom prst="rect">
            <a:avLst/>
          </a:prstGeom>
        </p:spPr>
      </p:pic>
      <p:pic>
        <p:nvPicPr>
          <p:cNvPr id="26" name="Picture 25" descr="A picture containing text, line, screenshot, plot&#10;&#10;Description automatically generated">
            <a:extLst>
              <a:ext uri="{FF2B5EF4-FFF2-40B4-BE49-F238E27FC236}">
                <a16:creationId xmlns:a16="http://schemas.microsoft.com/office/drawing/2014/main" id="{48F59D55-51C9-C61B-6320-712B1A4461B1}"/>
              </a:ext>
            </a:extLst>
          </p:cNvPr>
          <p:cNvPicPr>
            <a:picLocks noChangeAspect="1"/>
          </p:cNvPicPr>
          <p:nvPr/>
        </p:nvPicPr>
        <p:blipFill>
          <a:blip r:embed="rId3"/>
          <a:stretch>
            <a:fillRect/>
          </a:stretch>
        </p:blipFill>
        <p:spPr>
          <a:xfrm>
            <a:off x="9013830" y="2342438"/>
            <a:ext cx="2804160" cy="2103120"/>
          </a:xfrm>
          <a:prstGeom prst="rect">
            <a:avLst/>
          </a:prstGeom>
        </p:spPr>
      </p:pic>
      <p:pic>
        <p:nvPicPr>
          <p:cNvPr id="12" name="Picture 11" descr="A picture containing text, screenshot&#10;&#10;Description automatically generated">
            <a:extLst>
              <a:ext uri="{FF2B5EF4-FFF2-40B4-BE49-F238E27FC236}">
                <a16:creationId xmlns:a16="http://schemas.microsoft.com/office/drawing/2014/main" id="{3FAB038C-B78C-D980-1E97-B5A7AC74EB11}"/>
              </a:ext>
            </a:extLst>
          </p:cNvPr>
          <p:cNvPicPr>
            <a:picLocks noChangeAspect="1"/>
          </p:cNvPicPr>
          <p:nvPr/>
        </p:nvPicPr>
        <p:blipFill>
          <a:blip r:embed="rId4"/>
          <a:stretch>
            <a:fillRect/>
          </a:stretch>
        </p:blipFill>
        <p:spPr>
          <a:xfrm>
            <a:off x="9013830" y="273427"/>
            <a:ext cx="2804160" cy="2103120"/>
          </a:xfrm>
          <a:prstGeom prst="rect">
            <a:avLst/>
          </a:prstGeom>
        </p:spPr>
      </p:pic>
      <p:cxnSp>
        <p:nvCxnSpPr>
          <p:cNvPr id="13" name="Straight Connector 12">
            <a:extLst>
              <a:ext uri="{FF2B5EF4-FFF2-40B4-BE49-F238E27FC236}">
                <a16:creationId xmlns:a16="http://schemas.microsoft.com/office/drawing/2014/main" id="{F7B36EC1-78F4-5BA9-A2F6-3D2B133533E1}"/>
              </a:ext>
            </a:extLst>
          </p:cNvPr>
          <p:cNvCxnSpPr/>
          <p:nvPr/>
        </p:nvCxnSpPr>
        <p:spPr>
          <a:xfrm>
            <a:off x="4849794" y="1073552"/>
            <a:ext cx="0" cy="471089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91D81F8-FEA6-3E21-90E4-08ED2880196F}"/>
              </a:ext>
            </a:extLst>
          </p:cNvPr>
          <p:cNvSpPr txBox="1"/>
          <p:nvPr/>
        </p:nvSpPr>
        <p:spPr>
          <a:xfrm>
            <a:off x="1273881" y="5392212"/>
            <a:ext cx="27316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Observed California Seismicity</a:t>
            </a:r>
          </a:p>
        </p:txBody>
      </p:sp>
      <p:sp>
        <p:nvSpPr>
          <p:cNvPr id="16" name="TextBox 15">
            <a:extLst>
              <a:ext uri="{FF2B5EF4-FFF2-40B4-BE49-F238E27FC236}">
                <a16:creationId xmlns:a16="http://schemas.microsoft.com/office/drawing/2014/main" id="{AE927403-FDAD-46CE-2A6D-FEB598C89117}"/>
              </a:ext>
            </a:extLst>
          </p:cNvPr>
          <p:cNvSpPr txBox="1"/>
          <p:nvPr/>
        </p:nvSpPr>
        <p:spPr>
          <a:xfrm>
            <a:off x="5409218" y="5394078"/>
            <a:ext cx="35744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Generative ETAS Seismicity Simulation</a:t>
            </a:r>
          </a:p>
        </p:txBody>
      </p:sp>
      <p:sp>
        <p:nvSpPr>
          <p:cNvPr id="19" name="TextBox 18">
            <a:extLst>
              <a:ext uri="{FF2B5EF4-FFF2-40B4-BE49-F238E27FC236}">
                <a16:creationId xmlns:a16="http://schemas.microsoft.com/office/drawing/2014/main" id="{AD197AFB-4A67-0FDD-9A97-90C343DD6EE5}"/>
              </a:ext>
            </a:extLst>
          </p:cNvPr>
          <p:cNvSpPr txBox="1"/>
          <p:nvPr/>
        </p:nvSpPr>
        <p:spPr>
          <a:xfrm>
            <a:off x="5644788" y="704220"/>
            <a:ext cx="2731615" cy="369332"/>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ETAS Statistics</a:t>
            </a:r>
          </a:p>
        </p:txBody>
      </p:sp>
      <p:sp>
        <p:nvSpPr>
          <p:cNvPr id="20" name="Right Arrow 19">
            <a:extLst>
              <a:ext uri="{FF2B5EF4-FFF2-40B4-BE49-F238E27FC236}">
                <a16:creationId xmlns:a16="http://schemas.microsoft.com/office/drawing/2014/main" id="{1D2D1676-202E-4016-4825-5BB9F4B7A860}"/>
              </a:ext>
            </a:extLst>
          </p:cNvPr>
          <p:cNvSpPr/>
          <p:nvPr/>
        </p:nvSpPr>
        <p:spPr>
          <a:xfrm>
            <a:off x="8640273" y="655277"/>
            <a:ext cx="35407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BF41EC0-C623-8690-EE1A-5DFD9718FDB0}"/>
              </a:ext>
            </a:extLst>
          </p:cNvPr>
          <p:cNvSpPr txBox="1"/>
          <p:nvPr/>
        </p:nvSpPr>
        <p:spPr>
          <a:xfrm>
            <a:off x="9977377" y="532166"/>
            <a:ext cx="14236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Magnitude vs. Time</a:t>
            </a:r>
          </a:p>
        </p:txBody>
      </p:sp>
      <p:sp>
        <p:nvSpPr>
          <p:cNvPr id="22" name="TextBox 21">
            <a:extLst>
              <a:ext uri="{FF2B5EF4-FFF2-40B4-BE49-F238E27FC236}">
                <a16:creationId xmlns:a16="http://schemas.microsoft.com/office/drawing/2014/main" id="{B8BBE418-D6A9-1BD8-D84C-46840E051F4F}"/>
              </a:ext>
            </a:extLst>
          </p:cNvPr>
          <p:cNvSpPr txBox="1"/>
          <p:nvPr/>
        </p:nvSpPr>
        <p:spPr>
          <a:xfrm>
            <a:off x="9160397" y="3677457"/>
            <a:ext cx="14236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Magnitude-Frequency</a:t>
            </a:r>
          </a:p>
        </p:txBody>
      </p:sp>
      <p:sp>
        <p:nvSpPr>
          <p:cNvPr id="23" name="TextBox 22">
            <a:extLst>
              <a:ext uri="{FF2B5EF4-FFF2-40B4-BE49-F238E27FC236}">
                <a16:creationId xmlns:a16="http://schemas.microsoft.com/office/drawing/2014/main" id="{8623F7A8-3510-0838-F655-A01771741101}"/>
              </a:ext>
            </a:extLst>
          </p:cNvPr>
          <p:cNvSpPr txBox="1"/>
          <p:nvPr/>
        </p:nvSpPr>
        <p:spPr>
          <a:xfrm>
            <a:off x="9171397" y="5917365"/>
            <a:ext cx="19078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Omori Decay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Number vs. Time </a:t>
            </a:r>
          </a:p>
        </p:txBody>
      </p:sp>
      <p:pic>
        <p:nvPicPr>
          <p:cNvPr id="2" name="Picture 1" descr="A picture containing text, screenshot, map&#10;&#10;Description automatically generated">
            <a:extLst>
              <a:ext uri="{FF2B5EF4-FFF2-40B4-BE49-F238E27FC236}">
                <a16:creationId xmlns:a16="http://schemas.microsoft.com/office/drawing/2014/main" id="{CA8D78A7-4BA3-C985-436E-8F3A1EB24480}"/>
              </a:ext>
            </a:extLst>
          </p:cNvPr>
          <p:cNvPicPr>
            <a:picLocks noChangeAspect="1"/>
          </p:cNvPicPr>
          <p:nvPr/>
        </p:nvPicPr>
        <p:blipFill rotWithShape="1">
          <a:blip r:embed="rId5"/>
          <a:srcRect l="11987" r="15155" b="4535"/>
          <a:stretch/>
        </p:blipFill>
        <p:spPr>
          <a:xfrm>
            <a:off x="5045623" y="1508760"/>
            <a:ext cx="3907946" cy="3840480"/>
          </a:xfrm>
          <a:prstGeom prst="rect">
            <a:avLst/>
          </a:prstGeom>
        </p:spPr>
      </p:pic>
      <p:pic>
        <p:nvPicPr>
          <p:cNvPr id="3" name="Picture 2" descr="A picture containing text, screenshot, map&#10;&#10;Description automatically generated">
            <a:extLst>
              <a:ext uri="{FF2B5EF4-FFF2-40B4-BE49-F238E27FC236}">
                <a16:creationId xmlns:a16="http://schemas.microsoft.com/office/drawing/2014/main" id="{AF8C5D38-9F3E-6EFB-3EC0-9B4393D30ACC}"/>
              </a:ext>
            </a:extLst>
          </p:cNvPr>
          <p:cNvPicPr>
            <a:picLocks noChangeAspect="1"/>
          </p:cNvPicPr>
          <p:nvPr/>
        </p:nvPicPr>
        <p:blipFill rotWithShape="1">
          <a:blip r:embed="rId6"/>
          <a:srcRect l="11429" r="17391" b="4782"/>
          <a:stretch/>
        </p:blipFill>
        <p:spPr>
          <a:xfrm>
            <a:off x="627241" y="1508760"/>
            <a:ext cx="3827953" cy="3840480"/>
          </a:xfrm>
          <a:prstGeom prst="rect">
            <a:avLst/>
          </a:prstGeom>
        </p:spPr>
      </p:pic>
      <p:sp>
        <p:nvSpPr>
          <p:cNvPr id="6" name="TextBox 5">
            <a:extLst>
              <a:ext uri="{FF2B5EF4-FFF2-40B4-BE49-F238E27FC236}">
                <a16:creationId xmlns:a16="http://schemas.microsoft.com/office/drawing/2014/main" id="{A9770B4C-3B63-D400-1849-DC9947570FAC}"/>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2.3"</a:t>
            </a:r>
          </a:p>
        </p:txBody>
      </p:sp>
      <p:sp>
        <p:nvSpPr>
          <p:cNvPr id="10" name="TextBox 9">
            <a:extLst>
              <a:ext uri="{FF2B5EF4-FFF2-40B4-BE49-F238E27FC236}">
                <a16:creationId xmlns:a16="http://schemas.microsoft.com/office/drawing/2014/main" id="{6C03A3F0-A823-EEED-903A-E5CA02BEE19D}"/>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2.3"</a:t>
            </a:r>
          </a:p>
        </p:txBody>
      </p:sp>
      <p:sp>
        <p:nvSpPr>
          <p:cNvPr id="4" name="TextBox 3">
            <a:extLst>
              <a:ext uri="{FF2B5EF4-FFF2-40B4-BE49-F238E27FC236}">
                <a16:creationId xmlns:a16="http://schemas.microsoft.com/office/drawing/2014/main" id="{61ED1435-D2BD-78AD-B0DF-BA433716FD8C}"/>
              </a:ext>
            </a:extLst>
          </p:cNvPr>
          <p:cNvSpPr txBox="1"/>
          <p:nvPr/>
        </p:nvSpPr>
        <p:spPr>
          <a:xfrm>
            <a:off x="438912" y="273427"/>
            <a:ext cx="4016282" cy="1015663"/>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14FF"/>
                </a:solidFill>
                <a:effectLst/>
                <a:uLnTx/>
                <a:uFillTx/>
                <a:latin typeface="Calibri Light" panose="020F0302020204030204"/>
                <a:ea typeface="+mn-ea"/>
                <a:cs typeface="+mn-cs"/>
              </a:rPr>
              <a:t>Generative Seismicity 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14FF"/>
                </a:solidFill>
                <a:effectLst/>
                <a:uLnTx/>
                <a:uFillTx/>
                <a:latin typeface="Calibri Light" panose="020F0302020204030204"/>
                <a:ea typeface="+mn-ea"/>
                <a:cs typeface="+mn-cs"/>
              </a:rPr>
              <a:t>The Epidemic-Type Aftershock Sequence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14FF"/>
                </a:solidFill>
                <a:effectLst/>
                <a:uLnTx/>
                <a:uFillTx/>
                <a:latin typeface="Calibri Light" panose="020F0302020204030204"/>
                <a:ea typeface="+mn-ea"/>
                <a:cs typeface="+mn-cs"/>
              </a:rPr>
              <a:t>Model for Training Transformers</a:t>
            </a:r>
          </a:p>
        </p:txBody>
      </p:sp>
      <p:sp>
        <p:nvSpPr>
          <p:cNvPr id="5" name="TextBox 4">
            <a:extLst>
              <a:ext uri="{FF2B5EF4-FFF2-40B4-BE49-F238E27FC236}">
                <a16:creationId xmlns:a16="http://schemas.microsoft.com/office/drawing/2014/main" id="{1DB66870-FC8A-3D29-95D4-320CF5615392}"/>
              </a:ext>
            </a:extLst>
          </p:cNvPr>
          <p:cNvSpPr txBox="1"/>
          <p:nvPr/>
        </p:nvSpPr>
        <p:spPr>
          <a:xfrm>
            <a:off x="627242" y="5972966"/>
            <a:ext cx="8013032" cy="646331"/>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ETAS:  Y. Ogata (1988)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www.tandfonline.com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/abs/10.1080/01621459.1988.10478560</a:t>
            </a:r>
          </a:p>
        </p:txBody>
      </p:sp>
    </p:spTree>
    <p:extLst>
      <p:ext uri="{BB962C8B-B14F-4D97-AF65-F5344CB8AC3E}">
        <p14:creationId xmlns:p14="http://schemas.microsoft.com/office/powerpoint/2010/main" val="2468179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8A932E-A591-8CC3-ECEC-7D569445A569}"/>
              </a:ext>
            </a:extLst>
          </p:cNvPr>
          <p:cNvSpPr>
            <a:spLocks noGrp="1"/>
          </p:cNvSpPr>
          <p:nvPr>
            <p:ph type="title"/>
          </p:nvPr>
        </p:nvSpPr>
        <p:spPr>
          <a:xfrm>
            <a:off x="2246191" y="365125"/>
            <a:ext cx="7699618" cy="1104079"/>
          </a:xfrm>
          <a:solidFill>
            <a:schemeClr val="accent5">
              <a:lumMod val="20000"/>
              <a:lumOff val="80000"/>
            </a:schemeClr>
          </a:solidFill>
        </p:spPr>
        <p:txBody>
          <a:bodyPr/>
          <a:lstStyle/>
          <a:p>
            <a:pPr algn="ctr"/>
            <a:r>
              <a:rPr lang="en-US" sz="2800" dirty="0">
                <a:solidFill>
                  <a:srgbClr val="1034FF"/>
                </a:solidFill>
              </a:rPr>
              <a:t>Building Nowcast Curves for ETAS Models</a:t>
            </a:r>
            <a:br>
              <a:rPr lang="en-US" dirty="0"/>
            </a:br>
            <a:r>
              <a:rPr lang="en-US" sz="2400" dirty="0">
                <a:solidFill>
                  <a:srgbClr val="C00000"/>
                </a:solidFill>
              </a:rPr>
              <a:t>Uses the Same Procedure as Observed Data</a:t>
            </a:r>
          </a:p>
        </p:txBody>
      </p:sp>
      <p:pic>
        <p:nvPicPr>
          <p:cNvPr id="10" name="Content Placeholder 9" descr="A diagram of a map&#10;&#10;Description automatically generated with medium confidence">
            <a:extLst>
              <a:ext uri="{FF2B5EF4-FFF2-40B4-BE49-F238E27FC236}">
                <a16:creationId xmlns:a16="http://schemas.microsoft.com/office/drawing/2014/main" id="{D285C21D-6DB0-F909-AA50-449F530DD6F6}"/>
              </a:ext>
            </a:extLst>
          </p:cNvPr>
          <p:cNvPicPr>
            <a:picLocks noGrp="1" noChangeAspect="1"/>
          </p:cNvPicPr>
          <p:nvPr>
            <p:ph sz="half" idx="1"/>
          </p:nvPr>
        </p:nvPicPr>
        <p:blipFill>
          <a:blip r:embed="rId2"/>
          <a:stretch>
            <a:fillRect/>
          </a:stretch>
        </p:blipFill>
        <p:spPr>
          <a:xfrm>
            <a:off x="98466" y="2571483"/>
            <a:ext cx="5922219" cy="3291840"/>
          </a:xfrm>
          <a:ln>
            <a:noFill/>
          </a:ln>
        </p:spPr>
      </p:pic>
      <p:pic>
        <p:nvPicPr>
          <p:cNvPr id="8" name="Content Placeholder 7" descr="A close-up of a graph&#10;&#10;Description automatically generated">
            <a:extLst>
              <a:ext uri="{FF2B5EF4-FFF2-40B4-BE49-F238E27FC236}">
                <a16:creationId xmlns:a16="http://schemas.microsoft.com/office/drawing/2014/main" id="{0552F176-5CF0-CC8A-F056-074426EF7EBF}"/>
              </a:ext>
            </a:extLst>
          </p:cNvPr>
          <p:cNvPicPr>
            <a:picLocks noGrp="1" noChangeAspect="1"/>
          </p:cNvPicPr>
          <p:nvPr>
            <p:ph sz="half" idx="2"/>
          </p:nvPr>
        </p:nvPicPr>
        <p:blipFill>
          <a:blip r:embed="rId3"/>
          <a:stretch>
            <a:fillRect/>
          </a:stretch>
        </p:blipFill>
        <p:spPr>
          <a:xfrm>
            <a:off x="6172198" y="2567403"/>
            <a:ext cx="5947803" cy="3291840"/>
          </a:xfrm>
          <a:ln>
            <a:noFill/>
          </a:ln>
        </p:spPr>
      </p:pic>
      <p:sp>
        <p:nvSpPr>
          <p:cNvPr id="11" name="TextBox 10">
            <a:extLst>
              <a:ext uri="{FF2B5EF4-FFF2-40B4-BE49-F238E27FC236}">
                <a16:creationId xmlns:a16="http://schemas.microsoft.com/office/drawing/2014/main" id="{B195825F-CF7D-4EBF-ACBC-34DB394C797C}"/>
              </a:ext>
            </a:extLst>
          </p:cNvPr>
          <p:cNvSpPr txBox="1"/>
          <p:nvPr/>
        </p:nvSpPr>
        <p:spPr>
          <a:xfrm>
            <a:off x="1171254" y="2085654"/>
            <a:ext cx="3503488" cy="369332"/>
          </a:xfrm>
          <a:prstGeom prst="rect">
            <a:avLst/>
          </a:prstGeom>
          <a:solidFill>
            <a:schemeClr val="accent6">
              <a:lumMod val="20000"/>
              <a:lumOff val="80000"/>
            </a:schemeClr>
          </a:solidFill>
        </p:spPr>
        <p:txBody>
          <a:bodyPr wrap="square" rtlCol="0">
            <a:spAutoFit/>
          </a:bodyPr>
          <a:lstStyle/>
          <a:p>
            <a:pPr algn="ctr"/>
            <a:r>
              <a:rPr lang="en-US" dirty="0"/>
              <a:t>Observed California Data</a:t>
            </a:r>
          </a:p>
        </p:txBody>
      </p:sp>
      <p:sp>
        <p:nvSpPr>
          <p:cNvPr id="12" name="TextBox 11">
            <a:extLst>
              <a:ext uri="{FF2B5EF4-FFF2-40B4-BE49-F238E27FC236}">
                <a16:creationId xmlns:a16="http://schemas.microsoft.com/office/drawing/2014/main" id="{61098A7C-95E1-5644-EC48-86E2D46C7E44}"/>
              </a:ext>
            </a:extLst>
          </p:cNvPr>
          <p:cNvSpPr txBox="1"/>
          <p:nvPr/>
        </p:nvSpPr>
        <p:spPr>
          <a:xfrm>
            <a:off x="7200471" y="2085654"/>
            <a:ext cx="3503488" cy="369332"/>
          </a:xfrm>
          <a:prstGeom prst="rect">
            <a:avLst/>
          </a:prstGeom>
          <a:solidFill>
            <a:schemeClr val="accent6">
              <a:lumMod val="20000"/>
              <a:lumOff val="80000"/>
            </a:schemeClr>
          </a:solidFill>
        </p:spPr>
        <p:txBody>
          <a:bodyPr wrap="square" rtlCol="0">
            <a:spAutoFit/>
          </a:bodyPr>
          <a:lstStyle/>
          <a:p>
            <a:pPr algn="ctr"/>
            <a:r>
              <a:rPr lang="en-US" dirty="0"/>
              <a:t>ETAS California Data</a:t>
            </a:r>
          </a:p>
        </p:txBody>
      </p:sp>
      <p:cxnSp>
        <p:nvCxnSpPr>
          <p:cNvPr id="14" name="Straight Connector 13">
            <a:extLst>
              <a:ext uri="{FF2B5EF4-FFF2-40B4-BE49-F238E27FC236}">
                <a16:creationId xmlns:a16="http://schemas.microsoft.com/office/drawing/2014/main" id="{27D52B20-28E5-5D10-57B2-003155A7D27E}"/>
              </a:ext>
            </a:extLst>
          </p:cNvPr>
          <p:cNvCxnSpPr/>
          <p:nvPr/>
        </p:nvCxnSpPr>
        <p:spPr>
          <a:xfrm>
            <a:off x="6065178" y="2188396"/>
            <a:ext cx="0" cy="3513761"/>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926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TAS_California">
            <a:hlinkClick r:id="" action="ppaction://media"/>
            <a:extLst>
              <a:ext uri="{FF2B5EF4-FFF2-40B4-BE49-F238E27FC236}">
                <a16:creationId xmlns:a16="http://schemas.microsoft.com/office/drawing/2014/main" id="{1E3E0A03-E413-4A0E-0FA7-FE4BA42D8CE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8483"/>
          <a:stretch/>
        </p:blipFill>
        <p:spPr>
          <a:xfrm>
            <a:off x="517132" y="1705510"/>
            <a:ext cx="11157735" cy="4522788"/>
          </a:xfrm>
          <a:prstGeom prst="rect">
            <a:avLst/>
          </a:prstGeom>
        </p:spPr>
      </p:pic>
      <p:sp>
        <p:nvSpPr>
          <p:cNvPr id="5" name="TextBox 4">
            <a:extLst>
              <a:ext uri="{FF2B5EF4-FFF2-40B4-BE49-F238E27FC236}">
                <a16:creationId xmlns:a16="http://schemas.microsoft.com/office/drawing/2014/main" id="{43DEDBE1-FF9F-7566-FBAC-2C625E6A40D5}"/>
              </a:ext>
            </a:extLst>
          </p:cNvPr>
          <p:cNvSpPr txBox="1"/>
          <p:nvPr/>
        </p:nvSpPr>
        <p:spPr>
          <a:xfrm>
            <a:off x="1071936" y="203705"/>
            <a:ext cx="10048125" cy="523220"/>
          </a:xfrm>
          <a:prstGeom prst="rect">
            <a:avLst/>
          </a:prstGeom>
          <a:solidFill>
            <a:schemeClr val="accent5">
              <a:lumMod val="20000"/>
              <a:lumOff val="80000"/>
            </a:schemeClr>
          </a:solidFill>
        </p:spPr>
        <p:txBody>
          <a:bodyPr wrap="square" rtlCol="0">
            <a:spAutoFit/>
          </a:bodyPr>
          <a:lstStyle/>
          <a:p>
            <a:pPr algn="ctr"/>
            <a:r>
              <a:rPr lang="en-US" sz="2800" dirty="0">
                <a:solidFill>
                  <a:srgbClr val="1034FF"/>
                </a:solidFill>
                <a:latin typeface="+mj-lt"/>
              </a:rPr>
              <a:t>3. </a:t>
            </a:r>
            <a:r>
              <a:rPr lang="en-US" sz="2800" dirty="0" err="1">
                <a:solidFill>
                  <a:srgbClr val="1034FF"/>
                </a:solidFill>
                <a:latin typeface="+mj-lt"/>
              </a:rPr>
              <a:t>QuakeGPT</a:t>
            </a:r>
            <a:r>
              <a:rPr lang="en-US" sz="2800" dirty="0">
                <a:solidFill>
                  <a:srgbClr val="1034FF"/>
                </a:solidFill>
                <a:latin typeface="+mj-lt"/>
              </a:rPr>
              <a:t>: An Earthquake Generative Pretrained Transformer</a:t>
            </a:r>
          </a:p>
        </p:txBody>
      </p:sp>
      <p:sp>
        <p:nvSpPr>
          <p:cNvPr id="2" name="TextBox 1">
            <a:extLst>
              <a:ext uri="{FF2B5EF4-FFF2-40B4-BE49-F238E27FC236}">
                <a16:creationId xmlns:a16="http://schemas.microsoft.com/office/drawing/2014/main" id="{ECC4BFA6-8ABA-5D9A-8E4D-310C786F33D1}"/>
              </a:ext>
            </a:extLst>
          </p:cNvPr>
          <p:cNvSpPr txBox="1"/>
          <p:nvPr/>
        </p:nvSpPr>
        <p:spPr>
          <a:xfrm rot="16200000">
            <a:off x="-766840" y="3682361"/>
            <a:ext cx="3598877" cy="457200"/>
          </a:xfrm>
          <a:prstGeom prst="rect">
            <a:avLst/>
          </a:prstGeom>
          <a:solidFill>
            <a:schemeClr val="bg1"/>
          </a:solidFill>
          <a:ln>
            <a:solidFill>
              <a:schemeClr val="bg1"/>
            </a:solidFill>
          </a:ln>
        </p:spPr>
        <p:txBody>
          <a:bodyPr wrap="square" rtlCol="0">
            <a:spAutoFit/>
          </a:bodyPr>
          <a:lstStyle/>
          <a:p>
            <a:pPr algn="ctr"/>
            <a:r>
              <a:rPr lang="en-US" dirty="0"/>
              <a:t>Earthquake Potential State</a:t>
            </a:r>
          </a:p>
        </p:txBody>
      </p:sp>
      <p:sp>
        <p:nvSpPr>
          <p:cNvPr id="3" name="TextBox 2">
            <a:extLst>
              <a:ext uri="{FF2B5EF4-FFF2-40B4-BE49-F238E27FC236}">
                <a16:creationId xmlns:a16="http://schemas.microsoft.com/office/drawing/2014/main" id="{B13AF01E-9DFB-BAE7-75DE-16F61C7FF430}"/>
              </a:ext>
            </a:extLst>
          </p:cNvPr>
          <p:cNvSpPr txBox="1"/>
          <p:nvPr/>
        </p:nvSpPr>
        <p:spPr>
          <a:xfrm rot="16200000">
            <a:off x="3379817" y="3723501"/>
            <a:ext cx="3598877" cy="411480"/>
          </a:xfrm>
          <a:prstGeom prst="rect">
            <a:avLst/>
          </a:prstGeom>
          <a:solidFill>
            <a:schemeClr val="bg1"/>
          </a:solidFill>
          <a:ln>
            <a:solidFill>
              <a:schemeClr val="bg1"/>
            </a:solidFill>
          </a:ln>
        </p:spPr>
        <p:txBody>
          <a:bodyPr wrap="square" rtlCol="0">
            <a:spAutoFit/>
          </a:bodyPr>
          <a:lstStyle/>
          <a:p>
            <a:pPr algn="ctr"/>
            <a:r>
              <a:rPr lang="en-US" dirty="0"/>
              <a:t>Earthquake Potential State</a:t>
            </a:r>
          </a:p>
        </p:txBody>
      </p:sp>
      <p:sp>
        <p:nvSpPr>
          <p:cNvPr id="7" name="TextBox 6">
            <a:extLst>
              <a:ext uri="{FF2B5EF4-FFF2-40B4-BE49-F238E27FC236}">
                <a16:creationId xmlns:a16="http://schemas.microsoft.com/office/drawing/2014/main" id="{CBB6A262-4E6C-3C2B-119A-C0519AFC7665}"/>
              </a:ext>
            </a:extLst>
          </p:cNvPr>
          <p:cNvSpPr txBox="1"/>
          <p:nvPr/>
        </p:nvSpPr>
        <p:spPr>
          <a:xfrm>
            <a:off x="3314272" y="831489"/>
            <a:ext cx="5563457" cy="830997"/>
          </a:xfrm>
          <a:prstGeom prst="rect">
            <a:avLst/>
          </a:prstGeom>
          <a:solidFill>
            <a:schemeClr val="accent6">
              <a:lumMod val="20000"/>
              <a:lumOff val="80000"/>
            </a:schemeClr>
          </a:solidFill>
        </p:spPr>
        <p:txBody>
          <a:bodyPr wrap="square" rtlCol="0">
            <a:spAutoFit/>
          </a:bodyPr>
          <a:lstStyle/>
          <a:p>
            <a:r>
              <a:rPr lang="en-US" sz="1600" dirty="0"/>
              <a:t>1. Build a generative ETAS earthquake simulation.  </a:t>
            </a:r>
          </a:p>
          <a:p>
            <a:r>
              <a:rPr lang="en-US" sz="1600" dirty="0"/>
              <a:t>2. Pretrain the Transformer model on a large ETAS dataset</a:t>
            </a:r>
          </a:p>
          <a:p>
            <a:r>
              <a:rPr lang="en-US" sz="1600" dirty="0"/>
              <a:t>3. Apply the trained model to data to be nowcasted (predicted).  </a:t>
            </a:r>
          </a:p>
        </p:txBody>
      </p:sp>
      <p:sp>
        <p:nvSpPr>
          <p:cNvPr id="8" name="Rounded Rectangular Callout 7">
            <a:extLst>
              <a:ext uri="{FF2B5EF4-FFF2-40B4-BE49-F238E27FC236}">
                <a16:creationId xmlns:a16="http://schemas.microsoft.com/office/drawing/2014/main" id="{31462548-ABD6-ED73-3C08-5B74D01D8626}"/>
              </a:ext>
            </a:extLst>
          </p:cNvPr>
          <p:cNvSpPr/>
          <p:nvPr/>
        </p:nvSpPr>
        <p:spPr>
          <a:xfrm>
            <a:off x="9452225" y="768247"/>
            <a:ext cx="2222642" cy="795617"/>
          </a:xfrm>
          <a:prstGeom prst="wedgeRoundRectCallout">
            <a:avLst>
              <a:gd name="adj1" fmla="val -41782"/>
              <a:gd name="adj2" fmla="val 7578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Example of an ETAS simulation movie</a:t>
            </a:r>
          </a:p>
        </p:txBody>
      </p:sp>
    </p:spTree>
    <p:extLst>
      <p:ext uri="{BB962C8B-B14F-4D97-AF65-F5344CB8AC3E}">
        <p14:creationId xmlns:p14="http://schemas.microsoft.com/office/powerpoint/2010/main" val="176349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6E11B3-B62E-77F1-EAC7-695AD43F9B4D}"/>
              </a:ext>
            </a:extLst>
          </p:cNvPr>
          <p:cNvSpPr>
            <a:spLocks noGrp="1"/>
          </p:cNvSpPr>
          <p:nvPr>
            <p:ph idx="1"/>
          </p:nvPr>
        </p:nvSpPr>
        <p:spPr>
          <a:xfrm>
            <a:off x="2256462" y="1825625"/>
            <a:ext cx="7679076" cy="4351338"/>
          </a:xfrm>
          <a:solidFill>
            <a:schemeClr val="accent6">
              <a:lumMod val="20000"/>
              <a:lumOff val="80000"/>
            </a:schemeClr>
          </a:solidFill>
        </p:spPr>
        <p:txBody>
          <a:bodyPr>
            <a:normAutofit fontScale="92500" lnSpcReduction="10000"/>
          </a:bodyPr>
          <a:lstStyle/>
          <a:p>
            <a:pPr marL="0" indent="0" algn="ctr">
              <a:buNone/>
            </a:pPr>
            <a:r>
              <a:rPr lang="en-US" dirty="0">
                <a:solidFill>
                  <a:srgbClr val="C00000"/>
                </a:solidFill>
              </a:rPr>
              <a:t>Steps:</a:t>
            </a:r>
          </a:p>
          <a:p>
            <a:r>
              <a:rPr lang="en-US" sz="2000" dirty="0"/>
              <a:t>The Generative Model:  Epidemic Type Aftershock Seismicity (ETAS)</a:t>
            </a:r>
          </a:p>
          <a:p>
            <a:pPr lvl="1"/>
            <a:r>
              <a:rPr lang="en-US" sz="1600" dirty="0"/>
              <a:t>A “physically informed” statistical model of earthquake occurrence</a:t>
            </a:r>
          </a:p>
          <a:p>
            <a:pPr lvl="1"/>
            <a:r>
              <a:rPr lang="en-US" sz="1600" dirty="0"/>
              <a:t>ETAS model obeys the observed statistical laws of earthquakes</a:t>
            </a:r>
          </a:p>
          <a:p>
            <a:pPr lvl="1"/>
            <a:r>
              <a:rPr lang="en-US" sz="1600" dirty="0"/>
              <a:t>Additional physical processes are introduced (e.g., spatial-temporal triggering)</a:t>
            </a:r>
          </a:p>
          <a:p>
            <a:r>
              <a:rPr lang="en-US" sz="2000" dirty="0"/>
              <a:t>Use Deep Learning Model with Self-Attention for Time Series Prediction: Science Transformers (Vaswani et al., 2017)</a:t>
            </a:r>
          </a:p>
          <a:p>
            <a:r>
              <a:rPr lang="en-US" sz="2000" dirty="0"/>
              <a:t>Train the Model on Many Years of ETAS Data</a:t>
            </a:r>
          </a:p>
          <a:p>
            <a:r>
              <a:rPr lang="en-US" sz="2000" dirty="0"/>
              <a:t>Apply the Trained Model to Independent ETAS Validation/Test Data</a:t>
            </a:r>
          </a:p>
          <a:p>
            <a:r>
              <a:rPr lang="en-US" sz="2000" dirty="0"/>
              <a:t>Predict the Time Series Beyond the Validation/Test Data</a:t>
            </a:r>
          </a:p>
          <a:p>
            <a:r>
              <a:rPr lang="en-US" sz="2000" dirty="0"/>
              <a:t>Fit the ETAS Model to Observed Data, for Example, California</a:t>
            </a:r>
          </a:p>
          <a:p>
            <a:r>
              <a:rPr lang="en-US" sz="2000" dirty="0"/>
              <a:t>Apply the Trained Model to the Observed (e.g., California) Data</a:t>
            </a:r>
          </a:p>
          <a:p>
            <a:r>
              <a:rPr lang="en-US" sz="2000" dirty="0"/>
              <a:t>Feasibility Study Shown in the Following</a:t>
            </a:r>
          </a:p>
          <a:p>
            <a:pPr marL="0" indent="0" algn="ctr">
              <a:buNone/>
            </a:pPr>
            <a:endParaRPr lang="en-US" sz="2000" dirty="0"/>
          </a:p>
        </p:txBody>
      </p:sp>
      <p:sp>
        <p:nvSpPr>
          <p:cNvPr id="6" name="TextBox 5">
            <a:extLst>
              <a:ext uri="{FF2B5EF4-FFF2-40B4-BE49-F238E27FC236}">
                <a16:creationId xmlns:a16="http://schemas.microsoft.com/office/drawing/2014/main" id="{54BC7E5C-21B2-C877-1FC2-6A07DAAE691A}"/>
              </a:ext>
            </a:extLst>
          </p:cNvPr>
          <p:cNvSpPr txBox="1"/>
          <p:nvPr/>
        </p:nvSpPr>
        <p:spPr>
          <a:xfrm>
            <a:off x="838200" y="503433"/>
            <a:ext cx="10515600" cy="954107"/>
          </a:xfrm>
          <a:prstGeom prst="rect">
            <a:avLst/>
          </a:prstGeom>
          <a:solidFill>
            <a:schemeClr val="accent5">
              <a:lumMod val="20000"/>
              <a:lumOff val="80000"/>
            </a:schemeClr>
          </a:solidFill>
        </p:spPr>
        <p:txBody>
          <a:bodyPr wrap="square" rtlCol="0">
            <a:spAutoFit/>
          </a:bodyPr>
          <a:lstStyle/>
          <a:p>
            <a:pPr algn="ctr"/>
            <a:r>
              <a:rPr lang="en-US" sz="2800" dirty="0">
                <a:solidFill>
                  <a:srgbClr val="1034FF"/>
                </a:solidFill>
                <a:latin typeface="+mj-lt"/>
              </a:rPr>
              <a:t>3.  Nowcasting Earthquakes in Continuous Time with Generative AI: “</a:t>
            </a:r>
            <a:r>
              <a:rPr lang="en-US" sz="2800" dirty="0" err="1">
                <a:solidFill>
                  <a:srgbClr val="1034FF"/>
                </a:solidFill>
                <a:latin typeface="+mj-lt"/>
              </a:rPr>
              <a:t>QuakeGPT</a:t>
            </a:r>
            <a:r>
              <a:rPr lang="en-US" sz="2800" dirty="0">
                <a:solidFill>
                  <a:srgbClr val="1034FF"/>
                </a:solidFill>
                <a:latin typeface="+mj-lt"/>
              </a:rPr>
              <a:t>”</a:t>
            </a:r>
          </a:p>
        </p:txBody>
      </p:sp>
      <p:sp>
        <p:nvSpPr>
          <p:cNvPr id="4" name="TextBox 3">
            <a:extLst>
              <a:ext uri="{FF2B5EF4-FFF2-40B4-BE49-F238E27FC236}">
                <a16:creationId xmlns:a16="http://schemas.microsoft.com/office/drawing/2014/main" id="{4EC38961-4176-73EB-1161-F362A60CB510}"/>
              </a:ext>
            </a:extLst>
          </p:cNvPr>
          <p:cNvSpPr txBox="1"/>
          <p:nvPr/>
        </p:nvSpPr>
        <p:spPr>
          <a:xfrm>
            <a:off x="3048856" y="3246902"/>
            <a:ext cx="6097712"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64F243B5-5273-2B1F-213B-8ECAB3CCABE4}"/>
              </a:ext>
            </a:extLst>
          </p:cNvPr>
          <p:cNvSpPr txBox="1"/>
          <p:nvPr/>
        </p:nvSpPr>
        <p:spPr>
          <a:xfrm>
            <a:off x="3048856" y="3246902"/>
            <a:ext cx="6097712"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3413485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E00B6C0-FBB7-37AB-5C4F-9410F8398B04}"/>
              </a:ext>
            </a:extLst>
          </p:cNvPr>
          <p:cNvGrpSpPr/>
          <p:nvPr/>
        </p:nvGrpSpPr>
        <p:grpSpPr>
          <a:xfrm>
            <a:off x="7585651" y="297290"/>
            <a:ext cx="3348512" cy="6318660"/>
            <a:chOff x="7585651" y="297290"/>
            <a:chExt cx="3348512" cy="6318660"/>
          </a:xfrm>
        </p:grpSpPr>
        <p:grpSp>
          <p:nvGrpSpPr>
            <p:cNvPr id="19" name="Group 18">
              <a:extLst>
                <a:ext uri="{FF2B5EF4-FFF2-40B4-BE49-F238E27FC236}">
                  <a16:creationId xmlns:a16="http://schemas.microsoft.com/office/drawing/2014/main" id="{448C05C0-9038-2956-0285-EBB65A362F11}"/>
                </a:ext>
              </a:extLst>
            </p:cNvPr>
            <p:cNvGrpSpPr/>
            <p:nvPr/>
          </p:nvGrpSpPr>
          <p:grpSpPr>
            <a:xfrm>
              <a:off x="7585651" y="1041860"/>
              <a:ext cx="3348512" cy="5574090"/>
              <a:chOff x="7585651" y="692238"/>
              <a:chExt cx="3348512" cy="5574090"/>
            </a:xfrm>
          </p:grpSpPr>
          <p:sp>
            <p:nvSpPr>
              <p:cNvPr id="5" name="Rounded Rectangle 4">
                <a:extLst>
                  <a:ext uri="{FF2B5EF4-FFF2-40B4-BE49-F238E27FC236}">
                    <a16:creationId xmlns:a16="http://schemas.microsoft.com/office/drawing/2014/main" id="{F9ED2CB0-F1DA-6680-ED91-A75670E49FC0}"/>
                  </a:ext>
                </a:extLst>
              </p:cNvPr>
              <p:cNvSpPr/>
              <p:nvPr/>
            </p:nvSpPr>
            <p:spPr>
              <a:xfrm>
                <a:off x="7585652" y="1741678"/>
                <a:ext cx="3348507" cy="6400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Position Encoding</a:t>
                </a:r>
              </a:p>
            </p:txBody>
          </p:sp>
          <p:grpSp>
            <p:nvGrpSpPr>
              <p:cNvPr id="18" name="Group 17">
                <a:extLst>
                  <a:ext uri="{FF2B5EF4-FFF2-40B4-BE49-F238E27FC236}">
                    <a16:creationId xmlns:a16="http://schemas.microsoft.com/office/drawing/2014/main" id="{E6F64E3D-99C7-98BE-F74F-ADE18CD8154D}"/>
                  </a:ext>
                </a:extLst>
              </p:cNvPr>
              <p:cNvGrpSpPr/>
              <p:nvPr/>
            </p:nvGrpSpPr>
            <p:grpSpPr>
              <a:xfrm>
                <a:off x="7585651" y="692238"/>
                <a:ext cx="3348512" cy="5574090"/>
                <a:chOff x="7585651" y="450192"/>
                <a:chExt cx="3348512" cy="5574090"/>
              </a:xfrm>
            </p:grpSpPr>
            <p:sp>
              <p:nvSpPr>
                <p:cNvPr id="4" name="Rounded Rectangle 3">
                  <a:extLst>
                    <a:ext uri="{FF2B5EF4-FFF2-40B4-BE49-F238E27FC236}">
                      <a16:creationId xmlns:a16="http://schemas.microsoft.com/office/drawing/2014/main" id="{0FD124D9-96C1-DDC7-04A1-2FB591F0C142}"/>
                    </a:ext>
                  </a:extLst>
                </p:cNvPr>
                <p:cNvSpPr/>
                <p:nvPr/>
              </p:nvSpPr>
              <p:spPr>
                <a:xfrm>
                  <a:off x="7585656" y="450192"/>
                  <a:ext cx="3348507" cy="6400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Encoder: N Layers each with M Self-Attention Heads</a:t>
                  </a:r>
                </a:p>
              </p:txBody>
            </p:sp>
            <p:sp>
              <p:nvSpPr>
                <p:cNvPr id="6" name="Rounded Rectangle 5">
                  <a:extLst>
                    <a:ext uri="{FF2B5EF4-FFF2-40B4-BE49-F238E27FC236}">
                      <a16:creationId xmlns:a16="http://schemas.microsoft.com/office/drawing/2014/main" id="{2D4F2081-D3B5-8DA2-63F6-43FABE5DD6D3}"/>
                    </a:ext>
                  </a:extLst>
                </p:cNvPr>
                <p:cNvSpPr/>
                <p:nvPr/>
              </p:nvSpPr>
              <p:spPr>
                <a:xfrm>
                  <a:off x="7585652" y="2549072"/>
                  <a:ext cx="3348507" cy="6400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Encoder: Feed-Forward Layers</a:t>
                  </a:r>
                </a:p>
              </p:txBody>
            </p:sp>
            <p:sp>
              <p:nvSpPr>
                <p:cNvPr id="7" name="Rounded Rectangle 6">
                  <a:extLst>
                    <a:ext uri="{FF2B5EF4-FFF2-40B4-BE49-F238E27FC236}">
                      <a16:creationId xmlns:a16="http://schemas.microsoft.com/office/drawing/2014/main" id="{E48A5DF2-CB37-0A52-095A-56C6B4C8D22D}"/>
                    </a:ext>
                  </a:extLst>
                </p:cNvPr>
                <p:cNvSpPr/>
                <p:nvPr/>
              </p:nvSpPr>
              <p:spPr>
                <a:xfrm>
                  <a:off x="7585651" y="3598512"/>
                  <a:ext cx="3348507" cy="6400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Global Average Pooling</a:t>
                  </a:r>
                </a:p>
              </p:txBody>
            </p:sp>
            <p:sp>
              <p:nvSpPr>
                <p:cNvPr id="8" name="Rounded Rectangle 7">
                  <a:extLst>
                    <a:ext uri="{FF2B5EF4-FFF2-40B4-BE49-F238E27FC236}">
                      <a16:creationId xmlns:a16="http://schemas.microsoft.com/office/drawing/2014/main" id="{9D0955A1-CE12-7553-CC52-0D6DEDE3EAB9}"/>
                    </a:ext>
                  </a:extLst>
                </p:cNvPr>
                <p:cNvSpPr/>
                <p:nvPr/>
              </p:nvSpPr>
              <p:spPr>
                <a:xfrm>
                  <a:off x="7585651" y="4647952"/>
                  <a:ext cx="3348507" cy="6400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Decoder Linear Layer (Output)</a:t>
                  </a:r>
                </a:p>
              </p:txBody>
            </p:sp>
            <p:sp>
              <p:nvSpPr>
                <p:cNvPr id="9" name="Down Arrow 8">
                  <a:extLst>
                    <a:ext uri="{FF2B5EF4-FFF2-40B4-BE49-F238E27FC236}">
                      <a16:creationId xmlns:a16="http://schemas.microsoft.com/office/drawing/2014/main" id="{41047422-4EE9-9EF8-7FBF-2D473E44FDF0}"/>
                    </a:ext>
                  </a:extLst>
                </p:cNvPr>
                <p:cNvSpPr/>
                <p:nvPr/>
              </p:nvSpPr>
              <p:spPr>
                <a:xfrm>
                  <a:off x="9017588" y="1170954"/>
                  <a:ext cx="484632" cy="249008"/>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own Arrow 9">
                  <a:extLst>
                    <a:ext uri="{FF2B5EF4-FFF2-40B4-BE49-F238E27FC236}">
                      <a16:creationId xmlns:a16="http://schemas.microsoft.com/office/drawing/2014/main" id="{528C9B7F-27A2-CB86-0840-53E9C0CE05B2}"/>
                    </a:ext>
                  </a:extLst>
                </p:cNvPr>
                <p:cNvSpPr/>
                <p:nvPr/>
              </p:nvSpPr>
              <p:spPr>
                <a:xfrm>
                  <a:off x="9017588" y="2211382"/>
                  <a:ext cx="484632" cy="249008"/>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a:extLst>
                    <a:ext uri="{FF2B5EF4-FFF2-40B4-BE49-F238E27FC236}">
                      <a16:creationId xmlns:a16="http://schemas.microsoft.com/office/drawing/2014/main" id="{BC137038-B741-D6D2-A071-74927AF2BFE0}"/>
                    </a:ext>
                  </a:extLst>
                </p:cNvPr>
                <p:cNvSpPr/>
                <p:nvPr/>
              </p:nvSpPr>
              <p:spPr>
                <a:xfrm>
                  <a:off x="9017588" y="3264155"/>
                  <a:ext cx="484632" cy="249008"/>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a:extLst>
                    <a:ext uri="{FF2B5EF4-FFF2-40B4-BE49-F238E27FC236}">
                      <a16:creationId xmlns:a16="http://schemas.microsoft.com/office/drawing/2014/main" id="{432E64C3-8F23-FD49-9410-EF529CA53A01}"/>
                    </a:ext>
                  </a:extLst>
                </p:cNvPr>
                <p:cNvSpPr/>
                <p:nvPr/>
              </p:nvSpPr>
              <p:spPr>
                <a:xfrm>
                  <a:off x="9017588" y="4319274"/>
                  <a:ext cx="484632" cy="249008"/>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a:extLst>
                    <a:ext uri="{FF2B5EF4-FFF2-40B4-BE49-F238E27FC236}">
                      <a16:creationId xmlns:a16="http://schemas.microsoft.com/office/drawing/2014/main" id="{0D07C3E7-57EE-CCFA-A9F6-EC0AB826F30A}"/>
                    </a:ext>
                  </a:extLst>
                </p:cNvPr>
                <p:cNvSpPr/>
                <p:nvPr/>
              </p:nvSpPr>
              <p:spPr>
                <a:xfrm>
                  <a:off x="9021433" y="5397755"/>
                  <a:ext cx="484632" cy="249008"/>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EBAD8E1-1143-F1AE-CB64-C839529A2388}"/>
                    </a:ext>
                  </a:extLst>
                </p:cNvPr>
                <p:cNvSpPr txBox="1"/>
                <p:nvPr/>
              </p:nvSpPr>
              <p:spPr>
                <a:xfrm>
                  <a:off x="8310282" y="5646763"/>
                  <a:ext cx="1869142" cy="3775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FFF"/>
                      </a:solidFill>
                      <a:effectLst/>
                      <a:uLnTx/>
                      <a:uFillTx/>
                      <a:latin typeface="Calibri" panose="020F0502020204030204"/>
                      <a:ea typeface="+mn-ea"/>
                      <a:cs typeface="+mn-cs"/>
                    </a:rPr>
                    <a:t>Predictions</a:t>
                  </a:r>
                </a:p>
              </p:txBody>
            </p:sp>
          </p:grpSp>
        </p:grpSp>
        <p:sp>
          <p:nvSpPr>
            <p:cNvPr id="20" name="TextBox 19">
              <a:extLst>
                <a:ext uri="{FF2B5EF4-FFF2-40B4-BE49-F238E27FC236}">
                  <a16:creationId xmlns:a16="http://schemas.microsoft.com/office/drawing/2014/main" id="{E19BAEE6-3887-6AF2-468A-65EB81876EA2}"/>
                </a:ext>
              </a:extLst>
            </p:cNvPr>
            <p:cNvSpPr txBox="1"/>
            <p:nvPr/>
          </p:nvSpPr>
          <p:spPr>
            <a:xfrm>
              <a:off x="8310282" y="297290"/>
              <a:ext cx="1869142" cy="3775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FFF"/>
                  </a:solidFill>
                  <a:effectLst/>
                  <a:uLnTx/>
                  <a:uFillTx/>
                  <a:latin typeface="Calibri" panose="020F0502020204030204"/>
                  <a:ea typeface="+mn-ea"/>
                  <a:cs typeface="+mn-cs"/>
                </a:rPr>
                <a:t>Time Series Input</a:t>
              </a:r>
            </a:p>
          </p:txBody>
        </p:sp>
        <p:sp>
          <p:nvSpPr>
            <p:cNvPr id="21" name="Down Arrow 20">
              <a:extLst>
                <a:ext uri="{FF2B5EF4-FFF2-40B4-BE49-F238E27FC236}">
                  <a16:creationId xmlns:a16="http://schemas.microsoft.com/office/drawing/2014/main" id="{56E5C9AB-8CD9-C53B-7B94-D5A88D204615}"/>
                </a:ext>
              </a:extLst>
            </p:cNvPr>
            <p:cNvSpPr/>
            <p:nvPr/>
          </p:nvSpPr>
          <p:spPr>
            <a:xfrm>
              <a:off x="9017588" y="663829"/>
              <a:ext cx="484632" cy="249008"/>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9FE5FA6A-BEF8-3E51-AEE7-9E1B005D2B92}"/>
              </a:ext>
            </a:extLst>
          </p:cNvPr>
          <p:cNvSpPr txBox="1"/>
          <p:nvPr/>
        </p:nvSpPr>
        <p:spPr>
          <a:xfrm>
            <a:off x="682458" y="664969"/>
            <a:ext cx="6225989"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FFF"/>
                </a:solidFill>
                <a:effectLst/>
                <a:uLnTx/>
                <a:uFillTx/>
                <a:latin typeface="Calibri" panose="020F0502020204030204"/>
                <a:ea typeface="+mn-ea"/>
                <a:cs typeface="+mn-cs"/>
              </a:rPr>
              <a:t>Encoder: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Transformer model uses multiple encoder layers, each consisting of self-attention and feed-forward neural networks. These layers process the input sequence and capture the temporal dependencies between the data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FFF"/>
                </a:solidFill>
                <a:effectLst/>
                <a:uLnTx/>
                <a:uFillTx/>
                <a:latin typeface="Calibri" panose="020F0502020204030204"/>
                <a:ea typeface="+mn-ea"/>
                <a:cs typeface="+mn-cs"/>
              </a:rPr>
              <a:t>Positional Encoding: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Before passing the data through the encoder layers, positional encoding is added to the input sequence. It provides information about the order of the data points, as the Transformer model does not have an inherent notion of sequence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FFF"/>
                </a:solidFill>
                <a:effectLst/>
                <a:uLnTx/>
                <a:uFillTx/>
                <a:latin typeface="Calibri" panose="020F0502020204030204"/>
                <a:ea typeface="+mn-ea"/>
                <a:cs typeface="+mn-cs"/>
              </a:rPr>
              <a:t>Global Average Pooling: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 the encoder layers, global average pooling is applied to aggregate the information from all encoded data points into a fixed-size representation.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FFF"/>
                </a:solidFill>
                <a:effectLst/>
                <a:uLnTx/>
                <a:uFillTx/>
                <a:latin typeface="Calibri" panose="020F0502020204030204"/>
                <a:ea typeface="+mn-ea"/>
                <a:cs typeface="+mn-cs"/>
              </a:rPr>
              <a:t>Decoder Linear Layer (Output):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linear layer is applied to the pooled representation to map it to the output dimension.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FFF"/>
                </a:solidFill>
                <a:effectLst/>
                <a:uLnTx/>
                <a:uFillTx/>
                <a:latin typeface="Calibri" panose="020F0502020204030204"/>
                <a:ea typeface="+mn-ea"/>
                <a:cs typeface="+mn-cs"/>
              </a:rPr>
              <a:t>Predictions: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output of the linear layer represents the predictions made by the Transformer model for the next data point in the time series.</a:t>
            </a:r>
          </a:p>
        </p:txBody>
      </p:sp>
      <p:sp>
        <p:nvSpPr>
          <p:cNvPr id="2" name="TextBox 1">
            <a:extLst>
              <a:ext uri="{FF2B5EF4-FFF2-40B4-BE49-F238E27FC236}">
                <a16:creationId xmlns:a16="http://schemas.microsoft.com/office/drawing/2014/main" id="{44DB7C89-656F-F93F-C2C6-C10AD78AB549}"/>
              </a:ext>
            </a:extLst>
          </p:cNvPr>
          <p:cNvSpPr txBox="1"/>
          <p:nvPr/>
        </p:nvSpPr>
        <p:spPr>
          <a:xfrm>
            <a:off x="865999" y="141111"/>
            <a:ext cx="5516447" cy="461665"/>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FFF"/>
                </a:solidFill>
                <a:effectLst/>
                <a:uLnTx/>
                <a:uFillTx/>
                <a:latin typeface="Calibri" panose="020F0502020204030204"/>
                <a:ea typeface="+mn-ea"/>
                <a:cs typeface="+mn-cs"/>
              </a:rPr>
              <a:t>Time Series Forecasting with Transformers </a:t>
            </a:r>
          </a:p>
        </p:txBody>
      </p:sp>
    </p:spTree>
    <p:extLst>
      <p:ext uri="{BB962C8B-B14F-4D97-AF65-F5344CB8AC3E}">
        <p14:creationId xmlns:p14="http://schemas.microsoft.com/office/powerpoint/2010/main" val="2458713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akeGPTLossMovie">
            <a:hlinkClick r:id="" action="ppaction://media"/>
            <a:extLst>
              <a:ext uri="{FF2B5EF4-FFF2-40B4-BE49-F238E27FC236}">
                <a16:creationId xmlns:a16="http://schemas.microsoft.com/office/drawing/2014/main" id="{BDDBB0A9-4258-8794-2C19-A1BFD23084B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0141" b="3474"/>
          <a:stretch/>
        </p:blipFill>
        <p:spPr>
          <a:xfrm>
            <a:off x="4852901" y="952891"/>
            <a:ext cx="7197962" cy="4663440"/>
          </a:xfrm>
          <a:prstGeom prst="rect">
            <a:avLst/>
          </a:prstGeom>
        </p:spPr>
      </p:pic>
      <p:sp>
        <p:nvSpPr>
          <p:cNvPr id="5" name="TextBox 4">
            <a:extLst>
              <a:ext uri="{FF2B5EF4-FFF2-40B4-BE49-F238E27FC236}">
                <a16:creationId xmlns:a16="http://schemas.microsoft.com/office/drawing/2014/main" id="{23DBB661-8BCB-E892-F630-161538302A71}"/>
              </a:ext>
            </a:extLst>
          </p:cNvPr>
          <p:cNvSpPr txBox="1"/>
          <p:nvPr/>
        </p:nvSpPr>
        <p:spPr>
          <a:xfrm>
            <a:off x="349319" y="235111"/>
            <a:ext cx="4931595" cy="1077218"/>
          </a:xfrm>
          <a:prstGeom prst="rect">
            <a:avLst/>
          </a:prstGeom>
          <a:solidFill>
            <a:schemeClr val="accent5">
              <a:lumMod val="20000"/>
              <a:lumOff val="80000"/>
            </a:schemeClr>
          </a:solidFill>
        </p:spPr>
        <p:txBody>
          <a:bodyPr wrap="square" rtlCol="0">
            <a:spAutoFit/>
          </a:bodyPr>
          <a:lstStyle/>
          <a:p>
            <a:pPr algn="ctr"/>
            <a:r>
              <a:rPr lang="en-US" sz="2800">
                <a:solidFill>
                  <a:srgbClr val="1034FF"/>
                </a:solidFill>
                <a:latin typeface="+mj-lt"/>
              </a:rPr>
              <a:t>Training </a:t>
            </a:r>
            <a:r>
              <a:rPr lang="en-US" sz="2800" dirty="0">
                <a:solidFill>
                  <a:srgbClr val="1034FF"/>
                </a:solidFill>
                <a:latin typeface="+mj-lt"/>
              </a:rPr>
              <a:t>the Model</a:t>
            </a:r>
          </a:p>
          <a:p>
            <a:pPr algn="ctr"/>
            <a:r>
              <a:rPr lang="en-US" dirty="0">
                <a:solidFill>
                  <a:srgbClr val="1034FF"/>
                </a:solidFill>
                <a:latin typeface="+mj-lt"/>
              </a:rPr>
              <a:t>Preparing for Predicting Beyond Test Data</a:t>
            </a:r>
          </a:p>
          <a:p>
            <a:pPr algn="ctr"/>
            <a:r>
              <a:rPr lang="en-US" dirty="0">
                <a:solidFill>
                  <a:srgbClr val="C00000"/>
                </a:solidFill>
                <a:latin typeface="+mj-lt"/>
              </a:rPr>
              <a:t>A Generative AI Model for Earthquake Nowcasting</a:t>
            </a:r>
          </a:p>
        </p:txBody>
      </p:sp>
      <p:sp>
        <p:nvSpPr>
          <p:cNvPr id="6" name="TextBox 5">
            <a:extLst>
              <a:ext uri="{FF2B5EF4-FFF2-40B4-BE49-F238E27FC236}">
                <a16:creationId xmlns:a16="http://schemas.microsoft.com/office/drawing/2014/main" id="{C2743C06-83D0-508F-52C7-9B0087BEE76A}"/>
              </a:ext>
            </a:extLst>
          </p:cNvPr>
          <p:cNvSpPr txBox="1"/>
          <p:nvPr/>
        </p:nvSpPr>
        <p:spPr>
          <a:xfrm>
            <a:off x="698641" y="1776059"/>
            <a:ext cx="4232953" cy="1554272"/>
          </a:xfrm>
          <a:prstGeom prst="rect">
            <a:avLst/>
          </a:prstGeom>
          <a:solidFill>
            <a:schemeClr val="accent4">
              <a:lumMod val="20000"/>
              <a:lumOff val="80000"/>
            </a:schemeClr>
          </a:solidFill>
        </p:spPr>
        <p:txBody>
          <a:bodyPr wrap="square" rtlCol="0">
            <a:spAutoFit/>
          </a:bodyPr>
          <a:lstStyle/>
          <a:p>
            <a:pPr algn="ctr">
              <a:spcAft>
                <a:spcPts val="600"/>
              </a:spcAft>
            </a:pPr>
            <a:r>
              <a:rPr lang="en-US" dirty="0"/>
              <a:t>Transformer model uses 2021 years  of ETAS data for training</a:t>
            </a:r>
          </a:p>
          <a:p>
            <a:pPr algn="ctr">
              <a:spcAft>
                <a:spcPts val="600"/>
              </a:spcAft>
            </a:pPr>
            <a:r>
              <a:rPr lang="en-US" dirty="0"/>
              <a:t>Trained model applied to 53 years of independent data for model testing and validation</a:t>
            </a:r>
          </a:p>
        </p:txBody>
      </p:sp>
      <p:sp>
        <p:nvSpPr>
          <p:cNvPr id="7" name="TextBox 6">
            <a:extLst>
              <a:ext uri="{FF2B5EF4-FFF2-40B4-BE49-F238E27FC236}">
                <a16:creationId xmlns:a16="http://schemas.microsoft.com/office/drawing/2014/main" id="{D8540F83-0345-409E-6276-D855090CFBE3}"/>
              </a:ext>
            </a:extLst>
          </p:cNvPr>
          <p:cNvSpPr txBox="1"/>
          <p:nvPr/>
        </p:nvSpPr>
        <p:spPr>
          <a:xfrm>
            <a:off x="698639" y="3802051"/>
            <a:ext cx="4232953" cy="2708434"/>
          </a:xfrm>
          <a:prstGeom prst="rect">
            <a:avLst/>
          </a:prstGeom>
          <a:solidFill>
            <a:schemeClr val="accent6">
              <a:lumMod val="20000"/>
              <a:lumOff val="80000"/>
            </a:schemeClr>
          </a:solidFill>
        </p:spPr>
        <p:txBody>
          <a:bodyPr wrap="square" rtlCol="0">
            <a:spAutoFit/>
          </a:bodyPr>
          <a:lstStyle/>
          <a:p>
            <a:pPr algn="ctr">
              <a:spcAft>
                <a:spcPts val="600"/>
              </a:spcAft>
            </a:pPr>
            <a:r>
              <a:rPr lang="en-US" dirty="0"/>
              <a:t>Transformer Model</a:t>
            </a:r>
          </a:p>
          <a:p>
            <a:pPr algn="ctr">
              <a:spcAft>
                <a:spcPts val="600"/>
              </a:spcAft>
            </a:pPr>
            <a:r>
              <a:rPr lang="en-US" sz="1400" dirty="0"/>
              <a:t>Input Dimension: 36 (months)</a:t>
            </a:r>
          </a:p>
          <a:p>
            <a:pPr algn="ctr">
              <a:spcAft>
                <a:spcPts val="600"/>
              </a:spcAft>
            </a:pPr>
            <a:r>
              <a:rPr lang="en-US" sz="1400" dirty="0"/>
              <a:t>Output Dimension: 1 (month)</a:t>
            </a:r>
          </a:p>
          <a:p>
            <a:pPr algn="ctr">
              <a:spcAft>
                <a:spcPts val="600"/>
              </a:spcAft>
            </a:pPr>
            <a:r>
              <a:rPr lang="en-US" sz="1400" dirty="0"/>
              <a:t>Hidden Dimension: 32 (Neurons/Layer)</a:t>
            </a:r>
          </a:p>
          <a:p>
            <a:pPr algn="ctr">
              <a:spcAft>
                <a:spcPts val="600"/>
              </a:spcAft>
            </a:pPr>
            <a:r>
              <a:rPr lang="en-US" sz="1400" dirty="0"/>
              <a:t>Number of Encoder/Decoder Layers: 2</a:t>
            </a:r>
          </a:p>
          <a:p>
            <a:pPr algn="ctr">
              <a:spcAft>
                <a:spcPts val="600"/>
              </a:spcAft>
            </a:pPr>
            <a:r>
              <a:rPr lang="en-US" sz="1400" dirty="0"/>
              <a:t>Number of Self-Attention Heads: 4</a:t>
            </a:r>
          </a:p>
          <a:p>
            <a:pPr algn="ctr">
              <a:spcAft>
                <a:spcPts val="600"/>
              </a:spcAft>
            </a:pPr>
            <a:r>
              <a:rPr lang="en-US" sz="1400" dirty="0"/>
              <a:t>Dropout: 0.2</a:t>
            </a:r>
          </a:p>
          <a:p>
            <a:pPr algn="ctr">
              <a:spcAft>
                <a:spcPts val="600"/>
              </a:spcAft>
            </a:pPr>
            <a:r>
              <a:rPr lang="en-US" sz="1400" dirty="0"/>
              <a:t>Learning Rate: 0.001</a:t>
            </a:r>
          </a:p>
          <a:p>
            <a:pPr algn="ctr">
              <a:spcAft>
                <a:spcPts val="600"/>
              </a:spcAft>
            </a:pPr>
            <a:r>
              <a:rPr lang="en-US" sz="1400" dirty="0"/>
              <a:t>Model Size: 170KB</a:t>
            </a:r>
          </a:p>
        </p:txBody>
      </p:sp>
      <p:sp>
        <p:nvSpPr>
          <p:cNvPr id="3" name="TextBox 2">
            <a:extLst>
              <a:ext uri="{FF2B5EF4-FFF2-40B4-BE49-F238E27FC236}">
                <a16:creationId xmlns:a16="http://schemas.microsoft.com/office/drawing/2014/main" id="{78F45A87-5F77-C8B8-12D5-5DEC89B09C46}"/>
              </a:ext>
            </a:extLst>
          </p:cNvPr>
          <p:cNvSpPr txBox="1"/>
          <p:nvPr/>
        </p:nvSpPr>
        <p:spPr>
          <a:xfrm rot="16200000">
            <a:off x="3358237" y="3294524"/>
            <a:ext cx="3783710" cy="338554"/>
          </a:xfrm>
          <a:prstGeom prst="rect">
            <a:avLst/>
          </a:prstGeom>
          <a:solidFill>
            <a:schemeClr val="bg1"/>
          </a:solidFill>
        </p:spPr>
        <p:txBody>
          <a:bodyPr wrap="square" rtlCol="0">
            <a:spAutoFit/>
          </a:bodyPr>
          <a:lstStyle/>
          <a:p>
            <a:pPr algn="ctr"/>
            <a:r>
              <a:rPr lang="en-US" sz="1600" dirty="0">
                <a:latin typeface="+mj-lt"/>
              </a:rPr>
              <a:t>Scaled Nowcast: Earthquake Potential State</a:t>
            </a:r>
          </a:p>
        </p:txBody>
      </p:sp>
    </p:spTree>
    <p:extLst>
      <p:ext uri="{BB962C8B-B14F-4D97-AF65-F5344CB8AC3E}">
        <p14:creationId xmlns:p14="http://schemas.microsoft.com/office/powerpoint/2010/main" val="272265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akeGPTPrediction3">
            <a:hlinkClick r:id="" action="ppaction://media"/>
            <a:extLst>
              <a:ext uri="{FF2B5EF4-FFF2-40B4-BE49-F238E27FC236}">
                <a16:creationId xmlns:a16="http://schemas.microsoft.com/office/drawing/2014/main" id="{6072C6CD-D2A6-E265-16D8-50BF3EF0AE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84517" y="763446"/>
            <a:ext cx="7315200" cy="5486400"/>
          </a:xfrm>
          <a:prstGeom prst="rect">
            <a:avLst/>
          </a:prstGeom>
        </p:spPr>
      </p:pic>
      <p:sp>
        <p:nvSpPr>
          <p:cNvPr id="5" name="TextBox 4">
            <a:extLst>
              <a:ext uri="{FF2B5EF4-FFF2-40B4-BE49-F238E27FC236}">
                <a16:creationId xmlns:a16="http://schemas.microsoft.com/office/drawing/2014/main" id="{23DBB661-8BCB-E892-F630-161538302A71}"/>
              </a:ext>
            </a:extLst>
          </p:cNvPr>
          <p:cNvSpPr txBox="1"/>
          <p:nvPr/>
        </p:nvSpPr>
        <p:spPr>
          <a:xfrm>
            <a:off x="349319" y="235111"/>
            <a:ext cx="4931595" cy="1077218"/>
          </a:xfrm>
          <a:prstGeom prst="rect">
            <a:avLst/>
          </a:prstGeom>
          <a:solidFill>
            <a:schemeClr val="accent5">
              <a:lumMod val="20000"/>
              <a:lumOff val="80000"/>
            </a:schemeClr>
          </a:solidFill>
        </p:spPr>
        <p:txBody>
          <a:bodyPr wrap="square" rtlCol="0">
            <a:spAutoFit/>
          </a:bodyPr>
          <a:lstStyle/>
          <a:p>
            <a:pPr algn="ctr"/>
            <a:r>
              <a:rPr lang="en-US" sz="2800" dirty="0">
                <a:solidFill>
                  <a:srgbClr val="1034FF"/>
                </a:solidFill>
                <a:latin typeface="+mj-lt"/>
              </a:rPr>
              <a:t>Trained Model</a:t>
            </a:r>
          </a:p>
          <a:p>
            <a:pPr algn="ctr"/>
            <a:r>
              <a:rPr lang="en-US" dirty="0">
                <a:solidFill>
                  <a:srgbClr val="1034FF"/>
                </a:solidFill>
                <a:latin typeface="+mj-lt"/>
              </a:rPr>
              <a:t>Predicting Beyond Test Data, A Feasibility Study</a:t>
            </a:r>
          </a:p>
          <a:p>
            <a:pPr algn="ctr"/>
            <a:r>
              <a:rPr lang="en-US" dirty="0">
                <a:solidFill>
                  <a:srgbClr val="C00000"/>
                </a:solidFill>
                <a:latin typeface="+mj-lt"/>
              </a:rPr>
              <a:t>A Generative AI Model for Earthquake Nowcasting</a:t>
            </a:r>
          </a:p>
        </p:txBody>
      </p:sp>
      <p:sp>
        <p:nvSpPr>
          <p:cNvPr id="6" name="TextBox 5">
            <a:extLst>
              <a:ext uri="{FF2B5EF4-FFF2-40B4-BE49-F238E27FC236}">
                <a16:creationId xmlns:a16="http://schemas.microsoft.com/office/drawing/2014/main" id="{C2743C06-83D0-508F-52C7-9B0087BEE76A}"/>
              </a:ext>
            </a:extLst>
          </p:cNvPr>
          <p:cNvSpPr txBox="1"/>
          <p:nvPr/>
        </p:nvSpPr>
        <p:spPr>
          <a:xfrm>
            <a:off x="698639" y="1464583"/>
            <a:ext cx="4232953" cy="2185214"/>
          </a:xfrm>
          <a:prstGeom prst="rect">
            <a:avLst/>
          </a:prstGeom>
          <a:solidFill>
            <a:schemeClr val="accent4">
              <a:lumMod val="20000"/>
              <a:lumOff val="80000"/>
            </a:schemeClr>
          </a:solidFill>
        </p:spPr>
        <p:txBody>
          <a:bodyPr wrap="square" rtlCol="0">
            <a:spAutoFit/>
          </a:bodyPr>
          <a:lstStyle/>
          <a:p>
            <a:pPr algn="ctr">
              <a:spcAft>
                <a:spcPts val="600"/>
              </a:spcAft>
            </a:pPr>
            <a:r>
              <a:rPr lang="en-US" dirty="0"/>
              <a:t>Transformer model uses 2021 years  of ETAS data for training</a:t>
            </a:r>
          </a:p>
          <a:p>
            <a:pPr algn="ctr">
              <a:spcAft>
                <a:spcPts val="600"/>
              </a:spcAft>
            </a:pPr>
            <a:r>
              <a:rPr lang="en-US" dirty="0"/>
              <a:t>Trained model was applied to 53 years of independent data for model testing and validation</a:t>
            </a:r>
          </a:p>
          <a:p>
            <a:pPr algn="ctr">
              <a:spcAft>
                <a:spcPts val="600"/>
              </a:spcAft>
            </a:pPr>
            <a:r>
              <a:rPr lang="en-US" dirty="0"/>
              <a:t>Prediction was then made for 100 months after the end of the nowcast data curve</a:t>
            </a:r>
          </a:p>
        </p:txBody>
      </p:sp>
      <p:sp>
        <p:nvSpPr>
          <p:cNvPr id="7" name="TextBox 6">
            <a:extLst>
              <a:ext uri="{FF2B5EF4-FFF2-40B4-BE49-F238E27FC236}">
                <a16:creationId xmlns:a16="http://schemas.microsoft.com/office/drawing/2014/main" id="{D8540F83-0345-409E-6276-D855090CFBE3}"/>
              </a:ext>
            </a:extLst>
          </p:cNvPr>
          <p:cNvSpPr txBox="1"/>
          <p:nvPr/>
        </p:nvSpPr>
        <p:spPr>
          <a:xfrm>
            <a:off x="698639" y="3802051"/>
            <a:ext cx="4232953" cy="2708434"/>
          </a:xfrm>
          <a:prstGeom prst="rect">
            <a:avLst/>
          </a:prstGeom>
          <a:solidFill>
            <a:schemeClr val="accent6">
              <a:lumMod val="20000"/>
              <a:lumOff val="80000"/>
            </a:schemeClr>
          </a:solidFill>
        </p:spPr>
        <p:txBody>
          <a:bodyPr wrap="square" rtlCol="0">
            <a:spAutoFit/>
          </a:bodyPr>
          <a:lstStyle/>
          <a:p>
            <a:pPr algn="ctr">
              <a:spcAft>
                <a:spcPts val="600"/>
              </a:spcAft>
            </a:pPr>
            <a:r>
              <a:rPr lang="en-US" dirty="0"/>
              <a:t>Transformer Model</a:t>
            </a:r>
          </a:p>
          <a:p>
            <a:pPr algn="ctr">
              <a:spcAft>
                <a:spcPts val="600"/>
              </a:spcAft>
            </a:pPr>
            <a:r>
              <a:rPr lang="en-US" sz="1400" dirty="0"/>
              <a:t>Input Dimension: 36 (months)</a:t>
            </a:r>
          </a:p>
          <a:p>
            <a:pPr algn="ctr">
              <a:spcAft>
                <a:spcPts val="600"/>
              </a:spcAft>
            </a:pPr>
            <a:r>
              <a:rPr lang="en-US" sz="1400" dirty="0"/>
              <a:t>Output Dimension: 1 (month)</a:t>
            </a:r>
          </a:p>
          <a:p>
            <a:pPr algn="ctr">
              <a:spcAft>
                <a:spcPts val="600"/>
              </a:spcAft>
            </a:pPr>
            <a:r>
              <a:rPr lang="en-US" sz="1400" dirty="0"/>
              <a:t>Hidden Dimension: 32 (Neurons/Layer)</a:t>
            </a:r>
          </a:p>
          <a:p>
            <a:pPr algn="ctr">
              <a:spcAft>
                <a:spcPts val="600"/>
              </a:spcAft>
            </a:pPr>
            <a:r>
              <a:rPr lang="en-US" sz="1400" dirty="0"/>
              <a:t>Number of Encoder/Decoder Layers: 2</a:t>
            </a:r>
          </a:p>
          <a:p>
            <a:pPr algn="ctr">
              <a:spcAft>
                <a:spcPts val="600"/>
              </a:spcAft>
            </a:pPr>
            <a:r>
              <a:rPr lang="en-US" sz="1400" dirty="0"/>
              <a:t>Number of Self-Attention Heads: 4</a:t>
            </a:r>
          </a:p>
          <a:p>
            <a:pPr algn="ctr">
              <a:spcAft>
                <a:spcPts val="600"/>
              </a:spcAft>
            </a:pPr>
            <a:r>
              <a:rPr lang="en-US" sz="1400" dirty="0"/>
              <a:t>Dropout: 0.2</a:t>
            </a:r>
          </a:p>
          <a:p>
            <a:pPr algn="ctr">
              <a:spcAft>
                <a:spcPts val="600"/>
              </a:spcAft>
            </a:pPr>
            <a:r>
              <a:rPr lang="en-US" sz="1400" dirty="0"/>
              <a:t>Learning Rate: 0.001</a:t>
            </a:r>
          </a:p>
          <a:p>
            <a:pPr algn="ctr">
              <a:spcAft>
                <a:spcPts val="600"/>
              </a:spcAft>
            </a:pPr>
            <a:r>
              <a:rPr lang="en-US" sz="1400" dirty="0"/>
              <a:t>Model Size: 170KB</a:t>
            </a:r>
          </a:p>
        </p:txBody>
      </p:sp>
      <p:sp>
        <p:nvSpPr>
          <p:cNvPr id="3" name="TextBox 2">
            <a:extLst>
              <a:ext uri="{FF2B5EF4-FFF2-40B4-BE49-F238E27FC236}">
                <a16:creationId xmlns:a16="http://schemas.microsoft.com/office/drawing/2014/main" id="{78F45A87-5F77-C8B8-12D5-5DEC89B09C46}"/>
              </a:ext>
            </a:extLst>
          </p:cNvPr>
          <p:cNvSpPr txBox="1"/>
          <p:nvPr/>
        </p:nvSpPr>
        <p:spPr>
          <a:xfrm rot="16200000">
            <a:off x="3545608" y="3139259"/>
            <a:ext cx="3843939" cy="457200"/>
          </a:xfrm>
          <a:prstGeom prst="rect">
            <a:avLst/>
          </a:prstGeom>
          <a:solidFill>
            <a:schemeClr val="bg1"/>
          </a:solidFill>
        </p:spPr>
        <p:txBody>
          <a:bodyPr wrap="square" rtlCol="0">
            <a:spAutoFit/>
          </a:bodyPr>
          <a:lstStyle/>
          <a:p>
            <a:pPr algn="ctr"/>
            <a:r>
              <a:rPr lang="en-US" sz="1600" dirty="0">
                <a:latin typeface="+mj-lt"/>
              </a:rPr>
              <a:t>Scaled Nowcast: Earthquake Potential State</a:t>
            </a:r>
          </a:p>
        </p:txBody>
      </p:sp>
    </p:spTree>
    <p:extLst>
      <p:ext uri="{BB962C8B-B14F-4D97-AF65-F5344CB8AC3E}">
        <p14:creationId xmlns:p14="http://schemas.microsoft.com/office/powerpoint/2010/main" val="3891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0DC6C-5B3F-756E-C52C-F1063C3E8F05}"/>
              </a:ext>
            </a:extLst>
          </p:cNvPr>
          <p:cNvSpPr>
            <a:spLocks noGrp="1"/>
          </p:cNvSpPr>
          <p:nvPr>
            <p:ph type="title"/>
          </p:nvPr>
        </p:nvSpPr>
        <p:spPr>
          <a:xfrm>
            <a:off x="660971" y="365126"/>
            <a:ext cx="10870058" cy="1093804"/>
          </a:xfrm>
          <a:solidFill>
            <a:schemeClr val="accent5">
              <a:lumMod val="20000"/>
              <a:lumOff val="80000"/>
            </a:schemeClr>
          </a:solidFill>
        </p:spPr>
        <p:txBody>
          <a:bodyPr>
            <a:normAutofit/>
          </a:bodyPr>
          <a:lstStyle/>
          <a:p>
            <a:pPr algn="ctr"/>
            <a:r>
              <a:rPr lang="en-US" dirty="0"/>
              <a:t>Recent Papers</a:t>
            </a:r>
            <a:br>
              <a:rPr lang="en-US" dirty="0"/>
            </a:br>
            <a:r>
              <a:rPr lang="en-US" sz="2200" dirty="0"/>
              <a:t>(For code availability, see sections in the papers below on “Open Research”)</a:t>
            </a:r>
          </a:p>
        </p:txBody>
      </p:sp>
      <p:pic>
        <p:nvPicPr>
          <p:cNvPr id="7" name="Content Placeholder 6" descr="A screenshot of a web page&#10;&#10;Description automatically generated">
            <a:extLst>
              <a:ext uri="{FF2B5EF4-FFF2-40B4-BE49-F238E27FC236}">
                <a16:creationId xmlns:a16="http://schemas.microsoft.com/office/drawing/2014/main" id="{E579BE36-A05A-1038-AC16-73E6B2FC9368}"/>
              </a:ext>
            </a:extLst>
          </p:cNvPr>
          <p:cNvPicPr>
            <a:picLocks noGrp="1" noChangeAspect="1"/>
          </p:cNvPicPr>
          <p:nvPr>
            <p:ph sz="half" idx="1"/>
          </p:nvPr>
        </p:nvPicPr>
        <p:blipFill>
          <a:blip r:embed="rId2"/>
          <a:stretch>
            <a:fillRect/>
          </a:stretch>
        </p:blipFill>
        <p:spPr>
          <a:xfrm>
            <a:off x="1253331" y="1825625"/>
            <a:ext cx="4351338" cy="4351338"/>
          </a:xfrm>
        </p:spPr>
      </p:pic>
      <p:pic>
        <p:nvPicPr>
          <p:cNvPr id="10" name="Content Placeholder 9" descr="A screenshot of a computer&#10;&#10;Description automatically generated">
            <a:extLst>
              <a:ext uri="{FF2B5EF4-FFF2-40B4-BE49-F238E27FC236}">
                <a16:creationId xmlns:a16="http://schemas.microsoft.com/office/drawing/2014/main" id="{7BA9800C-D1FD-0451-DD11-A3F85C4FC4BF}"/>
              </a:ext>
            </a:extLst>
          </p:cNvPr>
          <p:cNvPicPr>
            <a:picLocks noGrp="1" noChangeAspect="1"/>
          </p:cNvPicPr>
          <p:nvPr>
            <p:ph sz="half" idx="2"/>
          </p:nvPr>
        </p:nvPicPr>
        <p:blipFill>
          <a:blip r:embed="rId3"/>
          <a:stretch>
            <a:fillRect/>
          </a:stretch>
        </p:blipFill>
        <p:spPr>
          <a:xfrm>
            <a:off x="6175886" y="1825625"/>
            <a:ext cx="5174227" cy="4351338"/>
          </a:xfrm>
        </p:spPr>
      </p:pic>
      <p:sp>
        <p:nvSpPr>
          <p:cNvPr id="8" name="TextBox 7">
            <a:extLst>
              <a:ext uri="{FF2B5EF4-FFF2-40B4-BE49-F238E27FC236}">
                <a16:creationId xmlns:a16="http://schemas.microsoft.com/office/drawing/2014/main" id="{52644AA9-BF72-177A-4ECC-755D43C153DA}"/>
              </a:ext>
            </a:extLst>
          </p:cNvPr>
          <p:cNvSpPr txBox="1"/>
          <p:nvPr/>
        </p:nvSpPr>
        <p:spPr>
          <a:xfrm>
            <a:off x="1006809" y="6354374"/>
            <a:ext cx="4844381" cy="276999"/>
          </a:xfrm>
          <a:prstGeom prst="rect">
            <a:avLst/>
          </a:prstGeom>
          <a:solidFill>
            <a:schemeClr val="accent6">
              <a:lumMod val="20000"/>
              <a:lumOff val="80000"/>
            </a:schemeClr>
          </a:solidFill>
        </p:spPr>
        <p:txBody>
          <a:bodyPr wrap="square" rtlCol="0">
            <a:spAutoFit/>
          </a:bodyPr>
          <a:lstStyle/>
          <a:p>
            <a:pPr algn="ctr"/>
            <a:r>
              <a:rPr lang="en-US" sz="1200" dirty="0"/>
              <a:t>https://</a:t>
            </a:r>
            <a:r>
              <a:rPr lang="en-US" sz="1200" dirty="0" err="1"/>
              <a:t>agupubs.onlinelibrary.wiley.com</a:t>
            </a:r>
            <a:r>
              <a:rPr lang="en-US" sz="1200" dirty="0"/>
              <a:t>/</a:t>
            </a:r>
            <a:r>
              <a:rPr lang="en-US" sz="1200" dirty="0" err="1"/>
              <a:t>doi</a:t>
            </a:r>
            <a:r>
              <a:rPr lang="en-US" sz="1200" dirty="0"/>
              <a:t>/full/10.1029/2022EA002343</a:t>
            </a:r>
          </a:p>
        </p:txBody>
      </p:sp>
      <p:pic>
        <p:nvPicPr>
          <p:cNvPr id="12" name="Picture 11" descr="A white background with black text&#10;&#10;Description automatically generated">
            <a:extLst>
              <a:ext uri="{FF2B5EF4-FFF2-40B4-BE49-F238E27FC236}">
                <a16:creationId xmlns:a16="http://schemas.microsoft.com/office/drawing/2014/main" id="{3DF38A1C-B4C5-7EAF-E9CE-A4432B25135F}"/>
              </a:ext>
            </a:extLst>
          </p:cNvPr>
          <p:cNvPicPr>
            <a:picLocks noChangeAspect="1"/>
          </p:cNvPicPr>
          <p:nvPr/>
        </p:nvPicPr>
        <p:blipFill rotWithShape="1">
          <a:blip r:embed="rId4"/>
          <a:srcRect l="3335"/>
          <a:stretch/>
        </p:blipFill>
        <p:spPr>
          <a:xfrm>
            <a:off x="1248876" y="4430089"/>
            <a:ext cx="4351339" cy="1280160"/>
          </a:xfrm>
          <a:prstGeom prst="rect">
            <a:avLst/>
          </a:prstGeom>
          <a:ln>
            <a:solidFill>
              <a:schemeClr val="accent1"/>
            </a:solidFill>
          </a:ln>
        </p:spPr>
      </p:pic>
      <p:sp>
        <p:nvSpPr>
          <p:cNvPr id="13" name="TextBox 12">
            <a:extLst>
              <a:ext uri="{FF2B5EF4-FFF2-40B4-BE49-F238E27FC236}">
                <a16:creationId xmlns:a16="http://schemas.microsoft.com/office/drawing/2014/main" id="{3BA9AC2B-518C-2313-9D6D-E03DD52C6F88}"/>
              </a:ext>
            </a:extLst>
          </p:cNvPr>
          <p:cNvSpPr txBox="1"/>
          <p:nvPr/>
        </p:nvSpPr>
        <p:spPr>
          <a:xfrm>
            <a:off x="6340812" y="6354373"/>
            <a:ext cx="4844381" cy="276999"/>
          </a:xfrm>
          <a:prstGeom prst="rect">
            <a:avLst/>
          </a:prstGeom>
          <a:solidFill>
            <a:schemeClr val="accent6">
              <a:lumMod val="20000"/>
              <a:lumOff val="80000"/>
            </a:schemeClr>
          </a:solidFill>
        </p:spPr>
        <p:txBody>
          <a:bodyPr wrap="square" rtlCol="0">
            <a:spAutoFit/>
          </a:bodyPr>
          <a:lstStyle/>
          <a:p>
            <a:pPr algn="ctr"/>
            <a:r>
              <a:rPr lang="en-US" sz="1200" dirty="0"/>
              <a:t>https://</a:t>
            </a:r>
            <a:r>
              <a:rPr lang="en-US" sz="1200" dirty="0" err="1"/>
              <a:t>agupubs.onlinelibrary.wiley.com</a:t>
            </a:r>
            <a:r>
              <a:rPr lang="en-US" sz="1200" dirty="0"/>
              <a:t>/</a:t>
            </a:r>
            <a:r>
              <a:rPr lang="en-US" sz="1200" dirty="0" err="1"/>
              <a:t>doi</a:t>
            </a:r>
            <a:r>
              <a:rPr lang="en-US" sz="1200" dirty="0"/>
              <a:t>/full/10.1029/2022EA002521</a:t>
            </a:r>
          </a:p>
        </p:txBody>
      </p:sp>
    </p:spTree>
    <p:extLst>
      <p:ext uri="{BB962C8B-B14F-4D97-AF65-F5344CB8AC3E}">
        <p14:creationId xmlns:p14="http://schemas.microsoft.com/office/powerpoint/2010/main" val="24620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79384"/>
            <a:ext cx="7377106" cy="1325563"/>
          </a:xfrm>
          <a:solidFill>
            <a:schemeClr val="accent1">
              <a:lumMod val="20000"/>
              <a:lumOff val="80000"/>
            </a:schemeClr>
          </a:solidFill>
        </p:spPr>
        <p:txBody>
          <a:bodyPr>
            <a:noAutofit/>
          </a:bodyPr>
          <a:lstStyle/>
          <a:p>
            <a:pPr algn="ctr"/>
            <a:r>
              <a:rPr lang="en-US" sz="2800" b="1" dirty="0">
                <a:solidFill>
                  <a:srgbClr val="FF0000"/>
                </a:solidFill>
              </a:rPr>
              <a:t>The Earthquake Cycle: Elastic Rebound on a Fault</a:t>
            </a:r>
            <a:br>
              <a:rPr lang="en-US" sz="2800" dirty="0">
                <a:solidFill>
                  <a:srgbClr val="FF0000"/>
                </a:solidFill>
              </a:rPr>
            </a:br>
            <a:r>
              <a:rPr lang="en-US" sz="2400" dirty="0">
                <a:solidFill>
                  <a:srgbClr val="0000FF"/>
                </a:solidFill>
              </a:rPr>
              <a:t>Report of the 1906 Earthquake Investigation (1910)</a:t>
            </a:r>
          </a:p>
        </p:txBody>
      </p:sp>
      <p:sp>
        <p:nvSpPr>
          <p:cNvPr id="3" name="TextBox 2"/>
          <p:cNvSpPr txBox="1"/>
          <p:nvPr/>
        </p:nvSpPr>
        <p:spPr>
          <a:xfrm>
            <a:off x="8215306" y="5401034"/>
            <a:ext cx="3027779" cy="338554"/>
          </a:xfrm>
          <a:prstGeom prst="rect">
            <a:avLst/>
          </a:prstGeom>
          <a:noFill/>
        </p:spPr>
        <p:txBody>
          <a:bodyPr wrap="square" rtlCol="0">
            <a:spAutoFit/>
          </a:bodyPr>
          <a:lstStyle/>
          <a:p>
            <a:pPr algn="r"/>
            <a:r>
              <a:rPr lang="en-US" sz="1600" dirty="0"/>
              <a:t>Harry Fielding Reid (1859-1944)</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321" y="1870999"/>
            <a:ext cx="2489839" cy="3530035"/>
          </a:xfrm>
          <a:prstGeom prst="rect">
            <a:avLst/>
          </a:prstGeom>
        </p:spPr>
      </p:pic>
      <p:pic>
        <p:nvPicPr>
          <p:cNvPr id="7" name="Picture 6" descr="A diagram of a staircase&#10;&#10;Description automatically generated">
            <a:extLst>
              <a:ext uri="{FF2B5EF4-FFF2-40B4-BE49-F238E27FC236}">
                <a16:creationId xmlns:a16="http://schemas.microsoft.com/office/drawing/2014/main" id="{ECA122FE-E16E-AD76-43E8-19E0A94FBD26}"/>
              </a:ext>
            </a:extLst>
          </p:cNvPr>
          <p:cNvPicPr>
            <a:picLocks noChangeAspect="1"/>
          </p:cNvPicPr>
          <p:nvPr/>
        </p:nvPicPr>
        <p:blipFill>
          <a:blip r:embed="rId3"/>
          <a:stretch>
            <a:fillRect/>
          </a:stretch>
        </p:blipFill>
        <p:spPr>
          <a:xfrm>
            <a:off x="3380330" y="1997792"/>
            <a:ext cx="4125371" cy="3311459"/>
          </a:xfrm>
          <a:prstGeom prst="rect">
            <a:avLst/>
          </a:prstGeom>
        </p:spPr>
      </p:pic>
      <p:sp>
        <p:nvSpPr>
          <p:cNvPr id="64" name="TextBox 63">
            <a:extLst>
              <a:ext uri="{FF2B5EF4-FFF2-40B4-BE49-F238E27FC236}">
                <a16:creationId xmlns:a16="http://schemas.microsoft.com/office/drawing/2014/main" id="{53B535EB-A864-3082-2875-FB23D6A91BD9}"/>
              </a:ext>
            </a:extLst>
          </p:cNvPr>
          <p:cNvSpPr txBox="1"/>
          <p:nvPr/>
        </p:nvSpPr>
        <p:spPr>
          <a:xfrm>
            <a:off x="813021" y="1870999"/>
            <a:ext cx="2388271" cy="4062651"/>
          </a:xfrm>
          <a:prstGeom prst="rect">
            <a:avLst/>
          </a:prstGeom>
          <a:solidFill>
            <a:schemeClr val="accent1">
              <a:lumMod val="20000"/>
              <a:lumOff val="80000"/>
            </a:schemeClr>
          </a:solidFill>
        </p:spPr>
        <p:txBody>
          <a:bodyPr wrap="square" rtlCol="0">
            <a:spAutoFit/>
          </a:bodyPr>
          <a:lstStyle/>
          <a:p>
            <a:pPr algn="ctr"/>
            <a:r>
              <a:rPr lang="en-US" sz="2400" dirty="0">
                <a:solidFill>
                  <a:srgbClr val="2014FF"/>
                </a:solidFill>
              </a:rPr>
              <a:t>Earthquake forecasting and prediction would be easy if we could observe the buildup of tectonic stress…</a:t>
            </a:r>
          </a:p>
          <a:p>
            <a:pPr algn="ctr"/>
            <a:endParaRPr lang="en-US" dirty="0">
              <a:solidFill>
                <a:srgbClr val="2014FF"/>
              </a:solidFill>
            </a:endParaRPr>
          </a:p>
          <a:p>
            <a:pPr algn="ctr"/>
            <a:r>
              <a:rPr lang="en-US" sz="3600" dirty="0">
                <a:solidFill>
                  <a:srgbClr val="FF0000"/>
                </a:solidFill>
                <a:latin typeface="+mj-lt"/>
              </a:rPr>
              <a:t>But we can’t !!!!</a:t>
            </a:r>
          </a:p>
        </p:txBody>
      </p:sp>
      <p:sp>
        <p:nvSpPr>
          <p:cNvPr id="2" name="TextBox 1">
            <a:extLst>
              <a:ext uri="{FF2B5EF4-FFF2-40B4-BE49-F238E27FC236}">
                <a16:creationId xmlns:a16="http://schemas.microsoft.com/office/drawing/2014/main" id="{991C6645-DCD2-F49E-F448-94AC9D37246C}"/>
              </a:ext>
            </a:extLst>
          </p:cNvPr>
          <p:cNvSpPr txBox="1"/>
          <p:nvPr/>
        </p:nvSpPr>
        <p:spPr>
          <a:xfrm>
            <a:off x="3616633" y="5401034"/>
            <a:ext cx="4520497" cy="1323439"/>
          </a:xfrm>
          <a:prstGeom prst="rect">
            <a:avLst/>
          </a:prstGeom>
          <a:solidFill>
            <a:schemeClr val="accent6">
              <a:lumMod val="20000"/>
              <a:lumOff val="80000"/>
            </a:schemeClr>
          </a:solidFill>
          <a:ln w="28575">
            <a:solidFill>
              <a:srgbClr val="FF0000"/>
            </a:solidFill>
          </a:ln>
        </p:spPr>
        <p:txBody>
          <a:bodyPr wrap="square" rtlCol="0">
            <a:spAutoFit/>
          </a:bodyPr>
          <a:lstStyle/>
          <a:p>
            <a:pPr algn="just"/>
            <a:r>
              <a:rPr lang="en-US" sz="1600" dirty="0"/>
              <a:t>What we would like is </a:t>
            </a:r>
            <a:r>
              <a:rPr lang="en-US" sz="1600" dirty="0">
                <a:solidFill>
                  <a:srgbClr val="1034FF"/>
                </a:solidFill>
              </a:rPr>
              <a:t>some observable </a:t>
            </a:r>
            <a:r>
              <a:rPr lang="en-US" sz="1600" dirty="0"/>
              <a:t>that increases following the last large earthquake towards the occurrence of the next large earthquake, and </a:t>
            </a:r>
            <a:r>
              <a:rPr lang="en-US" sz="1600" dirty="0">
                <a:solidFill>
                  <a:srgbClr val="1034FF"/>
                </a:solidFill>
              </a:rPr>
              <a:t>some threshold value </a:t>
            </a:r>
            <a:r>
              <a:rPr lang="en-US" sz="1600" dirty="0"/>
              <a:t>that tells us when the next earthquake is imminent!</a:t>
            </a:r>
          </a:p>
        </p:txBody>
      </p:sp>
    </p:spTree>
    <p:extLst>
      <p:ext uri="{BB962C8B-B14F-4D97-AF65-F5344CB8AC3E}">
        <p14:creationId xmlns:p14="http://schemas.microsoft.com/office/powerpoint/2010/main" val="88877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E3965-8A43-10AD-746B-51EA71F7A7B0}"/>
              </a:ext>
            </a:extLst>
          </p:cNvPr>
          <p:cNvSpPr>
            <a:spLocks noGrp="1"/>
          </p:cNvSpPr>
          <p:nvPr>
            <p:ph type="title"/>
          </p:nvPr>
        </p:nvSpPr>
        <p:spPr>
          <a:xfrm>
            <a:off x="855324" y="203973"/>
            <a:ext cx="10515600" cy="864540"/>
          </a:xfrm>
          <a:solidFill>
            <a:schemeClr val="accent5">
              <a:lumMod val="20000"/>
              <a:lumOff val="80000"/>
            </a:schemeClr>
          </a:solidFill>
        </p:spPr>
        <p:txBody>
          <a:bodyPr>
            <a:normAutofit/>
          </a:bodyPr>
          <a:lstStyle/>
          <a:p>
            <a:pPr algn="ctr"/>
            <a:r>
              <a:rPr lang="en-US" sz="3600" dirty="0">
                <a:solidFill>
                  <a:srgbClr val="1034FF"/>
                </a:solidFill>
              </a:rPr>
              <a:t>Nowcasting</a:t>
            </a:r>
            <a:br>
              <a:rPr lang="en-US" dirty="0">
                <a:solidFill>
                  <a:srgbClr val="1034FF"/>
                </a:solidFill>
              </a:rPr>
            </a:br>
            <a:r>
              <a:rPr lang="en-US" sz="2000" dirty="0">
                <a:solidFill>
                  <a:srgbClr val="C00000"/>
                </a:solidFill>
              </a:rPr>
              <a:t>The estimation of the state of a system in the recent past, currently, and the near future</a:t>
            </a:r>
          </a:p>
        </p:txBody>
      </p:sp>
      <p:sp>
        <p:nvSpPr>
          <p:cNvPr id="3" name="Content Placeholder 2">
            <a:extLst>
              <a:ext uri="{FF2B5EF4-FFF2-40B4-BE49-F238E27FC236}">
                <a16:creationId xmlns:a16="http://schemas.microsoft.com/office/drawing/2014/main" id="{854981D9-D194-EC4F-166B-D3D30E27936C}"/>
              </a:ext>
            </a:extLst>
          </p:cNvPr>
          <p:cNvSpPr>
            <a:spLocks noGrp="1"/>
          </p:cNvSpPr>
          <p:nvPr>
            <p:ph idx="1"/>
          </p:nvPr>
        </p:nvSpPr>
        <p:spPr>
          <a:xfrm>
            <a:off x="2854504" y="5230506"/>
            <a:ext cx="6482993" cy="1252486"/>
          </a:xfrm>
          <a:solidFill>
            <a:schemeClr val="accent6">
              <a:lumMod val="20000"/>
              <a:lumOff val="80000"/>
            </a:schemeClr>
          </a:solidFill>
        </p:spPr>
        <p:txBody>
          <a:bodyPr>
            <a:normAutofit/>
          </a:bodyPr>
          <a:lstStyle/>
          <a:p>
            <a:r>
              <a:rPr lang="en-US" sz="2000" dirty="0"/>
              <a:t>Nowcasting in Continuous Time with Machine Learning</a:t>
            </a:r>
          </a:p>
          <a:p>
            <a:r>
              <a:rPr lang="en-US" sz="2000" dirty="0"/>
              <a:t>Nowcasting in Continuous Time with Generative AI</a:t>
            </a:r>
          </a:p>
        </p:txBody>
      </p:sp>
      <p:sp>
        <p:nvSpPr>
          <p:cNvPr id="7" name="TextBox 6">
            <a:extLst>
              <a:ext uri="{FF2B5EF4-FFF2-40B4-BE49-F238E27FC236}">
                <a16:creationId xmlns:a16="http://schemas.microsoft.com/office/drawing/2014/main" id="{5772363C-63B8-D824-593F-B4C518E15696}"/>
              </a:ext>
            </a:extLst>
          </p:cNvPr>
          <p:cNvSpPr txBox="1"/>
          <p:nvPr/>
        </p:nvSpPr>
        <p:spPr>
          <a:xfrm>
            <a:off x="2854503" y="3801438"/>
            <a:ext cx="6482993" cy="1138773"/>
          </a:xfrm>
          <a:prstGeom prst="rect">
            <a:avLst/>
          </a:prstGeom>
          <a:solidFill>
            <a:schemeClr val="accent5">
              <a:lumMod val="20000"/>
              <a:lumOff val="80000"/>
            </a:schemeClr>
          </a:solidFill>
        </p:spPr>
        <p:txBody>
          <a:bodyPr wrap="square" rtlCol="0">
            <a:spAutoFit/>
          </a:bodyPr>
          <a:lstStyle/>
          <a:p>
            <a:pPr algn="ctr"/>
            <a:r>
              <a:rPr lang="en-US" sz="2800" dirty="0">
                <a:solidFill>
                  <a:srgbClr val="1034FF"/>
                </a:solidFill>
              </a:rPr>
              <a:t>Nowcasting Earthquakes</a:t>
            </a:r>
          </a:p>
          <a:p>
            <a:pPr algn="ctr"/>
            <a:r>
              <a:rPr lang="en-US" sz="2000" dirty="0">
                <a:solidFill>
                  <a:srgbClr val="C00000"/>
                </a:solidFill>
              </a:rPr>
              <a:t>We use space-time patterns of small earthquakes</a:t>
            </a:r>
          </a:p>
          <a:p>
            <a:pPr algn="ctr"/>
            <a:r>
              <a:rPr lang="en-US" sz="2000" dirty="0">
                <a:solidFill>
                  <a:srgbClr val="C00000"/>
                </a:solidFill>
              </a:rPr>
              <a:t> to nowcast large earthquakes</a:t>
            </a:r>
          </a:p>
        </p:txBody>
      </p:sp>
      <p:grpSp>
        <p:nvGrpSpPr>
          <p:cNvPr id="9" name="Group 8">
            <a:extLst>
              <a:ext uri="{FF2B5EF4-FFF2-40B4-BE49-F238E27FC236}">
                <a16:creationId xmlns:a16="http://schemas.microsoft.com/office/drawing/2014/main" id="{A2E8101C-5F2C-6A25-FCB3-2A6215662A6B}"/>
              </a:ext>
            </a:extLst>
          </p:cNvPr>
          <p:cNvGrpSpPr/>
          <p:nvPr/>
        </p:nvGrpSpPr>
        <p:grpSpPr>
          <a:xfrm>
            <a:off x="2226924" y="1564454"/>
            <a:ext cx="7772400" cy="2014108"/>
            <a:chOff x="2226924" y="1430892"/>
            <a:chExt cx="7772400" cy="2014108"/>
          </a:xfrm>
        </p:grpSpPr>
        <p:pic>
          <p:nvPicPr>
            <p:cNvPr id="6" name="Picture 5" descr="A screenshot of a computer&#10;&#10;Description automatically generated">
              <a:extLst>
                <a:ext uri="{FF2B5EF4-FFF2-40B4-BE49-F238E27FC236}">
                  <a16:creationId xmlns:a16="http://schemas.microsoft.com/office/drawing/2014/main" id="{AA1472F5-5BD7-7D75-945C-28816E08EB09}"/>
                </a:ext>
              </a:extLst>
            </p:cNvPr>
            <p:cNvPicPr>
              <a:picLocks noChangeAspect="1"/>
            </p:cNvPicPr>
            <p:nvPr/>
          </p:nvPicPr>
          <p:blipFill rotWithShape="1">
            <a:blip r:embed="rId2"/>
            <a:srcRect b="34674"/>
            <a:stretch/>
          </p:blipFill>
          <p:spPr>
            <a:xfrm>
              <a:off x="2226924" y="1430892"/>
              <a:ext cx="7772400" cy="2014108"/>
            </a:xfrm>
            <a:prstGeom prst="rect">
              <a:avLst/>
            </a:prstGeom>
            <a:ln>
              <a:solidFill>
                <a:schemeClr val="accent5">
                  <a:lumMod val="20000"/>
                  <a:lumOff val="80000"/>
                </a:schemeClr>
              </a:solidFill>
            </a:ln>
          </p:spPr>
        </p:pic>
        <p:sp>
          <p:nvSpPr>
            <p:cNvPr id="8" name="TextBox 7">
              <a:extLst>
                <a:ext uri="{FF2B5EF4-FFF2-40B4-BE49-F238E27FC236}">
                  <a16:creationId xmlns:a16="http://schemas.microsoft.com/office/drawing/2014/main" id="{28DD6F4E-8E7A-5959-EA97-191B6B83F91B}"/>
                </a:ext>
              </a:extLst>
            </p:cNvPr>
            <p:cNvSpPr txBox="1"/>
            <p:nvPr/>
          </p:nvSpPr>
          <p:spPr>
            <a:xfrm>
              <a:off x="5373384" y="2147299"/>
              <a:ext cx="4263776" cy="369332"/>
            </a:xfrm>
            <a:prstGeom prst="rect">
              <a:avLst/>
            </a:prstGeom>
            <a:noFill/>
          </p:spPr>
          <p:txBody>
            <a:bodyPr wrap="square" rtlCol="0">
              <a:spAutoFit/>
            </a:bodyPr>
            <a:lstStyle/>
            <a:p>
              <a:r>
                <a:rPr lang="en-US" sz="1800" dirty="0">
                  <a:solidFill>
                    <a:srgbClr val="1034FF"/>
                  </a:solidFill>
                </a:rPr>
                <a:t>https://</a:t>
              </a:r>
              <a:r>
                <a:rPr lang="en-US" sz="1800" dirty="0" err="1">
                  <a:solidFill>
                    <a:srgbClr val="1034FF"/>
                  </a:solidFill>
                </a:rPr>
                <a:t>en.wikipedia.org</a:t>
              </a:r>
              <a:r>
                <a:rPr lang="en-US" sz="1800" dirty="0">
                  <a:solidFill>
                    <a:srgbClr val="1034FF"/>
                  </a:solidFill>
                </a:rPr>
                <a:t>/wiki/Nowcasting</a:t>
              </a:r>
              <a:endParaRPr lang="en-US" dirty="0"/>
            </a:p>
          </p:txBody>
        </p:sp>
      </p:grpSp>
      <p:sp>
        <p:nvSpPr>
          <p:cNvPr id="4" name="Left Arrow 3">
            <a:extLst>
              <a:ext uri="{FF2B5EF4-FFF2-40B4-BE49-F238E27FC236}">
                <a16:creationId xmlns:a16="http://schemas.microsoft.com/office/drawing/2014/main" id="{47C83661-E0B1-8F6A-84C5-0F871EC45005}"/>
              </a:ext>
            </a:extLst>
          </p:cNvPr>
          <p:cNvSpPr/>
          <p:nvPr/>
        </p:nvSpPr>
        <p:spPr>
          <a:xfrm>
            <a:off x="9510120" y="3974620"/>
            <a:ext cx="978408" cy="484632"/>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extLst>
              <a:ext uri="{FF2B5EF4-FFF2-40B4-BE49-F238E27FC236}">
                <a16:creationId xmlns:a16="http://schemas.microsoft.com/office/drawing/2014/main" id="{2B7AE5F7-4BF1-3A2D-1120-26487983CFE1}"/>
              </a:ext>
            </a:extLst>
          </p:cNvPr>
          <p:cNvSpPr/>
          <p:nvPr/>
        </p:nvSpPr>
        <p:spPr>
          <a:xfrm flipH="1">
            <a:off x="1689772" y="3974620"/>
            <a:ext cx="978408" cy="484632"/>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194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38882" y="639193"/>
            <a:ext cx="3571810" cy="357351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“Prediction”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vs.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“Forecasting”</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vs.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“Nowcasting”</a:t>
            </a:r>
          </a:p>
        </p:txBody>
      </p:sp>
      <p:graphicFrame>
        <p:nvGraphicFramePr>
          <p:cNvPr id="5" name="Table 4"/>
          <p:cNvGraphicFramePr>
            <a:graphicFrameLocks noGrp="1"/>
          </p:cNvGraphicFramePr>
          <p:nvPr/>
        </p:nvGraphicFramePr>
        <p:xfrm>
          <a:off x="4594037" y="1322488"/>
          <a:ext cx="7214617" cy="5329136"/>
        </p:xfrm>
        <a:graphic>
          <a:graphicData uri="http://schemas.openxmlformats.org/drawingml/2006/table">
            <a:tbl>
              <a:tblPr firstRow="1" bandRow="1">
                <a:solidFill>
                  <a:srgbClr val="F2F2F2">
                    <a:alpha val="30196"/>
                  </a:srgbClr>
                </a:solidFill>
                <a:tableStyleId>{5C22544A-7EE6-4342-B048-85BDC9FD1C3A}</a:tableStyleId>
              </a:tblPr>
              <a:tblGrid>
                <a:gridCol w="1648034">
                  <a:extLst>
                    <a:ext uri="{9D8B030D-6E8A-4147-A177-3AD203B41FA5}">
                      <a16:colId xmlns:a16="http://schemas.microsoft.com/office/drawing/2014/main" val="20000"/>
                    </a:ext>
                  </a:extLst>
                </a:gridCol>
                <a:gridCol w="2739271">
                  <a:extLst>
                    <a:ext uri="{9D8B030D-6E8A-4147-A177-3AD203B41FA5}">
                      <a16:colId xmlns:a16="http://schemas.microsoft.com/office/drawing/2014/main" val="20001"/>
                    </a:ext>
                  </a:extLst>
                </a:gridCol>
                <a:gridCol w="2827312">
                  <a:extLst>
                    <a:ext uri="{9D8B030D-6E8A-4147-A177-3AD203B41FA5}">
                      <a16:colId xmlns:a16="http://schemas.microsoft.com/office/drawing/2014/main" val="20002"/>
                    </a:ext>
                  </a:extLst>
                </a:gridCol>
              </a:tblGrid>
              <a:tr h="631667">
                <a:tc>
                  <a:txBody>
                    <a:bodyPr/>
                    <a:lstStyle/>
                    <a:p>
                      <a:pPr algn="ctr"/>
                      <a:r>
                        <a:rPr lang="en-US" sz="2000" b="0" i="0" cap="none" spc="0">
                          <a:solidFill>
                            <a:schemeClr val="bg1"/>
                          </a:solidFill>
                          <a:latin typeface="Helvetica Neue Light"/>
                          <a:cs typeface="Helvetica Neue Light"/>
                        </a:rPr>
                        <a:t>Context</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b="0" i="0" cap="none" spc="0">
                          <a:solidFill>
                            <a:schemeClr val="bg1"/>
                          </a:solidFill>
                          <a:latin typeface="Helvetica Neue Light"/>
                          <a:cs typeface="Helvetica Neue Light"/>
                        </a:rPr>
                        <a:t>Characteristic</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b="0" i="0" cap="none" spc="0" dirty="0">
                          <a:solidFill>
                            <a:schemeClr val="bg1"/>
                          </a:solidFill>
                          <a:latin typeface="Helvetica Neue Light"/>
                          <a:cs typeface="Helvetica Neue Light"/>
                        </a:rPr>
                        <a:t>Comments</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565823">
                <a:tc>
                  <a:txBody>
                    <a:bodyPr/>
                    <a:lstStyle/>
                    <a:p>
                      <a:pPr algn="ctr"/>
                      <a:r>
                        <a:rPr lang="en-US" sz="2000" cap="none" spc="0">
                          <a:solidFill>
                            <a:schemeClr val="tx1"/>
                          </a:solidFill>
                        </a:rPr>
                        <a:t>Prediction</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alpha val="30196"/>
                      </a:srgbClr>
                    </a:solidFill>
                  </a:tcPr>
                </a:tc>
                <a:tc>
                  <a:txBody>
                    <a:bodyPr/>
                    <a:lstStyle/>
                    <a:p>
                      <a:pPr algn="ctr"/>
                      <a:r>
                        <a:rPr lang="en-US" sz="2000" cap="none" spc="0" dirty="0">
                          <a:solidFill>
                            <a:schemeClr val="tx1"/>
                          </a:solidFill>
                        </a:rPr>
                        <a:t>A precise statement of time, location, magnitude based on “</a:t>
                      </a:r>
                      <a:r>
                        <a:rPr lang="en-US" sz="2000" cap="none" spc="0" dirty="0">
                          <a:solidFill>
                            <a:srgbClr val="FF0000"/>
                          </a:solidFill>
                        </a:rPr>
                        <a:t>precursor signals</a:t>
                      </a:r>
                      <a:r>
                        <a:rPr lang="en-US" sz="2000" cap="none" spc="0" dirty="0">
                          <a:solidFill>
                            <a:schemeClr val="tx1"/>
                          </a:solidFill>
                        </a:rPr>
                        <a:t>”</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alpha val="30196"/>
                      </a:srgbClr>
                    </a:solidFill>
                  </a:tcPr>
                </a:tc>
                <a:tc>
                  <a:txBody>
                    <a:bodyPr/>
                    <a:lstStyle/>
                    <a:p>
                      <a:pPr algn="ctr"/>
                      <a:r>
                        <a:rPr lang="en-US" sz="2000" cap="none" spc="0">
                          <a:solidFill>
                            <a:schemeClr val="tx1"/>
                          </a:solidFill>
                        </a:rPr>
                        <a:t>No reliable precursors have yet been found</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alpha val="30196"/>
                      </a:srgbClr>
                    </a:solidFill>
                  </a:tcPr>
                </a:tc>
                <a:extLst>
                  <a:ext uri="{0D108BD9-81ED-4DB2-BD59-A6C34878D82A}">
                    <a16:rowId xmlns:a16="http://schemas.microsoft.com/office/drawing/2014/main" val="10001"/>
                  </a:ext>
                </a:extLst>
              </a:tr>
              <a:tr h="1565823">
                <a:tc>
                  <a:txBody>
                    <a:bodyPr/>
                    <a:lstStyle/>
                    <a:p>
                      <a:pPr algn="ctr"/>
                      <a:r>
                        <a:rPr lang="en-US" sz="2000" cap="none" spc="0" dirty="0">
                          <a:solidFill>
                            <a:schemeClr val="tx1"/>
                          </a:solidFill>
                        </a:rPr>
                        <a:t>Forecast</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000" cap="none" spc="0" dirty="0">
                          <a:solidFill>
                            <a:schemeClr val="tx1"/>
                          </a:solidFill>
                        </a:rPr>
                        <a:t>Computation of </a:t>
                      </a:r>
                      <a:r>
                        <a:rPr lang="en-US" sz="2000" cap="none" spc="0" dirty="0">
                          <a:solidFill>
                            <a:srgbClr val="FF0000"/>
                          </a:solidFill>
                        </a:rPr>
                        <a:t>long- term</a:t>
                      </a:r>
                      <a:r>
                        <a:rPr lang="en-US" sz="2000" cap="none" spc="0" dirty="0">
                          <a:solidFill>
                            <a:schemeClr val="tx1"/>
                          </a:solidFill>
                        </a:rPr>
                        <a:t> </a:t>
                      </a:r>
                      <a:r>
                        <a:rPr lang="en-US" sz="2000" cap="none" spc="0" dirty="0">
                          <a:solidFill>
                            <a:srgbClr val="FF0000"/>
                          </a:solidFill>
                        </a:rPr>
                        <a:t>probabilities</a:t>
                      </a:r>
                      <a:r>
                        <a:rPr lang="en-US" sz="2000" cap="none" spc="0" dirty="0">
                          <a:solidFill>
                            <a:schemeClr val="tx1"/>
                          </a:solidFill>
                        </a:rPr>
                        <a:t> for time, location, magnitude</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000" cap="none" spc="0" dirty="0">
                          <a:solidFill>
                            <a:schemeClr val="tx1"/>
                          </a:solidFill>
                        </a:rPr>
                        <a:t>Probabilities for large earthquakes are typically very low and are often ignored</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565823">
                <a:tc>
                  <a:txBody>
                    <a:bodyPr/>
                    <a:lstStyle/>
                    <a:p>
                      <a:pPr algn="ctr"/>
                      <a:r>
                        <a:rPr lang="en-US" sz="2000" cap="none" spc="0" dirty="0">
                          <a:solidFill>
                            <a:schemeClr val="tx1"/>
                          </a:solidFill>
                        </a:rPr>
                        <a:t>Nowcast</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000" cap="none" spc="0" dirty="0">
                          <a:solidFill>
                            <a:srgbClr val="FF0000"/>
                          </a:solidFill>
                        </a:rPr>
                        <a:t>Tracks the current state </a:t>
                      </a:r>
                      <a:r>
                        <a:rPr lang="en-US" sz="2000" cap="none" spc="0" dirty="0">
                          <a:solidFill>
                            <a:schemeClr val="tx1"/>
                          </a:solidFill>
                        </a:rPr>
                        <a:t>of the earthquake system in time</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000" cap="none" spc="0" dirty="0">
                          <a:solidFill>
                            <a:schemeClr val="tx1"/>
                          </a:solidFill>
                        </a:rPr>
                        <a:t>Large earthquake potential for current time and near future</a:t>
                      </a:r>
                    </a:p>
                  </a:txBody>
                  <a:tcPr marL="173486" marR="151161" marT="133451" marB="133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39145138"/>
                  </a:ext>
                </a:extLst>
              </a:tr>
            </a:tbl>
          </a:graphicData>
        </a:graphic>
      </p:graphicFrame>
      <p:sp>
        <p:nvSpPr>
          <p:cNvPr id="2" name="TextBox 1">
            <a:extLst>
              <a:ext uri="{FF2B5EF4-FFF2-40B4-BE49-F238E27FC236}">
                <a16:creationId xmlns:a16="http://schemas.microsoft.com/office/drawing/2014/main" id="{06AFF700-596D-F5FC-5211-9F6DB15D9876}"/>
              </a:ext>
            </a:extLst>
          </p:cNvPr>
          <p:cNvSpPr txBox="1"/>
          <p:nvPr/>
        </p:nvSpPr>
        <p:spPr>
          <a:xfrm>
            <a:off x="5309290" y="276524"/>
            <a:ext cx="5784111" cy="769441"/>
          </a:xfrm>
          <a:prstGeom prst="rect">
            <a:avLst/>
          </a:prstGeom>
          <a:solidFill>
            <a:srgbClr val="DAE3F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Terminology</a:t>
            </a:r>
          </a:p>
        </p:txBody>
      </p:sp>
    </p:spTree>
    <p:extLst>
      <p:ext uri="{BB962C8B-B14F-4D97-AF65-F5344CB8AC3E}">
        <p14:creationId xmlns:p14="http://schemas.microsoft.com/office/powerpoint/2010/main" val="2018012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87217-41DE-D977-7E03-1E3F56CAC35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000" kern="1200" dirty="0">
                <a:solidFill>
                  <a:srgbClr val="091BFF"/>
                </a:solidFill>
                <a:latin typeface="+mj-lt"/>
                <a:ea typeface="+mj-ea"/>
                <a:cs typeface="+mj-cs"/>
              </a:rPr>
              <a:t>But…What is a Nowcast??</a:t>
            </a:r>
          </a:p>
        </p:txBody>
      </p:sp>
      <p:pic>
        <p:nvPicPr>
          <p:cNvPr id="5" name="Picture 4" descr="Chart, line chart&#10;&#10;Description automatically generated">
            <a:extLst>
              <a:ext uri="{FF2B5EF4-FFF2-40B4-BE49-F238E27FC236}">
                <a16:creationId xmlns:a16="http://schemas.microsoft.com/office/drawing/2014/main" id="{7B3EC05C-6B54-46E9-EB2B-601643E6C6B9}"/>
              </a:ext>
            </a:extLst>
          </p:cNvPr>
          <p:cNvPicPr>
            <a:picLocks noChangeAspect="1"/>
          </p:cNvPicPr>
          <p:nvPr/>
        </p:nvPicPr>
        <p:blipFill>
          <a:blip r:embed="rId2"/>
          <a:stretch>
            <a:fillRect/>
          </a:stretch>
        </p:blipFill>
        <p:spPr>
          <a:xfrm>
            <a:off x="4657443" y="640080"/>
            <a:ext cx="7208322" cy="5550408"/>
          </a:xfrm>
          <a:prstGeom prst="rect">
            <a:avLst/>
          </a:prstGeom>
        </p:spPr>
      </p:pic>
      <p:sp>
        <p:nvSpPr>
          <p:cNvPr id="6" name="TextBox 5">
            <a:extLst>
              <a:ext uri="{FF2B5EF4-FFF2-40B4-BE49-F238E27FC236}">
                <a16:creationId xmlns:a16="http://schemas.microsoft.com/office/drawing/2014/main" id="{4DBBEDA0-43B4-9021-9D0C-B809EBAD3DEF}"/>
              </a:ext>
            </a:extLst>
          </p:cNvPr>
          <p:cNvSpPr txBox="1"/>
          <p:nvPr/>
        </p:nvSpPr>
        <p:spPr>
          <a:xfrm>
            <a:off x="563731" y="1410288"/>
            <a:ext cx="3714177" cy="1015663"/>
          </a:xfrm>
          <a:prstGeom prst="rect">
            <a:avLst/>
          </a:prstGeom>
          <a:solidFill>
            <a:schemeClr val="accent1">
              <a:lumMod val="20000"/>
              <a:lumOff val="80000"/>
            </a:schemeClr>
          </a:solidFill>
        </p:spPr>
        <p:txBody>
          <a:bodyPr wrap="square" rtlCol="0">
            <a:spAutoFit/>
          </a:bodyPr>
          <a:lstStyle/>
          <a:p>
            <a:r>
              <a:rPr lang="en-US" sz="2000" dirty="0"/>
              <a:t>This is what the Federal Reserve does to track the GDP of the US in real time using proxy variables</a:t>
            </a:r>
          </a:p>
        </p:txBody>
      </p:sp>
    </p:spTree>
    <p:extLst>
      <p:ext uri="{BB962C8B-B14F-4D97-AF65-F5344CB8AC3E}">
        <p14:creationId xmlns:p14="http://schemas.microsoft.com/office/powerpoint/2010/main" val="2147169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D292-9BA8-CF4F-9DBC-397D17EDD9E4}"/>
              </a:ext>
            </a:extLst>
          </p:cNvPr>
          <p:cNvSpPr>
            <a:spLocks noGrp="1"/>
          </p:cNvSpPr>
          <p:nvPr>
            <p:ph type="title"/>
          </p:nvPr>
        </p:nvSpPr>
        <p:spPr>
          <a:xfrm>
            <a:off x="635000" y="640823"/>
            <a:ext cx="3418659" cy="5583148"/>
          </a:xfrm>
        </p:spPr>
        <p:txBody>
          <a:bodyPr anchor="ctr">
            <a:normAutofit fontScale="90000"/>
          </a:bodyPr>
          <a:lstStyle/>
          <a:p>
            <a:br>
              <a:rPr lang="en-US" sz="3200" b="1" dirty="0"/>
            </a:br>
            <a:br>
              <a:rPr lang="en-US" sz="3200" b="1" dirty="0"/>
            </a:br>
            <a:r>
              <a:rPr lang="en-US" sz="4000" b="1" dirty="0">
                <a:solidFill>
                  <a:srgbClr val="061DFF"/>
                </a:solidFill>
              </a:rPr>
              <a:t>Beyond Poisson</a:t>
            </a:r>
            <a:br>
              <a:rPr lang="en-US" sz="4000" b="1" dirty="0">
                <a:solidFill>
                  <a:srgbClr val="061DFF"/>
                </a:solidFill>
              </a:rPr>
            </a:br>
            <a:br>
              <a:rPr lang="en-US" sz="3200" b="1" dirty="0"/>
            </a:br>
            <a:r>
              <a:rPr lang="en-US" sz="2800" b="1" dirty="0"/>
              <a:t>Continuous Time Nowcasting for Earthquake Hazard Analysis</a:t>
            </a:r>
            <a:br>
              <a:rPr lang="en-US" sz="2800" b="1" dirty="0"/>
            </a:br>
            <a:br>
              <a:rPr lang="en-US" sz="3100" dirty="0">
                <a:solidFill>
                  <a:srgbClr val="2014FF"/>
                </a:solidFill>
              </a:rPr>
            </a:br>
            <a:r>
              <a:rPr lang="en-US" sz="4200" dirty="0">
                <a:solidFill>
                  <a:srgbClr val="FF0000"/>
                </a:solidFill>
              </a:rPr>
              <a:t>Requirements</a:t>
            </a:r>
            <a:r>
              <a:rPr lang="en-US" sz="4200" dirty="0">
                <a:solidFill>
                  <a:srgbClr val="2014FF"/>
                </a:solidFill>
              </a:rPr>
              <a:t>	</a:t>
            </a:r>
          </a:p>
        </p:txBody>
      </p:sp>
      <p:graphicFrame>
        <p:nvGraphicFramePr>
          <p:cNvPr id="5" name="Content Placeholder 2">
            <a:extLst>
              <a:ext uri="{FF2B5EF4-FFF2-40B4-BE49-F238E27FC236}">
                <a16:creationId xmlns:a16="http://schemas.microsoft.com/office/drawing/2014/main" id="{2D7054B7-C441-46DE-8041-CE5131710A42}"/>
              </a:ext>
            </a:extLst>
          </p:cNvPr>
          <p:cNvGraphicFramePr>
            <a:graphicFrameLocks noGrp="1"/>
          </p:cNvGraphicFramePr>
          <p:nvPr>
            <p:ph idx="1"/>
          </p:nvPr>
        </p:nvGraphicFramePr>
        <p:xfrm>
          <a:off x="4648018" y="1164771"/>
          <a:ext cx="6900512" cy="4463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a:extLst>
              <a:ext uri="{FF2B5EF4-FFF2-40B4-BE49-F238E27FC236}">
                <a16:creationId xmlns:a16="http://schemas.microsoft.com/office/drawing/2014/main" id="{E818D0FB-FB64-A846-A0F3-84B5D9B989D0}"/>
              </a:ext>
            </a:extLst>
          </p:cNvPr>
          <p:cNvSpPr/>
          <p:nvPr/>
        </p:nvSpPr>
        <p:spPr>
          <a:xfrm>
            <a:off x="3867774" y="4751613"/>
            <a:ext cx="226031"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903410-A04A-B67D-6D71-797A5100FFA6}"/>
              </a:ext>
            </a:extLst>
          </p:cNvPr>
          <p:cNvSpPr txBox="1"/>
          <p:nvPr/>
        </p:nvSpPr>
        <p:spPr>
          <a:xfrm>
            <a:off x="6324009" y="5693229"/>
            <a:ext cx="3052597" cy="369332"/>
          </a:xfrm>
          <a:prstGeom prst="rect">
            <a:avLst/>
          </a:prstGeom>
          <a:solidFill>
            <a:schemeClr val="accent1">
              <a:lumMod val="20000"/>
              <a:lumOff val="80000"/>
            </a:schemeClr>
          </a:solidFill>
        </p:spPr>
        <p:txBody>
          <a:bodyPr wrap="square" rtlCol="0">
            <a:spAutoFit/>
          </a:bodyPr>
          <a:lstStyle/>
          <a:p>
            <a:pPr algn="ctr"/>
            <a:r>
              <a:rPr lang="en-US" dirty="0"/>
              <a:t>JBR et al., 2021a,b,c; 2022a,b</a:t>
            </a:r>
          </a:p>
        </p:txBody>
      </p:sp>
    </p:spTree>
    <p:extLst>
      <p:ext uri="{BB962C8B-B14F-4D97-AF65-F5344CB8AC3E}">
        <p14:creationId xmlns:p14="http://schemas.microsoft.com/office/powerpoint/2010/main" val="259440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018DB-AEBB-4A87-F09F-534096DDEC1C}"/>
              </a:ext>
            </a:extLst>
          </p:cNvPr>
          <p:cNvSpPr>
            <a:spLocks noGrp="1"/>
          </p:cNvSpPr>
          <p:nvPr>
            <p:ph type="title"/>
          </p:nvPr>
        </p:nvSpPr>
        <p:spPr>
          <a:xfrm>
            <a:off x="635000" y="640823"/>
            <a:ext cx="3418659" cy="5583148"/>
          </a:xfrm>
        </p:spPr>
        <p:txBody>
          <a:bodyPr anchor="ctr">
            <a:normAutofit/>
          </a:bodyPr>
          <a:lstStyle/>
          <a:p>
            <a:r>
              <a:rPr lang="en-US" sz="4000" dirty="0">
                <a:solidFill>
                  <a:srgbClr val="061DFF"/>
                </a:solidFill>
              </a:rPr>
              <a:t>Basic Method for Earthquake Nowcasting</a:t>
            </a:r>
          </a:p>
        </p:txBody>
      </p:sp>
      <p:graphicFrame>
        <p:nvGraphicFramePr>
          <p:cNvPr id="5" name="Content Placeholder 2">
            <a:extLst>
              <a:ext uri="{FF2B5EF4-FFF2-40B4-BE49-F238E27FC236}">
                <a16:creationId xmlns:a16="http://schemas.microsoft.com/office/drawing/2014/main" id="{98988BF2-65EE-87ED-D344-7BC96CA9B19B}"/>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EE3F9FA-B81B-7949-AFBC-3D7C840DE6F1}"/>
              </a:ext>
            </a:extLst>
          </p:cNvPr>
          <p:cNvSpPr txBox="1"/>
          <p:nvPr/>
        </p:nvSpPr>
        <p:spPr>
          <a:xfrm>
            <a:off x="4770610" y="5699909"/>
            <a:ext cx="6786390" cy="954107"/>
          </a:xfrm>
          <a:prstGeom prst="rect">
            <a:avLst/>
          </a:prstGeom>
          <a:solidFill>
            <a:schemeClr val="accent1">
              <a:lumMod val="20000"/>
              <a:lumOff val="80000"/>
            </a:schemeClr>
          </a:solidFill>
        </p:spPr>
        <p:txBody>
          <a:bodyPr wrap="square" rtlCol="0">
            <a:spAutoFit/>
          </a:bodyPr>
          <a:lstStyle/>
          <a:p>
            <a:pPr algn="ctr"/>
            <a:r>
              <a:rPr lang="en-US" sz="1400" dirty="0"/>
              <a:t>JBR et al., Earth and Space Science (2022); Code Available under “Open Research</a:t>
            </a:r>
          </a:p>
          <a:p>
            <a:pPr algn="ctr"/>
            <a:r>
              <a:rPr lang="en-US" sz="1400" b="0" i="0" u="none" strike="noStrike" dirty="0">
                <a:solidFill>
                  <a:srgbClr val="767676"/>
                </a:solidFill>
                <a:effectLst/>
                <a:latin typeface="Open Sans" panose="020B0606030504020204" pitchFamily="34" charset="0"/>
              </a:rPr>
              <a:t> </a:t>
            </a:r>
            <a:r>
              <a:rPr lang="en-US" sz="1200" i="0" u="none" strike="noStrike" dirty="0">
                <a:solidFill>
                  <a:srgbClr val="005274"/>
                </a:solidFill>
                <a:effectLst/>
                <a:latin typeface="Open Sans" panose="020B0606030504020204" pitchFamily="34" charset="0"/>
                <a:hlinkClick r:id="rId7"/>
              </a:rPr>
              <a:t>https://doi.org/10.1029/2022EA002343</a:t>
            </a:r>
            <a:endParaRPr lang="en-US" sz="1200" i="0" u="none" strike="noStrike" dirty="0">
              <a:solidFill>
                <a:srgbClr val="767676"/>
              </a:solidFill>
              <a:effectLst/>
              <a:latin typeface="Open Sans" panose="020B0606030504020204" pitchFamily="34" charset="0"/>
            </a:endParaRPr>
          </a:p>
          <a:p>
            <a:pPr algn="ctr"/>
            <a:endParaRPr lang="en-US" sz="1400" dirty="0"/>
          </a:p>
          <a:p>
            <a:pPr algn="ctr"/>
            <a:r>
              <a:rPr lang="en-US" sz="1400" dirty="0"/>
              <a:t>JBR et al., Earth and Space Science, in Press (2023); Code Available under “Open Research</a:t>
            </a:r>
          </a:p>
        </p:txBody>
      </p:sp>
    </p:spTree>
    <p:extLst>
      <p:ext uri="{BB962C8B-B14F-4D97-AF65-F5344CB8AC3E}">
        <p14:creationId xmlns:p14="http://schemas.microsoft.com/office/powerpoint/2010/main" val="197685102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2357</Words>
  <Application>Microsoft Macintosh PowerPoint</Application>
  <PresentationFormat>Widescreen</PresentationFormat>
  <Paragraphs>294</Paragraphs>
  <Slides>27</Slides>
  <Notes>2</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Cambria Math</vt:lpstr>
      <vt:lpstr>Helvetica Neue Light</vt:lpstr>
      <vt:lpstr>Open Sans</vt:lpstr>
      <vt:lpstr>Times New Roman</vt:lpstr>
      <vt:lpstr>1_Office Theme</vt:lpstr>
      <vt:lpstr>Information Theory: An Application </vt:lpstr>
      <vt:lpstr>Anticipating Earthquakes with AI-Enhanced Machine Learning: Earthquake Research at the University of California</vt:lpstr>
      <vt:lpstr>Recent Papers (For code availability, see sections in the papers below on “Open Research”)</vt:lpstr>
      <vt:lpstr>The Earthquake Cycle: Elastic Rebound on a Fault Report of the 1906 Earthquake Investigation (1910)</vt:lpstr>
      <vt:lpstr>Nowcasting The estimation of the state of a system in the recent past, currently, and the near future</vt:lpstr>
      <vt:lpstr>PowerPoint Presentation</vt:lpstr>
      <vt:lpstr>But…What is a Nowcast??</vt:lpstr>
      <vt:lpstr>  Beyond Poisson  Continuous Time Nowcasting for Earthquake Hazard Analysis  Requirements </vt:lpstr>
      <vt:lpstr>Basic Method for Earthquake Nowcasting</vt:lpstr>
      <vt:lpstr>Seismicity in California 1970-Present, M&gt;3.5</vt:lpstr>
      <vt:lpstr>PowerPoint Presentation</vt:lpstr>
      <vt:lpstr>Exponential Moving Average (EMA) https://en.wikipedia.org/wiki/Moving_average</vt:lpstr>
      <vt:lpstr>PowerPoint Presentation</vt:lpstr>
      <vt:lpstr>Building the Nowcast Timeseries</vt:lpstr>
      <vt:lpstr>PowerPoint Presentation</vt:lpstr>
      <vt:lpstr>PowerPoint Presentation</vt:lpstr>
      <vt:lpstr>Optimize Nowcast “Skill” with a Receiver Operating Characteristic (ROC) (Invented by the British in WWII for the analysis of radar returns)</vt:lpstr>
      <vt:lpstr>PowerPoint Presentation</vt:lpstr>
      <vt:lpstr>PowerPoint Presentation</vt:lpstr>
      <vt:lpstr>PowerPoint Presentation</vt:lpstr>
      <vt:lpstr>PowerPoint Presentation</vt:lpstr>
      <vt:lpstr>Building Nowcast Curves for ETAS Models Uses the Same Procedure as Observed Data</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Anticipating Earthquakes with Machine Learning and Artificial Intelligence (AI)</dc:title>
  <dc:creator>John Rundle</dc:creator>
  <cp:lastModifiedBy>John Rundle</cp:lastModifiedBy>
  <cp:revision>76</cp:revision>
  <dcterms:created xsi:type="dcterms:W3CDTF">2023-09-30T18:33:05Z</dcterms:created>
  <dcterms:modified xsi:type="dcterms:W3CDTF">2024-02-23T17:25:19Z</dcterms:modified>
</cp:coreProperties>
</file>