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301" r:id="rId4"/>
    <p:sldId id="311" r:id="rId5"/>
    <p:sldId id="312" r:id="rId6"/>
    <p:sldId id="274" r:id="rId7"/>
    <p:sldId id="275" r:id="rId8"/>
    <p:sldId id="259" r:id="rId9"/>
    <p:sldId id="260" r:id="rId10"/>
    <p:sldId id="299" r:id="rId11"/>
    <p:sldId id="261" r:id="rId12"/>
    <p:sldId id="262" r:id="rId13"/>
    <p:sldId id="263" r:id="rId14"/>
    <p:sldId id="715" r:id="rId15"/>
    <p:sldId id="264" r:id="rId16"/>
    <p:sldId id="265" r:id="rId17"/>
    <p:sldId id="266" r:id="rId18"/>
    <p:sldId id="267" r:id="rId19"/>
    <p:sldId id="268" r:id="rId20"/>
    <p:sldId id="269" r:id="rId21"/>
    <p:sldId id="270" r:id="rId22"/>
    <p:sldId id="271" r:id="rId23"/>
    <p:sldId id="272" r:id="rId24"/>
    <p:sldId id="273" r:id="rId25"/>
    <p:sldId id="276" r:id="rId26"/>
    <p:sldId id="281" r:id="rId27"/>
    <p:sldId id="286" r:id="rId28"/>
    <p:sldId id="282" r:id="rId29"/>
    <p:sldId id="284" r:id="rId30"/>
    <p:sldId id="283" r:id="rId31"/>
    <p:sldId id="285" r:id="rId32"/>
    <p:sldId id="278" r:id="rId33"/>
    <p:sldId id="279" r:id="rId34"/>
    <p:sldId id="302" r:id="rId35"/>
    <p:sldId id="280" r:id="rId36"/>
    <p:sldId id="287" r:id="rId37"/>
    <p:sldId id="712" r:id="rId38"/>
    <p:sldId id="713" r:id="rId39"/>
    <p:sldId id="289" r:id="rId40"/>
    <p:sldId id="290" r:id="rId41"/>
    <p:sldId id="291" r:id="rId42"/>
    <p:sldId id="292" r:id="rId43"/>
    <p:sldId id="296" r:id="rId44"/>
    <p:sldId id="297" r:id="rId45"/>
    <p:sldId id="293" r:id="rId46"/>
    <p:sldId id="294" r:id="rId47"/>
    <p:sldId id="288" r:id="rId48"/>
    <p:sldId id="295" r:id="rId49"/>
    <p:sldId id="298" r:id="rId50"/>
    <p:sldId id="30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47FF"/>
    <a:srgbClr val="2014FF"/>
    <a:srgbClr val="0326FF"/>
    <a:srgbClr val="1F2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68"/>
    <p:restoredTop sz="96405"/>
  </p:normalViewPr>
  <p:slideViewPr>
    <p:cSldViewPr snapToGrid="0" snapToObjects="1">
      <p:cViewPr varScale="1">
        <p:scale>
          <a:sx n="123" d="100"/>
          <a:sy n="123" d="100"/>
        </p:scale>
        <p:origin x="584"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D425F-CC62-4A41-ADA6-E71B872DE9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F4DB9-3FE9-1045-956E-79529FF41C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B81EE3-AB09-C445-B865-6F32ADE78BA5}"/>
              </a:ext>
            </a:extLst>
          </p:cNvPr>
          <p:cNvSpPr>
            <a:spLocks noGrp="1"/>
          </p:cNvSpPr>
          <p:nvPr>
            <p:ph type="dt" sz="half" idx="10"/>
          </p:nvPr>
        </p:nvSpPr>
        <p:spPr/>
        <p:txBody>
          <a:bodyPr/>
          <a:lstStyle/>
          <a:p>
            <a:fld id="{CE9A1FA3-ABE6-D343-9D19-C00F49906CAD}" type="datetimeFigureOut">
              <a:rPr lang="en-US" smtClean="0"/>
              <a:t>2/18/26</a:t>
            </a:fld>
            <a:endParaRPr lang="en-US"/>
          </a:p>
        </p:txBody>
      </p:sp>
      <p:sp>
        <p:nvSpPr>
          <p:cNvPr id="5" name="Footer Placeholder 4">
            <a:extLst>
              <a:ext uri="{FF2B5EF4-FFF2-40B4-BE49-F238E27FC236}">
                <a16:creationId xmlns:a16="http://schemas.microsoft.com/office/drawing/2014/main" id="{512A092A-ACB6-5F4E-8626-061A85B2F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B6B686-127B-F04E-ACE5-A77EF79A1ABC}"/>
              </a:ext>
            </a:extLst>
          </p:cNvPr>
          <p:cNvSpPr>
            <a:spLocks noGrp="1"/>
          </p:cNvSpPr>
          <p:nvPr>
            <p:ph type="sldNum" sz="quarter" idx="12"/>
          </p:nvPr>
        </p:nvSpPr>
        <p:spPr/>
        <p:txBody>
          <a:bodyPr/>
          <a:lstStyle/>
          <a:p>
            <a:fld id="{876F4D34-F9B0-E346-8B42-9C4CD3A7BD3D}" type="slidenum">
              <a:rPr lang="en-US" smtClean="0"/>
              <a:t>‹#›</a:t>
            </a:fld>
            <a:endParaRPr lang="en-US"/>
          </a:p>
        </p:txBody>
      </p:sp>
    </p:spTree>
    <p:extLst>
      <p:ext uri="{BB962C8B-B14F-4D97-AF65-F5344CB8AC3E}">
        <p14:creationId xmlns:p14="http://schemas.microsoft.com/office/powerpoint/2010/main" val="3591106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4E584-A499-634A-8CB7-1AE6F7F73A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4C80A7-154A-DA47-A1BC-A04398770A1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63376-1EF3-E049-9A62-7E9A2A46D8CC}"/>
              </a:ext>
            </a:extLst>
          </p:cNvPr>
          <p:cNvSpPr>
            <a:spLocks noGrp="1"/>
          </p:cNvSpPr>
          <p:nvPr>
            <p:ph type="dt" sz="half" idx="10"/>
          </p:nvPr>
        </p:nvSpPr>
        <p:spPr/>
        <p:txBody>
          <a:bodyPr/>
          <a:lstStyle/>
          <a:p>
            <a:fld id="{CE9A1FA3-ABE6-D343-9D19-C00F49906CAD}" type="datetimeFigureOut">
              <a:rPr lang="en-US" smtClean="0"/>
              <a:t>2/18/26</a:t>
            </a:fld>
            <a:endParaRPr lang="en-US"/>
          </a:p>
        </p:txBody>
      </p:sp>
      <p:sp>
        <p:nvSpPr>
          <p:cNvPr id="5" name="Footer Placeholder 4">
            <a:extLst>
              <a:ext uri="{FF2B5EF4-FFF2-40B4-BE49-F238E27FC236}">
                <a16:creationId xmlns:a16="http://schemas.microsoft.com/office/drawing/2014/main" id="{5D628A99-36D8-DF49-9CD5-6EE6436A4D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398BF-36CB-8D41-BD7A-B79C4473A2C2}"/>
              </a:ext>
            </a:extLst>
          </p:cNvPr>
          <p:cNvSpPr>
            <a:spLocks noGrp="1"/>
          </p:cNvSpPr>
          <p:nvPr>
            <p:ph type="sldNum" sz="quarter" idx="12"/>
          </p:nvPr>
        </p:nvSpPr>
        <p:spPr/>
        <p:txBody>
          <a:bodyPr/>
          <a:lstStyle/>
          <a:p>
            <a:fld id="{876F4D34-F9B0-E346-8B42-9C4CD3A7BD3D}" type="slidenum">
              <a:rPr lang="en-US" smtClean="0"/>
              <a:t>‹#›</a:t>
            </a:fld>
            <a:endParaRPr lang="en-US"/>
          </a:p>
        </p:txBody>
      </p:sp>
    </p:spTree>
    <p:extLst>
      <p:ext uri="{BB962C8B-B14F-4D97-AF65-F5344CB8AC3E}">
        <p14:creationId xmlns:p14="http://schemas.microsoft.com/office/powerpoint/2010/main" val="1339712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E1B718-6AB5-D54A-A0A2-C2A317C204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16686A-31BE-B445-BB38-942C9CEA626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36FBDE-C481-6445-BCFE-67E397CE2099}"/>
              </a:ext>
            </a:extLst>
          </p:cNvPr>
          <p:cNvSpPr>
            <a:spLocks noGrp="1"/>
          </p:cNvSpPr>
          <p:nvPr>
            <p:ph type="dt" sz="half" idx="10"/>
          </p:nvPr>
        </p:nvSpPr>
        <p:spPr/>
        <p:txBody>
          <a:bodyPr/>
          <a:lstStyle/>
          <a:p>
            <a:fld id="{CE9A1FA3-ABE6-D343-9D19-C00F49906CAD}" type="datetimeFigureOut">
              <a:rPr lang="en-US" smtClean="0"/>
              <a:t>2/18/26</a:t>
            </a:fld>
            <a:endParaRPr lang="en-US"/>
          </a:p>
        </p:txBody>
      </p:sp>
      <p:sp>
        <p:nvSpPr>
          <p:cNvPr id="5" name="Footer Placeholder 4">
            <a:extLst>
              <a:ext uri="{FF2B5EF4-FFF2-40B4-BE49-F238E27FC236}">
                <a16:creationId xmlns:a16="http://schemas.microsoft.com/office/drawing/2014/main" id="{EF5A8E1B-3D5A-EF4F-802F-3F3ED2D30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867D6-AB12-FC41-8A21-9218B60181E4}"/>
              </a:ext>
            </a:extLst>
          </p:cNvPr>
          <p:cNvSpPr>
            <a:spLocks noGrp="1"/>
          </p:cNvSpPr>
          <p:nvPr>
            <p:ph type="sldNum" sz="quarter" idx="12"/>
          </p:nvPr>
        </p:nvSpPr>
        <p:spPr/>
        <p:txBody>
          <a:bodyPr/>
          <a:lstStyle/>
          <a:p>
            <a:fld id="{876F4D34-F9B0-E346-8B42-9C4CD3A7BD3D}" type="slidenum">
              <a:rPr lang="en-US" smtClean="0"/>
              <a:t>‹#›</a:t>
            </a:fld>
            <a:endParaRPr lang="en-US"/>
          </a:p>
        </p:txBody>
      </p:sp>
    </p:spTree>
    <p:extLst>
      <p:ext uri="{BB962C8B-B14F-4D97-AF65-F5344CB8AC3E}">
        <p14:creationId xmlns:p14="http://schemas.microsoft.com/office/powerpoint/2010/main" val="2670647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353E9-B2D5-DE47-9B87-F279CF0432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1561FC-914C-E94B-8120-F891696F5DC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CC071B-C3C9-BE43-9701-83E15D1D3279}"/>
              </a:ext>
            </a:extLst>
          </p:cNvPr>
          <p:cNvSpPr>
            <a:spLocks noGrp="1"/>
          </p:cNvSpPr>
          <p:nvPr>
            <p:ph type="dt" sz="half" idx="10"/>
          </p:nvPr>
        </p:nvSpPr>
        <p:spPr/>
        <p:txBody>
          <a:bodyPr/>
          <a:lstStyle/>
          <a:p>
            <a:fld id="{CE9A1FA3-ABE6-D343-9D19-C00F49906CAD}" type="datetimeFigureOut">
              <a:rPr lang="en-US" smtClean="0"/>
              <a:t>2/18/26</a:t>
            </a:fld>
            <a:endParaRPr lang="en-US"/>
          </a:p>
        </p:txBody>
      </p:sp>
      <p:sp>
        <p:nvSpPr>
          <p:cNvPr id="5" name="Footer Placeholder 4">
            <a:extLst>
              <a:ext uri="{FF2B5EF4-FFF2-40B4-BE49-F238E27FC236}">
                <a16:creationId xmlns:a16="http://schemas.microsoft.com/office/drawing/2014/main" id="{04108C8A-75EC-9B4B-904E-0B7A5CF1BB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21C8DA-22E3-2E46-8F86-29E36F44CC2F}"/>
              </a:ext>
            </a:extLst>
          </p:cNvPr>
          <p:cNvSpPr>
            <a:spLocks noGrp="1"/>
          </p:cNvSpPr>
          <p:nvPr>
            <p:ph type="sldNum" sz="quarter" idx="12"/>
          </p:nvPr>
        </p:nvSpPr>
        <p:spPr/>
        <p:txBody>
          <a:bodyPr/>
          <a:lstStyle/>
          <a:p>
            <a:fld id="{876F4D34-F9B0-E346-8B42-9C4CD3A7BD3D}" type="slidenum">
              <a:rPr lang="en-US" smtClean="0"/>
              <a:t>‹#›</a:t>
            </a:fld>
            <a:endParaRPr lang="en-US"/>
          </a:p>
        </p:txBody>
      </p:sp>
    </p:spTree>
    <p:extLst>
      <p:ext uri="{BB962C8B-B14F-4D97-AF65-F5344CB8AC3E}">
        <p14:creationId xmlns:p14="http://schemas.microsoft.com/office/powerpoint/2010/main" val="364388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89B5B-DD3A-A443-A06C-B526E7FB4E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67E3EA-4157-C143-B379-070528066D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6A7FEBD-72BF-594A-B6B7-BC0F4BE30159}"/>
              </a:ext>
            </a:extLst>
          </p:cNvPr>
          <p:cNvSpPr>
            <a:spLocks noGrp="1"/>
          </p:cNvSpPr>
          <p:nvPr>
            <p:ph type="dt" sz="half" idx="10"/>
          </p:nvPr>
        </p:nvSpPr>
        <p:spPr/>
        <p:txBody>
          <a:bodyPr/>
          <a:lstStyle/>
          <a:p>
            <a:fld id="{CE9A1FA3-ABE6-D343-9D19-C00F49906CAD}" type="datetimeFigureOut">
              <a:rPr lang="en-US" smtClean="0"/>
              <a:t>2/18/26</a:t>
            </a:fld>
            <a:endParaRPr lang="en-US"/>
          </a:p>
        </p:txBody>
      </p:sp>
      <p:sp>
        <p:nvSpPr>
          <p:cNvPr id="5" name="Footer Placeholder 4">
            <a:extLst>
              <a:ext uri="{FF2B5EF4-FFF2-40B4-BE49-F238E27FC236}">
                <a16:creationId xmlns:a16="http://schemas.microsoft.com/office/drawing/2014/main" id="{9CB9B836-412C-0B45-9685-F5DF5FD766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D7BD9F-5036-EE42-ACA0-0E93CC090197}"/>
              </a:ext>
            </a:extLst>
          </p:cNvPr>
          <p:cNvSpPr>
            <a:spLocks noGrp="1"/>
          </p:cNvSpPr>
          <p:nvPr>
            <p:ph type="sldNum" sz="quarter" idx="12"/>
          </p:nvPr>
        </p:nvSpPr>
        <p:spPr/>
        <p:txBody>
          <a:bodyPr/>
          <a:lstStyle/>
          <a:p>
            <a:fld id="{876F4D34-F9B0-E346-8B42-9C4CD3A7BD3D}" type="slidenum">
              <a:rPr lang="en-US" smtClean="0"/>
              <a:t>‹#›</a:t>
            </a:fld>
            <a:endParaRPr lang="en-US"/>
          </a:p>
        </p:txBody>
      </p:sp>
    </p:spTree>
    <p:extLst>
      <p:ext uri="{BB962C8B-B14F-4D97-AF65-F5344CB8AC3E}">
        <p14:creationId xmlns:p14="http://schemas.microsoft.com/office/powerpoint/2010/main" val="4209987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36466-B8F2-E84F-AA09-5DAAA2083E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960A79-F3FA-8544-9AD4-86F371F7D8B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4D6E37-F46F-1043-8E4F-D8759179283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04226F-FC4F-FC48-85FF-D79E6C20F039}"/>
              </a:ext>
            </a:extLst>
          </p:cNvPr>
          <p:cNvSpPr>
            <a:spLocks noGrp="1"/>
          </p:cNvSpPr>
          <p:nvPr>
            <p:ph type="dt" sz="half" idx="10"/>
          </p:nvPr>
        </p:nvSpPr>
        <p:spPr/>
        <p:txBody>
          <a:bodyPr/>
          <a:lstStyle/>
          <a:p>
            <a:fld id="{CE9A1FA3-ABE6-D343-9D19-C00F49906CAD}" type="datetimeFigureOut">
              <a:rPr lang="en-US" smtClean="0"/>
              <a:t>2/18/26</a:t>
            </a:fld>
            <a:endParaRPr lang="en-US"/>
          </a:p>
        </p:txBody>
      </p:sp>
      <p:sp>
        <p:nvSpPr>
          <p:cNvPr id="6" name="Footer Placeholder 5">
            <a:extLst>
              <a:ext uri="{FF2B5EF4-FFF2-40B4-BE49-F238E27FC236}">
                <a16:creationId xmlns:a16="http://schemas.microsoft.com/office/drawing/2014/main" id="{F3C97FFF-448A-C641-82C8-604F4E7FCD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6728EE-B607-BF4A-A9C9-BD4573EC3106}"/>
              </a:ext>
            </a:extLst>
          </p:cNvPr>
          <p:cNvSpPr>
            <a:spLocks noGrp="1"/>
          </p:cNvSpPr>
          <p:nvPr>
            <p:ph type="sldNum" sz="quarter" idx="12"/>
          </p:nvPr>
        </p:nvSpPr>
        <p:spPr/>
        <p:txBody>
          <a:bodyPr/>
          <a:lstStyle/>
          <a:p>
            <a:fld id="{876F4D34-F9B0-E346-8B42-9C4CD3A7BD3D}" type="slidenum">
              <a:rPr lang="en-US" smtClean="0"/>
              <a:t>‹#›</a:t>
            </a:fld>
            <a:endParaRPr lang="en-US"/>
          </a:p>
        </p:txBody>
      </p:sp>
    </p:spTree>
    <p:extLst>
      <p:ext uri="{BB962C8B-B14F-4D97-AF65-F5344CB8AC3E}">
        <p14:creationId xmlns:p14="http://schemas.microsoft.com/office/powerpoint/2010/main" val="1637083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F73F5-6CE1-9748-A805-98190C73C1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D79DBB-3D5F-164C-B579-7771FF8C4A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64787C-5CC3-4442-A4FA-C276E65E9E6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2E5076-9195-FF4E-AD09-1FBCBEFB6C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6A6FA77-5FF4-3A41-9587-ED0651BFE99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06C55E-BC5C-3A4B-8410-A37030043F7F}"/>
              </a:ext>
            </a:extLst>
          </p:cNvPr>
          <p:cNvSpPr>
            <a:spLocks noGrp="1"/>
          </p:cNvSpPr>
          <p:nvPr>
            <p:ph type="dt" sz="half" idx="10"/>
          </p:nvPr>
        </p:nvSpPr>
        <p:spPr/>
        <p:txBody>
          <a:bodyPr/>
          <a:lstStyle/>
          <a:p>
            <a:fld id="{CE9A1FA3-ABE6-D343-9D19-C00F49906CAD}" type="datetimeFigureOut">
              <a:rPr lang="en-US" smtClean="0"/>
              <a:t>2/18/26</a:t>
            </a:fld>
            <a:endParaRPr lang="en-US"/>
          </a:p>
        </p:txBody>
      </p:sp>
      <p:sp>
        <p:nvSpPr>
          <p:cNvPr id="8" name="Footer Placeholder 7">
            <a:extLst>
              <a:ext uri="{FF2B5EF4-FFF2-40B4-BE49-F238E27FC236}">
                <a16:creationId xmlns:a16="http://schemas.microsoft.com/office/drawing/2014/main" id="{4134CC0F-DD12-DC4C-BDD1-07F9909C02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512F17-E01E-EB49-ABD8-D50CF4056761}"/>
              </a:ext>
            </a:extLst>
          </p:cNvPr>
          <p:cNvSpPr>
            <a:spLocks noGrp="1"/>
          </p:cNvSpPr>
          <p:nvPr>
            <p:ph type="sldNum" sz="quarter" idx="12"/>
          </p:nvPr>
        </p:nvSpPr>
        <p:spPr/>
        <p:txBody>
          <a:bodyPr/>
          <a:lstStyle/>
          <a:p>
            <a:fld id="{876F4D34-F9B0-E346-8B42-9C4CD3A7BD3D}" type="slidenum">
              <a:rPr lang="en-US" smtClean="0"/>
              <a:t>‹#›</a:t>
            </a:fld>
            <a:endParaRPr lang="en-US"/>
          </a:p>
        </p:txBody>
      </p:sp>
    </p:spTree>
    <p:extLst>
      <p:ext uri="{BB962C8B-B14F-4D97-AF65-F5344CB8AC3E}">
        <p14:creationId xmlns:p14="http://schemas.microsoft.com/office/powerpoint/2010/main" val="3599288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79B4-6F9A-EB46-B57C-7E27546BB2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5CBB2D-532E-E246-9A85-F00B6FAF555D}"/>
              </a:ext>
            </a:extLst>
          </p:cNvPr>
          <p:cNvSpPr>
            <a:spLocks noGrp="1"/>
          </p:cNvSpPr>
          <p:nvPr>
            <p:ph type="dt" sz="half" idx="10"/>
          </p:nvPr>
        </p:nvSpPr>
        <p:spPr/>
        <p:txBody>
          <a:bodyPr/>
          <a:lstStyle/>
          <a:p>
            <a:fld id="{CE9A1FA3-ABE6-D343-9D19-C00F49906CAD}" type="datetimeFigureOut">
              <a:rPr lang="en-US" smtClean="0"/>
              <a:t>2/18/26</a:t>
            </a:fld>
            <a:endParaRPr lang="en-US"/>
          </a:p>
        </p:txBody>
      </p:sp>
      <p:sp>
        <p:nvSpPr>
          <p:cNvPr id="4" name="Footer Placeholder 3">
            <a:extLst>
              <a:ext uri="{FF2B5EF4-FFF2-40B4-BE49-F238E27FC236}">
                <a16:creationId xmlns:a16="http://schemas.microsoft.com/office/drawing/2014/main" id="{903297F8-5D97-2343-B0DE-813E0A92C6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CDDF21-B84A-0A4A-B5C4-EBFCDDD39030}"/>
              </a:ext>
            </a:extLst>
          </p:cNvPr>
          <p:cNvSpPr>
            <a:spLocks noGrp="1"/>
          </p:cNvSpPr>
          <p:nvPr>
            <p:ph type="sldNum" sz="quarter" idx="12"/>
          </p:nvPr>
        </p:nvSpPr>
        <p:spPr/>
        <p:txBody>
          <a:bodyPr/>
          <a:lstStyle/>
          <a:p>
            <a:fld id="{876F4D34-F9B0-E346-8B42-9C4CD3A7BD3D}" type="slidenum">
              <a:rPr lang="en-US" smtClean="0"/>
              <a:t>‹#›</a:t>
            </a:fld>
            <a:endParaRPr lang="en-US"/>
          </a:p>
        </p:txBody>
      </p:sp>
    </p:spTree>
    <p:extLst>
      <p:ext uri="{BB962C8B-B14F-4D97-AF65-F5344CB8AC3E}">
        <p14:creationId xmlns:p14="http://schemas.microsoft.com/office/powerpoint/2010/main" val="1503578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E0296E-3E7E-AD43-B2B2-F7C58ADDCBED}"/>
              </a:ext>
            </a:extLst>
          </p:cNvPr>
          <p:cNvSpPr>
            <a:spLocks noGrp="1"/>
          </p:cNvSpPr>
          <p:nvPr>
            <p:ph type="dt" sz="half" idx="10"/>
          </p:nvPr>
        </p:nvSpPr>
        <p:spPr/>
        <p:txBody>
          <a:bodyPr/>
          <a:lstStyle/>
          <a:p>
            <a:fld id="{CE9A1FA3-ABE6-D343-9D19-C00F49906CAD}" type="datetimeFigureOut">
              <a:rPr lang="en-US" smtClean="0"/>
              <a:t>2/18/26</a:t>
            </a:fld>
            <a:endParaRPr lang="en-US"/>
          </a:p>
        </p:txBody>
      </p:sp>
      <p:sp>
        <p:nvSpPr>
          <p:cNvPr id="3" name="Footer Placeholder 2">
            <a:extLst>
              <a:ext uri="{FF2B5EF4-FFF2-40B4-BE49-F238E27FC236}">
                <a16:creationId xmlns:a16="http://schemas.microsoft.com/office/drawing/2014/main" id="{AD192233-1D30-E14A-B621-FC838CCFAE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9C73BB-8332-7D45-88BE-453247F660FF}"/>
              </a:ext>
            </a:extLst>
          </p:cNvPr>
          <p:cNvSpPr>
            <a:spLocks noGrp="1"/>
          </p:cNvSpPr>
          <p:nvPr>
            <p:ph type="sldNum" sz="quarter" idx="12"/>
          </p:nvPr>
        </p:nvSpPr>
        <p:spPr/>
        <p:txBody>
          <a:bodyPr/>
          <a:lstStyle/>
          <a:p>
            <a:fld id="{876F4D34-F9B0-E346-8B42-9C4CD3A7BD3D}" type="slidenum">
              <a:rPr lang="en-US" smtClean="0"/>
              <a:t>‹#›</a:t>
            </a:fld>
            <a:endParaRPr lang="en-US"/>
          </a:p>
        </p:txBody>
      </p:sp>
    </p:spTree>
    <p:extLst>
      <p:ext uri="{BB962C8B-B14F-4D97-AF65-F5344CB8AC3E}">
        <p14:creationId xmlns:p14="http://schemas.microsoft.com/office/powerpoint/2010/main" val="3453679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81154-B965-E948-955C-2333D73E81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7DEE72-CB16-5540-BA2C-BC23B911BB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A7BE02-C630-1A47-9915-4380D7A66B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17759C5-C20E-114B-AC67-DCC87E70FF5B}"/>
              </a:ext>
            </a:extLst>
          </p:cNvPr>
          <p:cNvSpPr>
            <a:spLocks noGrp="1"/>
          </p:cNvSpPr>
          <p:nvPr>
            <p:ph type="dt" sz="half" idx="10"/>
          </p:nvPr>
        </p:nvSpPr>
        <p:spPr/>
        <p:txBody>
          <a:bodyPr/>
          <a:lstStyle/>
          <a:p>
            <a:fld id="{CE9A1FA3-ABE6-D343-9D19-C00F49906CAD}" type="datetimeFigureOut">
              <a:rPr lang="en-US" smtClean="0"/>
              <a:t>2/18/26</a:t>
            </a:fld>
            <a:endParaRPr lang="en-US"/>
          </a:p>
        </p:txBody>
      </p:sp>
      <p:sp>
        <p:nvSpPr>
          <p:cNvPr id="6" name="Footer Placeholder 5">
            <a:extLst>
              <a:ext uri="{FF2B5EF4-FFF2-40B4-BE49-F238E27FC236}">
                <a16:creationId xmlns:a16="http://schemas.microsoft.com/office/drawing/2014/main" id="{DCD39C17-6A25-5E40-8363-1F5865EBF6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DF1C21-645A-6145-B724-51ED95D4AB16}"/>
              </a:ext>
            </a:extLst>
          </p:cNvPr>
          <p:cNvSpPr>
            <a:spLocks noGrp="1"/>
          </p:cNvSpPr>
          <p:nvPr>
            <p:ph type="sldNum" sz="quarter" idx="12"/>
          </p:nvPr>
        </p:nvSpPr>
        <p:spPr/>
        <p:txBody>
          <a:bodyPr/>
          <a:lstStyle/>
          <a:p>
            <a:fld id="{876F4D34-F9B0-E346-8B42-9C4CD3A7BD3D}" type="slidenum">
              <a:rPr lang="en-US" smtClean="0"/>
              <a:t>‹#›</a:t>
            </a:fld>
            <a:endParaRPr lang="en-US"/>
          </a:p>
        </p:txBody>
      </p:sp>
    </p:spTree>
    <p:extLst>
      <p:ext uri="{BB962C8B-B14F-4D97-AF65-F5344CB8AC3E}">
        <p14:creationId xmlns:p14="http://schemas.microsoft.com/office/powerpoint/2010/main" val="1048396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DB6DE-C6E6-3A49-95CC-B7D7A50D6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3745B8-689A-A94E-B4B8-C79303329E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AAE021-D02C-AC44-A7CE-11B64F3782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F2950B-7386-B045-B266-F01BE7648A0F}"/>
              </a:ext>
            </a:extLst>
          </p:cNvPr>
          <p:cNvSpPr>
            <a:spLocks noGrp="1"/>
          </p:cNvSpPr>
          <p:nvPr>
            <p:ph type="dt" sz="half" idx="10"/>
          </p:nvPr>
        </p:nvSpPr>
        <p:spPr/>
        <p:txBody>
          <a:bodyPr/>
          <a:lstStyle/>
          <a:p>
            <a:fld id="{CE9A1FA3-ABE6-D343-9D19-C00F49906CAD}" type="datetimeFigureOut">
              <a:rPr lang="en-US" smtClean="0"/>
              <a:t>2/18/26</a:t>
            </a:fld>
            <a:endParaRPr lang="en-US"/>
          </a:p>
        </p:txBody>
      </p:sp>
      <p:sp>
        <p:nvSpPr>
          <p:cNvPr id="6" name="Footer Placeholder 5">
            <a:extLst>
              <a:ext uri="{FF2B5EF4-FFF2-40B4-BE49-F238E27FC236}">
                <a16:creationId xmlns:a16="http://schemas.microsoft.com/office/drawing/2014/main" id="{4E59AA99-30EC-DC4A-9FAF-35F2A8E32B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C4A6DD-4DC4-1649-AC69-ED59726B2247}"/>
              </a:ext>
            </a:extLst>
          </p:cNvPr>
          <p:cNvSpPr>
            <a:spLocks noGrp="1"/>
          </p:cNvSpPr>
          <p:nvPr>
            <p:ph type="sldNum" sz="quarter" idx="12"/>
          </p:nvPr>
        </p:nvSpPr>
        <p:spPr/>
        <p:txBody>
          <a:bodyPr/>
          <a:lstStyle/>
          <a:p>
            <a:fld id="{876F4D34-F9B0-E346-8B42-9C4CD3A7BD3D}" type="slidenum">
              <a:rPr lang="en-US" smtClean="0"/>
              <a:t>‹#›</a:t>
            </a:fld>
            <a:endParaRPr lang="en-US"/>
          </a:p>
        </p:txBody>
      </p:sp>
    </p:spTree>
    <p:extLst>
      <p:ext uri="{BB962C8B-B14F-4D97-AF65-F5344CB8AC3E}">
        <p14:creationId xmlns:p14="http://schemas.microsoft.com/office/powerpoint/2010/main" val="3247348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DD1930-27DD-F14F-99C2-50FD728B32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F40B7-580A-7845-8FA8-36219A11C9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9543CB-9DEE-1245-93CA-996EC33AF9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A1FA3-ABE6-D343-9D19-C00F49906CAD}" type="datetimeFigureOut">
              <a:rPr lang="en-US" smtClean="0"/>
              <a:t>2/18/26</a:t>
            </a:fld>
            <a:endParaRPr lang="en-US"/>
          </a:p>
        </p:txBody>
      </p:sp>
      <p:sp>
        <p:nvSpPr>
          <p:cNvPr id="5" name="Footer Placeholder 4">
            <a:extLst>
              <a:ext uri="{FF2B5EF4-FFF2-40B4-BE49-F238E27FC236}">
                <a16:creationId xmlns:a16="http://schemas.microsoft.com/office/drawing/2014/main" id="{D56227E9-3AE2-CB42-906A-39234638B3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6FB63-9CD0-0C40-B1FF-DC311C6AC4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6F4D34-F9B0-E346-8B42-9C4CD3A7BD3D}" type="slidenum">
              <a:rPr lang="en-US" smtClean="0"/>
              <a:t>‹#›</a:t>
            </a:fld>
            <a:endParaRPr lang="en-US"/>
          </a:p>
        </p:txBody>
      </p:sp>
    </p:spTree>
    <p:extLst>
      <p:ext uri="{BB962C8B-B14F-4D97-AF65-F5344CB8AC3E}">
        <p14:creationId xmlns:p14="http://schemas.microsoft.com/office/powerpoint/2010/main" val="4159081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60127-AFAC-5544-90D0-5C2A2CBFCE8D}"/>
              </a:ext>
            </a:extLst>
          </p:cNvPr>
          <p:cNvSpPr>
            <a:spLocks noGrp="1"/>
          </p:cNvSpPr>
          <p:nvPr>
            <p:ph type="ctrTitle"/>
          </p:nvPr>
        </p:nvSpPr>
        <p:spPr/>
        <p:txBody>
          <a:bodyPr/>
          <a:lstStyle/>
          <a:p>
            <a:r>
              <a:rPr lang="en-US" dirty="0"/>
              <a:t>Fractals, Chaos, Complexity</a:t>
            </a:r>
            <a:br>
              <a:rPr lang="en-US" dirty="0"/>
            </a:br>
            <a:r>
              <a:rPr lang="en-US" dirty="0"/>
              <a:t>Physics-EPS 30</a:t>
            </a:r>
          </a:p>
        </p:txBody>
      </p:sp>
      <p:sp>
        <p:nvSpPr>
          <p:cNvPr id="3" name="Subtitle 2">
            <a:extLst>
              <a:ext uri="{FF2B5EF4-FFF2-40B4-BE49-F238E27FC236}">
                <a16:creationId xmlns:a16="http://schemas.microsoft.com/office/drawing/2014/main" id="{9987BD42-1873-B44E-A0A2-F05D638B0752}"/>
              </a:ext>
            </a:extLst>
          </p:cNvPr>
          <p:cNvSpPr>
            <a:spLocks noGrp="1"/>
          </p:cNvSpPr>
          <p:nvPr>
            <p:ph type="subTitle" idx="1"/>
          </p:nvPr>
        </p:nvSpPr>
        <p:spPr/>
        <p:txBody>
          <a:bodyPr/>
          <a:lstStyle/>
          <a:p>
            <a:r>
              <a:rPr lang="en-US" dirty="0"/>
              <a:t>Lecture </a:t>
            </a:r>
          </a:p>
          <a:p>
            <a:r>
              <a:rPr lang="en-US" dirty="0"/>
              <a:t>Machine Learning</a:t>
            </a:r>
          </a:p>
          <a:p>
            <a:endParaRPr lang="en-US" dirty="0"/>
          </a:p>
        </p:txBody>
      </p:sp>
    </p:spTree>
    <p:extLst>
      <p:ext uri="{BB962C8B-B14F-4D97-AF65-F5344CB8AC3E}">
        <p14:creationId xmlns:p14="http://schemas.microsoft.com/office/powerpoint/2010/main" val="785582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977B7-4F76-1349-A08F-ED795FB26C33}"/>
              </a:ext>
            </a:extLst>
          </p:cNvPr>
          <p:cNvSpPr>
            <a:spLocks noGrp="1"/>
          </p:cNvSpPr>
          <p:nvPr>
            <p:ph type="title"/>
          </p:nvPr>
        </p:nvSpPr>
        <p:spPr/>
        <p:txBody>
          <a:bodyPr>
            <a:normAutofit/>
          </a:bodyPr>
          <a:lstStyle/>
          <a:p>
            <a:r>
              <a:rPr lang="en-US" sz="3600" dirty="0"/>
              <a:t>Introduction to Machine Learning: Regression Analysis</a:t>
            </a:r>
          </a:p>
        </p:txBody>
      </p:sp>
      <p:sp>
        <p:nvSpPr>
          <p:cNvPr id="3" name="Content Placeholder 2">
            <a:extLst>
              <a:ext uri="{FF2B5EF4-FFF2-40B4-BE49-F238E27FC236}">
                <a16:creationId xmlns:a16="http://schemas.microsoft.com/office/drawing/2014/main" id="{2FDE3BBF-2184-E24C-BFAA-27128A507541}"/>
              </a:ext>
            </a:extLst>
          </p:cNvPr>
          <p:cNvSpPr>
            <a:spLocks noGrp="1"/>
          </p:cNvSpPr>
          <p:nvPr>
            <p:ph sz="half" idx="1"/>
          </p:nvPr>
        </p:nvSpPr>
        <p:spPr>
          <a:xfrm>
            <a:off x="462337" y="1825625"/>
            <a:ext cx="5557463" cy="4351338"/>
          </a:xfrm>
        </p:spPr>
        <p:txBody>
          <a:bodyPr>
            <a:noAutofit/>
          </a:bodyPr>
          <a:lstStyle/>
          <a:p>
            <a:r>
              <a:rPr lang="en-US" sz="1600" dirty="0"/>
              <a:t>Regression analysis encompasses a large variety of statistical methods to estimate the relationship between input variables and their associated features. </a:t>
            </a:r>
          </a:p>
          <a:p>
            <a:r>
              <a:rPr lang="en-US" sz="1600" dirty="0"/>
              <a:t>Its most common form is linear regression, where a single line is drawn to best fit the given data according to a mathematical criterion such as ordinary least squares. </a:t>
            </a:r>
          </a:p>
          <a:p>
            <a:r>
              <a:rPr lang="en-US" sz="1600" dirty="0"/>
              <a:t>The latter is often extended by regularization (mathematics) methods to mitigate overfitting and bias, as in ridge regression. </a:t>
            </a:r>
          </a:p>
          <a:p>
            <a:r>
              <a:rPr lang="en-US" sz="1600" dirty="0"/>
              <a:t>When dealing with non-linear problems, go-to models include </a:t>
            </a:r>
          </a:p>
          <a:p>
            <a:pPr lvl="1"/>
            <a:r>
              <a:rPr lang="en-US" sz="1400" dirty="0">
                <a:solidFill>
                  <a:srgbClr val="0326FF"/>
                </a:solidFill>
              </a:rPr>
              <a:t>Polynomial regression (for example, used for trendline fitting in Microsoft Excel), </a:t>
            </a:r>
          </a:p>
          <a:p>
            <a:pPr lvl="1"/>
            <a:r>
              <a:rPr lang="en-US" sz="1400" dirty="0">
                <a:solidFill>
                  <a:srgbClr val="0326FF"/>
                </a:solidFill>
              </a:rPr>
              <a:t>Logistic regression (often used in statistical classification) </a:t>
            </a:r>
          </a:p>
          <a:p>
            <a:pPr lvl="1"/>
            <a:r>
              <a:rPr lang="en-US" sz="1400" dirty="0">
                <a:solidFill>
                  <a:srgbClr val="0326FF"/>
                </a:solidFill>
              </a:rPr>
              <a:t>Or even kernel regression, which introduces non-linearity to implicitly map input variables to higher-dimensional space. </a:t>
            </a:r>
          </a:p>
        </p:txBody>
      </p:sp>
      <p:pic>
        <p:nvPicPr>
          <p:cNvPr id="6" name="Content Placeholder 5" descr="Chart, scatter chart&#10;&#10;Description automatically generated">
            <a:extLst>
              <a:ext uri="{FF2B5EF4-FFF2-40B4-BE49-F238E27FC236}">
                <a16:creationId xmlns:a16="http://schemas.microsoft.com/office/drawing/2014/main" id="{BF69FA54-18A4-E141-9AB5-79B9B67316B4}"/>
              </a:ext>
            </a:extLst>
          </p:cNvPr>
          <p:cNvPicPr>
            <a:picLocks noGrp="1" noChangeAspect="1"/>
          </p:cNvPicPr>
          <p:nvPr>
            <p:ph sz="half" idx="2"/>
          </p:nvPr>
        </p:nvPicPr>
        <p:blipFill>
          <a:blip r:embed="rId2"/>
          <a:stretch>
            <a:fillRect/>
          </a:stretch>
        </p:blipFill>
        <p:spPr>
          <a:xfrm>
            <a:off x="6172200" y="2029268"/>
            <a:ext cx="5181600" cy="3944052"/>
          </a:xfrm>
        </p:spPr>
      </p:pic>
    </p:spTree>
    <p:extLst>
      <p:ext uri="{BB962C8B-B14F-4D97-AF65-F5344CB8AC3E}">
        <p14:creationId xmlns:p14="http://schemas.microsoft.com/office/powerpoint/2010/main" val="3783231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83ECB-B45B-954D-833B-77B58CAFCE77}"/>
              </a:ext>
            </a:extLst>
          </p:cNvPr>
          <p:cNvSpPr>
            <a:spLocks noGrp="1"/>
          </p:cNvSpPr>
          <p:nvPr>
            <p:ph type="title"/>
          </p:nvPr>
        </p:nvSpPr>
        <p:spPr>
          <a:xfrm>
            <a:off x="838200" y="365125"/>
            <a:ext cx="3100754" cy="1325563"/>
          </a:xfrm>
        </p:spPr>
        <p:txBody>
          <a:bodyPr/>
          <a:lstStyle/>
          <a:p>
            <a:r>
              <a:rPr lang="en-US" dirty="0"/>
              <a:t>Applications</a:t>
            </a:r>
          </a:p>
        </p:txBody>
      </p:sp>
      <p:pic>
        <p:nvPicPr>
          <p:cNvPr id="5" name="Picture 4">
            <a:extLst>
              <a:ext uri="{FF2B5EF4-FFF2-40B4-BE49-F238E27FC236}">
                <a16:creationId xmlns:a16="http://schemas.microsoft.com/office/drawing/2014/main" id="{E86A727E-31F9-124C-9D43-AEE17B3CF7FF}"/>
              </a:ext>
            </a:extLst>
          </p:cNvPr>
          <p:cNvPicPr>
            <a:picLocks noChangeAspect="1"/>
          </p:cNvPicPr>
          <p:nvPr/>
        </p:nvPicPr>
        <p:blipFill>
          <a:blip r:embed="rId2"/>
          <a:stretch>
            <a:fillRect/>
          </a:stretch>
        </p:blipFill>
        <p:spPr>
          <a:xfrm>
            <a:off x="5290097" y="365125"/>
            <a:ext cx="6452405" cy="6134519"/>
          </a:xfrm>
          <a:prstGeom prst="rect">
            <a:avLst/>
          </a:prstGeom>
        </p:spPr>
      </p:pic>
    </p:spTree>
    <p:extLst>
      <p:ext uri="{BB962C8B-B14F-4D97-AF65-F5344CB8AC3E}">
        <p14:creationId xmlns:p14="http://schemas.microsoft.com/office/powerpoint/2010/main" val="35914845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0F9D7-A67E-254F-8DB8-FE9FA9FFA553}"/>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631417C8-B2EF-1D46-82DE-BE86E6808484}"/>
              </a:ext>
            </a:extLst>
          </p:cNvPr>
          <p:cNvSpPr>
            <a:spLocks noGrp="1"/>
          </p:cNvSpPr>
          <p:nvPr>
            <p:ph idx="1"/>
          </p:nvPr>
        </p:nvSpPr>
        <p:spPr/>
        <p:txBody>
          <a:bodyPr>
            <a:noAutofit/>
          </a:bodyPr>
          <a:lstStyle/>
          <a:p>
            <a:r>
              <a:rPr lang="en-US" sz="1800" dirty="0">
                <a:solidFill>
                  <a:srgbClr val="0E47FF"/>
                </a:solidFill>
              </a:rPr>
              <a:t>Learning algorithms work on the basis that strategies, algorithms, and inferences that worked well in the past are likely to continue working well in the future.</a:t>
            </a:r>
          </a:p>
          <a:p>
            <a:r>
              <a:rPr lang="en-US" sz="1800" dirty="0"/>
              <a:t> These inferences can be obvious, such as "since the sun rose every morning for the last 10,000 days, it will probably rise tomorrow morning as well". (</a:t>
            </a:r>
            <a:r>
              <a:rPr lang="en-US" sz="1800" dirty="0">
                <a:solidFill>
                  <a:srgbClr val="2014FF"/>
                </a:solidFill>
              </a:rPr>
              <a:t>Except:  Black Swans</a:t>
            </a:r>
            <a:r>
              <a:rPr lang="en-US" sz="1800" dirty="0"/>
              <a:t>)</a:t>
            </a:r>
          </a:p>
          <a:p>
            <a:r>
              <a:rPr lang="en-US" sz="1800" dirty="0"/>
              <a:t>They can be nuanced, such as </a:t>
            </a:r>
            <a:r>
              <a:rPr lang="en-US" sz="1800" dirty="0">
                <a:solidFill>
                  <a:srgbClr val="2014FF"/>
                </a:solidFill>
              </a:rPr>
              <a:t>"X% of families have geographically separate species with color variants, so there is a Y% chance that undiscovered variations exist"</a:t>
            </a:r>
            <a:r>
              <a:rPr lang="en-US" sz="1800" dirty="0"/>
              <a:t>.</a:t>
            </a:r>
          </a:p>
          <a:p>
            <a:r>
              <a:rPr lang="en-US" sz="1800" dirty="0"/>
              <a:t>Machine learning programs can perform tasks without being explicitly programmed to do so. </a:t>
            </a:r>
          </a:p>
          <a:p>
            <a:r>
              <a:rPr lang="en-US" sz="1800" dirty="0"/>
              <a:t>It involves computers learning from data provided so that they carry out certain tasks. </a:t>
            </a:r>
          </a:p>
          <a:p>
            <a:r>
              <a:rPr lang="en-US" sz="1800" dirty="0"/>
              <a:t>For simple tasks assigned to computers, it is possible to program algorithms telling the machine how to execute all steps required to solve the problem at hand</a:t>
            </a:r>
          </a:p>
          <a:p>
            <a:r>
              <a:rPr lang="en-US" sz="1800" dirty="0"/>
              <a:t>For more advanced tasks, it can be challenging for a human to manually create the needed algorithms. </a:t>
            </a:r>
          </a:p>
          <a:p>
            <a:r>
              <a:rPr lang="en-US" sz="1800" dirty="0"/>
              <a:t>In practice, it can turn out to be more effective to help the machine develop its own algorithm, rather than having human programmers specify every needed step.</a:t>
            </a:r>
          </a:p>
          <a:p>
            <a:endParaRPr lang="en-US" sz="1800" dirty="0"/>
          </a:p>
        </p:txBody>
      </p:sp>
    </p:spTree>
    <p:extLst>
      <p:ext uri="{BB962C8B-B14F-4D97-AF65-F5344CB8AC3E}">
        <p14:creationId xmlns:p14="http://schemas.microsoft.com/office/powerpoint/2010/main" val="3745098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AFF0A-4818-0A4C-B81B-9D39CB58E71C}"/>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2E70736C-5C82-E24D-BB2F-D3CCDCFC6EEB}"/>
              </a:ext>
            </a:extLst>
          </p:cNvPr>
          <p:cNvSpPr>
            <a:spLocks noGrp="1"/>
          </p:cNvSpPr>
          <p:nvPr>
            <p:ph idx="1"/>
          </p:nvPr>
        </p:nvSpPr>
        <p:spPr/>
        <p:txBody>
          <a:bodyPr>
            <a:normAutofit/>
          </a:bodyPr>
          <a:lstStyle/>
          <a:p>
            <a:r>
              <a:rPr lang="en-US" sz="1800" dirty="0"/>
              <a:t>The discipline of machine learning employs various approaches to teach computers to accomplish tasks where no fully satisfactory algorithm is available. </a:t>
            </a:r>
          </a:p>
          <a:p>
            <a:r>
              <a:rPr lang="en-US" sz="1800" dirty="0"/>
              <a:t>In cases where vast numbers of potential answers exist, one approach is to label some of the correct answers as valid with a</a:t>
            </a:r>
            <a:r>
              <a:rPr lang="en-US" sz="1800" dirty="0">
                <a:solidFill>
                  <a:srgbClr val="2014FF"/>
                </a:solidFill>
              </a:rPr>
              <a:t> label </a:t>
            </a:r>
            <a:r>
              <a:rPr lang="en-US" sz="1800" dirty="0"/>
              <a:t>or</a:t>
            </a:r>
            <a:r>
              <a:rPr lang="en-US" sz="1800" dirty="0">
                <a:solidFill>
                  <a:srgbClr val="2014FF"/>
                </a:solidFill>
              </a:rPr>
              <a:t> target variable Y, </a:t>
            </a:r>
            <a:r>
              <a:rPr lang="en-US" sz="1800" dirty="0"/>
              <a:t>then used these in a </a:t>
            </a:r>
            <a:r>
              <a:rPr lang="en-US" sz="1800" dirty="0">
                <a:solidFill>
                  <a:srgbClr val="2014FF"/>
                </a:solidFill>
              </a:rPr>
              <a:t>supervised learning application</a:t>
            </a:r>
            <a:r>
              <a:rPr lang="en-US" sz="1800" dirty="0"/>
              <a:t>.</a:t>
            </a:r>
          </a:p>
          <a:p>
            <a:r>
              <a:rPr lang="en-US" sz="1800" dirty="0">
                <a:solidFill>
                  <a:srgbClr val="2014FF"/>
                </a:solidFill>
              </a:rPr>
              <a:t>The labels are also considered to be the target variable</a:t>
            </a:r>
            <a:r>
              <a:rPr lang="en-US" sz="1800" dirty="0"/>
              <a:t>, i.e., the result that is to be learned</a:t>
            </a:r>
          </a:p>
          <a:p>
            <a:r>
              <a:rPr lang="en-US" sz="1800" dirty="0"/>
              <a:t>Often labels are paired with a </a:t>
            </a:r>
            <a:r>
              <a:rPr lang="en-US" sz="1800" dirty="0">
                <a:solidFill>
                  <a:srgbClr val="2014FF"/>
                </a:solidFill>
              </a:rPr>
              <a:t>data vector</a:t>
            </a:r>
            <a:r>
              <a:rPr lang="en-US" sz="1800" dirty="0"/>
              <a:t>, usually termed a </a:t>
            </a:r>
            <a:r>
              <a:rPr lang="en-US" sz="1800" dirty="0">
                <a:solidFill>
                  <a:srgbClr val="0E47FF"/>
                </a:solidFill>
              </a:rPr>
              <a:t>feature vector X</a:t>
            </a:r>
          </a:p>
          <a:p>
            <a:r>
              <a:rPr lang="en-US" sz="1800" dirty="0"/>
              <a:t>This can then be used as training data for the computer to improve the algorithm(s) it uses to determine correct answers.</a:t>
            </a:r>
          </a:p>
          <a:p>
            <a:r>
              <a:rPr lang="en-US" sz="1800" dirty="0"/>
              <a:t>In other applications, unsupervised (unlabeled) learning can be carried out, for example in problems involving grouping data into clusters</a:t>
            </a:r>
          </a:p>
        </p:txBody>
      </p:sp>
      <p:sp>
        <p:nvSpPr>
          <p:cNvPr id="4" name="TextBox 3">
            <a:extLst>
              <a:ext uri="{FF2B5EF4-FFF2-40B4-BE49-F238E27FC236}">
                <a16:creationId xmlns:a16="http://schemas.microsoft.com/office/drawing/2014/main" id="{4028C85F-E93A-9449-B3AB-F081DB055B1B}"/>
              </a:ext>
            </a:extLst>
          </p:cNvPr>
          <p:cNvSpPr txBox="1"/>
          <p:nvPr/>
        </p:nvSpPr>
        <p:spPr>
          <a:xfrm>
            <a:off x="3411020" y="5106255"/>
            <a:ext cx="4345969" cy="1015663"/>
          </a:xfrm>
          <a:prstGeom prst="rect">
            <a:avLst/>
          </a:prstGeom>
          <a:noFill/>
        </p:spPr>
        <p:txBody>
          <a:bodyPr wrap="square" rtlCol="0">
            <a:spAutoFit/>
          </a:bodyPr>
          <a:lstStyle/>
          <a:p>
            <a:pPr algn="ctr"/>
            <a:r>
              <a:rPr lang="en-US" sz="2000" dirty="0">
                <a:solidFill>
                  <a:srgbClr val="C00000"/>
                </a:solidFill>
              </a:rPr>
              <a:t>Main Point:</a:t>
            </a:r>
          </a:p>
          <a:p>
            <a:pPr algn="ctr"/>
            <a:r>
              <a:rPr lang="en-US" sz="2000" dirty="0">
                <a:solidFill>
                  <a:srgbClr val="C00000"/>
                </a:solidFill>
              </a:rPr>
              <a:t>X = Feature Vector</a:t>
            </a:r>
          </a:p>
          <a:p>
            <a:pPr algn="ctr"/>
            <a:r>
              <a:rPr lang="en-US" sz="2000" dirty="0">
                <a:solidFill>
                  <a:srgbClr val="C00000"/>
                </a:solidFill>
              </a:rPr>
              <a:t>Y = Label or Target Variable</a:t>
            </a:r>
          </a:p>
        </p:txBody>
      </p:sp>
    </p:spTree>
    <p:extLst>
      <p:ext uri="{BB962C8B-B14F-4D97-AF65-F5344CB8AC3E}">
        <p14:creationId xmlns:p14="http://schemas.microsoft.com/office/powerpoint/2010/main" val="3659117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graph showing different stages of training&#10;&#10;Description automatically generated with medium confidence">
            <a:extLst>
              <a:ext uri="{FF2B5EF4-FFF2-40B4-BE49-F238E27FC236}">
                <a16:creationId xmlns:a16="http://schemas.microsoft.com/office/drawing/2014/main" id="{050FE726-F026-C09F-8888-96273A888CDC}"/>
              </a:ext>
            </a:extLst>
          </p:cNvPr>
          <p:cNvPicPr>
            <a:picLocks noChangeAspect="1"/>
          </p:cNvPicPr>
          <p:nvPr/>
        </p:nvPicPr>
        <p:blipFill>
          <a:blip r:embed="rId2"/>
          <a:stretch>
            <a:fillRect/>
          </a:stretch>
        </p:blipFill>
        <p:spPr>
          <a:xfrm>
            <a:off x="3160745" y="3474722"/>
            <a:ext cx="3862718" cy="3200400"/>
          </a:xfrm>
          <a:prstGeom prst="rect">
            <a:avLst/>
          </a:prstGeom>
        </p:spPr>
      </p:pic>
      <p:pic>
        <p:nvPicPr>
          <p:cNvPr id="7" name="Picture 6" descr="A graph showing different colored lines&#10;&#10;Description automatically generated with medium confidence">
            <a:extLst>
              <a:ext uri="{FF2B5EF4-FFF2-40B4-BE49-F238E27FC236}">
                <a16:creationId xmlns:a16="http://schemas.microsoft.com/office/drawing/2014/main" id="{A0E31CFF-8CCA-0BDB-491C-82755D781AF4}"/>
              </a:ext>
            </a:extLst>
          </p:cNvPr>
          <p:cNvPicPr>
            <a:picLocks noChangeAspect="1"/>
          </p:cNvPicPr>
          <p:nvPr/>
        </p:nvPicPr>
        <p:blipFill>
          <a:blip r:embed="rId3"/>
          <a:stretch>
            <a:fillRect/>
          </a:stretch>
        </p:blipFill>
        <p:spPr>
          <a:xfrm>
            <a:off x="7395042" y="3474722"/>
            <a:ext cx="3810658" cy="3200400"/>
          </a:xfrm>
          <a:prstGeom prst="rect">
            <a:avLst/>
          </a:prstGeom>
        </p:spPr>
      </p:pic>
      <p:pic>
        <p:nvPicPr>
          <p:cNvPr id="9" name="Picture 8" descr="A graph showing different stages of performance&#10;&#10;Description automatically generated with medium confidence">
            <a:extLst>
              <a:ext uri="{FF2B5EF4-FFF2-40B4-BE49-F238E27FC236}">
                <a16:creationId xmlns:a16="http://schemas.microsoft.com/office/drawing/2014/main" id="{39E10D8F-9CDA-C74D-56FC-A370A45FC4EA}"/>
              </a:ext>
            </a:extLst>
          </p:cNvPr>
          <p:cNvPicPr>
            <a:picLocks noChangeAspect="1"/>
          </p:cNvPicPr>
          <p:nvPr/>
        </p:nvPicPr>
        <p:blipFill>
          <a:blip r:embed="rId4"/>
          <a:stretch>
            <a:fillRect/>
          </a:stretch>
        </p:blipFill>
        <p:spPr>
          <a:xfrm>
            <a:off x="3197167" y="182878"/>
            <a:ext cx="3852422" cy="3200400"/>
          </a:xfrm>
          <a:prstGeom prst="rect">
            <a:avLst/>
          </a:prstGeom>
        </p:spPr>
      </p:pic>
      <p:pic>
        <p:nvPicPr>
          <p:cNvPr id="11" name="Picture 10" descr="A graph of a graph showing different types of training&#10;&#10;Description automatically generated with medium confidence">
            <a:extLst>
              <a:ext uri="{FF2B5EF4-FFF2-40B4-BE49-F238E27FC236}">
                <a16:creationId xmlns:a16="http://schemas.microsoft.com/office/drawing/2014/main" id="{A0B8DEAD-87EF-A4E6-0E38-F6CD3A03868B}"/>
              </a:ext>
            </a:extLst>
          </p:cNvPr>
          <p:cNvPicPr>
            <a:picLocks noChangeAspect="1"/>
          </p:cNvPicPr>
          <p:nvPr/>
        </p:nvPicPr>
        <p:blipFill>
          <a:blip r:embed="rId5"/>
          <a:stretch>
            <a:fillRect/>
          </a:stretch>
        </p:blipFill>
        <p:spPr>
          <a:xfrm>
            <a:off x="7417188" y="228600"/>
            <a:ext cx="3788512" cy="3200400"/>
          </a:xfrm>
          <a:prstGeom prst="rect">
            <a:avLst/>
          </a:prstGeom>
        </p:spPr>
      </p:pic>
      <p:sp>
        <p:nvSpPr>
          <p:cNvPr id="12" name="TextBox 11">
            <a:extLst>
              <a:ext uri="{FF2B5EF4-FFF2-40B4-BE49-F238E27FC236}">
                <a16:creationId xmlns:a16="http://schemas.microsoft.com/office/drawing/2014/main" id="{0ABE836A-D80A-AC09-423A-50AF1860E35B}"/>
              </a:ext>
            </a:extLst>
          </p:cNvPr>
          <p:cNvSpPr txBox="1"/>
          <p:nvPr/>
        </p:nvSpPr>
        <p:spPr>
          <a:xfrm>
            <a:off x="378822" y="2182060"/>
            <a:ext cx="2076994" cy="2585323"/>
          </a:xfrm>
          <a:prstGeom prst="rect">
            <a:avLst/>
          </a:prstGeom>
          <a:solidFill>
            <a:schemeClr val="accent4">
              <a:lumMod val="20000"/>
              <a:lumOff val="80000"/>
            </a:schemeClr>
          </a:solidFill>
        </p:spPr>
        <p:txBody>
          <a:bodyPr wrap="square" rtlCol="0">
            <a:spAutoFit/>
          </a:bodyPr>
          <a:lstStyle/>
          <a:p>
            <a:r>
              <a:rPr lang="en-US" dirty="0"/>
              <a:t>Examples of Feature Vectors and Targets for Time Series Forecasting</a:t>
            </a:r>
          </a:p>
          <a:p>
            <a:endParaRPr lang="en-US" dirty="0"/>
          </a:p>
          <a:p>
            <a:r>
              <a:rPr lang="en-US" dirty="0"/>
              <a:t>Feature Vector in Blue.</a:t>
            </a:r>
          </a:p>
          <a:p>
            <a:endParaRPr lang="en-US" dirty="0"/>
          </a:p>
          <a:p>
            <a:r>
              <a:rPr lang="en-US" dirty="0"/>
              <a:t>Target Value in Red</a:t>
            </a:r>
          </a:p>
        </p:txBody>
      </p:sp>
    </p:spTree>
    <p:extLst>
      <p:ext uri="{BB962C8B-B14F-4D97-AF65-F5344CB8AC3E}">
        <p14:creationId xmlns:p14="http://schemas.microsoft.com/office/powerpoint/2010/main" val="3275360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ED067-170B-6E4A-B457-A1E24722E53A}"/>
              </a:ext>
            </a:extLst>
          </p:cNvPr>
          <p:cNvSpPr>
            <a:spLocks noGrp="1"/>
          </p:cNvSpPr>
          <p:nvPr>
            <p:ph type="title"/>
          </p:nvPr>
        </p:nvSpPr>
        <p:spPr/>
        <p:txBody>
          <a:bodyPr/>
          <a:lstStyle/>
          <a:p>
            <a:r>
              <a:rPr lang="en-US" dirty="0"/>
              <a:t>Machine Learning: History</a:t>
            </a:r>
          </a:p>
        </p:txBody>
      </p:sp>
      <p:sp>
        <p:nvSpPr>
          <p:cNvPr id="3" name="Content Placeholder 2">
            <a:extLst>
              <a:ext uri="{FF2B5EF4-FFF2-40B4-BE49-F238E27FC236}">
                <a16:creationId xmlns:a16="http://schemas.microsoft.com/office/drawing/2014/main" id="{E3E7DB66-84D0-A642-B9A2-D49C8A4081DE}"/>
              </a:ext>
            </a:extLst>
          </p:cNvPr>
          <p:cNvSpPr>
            <a:spLocks noGrp="1"/>
          </p:cNvSpPr>
          <p:nvPr>
            <p:ph idx="1"/>
          </p:nvPr>
        </p:nvSpPr>
        <p:spPr>
          <a:xfrm>
            <a:off x="838200" y="1825625"/>
            <a:ext cx="6757555" cy="4351338"/>
          </a:xfrm>
        </p:spPr>
        <p:txBody>
          <a:bodyPr>
            <a:noAutofit/>
          </a:bodyPr>
          <a:lstStyle/>
          <a:p>
            <a:r>
              <a:rPr lang="en-US" sz="2000" dirty="0">
                <a:solidFill>
                  <a:srgbClr val="2014FF"/>
                </a:solidFill>
              </a:rPr>
              <a:t>The term machine learning was coined in 1959 by Arthur Samuel</a:t>
            </a:r>
            <a:r>
              <a:rPr lang="en-US" sz="2000" dirty="0"/>
              <a:t>, an American IBM employee and pioneer in the field of computer gaming and artificial intelligence.</a:t>
            </a:r>
          </a:p>
          <a:p>
            <a:r>
              <a:rPr lang="en-US" sz="2000" dirty="0"/>
              <a:t>A representative book of the machine learning research during the 1960s was Nilsson's book on Learning Machines, dealing mostly with machine learning for pattern classification. </a:t>
            </a:r>
          </a:p>
          <a:p>
            <a:r>
              <a:rPr lang="en-US" sz="2000" dirty="0"/>
              <a:t>Current book by Andriy </a:t>
            </a:r>
            <a:r>
              <a:rPr lang="en-US" sz="2000" dirty="0" err="1"/>
              <a:t>Bukov</a:t>
            </a:r>
            <a:r>
              <a:rPr lang="en-US" sz="2000" dirty="0"/>
              <a:t>, “</a:t>
            </a:r>
            <a:r>
              <a:rPr lang="en-US" sz="2000" dirty="0">
                <a:solidFill>
                  <a:srgbClr val="2014FF"/>
                </a:solidFill>
              </a:rPr>
              <a:t>The Hundred Page Machine Learning Book</a:t>
            </a:r>
            <a:r>
              <a:rPr lang="en-US" sz="2000" dirty="0"/>
              <a:t>”</a:t>
            </a:r>
          </a:p>
          <a:p>
            <a:r>
              <a:rPr lang="en-US" sz="2000" dirty="0"/>
              <a:t>Interest related to pattern recognition continued into the 1970s, as described by Duda and Hart in 1973.</a:t>
            </a:r>
          </a:p>
        </p:txBody>
      </p:sp>
      <p:pic>
        <p:nvPicPr>
          <p:cNvPr id="4" name="Content Placeholder 6">
            <a:extLst>
              <a:ext uri="{FF2B5EF4-FFF2-40B4-BE49-F238E27FC236}">
                <a16:creationId xmlns:a16="http://schemas.microsoft.com/office/drawing/2014/main" id="{B6343DD6-4E64-CA8D-8DD3-99D0C49007BD}"/>
              </a:ext>
            </a:extLst>
          </p:cNvPr>
          <p:cNvPicPr>
            <a:picLocks noChangeAspect="1"/>
          </p:cNvPicPr>
          <p:nvPr/>
        </p:nvPicPr>
        <p:blipFill>
          <a:blip r:embed="rId2"/>
          <a:stretch>
            <a:fillRect/>
          </a:stretch>
        </p:blipFill>
        <p:spPr>
          <a:xfrm>
            <a:off x="7690092" y="1959428"/>
            <a:ext cx="4135979" cy="2437092"/>
          </a:xfrm>
          <a:prstGeom prst="rect">
            <a:avLst/>
          </a:prstGeom>
        </p:spPr>
      </p:pic>
      <p:sp>
        <p:nvSpPr>
          <p:cNvPr id="5" name="TextBox 4">
            <a:extLst>
              <a:ext uri="{FF2B5EF4-FFF2-40B4-BE49-F238E27FC236}">
                <a16:creationId xmlns:a16="http://schemas.microsoft.com/office/drawing/2014/main" id="{24CE4516-CDC3-2179-D58C-27067395FC38}"/>
              </a:ext>
            </a:extLst>
          </p:cNvPr>
          <p:cNvSpPr txBox="1"/>
          <p:nvPr/>
        </p:nvSpPr>
        <p:spPr>
          <a:xfrm>
            <a:off x="7958295" y="4665260"/>
            <a:ext cx="3597310" cy="923330"/>
          </a:xfrm>
          <a:prstGeom prst="rect">
            <a:avLst/>
          </a:prstGeom>
          <a:noFill/>
        </p:spPr>
        <p:txBody>
          <a:bodyPr wrap="square" rtlCol="0">
            <a:spAutoFit/>
          </a:bodyPr>
          <a:lstStyle/>
          <a:p>
            <a:pPr algn="ctr"/>
            <a:r>
              <a:rPr lang="en-US" dirty="0"/>
              <a:t>Part of machine learning as subfield of AI or part of AI as subfield of machine learning</a:t>
            </a:r>
          </a:p>
        </p:txBody>
      </p:sp>
    </p:spTree>
    <p:extLst>
      <p:ext uri="{BB962C8B-B14F-4D97-AF65-F5344CB8AC3E}">
        <p14:creationId xmlns:p14="http://schemas.microsoft.com/office/powerpoint/2010/main" val="2478459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8E37E-D668-784D-B70E-35B58E970A07}"/>
              </a:ext>
            </a:extLst>
          </p:cNvPr>
          <p:cNvSpPr>
            <a:spLocks noGrp="1"/>
          </p:cNvSpPr>
          <p:nvPr>
            <p:ph type="title"/>
          </p:nvPr>
        </p:nvSpPr>
        <p:spPr/>
        <p:txBody>
          <a:bodyPr/>
          <a:lstStyle/>
          <a:p>
            <a:r>
              <a:rPr lang="en-US" dirty="0"/>
              <a:t>Machine Learning:</a:t>
            </a:r>
          </a:p>
        </p:txBody>
      </p:sp>
      <p:sp>
        <p:nvSpPr>
          <p:cNvPr id="3" name="Content Placeholder 2">
            <a:extLst>
              <a:ext uri="{FF2B5EF4-FFF2-40B4-BE49-F238E27FC236}">
                <a16:creationId xmlns:a16="http://schemas.microsoft.com/office/drawing/2014/main" id="{3DA7C7BD-E79E-6743-BDE5-C0D3BD2BD84F}"/>
              </a:ext>
            </a:extLst>
          </p:cNvPr>
          <p:cNvSpPr>
            <a:spLocks noGrp="1"/>
          </p:cNvSpPr>
          <p:nvPr>
            <p:ph idx="1"/>
          </p:nvPr>
        </p:nvSpPr>
        <p:spPr>
          <a:xfrm>
            <a:off x="838200" y="1825625"/>
            <a:ext cx="6643255" cy="4351338"/>
          </a:xfrm>
        </p:spPr>
        <p:txBody>
          <a:bodyPr>
            <a:noAutofit/>
          </a:bodyPr>
          <a:lstStyle/>
          <a:p>
            <a:pPr>
              <a:spcBef>
                <a:spcPts val="0"/>
              </a:spcBef>
              <a:spcAft>
                <a:spcPts val="1200"/>
              </a:spcAft>
            </a:pPr>
            <a:r>
              <a:rPr lang="en-US" sz="2000" dirty="0"/>
              <a:t>Modern day machine learning has two objectives:</a:t>
            </a:r>
          </a:p>
          <a:p>
            <a:pPr lvl="1">
              <a:spcBef>
                <a:spcPts val="0"/>
              </a:spcBef>
              <a:spcAft>
                <a:spcPts val="1200"/>
              </a:spcAft>
            </a:pPr>
            <a:r>
              <a:rPr lang="en-US" sz="1800" dirty="0">
                <a:solidFill>
                  <a:srgbClr val="2014FF"/>
                </a:solidFill>
              </a:rPr>
              <a:t>One is to </a:t>
            </a:r>
            <a:r>
              <a:rPr lang="en-US" sz="1800" dirty="0">
                <a:solidFill>
                  <a:srgbClr val="FF0000"/>
                </a:solidFill>
              </a:rPr>
              <a:t>classify</a:t>
            </a:r>
            <a:r>
              <a:rPr lang="en-US" sz="1800" dirty="0">
                <a:solidFill>
                  <a:srgbClr val="2014FF"/>
                </a:solidFill>
              </a:rPr>
              <a:t> data based on models which have been developed</a:t>
            </a:r>
          </a:p>
          <a:p>
            <a:pPr lvl="1">
              <a:spcBef>
                <a:spcPts val="0"/>
              </a:spcBef>
              <a:spcAft>
                <a:spcPts val="1200"/>
              </a:spcAft>
            </a:pPr>
            <a:r>
              <a:rPr lang="en-US" sz="1800" dirty="0">
                <a:solidFill>
                  <a:srgbClr val="2014FF"/>
                </a:solidFill>
              </a:rPr>
              <a:t>The other purpose is to make </a:t>
            </a:r>
            <a:r>
              <a:rPr lang="en-US" sz="1800" dirty="0">
                <a:solidFill>
                  <a:srgbClr val="FF0000"/>
                </a:solidFill>
              </a:rPr>
              <a:t>predictions</a:t>
            </a:r>
            <a:r>
              <a:rPr lang="en-US" sz="1800" dirty="0">
                <a:solidFill>
                  <a:srgbClr val="2014FF"/>
                </a:solidFill>
              </a:rPr>
              <a:t> for future outcomes based on these models. </a:t>
            </a:r>
          </a:p>
          <a:p>
            <a:pPr marL="288925" lvl="1" indent="-219075">
              <a:spcBef>
                <a:spcPts val="0"/>
              </a:spcBef>
              <a:spcAft>
                <a:spcPts val="1200"/>
              </a:spcAft>
            </a:pPr>
            <a:r>
              <a:rPr lang="en-US" sz="2000" dirty="0"/>
              <a:t>A hypothetical algorithm specific to classifying data may use computer vision of skin moles coupled with supervised learning in order to train it to classify the cancerous moles. </a:t>
            </a:r>
          </a:p>
          <a:p>
            <a:pPr marL="288925" lvl="1" indent="-219075">
              <a:spcBef>
                <a:spcPts val="0"/>
              </a:spcBef>
              <a:spcAft>
                <a:spcPts val="1200"/>
              </a:spcAft>
            </a:pPr>
            <a:r>
              <a:rPr lang="en-US" sz="2000" dirty="0"/>
              <a:t>As another example, a machine learning algorithm for stock trading may inform the trader of future potential predictions. </a:t>
            </a:r>
          </a:p>
          <a:p>
            <a:pPr>
              <a:spcBef>
                <a:spcPts val="0"/>
              </a:spcBef>
              <a:spcAft>
                <a:spcPts val="1200"/>
              </a:spcAft>
            </a:pPr>
            <a:endParaRPr lang="en-US" sz="2000" dirty="0"/>
          </a:p>
        </p:txBody>
      </p:sp>
      <p:pic>
        <p:nvPicPr>
          <p:cNvPr id="4" name="Content Placeholder 6">
            <a:extLst>
              <a:ext uri="{FF2B5EF4-FFF2-40B4-BE49-F238E27FC236}">
                <a16:creationId xmlns:a16="http://schemas.microsoft.com/office/drawing/2014/main" id="{6B1B1120-2577-4B7C-5A60-677FC2487386}"/>
              </a:ext>
            </a:extLst>
          </p:cNvPr>
          <p:cNvPicPr>
            <a:picLocks noChangeAspect="1"/>
          </p:cNvPicPr>
          <p:nvPr/>
        </p:nvPicPr>
        <p:blipFill>
          <a:blip r:embed="rId2"/>
          <a:stretch>
            <a:fillRect/>
          </a:stretch>
        </p:blipFill>
        <p:spPr>
          <a:xfrm>
            <a:off x="7690092" y="1959428"/>
            <a:ext cx="4135979" cy="2437092"/>
          </a:xfrm>
          <a:prstGeom prst="rect">
            <a:avLst/>
          </a:prstGeom>
        </p:spPr>
      </p:pic>
      <p:sp>
        <p:nvSpPr>
          <p:cNvPr id="5" name="TextBox 4">
            <a:extLst>
              <a:ext uri="{FF2B5EF4-FFF2-40B4-BE49-F238E27FC236}">
                <a16:creationId xmlns:a16="http://schemas.microsoft.com/office/drawing/2014/main" id="{3FC24467-F85E-BA22-DB80-5181312440FD}"/>
              </a:ext>
            </a:extLst>
          </p:cNvPr>
          <p:cNvSpPr txBox="1"/>
          <p:nvPr/>
        </p:nvSpPr>
        <p:spPr>
          <a:xfrm>
            <a:off x="7958295" y="4665260"/>
            <a:ext cx="3597310" cy="923330"/>
          </a:xfrm>
          <a:prstGeom prst="rect">
            <a:avLst/>
          </a:prstGeom>
          <a:noFill/>
        </p:spPr>
        <p:txBody>
          <a:bodyPr wrap="square" rtlCol="0">
            <a:spAutoFit/>
          </a:bodyPr>
          <a:lstStyle/>
          <a:p>
            <a:pPr algn="ctr"/>
            <a:r>
              <a:rPr lang="en-US" dirty="0"/>
              <a:t>Part of machine learning as subfield of AI or part of AI as subfield of machine learning</a:t>
            </a:r>
          </a:p>
        </p:txBody>
      </p:sp>
    </p:spTree>
    <p:extLst>
      <p:ext uri="{BB962C8B-B14F-4D97-AF65-F5344CB8AC3E}">
        <p14:creationId xmlns:p14="http://schemas.microsoft.com/office/powerpoint/2010/main" val="1441156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7E3AB6-5217-234B-9FBB-69588D7202D4}"/>
              </a:ext>
            </a:extLst>
          </p:cNvPr>
          <p:cNvSpPr>
            <a:spLocks noGrp="1"/>
          </p:cNvSpPr>
          <p:nvPr>
            <p:ph type="title"/>
          </p:nvPr>
        </p:nvSpPr>
        <p:spPr/>
        <p:txBody>
          <a:bodyPr/>
          <a:lstStyle/>
          <a:p>
            <a:r>
              <a:rPr lang="en-US" dirty="0"/>
              <a:t>Artificial Intelligence: History</a:t>
            </a:r>
          </a:p>
        </p:txBody>
      </p:sp>
      <p:sp>
        <p:nvSpPr>
          <p:cNvPr id="3" name="Content Placeholder 2">
            <a:extLst>
              <a:ext uri="{FF2B5EF4-FFF2-40B4-BE49-F238E27FC236}">
                <a16:creationId xmlns:a16="http://schemas.microsoft.com/office/drawing/2014/main" id="{E7F76F42-C104-F04B-8DE8-239F99378D5D}"/>
              </a:ext>
            </a:extLst>
          </p:cNvPr>
          <p:cNvSpPr>
            <a:spLocks noGrp="1"/>
          </p:cNvSpPr>
          <p:nvPr>
            <p:ph sz="half" idx="1"/>
          </p:nvPr>
        </p:nvSpPr>
        <p:spPr>
          <a:xfrm>
            <a:off x="636395" y="1959428"/>
            <a:ext cx="6487274" cy="4567594"/>
          </a:xfrm>
        </p:spPr>
        <p:txBody>
          <a:bodyPr>
            <a:noAutofit/>
          </a:bodyPr>
          <a:lstStyle/>
          <a:p>
            <a:r>
              <a:rPr lang="en-US" sz="2000" dirty="0"/>
              <a:t>As a scientific endeavor, machine learning grew out of the quest for artificial intelligence. </a:t>
            </a:r>
          </a:p>
          <a:p>
            <a:r>
              <a:rPr lang="en-US" sz="2000" dirty="0"/>
              <a:t>In the early days of AI as an academic discipline, some researchers were interested in having machines learn from data. </a:t>
            </a:r>
          </a:p>
          <a:p>
            <a:r>
              <a:rPr lang="en-US" sz="2000" dirty="0"/>
              <a:t>They attempted to approach the problem with various symbolic methods, as well as what was then termed "</a:t>
            </a:r>
            <a:r>
              <a:rPr lang="en-US" sz="2000" dirty="0">
                <a:solidFill>
                  <a:srgbClr val="2014FF"/>
                </a:solidFill>
              </a:rPr>
              <a:t>neural networks</a:t>
            </a:r>
            <a:r>
              <a:rPr lang="en-US" sz="2000" dirty="0"/>
              <a:t>”</a:t>
            </a:r>
          </a:p>
          <a:p>
            <a:r>
              <a:rPr lang="en-US" sz="2000" dirty="0"/>
              <a:t>These were mostly </a:t>
            </a:r>
            <a:r>
              <a:rPr lang="en-US" sz="2000" dirty="0" err="1">
                <a:solidFill>
                  <a:srgbClr val="2014FF"/>
                </a:solidFill>
              </a:rPr>
              <a:t>perceptrons</a:t>
            </a:r>
            <a:r>
              <a:rPr lang="en-US" sz="2000" dirty="0"/>
              <a:t> and other models that were later found to be reinventions of the generalized linear models of statistics.</a:t>
            </a:r>
          </a:p>
          <a:p>
            <a:r>
              <a:rPr lang="en-US" sz="2000" dirty="0"/>
              <a:t>Probabilistic reasoning was also employed, especially in automated medical diagnosis.</a:t>
            </a:r>
          </a:p>
          <a:p>
            <a:endParaRPr lang="en-US" sz="2000" dirty="0"/>
          </a:p>
        </p:txBody>
      </p:sp>
      <p:pic>
        <p:nvPicPr>
          <p:cNvPr id="8" name="Content Placeholder 6">
            <a:extLst>
              <a:ext uri="{FF2B5EF4-FFF2-40B4-BE49-F238E27FC236}">
                <a16:creationId xmlns:a16="http://schemas.microsoft.com/office/drawing/2014/main" id="{DB169984-B104-4941-982D-524DBEF053AD}"/>
              </a:ext>
            </a:extLst>
          </p:cNvPr>
          <p:cNvPicPr>
            <a:picLocks noGrp="1" noChangeAspect="1"/>
          </p:cNvPicPr>
          <p:nvPr>
            <p:ph sz="half" idx="2"/>
          </p:nvPr>
        </p:nvPicPr>
        <p:blipFill>
          <a:blip r:embed="rId2"/>
          <a:stretch>
            <a:fillRect/>
          </a:stretch>
        </p:blipFill>
        <p:spPr>
          <a:xfrm>
            <a:off x="7690092" y="1959428"/>
            <a:ext cx="4135979" cy="2437092"/>
          </a:xfrm>
          <a:prstGeom prst="rect">
            <a:avLst/>
          </a:prstGeom>
        </p:spPr>
      </p:pic>
      <p:sp>
        <p:nvSpPr>
          <p:cNvPr id="9" name="TextBox 8">
            <a:extLst>
              <a:ext uri="{FF2B5EF4-FFF2-40B4-BE49-F238E27FC236}">
                <a16:creationId xmlns:a16="http://schemas.microsoft.com/office/drawing/2014/main" id="{30B1D4AF-02CC-8549-96A9-E27A2A7A06DA}"/>
              </a:ext>
            </a:extLst>
          </p:cNvPr>
          <p:cNvSpPr txBox="1"/>
          <p:nvPr/>
        </p:nvSpPr>
        <p:spPr>
          <a:xfrm>
            <a:off x="7958295" y="4665260"/>
            <a:ext cx="3597310" cy="923330"/>
          </a:xfrm>
          <a:prstGeom prst="rect">
            <a:avLst/>
          </a:prstGeom>
          <a:noFill/>
        </p:spPr>
        <p:txBody>
          <a:bodyPr wrap="square" rtlCol="0">
            <a:spAutoFit/>
          </a:bodyPr>
          <a:lstStyle/>
          <a:p>
            <a:pPr algn="ctr"/>
            <a:r>
              <a:rPr lang="en-US" dirty="0"/>
              <a:t>Part of machine learning as subfield of AI or part of AI as subfield of machine learning</a:t>
            </a:r>
          </a:p>
        </p:txBody>
      </p:sp>
    </p:spTree>
    <p:extLst>
      <p:ext uri="{BB962C8B-B14F-4D97-AF65-F5344CB8AC3E}">
        <p14:creationId xmlns:p14="http://schemas.microsoft.com/office/powerpoint/2010/main" val="3829425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041F8-A332-5049-A815-DFCB9E05B96D}"/>
              </a:ext>
            </a:extLst>
          </p:cNvPr>
          <p:cNvSpPr>
            <a:spLocks noGrp="1"/>
          </p:cNvSpPr>
          <p:nvPr>
            <p:ph type="title"/>
          </p:nvPr>
        </p:nvSpPr>
        <p:spPr/>
        <p:txBody>
          <a:bodyPr/>
          <a:lstStyle/>
          <a:p>
            <a:r>
              <a:rPr lang="en-US" dirty="0"/>
              <a:t>Artificial Intelligence: History</a:t>
            </a:r>
          </a:p>
        </p:txBody>
      </p:sp>
      <p:sp>
        <p:nvSpPr>
          <p:cNvPr id="5" name="Content Placeholder 4">
            <a:extLst>
              <a:ext uri="{FF2B5EF4-FFF2-40B4-BE49-F238E27FC236}">
                <a16:creationId xmlns:a16="http://schemas.microsoft.com/office/drawing/2014/main" id="{827167FC-0EA7-AE4F-BC12-94B153F05A5F}"/>
              </a:ext>
            </a:extLst>
          </p:cNvPr>
          <p:cNvSpPr>
            <a:spLocks noGrp="1"/>
          </p:cNvSpPr>
          <p:nvPr>
            <p:ph sz="half" idx="1"/>
          </p:nvPr>
        </p:nvSpPr>
        <p:spPr>
          <a:xfrm>
            <a:off x="838199" y="1825625"/>
            <a:ext cx="6727522" cy="4351338"/>
          </a:xfrm>
        </p:spPr>
        <p:txBody>
          <a:bodyPr>
            <a:noAutofit/>
          </a:bodyPr>
          <a:lstStyle/>
          <a:p>
            <a:r>
              <a:rPr lang="en-US" sz="1800" dirty="0"/>
              <a:t>Probabilistic systems were plagued by theoretical and practical problems of data acquisition and representation. </a:t>
            </a:r>
          </a:p>
          <a:p>
            <a:r>
              <a:rPr lang="en-US" sz="1800" dirty="0"/>
              <a:t>By 1980, </a:t>
            </a:r>
            <a:r>
              <a:rPr lang="en-US" sz="1800" dirty="0">
                <a:solidFill>
                  <a:srgbClr val="2014FF"/>
                </a:solidFill>
              </a:rPr>
              <a:t>expert systems </a:t>
            </a:r>
            <a:r>
              <a:rPr lang="en-US" sz="1800" dirty="0"/>
              <a:t>had come to dominate AI, and statistics was out of favor.</a:t>
            </a:r>
          </a:p>
          <a:p>
            <a:r>
              <a:rPr lang="en-US" sz="1800" dirty="0"/>
              <a:t>Work on symbolic/knowledge-based learning did continue within AI, leading to inductive logic programming, but the more statistical line of research was now outside the field of AI proper, </a:t>
            </a:r>
            <a:r>
              <a:rPr lang="en-US" sz="1800" dirty="0">
                <a:solidFill>
                  <a:srgbClr val="2014FF"/>
                </a:solidFill>
              </a:rPr>
              <a:t>in pattern recognition and information retrieval.</a:t>
            </a:r>
          </a:p>
          <a:p>
            <a:r>
              <a:rPr lang="en-US" sz="1800" dirty="0"/>
              <a:t>Neural networks research had been abandoned by AI and computer science around the same time. </a:t>
            </a:r>
          </a:p>
          <a:p>
            <a:r>
              <a:rPr lang="en-US" sz="1800" dirty="0"/>
              <a:t>This line, too, was continued outside the AI/CS field, as "</a:t>
            </a:r>
            <a:r>
              <a:rPr lang="en-US" sz="1800" dirty="0">
                <a:solidFill>
                  <a:srgbClr val="2014FF"/>
                </a:solidFill>
              </a:rPr>
              <a:t>connectionism</a:t>
            </a:r>
            <a:r>
              <a:rPr lang="en-US" sz="1800" dirty="0"/>
              <a:t>", by researchers from other disciplines including </a:t>
            </a:r>
            <a:r>
              <a:rPr lang="en-US" sz="1800" dirty="0">
                <a:solidFill>
                  <a:srgbClr val="2014FF"/>
                </a:solidFill>
              </a:rPr>
              <a:t>Hopfield (Hopfield-Tank algorithm)</a:t>
            </a:r>
            <a:r>
              <a:rPr lang="en-US" sz="1800" dirty="0"/>
              <a:t>, </a:t>
            </a:r>
            <a:r>
              <a:rPr lang="en-US" sz="1800" dirty="0" err="1"/>
              <a:t>Rumelhart</a:t>
            </a:r>
            <a:r>
              <a:rPr lang="en-US" sz="1800" dirty="0"/>
              <a:t> and Hinton. </a:t>
            </a:r>
          </a:p>
          <a:p>
            <a:r>
              <a:rPr lang="en-US" sz="1800" dirty="0">
                <a:solidFill>
                  <a:srgbClr val="2014FF"/>
                </a:solidFill>
              </a:rPr>
              <a:t>Their main success came in the mid-1980s with the reinvention of </a:t>
            </a:r>
            <a:r>
              <a:rPr lang="en-US" sz="1800" dirty="0">
                <a:solidFill>
                  <a:srgbClr val="FF0000"/>
                </a:solidFill>
              </a:rPr>
              <a:t>backpropagation.</a:t>
            </a:r>
          </a:p>
        </p:txBody>
      </p:sp>
      <p:pic>
        <p:nvPicPr>
          <p:cNvPr id="7" name="Content Placeholder 6">
            <a:extLst>
              <a:ext uri="{FF2B5EF4-FFF2-40B4-BE49-F238E27FC236}">
                <a16:creationId xmlns:a16="http://schemas.microsoft.com/office/drawing/2014/main" id="{3C90876B-0EC7-CB4E-86B0-F476A91ADA12}"/>
              </a:ext>
            </a:extLst>
          </p:cNvPr>
          <p:cNvPicPr>
            <a:picLocks noGrp="1" noChangeAspect="1"/>
          </p:cNvPicPr>
          <p:nvPr>
            <p:ph sz="half" idx="2"/>
          </p:nvPr>
        </p:nvPicPr>
        <p:blipFill>
          <a:blip r:embed="rId2"/>
          <a:stretch>
            <a:fillRect/>
          </a:stretch>
        </p:blipFill>
        <p:spPr>
          <a:xfrm>
            <a:off x="7690092" y="1959428"/>
            <a:ext cx="4135979" cy="2437092"/>
          </a:xfrm>
          <a:prstGeom prst="rect">
            <a:avLst/>
          </a:prstGeom>
        </p:spPr>
      </p:pic>
      <p:sp>
        <p:nvSpPr>
          <p:cNvPr id="8" name="TextBox 7">
            <a:extLst>
              <a:ext uri="{FF2B5EF4-FFF2-40B4-BE49-F238E27FC236}">
                <a16:creationId xmlns:a16="http://schemas.microsoft.com/office/drawing/2014/main" id="{229C0754-2B39-CD47-B47F-9B13971BCE2A}"/>
              </a:ext>
            </a:extLst>
          </p:cNvPr>
          <p:cNvSpPr txBox="1"/>
          <p:nvPr/>
        </p:nvSpPr>
        <p:spPr>
          <a:xfrm>
            <a:off x="7958295" y="4665260"/>
            <a:ext cx="3597310" cy="923330"/>
          </a:xfrm>
          <a:prstGeom prst="rect">
            <a:avLst/>
          </a:prstGeom>
          <a:noFill/>
        </p:spPr>
        <p:txBody>
          <a:bodyPr wrap="square" rtlCol="0">
            <a:spAutoFit/>
          </a:bodyPr>
          <a:lstStyle/>
          <a:p>
            <a:pPr algn="ctr"/>
            <a:r>
              <a:rPr lang="en-US" dirty="0"/>
              <a:t>Part of machine learning as subfield of AI or part of AI as subfield of machine learning</a:t>
            </a:r>
          </a:p>
        </p:txBody>
      </p:sp>
    </p:spTree>
    <p:extLst>
      <p:ext uri="{BB962C8B-B14F-4D97-AF65-F5344CB8AC3E}">
        <p14:creationId xmlns:p14="http://schemas.microsoft.com/office/powerpoint/2010/main" val="618781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E484C-1698-0949-B020-0457EBC41E54}"/>
              </a:ext>
            </a:extLst>
          </p:cNvPr>
          <p:cNvSpPr>
            <a:spLocks noGrp="1"/>
          </p:cNvSpPr>
          <p:nvPr>
            <p:ph type="title"/>
          </p:nvPr>
        </p:nvSpPr>
        <p:spPr/>
        <p:txBody>
          <a:bodyPr>
            <a:normAutofit/>
          </a:bodyPr>
          <a:lstStyle/>
          <a:p>
            <a:r>
              <a:rPr lang="en-US" sz="4000" dirty="0"/>
              <a:t>“Artificial Intelligence”  vs. “Machine Learning”</a:t>
            </a:r>
          </a:p>
        </p:txBody>
      </p:sp>
      <p:sp>
        <p:nvSpPr>
          <p:cNvPr id="3" name="Content Placeholder 2">
            <a:extLst>
              <a:ext uri="{FF2B5EF4-FFF2-40B4-BE49-F238E27FC236}">
                <a16:creationId xmlns:a16="http://schemas.microsoft.com/office/drawing/2014/main" id="{57144353-535E-7D49-A5F3-AFB78979460E}"/>
              </a:ext>
            </a:extLst>
          </p:cNvPr>
          <p:cNvSpPr>
            <a:spLocks noGrp="1"/>
          </p:cNvSpPr>
          <p:nvPr>
            <p:ph idx="1"/>
          </p:nvPr>
        </p:nvSpPr>
        <p:spPr/>
        <p:txBody>
          <a:bodyPr>
            <a:normAutofit/>
          </a:bodyPr>
          <a:lstStyle/>
          <a:p>
            <a:r>
              <a:rPr lang="en-US" sz="2000" dirty="0"/>
              <a:t>Machine learning (ML), reorganized as a separate field, started to flourish in the 1990s. </a:t>
            </a:r>
          </a:p>
          <a:p>
            <a:r>
              <a:rPr lang="en-US" sz="2000" dirty="0"/>
              <a:t>The field changed its goal from achieving artificial intelligence to tackling solvable problems of a practical nature. </a:t>
            </a:r>
          </a:p>
          <a:p>
            <a:r>
              <a:rPr lang="en-US" sz="2000" dirty="0"/>
              <a:t>It shifted focus away from the symbolic approaches it had inherited from AI, and toward methods and models borrowed from statistics and probability theory. </a:t>
            </a:r>
          </a:p>
          <a:p>
            <a:r>
              <a:rPr lang="en-US" sz="2000" dirty="0"/>
              <a:t>The difference between ML and AI is frequently misunderstood. </a:t>
            </a:r>
          </a:p>
          <a:p>
            <a:r>
              <a:rPr lang="en-US" sz="2000" dirty="0">
                <a:solidFill>
                  <a:srgbClr val="2014FF"/>
                </a:solidFill>
              </a:rPr>
              <a:t>ML learns and predicts based on passive observations, whereas AI implies an agent interacting with the environment (</a:t>
            </a:r>
            <a:r>
              <a:rPr lang="en-US" sz="2000" dirty="0">
                <a:solidFill>
                  <a:srgbClr val="FF0000"/>
                </a:solidFill>
              </a:rPr>
              <a:t>you</a:t>
            </a:r>
            <a:r>
              <a:rPr lang="en-US" sz="2000" dirty="0">
                <a:solidFill>
                  <a:srgbClr val="2014FF"/>
                </a:solidFill>
              </a:rPr>
              <a:t>) to learn and take actions that maximize its chance of successfully achieving its (</a:t>
            </a:r>
            <a:r>
              <a:rPr lang="en-US" sz="2000" dirty="0">
                <a:solidFill>
                  <a:srgbClr val="FF0000"/>
                </a:solidFill>
              </a:rPr>
              <a:t>or your</a:t>
            </a:r>
            <a:r>
              <a:rPr lang="en-US" sz="2000" dirty="0">
                <a:solidFill>
                  <a:srgbClr val="2014FF"/>
                </a:solidFill>
              </a:rPr>
              <a:t>) goals</a:t>
            </a:r>
            <a:r>
              <a:rPr lang="en-US" sz="2000" dirty="0"/>
              <a:t>. </a:t>
            </a:r>
          </a:p>
          <a:p>
            <a:r>
              <a:rPr lang="en-US" sz="2000" dirty="0"/>
              <a:t>Others have the view that not all ML is part of AI, but only an 'intelligent subset' of ML should be considered AI.</a:t>
            </a:r>
          </a:p>
          <a:p>
            <a:endParaRPr lang="en-US" sz="2000" dirty="0"/>
          </a:p>
        </p:txBody>
      </p:sp>
    </p:spTree>
    <p:extLst>
      <p:ext uri="{BB962C8B-B14F-4D97-AF65-F5344CB8AC3E}">
        <p14:creationId xmlns:p14="http://schemas.microsoft.com/office/powerpoint/2010/main" val="2482993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0EC09-2EBB-A84B-8B3C-69082447F1C5}"/>
              </a:ext>
            </a:extLst>
          </p:cNvPr>
          <p:cNvSpPr>
            <a:spLocks noGrp="1"/>
          </p:cNvSpPr>
          <p:nvPr>
            <p:ph type="title"/>
          </p:nvPr>
        </p:nvSpPr>
        <p:spPr/>
        <p:txBody>
          <a:bodyPr/>
          <a:lstStyle/>
          <a:p>
            <a:r>
              <a:rPr lang="en-US" dirty="0"/>
              <a:t>Credits</a:t>
            </a:r>
          </a:p>
        </p:txBody>
      </p:sp>
      <p:sp>
        <p:nvSpPr>
          <p:cNvPr id="5" name="Content Placeholder 4">
            <a:extLst>
              <a:ext uri="{FF2B5EF4-FFF2-40B4-BE49-F238E27FC236}">
                <a16:creationId xmlns:a16="http://schemas.microsoft.com/office/drawing/2014/main" id="{FF65F87B-A2BB-8544-A26C-BC84172C29EE}"/>
              </a:ext>
            </a:extLst>
          </p:cNvPr>
          <p:cNvSpPr>
            <a:spLocks noGrp="1"/>
          </p:cNvSpPr>
          <p:nvPr>
            <p:ph idx="1"/>
          </p:nvPr>
        </p:nvSpPr>
        <p:spPr/>
        <p:txBody>
          <a:bodyPr/>
          <a:lstStyle/>
          <a:p>
            <a:r>
              <a:rPr lang="en-US" dirty="0"/>
              <a:t>https://</a:t>
            </a:r>
            <a:r>
              <a:rPr lang="en-US" dirty="0" err="1"/>
              <a:t>en.wikipedia.org</a:t>
            </a:r>
            <a:r>
              <a:rPr lang="en-US" dirty="0"/>
              <a:t>/wiki/</a:t>
            </a:r>
            <a:r>
              <a:rPr lang="en-US" dirty="0" err="1"/>
              <a:t>Machine_learning</a:t>
            </a:r>
            <a:endParaRPr lang="en-US" dirty="0"/>
          </a:p>
          <a:p>
            <a:r>
              <a:rPr lang="en-US" dirty="0"/>
              <a:t>https://</a:t>
            </a:r>
            <a:r>
              <a:rPr lang="en-US" dirty="0" err="1"/>
              <a:t>en.wikipedia.org</a:t>
            </a:r>
            <a:r>
              <a:rPr lang="en-US" dirty="0"/>
              <a:t>/wiki/</a:t>
            </a:r>
            <a:r>
              <a:rPr lang="en-US" dirty="0" err="1"/>
              <a:t>Supervised_learning</a:t>
            </a:r>
            <a:endParaRPr lang="en-US" dirty="0"/>
          </a:p>
          <a:p>
            <a:r>
              <a:rPr lang="en-US" dirty="0"/>
              <a:t>https://</a:t>
            </a:r>
            <a:r>
              <a:rPr lang="en-US" dirty="0" err="1"/>
              <a:t>en.wikipedia.org</a:t>
            </a:r>
            <a:r>
              <a:rPr lang="en-US" dirty="0"/>
              <a:t>/wiki/</a:t>
            </a:r>
            <a:r>
              <a:rPr lang="en-US" dirty="0" err="1"/>
              <a:t>Unsupervised_learning</a:t>
            </a:r>
            <a:endParaRPr lang="en-US" dirty="0"/>
          </a:p>
          <a:p>
            <a:r>
              <a:rPr lang="en-US" dirty="0"/>
              <a:t>https://</a:t>
            </a:r>
            <a:r>
              <a:rPr lang="en-US" dirty="0" err="1"/>
              <a:t>en.wikipedia.org</a:t>
            </a:r>
            <a:r>
              <a:rPr lang="en-US" dirty="0"/>
              <a:t>/wiki/</a:t>
            </a:r>
            <a:r>
              <a:rPr lang="en-US" dirty="0" err="1"/>
              <a:t>Deep_learning</a:t>
            </a:r>
            <a:endParaRPr lang="en-US" dirty="0"/>
          </a:p>
          <a:p>
            <a:r>
              <a:rPr lang="en-US" dirty="0"/>
              <a:t>https://</a:t>
            </a:r>
            <a:r>
              <a:rPr lang="en-US" dirty="0" err="1"/>
              <a:t>www.machinelearningplus.com</a:t>
            </a:r>
            <a:r>
              <a:rPr lang="en-US" dirty="0"/>
              <a:t>/plots/top-50-matplotlib-visualizations-the-master-plots-python/</a:t>
            </a:r>
          </a:p>
          <a:p>
            <a:endParaRPr lang="en-US" dirty="0"/>
          </a:p>
        </p:txBody>
      </p:sp>
    </p:spTree>
    <p:extLst>
      <p:ext uri="{BB962C8B-B14F-4D97-AF65-F5344CB8AC3E}">
        <p14:creationId xmlns:p14="http://schemas.microsoft.com/office/powerpoint/2010/main" val="1107164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16C4D-3084-BA42-835A-8F1BE13BC4A5}"/>
              </a:ext>
            </a:extLst>
          </p:cNvPr>
          <p:cNvSpPr>
            <a:spLocks noGrp="1"/>
          </p:cNvSpPr>
          <p:nvPr>
            <p:ph type="title"/>
          </p:nvPr>
        </p:nvSpPr>
        <p:spPr/>
        <p:txBody>
          <a:bodyPr/>
          <a:lstStyle/>
          <a:p>
            <a:r>
              <a:rPr lang="en-US" dirty="0"/>
              <a:t>“Data Mining” vs. “Machine Learning”</a:t>
            </a:r>
          </a:p>
        </p:txBody>
      </p:sp>
      <p:sp>
        <p:nvSpPr>
          <p:cNvPr id="3" name="Content Placeholder 2">
            <a:extLst>
              <a:ext uri="{FF2B5EF4-FFF2-40B4-BE49-F238E27FC236}">
                <a16:creationId xmlns:a16="http://schemas.microsoft.com/office/drawing/2014/main" id="{FFD4DB01-10F6-AD42-AE3D-C32ACD3E9AEF}"/>
              </a:ext>
            </a:extLst>
          </p:cNvPr>
          <p:cNvSpPr>
            <a:spLocks noGrp="1"/>
          </p:cNvSpPr>
          <p:nvPr>
            <p:ph idx="1"/>
          </p:nvPr>
        </p:nvSpPr>
        <p:spPr/>
        <p:txBody>
          <a:bodyPr>
            <a:noAutofit/>
          </a:bodyPr>
          <a:lstStyle/>
          <a:p>
            <a:r>
              <a:rPr lang="en-US" sz="1800" dirty="0"/>
              <a:t>Machine learning and data mining often employ the same methods and overlap significantly</a:t>
            </a:r>
          </a:p>
          <a:p>
            <a:r>
              <a:rPr lang="en-US" sz="1800" dirty="0">
                <a:solidFill>
                  <a:srgbClr val="2014FF"/>
                </a:solidFill>
              </a:rPr>
              <a:t>Machine learning focuses on prediction</a:t>
            </a:r>
            <a:r>
              <a:rPr lang="en-US" sz="1800" dirty="0"/>
              <a:t>, based on known properties learned from the training data</a:t>
            </a:r>
          </a:p>
          <a:p>
            <a:r>
              <a:rPr lang="en-US" sz="1800" dirty="0">
                <a:solidFill>
                  <a:srgbClr val="2014FF"/>
                </a:solidFill>
              </a:rPr>
              <a:t>Data mining focuses on the discovery of (previously) unknown properties </a:t>
            </a:r>
            <a:r>
              <a:rPr lang="en-US" sz="1800" dirty="0"/>
              <a:t>in the data (this is the analysis step of knowledge discovery in databases).</a:t>
            </a:r>
          </a:p>
          <a:p>
            <a:r>
              <a:rPr lang="en-US" sz="1800" dirty="0"/>
              <a:t>Data mining uses many machine learning methods, but with different goals</a:t>
            </a:r>
          </a:p>
          <a:p>
            <a:r>
              <a:rPr lang="en-US" sz="1800" dirty="0"/>
              <a:t>Machine learning employs data mining methods as "</a:t>
            </a:r>
            <a:r>
              <a:rPr lang="en-US" sz="1800" dirty="0">
                <a:solidFill>
                  <a:srgbClr val="2014FF"/>
                </a:solidFill>
              </a:rPr>
              <a:t>unsupervised learning</a:t>
            </a:r>
            <a:r>
              <a:rPr lang="en-US" sz="1800" dirty="0"/>
              <a:t>" or as a preprocessing step to improve learner accuracy. </a:t>
            </a:r>
          </a:p>
          <a:p>
            <a:r>
              <a:rPr lang="en-US" sz="1800" dirty="0"/>
              <a:t>In machine learning, performance is usually evaluated with respect to the ability to reproduce known knowledge </a:t>
            </a:r>
            <a:r>
              <a:rPr lang="en-US" sz="1800" dirty="0">
                <a:solidFill>
                  <a:srgbClr val="2014FF"/>
                </a:solidFill>
              </a:rPr>
              <a:t>(</a:t>
            </a:r>
            <a:r>
              <a:rPr lang="en-US" sz="1800" dirty="0">
                <a:solidFill>
                  <a:srgbClr val="FF0000"/>
                </a:solidFill>
              </a:rPr>
              <a:t>target or label variable</a:t>
            </a:r>
            <a:r>
              <a:rPr lang="en-US" sz="1800" dirty="0">
                <a:solidFill>
                  <a:srgbClr val="2014FF"/>
                </a:solidFill>
              </a:rPr>
              <a:t>)</a:t>
            </a:r>
          </a:p>
          <a:p>
            <a:r>
              <a:rPr lang="en-US" sz="1800" dirty="0"/>
              <a:t>In knowledge discovery and data mining (KDD) the key task is the discovery of previously unknown knowledge. </a:t>
            </a:r>
          </a:p>
        </p:txBody>
      </p:sp>
    </p:spTree>
    <p:extLst>
      <p:ext uri="{BB962C8B-B14F-4D97-AF65-F5344CB8AC3E}">
        <p14:creationId xmlns:p14="http://schemas.microsoft.com/office/powerpoint/2010/main" val="3986748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3F237-2CBD-E14F-BFEB-734A8A77AD45}"/>
              </a:ext>
            </a:extLst>
          </p:cNvPr>
          <p:cNvSpPr>
            <a:spLocks noGrp="1"/>
          </p:cNvSpPr>
          <p:nvPr>
            <p:ph type="title"/>
          </p:nvPr>
        </p:nvSpPr>
        <p:spPr/>
        <p:txBody>
          <a:bodyPr/>
          <a:lstStyle/>
          <a:p>
            <a:r>
              <a:rPr lang="en-US" dirty="0"/>
              <a:t>Optimization and Generalization</a:t>
            </a:r>
          </a:p>
        </p:txBody>
      </p:sp>
      <p:sp>
        <p:nvSpPr>
          <p:cNvPr id="3" name="Content Placeholder 2">
            <a:extLst>
              <a:ext uri="{FF2B5EF4-FFF2-40B4-BE49-F238E27FC236}">
                <a16:creationId xmlns:a16="http://schemas.microsoft.com/office/drawing/2014/main" id="{AF180710-5C8E-BA46-A5B6-BA3F1222FBDE}"/>
              </a:ext>
            </a:extLst>
          </p:cNvPr>
          <p:cNvSpPr>
            <a:spLocks noGrp="1"/>
          </p:cNvSpPr>
          <p:nvPr>
            <p:ph sz="half" idx="1"/>
          </p:nvPr>
        </p:nvSpPr>
        <p:spPr/>
        <p:txBody>
          <a:bodyPr>
            <a:normAutofit/>
          </a:bodyPr>
          <a:lstStyle/>
          <a:p>
            <a:r>
              <a:rPr lang="en-US" sz="2000" dirty="0"/>
              <a:t>Machine learning also has intimate ties to optimization</a:t>
            </a:r>
          </a:p>
          <a:p>
            <a:r>
              <a:rPr lang="en-US" sz="2000" dirty="0">
                <a:solidFill>
                  <a:srgbClr val="2014FF"/>
                </a:solidFill>
              </a:rPr>
              <a:t>Many learning problems are formulated as minimization of some loss function on a training set of examples</a:t>
            </a:r>
            <a:r>
              <a:rPr lang="en-US" sz="2000" dirty="0"/>
              <a:t>. </a:t>
            </a:r>
          </a:p>
          <a:p>
            <a:r>
              <a:rPr lang="en-US" sz="2000" dirty="0">
                <a:solidFill>
                  <a:srgbClr val="0E47FF"/>
                </a:solidFill>
              </a:rPr>
              <a:t>Loss functions </a:t>
            </a:r>
            <a:r>
              <a:rPr lang="en-US" sz="2000" dirty="0"/>
              <a:t>express the discrepancy between the predictions of the model being trained and the actual problem instances</a:t>
            </a:r>
          </a:p>
          <a:p>
            <a:r>
              <a:rPr lang="en-US" sz="2000" dirty="0"/>
              <a:t>While optimization algorithms can minimize the loss on a training set, machine learning is concerned with minimizing the loss on unseen samples. </a:t>
            </a:r>
          </a:p>
          <a:p>
            <a:endParaRPr lang="en-US" sz="2000" dirty="0"/>
          </a:p>
          <a:p>
            <a:endParaRPr lang="en-US" sz="2000" dirty="0"/>
          </a:p>
        </p:txBody>
      </p:sp>
      <p:sp>
        <p:nvSpPr>
          <p:cNvPr id="4" name="Content Placeholder 3">
            <a:extLst>
              <a:ext uri="{FF2B5EF4-FFF2-40B4-BE49-F238E27FC236}">
                <a16:creationId xmlns:a16="http://schemas.microsoft.com/office/drawing/2014/main" id="{5CF18F7D-73B4-8643-A54C-F52356E8340D}"/>
              </a:ext>
            </a:extLst>
          </p:cNvPr>
          <p:cNvSpPr>
            <a:spLocks noGrp="1"/>
          </p:cNvSpPr>
          <p:nvPr>
            <p:ph sz="half" idx="2"/>
          </p:nvPr>
        </p:nvSpPr>
        <p:spPr/>
        <p:txBody>
          <a:bodyPr>
            <a:normAutofit/>
          </a:bodyPr>
          <a:lstStyle/>
          <a:p>
            <a:r>
              <a:rPr lang="en-US" sz="2000" dirty="0">
                <a:solidFill>
                  <a:srgbClr val="0E47FF"/>
                </a:solidFill>
              </a:rPr>
              <a:t>The difference between optimization and machine learning arises from the goal of generalization</a:t>
            </a:r>
          </a:p>
          <a:p>
            <a:r>
              <a:rPr lang="en-US" sz="2000" dirty="0"/>
              <a:t>Characterizing the generalization of various learning algorithms is an active topic of current research, especially for deep learning algorithms. </a:t>
            </a:r>
          </a:p>
          <a:p>
            <a:r>
              <a:rPr lang="en-US" sz="2000" dirty="0"/>
              <a:t>In classification, one wants to assign a label to instances, and models are trained to correctly predict the pre-assigned labels of a set of examples.</a:t>
            </a:r>
          </a:p>
          <a:p>
            <a:endParaRPr lang="en-US" sz="2000" dirty="0"/>
          </a:p>
        </p:txBody>
      </p:sp>
      <p:sp>
        <p:nvSpPr>
          <p:cNvPr id="5" name="TextBox 4">
            <a:extLst>
              <a:ext uri="{FF2B5EF4-FFF2-40B4-BE49-F238E27FC236}">
                <a16:creationId xmlns:a16="http://schemas.microsoft.com/office/drawing/2014/main" id="{39B4B4B4-3ECD-2E4B-ABF2-9B30F384B3CB}"/>
              </a:ext>
            </a:extLst>
          </p:cNvPr>
          <p:cNvSpPr txBox="1"/>
          <p:nvPr/>
        </p:nvSpPr>
        <p:spPr>
          <a:xfrm>
            <a:off x="1715756" y="5661740"/>
            <a:ext cx="3426488" cy="830997"/>
          </a:xfrm>
          <a:prstGeom prst="rect">
            <a:avLst/>
          </a:prstGeom>
          <a:noFill/>
        </p:spPr>
        <p:txBody>
          <a:bodyPr wrap="square" rtlCol="0">
            <a:spAutoFit/>
          </a:bodyPr>
          <a:lstStyle/>
          <a:p>
            <a:pPr algn="ctr"/>
            <a:r>
              <a:rPr lang="en-US" sz="2400" dirty="0"/>
              <a:t>Optimization</a:t>
            </a:r>
          </a:p>
          <a:p>
            <a:pPr algn="ctr"/>
            <a:r>
              <a:rPr lang="en-US" sz="2400" dirty="0"/>
              <a:t>(supervised)</a:t>
            </a:r>
          </a:p>
        </p:txBody>
      </p:sp>
      <p:sp>
        <p:nvSpPr>
          <p:cNvPr id="6" name="TextBox 5">
            <a:extLst>
              <a:ext uri="{FF2B5EF4-FFF2-40B4-BE49-F238E27FC236}">
                <a16:creationId xmlns:a16="http://schemas.microsoft.com/office/drawing/2014/main" id="{DD6D68E2-03BA-714A-ACD7-28C666B6AB4C}"/>
              </a:ext>
            </a:extLst>
          </p:cNvPr>
          <p:cNvSpPr txBox="1"/>
          <p:nvPr/>
        </p:nvSpPr>
        <p:spPr>
          <a:xfrm>
            <a:off x="6448484" y="5661402"/>
            <a:ext cx="5058574" cy="830997"/>
          </a:xfrm>
          <a:prstGeom prst="rect">
            <a:avLst/>
          </a:prstGeom>
          <a:noFill/>
        </p:spPr>
        <p:txBody>
          <a:bodyPr wrap="square" rtlCol="0">
            <a:spAutoFit/>
          </a:bodyPr>
          <a:lstStyle/>
          <a:p>
            <a:pPr algn="ctr"/>
            <a:r>
              <a:rPr lang="en-US" sz="2400" dirty="0"/>
              <a:t>Generalization or Classification</a:t>
            </a:r>
          </a:p>
          <a:p>
            <a:pPr algn="ctr"/>
            <a:r>
              <a:rPr lang="en-US" sz="2400" dirty="0"/>
              <a:t>(unsupervised)</a:t>
            </a:r>
          </a:p>
        </p:txBody>
      </p:sp>
    </p:spTree>
    <p:extLst>
      <p:ext uri="{BB962C8B-B14F-4D97-AF65-F5344CB8AC3E}">
        <p14:creationId xmlns:p14="http://schemas.microsoft.com/office/powerpoint/2010/main" val="452163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66356-7519-9243-AE4B-B5E2293B1E65}"/>
              </a:ext>
            </a:extLst>
          </p:cNvPr>
          <p:cNvSpPr>
            <a:spLocks noGrp="1"/>
          </p:cNvSpPr>
          <p:nvPr>
            <p:ph type="title"/>
          </p:nvPr>
        </p:nvSpPr>
        <p:spPr/>
        <p:txBody>
          <a:bodyPr/>
          <a:lstStyle/>
          <a:p>
            <a:r>
              <a:rPr lang="en-US" dirty="0"/>
              <a:t>“Statistics” vs. “Machine Learning”</a:t>
            </a:r>
          </a:p>
        </p:txBody>
      </p:sp>
      <p:sp>
        <p:nvSpPr>
          <p:cNvPr id="3" name="Content Placeholder 2">
            <a:extLst>
              <a:ext uri="{FF2B5EF4-FFF2-40B4-BE49-F238E27FC236}">
                <a16:creationId xmlns:a16="http://schemas.microsoft.com/office/drawing/2014/main" id="{05BA5F9C-1738-5B4B-9876-7A3A64C0674B}"/>
              </a:ext>
            </a:extLst>
          </p:cNvPr>
          <p:cNvSpPr>
            <a:spLocks noGrp="1"/>
          </p:cNvSpPr>
          <p:nvPr>
            <p:ph idx="1"/>
          </p:nvPr>
        </p:nvSpPr>
        <p:spPr/>
        <p:txBody>
          <a:bodyPr>
            <a:noAutofit/>
          </a:bodyPr>
          <a:lstStyle/>
          <a:p>
            <a:r>
              <a:rPr lang="en-US" sz="2000" dirty="0"/>
              <a:t>Machine learning and statistics are closely related fields in terms of methods, but distinct in their principal goal</a:t>
            </a:r>
          </a:p>
          <a:p>
            <a:r>
              <a:rPr lang="en-US" sz="2000" dirty="0">
                <a:solidFill>
                  <a:srgbClr val="2014FF"/>
                </a:solidFill>
              </a:rPr>
              <a:t>Statistics draws population inferences from a sample, while machine learning finds generalizable predictive patterns. </a:t>
            </a:r>
          </a:p>
          <a:p>
            <a:r>
              <a:rPr lang="en-US" sz="2000" dirty="0"/>
              <a:t>It has been suggested that the term </a:t>
            </a:r>
            <a:r>
              <a:rPr lang="en-US" sz="2000" dirty="0">
                <a:solidFill>
                  <a:srgbClr val="2014FF"/>
                </a:solidFill>
              </a:rPr>
              <a:t>data science </a:t>
            </a:r>
            <a:r>
              <a:rPr lang="en-US" sz="2000" dirty="0"/>
              <a:t>be used as a placeholder to call the overall field. </a:t>
            </a:r>
          </a:p>
          <a:p>
            <a:r>
              <a:rPr lang="en-US" sz="2000" dirty="0"/>
              <a:t>Others distinguished two statistical modeling paradigms, data model and algorithmic model, wherein "</a:t>
            </a:r>
            <a:r>
              <a:rPr lang="en-US" sz="2000" dirty="0">
                <a:solidFill>
                  <a:srgbClr val="2014FF"/>
                </a:solidFill>
              </a:rPr>
              <a:t>algorithmic model</a:t>
            </a:r>
            <a:r>
              <a:rPr lang="en-US" sz="2000" dirty="0"/>
              <a:t>" means machine learning algorithms like </a:t>
            </a:r>
            <a:r>
              <a:rPr lang="en-US" sz="2000" dirty="0">
                <a:solidFill>
                  <a:srgbClr val="2014FF"/>
                </a:solidFill>
              </a:rPr>
              <a:t>Random Forest</a:t>
            </a:r>
            <a:r>
              <a:rPr lang="en-US" sz="2000" dirty="0"/>
              <a:t>. </a:t>
            </a:r>
          </a:p>
          <a:p>
            <a:r>
              <a:rPr lang="en-US" sz="2000" dirty="0"/>
              <a:t>Some statisticians have adopted methods from machine learning, leading to a combined field that they call statistical learning.</a:t>
            </a:r>
          </a:p>
          <a:p>
            <a:endParaRPr lang="en-US" sz="2000" dirty="0"/>
          </a:p>
        </p:txBody>
      </p:sp>
    </p:spTree>
    <p:extLst>
      <p:ext uri="{BB962C8B-B14F-4D97-AF65-F5344CB8AC3E}">
        <p14:creationId xmlns:p14="http://schemas.microsoft.com/office/powerpoint/2010/main" val="2847791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C5FB9-BE94-FC40-861E-396AB0C1FD06}"/>
              </a:ext>
            </a:extLst>
          </p:cNvPr>
          <p:cNvSpPr>
            <a:spLocks noGrp="1"/>
          </p:cNvSpPr>
          <p:nvPr>
            <p:ph type="title"/>
          </p:nvPr>
        </p:nvSpPr>
        <p:spPr/>
        <p:txBody>
          <a:bodyPr/>
          <a:lstStyle/>
          <a:p>
            <a:r>
              <a:rPr lang="en-US" dirty="0"/>
              <a:t>Learning</a:t>
            </a:r>
          </a:p>
        </p:txBody>
      </p:sp>
      <p:sp>
        <p:nvSpPr>
          <p:cNvPr id="3" name="Content Placeholder 2">
            <a:extLst>
              <a:ext uri="{FF2B5EF4-FFF2-40B4-BE49-F238E27FC236}">
                <a16:creationId xmlns:a16="http://schemas.microsoft.com/office/drawing/2014/main" id="{D33D4FBC-ECD7-644D-A386-FDAB785E3CE6}"/>
              </a:ext>
            </a:extLst>
          </p:cNvPr>
          <p:cNvSpPr>
            <a:spLocks noGrp="1"/>
          </p:cNvSpPr>
          <p:nvPr>
            <p:ph idx="1"/>
          </p:nvPr>
        </p:nvSpPr>
        <p:spPr/>
        <p:txBody>
          <a:bodyPr>
            <a:normAutofit/>
          </a:bodyPr>
          <a:lstStyle/>
          <a:p>
            <a:r>
              <a:rPr lang="en-US" sz="2000" dirty="0"/>
              <a:t>A core objective of a learner is to </a:t>
            </a:r>
            <a:r>
              <a:rPr lang="en-US" sz="2000" dirty="0">
                <a:solidFill>
                  <a:srgbClr val="2014FF"/>
                </a:solidFill>
              </a:rPr>
              <a:t>generalize </a:t>
            </a:r>
            <a:r>
              <a:rPr lang="en-US" sz="2000" dirty="0"/>
              <a:t>from its experience. </a:t>
            </a:r>
          </a:p>
          <a:p>
            <a:r>
              <a:rPr lang="en-US" sz="2000" dirty="0">
                <a:solidFill>
                  <a:srgbClr val="2014FF"/>
                </a:solidFill>
              </a:rPr>
              <a:t>Generalization in this context is the ability of a learning machine to perform accurately on new, unseen examples/tasks after having experienced a learning data set. </a:t>
            </a:r>
          </a:p>
          <a:p>
            <a:r>
              <a:rPr lang="en-US" sz="2000" dirty="0"/>
              <a:t>The </a:t>
            </a:r>
            <a:r>
              <a:rPr lang="en-US" sz="2000" dirty="0">
                <a:solidFill>
                  <a:srgbClr val="0E47FF"/>
                </a:solidFill>
              </a:rPr>
              <a:t>training examples </a:t>
            </a:r>
            <a:r>
              <a:rPr lang="en-US" sz="2000" dirty="0"/>
              <a:t>come from some generally unknown probability distribution (considered representative of the space of occurrences) </a:t>
            </a:r>
          </a:p>
          <a:p>
            <a:r>
              <a:rPr lang="en-US" sz="2000" dirty="0"/>
              <a:t>The </a:t>
            </a:r>
            <a:r>
              <a:rPr lang="en-US" sz="2000" dirty="0">
                <a:solidFill>
                  <a:srgbClr val="2014FF"/>
                </a:solidFill>
              </a:rPr>
              <a:t>learner</a:t>
            </a:r>
            <a:r>
              <a:rPr lang="en-US" sz="2000" dirty="0"/>
              <a:t> has to build a general model about this space that enables it to produce sufficiently accurate predictions in new cases. </a:t>
            </a:r>
          </a:p>
          <a:p>
            <a:r>
              <a:rPr lang="en-US" sz="2000" dirty="0"/>
              <a:t>Because training sets are finite and the future is uncertain, learning theory usually does not yield guarantees of the performance of algorithms. </a:t>
            </a:r>
          </a:p>
          <a:p>
            <a:r>
              <a:rPr lang="en-US" sz="2000" dirty="0"/>
              <a:t>Instead, probabilistic bounds on the performance are quite common. </a:t>
            </a:r>
          </a:p>
          <a:p>
            <a:r>
              <a:rPr lang="en-US" sz="2000" dirty="0"/>
              <a:t>The bias–variance decomposition is one way to quantify generalization error. </a:t>
            </a:r>
          </a:p>
          <a:p>
            <a:endParaRPr lang="en-US" sz="2000" dirty="0"/>
          </a:p>
        </p:txBody>
      </p:sp>
    </p:spTree>
    <p:extLst>
      <p:ext uri="{BB962C8B-B14F-4D97-AF65-F5344CB8AC3E}">
        <p14:creationId xmlns:p14="http://schemas.microsoft.com/office/powerpoint/2010/main" val="2589497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E84BA-F492-E041-AF8D-2FC05CE0A39E}"/>
              </a:ext>
            </a:extLst>
          </p:cNvPr>
          <p:cNvSpPr>
            <a:spLocks noGrp="1"/>
          </p:cNvSpPr>
          <p:nvPr>
            <p:ph type="title"/>
          </p:nvPr>
        </p:nvSpPr>
        <p:spPr/>
        <p:txBody>
          <a:bodyPr/>
          <a:lstStyle/>
          <a:p>
            <a:r>
              <a:rPr lang="en-US" dirty="0"/>
              <a:t>Complexity</a:t>
            </a:r>
          </a:p>
        </p:txBody>
      </p:sp>
      <p:sp>
        <p:nvSpPr>
          <p:cNvPr id="3" name="Content Placeholder 2">
            <a:extLst>
              <a:ext uri="{FF2B5EF4-FFF2-40B4-BE49-F238E27FC236}">
                <a16:creationId xmlns:a16="http://schemas.microsoft.com/office/drawing/2014/main" id="{5CF84B81-CC6C-104D-A776-EAC1727D840A}"/>
              </a:ext>
            </a:extLst>
          </p:cNvPr>
          <p:cNvSpPr>
            <a:spLocks noGrp="1"/>
          </p:cNvSpPr>
          <p:nvPr>
            <p:ph idx="1"/>
          </p:nvPr>
        </p:nvSpPr>
        <p:spPr/>
        <p:txBody>
          <a:bodyPr>
            <a:normAutofit/>
          </a:bodyPr>
          <a:lstStyle/>
          <a:p>
            <a:r>
              <a:rPr lang="en-US" sz="1800" dirty="0">
                <a:solidFill>
                  <a:srgbClr val="2014FF"/>
                </a:solidFill>
              </a:rPr>
              <a:t>For the best performance in the context of generalization, the complexity of the hypothesis should match the complexity of the function underlying the data</a:t>
            </a:r>
            <a:r>
              <a:rPr lang="en-US" sz="1800" dirty="0"/>
              <a:t>. </a:t>
            </a:r>
          </a:p>
          <a:p>
            <a:r>
              <a:rPr lang="en-US" sz="1800" dirty="0"/>
              <a:t>If the hypothesis is less complex than the function, then the model has </a:t>
            </a:r>
            <a:r>
              <a:rPr lang="en-US" sz="1800" dirty="0">
                <a:solidFill>
                  <a:srgbClr val="2014FF"/>
                </a:solidFill>
              </a:rPr>
              <a:t>under fitted </a:t>
            </a:r>
            <a:r>
              <a:rPr lang="en-US" sz="1800" dirty="0"/>
              <a:t>the data. </a:t>
            </a:r>
          </a:p>
          <a:p>
            <a:r>
              <a:rPr lang="en-US" sz="1800" dirty="0"/>
              <a:t>If the complexity of the model is increased in response, then the training error decreases. </a:t>
            </a:r>
          </a:p>
          <a:p>
            <a:r>
              <a:rPr lang="en-US" sz="1800" dirty="0"/>
              <a:t>But if the hypothesis is too complex, then the model is subject to </a:t>
            </a:r>
            <a:r>
              <a:rPr lang="en-US" sz="1800" dirty="0">
                <a:solidFill>
                  <a:srgbClr val="2014FF"/>
                </a:solidFill>
              </a:rPr>
              <a:t>overfitting</a:t>
            </a:r>
            <a:r>
              <a:rPr lang="en-US" sz="1800" dirty="0"/>
              <a:t> and generalization will be poorer. </a:t>
            </a:r>
          </a:p>
          <a:p>
            <a:r>
              <a:rPr lang="en-US" sz="1800" dirty="0"/>
              <a:t>In computational learning theory, a computation is considered feasible </a:t>
            </a:r>
            <a:r>
              <a:rPr lang="en-US" sz="1800" dirty="0">
                <a:solidFill>
                  <a:srgbClr val="2014FF"/>
                </a:solidFill>
              </a:rPr>
              <a:t>if it can be done in polynomial time</a:t>
            </a:r>
            <a:r>
              <a:rPr lang="en-US" sz="1800" dirty="0"/>
              <a:t>. </a:t>
            </a:r>
          </a:p>
          <a:p>
            <a:r>
              <a:rPr lang="en-US" sz="1800" dirty="0"/>
              <a:t>An algorithm is said to be of </a:t>
            </a:r>
            <a:r>
              <a:rPr lang="en-US" sz="1800" dirty="0">
                <a:solidFill>
                  <a:srgbClr val="2014FF"/>
                </a:solidFill>
              </a:rPr>
              <a:t>polynomial time </a:t>
            </a:r>
            <a:r>
              <a:rPr lang="en-US" sz="1800" dirty="0"/>
              <a:t>if its running time is upper bounded by a polynomial expression in the size of the input for the algorithm, that is, T(n) = O(</a:t>
            </a:r>
            <a:r>
              <a:rPr lang="en-US" sz="1800" dirty="0" err="1"/>
              <a:t>n</a:t>
            </a:r>
            <a:r>
              <a:rPr lang="en-US" sz="1800" baseline="30000" dirty="0" err="1"/>
              <a:t>k</a:t>
            </a:r>
            <a:r>
              <a:rPr lang="en-US" sz="1800" dirty="0"/>
              <a:t>) for some positive constant k</a:t>
            </a:r>
          </a:p>
          <a:p>
            <a:endParaRPr lang="en-US" sz="1800" dirty="0"/>
          </a:p>
        </p:txBody>
      </p:sp>
    </p:spTree>
    <p:extLst>
      <p:ext uri="{BB962C8B-B14F-4D97-AF65-F5344CB8AC3E}">
        <p14:creationId xmlns:p14="http://schemas.microsoft.com/office/powerpoint/2010/main" val="3837459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01A58B-2DA9-F94A-BD36-40F9C5DEE7E4}"/>
              </a:ext>
            </a:extLst>
          </p:cNvPr>
          <p:cNvSpPr>
            <a:spLocks noGrp="1"/>
          </p:cNvSpPr>
          <p:nvPr>
            <p:ph type="title"/>
          </p:nvPr>
        </p:nvSpPr>
        <p:spPr>
          <a:xfrm>
            <a:off x="838200" y="365125"/>
            <a:ext cx="10515600" cy="1325563"/>
          </a:xfrm>
        </p:spPr>
        <p:txBody>
          <a:bodyPr>
            <a:normAutofit/>
          </a:bodyPr>
          <a:lstStyle/>
          <a:p>
            <a:r>
              <a:rPr lang="en-US" sz="5400"/>
              <a:t>Approaches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028B2B3-20CD-EA43-8A5D-287F6EF95FB9}"/>
              </a:ext>
            </a:extLst>
          </p:cNvPr>
          <p:cNvSpPr>
            <a:spLocks noGrp="1"/>
          </p:cNvSpPr>
          <p:nvPr>
            <p:ph idx="1"/>
          </p:nvPr>
        </p:nvSpPr>
        <p:spPr>
          <a:xfrm>
            <a:off x="838200" y="1929384"/>
            <a:ext cx="10515600" cy="4251960"/>
          </a:xfrm>
        </p:spPr>
        <p:txBody>
          <a:bodyPr>
            <a:normAutofit/>
          </a:bodyPr>
          <a:lstStyle/>
          <a:p>
            <a:pPr>
              <a:spcBef>
                <a:spcPts val="0"/>
              </a:spcBef>
              <a:spcAft>
                <a:spcPts val="600"/>
              </a:spcAft>
            </a:pPr>
            <a:r>
              <a:rPr lang="en-US" sz="2200" dirty="0"/>
              <a:t>Machine learning approaches are traditionally divided into three broad categories, depending on the nature of the "signal" or "feedback" available to the learning system: </a:t>
            </a:r>
          </a:p>
          <a:p>
            <a:pPr lvl="1">
              <a:spcBef>
                <a:spcPts val="0"/>
              </a:spcBef>
              <a:spcAft>
                <a:spcPts val="600"/>
              </a:spcAft>
            </a:pPr>
            <a:r>
              <a:rPr lang="en-US" sz="2200" dirty="0">
                <a:solidFill>
                  <a:srgbClr val="2014FF"/>
                </a:solidFill>
              </a:rPr>
              <a:t>Supervised learning: </a:t>
            </a:r>
            <a:r>
              <a:rPr lang="en-US" sz="2200" dirty="0"/>
              <a:t>The computer is presented with example inputs and their desired outputs, given by a "teacher", and the goal is to learn a general rule that maps inputs to outputs.</a:t>
            </a:r>
          </a:p>
          <a:p>
            <a:pPr lvl="1">
              <a:spcBef>
                <a:spcPts val="0"/>
              </a:spcBef>
              <a:spcAft>
                <a:spcPts val="600"/>
              </a:spcAft>
            </a:pPr>
            <a:r>
              <a:rPr lang="en-US" sz="2200" dirty="0">
                <a:solidFill>
                  <a:srgbClr val="2014FF"/>
                </a:solidFill>
              </a:rPr>
              <a:t>Unsupervised learning: </a:t>
            </a:r>
            <a:r>
              <a:rPr lang="en-US" sz="2200" dirty="0"/>
              <a:t>No labels are given to the learning algorithm, leaving it on its own to find structure in its input. =&gt; Unsupervised learning can be a goal in itself (discovering hidden patterns in data) or a means towards an end (feature learning).</a:t>
            </a:r>
          </a:p>
          <a:p>
            <a:pPr lvl="1">
              <a:spcBef>
                <a:spcPts val="0"/>
              </a:spcBef>
              <a:spcAft>
                <a:spcPts val="600"/>
              </a:spcAft>
            </a:pPr>
            <a:r>
              <a:rPr lang="en-US" sz="2200" dirty="0">
                <a:solidFill>
                  <a:srgbClr val="2014FF"/>
                </a:solidFill>
              </a:rPr>
              <a:t>Reinforcement learning: </a:t>
            </a:r>
            <a:r>
              <a:rPr lang="en-US" sz="2200" dirty="0"/>
              <a:t>A computer program interacts with a dynamic environment in which it must perform a certain goal (such as driving a vehicle or playing a game against an opponent). =&gt; As it navigates its problem space, the program is provided feedback that's analogous to rewards, which it tries to maximize.</a:t>
            </a:r>
          </a:p>
          <a:p>
            <a:pPr>
              <a:spcBef>
                <a:spcPts val="0"/>
              </a:spcBef>
              <a:spcAft>
                <a:spcPts val="600"/>
              </a:spcAft>
            </a:pPr>
            <a:endParaRPr lang="en-US" sz="2200" dirty="0"/>
          </a:p>
        </p:txBody>
      </p:sp>
    </p:spTree>
    <p:extLst>
      <p:ext uri="{BB962C8B-B14F-4D97-AF65-F5344CB8AC3E}">
        <p14:creationId xmlns:p14="http://schemas.microsoft.com/office/powerpoint/2010/main" val="1519414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93BCEC-2951-0043-AC04-6AFAFFB85C90}"/>
              </a:ext>
            </a:extLst>
          </p:cNvPr>
          <p:cNvSpPr>
            <a:spLocks noGrp="1"/>
          </p:cNvSpPr>
          <p:nvPr>
            <p:ph type="title"/>
          </p:nvPr>
        </p:nvSpPr>
        <p:spPr>
          <a:xfrm>
            <a:off x="630936" y="502920"/>
            <a:ext cx="3419856" cy="1463040"/>
          </a:xfrm>
        </p:spPr>
        <p:txBody>
          <a:bodyPr anchor="ctr">
            <a:normAutofit/>
          </a:bodyPr>
          <a:lstStyle/>
          <a:p>
            <a:r>
              <a:rPr lang="en-US" sz="3000"/>
              <a:t>Machine Learning: </a:t>
            </a:r>
            <a:br>
              <a:rPr lang="en-US" sz="3000"/>
            </a:br>
            <a:r>
              <a:rPr lang="en-US" sz="3000"/>
              <a:t>Supervised and Unsupervised</a:t>
            </a:r>
          </a:p>
        </p:txBody>
      </p:sp>
      <p:sp>
        <p:nvSpPr>
          <p:cNvPr id="13"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sX0" fmla="*/ 0 w 1554480"/>
              <a:gd name="csY0" fmla="*/ 0 h 18288"/>
              <a:gd name="csX1" fmla="*/ 549250 w 1554480"/>
              <a:gd name="csY1" fmla="*/ 0 h 18288"/>
              <a:gd name="csX2" fmla="*/ 1082954 w 1554480"/>
              <a:gd name="csY2" fmla="*/ 0 h 18288"/>
              <a:gd name="csX3" fmla="*/ 1554480 w 1554480"/>
              <a:gd name="csY3" fmla="*/ 0 h 18288"/>
              <a:gd name="csX4" fmla="*/ 1554480 w 1554480"/>
              <a:gd name="csY4" fmla="*/ 18288 h 18288"/>
              <a:gd name="csX5" fmla="*/ 1067410 w 1554480"/>
              <a:gd name="csY5" fmla="*/ 18288 h 18288"/>
              <a:gd name="csX6" fmla="*/ 549250 w 1554480"/>
              <a:gd name="csY6" fmla="*/ 18288 h 18288"/>
              <a:gd name="csX7" fmla="*/ 0 w 1554480"/>
              <a:gd name="csY7" fmla="*/ 18288 h 18288"/>
              <a:gd name="csX8" fmla="*/ 0 w 1554480"/>
              <a:gd name="csY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CEE7031-ABC5-6E4C-9776-D3A68DE11B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936" y="3160135"/>
            <a:ext cx="10917936" cy="3248086"/>
          </a:xfrm>
          <a:prstGeom prst="rect">
            <a:avLst/>
          </a:prstGeom>
        </p:spPr>
      </p:pic>
      <p:pic>
        <p:nvPicPr>
          <p:cNvPr id="1026" name="Picture 2" descr="Supervised vs. Unsupervised Learning | by Devin Soni 👑 | Towards Data  Science">
            <a:extLst>
              <a:ext uri="{FF2B5EF4-FFF2-40B4-BE49-F238E27FC236}">
                <a16:creationId xmlns:a16="http://schemas.microsoft.com/office/drawing/2014/main" id="{8039A764-9E16-5D45-BA9B-989F294F529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28491" y="251509"/>
            <a:ext cx="6089008" cy="2387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02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DB6FEA-6591-9F49-B566-6F876B4187D2}"/>
              </a:ext>
            </a:extLst>
          </p:cNvPr>
          <p:cNvSpPr>
            <a:spLocks noGrp="1"/>
          </p:cNvSpPr>
          <p:nvPr>
            <p:ph type="title"/>
          </p:nvPr>
        </p:nvSpPr>
        <p:spPr/>
        <p:txBody>
          <a:bodyPr/>
          <a:lstStyle/>
          <a:p>
            <a:r>
              <a:rPr lang="en-US" dirty="0"/>
              <a:t>Types of Tasks</a:t>
            </a:r>
          </a:p>
        </p:txBody>
      </p:sp>
      <p:pic>
        <p:nvPicPr>
          <p:cNvPr id="10" name="Content Placeholder 9" descr="Diagram, venn diagram&#10;&#10;Description automatically generated">
            <a:extLst>
              <a:ext uri="{FF2B5EF4-FFF2-40B4-BE49-F238E27FC236}">
                <a16:creationId xmlns:a16="http://schemas.microsoft.com/office/drawing/2014/main" id="{2FC1D04A-38CC-1541-8B78-64C21CC71AB5}"/>
              </a:ext>
            </a:extLst>
          </p:cNvPr>
          <p:cNvPicPr>
            <a:picLocks noGrp="1" noChangeAspect="1"/>
          </p:cNvPicPr>
          <p:nvPr>
            <p:ph sz="half" idx="2"/>
          </p:nvPr>
        </p:nvPicPr>
        <p:blipFill>
          <a:blip r:embed="rId2"/>
          <a:stretch>
            <a:fillRect/>
          </a:stretch>
        </p:blipFill>
        <p:spPr>
          <a:xfrm>
            <a:off x="6592450" y="1825625"/>
            <a:ext cx="4341099" cy="4351338"/>
          </a:xfrm>
        </p:spPr>
      </p:pic>
      <p:sp>
        <p:nvSpPr>
          <p:cNvPr id="12" name="Content Placeholder 11">
            <a:extLst>
              <a:ext uri="{FF2B5EF4-FFF2-40B4-BE49-F238E27FC236}">
                <a16:creationId xmlns:a16="http://schemas.microsoft.com/office/drawing/2014/main" id="{1147670E-1714-D641-97CF-854CD1FB6829}"/>
              </a:ext>
            </a:extLst>
          </p:cNvPr>
          <p:cNvSpPr>
            <a:spLocks noGrp="1"/>
          </p:cNvSpPr>
          <p:nvPr>
            <p:ph sz="half" idx="1"/>
          </p:nvPr>
        </p:nvSpPr>
        <p:spPr>
          <a:xfrm>
            <a:off x="692727" y="2334779"/>
            <a:ext cx="5181600" cy="3026930"/>
          </a:xfrm>
        </p:spPr>
        <p:txBody>
          <a:bodyPr>
            <a:noAutofit/>
          </a:bodyPr>
          <a:lstStyle/>
          <a:p>
            <a:r>
              <a:rPr lang="en-US" sz="1800" dirty="0">
                <a:solidFill>
                  <a:srgbClr val="1F22FF"/>
                </a:solidFill>
              </a:rPr>
              <a:t>Generative modeling </a:t>
            </a:r>
            <a:r>
              <a:rPr lang="en-US" sz="1800" dirty="0"/>
              <a:t>is an unsupervised learning task in machine learning that involves automatically discovering and learning the regularities or patterns in input data</a:t>
            </a:r>
          </a:p>
          <a:p>
            <a:r>
              <a:rPr lang="en-US" sz="1800" dirty="0">
                <a:solidFill>
                  <a:srgbClr val="2014FF"/>
                </a:solidFill>
              </a:rPr>
              <a:t>The model can then be used to generate or output new examples that plausibly could have been drawn from the original dataset</a:t>
            </a:r>
            <a:r>
              <a:rPr lang="en-US" sz="1800" dirty="0"/>
              <a:t>.</a:t>
            </a:r>
          </a:p>
          <a:p>
            <a:r>
              <a:rPr lang="en-US" sz="1800" dirty="0">
                <a:solidFill>
                  <a:srgbClr val="1F22FF"/>
                </a:solidFill>
              </a:rPr>
              <a:t>Discriminative models</a:t>
            </a:r>
            <a:r>
              <a:rPr lang="en-US" sz="1800" dirty="0"/>
              <a:t>, also referred to as conditional models, are a class of logistical models used for classification or regression. </a:t>
            </a:r>
          </a:p>
          <a:p>
            <a:endParaRPr lang="en-US" sz="1800" dirty="0"/>
          </a:p>
        </p:txBody>
      </p:sp>
      <p:pic>
        <p:nvPicPr>
          <p:cNvPr id="1026" name="Picture 2">
            <a:extLst>
              <a:ext uri="{FF2B5EF4-FFF2-40B4-BE49-F238E27FC236}">
                <a16:creationId xmlns:a16="http://schemas.microsoft.com/office/drawing/2014/main" id="{4354B71C-EBAE-17D8-D38D-BDE4D9007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9778" y="266515"/>
            <a:ext cx="1491641" cy="14916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4FA08C7-B422-D677-EB65-B1A418872FFE}"/>
              </a:ext>
            </a:extLst>
          </p:cNvPr>
          <p:cNvSpPr txBox="1"/>
          <p:nvPr/>
        </p:nvSpPr>
        <p:spPr>
          <a:xfrm>
            <a:off x="6513816" y="525184"/>
            <a:ext cx="3348343" cy="923330"/>
          </a:xfrm>
          <a:prstGeom prst="rect">
            <a:avLst/>
          </a:prstGeom>
          <a:solidFill>
            <a:schemeClr val="accent4">
              <a:lumMod val="20000"/>
              <a:lumOff val="80000"/>
            </a:schemeClr>
          </a:solidFill>
        </p:spPr>
        <p:txBody>
          <a:bodyPr wrap="square" rtlCol="0">
            <a:spAutoFit/>
          </a:bodyPr>
          <a:lstStyle/>
          <a:p>
            <a:pPr algn="ctr"/>
            <a:r>
              <a:rPr lang="en-US" dirty="0"/>
              <a:t>Cat image generated by DALL-E from </a:t>
            </a:r>
            <a:r>
              <a:rPr lang="en-US" dirty="0" err="1"/>
              <a:t>Openai.com</a:t>
            </a:r>
            <a:endParaRPr lang="en-US" dirty="0"/>
          </a:p>
          <a:p>
            <a:pPr algn="ctr"/>
            <a:r>
              <a:rPr lang="en-US" dirty="0"/>
              <a:t>Example of Generative Modeling</a:t>
            </a:r>
          </a:p>
        </p:txBody>
      </p:sp>
    </p:spTree>
    <p:extLst>
      <p:ext uri="{BB962C8B-B14F-4D97-AF65-F5344CB8AC3E}">
        <p14:creationId xmlns:p14="http://schemas.microsoft.com/office/powerpoint/2010/main" val="2214201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365DA-8F1A-1D41-8C03-68BA51E8579E}"/>
              </a:ext>
            </a:extLst>
          </p:cNvPr>
          <p:cNvSpPr>
            <a:spLocks noGrp="1"/>
          </p:cNvSpPr>
          <p:nvPr>
            <p:ph type="title"/>
          </p:nvPr>
        </p:nvSpPr>
        <p:spPr/>
        <p:txBody>
          <a:bodyPr/>
          <a:lstStyle/>
          <a:p>
            <a:r>
              <a:rPr lang="en-US"/>
              <a:t>Supervised Learning</a:t>
            </a:r>
            <a:endParaRPr lang="en-US" dirty="0"/>
          </a:p>
        </p:txBody>
      </p:sp>
      <p:sp>
        <p:nvSpPr>
          <p:cNvPr id="5" name="Content Placeholder 4">
            <a:extLst>
              <a:ext uri="{FF2B5EF4-FFF2-40B4-BE49-F238E27FC236}">
                <a16:creationId xmlns:a16="http://schemas.microsoft.com/office/drawing/2014/main" id="{218F8DCC-4361-1747-BF4F-0BCE3CF6EB79}"/>
              </a:ext>
            </a:extLst>
          </p:cNvPr>
          <p:cNvSpPr>
            <a:spLocks noGrp="1"/>
          </p:cNvSpPr>
          <p:nvPr>
            <p:ph sz="half" idx="1"/>
          </p:nvPr>
        </p:nvSpPr>
        <p:spPr>
          <a:xfrm>
            <a:off x="838199" y="1825625"/>
            <a:ext cx="6250969" cy="4351338"/>
          </a:xfrm>
        </p:spPr>
        <p:txBody>
          <a:bodyPr>
            <a:noAutofit/>
          </a:bodyPr>
          <a:lstStyle/>
          <a:p>
            <a:r>
              <a:rPr lang="en-US" sz="1600" dirty="0"/>
              <a:t>Supervised learning algorithms build a mathematical model of a set of data that contains both the inputs and the desired outputs. </a:t>
            </a:r>
          </a:p>
          <a:p>
            <a:r>
              <a:rPr lang="en-US" sz="1600" dirty="0"/>
              <a:t>The data is known as training data and consists of a set of </a:t>
            </a:r>
            <a:r>
              <a:rPr lang="en-US" sz="1600" dirty="0">
                <a:solidFill>
                  <a:srgbClr val="2014FF"/>
                </a:solidFill>
              </a:rPr>
              <a:t>training examples</a:t>
            </a:r>
            <a:r>
              <a:rPr lang="en-US" sz="1600" dirty="0"/>
              <a:t>. </a:t>
            </a:r>
          </a:p>
          <a:p>
            <a:r>
              <a:rPr lang="en-US" sz="1600" dirty="0"/>
              <a:t>Each training example has one or more inputs and the desired output, also known as a supervisory signal. </a:t>
            </a:r>
          </a:p>
          <a:p>
            <a:r>
              <a:rPr lang="en-US" sz="1600" dirty="0"/>
              <a:t>In the mathematical model, each training example is represented by an array or vector </a:t>
            </a:r>
            <a:r>
              <a:rPr lang="en-US" sz="1600" dirty="0">
                <a:solidFill>
                  <a:srgbClr val="2014FF"/>
                </a:solidFill>
              </a:rPr>
              <a:t>X</a:t>
            </a:r>
            <a:r>
              <a:rPr lang="en-US" sz="1600" dirty="0"/>
              <a:t>, sometimes called a </a:t>
            </a:r>
            <a:r>
              <a:rPr lang="en-US" sz="1600" dirty="0">
                <a:solidFill>
                  <a:srgbClr val="2014FF"/>
                </a:solidFill>
              </a:rPr>
              <a:t>feature vector</a:t>
            </a:r>
            <a:r>
              <a:rPr lang="en-US" sz="1600" dirty="0"/>
              <a:t>, and the training data is represented by a matrix. </a:t>
            </a:r>
          </a:p>
          <a:p>
            <a:r>
              <a:rPr lang="en-US" sz="1600" dirty="0"/>
              <a:t>Desired output is represented by a label or target </a:t>
            </a:r>
            <a:r>
              <a:rPr lang="en-US" sz="1600" dirty="0">
                <a:solidFill>
                  <a:srgbClr val="2014FF"/>
                </a:solidFill>
              </a:rPr>
              <a:t>Y</a:t>
            </a:r>
          </a:p>
          <a:p>
            <a:r>
              <a:rPr lang="en-US" sz="1600" dirty="0"/>
              <a:t>Through iterative optimization of an objective function, supervised learning algorithms learn a function that can be used to predict the output associated with new inputs. </a:t>
            </a:r>
          </a:p>
          <a:p>
            <a:r>
              <a:rPr lang="en-US" sz="1600" dirty="0">
                <a:solidFill>
                  <a:srgbClr val="2014FF"/>
                </a:solidFill>
              </a:rPr>
              <a:t>An optimal function will allow the algorithm to correctly determine the output for inputs that were not a part of the training data. </a:t>
            </a:r>
          </a:p>
          <a:p>
            <a:r>
              <a:rPr lang="en-US" sz="1600" dirty="0"/>
              <a:t>An algorithm that improves the accuracy of its outputs or predictions over time is said to have learned to perform that task.</a:t>
            </a:r>
          </a:p>
        </p:txBody>
      </p:sp>
      <p:pic>
        <p:nvPicPr>
          <p:cNvPr id="8" name="Content Placeholder 7" descr="Scatter chart&#10;&#10;Description automatically generated">
            <a:extLst>
              <a:ext uri="{FF2B5EF4-FFF2-40B4-BE49-F238E27FC236}">
                <a16:creationId xmlns:a16="http://schemas.microsoft.com/office/drawing/2014/main" id="{435AF63C-8472-CD42-8A8F-EEDE3B454961}"/>
              </a:ext>
            </a:extLst>
          </p:cNvPr>
          <p:cNvPicPr>
            <a:picLocks noGrp="1" noChangeAspect="1"/>
          </p:cNvPicPr>
          <p:nvPr>
            <p:ph sz="half" idx="2"/>
          </p:nvPr>
        </p:nvPicPr>
        <p:blipFill>
          <a:blip r:embed="rId2"/>
          <a:stretch>
            <a:fillRect/>
          </a:stretch>
        </p:blipFill>
        <p:spPr>
          <a:xfrm>
            <a:off x="7585622" y="552025"/>
            <a:ext cx="3768178" cy="5753950"/>
          </a:xfrm>
        </p:spPr>
      </p:pic>
    </p:spTree>
    <p:extLst>
      <p:ext uri="{BB962C8B-B14F-4D97-AF65-F5344CB8AC3E}">
        <p14:creationId xmlns:p14="http://schemas.microsoft.com/office/powerpoint/2010/main" val="2986032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365DA-8F1A-1D41-8C03-68BA51E8579E}"/>
              </a:ext>
            </a:extLst>
          </p:cNvPr>
          <p:cNvSpPr>
            <a:spLocks noGrp="1"/>
          </p:cNvSpPr>
          <p:nvPr>
            <p:ph type="title"/>
          </p:nvPr>
        </p:nvSpPr>
        <p:spPr/>
        <p:txBody>
          <a:bodyPr/>
          <a:lstStyle/>
          <a:p>
            <a:r>
              <a:rPr lang="en-US"/>
              <a:t>Supervised Learning</a:t>
            </a:r>
            <a:endParaRPr lang="en-US" dirty="0"/>
          </a:p>
        </p:txBody>
      </p:sp>
      <p:sp>
        <p:nvSpPr>
          <p:cNvPr id="5" name="Content Placeholder 4">
            <a:extLst>
              <a:ext uri="{FF2B5EF4-FFF2-40B4-BE49-F238E27FC236}">
                <a16:creationId xmlns:a16="http://schemas.microsoft.com/office/drawing/2014/main" id="{218F8DCC-4361-1747-BF4F-0BCE3CF6EB79}"/>
              </a:ext>
            </a:extLst>
          </p:cNvPr>
          <p:cNvSpPr>
            <a:spLocks noGrp="1"/>
          </p:cNvSpPr>
          <p:nvPr>
            <p:ph sz="half" idx="1"/>
          </p:nvPr>
        </p:nvSpPr>
        <p:spPr>
          <a:xfrm>
            <a:off x="838199" y="1825625"/>
            <a:ext cx="6250969" cy="4351338"/>
          </a:xfrm>
        </p:spPr>
        <p:txBody>
          <a:bodyPr>
            <a:noAutofit/>
          </a:bodyPr>
          <a:lstStyle/>
          <a:p>
            <a:r>
              <a:rPr lang="en-US" sz="1600" dirty="0">
                <a:solidFill>
                  <a:srgbClr val="2014FF"/>
                </a:solidFill>
              </a:rPr>
              <a:t>Types of supervised learning algorithms include active learning, optimization, classification and regression (fitting a line to data)</a:t>
            </a:r>
            <a:r>
              <a:rPr lang="en-US" sz="1600" dirty="0"/>
              <a:t>.</a:t>
            </a:r>
          </a:p>
          <a:p>
            <a:r>
              <a:rPr lang="en-US" sz="1600" dirty="0"/>
              <a:t>Classification algorithms are used when the outputs are restricted to a limited set of values, and regression algorithms are used when the outputs may have any numerical value within a range. </a:t>
            </a:r>
          </a:p>
          <a:p>
            <a:r>
              <a:rPr lang="en-US" sz="1600" dirty="0"/>
              <a:t>As an example, for a </a:t>
            </a:r>
            <a:r>
              <a:rPr lang="en-US" sz="1600" dirty="0">
                <a:solidFill>
                  <a:srgbClr val="1F22FF"/>
                </a:solidFill>
              </a:rPr>
              <a:t>classification algorithm </a:t>
            </a:r>
            <a:r>
              <a:rPr lang="en-US" sz="1600" dirty="0"/>
              <a:t>that filters emails, the input would be an incoming email, and the output would be the name of the folder in which to file the email. </a:t>
            </a:r>
          </a:p>
          <a:p>
            <a:r>
              <a:rPr lang="en-US" sz="1600" dirty="0">
                <a:solidFill>
                  <a:srgbClr val="1F22FF"/>
                </a:solidFill>
              </a:rPr>
              <a:t>Similarity learning </a:t>
            </a:r>
            <a:r>
              <a:rPr lang="en-US" sz="1600" dirty="0"/>
              <a:t>is an area of supervised machine learning closely related to regression and classification, but the goal is to learn from examples </a:t>
            </a:r>
            <a:r>
              <a:rPr lang="en-US" sz="1600" dirty="0">
                <a:solidFill>
                  <a:srgbClr val="2014FF"/>
                </a:solidFill>
              </a:rPr>
              <a:t>using a similarity function that measures how similar or related two objects are</a:t>
            </a:r>
            <a:r>
              <a:rPr lang="en-US" sz="1600" dirty="0"/>
              <a:t>. </a:t>
            </a:r>
          </a:p>
          <a:p>
            <a:r>
              <a:rPr lang="en-US" sz="1600" dirty="0"/>
              <a:t>It has applications in ranking, recommendation systems, visual identity tracking, face verification, and speaker verification. </a:t>
            </a:r>
          </a:p>
          <a:p>
            <a:endParaRPr lang="en-US" sz="1600" dirty="0"/>
          </a:p>
        </p:txBody>
      </p:sp>
      <p:pic>
        <p:nvPicPr>
          <p:cNvPr id="8" name="Content Placeholder 7" descr="Scatter chart&#10;&#10;Description automatically generated">
            <a:extLst>
              <a:ext uri="{FF2B5EF4-FFF2-40B4-BE49-F238E27FC236}">
                <a16:creationId xmlns:a16="http://schemas.microsoft.com/office/drawing/2014/main" id="{435AF63C-8472-CD42-8A8F-EEDE3B454961}"/>
              </a:ext>
            </a:extLst>
          </p:cNvPr>
          <p:cNvPicPr>
            <a:picLocks noGrp="1" noChangeAspect="1"/>
          </p:cNvPicPr>
          <p:nvPr>
            <p:ph sz="half" idx="2"/>
          </p:nvPr>
        </p:nvPicPr>
        <p:blipFill>
          <a:blip r:embed="rId2"/>
          <a:stretch>
            <a:fillRect/>
          </a:stretch>
        </p:blipFill>
        <p:spPr>
          <a:xfrm>
            <a:off x="7585622" y="552025"/>
            <a:ext cx="3768178" cy="5753950"/>
          </a:xfrm>
        </p:spPr>
      </p:pic>
    </p:spTree>
    <p:extLst>
      <p:ext uri="{BB962C8B-B14F-4D97-AF65-F5344CB8AC3E}">
        <p14:creationId xmlns:p14="http://schemas.microsoft.com/office/powerpoint/2010/main" val="3392330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Word&#10;&#10;Description automatically generated">
            <a:extLst>
              <a:ext uri="{FF2B5EF4-FFF2-40B4-BE49-F238E27FC236}">
                <a16:creationId xmlns:a16="http://schemas.microsoft.com/office/drawing/2014/main" id="{0EB897B5-C8FE-B14A-8299-F9523309CDDC}"/>
              </a:ext>
            </a:extLst>
          </p:cNvPr>
          <p:cNvPicPr>
            <a:picLocks noChangeAspect="1"/>
          </p:cNvPicPr>
          <p:nvPr/>
        </p:nvPicPr>
        <p:blipFill rotWithShape="1">
          <a:blip r:embed="rId2"/>
          <a:srcRect b="1992"/>
          <a:stretch/>
        </p:blipFill>
        <p:spPr>
          <a:xfrm>
            <a:off x="4109664" y="569253"/>
            <a:ext cx="7571875" cy="5307565"/>
          </a:xfrm>
          <a:prstGeom prst="rect">
            <a:avLst/>
          </a:prstGeom>
        </p:spPr>
      </p:pic>
      <p:sp>
        <p:nvSpPr>
          <p:cNvPr id="7" name="TextBox 6">
            <a:extLst>
              <a:ext uri="{FF2B5EF4-FFF2-40B4-BE49-F238E27FC236}">
                <a16:creationId xmlns:a16="http://schemas.microsoft.com/office/drawing/2014/main" id="{DC41BFB5-F522-6847-AB85-80241A6D79A9}"/>
              </a:ext>
            </a:extLst>
          </p:cNvPr>
          <p:cNvSpPr txBox="1"/>
          <p:nvPr/>
        </p:nvSpPr>
        <p:spPr>
          <a:xfrm>
            <a:off x="510461" y="4222679"/>
            <a:ext cx="4171308" cy="830997"/>
          </a:xfrm>
          <a:prstGeom prst="rect">
            <a:avLst/>
          </a:prstGeom>
          <a:noFill/>
        </p:spPr>
        <p:txBody>
          <a:bodyPr wrap="square" rtlCol="0">
            <a:spAutoFit/>
          </a:bodyPr>
          <a:lstStyle/>
          <a:p>
            <a:r>
              <a:rPr lang="en-US" sz="2400" dirty="0">
                <a:solidFill>
                  <a:srgbClr val="0E47FF"/>
                </a:solidFill>
              </a:rPr>
              <a:t>An Interesting Python Resource</a:t>
            </a:r>
          </a:p>
          <a:p>
            <a:r>
              <a:rPr lang="en-US" sz="2400" dirty="0">
                <a:solidFill>
                  <a:srgbClr val="0E47FF"/>
                </a:solidFill>
              </a:rPr>
              <a:t>(for machine learning)</a:t>
            </a:r>
          </a:p>
        </p:txBody>
      </p:sp>
      <p:sp>
        <p:nvSpPr>
          <p:cNvPr id="8" name="TextBox 7">
            <a:extLst>
              <a:ext uri="{FF2B5EF4-FFF2-40B4-BE49-F238E27FC236}">
                <a16:creationId xmlns:a16="http://schemas.microsoft.com/office/drawing/2014/main" id="{7356BAF1-A2F9-A64A-BF91-8EB93C697CCE}"/>
              </a:ext>
            </a:extLst>
          </p:cNvPr>
          <p:cNvSpPr txBox="1"/>
          <p:nvPr/>
        </p:nvSpPr>
        <p:spPr>
          <a:xfrm>
            <a:off x="750013" y="6380252"/>
            <a:ext cx="9308387" cy="338554"/>
          </a:xfrm>
          <a:prstGeom prst="rect">
            <a:avLst/>
          </a:prstGeom>
          <a:noFill/>
        </p:spPr>
        <p:txBody>
          <a:bodyPr wrap="square" rtlCol="0">
            <a:spAutoFit/>
          </a:bodyPr>
          <a:lstStyle/>
          <a:p>
            <a:r>
              <a:rPr lang="en-US" sz="1600" dirty="0"/>
              <a:t>https://</a:t>
            </a:r>
            <a:r>
              <a:rPr lang="en-US" sz="1600" dirty="0" err="1"/>
              <a:t>www.machinelearningplus.com</a:t>
            </a:r>
            <a:r>
              <a:rPr lang="en-US" sz="1600" dirty="0"/>
              <a:t>/plots/top-50-matplotlib-visualizations-the-master-plots-python/</a:t>
            </a:r>
          </a:p>
        </p:txBody>
      </p:sp>
      <p:sp>
        <p:nvSpPr>
          <p:cNvPr id="9" name="Rectangle 8">
            <a:extLst>
              <a:ext uri="{FF2B5EF4-FFF2-40B4-BE49-F238E27FC236}">
                <a16:creationId xmlns:a16="http://schemas.microsoft.com/office/drawing/2014/main" id="{17FAF2CF-0DBC-0B4E-9213-5B1A305A9EA2}"/>
              </a:ext>
            </a:extLst>
          </p:cNvPr>
          <p:cNvSpPr/>
          <p:nvPr/>
        </p:nvSpPr>
        <p:spPr>
          <a:xfrm>
            <a:off x="4109664" y="1366463"/>
            <a:ext cx="1602767" cy="225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9492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24399-7ACC-1D40-8966-3EC50C1881DC}"/>
              </a:ext>
            </a:extLst>
          </p:cNvPr>
          <p:cNvSpPr>
            <a:spLocks noGrp="1"/>
          </p:cNvSpPr>
          <p:nvPr>
            <p:ph type="title"/>
          </p:nvPr>
        </p:nvSpPr>
        <p:spPr/>
        <p:txBody>
          <a:bodyPr/>
          <a:lstStyle/>
          <a:p>
            <a:r>
              <a:rPr lang="en-US" dirty="0"/>
              <a:t>Unsupervised Learning</a:t>
            </a:r>
          </a:p>
        </p:txBody>
      </p:sp>
      <p:sp>
        <p:nvSpPr>
          <p:cNvPr id="3" name="Content Placeholder 2">
            <a:extLst>
              <a:ext uri="{FF2B5EF4-FFF2-40B4-BE49-F238E27FC236}">
                <a16:creationId xmlns:a16="http://schemas.microsoft.com/office/drawing/2014/main" id="{E916A630-1CD9-6041-8B07-B4B59A4F3C92}"/>
              </a:ext>
            </a:extLst>
          </p:cNvPr>
          <p:cNvSpPr>
            <a:spLocks noGrp="1"/>
          </p:cNvSpPr>
          <p:nvPr>
            <p:ph sz="half" idx="1"/>
          </p:nvPr>
        </p:nvSpPr>
        <p:spPr>
          <a:xfrm>
            <a:off x="318499" y="1825625"/>
            <a:ext cx="6431621" cy="4351338"/>
          </a:xfrm>
        </p:spPr>
        <p:txBody>
          <a:bodyPr>
            <a:noAutofit/>
          </a:bodyPr>
          <a:lstStyle/>
          <a:p>
            <a:r>
              <a:rPr lang="en-US" sz="1800" dirty="0">
                <a:solidFill>
                  <a:srgbClr val="2014FF"/>
                </a:solidFill>
              </a:rPr>
              <a:t>Unsupervised learning algorithms take a set of data that contains only inputs, and find structure in the data, like grouping or clustering of data points. </a:t>
            </a:r>
          </a:p>
          <a:p>
            <a:r>
              <a:rPr lang="en-US" sz="1800" dirty="0"/>
              <a:t>The algorithms, therefore, learn from test data that has not been labeled, classified or categorized. </a:t>
            </a:r>
          </a:p>
          <a:p>
            <a:r>
              <a:rPr lang="en-US" sz="1800" dirty="0"/>
              <a:t>Unsupervised learning algorithms must first self-discover any naturally occurring patterns in that training data set</a:t>
            </a:r>
          </a:p>
          <a:p>
            <a:r>
              <a:rPr lang="en-US" sz="1800" dirty="0">
                <a:solidFill>
                  <a:srgbClr val="2014FF"/>
                </a:solidFill>
              </a:rPr>
              <a:t>Instead of responding to feedback, unsupervised learning algorithms identify commonalities in the data and react based on the presence or absence of such commonalities in each new piece of data</a:t>
            </a:r>
            <a:r>
              <a:rPr lang="en-US" sz="1800" dirty="0"/>
              <a:t>. </a:t>
            </a:r>
          </a:p>
          <a:p>
            <a:r>
              <a:rPr lang="en-US" sz="1800" dirty="0"/>
              <a:t>A central application of unsupervised learning is in the field of density estimation in statistics, such as finding the probability density function. </a:t>
            </a:r>
          </a:p>
          <a:p>
            <a:r>
              <a:rPr lang="en-US" sz="1800" dirty="0"/>
              <a:t>Though unsupervised learning encompasses other domains involving summarizing and explaining data features. </a:t>
            </a:r>
          </a:p>
          <a:p>
            <a:endParaRPr lang="en-US" sz="1800" dirty="0"/>
          </a:p>
        </p:txBody>
      </p:sp>
      <p:pic>
        <p:nvPicPr>
          <p:cNvPr id="6" name="Content Placeholder 5" descr="Chart, pie chart, bubble chart&#10;&#10;Description automatically generated">
            <a:extLst>
              <a:ext uri="{FF2B5EF4-FFF2-40B4-BE49-F238E27FC236}">
                <a16:creationId xmlns:a16="http://schemas.microsoft.com/office/drawing/2014/main" id="{64F89DBE-66CB-A540-874B-CE5A7A4F8812}"/>
              </a:ext>
            </a:extLst>
          </p:cNvPr>
          <p:cNvPicPr>
            <a:picLocks noGrp="1" noChangeAspect="1"/>
          </p:cNvPicPr>
          <p:nvPr>
            <p:ph sz="half" idx="2"/>
          </p:nvPr>
        </p:nvPicPr>
        <p:blipFill>
          <a:blip r:embed="rId2"/>
          <a:stretch>
            <a:fillRect/>
          </a:stretch>
        </p:blipFill>
        <p:spPr>
          <a:xfrm>
            <a:off x="6990537" y="1027906"/>
            <a:ext cx="4547008" cy="4351338"/>
          </a:xfrm>
        </p:spPr>
      </p:pic>
      <p:sp>
        <p:nvSpPr>
          <p:cNvPr id="7" name="TextBox 6">
            <a:extLst>
              <a:ext uri="{FF2B5EF4-FFF2-40B4-BE49-F238E27FC236}">
                <a16:creationId xmlns:a16="http://schemas.microsoft.com/office/drawing/2014/main" id="{EBF692F9-8B51-4345-B4C7-E6598A535CEE}"/>
              </a:ext>
            </a:extLst>
          </p:cNvPr>
          <p:cNvSpPr txBox="1"/>
          <p:nvPr/>
        </p:nvSpPr>
        <p:spPr>
          <a:xfrm>
            <a:off x="6990537" y="5619964"/>
            <a:ext cx="4763099" cy="338554"/>
          </a:xfrm>
          <a:prstGeom prst="rect">
            <a:avLst/>
          </a:prstGeom>
          <a:noFill/>
        </p:spPr>
        <p:txBody>
          <a:bodyPr wrap="square" rtlCol="0">
            <a:spAutoFit/>
          </a:bodyPr>
          <a:lstStyle/>
          <a:p>
            <a:pPr algn="ctr"/>
            <a:r>
              <a:rPr lang="en-US" sz="1600" dirty="0"/>
              <a:t>Unsupervised learning in a Gaussian Mixture Model</a:t>
            </a:r>
          </a:p>
        </p:txBody>
      </p:sp>
    </p:spTree>
    <p:extLst>
      <p:ext uri="{BB962C8B-B14F-4D97-AF65-F5344CB8AC3E}">
        <p14:creationId xmlns:p14="http://schemas.microsoft.com/office/powerpoint/2010/main" val="2614623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9246F-BE15-8B46-81A6-2051D9960A7E}"/>
              </a:ext>
            </a:extLst>
          </p:cNvPr>
          <p:cNvSpPr>
            <a:spLocks noGrp="1"/>
          </p:cNvSpPr>
          <p:nvPr>
            <p:ph type="title"/>
          </p:nvPr>
        </p:nvSpPr>
        <p:spPr/>
        <p:txBody>
          <a:bodyPr/>
          <a:lstStyle/>
          <a:p>
            <a:r>
              <a:rPr lang="en-US" dirty="0"/>
              <a:t>Unsupervised Learning: Cluster Analysis</a:t>
            </a:r>
          </a:p>
        </p:txBody>
      </p:sp>
      <p:sp>
        <p:nvSpPr>
          <p:cNvPr id="3" name="Content Placeholder 2">
            <a:extLst>
              <a:ext uri="{FF2B5EF4-FFF2-40B4-BE49-F238E27FC236}">
                <a16:creationId xmlns:a16="http://schemas.microsoft.com/office/drawing/2014/main" id="{507F4292-DEDA-6E49-9015-CEEAB1AC11CD}"/>
              </a:ext>
            </a:extLst>
          </p:cNvPr>
          <p:cNvSpPr>
            <a:spLocks noGrp="1"/>
          </p:cNvSpPr>
          <p:nvPr>
            <p:ph sz="half" idx="1"/>
          </p:nvPr>
        </p:nvSpPr>
        <p:spPr/>
        <p:txBody>
          <a:bodyPr>
            <a:noAutofit/>
          </a:bodyPr>
          <a:lstStyle/>
          <a:p>
            <a:r>
              <a:rPr lang="en-US" sz="1800" dirty="0">
                <a:solidFill>
                  <a:srgbClr val="2014FF"/>
                </a:solidFill>
              </a:rPr>
              <a:t>Cluster analysis </a:t>
            </a:r>
            <a:r>
              <a:rPr lang="en-US" sz="1800" dirty="0"/>
              <a:t>is the assignment of a set of observations into subsets (called clusters) so that </a:t>
            </a:r>
            <a:r>
              <a:rPr lang="en-US" sz="1800" dirty="0">
                <a:solidFill>
                  <a:srgbClr val="2014FF"/>
                </a:solidFill>
              </a:rPr>
              <a:t>observations within the same cluster are similar according to one or more predesignated criteria</a:t>
            </a:r>
            <a:r>
              <a:rPr lang="en-US" sz="1800" dirty="0"/>
              <a:t>, while observations drawn from different clusters are dissimilar. </a:t>
            </a:r>
          </a:p>
          <a:p>
            <a:r>
              <a:rPr lang="en-US" sz="1800" dirty="0"/>
              <a:t>Different clustering techniques make different assumptions on the structure of the data, often defined by some similarity metric and evaluated, for example, by internal compactness, or the similarity between members of the same cluster, and separation, the difference between clusters. </a:t>
            </a:r>
          </a:p>
          <a:p>
            <a:r>
              <a:rPr lang="en-US" sz="1800" dirty="0"/>
              <a:t>Other methods are based on estimated density and graph connectivity. </a:t>
            </a:r>
          </a:p>
          <a:p>
            <a:endParaRPr lang="en-US" sz="1800" dirty="0"/>
          </a:p>
        </p:txBody>
      </p:sp>
      <p:pic>
        <p:nvPicPr>
          <p:cNvPr id="6" name="Content Placeholder 5" descr="Chart, pie chart, bubble chart&#10;&#10;Description automatically generated">
            <a:extLst>
              <a:ext uri="{FF2B5EF4-FFF2-40B4-BE49-F238E27FC236}">
                <a16:creationId xmlns:a16="http://schemas.microsoft.com/office/drawing/2014/main" id="{77A4B3B3-10EE-2D45-9DA0-4655A1A7D70C}"/>
              </a:ext>
            </a:extLst>
          </p:cNvPr>
          <p:cNvPicPr>
            <a:picLocks noGrp="1" noChangeAspect="1"/>
          </p:cNvPicPr>
          <p:nvPr>
            <p:ph sz="half" idx="2"/>
          </p:nvPr>
        </p:nvPicPr>
        <p:blipFill>
          <a:blip r:embed="rId2"/>
          <a:stretch>
            <a:fillRect/>
          </a:stretch>
        </p:blipFill>
        <p:spPr>
          <a:xfrm>
            <a:off x="6489496" y="1825625"/>
            <a:ext cx="4547008" cy="4351338"/>
          </a:xfrm>
        </p:spPr>
      </p:pic>
    </p:spTree>
    <p:extLst>
      <p:ext uri="{BB962C8B-B14F-4D97-AF65-F5344CB8AC3E}">
        <p14:creationId xmlns:p14="http://schemas.microsoft.com/office/powerpoint/2010/main" val="2490213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61096-63D3-D54B-ADCC-47161449F3E1}"/>
              </a:ext>
            </a:extLst>
          </p:cNvPr>
          <p:cNvSpPr>
            <a:spLocks noGrp="1"/>
          </p:cNvSpPr>
          <p:nvPr>
            <p:ph type="title"/>
          </p:nvPr>
        </p:nvSpPr>
        <p:spPr/>
        <p:txBody>
          <a:bodyPr/>
          <a:lstStyle/>
          <a:p>
            <a:r>
              <a:rPr lang="en-US" dirty="0"/>
              <a:t>Supervised Learning:</a:t>
            </a:r>
            <a:br>
              <a:rPr lang="en-US" dirty="0"/>
            </a:br>
            <a:r>
              <a:rPr lang="en-US" dirty="0"/>
              <a:t>Examples of Neural Networks</a:t>
            </a:r>
          </a:p>
        </p:txBody>
      </p:sp>
      <p:pic>
        <p:nvPicPr>
          <p:cNvPr id="5" name="Content Placeholder 4" descr="Graphical user interface&#10;&#10;Description automatically generated">
            <a:extLst>
              <a:ext uri="{FF2B5EF4-FFF2-40B4-BE49-F238E27FC236}">
                <a16:creationId xmlns:a16="http://schemas.microsoft.com/office/drawing/2014/main" id="{D26D7EF4-BBDA-4544-B221-8FC778A4F94C}"/>
              </a:ext>
            </a:extLst>
          </p:cNvPr>
          <p:cNvPicPr>
            <a:picLocks noGrp="1" noChangeAspect="1"/>
          </p:cNvPicPr>
          <p:nvPr>
            <p:ph idx="1"/>
          </p:nvPr>
        </p:nvPicPr>
        <p:blipFill>
          <a:blip r:embed="rId2"/>
          <a:stretch>
            <a:fillRect/>
          </a:stretch>
        </p:blipFill>
        <p:spPr>
          <a:xfrm>
            <a:off x="838200" y="1989422"/>
            <a:ext cx="10515600" cy="2955234"/>
          </a:xfrm>
        </p:spPr>
      </p:pic>
      <p:pic>
        <p:nvPicPr>
          <p:cNvPr id="11" name="Picture 10" descr="Text&#10;&#10;Description automatically generated">
            <a:extLst>
              <a:ext uri="{FF2B5EF4-FFF2-40B4-BE49-F238E27FC236}">
                <a16:creationId xmlns:a16="http://schemas.microsoft.com/office/drawing/2014/main" id="{63635FF7-3034-A640-B1E8-D00542CE2ABA}"/>
              </a:ext>
            </a:extLst>
          </p:cNvPr>
          <p:cNvPicPr>
            <a:picLocks noChangeAspect="1"/>
          </p:cNvPicPr>
          <p:nvPr/>
        </p:nvPicPr>
        <p:blipFill>
          <a:blip r:embed="rId3"/>
          <a:stretch>
            <a:fillRect/>
          </a:stretch>
        </p:blipFill>
        <p:spPr>
          <a:xfrm>
            <a:off x="1006868" y="5146076"/>
            <a:ext cx="10274157" cy="1346799"/>
          </a:xfrm>
          <a:prstGeom prst="rect">
            <a:avLst/>
          </a:prstGeom>
        </p:spPr>
      </p:pic>
    </p:spTree>
    <p:extLst>
      <p:ext uri="{BB962C8B-B14F-4D97-AF65-F5344CB8AC3E}">
        <p14:creationId xmlns:p14="http://schemas.microsoft.com/office/powerpoint/2010/main" val="1142712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709EA-858B-0A41-A060-2E9FC9257947}"/>
              </a:ext>
            </a:extLst>
          </p:cNvPr>
          <p:cNvSpPr>
            <a:spLocks noGrp="1"/>
          </p:cNvSpPr>
          <p:nvPr>
            <p:ph type="title"/>
          </p:nvPr>
        </p:nvSpPr>
        <p:spPr/>
        <p:txBody>
          <a:bodyPr/>
          <a:lstStyle/>
          <a:p>
            <a:r>
              <a:rPr lang="en-US" dirty="0"/>
              <a:t>History of Neural Network Modeling</a:t>
            </a:r>
          </a:p>
        </p:txBody>
      </p:sp>
      <p:pic>
        <p:nvPicPr>
          <p:cNvPr id="5" name="Content Placeholder 4" descr="Text, table&#10;&#10;Description automatically generated">
            <a:extLst>
              <a:ext uri="{FF2B5EF4-FFF2-40B4-BE49-F238E27FC236}">
                <a16:creationId xmlns:a16="http://schemas.microsoft.com/office/drawing/2014/main" id="{F3EFFA59-88B6-DF4F-9804-1F00A26C196D}"/>
              </a:ext>
            </a:extLst>
          </p:cNvPr>
          <p:cNvPicPr>
            <a:picLocks noGrp="1" noChangeAspect="1"/>
          </p:cNvPicPr>
          <p:nvPr>
            <p:ph idx="1"/>
          </p:nvPr>
        </p:nvPicPr>
        <p:blipFill>
          <a:blip r:embed="rId2"/>
          <a:stretch>
            <a:fillRect/>
          </a:stretch>
        </p:blipFill>
        <p:spPr>
          <a:xfrm>
            <a:off x="838200" y="2160021"/>
            <a:ext cx="10515600" cy="3682546"/>
          </a:xfrm>
        </p:spPr>
      </p:pic>
    </p:spTree>
    <p:extLst>
      <p:ext uri="{BB962C8B-B14F-4D97-AF65-F5344CB8AC3E}">
        <p14:creationId xmlns:p14="http://schemas.microsoft.com/office/powerpoint/2010/main" val="3794915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45881-BF43-DD4D-A839-F4919016AAF4}"/>
              </a:ext>
            </a:extLst>
          </p:cNvPr>
          <p:cNvSpPr>
            <a:spLocks noGrp="1"/>
          </p:cNvSpPr>
          <p:nvPr>
            <p:ph type="title"/>
          </p:nvPr>
        </p:nvSpPr>
        <p:spPr/>
        <p:txBody>
          <a:bodyPr/>
          <a:lstStyle/>
          <a:p>
            <a:r>
              <a:rPr lang="en-US" dirty="0"/>
              <a:t>A Biological Neuron</a:t>
            </a:r>
          </a:p>
        </p:txBody>
      </p:sp>
      <p:sp>
        <p:nvSpPr>
          <p:cNvPr id="7" name="Content Placeholder 6">
            <a:extLst>
              <a:ext uri="{FF2B5EF4-FFF2-40B4-BE49-F238E27FC236}">
                <a16:creationId xmlns:a16="http://schemas.microsoft.com/office/drawing/2014/main" id="{4CA4ABD2-B907-A946-8B0F-2CB0C661A824}"/>
              </a:ext>
            </a:extLst>
          </p:cNvPr>
          <p:cNvSpPr>
            <a:spLocks noGrp="1"/>
          </p:cNvSpPr>
          <p:nvPr>
            <p:ph sz="half" idx="1"/>
          </p:nvPr>
        </p:nvSpPr>
        <p:spPr/>
        <p:txBody>
          <a:bodyPr>
            <a:normAutofit fontScale="92500" lnSpcReduction="10000"/>
          </a:bodyPr>
          <a:lstStyle/>
          <a:p>
            <a:r>
              <a:rPr lang="en-US" sz="2000" dirty="0"/>
              <a:t>The way an actual neuron works involves the accumulation of electric charge, which when exceeding a particular value causes the pre-synaptic neuron to discharge across the axon and stimulate the post-synaptic neuron.</a:t>
            </a:r>
          </a:p>
          <a:p>
            <a:r>
              <a:rPr lang="en-US" sz="2000" dirty="0"/>
              <a:t>Humans have billions of neurons (10</a:t>
            </a:r>
            <a:r>
              <a:rPr lang="en-US" sz="2000" baseline="30000" dirty="0"/>
              <a:t>10</a:t>
            </a:r>
            <a:r>
              <a:rPr lang="en-US" sz="2000" dirty="0"/>
              <a:t> to 10</a:t>
            </a:r>
            <a:r>
              <a:rPr lang="en-US" sz="2000" baseline="30000" dirty="0"/>
              <a:t>11</a:t>
            </a:r>
            <a:r>
              <a:rPr lang="en-US" sz="2000" dirty="0"/>
              <a:t>) which are interconnected and can produce incredibly complex firing patterns. </a:t>
            </a:r>
          </a:p>
          <a:p>
            <a:r>
              <a:rPr lang="en-US" sz="2000" dirty="0"/>
              <a:t>A typical neuron is connected to 10,000 others by means of synaptic junctions</a:t>
            </a:r>
          </a:p>
          <a:p>
            <a:r>
              <a:rPr lang="en-US" sz="2000" dirty="0"/>
              <a:t>The capabilities of the human brain are incredible compared to what we can do even with state-of-the-art neural networks. </a:t>
            </a:r>
          </a:p>
          <a:p>
            <a:r>
              <a:rPr lang="en-US" sz="2000" dirty="0"/>
              <a:t>We will likely not see neural networks mimicking the function of the human brain anytime soon (??)</a:t>
            </a:r>
          </a:p>
          <a:p>
            <a:endParaRPr lang="en-US" sz="2000" dirty="0"/>
          </a:p>
        </p:txBody>
      </p:sp>
      <p:pic>
        <p:nvPicPr>
          <p:cNvPr id="10" name="Content Placeholder 9">
            <a:extLst>
              <a:ext uri="{FF2B5EF4-FFF2-40B4-BE49-F238E27FC236}">
                <a16:creationId xmlns:a16="http://schemas.microsoft.com/office/drawing/2014/main" id="{68457304-3781-7B45-9BCB-73C0E4BF6C6D}"/>
              </a:ext>
            </a:extLst>
          </p:cNvPr>
          <p:cNvPicPr>
            <a:picLocks noGrp="1" noChangeAspect="1"/>
          </p:cNvPicPr>
          <p:nvPr>
            <p:ph sz="half" idx="2"/>
          </p:nvPr>
        </p:nvPicPr>
        <p:blipFill>
          <a:blip r:embed="rId2"/>
          <a:stretch>
            <a:fillRect/>
          </a:stretch>
        </p:blipFill>
        <p:spPr>
          <a:xfrm>
            <a:off x="6172200" y="2251900"/>
            <a:ext cx="5181600" cy="2785110"/>
          </a:xfrm>
        </p:spPr>
      </p:pic>
      <p:sp>
        <p:nvSpPr>
          <p:cNvPr id="5" name="TextBox 4">
            <a:extLst>
              <a:ext uri="{FF2B5EF4-FFF2-40B4-BE49-F238E27FC236}">
                <a16:creationId xmlns:a16="http://schemas.microsoft.com/office/drawing/2014/main" id="{8F4CBF31-2672-B846-8C67-19B272AE78CC}"/>
              </a:ext>
            </a:extLst>
          </p:cNvPr>
          <p:cNvSpPr txBox="1"/>
          <p:nvPr/>
        </p:nvSpPr>
        <p:spPr>
          <a:xfrm>
            <a:off x="9692268" y="2370912"/>
            <a:ext cx="1661532" cy="353943"/>
          </a:xfrm>
          <a:prstGeom prst="rect">
            <a:avLst/>
          </a:prstGeom>
          <a:solidFill>
            <a:schemeClr val="bg1"/>
          </a:solidFill>
        </p:spPr>
        <p:txBody>
          <a:bodyPr wrap="square" rtlCol="0">
            <a:spAutoFit/>
          </a:bodyPr>
          <a:lstStyle/>
          <a:p>
            <a:pPr algn="ctr"/>
            <a:r>
              <a:rPr lang="en-US" sz="1600" dirty="0"/>
              <a:t>Axon </a:t>
            </a:r>
            <a:r>
              <a:rPr lang="en-US" sz="1700" dirty="0"/>
              <a:t>Terminal</a:t>
            </a:r>
          </a:p>
        </p:txBody>
      </p:sp>
      <p:cxnSp>
        <p:nvCxnSpPr>
          <p:cNvPr id="12" name="Straight Arrow Connector 11">
            <a:extLst>
              <a:ext uri="{FF2B5EF4-FFF2-40B4-BE49-F238E27FC236}">
                <a16:creationId xmlns:a16="http://schemas.microsoft.com/office/drawing/2014/main" id="{D1DAEC0E-13B0-A049-9386-EE9EB5D38CAE}"/>
              </a:ext>
            </a:extLst>
          </p:cNvPr>
          <p:cNvCxnSpPr/>
          <p:nvPr/>
        </p:nvCxnSpPr>
        <p:spPr>
          <a:xfrm>
            <a:off x="7270595" y="5564459"/>
            <a:ext cx="312234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8E8EE8F-B612-A349-9E8F-3DA63030F4E8}"/>
              </a:ext>
            </a:extLst>
          </p:cNvPr>
          <p:cNvSpPr txBox="1"/>
          <p:nvPr/>
        </p:nvSpPr>
        <p:spPr>
          <a:xfrm>
            <a:off x="7504771" y="5597914"/>
            <a:ext cx="2653990" cy="369332"/>
          </a:xfrm>
          <a:prstGeom prst="rect">
            <a:avLst/>
          </a:prstGeom>
          <a:noFill/>
        </p:spPr>
        <p:txBody>
          <a:bodyPr wrap="square" rtlCol="0">
            <a:spAutoFit/>
          </a:bodyPr>
          <a:lstStyle/>
          <a:p>
            <a:pPr algn="ctr"/>
            <a:r>
              <a:rPr lang="en-US" dirty="0"/>
              <a:t>Current Flow</a:t>
            </a:r>
          </a:p>
        </p:txBody>
      </p:sp>
    </p:spTree>
    <p:extLst>
      <p:ext uri="{BB962C8B-B14F-4D97-AF65-F5344CB8AC3E}">
        <p14:creationId xmlns:p14="http://schemas.microsoft.com/office/powerpoint/2010/main" val="2466566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DDF226-05BD-3748-94F1-1666A1FA2385}"/>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kern="1200">
                <a:solidFill>
                  <a:schemeClr val="tx1"/>
                </a:solidFill>
                <a:latin typeface="+mj-lt"/>
                <a:ea typeface="+mj-ea"/>
                <a:cs typeface="+mj-cs"/>
              </a:rPr>
              <a:t>Semi-Supervised Learning</a:t>
            </a:r>
          </a:p>
        </p:txBody>
      </p:sp>
      <p:sp>
        <p:nvSpPr>
          <p:cNvPr id="18" name="Rectangle 17">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DBD3825-7307-8145-B3C1-EBBA09B692EF}"/>
              </a:ext>
            </a:extLst>
          </p:cNvPr>
          <p:cNvSpPr>
            <a:spLocks/>
          </p:cNvSpPr>
          <p:nvPr/>
        </p:nvSpPr>
        <p:spPr>
          <a:xfrm>
            <a:off x="985393" y="2228464"/>
            <a:ext cx="3935129" cy="4002280"/>
          </a:xfrm>
          <a:prstGeom prst="rect">
            <a:avLst/>
          </a:prstGeom>
        </p:spPr>
        <p:txBody>
          <a:bodyPr>
            <a:noAutofit/>
          </a:bodyPr>
          <a:lstStyle/>
          <a:p>
            <a:pPr defTabSz="832104">
              <a:spcAft>
                <a:spcPts val="600"/>
              </a:spcAft>
            </a:pPr>
            <a:r>
              <a:rPr lang="en-US" sz="1456" kern="1200" dirty="0">
                <a:solidFill>
                  <a:srgbClr val="2014FF"/>
                </a:solidFill>
                <a:latin typeface="+mn-lt"/>
                <a:ea typeface="+mn-ea"/>
                <a:cs typeface="+mn-cs"/>
              </a:rPr>
              <a:t>Semi-supervised learning </a:t>
            </a:r>
            <a:r>
              <a:rPr lang="en-US" sz="1456" kern="1200" dirty="0">
                <a:solidFill>
                  <a:schemeClr val="tx1"/>
                </a:solidFill>
                <a:latin typeface="+mn-lt"/>
                <a:ea typeface="+mn-ea"/>
                <a:cs typeface="+mn-cs"/>
              </a:rPr>
              <a:t>falls between unsupervised learning (without any labeled training data) and supervised learning (with completely labeled training data). </a:t>
            </a:r>
          </a:p>
          <a:p>
            <a:pPr defTabSz="832104">
              <a:spcAft>
                <a:spcPts val="600"/>
              </a:spcAft>
            </a:pPr>
            <a:r>
              <a:rPr lang="en-US" sz="1456" kern="1200" dirty="0">
                <a:solidFill>
                  <a:srgbClr val="2014FF"/>
                </a:solidFill>
                <a:latin typeface="+mn-lt"/>
                <a:ea typeface="+mn-ea"/>
                <a:cs typeface="+mn-cs"/>
              </a:rPr>
              <a:t>Some of the training examples are missing training labels</a:t>
            </a:r>
          </a:p>
          <a:p>
            <a:pPr defTabSz="832104">
              <a:spcAft>
                <a:spcPts val="600"/>
              </a:spcAft>
            </a:pPr>
            <a:r>
              <a:rPr lang="en-US" sz="1456" kern="1200" dirty="0">
                <a:solidFill>
                  <a:schemeClr val="tx1"/>
                </a:solidFill>
                <a:latin typeface="+mn-lt"/>
                <a:ea typeface="+mn-ea"/>
                <a:cs typeface="+mn-cs"/>
              </a:rPr>
              <a:t>Yet </a:t>
            </a:r>
            <a:r>
              <a:rPr lang="en-US" sz="1456" kern="1200" dirty="0">
                <a:solidFill>
                  <a:srgbClr val="2014FF"/>
                </a:solidFill>
                <a:latin typeface="+mn-lt"/>
                <a:ea typeface="+mn-ea"/>
                <a:cs typeface="+mn-cs"/>
              </a:rPr>
              <a:t>unlabeled data, when used in conjunction with a small amount of labeled data</a:t>
            </a:r>
            <a:r>
              <a:rPr lang="en-US" sz="1456" kern="1200" dirty="0">
                <a:solidFill>
                  <a:schemeClr val="tx1"/>
                </a:solidFill>
                <a:latin typeface="+mn-lt"/>
                <a:ea typeface="+mn-ea"/>
                <a:cs typeface="+mn-cs"/>
              </a:rPr>
              <a:t>, </a:t>
            </a:r>
            <a:r>
              <a:rPr lang="en-US" sz="1456" kern="1200" dirty="0">
                <a:solidFill>
                  <a:srgbClr val="2014FF"/>
                </a:solidFill>
                <a:latin typeface="+mn-lt"/>
                <a:ea typeface="+mn-ea"/>
                <a:cs typeface="+mn-cs"/>
              </a:rPr>
              <a:t>can produce a considerable improvement in learning accuracy</a:t>
            </a:r>
            <a:r>
              <a:rPr lang="en-US" sz="1456" kern="1200" dirty="0">
                <a:solidFill>
                  <a:schemeClr val="tx1"/>
                </a:solidFill>
                <a:latin typeface="+mn-lt"/>
                <a:ea typeface="+mn-ea"/>
                <a:cs typeface="+mn-cs"/>
              </a:rPr>
              <a:t>. </a:t>
            </a:r>
          </a:p>
          <a:p>
            <a:pPr defTabSz="832104">
              <a:spcAft>
                <a:spcPts val="600"/>
              </a:spcAft>
            </a:pPr>
            <a:r>
              <a:rPr lang="en-US" sz="1456" kern="1200" dirty="0">
                <a:solidFill>
                  <a:schemeClr val="tx1"/>
                </a:solidFill>
                <a:latin typeface="+mn-lt"/>
                <a:ea typeface="+mn-ea"/>
                <a:cs typeface="+mn-cs"/>
              </a:rPr>
              <a:t>In weakly supervised learning, the training labels are noisy, limited, or imprecise</a:t>
            </a:r>
          </a:p>
          <a:p>
            <a:pPr defTabSz="832104">
              <a:spcAft>
                <a:spcPts val="600"/>
              </a:spcAft>
            </a:pPr>
            <a:r>
              <a:rPr lang="en-US" sz="1456" kern="1200" dirty="0">
                <a:solidFill>
                  <a:schemeClr val="tx1"/>
                </a:solidFill>
                <a:latin typeface="+mn-lt"/>
                <a:ea typeface="+mn-ea"/>
                <a:cs typeface="+mn-cs"/>
              </a:rPr>
              <a:t>However, these labels are often cheaper to obtain, resulting in larger effective training sets. </a:t>
            </a:r>
            <a:endParaRPr lang="en-US" sz="1600" dirty="0"/>
          </a:p>
        </p:txBody>
      </p:sp>
      <p:pic>
        <p:nvPicPr>
          <p:cNvPr id="6" name="Content Placeholder 5" descr="A picture containing shape&#10;&#10;Description automatically generated">
            <a:extLst>
              <a:ext uri="{FF2B5EF4-FFF2-40B4-BE49-F238E27FC236}">
                <a16:creationId xmlns:a16="http://schemas.microsoft.com/office/drawing/2014/main" id="{05134650-A783-FF49-B40D-BC3189E9AB53}"/>
              </a:ext>
            </a:extLst>
          </p:cNvPr>
          <p:cNvPicPr>
            <a:picLocks noChangeAspect="1"/>
          </p:cNvPicPr>
          <p:nvPr/>
        </p:nvPicPr>
        <p:blipFill>
          <a:blip r:embed="rId2"/>
          <a:stretch>
            <a:fillRect/>
          </a:stretch>
        </p:blipFill>
        <p:spPr>
          <a:xfrm>
            <a:off x="7017028" y="1737360"/>
            <a:ext cx="2089638" cy="2303245"/>
          </a:xfrm>
          <a:prstGeom prst="rect">
            <a:avLst/>
          </a:prstGeom>
        </p:spPr>
      </p:pic>
      <p:sp>
        <p:nvSpPr>
          <p:cNvPr id="7" name="TextBox 6">
            <a:extLst>
              <a:ext uri="{FF2B5EF4-FFF2-40B4-BE49-F238E27FC236}">
                <a16:creationId xmlns:a16="http://schemas.microsoft.com/office/drawing/2014/main" id="{47B72A98-4F2D-1A45-9EBA-76F54BDB1617}"/>
              </a:ext>
            </a:extLst>
          </p:cNvPr>
          <p:cNvSpPr txBox="1"/>
          <p:nvPr/>
        </p:nvSpPr>
        <p:spPr>
          <a:xfrm>
            <a:off x="5118972" y="4390254"/>
            <a:ext cx="6078491" cy="1882530"/>
          </a:xfrm>
          <a:prstGeom prst="rect">
            <a:avLst/>
          </a:prstGeom>
          <a:noFill/>
        </p:spPr>
        <p:txBody>
          <a:bodyPr wrap="square" rtlCol="0">
            <a:spAutoFit/>
          </a:bodyPr>
          <a:lstStyle/>
          <a:p>
            <a:pPr marL="260033" indent="-260033" defTabSz="832104">
              <a:spcAft>
                <a:spcPts val="546"/>
              </a:spcAft>
              <a:buFont typeface="Arial" panose="020B0604020202020204" pitchFamily="34" charset="0"/>
              <a:buChar char="•"/>
            </a:pPr>
            <a:r>
              <a:rPr lang="en-US" sz="1274" kern="1200">
                <a:solidFill>
                  <a:schemeClr val="tx1"/>
                </a:solidFill>
                <a:latin typeface="+mn-lt"/>
                <a:ea typeface="+mn-ea"/>
                <a:cs typeface="+mn-cs"/>
              </a:rPr>
              <a:t>An example of the influence of unlabeled data in semi-supervised learning. </a:t>
            </a:r>
          </a:p>
          <a:p>
            <a:pPr marL="260033" indent="-260033" defTabSz="832104">
              <a:spcAft>
                <a:spcPts val="546"/>
              </a:spcAft>
              <a:buFont typeface="Arial" panose="020B0604020202020204" pitchFamily="34" charset="0"/>
              <a:buChar char="•"/>
            </a:pPr>
            <a:r>
              <a:rPr lang="en-US" sz="1274" kern="1200">
                <a:solidFill>
                  <a:srgbClr val="2014FF"/>
                </a:solidFill>
                <a:latin typeface="+mn-lt"/>
                <a:ea typeface="+mn-ea"/>
                <a:cs typeface="+mn-cs"/>
              </a:rPr>
              <a:t>The top panel shows a decision boundary we might adopt after seeing only one positive (white circle) and one negative (black circle) example. </a:t>
            </a:r>
          </a:p>
          <a:p>
            <a:pPr marL="260033" indent="-260033" defTabSz="832104">
              <a:spcAft>
                <a:spcPts val="546"/>
              </a:spcAft>
              <a:buFont typeface="Arial" panose="020B0604020202020204" pitchFamily="34" charset="0"/>
              <a:buChar char="•"/>
            </a:pPr>
            <a:r>
              <a:rPr lang="en-US" sz="1274" kern="1200">
                <a:solidFill>
                  <a:srgbClr val="2014FF"/>
                </a:solidFill>
                <a:latin typeface="+mn-lt"/>
                <a:ea typeface="+mn-ea"/>
                <a:cs typeface="+mn-cs"/>
              </a:rPr>
              <a:t>The bottom panel shows a decision boundary we might adopt if, in addition to the two labeled examples, we were given a collection of unlabeled data (gray circles). </a:t>
            </a:r>
          </a:p>
          <a:p>
            <a:pPr marL="260033" indent="-260033" defTabSz="832104">
              <a:spcAft>
                <a:spcPts val="546"/>
              </a:spcAft>
              <a:buFont typeface="Arial" panose="020B0604020202020204" pitchFamily="34" charset="0"/>
              <a:buChar char="•"/>
            </a:pPr>
            <a:r>
              <a:rPr lang="en-US" sz="1274" kern="1200">
                <a:solidFill>
                  <a:schemeClr val="tx1"/>
                </a:solidFill>
                <a:latin typeface="+mn-lt"/>
                <a:ea typeface="+mn-ea"/>
                <a:cs typeface="+mn-cs"/>
              </a:rPr>
              <a:t>This could be viewed as performing clustering and then labeling the clusters with the labeled data, pushing the decision boundary away from high-density regions, or learning an underlying one-dimensional manifold where the data reside.</a:t>
            </a:r>
            <a:endParaRPr lang="en-US" sz="1400"/>
          </a:p>
        </p:txBody>
      </p:sp>
    </p:spTree>
    <p:extLst>
      <p:ext uri="{BB962C8B-B14F-4D97-AF65-F5344CB8AC3E}">
        <p14:creationId xmlns:p14="http://schemas.microsoft.com/office/powerpoint/2010/main" val="3621476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290C9-E15A-BB43-8035-9EDC553B3E1A}"/>
              </a:ext>
            </a:extLst>
          </p:cNvPr>
          <p:cNvSpPr>
            <a:spLocks noGrp="1"/>
          </p:cNvSpPr>
          <p:nvPr>
            <p:ph type="title"/>
          </p:nvPr>
        </p:nvSpPr>
        <p:spPr/>
        <p:txBody>
          <a:bodyPr/>
          <a:lstStyle/>
          <a:p>
            <a:r>
              <a:rPr lang="en-US" dirty="0"/>
              <a:t>Reinforcement Learning</a:t>
            </a:r>
          </a:p>
        </p:txBody>
      </p:sp>
      <p:sp>
        <p:nvSpPr>
          <p:cNvPr id="3" name="Content Placeholder 2">
            <a:extLst>
              <a:ext uri="{FF2B5EF4-FFF2-40B4-BE49-F238E27FC236}">
                <a16:creationId xmlns:a16="http://schemas.microsoft.com/office/drawing/2014/main" id="{45734031-DFE0-1D41-B57E-2697CB51C637}"/>
              </a:ext>
            </a:extLst>
          </p:cNvPr>
          <p:cNvSpPr>
            <a:spLocks noGrp="1"/>
          </p:cNvSpPr>
          <p:nvPr>
            <p:ph idx="1"/>
          </p:nvPr>
        </p:nvSpPr>
        <p:spPr/>
        <p:txBody>
          <a:bodyPr>
            <a:normAutofit lnSpcReduction="10000"/>
          </a:bodyPr>
          <a:lstStyle/>
          <a:p>
            <a:r>
              <a:rPr lang="en-US" sz="2000" dirty="0">
                <a:solidFill>
                  <a:srgbClr val="2014FF"/>
                </a:solidFill>
              </a:rPr>
              <a:t>Reinforcement learning is an area of machine learning concerned with how software agents ought to take actions in an environment so as to maximize some notion of cumulative reward.</a:t>
            </a:r>
          </a:p>
          <a:p>
            <a:r>
              <a:rPr lang="en-US" sz="2000" dirty="0"/>
              <a:t>Due to its generality, the field is studied in many other disciplines, such as game theory, control theory, operations research, information theory, simulation-based optimization, multi-agent systems, swarm intelligence, statistics and genetic algorithms. </a:t>
            </a:r>
          </a:p>
          <a:p>
            <a:r>
              <a:rPr lang="en-US" sz="2000" dirty="0"/>
              <a:t>In machine learning, the environment is typically represented as a Markov Decision Process (MDP). </a:t>
            </a:r>
          </a:p>
          <a:p>
            <a:r>
              <a:rPr lang="en-US" sz="2000" dirty="0"/>
              <a:t>MDP provides a mathematical framework for modeling decision making in situations where outcomes are partly random and partly under the control of a decision maker, and is useful in optimization problems</a:t>
            </a:r>
          </a:p>
          <a:p>
            <a:r>
              <a:rPr lang="en-US" sz="2000" dirty="0"/>
              <a:t>Reinforcement learning algorithms do not assume knowledge of an exact mathematical model of the MDP and are used when exact models are infeasible. </a:t>
            </a:r>
          </a:p>
          <a:p>
            <a:r>
              <a:rPr lang="en-US" sz="2000" dirty="0">
                <a:solidFill>
                  <a:srgbClr val="2014FF"/>
                </a:solidFill>
              </a:rPr>
              <a:t>Reinforcement learning algorithms are used in autonomous vehicles or in learning to play a game against a human opponent such as Chess or Go</a:t>
            </a:r>
          </a:p>
        </p:txBody>
      </p:sp>
    </p:spTree>
    <p:extLst>
      <p:ext uri="{BB962C8B-B14F-4D97-AF65-F5344CB8AC3E}">
        <p14:creationId xmlns:p14="http://schemas.microsoft.com/office/powerpoint/2010/main" val="2663349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B4CEB-251A-7A4A-924C-3190371D3FBC}"/>
              </a:ext>
            </a:extLst>
          </p:cNvPr>
          <p:cNvSpPr>
            <a:spLocks noGrp="1"/>
          </p:cNvSpPr>
          <p:nvPr>
            <p:ph type="title"/>
          </p:nvPr>
        </p:nvSpPr>
        <p:spPr/>
        <p:txBody>
          <a:bodyPr/>
          <a:lstStyle/>
          <a:p>
            <a:r>
              <a:rPr lang="en-US" dirty="0"/>
              <a:t>Artificial Life</a:t>
            </a:r>
            <a:br>
              <a:rPr lang="en-US" dirty="0"/>
            </a:br>
            <a:r>
              <a:rPr lang="en-US" sz="2800" dirty="0"/>
              <a:t>https://</a:t>
            </a:r>
            <a:r>
              <a:rPr lang="en-US" sz="2800" dirty="0" err="1"/>
              <a:t>en.wikipedia.org</a:t>
            </a:r>
            <a:r>
              <a:rPr lang="en-US" sz="2800" dirty="0"/>
              <a:t>/wiki/</a:t>
            </a:r>
            <a:r>
              <a:rPr lang="en-US" sz="2800" dirty="0" err="1"/>
              <a:t>Artificial_life</a:t>
            </a:r>
            <a:endParaRPr lang="en-US" sz="2800" dirty="0"/>
          </a:p>
        </p:txBody>
      </p:sp>
      <p:sp>
        <p:nvSpPr>
          <p:cNvPr id="4" name="Content Placeholder 3">
            <a:extLst>
              <a:ext uri="{FF2B5EF4-FFF2-40B4-BE49-F238E27FC236}">
                <a16:creationId xmlns:a16="http://schemas.microsoft.com/office/drawing/2014/main" id="{A672BEAC-5767-6C4B-BF44-DB37E55875C2}"/>
              </a:ext>
            </a:extLst>
          </p:cNvPr>
          <p:cNvSpPr>
            <a:spLocks noGrp="1"/>
          </p:cNvSpPr>
          <p:nvPr>
            <p:ph sz="half" idx="1"/>
          </p:nvPr>
        </p:nvSpPr>
        <p:spPr/>
        <p:txBody>
          <a:bodyPr>
            <a:normAutofit/>
          </a:bodyPr>
          <a:lstStyle/>
          <a:p>
            <a:r>
              <a:rPr lang="en-US" sz="1600" dirty="0"/>
              <a:t>Artificial life (often abbreviated </a:t>
            </a:r>
            <a:r>
              <a:rPr lang="en-US" sz="1600" dirty="0" err="1"/>
              <a:t>ALife</a:t>
            </a:r>
            <a:r>
              <a:rPr lang="en-US" sz="1600" dirty="0"/>
              <a:t> or A-Life) is a field of study wherein researchers examine systems related to natural life, its processes, and its evolution, through the use of simulations with computer models, robotics, and biochemistry.</a:t>
            </a:r>
          </a:p>
          <a:p>
            <a:r>
              <a:rPr lang="en-US" sz="1600" dirty="0"/>
              <a:t>The discipline was named by Christopher Langton, an American theoretical biologist, in 1986. </a:t>
            </a:r>
          </a:p>
          <a:p>
            <a:r>
              <a:rPr lang="en-US" sz="1600" dirty="0"/>
              <a:t>In 1987 Langton organized the first conference on the field, in Los Alamos, New Mexico </a:t>
            </a:r>
          </a:p>
          <a:p>
            <a:r>
              <a:rPr lang="en-US" sz="1600" dirty="0"/>
              <a:t>There are three main kinds of Alife, named for their approaches: </a:t>
            </a:r>
          </a:p>
          <a:p>
            <a:pPr lvl="1"/>
            <a:r>
              <a:rPr lang="en-US" sz="1600" dirty="0">
                <a:solidFill>
                  <a:srgbClr val="2014FF"/>
                </a:solidFill>
              </a:rPr>
              <a:t>Soft, from software</a:t>
            </a:r>
          </a:p>
          <a:p>
            <a:pPr lvl="1"/>
            <a:r>
              <a:rPr lang="en-US" sz="1600" dirty="0">
                <a:solidFill>
                  <a:srgbClr val="2014FF"/>
                </a:solidFill>
              </a:rPr>
              <a:t>Hard, from hardware</a:t>
            </a:r>
          </a:p>
          <a:p>
            <a:pPr lvl="1"/>
            <a:r>
              <a:rPr lang="en-US" sz="1600" dirty="0">
                <a:solidFill>
                  <a:srgbClr val="2014FF"/>
                </a:solidFill>
              </a:rPr>
              <a:t>Wet, from biochemistry</a:t>
            </a:r>
          </a:p>
          <a:p>
            <a:r>
              <a:rPr lang="en-US" sz="1600" dirty="0"/>
              <a:t>Artificial life researchers study traditional biology by trying to recreate aspects of biological phenomena.</a:t>
            </a:r>
          </a:p>
        </p:txBody>
      </p:sp>
      <p:pic>
        <p:nvPicPr>
          <p:cNvPr id="7" name="Content Placeholder 6">
            <a:extLst>
              <a:ext uri="{FF2B5EF4-FFF2-40B4-BE49-F238E27FC236}">
                <a16:creationId xmlns:a16="http://schemas.microsoft.com/office/drawing/2014/main" id="{A8DF474B-786C-3346-86B4-C8F3C64866E6}"/>
              </a:ext>
            </a:extLst>
          </p:cNvPr>
          <p:cNvPicPr>
            <a:picLocks noGrp="1" noChangeAspect="1"/>
          </p:cNvPicPr>
          <p:nvPr>
            <p:ph sz="half" idx="2"/>
          </p:nvPr>
        </p:nvPicPr>
        <p:blipFill>
          <a:blip r:embed="rId2"/>
          <a:stretch>
            <a:fillRect/>
          </a:stretch>
        </p:blipFill>
        <p:spPr>
          <a:xfrm>
            <a:off x="7969638" y="1241966"/>
            <a:ext cx="3648988" cy="4351338"/>
          </a:xfrm>
        </p:spPr>
      </p:pic>
      <p:sp>
        <p:nvSpPr>
          <p:cNvPr id="8" name="TextBox 7">
            <a:extLst>
              <a:ext uri="{FF2B5EF4-FFF2-40B4-BE49-F238E27FC236}">
                <a16:creationId xmlns:a16="http://schemas.microsoft.com/office/drawing/2014/main" id="{97E0700A-2FD2-BE41-B62E-FFC35A9D8084}"/>
              </a:ext>
            </a:extLst>
          </p:cNvPr>
          <p:cNvSpPr txBox="1"/>
          <p:nvPr/>
        </p:nvSpPr>
        <p:spPr>
          <a:xfrm>
            <a:off x="6422435" y="5807631"/>
            <a:ext cx="5196191" cy="646331"/>
          </a:xfrm>
          <a:prstGeom prst="rect">
            <a:avLst/>
          </a:prstGeom>
          <a:noFill/>
        </p:spPr>
        <p:txBody>
          <a:bodyPr wrap="square" rtlCol="0">
            <a:spAutoFit/>
          </a:bodyPr>
          <a:lstStyle/>
          <a:p>
            <a:pPr algn="ctr"/>
            <a:r>
              <a:rPr lang="en-US" dirty="0"/>
              <a:t>https://</a:t>
            </a:r>
            <a:r>
              <a:rPr lang="en-US" dirty="0" err="1"/>
              <a:t>en.wikipedia.org</a:t>
            </a:r>
            <a:r>
              <a:rPr lang="en-US" dirty="0"/>
              <a:t>/wiki/</a:t>
            </a:r>
            <a:r>
              <a:rPr lang="en-US" dirty="0" err="1"/>
              <a:t>Braitenberg_vehicle</a:t>
            </a:r>
            <a:endParaRPr lang="en-US" dirty="0"/>
          </a:p>
          <a:p>
            <a:pPr algn="ctr"/>
            <a:r>
              <a:rPr lang="en-US" dirty="0"/>
              <a:t>(see Video there)</a:t>
            </a:r>
          </a:p>
        </p:txBody>
      </p:sp>
    </p:spTree>
    <p:extLst>
      <p:ext uri="{BB962C8B-B14F-4D97-AF65-F5344CB8AC3E}">
        <p14:creationId xmlns:p14="http://schemas.microsoft.com/office/powerpoint/2010/main" val="12744559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77A49C-491C-F04D-A857-1961C2E2CFC8}"/>
              </a:ext>
            </a:extLst>
          </p:cNvPr>
          <p:cNvSpPr>
            <a:spLocks noGrp="1"/>
          </p:cNvSpPr>
          <p:nvPr>
            <p:ph type="title"/>
          </p:nvPr>
        </p:nvSpPr>
        <p:spPr/>
        <p:txBody>
          <a:bodyPr>
            <a:normAutofit/>
          </a:bodyPr>
          <a:lstStyle/>
          <a:p>
            <a:r>
              <a:rPr lang="en-US" dirty="0" err="1"/>
              <a:t>Braitenberg</a:t>
            </a:r>
            <a:r>
              <a:rPr lang="en-US" dirty="0"/>
              <a:t> Vehicle</a:t>
            </a:r>
            <a:br>
              <a:rPr lang="en-US" dirty="0"/>
            </a:br>
            <a:r>
              <a:rPr lang="en-US" sz="3100" dirty="0"/>
              <a:t>https://</a:t>
            </a:r>
            <a:r>
              <a:rPr lang="en-US" sz="3100" dirty="0" err="1"/>
              <a:t>en.wikipedia.org</a:t>
            </a:r>
            <a:r>
              <a:rPr lang="en-US" sz="3100" dirty="0"/>
              <a:t>/wiki/</a:t>
            </a:r>
            <a:r>
              <a:rPr lang="en-US" sz="3100" dirty="0" err="1"/>
              <a:t>Braitenberg_vehicle</a:t>
            </a:r>
            <a:endParaRPr lang="en-US" sz="3100" dirty="0"/>
          </a:p>
        </p:txBody>
      </p:sp>
      <p:sp>
        <p:nvSpPr>
          <p:cNvPr id="5" name="Content Placeholder 4">
            <a:extLst>
              <a:ext uri="{FF2B5EF4-FFF2-40B4-BE49-F238E27FC236}">
                <a16:creationId xmlns:a16="http://schemas.microsoft.com/office/drawing/2014/main" id="{EF4A1159-454A-E949-B98B-22219C457703}"/>
              </a:ext>
            </a:extLst>
          </p:cNvPr>
          <p:cNvSpPr>
            <a:spLocks noGrp="1"/>
          </p:cNvSpPr>
          <p:nvPr>
            <p:ph sz="half" idx="1"/>
          </p:nvPr>
        </p:nvSpPr>
        <p:spPr/>
        <p:txBody>
          <a:bodyPr>
            <a:noAutofit/>
          </a:bodyPr>
          <a:lstStyle/>
          <a:p>
            <a:r>
              <a:rPr lang="en-US" sz="1800" dirty="0">
                <a:solidFill>
                  <a:srgbClr val="2014FF"/>
                </a:solidFill>
              </a:rPr>
              <a:t>A </a:t>
            </a:r>
            <a:r>
              <a:rPr lang="en-US" sz="1800" dirty="0" err="1">
                <a:solidFill>
                  <a:srgbClr val="2014FF"/>
                </a:solidFill>
              </a:rPr>
              <a:t>Braitenberg</a:t>
            </a:r>
            <a:r>
              <a:rPr lang="en-US" sz="1800" dirty="0">
                <a:solidFill>
                  <a:srgbClr val="2014FF"/>
                </a:solidFill>
              </a:rPr>
              <a:t> vehicle is an agent that can autonomously move around based on its sensor inputs. </a:t>
            </a:r>
          </a:p>
          <a:p>
            <a:r>
              <a:rPr lang="en-US" sz="1800" dirty="0"/>
              <a:t>It has primitive sensors that measure some stimulus at a point, and wheels (each driven by its own motor) that function as actuators or effectors. </a:t>
            </a:r>
          </a:p>
          <a:p>
            <a:r>
              <a:rPr lang="en-US" sz="1800" dirty="0"/>
              <a:t>In the simplest configuration, a sensor is directly connected to an </a:t>
            </a:r>
            <a:r>
              <a:rPr lang="en-US" sz="1800" dirty="0">
                <a:solidFill>
                  <a:srgbClr val="2014FF"/>
                </a:solidFill>
              </a:rPr>
              <a:t>effector</a:t>
            </a:r>
            <a:r>
              <a:rPr lang="en-US" sz="1800" dirty="0"/>
              <a:t>, so that a sensed signal immediately produces a movement of the wheel. </a:t>
            </a:r>
          </a:p>
          <a:p>
            <a:r>
              <a:rPr lang="en-US" sz="1800" dirty="0"/>
              <a:t>Depending on how sensors and wheels are connected, the vehicle exhibits different behaviors (which can be goal-oriented). </a:t>
            </a:r>
          </a:p>
          <a:p>
            <a:r>
              <a:rPr lang="en-US" sz="1800" dirty="0"/>
              <a:t>This means that, depending on the sensor-motor wiring, it appears to strive to achieve certain situations and to avoid others, changing course when the situation changes.</a:t>
            </a:r>
          </a:p>
          <a:p>
            <a:endParaRPr lang="en-US" sz="1800" dirty="0"/>
          </a:p>
        </p:txBody>
      </p:sp>
      <p:pic>
        <p:nvPicPr>
          <p:cNvPr id="8" name="Content Placeholder 7">
            <a:extLst>
              <a:ext uri="{FF2B5EF4-FFF2-40B4-BE49-F238E27FC236}">
                <a16:creationId xmlns:a16="http://schemas.microsoft.com/office/drawing/2014/main" id="{F4FC70A8-E5E5-EA46-9A46-7848D44638F3}"/>
              </a:ext>
            </a:extLst>
          </p:cNvPr>
          <p:cNvPicPr>
            <a:picLocks noGrp="1" noChangeAspect="1"/>
          </p:cNvPicPr>
          <p:nvPr>
            <p:ph sz="half" idx="2"/>
          </p:nvPr>
        </p:nvPicPr>
        <p:blipFill>
          <a:blip r:embed="rId2"/>
          <a:stretch>
            <a:fillRect/>
          </a:stretch>
        </p:blipFill>
        <p:spPr>
          <a:xfrm>
            <a:off x="6543489" y="1825625"/>
            <a:ext cx="4439022" cy="4351338"/>
          </a:xfrm>
        </p:spPr>
      </p:pic>
    </p:spTree>
    <p:extLst>
      <p:ext uri="{BB962C8B-B14F-4D97-AF65-F5344CB8AC3E}">
        <p14:creationId xmlns:p14="http://schemas.microsoft.com/office/powerpoint/2010/main" val="1487051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D9EE9-9C36-0846-B33F-A7DE2BAA6A86}"/>
              </a:ext>
            </a:extLst>
          </p:cNvPr>
          <p:cNvSpPr>
            <a:spLocks noGrp="1"/>
          </p:cNvSpPr>
          <p:nvPr>
            <p:ph type="title"/>
          </p:nvPr>
        </p:nvSpPr>
        <p:spPr/>
        <p:txBody>
          <a:bodyPr>
            <a:normAutofit/>
          </a:bodyPr>
          <a:lstStyle/>
          <a:p>
            <a:pPr lvl="0">
              <a:spcBef>
                <a:spcPts val="1000"/>
              </a:spcBef>
            </a:pPr>
            <a:r>
              <a:rPr lang="en-US" dirty="0"/>
              <a:t>Deep Learning</a:t>
            </a:r>
            <a:br>
              <a:rPr lang="en-US" dirty="0"/>
            </a:br>
            <a:r>
              <a:rPr lang="en-US" sz="2800" dirty="0">
                <a:solidFill>
                  <a:prstClr val="black"/>
                </a:solidFill>
                <a:latin typeface="Calibri" panose="020F0502020204030204"/>
                <a:ea typeface="+mn-ea"/>
                <a:cs typeface="+mn-cs"/>
              </a:rPr>
              <a:t>https://</a:t>
            </a:r>
            <a:r>
              <a:rPr lang="en-US" sz="2800" dirty="0" err="1">
                <a:solidFill>
                  <a:prstClr val="black"/>
                </a:solidFill>
                <a:latin typeface="Calibri" panose="020F0502020204030204"/>
                <a:ea typeface="+mn-ea"/>
                <a:cs typeface="+mn-cs"/>
              </a:rPr>
              <a:t>en.wikipedia.org</a:t>
            </a:r>
            <a:r>
              <a:rPr lang="en-US" sz="2800" dirty="0">
                <a:solidFill>
                  <a:prstClr val="black"/>
                </a:solidFill>
                <a:latin typeface="Calibri" panose="020F0502020204030204"/>
                <a:ea typeface="+mn-ea"/>
                <a:cs typeface="+mn-cs"/>
              </a:rPr>
              <a:t>/wiki/</a:t>
            </a:r>
            <a:r>
              <a:rPr lang="en-US" sz="2800" dirty="0" err="1">
                <a:solidFill>
                  <a:prstClr val="black"/>
                </a:solidFill>
                <a:latin typeface="Calibri" panose="020F0502020204030204"/>
                <a:ea typeface="+mn-ea"/>
                <a:cs typeface="+mn-cs"/>
              </a:rPr>
              <a:t>Deep_learning</a:t>
            </a:r>
            <a:endParaRPr lang="en-US" dirty="0"/>
          </a:p>
        </p:txBody>
      </p:sp>
      <p:sp>
        <p:nvSpPr>
          <p:cNvPr id="3" name="Content Placeholder 2">
            <a:extLst>
              <a:ext uri="{FF2B5EF4-FFF2-40B4-BE49-F238E27FC236}">
                <a16:creationId xmlns:a16="http://schemas.microsoft.com/office/drawing/2014/main" id="{6C14B861-FF27-6149-99B1-FEF3EB681A3C}"/>
              </a:ext>
            </a:extLst>
          </p:cNvPr>
          <p:cNvSpPr>
            <a:spLocks noGrp="1"/>
          </p:cNvSpPr>
          <p:nvPr>
            <p:ph idx="1"/>
          </p:nvPr>
        </p:nvSpPr>
        <p:spPr/>
        <p:txBody>
          <a:bodyPr>
            <a:noAutofit/>
          </a:bodyPr>
          <a:lstStyle/>
          <a:p>
            <a:r>
              <a:rPr lang="en-US" sz="1600" dirty="0"/>
              <a:t>Deep learning (also known as deep structured learning) is part of a broader family of machine learning methods based on artificial neural networks. </a:t>
            </a:r>
          </a:p>
          <a:p>
            <a:r>
              <a:rPr lang="en-US" sz="1600" dirty="0">
                <a:solidFill>
                  <a:srgbClr val="2014FF"/>
                </a:solidFill>
              </a:rPr>
              <a:t>The adjective "deep" in deep learning refers to the use of multiple hidden layers in the network.</a:t>
            </a:r>
          </a:p>
          <a:p>
            <a:r>
              <a:rPr lang="en-US" sz="1600" dirty="0">
                <a:solidFill>
                  <a:srgbClr val="2014FF"/>
                </a:solidFill>
              </a:rPr>
              <a:t>By contrast, “wide shallow” networks have few hidden layers (</a:t>
            </a:r>
            <a:r>
              <a:rPr lang="en-US" sz="1600" dirty="0" err="1">
                <a:solidFill>
                  <a:srgbClr val="2014FF"/>
                </a:solidFill>
              </a:rPr>
              <a:t>perceptrons</a:t>
            </a:r>
            <a:r>
              <a:rPr lang="en-US" sz="1600" dirty="0">
                <a:solidFill>
                  <a:srgbClr val="2014FF"/>
                </a:solidFill>
              </a:rPr>
              <a:t>) but many neurons in those layers</a:t>
            </a:r>
          </a:p>
          <a:p>
            <a:r>
              <a:rPr lang="en-US" sz="1600" dirty="0"/>
              <a:t>Deep learning is a modern variation which is concerned with an unbounded number of layers of bounded size, which permits practical application and optimized implementation, while retaining theoretical universality under mild conditions. </a:t>
            </a:r>
          </a:p>
          <a:p>
            <a:r>
              <a:rPr lang="en-US" sz="1600" dirty="0"/>
              <a:t>In deep learning the layers are also permitted to be heterogeneous and to deviate widely from biologically informed models</a:t>
            </a:r>
          </a:p>
          <a:p>
            <a:r>
              <a:rPr lang="en-US" sz="1600" dirty="0"/>
              <a:t>Deep-learning architectures such as deep neural networks, deep belief networks, deep reinforcement learning, recurrent neural networks and convolutional neural networks have been applied to fields including computer vision, speech recognition, natural language processing, machine translation, bioinformatics, drug design, medical image analysis, material inspection and board game programs</a:t>
            </a:r>
          </a:p>
          <a:p>
            <a:endParaRPr lang="en-US" sz="1600" dirty="0"/>
          </a:p>
          <a:p>
            <a:endParaRPr lang="en-US" sz="1600" dirty="0"/>
          </a:p>
        </p:txBody>
      </p:sp>
    </p:spTree>
    <p:extLst>
      <p:ext uri="{BB962C8B-B14F-4D97-AF65-F5344CB8AC3E}">
        <p14:creationId xmlns:p14="http://schemas.microsoft.com/office/powerpoint/2010/main" val="25380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EE73255-8084-4DF9-BB0B-15EAC92E2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6F3621-E087-CA4D-B2D1-E1E365C69175}"/>
              </a:ext>
            </a:extLst>
          </p:cNvPr>
          <p:cNvSpPr>
            <a:spLocks noGrp="1"/>
          </p:cNvSpPr>
          <p:nvPr>
            <p:ph type="title"/>
          </p:nvPr>
        </p:nvSpPr>
        <p:spPr>
          <a:xfrm>
            <a:off x="603938" y="640081"/>
            <a:ext cx="2608655" cy="5257799"/>
          </a:xfrm>
        </p:spPr>
        <p:txBody>
          <a:bodyPr>
            <a:normAutofit/>
          </a:bodyPr>
          <a:lstStyle/>
          <a:p>
            <a:r>
              <a:rPr lang="en-US" sz="3600">
                <a:solidFill>
                  <a:srgbClr val="2C2C2C"/>
                </a:solidFill>
              </a:rPr>
              <a:t>Another Web Site and Book in Python</a:t>
            </a:r>
          </a:p>
        </p:txBody>
      </p:sp>
      <p:sp>
        <p:nvSpPr>
          <p:cNvPr id="18" name="Rounded Rectangle 9">
            <a:extLst>
              <a:ext uri="{FF2B5EF4-FFF2-40B4-BE49-F238E27FC236}">
                <a16:creationId xmlns:a16="http://schemas.microsoft.com/office/drawing/2014/main" id="{67048353-8981-459A-9BC6-9711CE462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0067"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application&#10;&#10;Description automatically generated">
            <a:extLst>
              <a:ext uri="{FF2B5EF4-FFF2-40B4-BE49-F238E27FC236}">
                <a16:creationId xmlns:a16="http://schemas.microsoft.com/office/drawing/2014/main" id="{4B67BFCA-B154-5243-AE1B-2C48E995F5C3}"/>
              </a:ext>
            </a:extLst>
          </p:cNvPr>
          <p:cNvPicPr>
            <a:picLocks noChangeAspect="1"/>
          </p:cNvPicPr>
          <p:nvPr/>
        </p:nvPicPr>
        <p:blipFill rotWithShape="1">
          <a:blip r:embed="rId2"/>
          <a:srcRect r="929" b="-2"/>
          <a:stretch/>
        </p:blipFill>
        <p:spPr>
          <a:xfrm>
            <a:off x="4062964" y="942538"/>
            <a:ext cx="7163222" cy="4808332"/>
          </a:xfrm>
          <a:prstGeom prst="rect">
            <a:avLst/>
          </a:prstGeom>
          <a:effectLst/>
        </p:spPr>
      </p:pic>
    </p:spTree>
    <p:extLst>
      <p:ext uri="{BB962C8B-B14F-4D97-AF65-F5344CB8AC3E}">
        <p14:creationId xmlns:p14="http://schemas.microsoft.com/office/powerpoint/2010/main" val="18816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7093F-D7F4-454B-B180-6C94CAC698AE}"/>
              </a:ext>
            </a:extLst>
          </p:cNvPr>
          <p:cNvSpPr>
            <a:spLocks noGrp="1"/>
          </p:cNvSpPr>
          <p:nvPr>
            <p:ph type="title"/>
          </p:nvPr>
        </p:nvSpPr>
        <p:spPr/>
        <p:txBody>
          <a:bodyPr/>
          <a:lstStyle/>
          <a:p>
            <a:r>
              <a:rPr lang="en-US" dirty="0"/>
              <a:t>Deep Learning</a:t>
            </a:r>
          </a:p>
        </p:txBody>
      </p:sp>
      <p:sp>
        <p:nvSpPr>
          <p:cNvPr id="4" name="Content Placeholder 3">
            <a:extLst>
              <a:ext uri="{FF2B5EF4-FFF2-40B4-BE49-F238E27FC236}">
                <a16:creationId xmlns:a16="http://schemas.microsoft.com/office/drawing/2014/main" id="{25FF8D9C-4996-AA41-9A5A-219A64AAB10B}"/>
              </a:ext>
            </a:extLst>
          </p:cNvPr>
          <p:cNvSpPr>
            <a:spLocks noGrp="1"/>
          </p:cNvSpPr>
          <p:nvPr>
            <p:ph sz="half" idx="1"/>
          </p:nvPr>
        </p:nvSpPr>
        <p:spPr/>
        <p:txBody>
          <a:bodyPr>
            <a:noAutofit/>
          </a:bodyPr>
          <a:lstStyle/>
          <a:p>
            <a:r>
              <a:rPr lang="en-US" sz="1600" dirty="0">
                <a:solidFill>
                  <a:srgbClr val="2014FF"/>
                </a:solidFill>
              </a:rPr>
              <a:t>Deep learning </a:t>
            </a:r>
            <a:r>
              <a:rPr lang="en-US" sz="1600" dirty="0"/>
              <a:t>is a class of machine learning algorithms that uses multiple layers to progressively extract higher-level features from the raw input. </a:t>
            </a:r>
          </a:p>
          <a:p>
            <a:r>
              <a:rPr lang="en-US" sz="1600" dirty="0"/>
              <a:t>For example, in image processing, lower layers may identify edges, while higher layers may identify the concepts relevant to a human such as digits or letters or faces.</a:t>
            </a:r>
          </a:p>
          <a:p>
            <a:r>
              <a:rPr lang="en-US" sz="1600" dirty="0"/>
              <a:t>Most modern deep learning models are based on artificial neural networks, specifically </a:t>
            </a:r>
            <a:r>
              <a:rPr lang="en-US" sz="1600" dirty="0">
                <a:solidFill>
                  <a:srgbClr val="2014FF"/>
                </a:solidFill>
              </a:rPr>
              <a:t>convolutional neural networks (CNN)s</a:t>
            </a:r>
          </a:p>
          <a:p>
            <a:r>
              <a:rPr lang="en-US" sz="1600" dirty="0"/>
              <a:t>But they can also include propositional formulas or latent variables organized layer-wise in deep generative models such as the nodes in deep “Boltzmann machines”.</a:t>
            </a:r>
          </a:p>
          <a:p>
            <a:r>
              <a:rPr lang="en-US" sz="1600" dirty="0"/>
              <a:t>The Boltzmann machine is based on a spin-glass model with an external field (i.e., a stochastic </a:t>
            </a:r>
            <a:r>
              <a:rPr lang="en-US" sz="1600" dirty="0" err="1"/>
              <a:t>Ising</a:t>
            </a:r>
            <a:r>
              <a:rPr lang="en-US" sz="1600" dirty="0"/>
              <a:t> magnetic spin  model)</a:t>
            </a:r>
          </a:p>
          <a:p>
            <a:pPr marL="0" indent="0">
              <a:buNone/>
            </a:pPr>
            <a:endParaRPr lang="en-US" sz="1600" dirty="0"/>
          </a:p>
        </p:txBody>
      </p:sp>
      <p:pic>
        <p:nvPicPr>
          <p:cNvPr id="7" name="Content Placeholder 6" descr="Diagram&#10;&#10;Description automatically generated">
            <a:extLst>
              <a:ext uri="{FF2B5EF4-FFF2-40B4-BE49-F238E27FC236}">
                <a16:creationId xmlns:a16="http://schemas.microsoft.com/office/drawing/2014/main" id="{A61D5A58-7E7D-F441-9C79-4BBBAE5D6634}"/>
              </a:ext>
            </a:extLst>
          </p:cNvPr>
          <p:cNvPicPr>
            <a:picLocks noGrp="1" noChangeAspect="1"/>
          </p:cNvPicPr>
          <p:nvPr>
            <p:ph sz="half" idx="2"/>
          </p:nvPr>
        </p:nvPicPr>
        <p:blipFill>
          <a:blip r:embed="rId2"/>
          <a:stretch>
            <a:fillRect/>
          </a:stretch>
        </p:blipFill>
        <p:spPr>
          <a:xfrm>
            <a:off x="6761385" y="1825625"/>
            <a:ext cx="4003230" cy="4351338"/>
          </a:xfrm>
        </p:spPr>
      </p:pic>
    </p:spTree>
    <p:extLst>
      <p:ext uri="{BB962C8B-B14F-4D97-AF65-F5344CB8AC3E}">
        <p14:creationId xmlns:p14="http://schemas.microsoft.com/office/powerpoint/2010/main" val="1975723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667B8E-CE04-9345-9659-0E8DE935B77A}"/>
              </a:ext>
            </a:extLst>
          </p:cNvPr>
          <p:cNvSpPr>
            <a:spLocks noGrp="1"/>
          </p:cNvSpPr>
          <p:nvPr>
            <p:ph type="title"/>
          </p:nvPr>
        </p:nvSpPr>
        <p:spPr/>
        <p:txBody>
          <a:bodyPr/>
          <a:lstStyle/>
          <a:p>
            <a:r>
              <a:rPr lang="en-US" dirty="0"/>
              <a:t>Deep Learning</a:t>
            </a:r>
          </a:p>
        </p:txBody>
      </p:sp>
      <p:sp>
        <p:nvSpPr>
          <p:cNvPr id="3" name="Content Placeholder 2">
            <a:extLst>
              <a:ext uri="{FF2B5EF4-FFF2-40B4-BE49-F238E27FC236}">
                <a16:creationId xmlns:a16="http://schemas.microsoft.com/office/drawing/2014/main" id="{95D124A9-F63E-0743-B0E8-AA51CCC314F7}"/>
              </a:ext>
            </a:extLst>
          </p:cNvPr>
          <p:cNvSpPr>
            <a:spLocks noGrp="1"/>
          </p:cNvSpPr>
          <p:nvPr>
            <p:ph sz="half" idx="1"/>
          </p:nvPr>
        </p:nvSpPr>
        <p:spPr>
          <a:xfrm>
            <a:off x="503434" y="1825625"/>
            <a:ext cx="6534364" cy="4351338"/>
          </a:xfrm>
        </p:spPr>
        <p:txBody>
          <a:bodyPr>
            <a:noAutofit/>
          </a:bodyPr>
          <a:lstStyle/>
          <a:p>
            <a:r>
              <a:rPr lang="en-US" sz="1800" dirty="0">
                <a:solidFill>
                  <a:srgbClr val="2014FF"/>
                </a:solidFill>
              </a:rPr>
              <a:t>In deep learning, each level learns to transform its input data into a slightly more abstract and composite representation</a:t>
            </a:r>
            <a:r>
              <a:rPr lang="en-US" sz="1800" dirty="0"/>
              <a:t>. </a:t>
            </a:r>
          </a:p>
          <a:p>
            <a:r>
              <a:rPr lang="en-US" sz="1800" dirty="0"/>
              <a:t>In an image recognition application, the raw input may be a matrix of pixels</a:t>
            </a:r>
          </a:p>
          <a:p>
            <a:pPr lvl="1"/>
            <a:r>
              <a:rPr lang="en-US" sz="1600" dirty="0">
                <a:solidFill>
                  <a:srgbClr val="2014FF"/>
                </a:solidFill>
              </a:rPr>
              <a:t>The first representational layer may abstract the pixels and encode edges</a:t>
            </a:r>
          </a:p>
          <a:p>
            <a:pPr lvl="1"/>
            <a:r>
              <a:rPr lang="en-US" sz="1600" dirty="0">
                <a:solidFill>
                  <a:srgbClr val="2014FF"/>
                </a:solidFill>
              </a:rPr>
              <a:t>The second layer may compose and encode arrangements of edges</a:t>
            </a:r>
          </a:p>
          <a:p>
            <a:pPr lvl="1"/>
            <a:r>
              <a:rPr lang="en-US" sz="1600" dirty="0">
                <a:solidFill>
                  <a:srgbClr val="2014FF"/>
                </a:solidFill>
              </a:rPr>
              <a:t>The third layer may encode a nose and eyes</a:t>
            </a:r>
          </a:p>
          <a:p>
            <a:pPr lvl="1"/>
            <a:r>
              <a:rPr lang="en-US" sz="1400" dirty="0">
                <a:solidFill>
                  <a:srgbClr val="2014FF"/>
                </a:solidFill>
              </a:rPr>
              <a:t>The fourth layer may recognize that the image contains a face. </a:t>
            </a:r>
          </a:p>
          <a:p>
            <a:pPr marL="285750" lvl="1" indent="-285750"/>
            <a:r>
              <a:rPr lang="en-US" sz="1600" dirty="0"/>
              <a:t>Importantly, a deep learning process can learn which features to optimally place in which level on its own. </a:t>
            </a:r>
          </a:p>
          <a:p>
            <a:r>
              <a:rPr lang="en-US" sz="1800" dirty="0"/>
              <a:t>This does not completely eliminate the need for hand-tuning</a:t>
            </a:r>
          </a:p>
          <a:p>
            <a:r>
              <a:rPr lang="en-US" sz="1800" dirty="0"/>
              <a:t>For example, varying numbers of layers and layer sizes can provide different degrees of abstraction.</a:t>
            </a:r>
          </a:p>
        </p:txBody>
      </p:sp>
      <p:pic>
        <p:nvPicPr>
          <p:cNvPr id="6" name="Content Placeholder 6" descr="Diagram&#10;&#10;Description automatically generated">
            <a:extLst>
              <a:ext uri="{FF2B5EF4-FFF2-40B4-BE49-F238E27FC236}">
                <a16:creationId xmlns:a16="http://schemas.microsoft.com/office/drawing/2014/main" id="{B71AD488-1664-0E4D-909C-0AC33BB62AAB}"/>
              </a:ext>
            </a:extLst>
          </p:cNvPr>
          <p:cNvPicPr>
            <a:picLocks noChangeAspect="1"/>
          </p:cNvPicPr>
          <p:nvPr/>
        </p:nvPicPr>
        <p:blipFill>
          <a:blip r:embed="rId2"/>
          <a:stretch>
            <a:fillRect/>
          </a:stretch>
        </p:blipFill>
        <p:spPr>
          <a:xfrm>
            <a:off x="7350569" y="1690688"/>
            <a:ext cx="4003230" cy="4351338"/>
          </a:xfrm>
          <a:prstGeom prst="rect">
            <a:avLst/>
          </a:prstGeom>
        </p:spPr>
      </p:pic>
    </p:spTree>
    <p:extLst>
      <p:ext uri="{BB962C8B-B14F-4D97-AF65-F5344CB8AC3E}">
        <p14:creationId xmlns:p14="http://schemas.microsoft.com/office/powerpoint/2010/main" val="2299708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B9CAC-D4C4-5244-AE82-42E372867FD9}"/>
              </a:ext>
            </a:extLst>
          </p:cNvPr>
          <p:cNvSpPr>
            <a:spLocks noGrp="1"/>
          </p:cNvSpPr>
          <p:nvPr>
            <p:ph type="title"/>
          </p:nvPr>
        </p:nvSpPr>
        <p:spPr/>
        <p:txBody>
          <a:bodyPr/>
          <a:lstStyle/>
          <a:p>
            <a:r>
              <a:rPr lang="en-US" dirty="0"/>
              <a:t>Applications of Deep Learning:</a:t>
            </a:r>
            <a:br>
              <a:rPr lang="en-US" dirty="0"/>
            </a:br>
            <a:r>
              <a:rPr lang="en-US" dirty="0"/>
              <a:t>Speech Recognition</a:t>
            </a:r>
          </a:p>
        </p:txBody>
      </p:sp>
      <p:sp>
        <p:nvSpPr>
          <p:cNvPr id="5" name="Content Placeholder 4">
            <a:extLst>
              <a:ext uri="{FF2B5EF4-FFF2-40B4-BE49-F238E27FC236}">
                <a16:creationId xmlns:a16="http://schemas.microsoft.com/office/drawing/2014/main" id="{C1262607-5F83-0A40-BFFF-CD7DD5326656}"/>
              </a:ext>
            </a:extLst>
          </p:cNvPr>
          <p:cNvSpPr>
            <a:spLocks noGrp="1"/>
          </p:cNvSpPr>
          <p:nvPr>
            <p:ph sz="half" idx="1"/>
          </p:nvPr>
        </p:nvSpPr>
        <p:spPr/>
        <p:txBody>
          <a:bodyPr>
            <a:noAutofit/>
          </a:bodyPr>
          <a:lstStyle/>
          <a:p>
            <a:r>
              <a:rPr lang="en-US" sz="1600" dirty="0"/>
              <a:t>Large-scale automatic speech recognition is the first and most convincing successful case of deep learning. </a:t>
            </a:r>
          </a:p>
          <a:p>
            <a:r>
              <a:rPr lang="en-US" sz="1600" dirty="0">
                <a:solidFill>
                  <a:srgbClr val="2014FF"/>
                </a:solidFill>
              </a:rPr>
              <a:t>LSTM RNNs can learn "Very Deep Learning" tasks </a:t>
            </a:r>
            <a:r>
              <a:rPr lang="en-US" sz="1600" dirty="0"/>
              <a:t>that involve multi-second intervals containing speech events separated by thousands of discrete time steps, where one time step corresponds to about 10 </a:t>
            </a:r>
            <a:r>
              <a:rPr lang="en-US" sz="1600" dirty="0" err="1"/>
              <a:t>ms.</a:t>
            </a:r>
            <a:r>
              <a:rPr lang="en-US" sz="1600" dirty="0"/>
              <a:t> </a:t>
            </a:r>
          </a:p>
          <a:p>
            <a:r>
              <a:rPr lang="en-US" sz="1600" dirty="0"/>
              <a:t>LSTM with forget gates is competitive with traditional speech recognizers on certain tasks. </a:t>
            </a:r>
          </a:p>
          <a:p>
            <a:r>
              <a:rPr lang="en-US" sz="1600" dirty="0"/>
              <a:t>The initial success in </a:t>
            </a:r>
            <a:r>
              <a:rPr lang="en-US" sz="1600" dirty="0">
                <a:solidFill>
                  <a:srgbClr val="2014FF"/>
                </a:solidFill>
              </a:rPr>
              <a:t>speech recognition </a:t>
            </a:r>
            <a:r>
              <a:rPr lang="en-US" sz="1600" dirty="0"/>
              <a:t>was based on small-scale recognition tasks. </a:t>
            </a:r>
          </a:p>
          <a:p>
            <a:r>
              <a:rPr lang="en-US" sz="1600" dirty="0"/>
              <a:t>The data set contains 630 speakers from eight major dialects of American English, where each speaker reads 10 sentences.</a:t>
            </a:r>
          </a:p>
          <a:p>
            <a:r>
              <a:rPr lang="en-US" sz="1600" dirty="0"/>
              <a:t>Its small size lets many configurations be tried. The error rates listed below, including these early results and measured as percent phone error rates (PER), have been summarized since 1991. </a:t>
            </a:r>
          </a:p>
          <a:p>
            <a:endParaRPr lang="en-US" sz="1600" dirty="0"/>
          </a:p>
        </p:txBody>
      </p:sp>
      <p:pic>
        <p:nvPicPr>
          <p:cNvPr id="8" name="Content Placeholder 7" descr="Table&#10;&#10;Description automatically generated">
            <a:extLst>
              <a:ext uri="{FF2B5EF4-FFF2-40B4-BE49-F238E27FC236}">
                <a16:creationId xmlns:a16="http://schemas.microsoft.com/office/drawing/2014/main" id="{AD9B058C-EB8D-EE48-915C-CC9798C7C295}"/>
              </a:ext>
            </a:extLst>
          </p:cNvPr>
          <p:cNvPicPr>
            <a:picLocks noGrp="1" noChangeAspect="1"/>
          </p:cNvPicPr>
          <p:nvPr>
            <p:ph sz="half" idx="2"/>
          </p:nvPr>
        </p:nvPicPr>
        <p:blipFill>
          <a:blip r:embed="rId2"/>
          <a:stretch>
            <a:fillRect/>
          </a:stretch>
        </p:blipFill>
        <p:spPr>
          <a:xfrm>
            <a:off x="6172200" y="1855443"/>
            <a:ext cx="5181600" cy="4291702"/>
          </a:xfrm>
        </p:spPr>
      </p:pic>
      <p:sp>
        <p:nvSpPr>
          <p:cNvPr id="3" name="TextBox 2">
            <a:extLst>
              <a:ext uri="{FF2B5EF4-FFF2-40B4-BE49-F238E27FC236}">
                <a16:creationId xmlns:a16="http://schemas.microsoft.com/office/drawing/2014/main" id="{16B59C99-73B6-D04C-803E-4389788DD6E3}"/>
              </a:ext>
            </a:extLst>
          </p:cNvPr>
          <p:cNvSpPr txBox="1"/>
          <p:nvPr/>
        </p:nvSpPr>
        <p:spPr>
          <a:xfrm>
            <a:off x="838200" y="6390526"/>
            <a:ext cx="10515600" cy="369332"/>
          </a:xfrm>
          <a:prstGeom prst="rect">
            <a:avLst/>
          </a:prstGeom>
          <a:noFill/>
        </p:spPr>
        <p:txBody>
          <a:bodyPr wrap="square" rtlCol="0">
            <a:spAutoFit/>
          </a:bodyPr>
          <a:lstStyle/>
          <a:p>
            <a:r>
              <a:rPr lang="en-US" dirty="0">
                <a:solidFill>
                  <a:srgbClr val="2014FF"/>
                </a:solidFill>
              </a:rPr>
              <a:t>LSTM  RNN = “Long-Short Term Memory Recurrent Neural Network” (similar to a Finite State Machine) </a:t>
            </a:r>
          </a:p>
        </p:txBody>
      </p:sp>
    </p:spTree>
    <p:extLst>
      <p:ext uri="{BB962C8B-B14F-4D97-AF65-F5344CB8AC3E}">
        <p14:creationId xmlns:p14="http://schemas.microsoft.com/office/powerpoint/2010/main" val="31729936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B9CAC-D4C4-5244-AE82-42E372867FD9}"/>
              </a:ext>
            </a:extLst>
          </p:cNvPr>
          <p:cNvSpPr>
            <a:spLocks noGrp="1"/>
          </p:cNvSpPr>
          <p:nvPr>
            <p:ph type="title"/>
          </p:nvPr>
        </p:nvSpPr>
        <p:spPr/>
        <p:txBody>
          <a:bodyPr/>
          <a:lstStyle/>
          <a:p>
            <a:r>
              <a:rPr lang="en-US" dirty="0"/>
              <a:t>Applications of Deep Learning:</a:t>
            </a:r>
            <a:br>
              <a:rPr lang="en-US" dirty="0"/>
            </a:br>
            <a:r>
              <a:rPr lang="en-US" dirty="0"/>
              <a:t>Image Recognition</a:t>
            </a:r>
          </a:p>
        </p:txBody>
      </p:sp>
      <p:sp>
        <p:nvSpPr>
          <p:cNvPr id="5" name="Content Placeholder 4">
            <a:extLst>
              <a:ext uri="{FF2B5EF4-FFF2-40B4-BE49-F238E27FC236}">
                <a16:creationId xmlns:a16="http://schemas.microsoft.com/office/drawing/2014/main" id="{C1262607-5F83-0A40-BFFF-CD7DD5326656}"/>
              </a:ext>
            </a:extLst>
          </p:cNvPr>
          <p:cNvSpPr>
            <a:spLocks noGrp="1"/>
          </p:cNvSpPr>
          <p:nvPr>
            <p:ph sz="half" idx="1"/>
          </p:nvPr>
        </p:nvSpPr>
        <p:spPr>
          <a:xfrm>
            <a:off x="394635" y="1825625"/>
            <a:ext cx="5909911" cy="4351338"/>
          </a:xfrm>
        </p:spPr>
        <p:txBody>
          <a:bodyPr>
            <a:noAutofit/>
          </a:bodyPr>
          <a:lstStyle/>
          <a:p>
            <a:r>
              <a:rPr lang="en-US" sz="1600" dirty="0"/>
              <a:t>A common evaluation set for image classification is the MNIST database data set. </a:t>
            </a:r>
          </a:p>
          <a:p>
            <a:r>
              <a:rPr lang="en-US" sz="1600" dirty="0"/>
              <a:t>The MNIST database (</a:t>
            </a:r>
            <a:r>
              <a:rPr lang="en-US" sz="1600" dirty="0">
                <a:solidFill>
                  <a:srgbClr val="2014FF"/>
                </a:solidFill>
              </a:rPr>
              <a:t>Modified National Institute of Standards and Technology database</a:t>
            </a:r>
            <a:r>
              <a:rPr lang="en-US" sz="1600" dirty="0"/>
              <a:t>) is a large database of handwritten digits that is commonly used for training various image processing systems</a:t>
            </a:r>
          </a:p>
          <a:p>
            <a:r>
              <a:rPr lang="en-US" sz="1600" dirty="0"/>
              <a:t>MNIST is composed of handwritten digits and includes 60,000 training examples and 10,000 test examples. </a:t>
            </a:r>
          </a:p>
          <a:p>
            <a:r>
              <a:rPr lang="en-US" sz="1600" dirty="0"/>
              <a:t>Its small size lets users test multiple configurations. </a:t>
            </a:r>
          </a:p>
          <a:p>
            <a:r>
              <a:rPr lang="en-US" sz="1600" dirty="0"/>
              <a:t>Deep learning-based image recognition has become "superhuman", producing more accurate results than human contestants. </a:t>
            </a:r>
          </a:p>
          <a:p>
            <a:r>
              <a:rPr lang="en-US" sz="1600" dirty="0"/>
              <a:t>This first occurred in 2011 in recognition of traffic signs, and in 2014, with recognition of human faces, surpassing human level face recognition </a:t>
            </a:r>
          </a:p>
          <a:p>
            <a:r>
              <a:rPr lang="en-US" sz="1600" dirty="0"/>
              <a:t>Deep learning-trained vehicles now interpret 360° camera views.</a:t>
            </a:r>
          </a:p>
          <a:p>
            <a:endParaRPr lang="en-US" sz="1600" dirty="0"/>
          </a:p>
        </p:txBody>
      </p:sp>
      <p:pic>
        <p:nvPicPr>
          <p:cNvPr id="9" name="Content Placeholder 8" descr="Graphical user interface, application&#10;&#10;Description automatically generated">
            <a:extLst>
              <a:ext uri="{FF2B5EF4-FFF2-40B4-BE49-F238E27FC236}">
                <a16:creationId xmlns:a16="http://schemas.microsoft.com/office/drawing/2014/main" id="{24371424-7ABD-B94E-B3FA-D4BAC23F7F5E}"/>
              </a:ext>
            </a:extLst>
          </p:cNvPr>
          <p:cNvPicPr>
            <a:picLocks noGrp="1" noChangeAspect="1"/>
          </p:cNvPicPr>
          <p:nvPr>
            <p:ph sz="half" idx="2"/>
          </p:nvPr>
        </p:nvPicPr>
        <p:blipFill>
          <a:blip r:embed="rId2"/>
          <a:stretch>
            <a:fillRect/>
          </a:stretch>
        </p:blipFill>
        <p:spPr>
          <a:xfrm>
            <a:off x="6274837" y="1825625"/>
            <a:ext cx="4976326" cy="4351338"/>
          </a:xfrm>
        </p:spPr>
      </p:pic>
      <p:sp>
        <p:nvSpPr>
          <p:cNvPr id="6" name="TextBox 5">
            <a:extLst>
              <a:ext uri="{FF2B5EF4-FFF2-40B4-BE49-F238E27FC236}">
                <a16:creationId xmlns:a16="http://schemas.microsoft.com/office/drawing/2014/main" id="{8C9D520D-3F75-3F44-B801-0897C6A6DD49}"/>
              </a:ext>
            </a:extLst>
          </p:cNvPr>
          <p:cNvSpPr txBox="1"/>
          <p:nvPr/>
        </p:nvSpPr>
        <p:spPr>
          <a:xfrm>
            <a:off x="3696903" y="6311900"/>
            <a:ext cx="4298879" cy="369332"/>
          </a:xfrm>
          <a:prstGeom prst="rect">
            <a:avLst/>
          </a:prstGeom>
          <a:noFill/>
        </p:spPr>
        <p:txBody>
          <a:bodyPr wrap="square" rtlCol="0">
            <a:spAutoFit/>
          </a:bodyPr>
          <a:lstStyle/>
          <a:p>
            <a:pPr algn="ctr"/>
            <a:r>
              <a:rPr lang="en-US" dirty="0"/>
              <a:t>https://</a:t>
            </a:r>
            <a:r>
              <a:rPr lang="en-US" dirty="0" err="1"/>
              <a:t>arxiv.org</a:t>
            </a:r>
            <a:r>
              <a:rPr lang="en-US" dirty="0"/>
              <a:t>/pdf/1404.3840.pdf</a:t>
            </a:r>
          </a:p>
        </p:txBody>
      </p:sp>
    </p:spTree>
    <p:extLst>
      <p:ext uri="{BB962C8B-B14F-4D97-AF65-F5344CB8AC3E}">
        <p14:creationId xmlns:p14="http://schemas.microsoft.com/office/powerpoint/2010/main" val="7789872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5B9CAC-D4C4-5244-AE82-42E372867FD9}"/>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4200"/>
              <a:t>Applications of Deep Learning:</a:t>
            </a:r>
            <a:br>
              <a:rPr lang="en-US" sz="4200"/>
            </a:br>
            <a:r>
              <a:rPr lang="en-US" sz="4200"/>
              <a:t>Natural Language Processing</a:t>
            </a:r>
          </a:p>
        </p:txBody>
      </p:sp>
      <p:sp>
        <p:nvSpPr>
          <p:cNvPr id="1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C1262607-5F83-0A40-BFFF-CD7DD5326656}"/>
              </a:ext>
            </a:extLst>
          </p:cNvPr>
          <p:cNvSpPr>
            <a:spLocks noGrp="1"/>
          </p:cNvSpPr>
          <p:nvPr>
            <p:ph sz="half" idx="1"/>
          </p:nvPr>
        </p:nvSpPr>
        <p:spPr>
          <a:xfrm>
            <a:off x="640080" y="2706624"/>
            <a:ext cx="6894576" cy="3483864"/>
          </a:xfrm>
        </p:spPr>
        <p:txBody>
          <a:bodyPr vert="horz" lIns="91440" tIns="45720" rIns="91440" bIns="45720" rtlCol="0">
            <a:normAutofit/>
          </a:bodyPr>
          <a:lstStyle/>
          <a:p>
            <a:r>
              <a:rPr lang="en-US" sz="1500" dirty="0"/>
              <a:t>Neural networks have been used for implementing language models since the early 2000s. </a:t>
            </a:r>
          </a:p>
          <a:p>
            <a:r>
              <a:rPr lang="en-US" sz="1500" dirty="0"/>
              <a:t>LSTM helped to improve machine translation and language modeling.</a:t>
            </a:r>
          </a:p>
          <a:p>
            <a:r>
              <a:rPr lang="en-US" sz="1500" dirty="0"/>
              <a:t>Google Translate (GT) uses a large end-to-end long short-term memory (LSTM) network</a:t>
            </a:r>
          </a:p>
          <a:p>
            <a:r>
              <a:rPr lang="en-US" sz="1500" dirty="0">
                <a:solidFill>
                  <a:srgbClr val="2014FF"/>
                </a:solidFill>
              </a:rPr>
              <a:t>Google Neural Machine Translation </a:t>
            </a:r>
            <a:r>
              <a:rPr lang="en-US" sz="1500" dirty="0"/>
              <a:t>(GNMT) uses an example-based machine translation method in which the system "learns from millions of examples.”</a:t>
            </a:r>
          </a:p>
          <a:p>
            <a:r>
              <a:rPr lang="en-US" sz="1500" dirty="0"/>
              <a:t>It translates "whole sentences at a time, rather than pieces. </a:t>
            </a:r>
          </a:p>
          <a:p>
            <a:r>
              <a:rPr lang="en-US" sz="1500" dirty="0"/>
              <a:t>Google Translate supports over one hundred languages.</a:t>
            </a:r>
          </a:p>
          <a:p>
            <a:r>
              <a:rPr lang="en-US" sz="1500" dirty="0"/>
              <a:t>The network encodes the "semantics of the sentence rather than simply memorizing phrase-to-phrase translations".</a:t>
            </a:r>
          </a:p>
          <a:p>
            <a:r>
              <a:rPr lang="en-US" sz="1500" dirty="0"/>
              <a:t>GT uses English as an intermediary between most language pairs.</a:t>
            </a:r>
          </a:p>
          <a:p>
            <a:endParaRPr lang="en-US" sz="1500" dirty="0"/>
          </a:p>
        </p:txBody>
      </p:sp>
      <p:pic>
        <p:nvPicPr>
          <p:cNvPr id="7" name="Picture 6" descr="Graphical user interface, text, application&#10;&#10;Description automatically generated">
            <a:extLst>
              <a:ext uri="{FF2B5EF4-FFF2-40B4-BE49-F238E27FC236}">
                <a16:creationId xmlns:a16="http://schemas.microsoft.com/office/drawing/2014/main" id="{9770D276-3B85-8549-87D6-F003FFC456F3}"/>
              </a:ext>
            </a:extLst>
          </p:cNvPr>
          <p:cNvPicPr>
            <a:picLocks noChangeAspect="1"/>
          </p:cNvPicPr>
          <p:nvPr/>
        </p:nvPicPr>
        <p:blipFill rotWithShape="1">
          <a:blip r:embed="rId2"/>
          <a:srcRect b="37947"/>
          <a:stretch/>
        </p:blipFill>
        <p:spPr>
          <a:xfrm>
            <a:off x="8226521" y="329183"/>
            <a:ext cx="3288853" cy="3429969"/>
          </a:xfrm>
          <a:prstGeom prst="rect">
            <a:avLst/>
          </a:prstGeom>
          <a:ln>
            <a:solidFill>
              <a:srgbClr val="2014FF"/>
            </a:solidFill>
          </a:ln>
        </p:spPr>
      </p:pic>
      <p:pic>
        <p:nvPicPr>
          <p:cNvPr id="12" name="Picture 11" descr="Graphical user interface, text, application, chat or text message&#10;&#10;Description automatically generated">
            <a:extLst>
              <a:ext uri="{FF2B5EF4-FFF2-40B4-BE49-F238E27FC236}">
                <a16:creationId xmlns:a16="http://schemas.microsoft.com/office/drawing/2014/main" id="{39322837-AE17-9B44-A375-84A827460F92}"/>
              </a:ext>
            </a:extLst>
          </p:cNvPr>
          <p:cNvPicPr>
            <a:picLocks noChangeAspect="1"/>
          </p:cNvPicPr>
          <p:nvPr/>
        </p:nvPicPr>
        <p:blipFill>
          <a:blip r:embed="rId3"/>
          <a:stretch>
            <a:fillRect/>
          </a:stretch>
        </p:blipFill>
        <p:spPr>
          <a:xfrm>
            <a:off x="7863840" y="4238276"/>
            <a:ext cx="3995928" cy="1858106"/>
          </a:xfrm>
          <a:prstGeom prst="rect">
            <a:avLst/>
          </a:prstGeom>
          <a:ln>
            <a:solidFill>
              <a:srgbClr val="2014FF"/>
            </a:solidFill>
          </a:ln>
        </p:spPr>
      </p:pic>
    </p:spTree>
    <p:extLst>
      <p:ext uri="{BB962C8B-B14F-4D97-AF65-F5344CB8AC3E}">
        <p14:creationId xmlns:p14="http://schemas.microsoft.com/office/powerpoint/2010/main" val="29939805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755807-3EA5-0647-BBF4-848B04CA6DDA}"/>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en-US" sz="5000" kern="1200">
                <a:solidFill>
                  <a:schemeClr val="tx1"/>
                </a:solidFill>
                <a:latin typeface="+mj-lt"/>
                <a:ea typeface="+mj-ea"/>
                <a:cs typeface="+mj-cs"/>
              </a:rPr>
              <a:t>Other Topics in Deep Learning</a:t>
            </a:r>
          </a:p>
        </p:txBody>
      </p:sp>
      <p:pic>
        <p:nvPicPr>
          <p:cNvPr id="6" name="Content Placeholder 5" descr="Graphical user interface&#10;&#10;Description automatically generated with low confidence">
            <a:extLst>
              <a:ext uri="{FF2B5EF4-FFF2-40B4-BE49-F238E27FC236}">
                <a16:creationId xmlns:a16="http://schemas.microsoft.com/office/drawing/2014/main" id="{5CD53B8D-7002-AF4F-AB85-769D4316D923}"/>
              </a:ext>
            </a:extLst>
          </p:cNvPr>
          <p:cNvPicPr>
            <a:picLocks noChangeAspect="1"/>
          </p:cNvPicPr>
          <p:nvPr/>
        </p:nvPicPr>
        <p:blipFill>
          <a:blip r:embed="rId2"/>
          <a:stretch>
            <a:fillRect/>
          </a:stretch>
        </p:blipFill>
        <p:spPr>
          <a:xfrm>
            <a:off x="630936" y="1272708"/>
            <a:ext cx="5458968" cy="4312583"/>
          </a:xfrm>
          <a:prstGeom prst="rect">
            <a:avLst/>
          </a:prstGeom>
        </p:spPr>
      </p:pic>
      <p:sp>
        <p:nvSpPr>
          <p:cNvPr id="15"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7500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908EA-7272-8342-A434-3F11A8666965}"/>
              </a:ext>
            </a:extLst>
          </p:cNvPr>
          <p:cNvSpPr>
            <a:spLocks noGrp="1"/>
          </p:cNvSpPr>
          <p:nvPr>
            <p:ph type="title"/>
          </p:nvPr>
        </p:nvSpPr>
        <p:spPr/>
        <p:txBody>
          <a:bodyPr/>
          <a:lstStyle/>
          <a:p>
            <a:r>
              <a:rPr lang="en-US" dirty="0"/>
              <a:t>Feature Learning</a:t>
            </a:r>
          </a:p>
        </p:txBody>
      </p:sp>
      <p:sp>
        <p:nvSpPr>
          <p:cNvPr id="5" name="Content Placeholder 4">
            <a:extLst>
              <a:ext uri="{FF2B5EF4-FFF2-40B4-BE49-F238E27FC236}">
                <a16:creationId xmlns:a16="http://schemas.microsoft.com/office/drawing/2014/main" id="{A77556AA-B253-1B47-B056-437EA7256855}"/>
              </a:ext>
            </a:extLst>
          </p:cNvPr>
          <p:cNvSpPr>
            <a:spLocks noGrp="1"/>
          </p:cNvSpPr>
          <p:nvPr>
            <p:ph idx="1"/>
          </p:nvPr>
        </p:nvSpPr>
        <p:spPr/>
        <p:txBody>
          <a:bodyPr>
            <a:noAutofit/>
          </a:bodyPr>
          <a:lstStyle/>
          <a:p>
            <a:r>
              <a:rPr lang="en-US" sz="1800" dirty="0"/>
              <a:t>Several learning algorithms aim at discovering better representations of the inputs provided during training.</a:t>
            </a:r>
          </a:p>
          <a:p>
            <a:r>
              <a:rPr lang="en-US" sz="1800" dirty="0"/>
              <a:t>Classic examples include </a:t>
            </a:r>
            <a:r>
              <a:rPr lang="en-US" sz="1800" dirty="0">
                <a:solidFill>
                  <a:srgbClr val="2014FF"/>
                </a:solidFill>
              </a:rPr>
              <a:t>Principal Component Analysis (PCA) </a:t>
            </a:r>
            <a:r>
              <a:rPr lang="en-US" sz="1800" dirty="0"/>
              <a:t>and </a:t>
            </a:r>
            <a:r>
              <a:rPr lang="en-US" sz="1800" dirty="0">
                <a:solidFill>
                  <a:srgbClr val="2014FF"/>
                </a:solidFill>
              </a:rPr>
              <a:t>cluster analysis</a:t>
            </a:r>
            <a:r>
              <a:rPr lang="en-US" sz="1800" dirty="0"/>
              <a:t>. </a:t>
            </a:r>
          </a:p>
          <a:p>
            <a:r>
              <a:rPr lang="en-US" sz="1800" dirty="0">
                <a:solidFill>
                  <a:srgbClr val="2014FF"/>
                </a:solidFill>
              </a:rPr>
              <a:t>Feature learning algorithms, also called representation learning algorithms, often attempt to preserve the information in their input but also transform it in a way that makes it useful, often as a pre-processing step before performing classification or predictions. </a:t>
            </a:r>
          </a:p>
          <a:p>
            <a:r>
              <a:rPr lang="en-US" sz="1800" dirty="0"/>
              <a:t>This replaces manual feature engineering and allows a machine to both learn the features and use them to perform a specific task. </a:t>
            </a:r>
          </a:p>
          <a:p>
            <a:r>
              <a:rPr lang="en-US" sz="1800" dirty="0">
                <a:solidFill>
                  <a:srgbClr val="2014FF"/>
                </a:solidFill>
              </a:rPr>
              <a:t>Feature learning can be either supervised or unsupervised</a:t>
            </a:r>
            <a:r>
              <a:rPr lang="en-US" sz="1800" dirty="0"/>
              <a:t>. </a:t>
            </a:r>
          </a:p>
          <a:p>
            <a:r>
              <a:rPr lang="en-US" sz="1800" dirty="0"/>
              <a:t>In supervised feature learning, features are learned using labeled input data:  Examples include artificial neural networks, multilayer </a:t>
            </a:r>
            <a:r>
              <a:rPr lang="en-US" sz="1800" dirty="0" err="1"/>
              <a:t>perceptrons</a:t>
            </a:r>
            <a:r>
              <a:rPr lang="en-US" sz="1800" dirty="0"/>
              <a:t>, and supervised dictionary learning. </a:t>
            </a:r>
          </a:p>
          <a:p>
            <a:r>
              <a:rPr lang="en-US" sz="1800" dirty="0"/>
              <a:t>In unsupervised feature learning, features are learned with unlabeled input data. </a:t>
            </a:r>
          </a:p>
          <a:p>
            <a:r>
              <a:rPr lang="en-US" sz="1800" dirty="0">
                <a:solidFill>
                  <a:srgbClr val="2014FF"/>
                </a:solidFill>
              </a:rPr>
              <a:t>Examples include dictionary learning, independent component analysis, autoencoders, matrix factorization and various forms of clustering.</a:t>
            </a:r>
          </a:p>
          <a:p>
            <a:endParaRPr lang="en-US" sz="1800" dirty="0"/>
          </a:p>
        </p:txBody>
      </p:sp>
    </p:spTree>
    <p:extLst>
      <p:ext uri="{BB962C8B-B14F-4D97-AF65-F5344CB8AC3E}">
        <p14:creationId xmlns:p14="http://schemas.microsoft.com/office/powerpoint/2010/main" val="25163170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FECE4-F9AA-A042-A665-18200419A52D}"/>
              </a:ext>
            </a:extLst>
          </p:cNvPr>
          <p:cNvSpPr>
            <a:spLocks noGrp="1"/>
          </p:cNvSpPr>
          <p:nvPr>
            <p:ph type="title"/>
          </p:nvPr>
        </p:nvSpPr>
        <p:spPr/>
        <p:txBody>
          <a:bodyPr>
            <a:normAutofit fontScale="90000"/>
          </a:bodyPr>
          <a:lstStyle/>
          <a:p>
            <a:r>
              <a:rPr lang="en-US" dirty="0"/>
              <a:t>Principal Component Analysis (PCA) </a:t>
            </a:r>
            <a:br>
              <a:rPr lang="en-US" dirty="0"/>
            </a:br>
            <a:r>
              <a:rPr lang="en-US" sz="3600" dirty="0"/>
              <a:t>Dimensionality Reduction</a:t>
            </a:r>
            <a:br>
              <a:rPr lang="en-US" dirty="0"/>
            </a:br>
            <a:endParaRPr lang="en-US" sz="3200" dirty="0"/>
          </a:p>
        </p:txBody>
      </p:sp>
      <p:sp>
        <p:nvSpPr>
          <p:cNvPr id="3" name="Content Placeholder 2">
            <a:extLst>
              <a:ext uri="{FF2B5EF4-FFF2-40B4-BE49-F238E27FC236}">
                <a16:creationId xmlns:a16="http://schemas.microsoft.com/office/drawing/2014/main" id="{9D9A3A65-2C3E-5F42-9DEC-2DC02EF3BFA3}"/>
              </a:ext>
            </a:extLst>
          </p:cNvPr>
          <p:cNvSpPr>
            <a:spLocks noGrp="1"/>
          </p:cNvSpPr>
          <p:nvPr>
            <p:ph idx="1"/>
          </p:nvPr>
        </p:nvSpPr>
        <p:spPr>
          <a:xfrm>
            <a:off x="838200" y="1825625"/>
            <a:ext cx="5911921" cy="4351338"/>
          </a:xfrm>
        </p:spPr>
        <p:txBody>
          <a:bodyPr>
            <a:normAutofit fontScale="92500" lnSpcReduction="10000"/>
          </a:bodyPr>
          <a:lstStyle/>
          <a:p>
            <a:r>
              <a:rPr lang="en-US" sz="2000" dirty="0"/>
              <a:t>Dimensionality reduction is a process of reducing the number of random variables under consideration by obtaining a set of principal variables.</a:t>
            </a:r>
          </a:p>
          <a:p>
            <a:r>
              <a:rPr lang="en-US" sz="2000" dirty="0"/>
              <a:t>In other words, it is a process of reducing the dimension of the </a:t>
            </a:r>
            <a:r>
              <a:rPr lang="en-US" sz="2000" dirty="0">
                <a:solidFill>
                  <a:srgbClr val="1F22FF"/>
                </a:solidFill>
              </a:rPr>
              <a:t>feature set</a:t>
            </a:r>
            <a:r>
              <a:rPr lang="en-US" sz="2000" dirty="0"/>
              <a:t>, also called "number of features". </a:t>
            </a:r>
          </a:p>
          <a:p>
            <a:r>
              <a:rPr lang="en-US" sz="2000" dirty="0"/>
              <a:t>Most of the dimensionality reduction techniques can be considered as either feature elimination or extraction. </a:t>
            </a:r>
          </a:p>
          <a:p>
            <a:r>
              <a:rPr lang="en-US" sz="2000" dirty="0"/>
              <a:t>One of the popular methods of dimensionality reduction is </a:t>
            </a:r>
            <a:r>
              <a:rPr lang="en-US" sz="2000" dirty="0">
                <a:solidFill>
                  <a:srgbClr val="1F22FF"/>
                </a:solidFill>
              </a:rPr>
              <a:t>Principal Component Analysis (PCA). </a:t>
            </a:r>
          </a:p>
          <a:p>
            <a:r>
              <a:rPr lang="en-US" sz="2000" dirty="0">
                <a:solidFill>
                  <a:srgbClr val="2014FF"/>
                </a:solidFill>
              </a:rPr>
              <a:t>PCA involves changing higher-dimensional data (e.g., 3D) to a smaller space (e.g., 2D)</a:t>
            </a:r>
            <a:r>
              <a:rPr lang="en-US" sz="2000" dirty="0"/>
              <a:t>. </a:t>
            </a:r>
          </a:p>
          <a:p>
            <a:r>
              <a:rPr lang="en-US" sz="2000" dirty="0"/>
              <a:t>This results in a smaller dimension of data (2D instead of 3D), while keeping all original variables in the model without changing the data. </a:t>
            </a:r>
          </a:p>
        </p:txBody>
      </p:sp>
      <p:pic>
        <p:nvPicPr>
          <p:cNvPr id="5" name="Picture 4" descr="Diagram, map&#10;&#10;Description automatically generated">
            <a:extLst>
              <a:ext uri="{FF2B5EF4-FFF2-40B4-BE49-F238E27FC236}">
                <a16:creationId xmlns:a16="http://schemas.microsoft.com/office/drawing/2014/main" id="{6431B319-DC18-F541-84E5-1F80705769B0}"/>
              </a:ext>
            </a:extLst>
          </p:cNvPr>
          <p:cNvPicPr>
            <a:picLocks noChangeAspect="1"/>
          </p:cNvPicPr>
          <p:nvPr/>
        </p:nvPicPr>
        <p:blipFill>
          <a:blip r:embed="rId2"/>
          <a:stretch>
            <a:fillRect/>
          </a:stretch>
        </p:blipFill>
        <p:spPr>
          <a:xfrm>
            <a:off x="6750121" y="1027906"/>
            <a:ext cx="4802029" cy="4238090"/>
          </a:xfrm>
          <a:prstGeom prst="rect">
            <a:avLst/>
          </a:prstGeom>
        </p:spPr>
      </p:pic>
      <p:sp>
        <p:nvSpPr>
          <p:cNvPr id="6" name="TextBox 5">
            <a:extLst>
              <a:ext uri="{FF2B5EF4-FFF2-40B4-BE49-F238E27FC236}">
                <a16:creationId xmlns:a16="http://schemas.microsoft.com/office/drawing/2014/main" id="{89518942-4E9F-DD49-A12F-79CF327EF858}"/>
              </a:ext>
            </a:extLst>
          </p:cNvPr>
          <p:cNvSpPr txBox="1"/>
          <p:nvPr/>
        </p:nvSpPr>
        <p:spPr>
          <a:xfrm>
            <a:off x="7044931" y="5559445"/>
            <a:ext cx="4308869" cy="369332"/>
          </a:xfrm>
          <a:prstGeom prst="rect">
            <a:avLst/>
          </a:prstGeom>
          <a:noFill/>
        </p:spPr>
        <p:txBody>
          <a:bodyPr wrap="square" rtlCol="0">
            <a:spAutoFit/>
          </a:bodyPr>
          <a:lstStyle/>
          <a:p>
            <a:pPr algn="ctr"/>
            <a:r>
              <a:rPr lang="en-US" dirty="0"/>
              <a:t>An example of PCA from JBR et al. (2021)</a:t>
            </a:r>
          </a:p>
        </p:txBody>
      </p:sp>
    </p:spTree>
    <p:extLst>
      <p:ext uri="{BB962C8B-B14F-4D97-AF65-F5344CB8AC3E}">
        <p14:creationId xmlns:p14="http://schemas.microsoft.com/office/powerpoint/2010/main" val="3247126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EECF2-B7E2-064E-892B-9CAF97DA6FDC}"/>
              </a:ext>
            </a:extLst>
          </p:cNvPr>
          <p:cNvSpPr>
            <a:spLocks noGrp="1"/>
          </p:cNvSpPr>
          <p:nvPr>
            <p:ph type="title"/>
          </p:nvPr>
        </p:nvSpPr>
        <p:spPr/>
        <p:txBody>
          <a:bodyPr/>
          <a:lstStyle/>
          <a:p>
            <a:r>
              <a:rPr lang="en-US" dirty="0"/>
              <a:t>Anomaly Detection</a:t>
            </a:r>
          </a:p>
        </p:txBody>
      </p:sp>
      <p:sp>
        <p:nvSpPr>
          <p:cNvPr id="5" name="Content Placeholder 4">
            <a:extLst>
              <a:ext uri="{FF2B5EF4-FFF2-40B4-BE49-F238E27FC236}">
                <a16:creationId xmlns:a16="http://schemas.microsoft.com/office/drawing/2014/main" id="{32797816-E19E-F84C-AC55-782A38AA6F98}"/>
              </a:ext>
            </a:extLst>
          </p:cNvPr>
          <p:cNvSpPr>
            <a:spLocks noGrp="1"/>
          </p:cNvSpPr>
          <p:nvPr>
            <p:ph idx="1"/>
          </p:nvPr>
        </p:nvSpPr>
        <p:spPr/>
        <p:txBody>
          <a:bodyPr>
            <a:normAutofit/>
          </a:bodyPr>
          <a:lstStyle/>
          <a:p>
            <a:r>
              <a:rPr lang="en-US" sz="2000" dirty="0"/>
              <a:t>In data mining, </a:t>
            </a:r>
            <a:r>
              <a:rPr lang="en-US" sz="2000" dirty="0">
                <a:solidFill>
                  <a:srgbClr val="2014FF"/>
                </a:solidFill>
              </a:rPr>
              <a:t>anomaly detection, also known as outlier detection</a:t>
            </a:r>
            <a:r>
              <a:rPr lang="en-US" sz="2000" dirty="0"/>
              <a:t>, is the identification of rare items, events or observations which raise suspicions by differing significantly from the majority of the data.</a:t>
            </a:r>
          </a:p>
          <a:p>
            <a:r>
              <a:rPr lang="en-US" sz="2000" dirty="0"/>
              <a:t>Typically, the anomalous items represent an issue such as </a:t>
            </a:r>
            <a:r>
              <a:rPr lang="en-US" sz="2000" dirty="0">
                <a:solidFill>
                  <a:srgbClr val="2014FF"/>
                </a:solidFill>
              </a:rPr>
              <a:t>bank fraud</a:t>
            </a:r>
            <a:r>
              <a:rPr lang="en-US" sz="2000" dirty="0"/>
              <a:t>, a </a:t>
            </a:r>
            <a:r>
              <a:rPr lang="en-US" sz="2000" dirty="0">
                <a:solidFill>
                  <a:srgbClr val="2014FF"/>
                </a:solidFill>
              </a:rPr>
              <a:t>structural defect</a:t>
            </a:r>
            <a:r>
              <a:rPr lang="en-US" sz="2000" dirty="0"/>
              <a:t>, </a:t>
            </a:r>
            <a:r>
              <a:rPr lang="en-US" sz="2000" dirty="0">
                <a:solidFill>
                  <a:srgbClr val="2014FF"/>
                </a:solidFill>
              </a:rPr>
              <a:t>medical problems</a:t>
            </a:r>
            <a:r>
              <a:rPr lang="en-US" sz="2000" dirty="0"/>
              <a:t> or </a:t>
            </a:r>
            <a:r>
              <a:rPr lang="en-US" sz="2000" dirty="0">
                <a:solidFill>
                  <a:srgbClr val="2014FF"/>
                </a:solidFill>
              </a:rPr>
              <a:t>errors in a text</a:t>
            </a:r>
            <a:r>
              <a:rPr lang="en-US" sz="2000" dirty="0"/>
              <a:t>. </a:t>
            </a:r>
          </a:p>
          <a:p>
            <a:r>
              <a:rPr lang="en-US" sz="2000" dirty="0"/>
              <a:t>Anomalies are referred to as outliers, novelties, noise, deviations and exceptions. </a:t>
            </a:r>
          </a:p>
          <a:p>
            <a:r>
              <a:rPr lang="en-US" sz="2000" dirty="0"/>
              <a:t>In particular, in the context of abuse and network intrusion detection, the interesting objects are often not rare objects, but unexpected bursts of inactivity. </a:t>
            </a:r>
          </a:p>
          <a:p>
            <a:r>
              <a:rPr lang="en-US" sz="2000" dirty="0"/>
              <a:t>This pattern does not adhere to the common </a:t>
            </a:r>
            <a:r>
              <a:rPr lang="en-US" sz="2000" dirty="0">
                <a:solidFill>
                  <a:srgbClr val="2014FF"/>
                </a:solidFill>
              </a:rPr>
              <a:t>statistical definition of an outlier as a rare object</a:t>
            </a:r>
            <a:r>
              <a:rPr lang="en-US" sz="2000" dirty="0"/>
              <a:t>, and many outlier detection methods (in particular, unsupervised algorithms) will fail on such data unless it has been aggregated appropriately.</a:t>
            </a:r>
          </a:p>
          <a:p>
            <a:r>
              <a:rPr lang="en-US" sz="2000" dirty="0"/>
              <a:t> Instead, a cluster analysis algorithm may be able to detect the micro-clusters formed by these patterns.</a:t>
            </a:r>
          </a:p>
          <a:p>
            <a:endParaRPr lang="en-US" sz="2000" dirty="0"/>
          </a:p>
        </p:txBody>
      </p:sp>
    </p:spTree>
    <p:extLst>
      <p:ext uri="{BB962C8B-B14F-4D97-AF65-F5344CB8AC3E}">
        <p14:creationId xmlns:p14="http://schemas.microsoft.com/office/powerpoint/2010/main" val="1220865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E41D8-D666-8042-B7CC-FBAAEB7483A1}"/>
              </a:ext>
            </a:extLst>
          </p:cNvPr>
          <p:cNvSpPr>
            <a:spLocks noGrp="1"/>
          </p:cNvSpPr>
          <p:nvPr>
            <p:ph type="title"/>
          </p:nvPr>
        </p:nvSpPr>
        <p:spPr/>
        <p:txBody>
          <a:bodyPr/>
          <a:lstStyle/>
          <a:p>
            <a:r>
              <a:rPr lang="en-US" dirty="0"/>
              <a:t>Decision Trees</a:t>
            </a:r>
          </a:p>
        </p:txBody>
      </p:sp>
      <p:sp>
        <p:nvSpPr>
          <p:cNvPr id="4" name="Content Placeholder 3">
            <a:extLst>
              <a:ext uri="{FF2B5EF4-FFF2-40B4-BE49-F238E27FC236}">
                <a16:creationId xmlns:a16="http://schemas.microsoft.com/office/drawing/2014/main" id="{D1660C66-6722-B64A-BFBD-C99E3BA45E82}"/>
              </a:ext>
            </a:extLst>
          </p:cNvPr>
          <p:cNvSpPr>
            <a:spLocks noGrp="1"/>
          </p:cNvSpPr>
          <p:nvPr>
            <p:ph sz="half" idx="1"/>
          </p:nvPr>
        </p:nvSpPr>
        <p:spPr>
          <a:xfrm>
            <a:off x="369870" y="1825625"/>
            <a:ext cx="5876818" cy="4351338"/>
          </a:xfrm>
        </p:spPr>
        <p:txBody>
          <a:bodyPr>
            <a:noAutofit/>
          </a:bodyPr>
          <a:lstStyle/>
          <a:p>
            <a:r>
              <a:rPr lang="en-US" sz="1600" dirty="0">
                <a:solidFill>
                  <a:srgbClr val="2014FF"/>
                </a:solidFill>
              </a:rPr>
              <a:t>Decision tree learning uses a decision tree as a predictive model to go from observations about an item (represented in the branches) to conclusions about the item's target value (represented in the leaves). </a:t>
            </a:r>
          </a:p>
          <a:p>
            <a:r>
              <a:rPr lang="en-US" sz="1600" dirty="0"/>
              <a:t>It is one of the predictive modeling approaches used in statistics, data mining, and machine learning. </a:t>
            </a:r>
          </a:p>
          <a:p>
            <a:r>
              <a:rPr lang="en-US" sz="1600" dirty="0"/>
              <a:t>Tree models where the target variable can take a discrete set of values are called classification trees; </a:t>
            </a:r>
          </a:p>
          <a:p>
            <a:r>
              <a:rPr lang="en-US" sz="1600" dirty="0">
                <a:solidFill>
                  <a:srgbClr val="0E47FF"/>
                </a:solidFill>
              </a:rPr>
              <a:t>In these tree structures, leaves represent class labels and branches represent conjunctions of features that lead to those class labels. </a:t>
            </a:r>
          </a:p>
          <a:p>
            <a:r>
              <a:rPr lang="en-US" sz="1600" dirty="0"/>
              <a:t>Decision trees where the target variable can take continuous values (typically real numbers) are called regression trees. </a:t>
            </a:r>
          </a:p>
          <a:p>
            <a:r>
              <a:rPr lang="en-US" sz="1600" dirty="0"/>
              <a:t>In decision analysis, a decision tree can be used to visually and explicitly represent decisions and decision making. </a:t>
            </a:r>
          </a:p>
          <a:p>
            <a:r>
              <a:rPr lang="en-US" sz="1600" dirty="0"/>
              <a:t>In data mining, a decision tree describes data, but the resulting classification tree can be an input for decision making. </a:t>
            </a:r>
          </a:p>
        </p:txBody>
      </p:sp>
      <p:pic>
        <p:nvPicPr>
          <p:cNvPr id="7" name="Content Placeholder 6" descr="Diagram&#10;&#10;Description automatically generated">
            <a:extLst>
              <a:ext uri="{FF2B5EF4-FFF2-40B4-BE49-F238E27FC236}">
                <a16:creationId xmlns:a16="http://schemas.microsoft.com/office/drawing/2014/main" id="{524E81B1-5F8B-564E-B16A-D4C382C2DE21}"/>
              </a:ext>
            </a:extLst>
          </p:cNvPr>
          <p:cNvPicPr>
            <a:picLocks noGrp="1" noChangeAspect="1"/>
          </p:cNvPicPr>
          <p:nvPr>
            <p:ph sz="half" idx="2"/>
          </p:nvPr>
        </p:nvPicPr>
        <p:blipFill>
          <a:blip r:embed="rId2"/>
          <a:stretch>
            <a:fillRect/>
          </a:stretch>
        </p:blipFill>
        <p:spPr>
          <a:xfrm>
            <a:off x="6246688" y="1349634"/>
            <a:ext cx="5181600" cy="3906035"/>
          </a:xfrm>
        </p:spPr>
      </p:pic>
      <p:sp>
        <p:nvSpPr>
          <p:cNvPr id="8" name="TextBox 7">
            <a:extLst>
              <a:ext uri="{FF2B5EF4-FFF2-40B4-BE49-F238E27FC236}">
                <a16:creationId xmlns:a16="http://schemas.microsoft.com/office/drawing/2014/main" id="{F6B3F5FA-1FD9-F841-9D04-3034FEAA47C7}"/>
              </a:ext>
            </a:extLst>
          </p:cNvPr>
          <p:cNvSpPr txBox="1"/>
          <p:nvPr/>
        </p:nvSpPr>
        <p:spPr>
          <a:xfrm>
            <a:off x="7366571" y="5255669"/>
            <a:ext cx="3524036" cy="646331"/>
          </a:xfrm>
          <a:prstGeom prst="rect">
            <a:avLst/>
          </a:prstGeom>
          <a:noFill/>
        </p:spPr>
        <p:txBody>
          <a:bodyPr wrap="square" rtlCol="0">
            <a:spAutoFit/>
          </a:bodyPr>
          <a:lstStyle/>
          <a:p>
            <a:pPr algn="ctr"/>
            <a:r>
              <a:rPr lang="en-US" dirty="0">
                <a:solidFill>
                  <a:srgbClr val="2014FF"/>
                </a:solidFill>
              </a:rPr>
              <a:t>A typical decision tree used in classifying feature vectors</a:t>
            </a:r>
          </a:p>
        </p:txBody>
      </p:sp>
      <p:sp>
        <p:nvSpPr>
          <p:cNvPr id="3" name="TextBox 2">
            <a:extLst>
              <a:ext uri="{FF2B5EF4-FFF2-40B4-BE49-F238E27FC236}">
                <a16:creationId xmlns:a16="http://schemas.microsoft.com/office/drawing/2014/main" id="{671A1CDA-F1AF-3740-A0DB-21DF112FC802}"/>
              </a:ext>
            </a:extLst>
          </p:cNvPr>
          <p:cNvSpPr txBox="1"/>
          <p:nvPr/>
        </p:nvSpPr>
        <p:spPr>
          <a:xfrm>
            <a:off x="5348439" y="387566"/>
            <a:ext cx="6843561" cy="338554"/>
          </a:xfrm>
          <a:prstGeom prst="rect">
            <a:avLst/>
          </a:prstGeom>
          <a:noFill/>
        </p:spPr>
        <p:txBody>
          <a:bodyPr wrap="square" rtlCol="0">
            <a:spAutoFit/>
          </a:bodyPr>
          <a:lstStyle/>
          <a:p>
            <a:r>
              <a:rPr lang="en-US" sz="1600" dirty="0">
                <a:solidFill>
                  <a:srgbClr val="2014FF"/>
                </a:solidFill>
              </a:rPr>
              <a:t>Random Forest is a standard decision tree algorithm for timeseries analysis</a:t>
            </a:r>
          </a:p>
        </p:txBody>
      </p:sp>
    </p:spTree>
    <p:extLst>
      <p:ext uri="{BB962C8B-B14F-4D97-AF65-F5344CB8AC3E}">
        <p14:creationId xmlns:p14="http://schemas.microsoft.com/office/powerpoint/2010/main" val="26325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medium confidence">
            <a:extLst>
              <a:ext uri="{FF2B5EF4-FFF2-40B4-BE49-F238E27FC236}">
                <a16:creationId xmlns:a16="http://schemas.microsoft.com/office/drawing/2014/main" id="{4BC42E25-1ADC-784C-A709-FEAB6145323E}"/>
              </a:ext>
            </a:extLst>
          </p:cNvPr>
          <p:cNvPicPr>
            <a:picLocks noChangeAspect="1"/>
          </p:cNvPicPr>
          <p:nvPr/>
        </p:nvPicPr>
        <p:blipFill>
          <a:blip r:embed="rId2"/>
          <a:stretch>
            <a:fillRect/>
          </a:stretch>
        </p:blipFill>
        <p:spPr>
          <a:xfrm>
            <a:off x="4654296" y="1386174"/>
            <a:ext cx="7214616" cy="4058219"/>
          </a:xfrm>
          <a:prstGeom prst="rect">
            <a:avLst/>
          </a:prstGeom>
        </p:spPr>
      </p:pic>
      <p:sp>
        <p:nvSpPr>
          <p:cNvPr id="5" name="TextBox 4">
            <a:extLst>
              <a:ext uri="{FF2B5EF4-FFF2-40B4-BE49-F238E27FC236}">
                <a16:creationId xmlns:a16="http://schemas.microsoft.com/office/drawing/2014/main" id="{C71E8BCE-39AA-7A46-82E8-1482D46EC78E}"/>
              </a:ext>
            </a:extLst>
          </p:cNvPr>
          <p:cNvSpPr txBox="1"/>
          <p:nvPr/>
        </p:nvSpPr>
        <p:spPr>
          <a:xfrm>
            <a:off x="277454" y="3457562"/>
            <a:ext cx="4099389" cy="584775"/>
          </a:xfrm>
          <a:prstGeom prst="rect">
            <a:avLst/>
          </a:prstGeom>
          <a:noFill/>
        </p:spPr>
        <p:txBody>
          <a:bodyPr wrap="square" rtlCol="0">
            <a:spAutoFit/>
          </a:bodyPr>
          <a:lstStyle/>
          <a:p>
            <a:r>
              <a:rPr lang="en-US" sz="3200" dirty="0"/>
              <a:t>http://</a:t>
            </a:r>
            <a:r>
              <a:rPr lang="en-US" sz="3200" dirty="0" err="1"/>
              <a:t>themlbook.com</a:t>
            </a:r>
            <a:r>
              <a:rPr lang="en-US" sz="3200" dirty="0"/>
              <a:t>/</a:t>
            </a:r>
          </a:p>
        </p:txBody>
      </p:sp>
    </p:spTree>
    <p:extLst>
      <p:ext uri="{BB962C8B-B14F-4D97-AF65-F5344CB8AC3E}">
        <p14:creationId xmlns:p14="http://schemas.microsoft.com/office/powerpoint/2010/main" val="39285560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2B9D1-257E-2B4E-85BB-DF70DFEC321F}"/>
              </a:ext>
            </a:extLst>
          </p:cNvPr>
          <p:cNvSpPr>
            <a:spLocks noGrp="1"/>
          </p:cNvSpPr>
          <p:nvPr>
            <p:ph type="title"/>
          </p:nvPr>
        </p:nvSpPr>
        <p:spPr>
          <a:xfrm>
            <a:off x="838200" y="365125"/>
            <a:ext cx="4494088" cy="1325563"/>
          </a:xfrm>
        </p:spPr>
        <p:txBody>
          <a:bodyPr/>
          <a:lstStyle/>
          <a:p>
            <a:r>
              <a:rPr lang="en-US" dirty="0"/>
              <a:t>Other Applications</a:t>
            </a:r>
          </a:p>
        </p:txBody>
      </p:sp>
      <p:pic>
        <p:nvPicPr>
          <p:cNvPr id="6" name="Picture 5" descr="Graphical user interface, application&#10;&#10;Description automatically generated">
            <a:extLst>
              <a:ext uri="{FF2B5EF4-FFF2-40B4-BE49-F238E27FC236}">
                <a16:creationId xmlns:a16="http://schemas.microsoft.com/office/drawing/2014/main" id="{8C042362-EDF1-AF42-B955-971709C7D9C2}"/>
              </a:ext>
            </a:extLst>
          </p:cNvPr>
          <p:cNvPicPr>
            <a:picLocks noChangeAspect="1"/>
          </p:cNvPicPr>
          <p:nvPr/>
        </p:nvPicPr>
        <p:blipFill>
          <a:blip r:embed="rId2"/>
          <a:stretch>
            <a:fillRect/>
          </a:stretch>
        </p:blipFill>
        <p:spPr>
          <a:xfrm>
            <a:off x="733746" y="1542441"/>
            <a:ext cx="10620054" cy="4766281"/>
          </a:xfrm>
          <a:prstGeom prst="rect">
            <a:avLst/>
          </a:prstGeom>
        </p:spPr>
      </p:pic>
    </p:spTree>
    <p:extLst>
      <p:ext uri="{BB962C8B-B14F-4D97-AF65-F5344CB8AC3E}">
        <p14:creationId xmlns:p14="http://schemas.microsoft.com/office/powerpoint/2010/main" val="1665311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3BCEC-2951-0043-AC04-6AFAFFB85C90}"/>
              </a:ext>
            </a:extLst>
          </p:cNvPr>
          <p:cNvSpPr>
            <a:spLocks noGrp="1"/>
          </p:cNvSpPr>
          <p:nvPr>
            <p:ph type="title"/>
          </p:nvPr>
        </p:nvSpPr>
        <p:spPr/>
        <p:txBody>
          <a:bodyPr/>
          <a:lstStyle/>
          <a:p>
            <a:r>
              <a:rPr lang="en-US" dirty="0"/>
              <a:t>Machine Learning: Examples</a:t>
            </a:r>
          </a:p>
        </p:txBody>
      </p:sp>
      <p:pic>
        <p:nvPicPr>
          <p:cNvPr id="4" name="Content Placeholder 3">
            <a:extLst>
              <a:ext uri="{FF2B5EF4-FFF2-40B4-BE49-F238E27FC236}">
                <a16:creationId xmlns:a16="http://schemas.microsoft.com/office/drawing/2014/main" id="{DCEE7031-ABC5-6E4C-9776-D3A68DE11B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7996" y="2403398"/>
            <a:ext cx="10456007" cy="3108960"/>
          </a:xfrm>
          <a:prstGeom prst="rect">
            <a:avLst/>
          </a:prstGeom>
        </p:spPr>
      </p:pic>
      <p:sp>
        <p:nvSpPr>
          <p:cNvPr id="3" name="TextBox 2">
            <a:extLst>
              <a:ext uri="{FF2B5EF4-FFF2-40B4-BE49-F238E27FC236}">
                <a16:creationId xmlns:a16="http://schemas.microsoft.com/office/drawing/2014/main" id="{4BC48643-47A2-824F-9A83-56889126ED5F}"/>
              </a:ext>
            </a:extLst>
          </p:cNvPr>
          <p:cNvSpPr txBox="1"/>
          <p:nvPr/>
        </p:nvSpPr>
        <p:spPr>
          <a:xfrm>
            <a:off x="3390472" y="5928189"/>
            <a:ext cx="4489807" cy="369332"/>
          </a:xfrm>
          <a:prstGeom prst="rect">
            <a:avLst/>
          </a:prstGeom>
          <a:noFill/>
        </p:spPr>
        <p:txBody>
          <a:bodyPr wrap="square" rtlCol="0">
            <a:spAutoFit/>
          </a:bodyPr>
          <a:lstStyle/>
          <a:p>
            <a:pPr algn="ctr"/>
            <a:r>
              <a:rPr lang="en-US" dirty="0">
                <a:solidFill>
                  <a:srgbClr val="2014FF"/>
                </a:solidFill>
              </a:rPr>
              <a:t>Cost Function, Fitness Biology, Free Energy</a:t>
            </a:r>
          </a:p>
        </p:txBody>
      </p:sp>
    </p:spTree>
    <p:extLst>
      <p:ext uri="{BB962C8B-B14F-4D97-AF65-F5344CB8AC3E}">
        <p14:creationId xmlns:p14="http://schemas.microsoft.com/office/powerpoint/2010/main" val="834551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8EBC9B-C733-DD42-800F-A8592BC1F819}"/>
              </a:ext>
            </a:extLst>
          </p:cNvPr>
          <p:cNvSpPr>
            <a:spLocks noGrp="1"/>
          </p:cNvSpPr>
          <p:nvPr>
            <p:ph type="title"/>
          </p:nvPr>
        </p:nvSpPr>
        <p:spPr>
          <a:xfrm>
            <a:off x="6513788" y="365125"/>
            <a:ext cx="4840010" cy="1807305"/>
          </a:xfrm>
        </p:spPr>
        <p:txBody>
          <a:bodyPr>
            <a:normAutofit/>
          </a:bodyPr>
          <a:lstStyle/>
          <a:p>
            <a:r>
              <a:rPr lang="en-US"/>
              <a:t>Introduction to Machine Learning</a:t>
            </a:r>
            <a:endParaRPr lang="en-US" dirty="0"/>
          </a:p>
        </p:txBody>
      </p:sp>
      <p:pic>
        <p:nvPicPr>
          <p:cNvPr id="5" name="Picture 4" descr="Different science and technology icons on a green background">
            <a:extLst>
              <a:ext uri="{FF2B5EF4-FFF2-40B4-BE49-F238E27FC236}">
                <a16:creationId xmlns:a16="http://schemas.microsoft.com/office/drawing/2014/main" id="{38A99007-92DE-4B61-8415-253B3A58B23F}"/>
              </a:ext>
            </a:extLst>
          </p:cNvPr>
          <p:cNvPicPr>
            <a:picLocks noChangeAspect="1"/>
          </p:cNvPicPr>
          <p:nvPr/>
        </p:nvPicPr>
        <p:blipFill rotWithShape="1">
          <a:blip r:embed="rId2"/>
          <a:srcRect l="21840" r="11269"/>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A0DA4182-6C26-BA42-88CF-95D682E1FFFA}"/>
              </a:ext>
            </a:extLst>
          </p:cNvPr>
          <p:cNvSpPr>
            <a:spLocks noGrp="1"/>
          </p:cNvSpPr>
          <p:nvPr>
            <p:ph idx="1"/>
          </p:nvPr>
        </p:nvSpPr>
        <p:spPr>
          <a:xfrm>
            <a:off x="6513788" y="2333297"/>
            <a:ext cx="4840010" cy="3843666"/>
          </a:xfrm>
        </p:spPr>
        <p:txBody>
          <a:bodyPr>
            <a:normAutofit/>
          </a:bodyPr>
          <a:lstStyle/>
          <a:p>
            <a:r>
              <a:rPr lang="en-US" sz="1600" dirty="0"/>
              <a:t>Machine Learning (ML) is an automation process of extracting information from a data set, with the goal of predicting future data streams.  </a:t>
            </a:r>
          </a:p>
          <a:p>
            <a:r>
              <a:rPr lang="en-US" sz="1600" dirty="0"/>
              <a:t>Two important types of learning for scientific applications are supervised and unsupervised learning.  In unsupervised learning:</a:t>
            </a:r>
          </a:p>
          <a:p>
            <a:pPr lvl="1"/>
            <a:r>
              <a:rPr lang="en-US" sz="1600" dirty="0"/>
              <a:t>The idea is to find previously unknown patterns in the data.  </a:t>
            </a:r>
          </a:p>
          <a:p>
            <a:pPr lvl="1"/>
            <a:r>
              <a:rPr lang="en-US" sz="1600" dirty="0"/>
              <a:t>An example of this is the Support Vector Machine, or SVM, which often seeks to classify data into subsets corresponding to previously unknown patterns.  </a:t>
            </a:r>
          </a:p>
          <a:p>
            <a:r>
              <a:rPr lang="en-US" sz="1600" dirty="0"/>
              <a:t>In supervised learning, the idea is to develop a method that learns from a training data set and predicts the type of behavior from future data.  </a:t>
            </a:r>
          </a:p>
          <a:p>
            <a:endParaRPr lang="en-US" sz="1600" dirty="0"/>
          </a:p>
        </p:txBody>
      </p:sp>
    </p:spTree>
    <p:extLst>
      <p:ext uri="{BB962C8B-B14F-4D97-AF65-F5344CB8AC3E}">
        <p14:creationId xmlns:p14="http://schemas.microsoft.com/office/powerpoint/2010/main" val="2728270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9F11C8-1416-784C-BA29-C5B4E278353A}"/>
              </a:ext>
            </a:extLst>
          </p:cNvPr>
          <p:cNvSpPr>
            <a:spLocks noGrp="1"/>
          </p:cNvSpPr>
          <p:nvPr>
            <p:ph type="title"/>
          </p:nvPr>
        </p:nvSpPr>
        <p:spPr>
          <a:xfrm>
            <a:off x="436418" y="365125"/>
            <a:ext cx="11357264" cy="1325563"/>
          </a:xfrm>
        </p:spPr>
        <p:txBody>
          <a:bodyPr>
            <a:normAutofit/>
          </a:bodyPr>
          <a:lstStyle/>
          <a:p>
            <a:r>
              <a:rPr lang="en-US" sz="3600" dirty="0"/>
              <a:t>Introduction to Machine Learning</a:t>
            </a:r>
          </a:p>
        </p:txBody>
      </p:sp>
      <p:sp>
        <p:nvSpPr>
          <p:cNvPr id="3" name="Content Placeholder 2">
            <a:extLst>
              <a:ext uri="{FF2B5EF4-FFF2-40B4-BE49-F238E27FC236}">
                <a16:creationId xmlns:a16="http://schemas.microsoft.com/office/drawing/2014/main" id="{A14B0A32-52A5-244C-90BE-9E8256C6FEBE}"/>
              </a:ext>
            </a:extLst>
          </p:cNvPr>
          <p:cNvSpPr>
            <a:spLocks noGrp="1"/>
          </p:cNvSpPr>
          <p:nvPr>
            <p:ph sz="half" idx="1"/>
          </p:nvPr>
        </p:nvSpPr>
        <p:spPr>
          <a:xfrm>
            <a:off x="271305" y="1825625"/>
            <a:ext cx="5748495" cy="4351338"/>
          </a:xfrm>
        </p:spPr>
        <p:txBody>
          <a:bodyPr>
            <a:noAutofit/>
          </a:bodyPr>
          <a:lstStyle/>
          <a:p>
            <a:r>
              <a:rPr lang="en-US" sz="1800" dirty="0"/>
              <a:t>Machine learning (ML) is also the study of computer algorithms that can improve automatically through experience and by the use of data. </a:t>
            </a:r>
          </a:p>
          <a:p>
            <a:r>
              <a:rPr lang="en-US" sz="1800" dirty="0"/>
              <a:t>It is seen as a part of artificial intelligence. </a:t>
            </a:r>
          </a:p>
          <a:p>
            <a:r>
              <a:rPr lang="en-US" sz="1800" dirty="0"/>
              <a:t>Machine learning algorithms build a model based on sample data, known as </a:t>
            </a:r>
            <a:r>
              <a:rPr lang="en-US" sz="1800" dirty="0">
                <a:solidFill>
                  <a:srgbClr val="2014FF"/>
                </a:solidFill>
              </a:rPr>
              <a:t>training data</a:t>
            </a:r>
            <a:r>
              <a:rPr lang="en-US" sz="1800" dirty="0"/>
              <a:t>, in order to make </a:t>
            </a:r>
            <a:r>
              <a:rPr lang="en-US" sz="1800" dirty="0">
                <a:solidFill>
                  <a:srgbClr val="2014FF"/>
                </a:solidFill>
              </a:rPr>
              <a:t>predictions or decisions </a:t>
            </a:r>
            <a:r>
              <a:rPr lang="en-US" sz="1800" dirty="0"/>
              <a:t>without being explicitly programmed to do so. </a:t>
            </a:r>
          </a:p>
          <a:p>
            <a:r>
              <a:rPr lang="en-US" sz="1800" dirty="0"/>
              <a:t>Machine learning algorithms are used in a wide variety of applications, such as in medicine, email filtering, speech recognition, and computer vision, where it is difficult or unfeasible to develop conventional algorithms to perform the needed tasks. </a:t>
            </a:r>
          </a:p>
          <a:p>
            <a:endParaRPr lang="en-US" sz="1800" dirty="0"/>
          </a:p>
        </p:txBody>
      </p:sp>
      <p:pic>
        <p:nvPicPr>
          <p:cNvPr id="7" name="Content Placeholder 6">
            <a:extLst>
              <a:ext uri="{FF2B5EF4-FFF2-40B4-BE49-F238E27FC236}">
                <a16:creationId xmlns:a16="http://schemas.microsoft.com/office/drawing/2014/main" id="{502E9F43-8E85-6D4F-9612-FD91DF3A3116}"/>
              </a:ext>
            </a:extLst>
          </p:cNvPr>
          <p:cNvPicPr>
            <a:picLocks noGrp="1" noChangeAspect="1"/>
          </p:cNvPicPr>
          <p:nvPr>
            <p:ph sz="half" idx="2"/>
          </p:nvPr>
        </p:nvPicPr>
        <p:blipFill>
          <a:blip r:embed="rId2">
            <a:extLst>
              <a:ext uri="{96DAC541-7B7A-43D3-8B79-37D633B846F1}">
                <asvg:svgBlip xmlns:asvg="http://schemas.microsoft.com/office/drawing/2016/SVG/main" r:embed="rId3"/>
              </a:ext>
            </a:extLst>
          </a:blip>
          <a:stretch>
            <a:fillRect/>
          </a:stretch>
        </p:blipFill>
        <p:spPr>
          <a:xfrm>
            <a:off x="6145542" y="1939331"/>
            <a:ext cx="5208258" cy="2367390"/>
          </a:xfrm>
        </p:spPr>
      </p:pic>
      <p:sp>
        <p:nvSpPr>
          <p:cNvPr id="8" name="TextBox 7">
            <a:extLst>
              <a:ext uri="{FF2B5EF4-FFF2-40B4-BE49-F238E27FC236}">
                <a16:creationId xmlns:a16="http://schemas.microsoft.com/office/drawing/2014/main" id="{596A31F1-94BC-8747-9EB6-5B002ED289F7}"/>
              </a:ext>
            </a:extLst>
          </p:cNvPr>
          <p:cNvSpPr txBox="1"/>
          <p:nvPr/>
        </p:nvSpPr>
        <p:spPr>
          <a:xfrm>
            <a:off x="6096000" y="4682532"/>
            <a:ext cx="52578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Examples of from a linear support vector machine and its learned decision boundary.  </a:t>
            </a:r>
          </a:p>
          <a:p>
            <a:pPr marL="285750" indent="-285750">
              <a:buFont typeface="Arial" panose="020B0604020202020204" pitchFamily="34" charset="0"/>
              <a:buChar char="•"/>
            </a:pPr>
            <a:r>
              <a:rPr lang="en-US" dirty="0"/>
              <a:t>The width of the dashed lines is termed the “</a:t>
            </a:r>
            <a:r>
              <a:rPr lang="en-US" dirty="0">
                <a:solidFill>
                  <a:srgbClr val="2014FF"/>
                </a:solidFill>
              </a:rPr>
              <a:t>margin</a:t>
            </a:r>
            <a:r>
              <a:rPr lang="en-US" dirty="0"/>
              <a:t>”.</a:t>
            </a:r>
          </a:p>
        </p:txBody>
      </p:sp>
    </p:spTree>
    <p:extLst>
      <p:ext uri="{BB962C8B-B14F-4D97-AF65-F5344CB8AC3E}">
        <p14:creationId xmlns:p14="http://schemas.microsoft.com/office/powerpoint/2010/main" val="3009698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09D0276-4BAE-D84D-9447-DF553DDCAD15}"/>
              </a:ext>
            </a:extLst>
          </p:cNvPr>
          <p:cNvSpPr>
            <a:spLocks noGrp="1"/>
          </p:cNvSpPr>
          <p:nvPr>
            <p:ph sz="half" idx="1"/>
          </p:nvPr>
        </p:nvSpPr>
        <p:spPr>
          <a:xfrm>
            <a:off x="838200" y="1835899"/>
            <a:ext cx="5181600" cy="4667250"/>
          </a:xfrm>
        </p:spPr>
        <p:txBody>
          <a:bodyPr>
            <a:noAutofit/>
          </a:bodyPr>
          <a:lstStyle/>
          <a:p>
            <a:r>
              <a:rPr lang="en-US" sz="1800" dirty="0"/>
              <a:t>A subset of machine learning is closely related to </a:t>
            </a:r>
            <a:r>
              <a:rPr lang="en-US" sz="1800" dirty="0">
                <a:solidFill>
                  <a:srgbClr val="2014FF"/>
                </a:solidFill>
              </a:rPr>
              <a:t>computational statistics, which focuses on making predictions using computers</a:t>
            </a:r>
          </a:p>
          <a:p>
            <a:r>
              <a:rPr lang="en-US" sz="1800" dirty="0"/>
              <a:t>Not all machine learning is statistical learning.</a:t>
            </a:r>
          </a:p>
          <a:p>
            <a:r>
              <a:rPr lang="en-US" sz="1800" dirty="0"/>
              <a:t>The study of mathematical optimization involves methods, theory and applications to the field of machine learning.</a:t>
            </a:r>
          </a:p>
          <a:p>
            <a:r>
              <a:rPr lang="en-US" sz="1800" dirty="0"/>
              <a:t>Data mining is a related field of study, focusing on exploratory data analysis through unsupervised learning.</a:t>
            </a:r>
          </a:p>
          <a:p>
            <a:r>
              <a:rPr lang="en-US" sz="1800" dirty="0"/>
              <a:t>Some implementations of machine learning use data and neural networks in a way that mimics the working of a biological brain.</a:t>
            </a:r>
          </a:p>
          <a:p>
            <a:r>
              <a:rPr lang="en-US" sz="1800" dirty="0"/>
              <a:t>In its application across science and business problems, machine learning is also referred to as predictive analytics. </a:t>
            </a:r>
          </a:p>
        </p:txBody>
      </p:sp>
      <p:pic>
        <p:nvPicPr>
          <p:cNvPr id="7" name="Content Placeholder 6">
            <a:extLst>
              <a:ext uri="{FF2B5EF4-FFF2-40B4-BE49-F238E27FC236}">
                <a16:creationId xmlns:a16="http://schemas.microsoft.com/office/drawing/2014/main" id="{78762170-C8EE-5B4E-A01D-1689A64B6B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45542" y="1939331"/>
            <a:ext cx="5208258" cy="2367390"/>
          </a:xfrm>
          <a:prstGeom prst="rect">
            <a:avLst/>
          </a:prstGeom>
        </p:spPr>
      </p:pic>
      <p:sp>
        <p:nvSpPr>
          <p:cNvPr id="8" name="TextBox 7">
            <a:extLst>
              <a:ext uri="{FF2B5EF4-FFF2-40B4-BE49-F238E27FC236}">
                <a16:creationId xmlns:a16="http://schemas.microsoft.com/office/drawing/2014/main" id="{F507E864-842B-EE4C-A29C-47BE50F1FD21}"/>
              </a:ext>
            </a:extLst>
          </p:cNvPr>
          <p:cNvSpPr txBox="1"/>
          <p:nvPr/>
        </p:nvSpPr>
        <p:spPr>
          <a:xfrm>
            <a:off x="6096000" y="4682532"/>
            <a:ext cx="52578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Examples of from a linear support vector machine and its learned decision boundary.  </a:t>
            </a:r>
          </a:p>
          <a:p>
            <a:pPr marL="285750" indent="-285750">
              <a:buFont typeface="Arial" panose="020B0604020202020204" pitchFamily="34" charset="0"/>
              <a:buChar char="•"/>
            </a:pPr>
            <a:r>
              <a:rPr lang="en-US" dirty="0"/>
              <a:t>The width of the dashed lines is termed the “</a:t>
            </a:r>
            <a:r>
              <a:rPr lang="en-US" dirty="0">
                <a:solidFill>
                  <a:srgbClr val="2014FF"/>
                </a:solidFill>
              </a:rPr>
              <a:t>margin</a:t>
            </a:r>
            <a:r>
              <a:rPr lang="en-US" dirty="0"/>
              <a:t>”.</a:t>
            </a:r>
          </a:p>
        </p:txBody>
      </p:sp>
      <p:sp>
        <p:nvSpPr>
          <p:cNvPr id="6" name="Title 3">
            <a:extLst>
              <a:ext uri="{FF2B5EF4-FFF2-40B4-BE49-F238E27FC236}">
                <a16:creationId xmlns:a16="http://schemas.microsoft.com/office/drawing/2014/main" id="{4E078F11-1991-2442-A45D-18C854BD915E}"/>
              </a:ext>
            </a:extLst>
          </p:cNvPr>
          <p:cNvSpPr>
            <a:spLocks noGrp="1"/>
          </p:cNvSpPr>
          <p:nvPr>
            <p:ph type="title"/>
          </p:nvPr>
        </p:nvSpPr>
        <p:spPr>
          <a:xfrm>
            <a:off x="436418" y="365125"/>
            <a:ext cx="11357264" cy="1325563"/>
          </a:xfrm>
        </p:spPr>
        <p:txBody>
          <a:bodyPr>
            <a:normAutofit/>
          </a:bodyPr>
          <a:lstStyle/>
          <a:p>
            <a:r>
              <a:rPr lang="en-US" sz="3600" dirty="0"/>
              <a:t>Introduction to Machine Learning</a:t>
            </a:r>
          </a:p>
        </p:txBody>
      </p:sp>
    </p:spTree>
    <p:extLst>
      <p:ext uri="{BB962C8B-B14F-4D97-AF65-F5344CB8AC3E}">
        <p14:creationId xmlns:p14="http://schemas.microsoft.com/office/powerpoint/2010/main" val="24180166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1302</TotalTime>
  <Words>5496</Words>
  <Application>Microsoft Macintosh PowerPoint</Application>
  <PresentationFormat>Widescreen</PresentationFormat>
  <Paragraphs>315</Paragraphs>
  <Slides>50</Slides>
  <Notes>0</Notes>
  <HiddenSlides>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Calibri Light</vt:lpstr>
      <vt:lpstr>Office Theme</vt:lpstr>
      <vt:lpstr>Fractals, Chaos, Complexity Physics-EPS 30</vt:lpstr>
      <vt:lpstr>Credits</vt:lpstr>
      <vt:lpstr>PowerPoint Presentation</vt:lpstr>
      <vt:lpstr>Another Web Site and Book in Python</vt:lpstr>
      <vt:lpstr>PowerPoint Presentation</vt:lpstr>
      <vt:lpstr>Machine Learning: Examples</vt:lpstr>
      <vt:lpstr>Introduction to Machine Learning</vt:lpstr>
      <vt:lpstr>Introduction to Machine Learning</vt:lpstr>
      <vt:lpstr>Introduction to Machine Learning</vt:lpstr>
      <vt:lpstr>Introduction to Machine Learning: Regression Analysis</vt:lpstr>
      <vt:lpstr>Applications</vt:lpstr>
      <vt:lpstr>Overview</vt:lpstr>
      <vt:lpstr>Overview</vt:lpstr>
      <vt:lpstr>PowerPoint Presentation</vt:lpstr>
      <vt:lpstr>Machine Learning: History</vt:lpstr>
      <vt:lpstr>Machine Learning:</vt:lpstr>
      <vt:lpstr>Artificial Intelligence: History</vt:lpstr>
      <vt:lpstr>Artificial Intelligence: History</vt:lpstr>
      <vt:lpstr>“Artificial Intelligence”  vs. “Machine Learning”</vt:lpstr>
      <vt:lpstr>“Data Mining” vs. “Machine Learning”</vt:lpstr>
      <vt:lpstr>Optimization and Generalization</vt:lpstr>
      <vt:lpstr>“Statistics” vs. “Machine Learning”</vt:lpstr>
      <vt:lpstr>Learning</vt:lpstr>
      <vt:lpstr>Complexity</vt:lpstr>
      <vt:lpstr>Approaches</vt:lpstr>
      <vt:lpstr>Machine Learning:  Supervised and Unsupervised</vt:lpstr>
      <vt:lpstr>Types of Tasks</vt:lpstr>
      <vt:lpstr>Supervised Learning</vt:lpstr>
      <vt:lpstr>Supervised Learning</vt:lpstr>
      <vt:lpstr>Unsupervised Learning</vt:lpstr>
      <vt:lpstr>Unsupervised Learning: Cluster Analysis</vt:lpstr>
      <vt:lpstr>Supervised Learning: Examples of Neural Networks</vt:lpstr>
      <vt:lpstr>History of Neural Network Modeling</vt:lpstr>
      <vt:lpstr>A Biological Neuron</vt:lpstr>
      <vt:lpstr>Semi-Supervised Learning</vt:lpstr>
      <vt:lpstr>Reinforcement Learning</vt:lpstr>
      <vt:lpstr>Artificial Life https://en.wikipedia.org/wiki/Artificial_life</vt:lpstr>
      <vt:lpstr>Braitenberg Vehicle https://en.wikipedia.org/wiki/Braitenberg_vehicle</vt:lpstr>
      <vt:lpstr>Deep Learning https://en.wikipedia.org/wiki/Deep_learning</vt:lpstr>
      <vt:lpstr>Deep Learning</vt:lpstr>
      <vt:lpstr>Deep Learning</vt:lpstr>
      <vt:lpstr>Applications of Deep Learning: Speech Recognition</vt:lpstr>
      <vt:lpstr>Applications of Deep Learning: Image Recognition</vt:lpstr>
      <vt:lpstr>Applications of Deep Learning: Natural Language Processing</vt:lpstr>
      <vt:lpstr>Other Topics in Deep Learning</vt:lpstr>
      <vt:lpstr>Feature Learning</vt:lpstr>
      <vt:lpstr>Principal Component Analysis (PCA)  Dimensionality Reduction </vt:lpstr>
      <vt:lpstr>Anomaly Detection</vt:lpstr>
      <vt:lpstr>Decision Trees</vt:lpstr>
      <vt:lpstr>Other Applications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Machine Learning</dc:title>
  <dc:creator>Microsoft Office User</dc:creator>
  <cp:lastModifiedBy>John Rundle</cp:lastModifiedBy>
  <cp:revision>69</cp:revision>
  <dcterms:created xsi:type="dcterms:W3CDTF">2021-11-17T03:31:17Z</dcterms:created>
  <dcterms:modified xsi:type="dcterms:W3CDTF">2026-02-18T18:45:15Z</dcterms:modified>
</cp:coreProperties>
</file>