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94" r:id="rId2"/>
    <p:sldId id="662" r:id="rId3"/>
    <p:sldId id="344" r:id="rId4"/>
    <p:sldId id="347" r:id="rId5"/>
    <p:sldId id="345" r:id="rId6"/>
    <p:sldId id="346" r:id="rId7"/>
    <p:sldId id="351" r:id="rId8"/>
    <p:sldId id="348" r:id="rId9"/>
    <p:sldId id="349" r:id="rId10"/>
    <p:sldId id="352" r:id="rId11"/>
    <p:sldId id="353" r:id="rId12"/>
    <p:sldId id="338" r:id="rId13"/>
    <p:sldId id="355" r:id="rId14"/>
    <p:sldId id="664" r:id="rId15"/>
    <p:sldId id="674" r:id="rId16"/>
    <p:sldId id="663" r:id="rId17"/>
    <p:sldId id="264" r:id="rId18"/>
    <p:sldId id="670" r:id="rId19"/>
    <p:sldId id="666" r:id="rId20"/>
    <p:sldId id="668" r:id="rId21"/>
    <p:sldId id="730" r:id="rId22"/>
    <p:sldId id="728" r:id="rId23"/>
    <p:sldId id="729" r:id="rId24"/>
    <p:sldId id="337" r:id="rId25"/>
    <p:sldId id="669" r:id="rId26"/>
    <p:sldId id="665" r:id="rId27"/>
    <p:sldId id="667" r:id="rId28"/>
    <p:sldId id="671" r:id="rId29"/>
    <p:sldId id="676" r:id="rId30"/>
    <p:sldId id="657" r:id="rId31"/>
    <p:sldId id="658" r:id="rId32"/>
    <p:sldId id="693" r:id="rId33"/>
    <p:sldId id="341" r:id="rId34"/>
    <p:sldId id="339" r:id="rId35"/>
    <p:sldId id="342" r:id="rId36"/>
    <p:sldId id="335" r:id="rId37"/>
    <p:sldId id="336" r:id="rId38"/>
    <p:sldId id="685" r:id="rId39"/>
    <p:sldId id="686" r:id="rId40"/>
    <p:sldId id="687" r:id="rId41"/>
    <p:sldId id="688" r:id="rId42"/>
    <p:sldId id="689" r:id="rId43"/>
    <p:sldId id="690" r:id="rId44"/>
    <p:sldId id="691" r:id="rId45"/>
    <p:sldId id="692" r:id="rId46"/>
    <p:sldId id="696" r:id="rId47"/>
    <p:sldId id="697" r:id="rId48"/>
    <p:sldId id="698" r:id="rId49"/>
    <p:sldId id="699" r:id="rId50"/>
    <p:sldId id="700" r:id="rId51"/>
    <p:sldId id="701" r:id="rId52"/>
    <p:sldId id="702" r:id="rId53"/>
    <p:sldId id="705" r:id="rId54"/>
    <p:sldId id="706" r:id="rId55"/>
    <p:sldId id="708" r:id="rId56"/>
    <p:sldId id="709" r:id="rId57"/>
    <p:sldId id="716" r:id="rId58"/>
    <p:sldId id="714" r:id="rId59"/>
    <p:sldId id="707" r:id="rId60"/>
    <p:sldId id="694" r:id="rId61"/>
    <p:sldId id="695" r:id="rId62"/>
    <p:sldId id="725" r:id="rId63"/>
    <p:sldId id="722" r:id="rId64"/>
    <p:sldId id="721" r:id="rId65"/>
    <p:sldId id="723" r:id="rId66"/>
    <p:sldId id="724" r:id="rId67"/>
    <p:sldId id="731" r:id="rId68"/>
    <p:sldId id="715" r:id="rId69"/>
    <p:sldId id="718" r:id="rId70"/>
    <p:sldId id="71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4FF"/>
    <a:srgbClr val="0F2EFF"/>
    <a:srgbClr val="355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p:restoredTop sz="96405"/>
  </p:normalViewPr>
  <p:slideViewPr>
    <p:cSldViewPr snapToGrid="0" snapToObjects="1">
      <p:cViewPr varScale="1">
        <p:scale>
          <a:sx n="124" d="100"/>
          <a:sy n="124" d="100"/>
        </p:scale>
        <p:origin x="312" y="168"/>
      </p:cViewPr>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19A76-A837-A944-9EDC-5FA10948666B}" type="datetimeFigureOut">
              <a:rPr lang="en-US" smtClean="0"/>
              <a:t>3/2/22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101EF-3366-4145-A7F6-3559E06B6FC2}" type="slidenum">
              <a:rPr lang="en-US" smtClean="0"/>
              <a:t>‹#›</a:t>
            </a:fld>
            <a:endParaRPr lang="en-US"/>
          </a:p>
        </p:txBody>
      </p:sp>
    </p:spTree>
    <p:extLst>
      <p:ext uri="{BB962C8B-B14F-4D97-AF65-F5344CB8AC3E}">
        <p14:creationId xmlns:p14="http://schemas.microsoft.com/office/powerpoint/2010/main" val="79069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FFB8E5D-6EA7-4100-98AE-281BCC4F691F}" type="slidenum">
              <a:rPr lang="en-US" smtClean="0"/>
              <a:pPr/>
              <a:t>29</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140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7CEA-51AB-284E-9164-3A035E934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1FC3D8-BC4F-A241-8991-791CFAAF8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249440-D490-404A-9684-87B3FA7D021E}"/>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5" name="Footer Placeholder 4">
            <a:extLst>
              <a:ext uri="{FF2B5EF4-FFF2-40B4-BE49-F238E27FC236}">
                <a16:creationId xmlns:a16="http://schemas.microsoft.com/office/drawing/2014/main" id="{DE7F4715-EFAC-0B49-900E-122BC06F4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70F9F-9DC5-2244-8B17-E5747C9666C9}"/>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448664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4266-D22F-CF4F-AAB1-B3970A288B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C999-2916-FE4C-AEBF-47A6BCF19A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B85AE-B724-E241-85ED-C8AD18A4F927}"/>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5" name="Footer Placeholder 4">
            <a:extLst>
              <a:ext uri="{FF2B5EF4-FFF2-40B4-BE49-F238E27FC236}">
                <a16:creationId xmlns:a16="http://schemas.microsoft.com/office/drawing/2014/main" id="{FF1CC747-01F3-6D41-BA15-CA8EF486B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D39A6-C3C4-B346-836E-675199B3B7DC}"/>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847811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3BF73E-5897-E14F-8ECF-2D4C725FBC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C14DA-7A0C-F746-A13F-6E3E213CD2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6CEFDA-D731-3B4D-8B94-8C186B4D89D2}"/>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5" name="Footer Placeholder 4">
            <a:extLst>
              <a:ext uri="{FF2B5EF4-FFF2-40B4-BE49-F238E27FC236}">
                <a16:creationId xmlns:a16="http://schemas.microsoft.com/office/drawing/2014/main" id="{D22819F2-6312-FF4B-B497-2E12AA67A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CF132-522D-6D47-821C-4759ED246823}"/>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65322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5955-E779-4246-A6F7-B73BF36E8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1ED551-4873-AF4D-B939-9D3573E155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3930F2-3AA6-E941-A112-5330C805F2C7}"/>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5" name="Footer Placeholder 4">
            <a:extLst>
              <a:ext uri="{FF2B5EF4-FFF2-40B4-BE49-F238E27FC236}">
                <a16:creationId xmlns:a16="http://schemas.microsoft.com/office/drawing/2014/main" id="{9979503A-D6D2-4943-861B-CF7D77E92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46177-8A65-9A43-9994-43E45A2FB0D9}"/>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260383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16F6-13D3-034D-A783-2C3E3A2D16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001200-98D2-3D4C-A772-D560674E7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1EA034-52F3-BC43-BBDB-3355DCCEE41A}"/>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5" name="Footer Placeholder 4">
            <a:extLst>
              <a:ext uri="{FF2B5EF4-FFF2-40B4-BE49-F238E27FC236}">
                <a16:creationId xmlns:a16="http://schemas.microsoft.com/office/drawing/2014/main" id="{0CB750DE-4240-A147-BEBF-E07D52A80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14D3B-14E8-AF4F-8BE1-F5A563CDE892}"/>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373209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5E54-B4F8-404C-9F02-4B43038041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56ABF-6A9F-D945-A65F-72CB715CFF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CC0696-5DF2-CF40-81EB-CA6A33E5A1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CCBFAD-81EE-A448-A6FB-8C2B53C600EE}"/>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6" name="Footer Placeholder 5">
            <a:extLst>
              <a:ext uri="{FF2B5EF4-FFF2-40B4-BE49-F238E27FC236}">
                <a16:creationId xmlns:a16="http://schemas.microsoft.com/office/drawing/2014/main" id="{8511FC8D-AC82-2A40-A0B9-C759A3308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70C9D-C0E9-6D49-AEBB-921F02FC0E96}"/>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689606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12CE-B442-D04C-A188-BF50A1CD69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036155-9D1C-F947-9129-D653811755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8357F1-1D3E-8C40-AE63-DEE5C69AC8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2902E2-099A-274C-9842-BE17AE2D38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99A23C-9E25-4B4C-96E6-49EFE9850A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4291C3-A203-F541-AF31-63FD8CCDAD99}"/>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8" name="Footer Placeholder 7">
            <a:extLst>
              <a:ext uri="{FF2B5EF4-FFF2-40B4-BE49-F238E27FC236}">
                <a16:creationId xmlns:a16="http://schemas.microsoft.com/office/drawing/2014/main" id="{CB4213D1-816B-9440-B3A3-4D1ADBE8B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EBDDF-B8C3-FB47-9B00-87CC9897C078}"/>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396501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F2F2-EBAB-5F4D-9043-91A1C02ED3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AED26E-CABA-A345-AA08-746487A33262}"/>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4" name="Footer Placeholder 3">
            <a:extLst>
              <a:ext uri="{FF2B5EF4-FFF2-40B4-BE49-F238E27FC236}">
                <a16:creationId xmlns:a16="http://schemas.microsoft.com/office/drawing/2014/main" id="{A0AE5FDA-2CCC-FF45-AE52-1DFC65AB8D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A2E2F6-24DF-1F4F-91ED-1A984C0524C4}"/>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148911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C69B77-DB6C-9B41-8E31-62D44EE5A99F}"/>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3" name="Footer Placeholder 2">
            <a:extLst>
              <a:ext uri="{FF2B5EF4-FFF2-40B4-BE49-F238E27FC236}">
                <a16:creationId xmlns:a16="http://schemas.microsoft.com/office/drawing/2014/main" id="{8C754B86-1432-D146-AB48-F80060335F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9EBE74-C8B5-924D-ABA4-12511CD1BAE8}"/>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2049730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00A0-FAD0-B848-89A8-A063A6185F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E42CFE-D1D3-E54A-B18E-B122FE96BA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1A3B6-5747-4147-B340-F56D6EF26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5308E9-BCBF-434D-B53A-784FFD157BBE}"/>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6" name="Footer Placeholder 5">
            <a:extLst>
              <a:ext uri="{FF2B5EF4-FFF2-40B4-BE49-F238E27FC236}">
                <a16:creationId xmlns:a16="http://schemas.microsoft.com/office/drawing/2014/main" id="{0F4AEEAE-526E-134C-A98D-CFAC68FB1D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CD435-A1E8-9546-98C9-EDEE9AD0F387}"/>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316384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1A8A-9080-C549-8E4B-FFF38D7C9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CD14E-BDDB-074E-8569-782494197C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667B7-5520-F44C-AE45-566C9C3A0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7F1F35-7348-2A41-8D80-2D9EB40B0463}"/>
              </a:ext>
            </a:extLst>
          </p:cNvPr>
          <p:cNvSpPr>
            <a:spLocks noGrp="1"/>
          </p:cNvSpPr>
          <p:nvPr>
            <p:ph type="dt" sz="half" idx="10"/>
          </p:nvPr>
        </p:nvSpPr>
        <p:spPr/>
        <p:txBody>
          <a:bodyPr/>
          <a:lstStyle/>
          <a:p>
            <a:fld id="{1825B195-D23D-F643-B42F-96B59ADE0B67}" type="datetimeFigureOut">
              <a:rPr lang="en-US" smtClean="0"/>
              <a:t>3/2/22</a:t>
            </a:fld>
            <a:endParaRPr lang="en-US"/>
          </a:p>
        </p:txBody>
      </p:sp>
      <p:sp>
        <p:nvSpPr>
          <p:cNvPr id="6" name="Footer Placeholder 5">
            <a:extLst>
              <a:ext uri="{FF2B5EF4-FFF2-40B4-BE49-F238E27FC236}">
                <a16:creationId xmlns:a16="http://schemas.microsoft.com/office/drawing/2014/main" id="{FBAAA329-B75F-4B41-9265-423B49C11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A6E9BC-8424-7C48-A779-2C3CBDBF4CC4}"/>
              </a:ext>
            </a:extLst>
          </p:cNvPr>
          <p:cNvSpPr>
            <a:spLocks noGrp="1"/>
          </p:cNvSpPr>
          <p:nvPr>
            <p:ph type="sldNum" sz="quarter" idx="12"/>
          </p:nvPr>
        </p:nvSpPr>
        <p:spPr/>
        <p:txBody>
          <a:bodyPr/>
          <a:lstStyle/>
          <a:p>
            <a:fld id="{F94FE3E7-126E-F24B-8BF8-CCDC5388888C}" type="slidenum">
              <a:rPr lang="en-US" smtClean="0"/>
              <a:t>‹#›</a:t>
            </a:fld>
            <a:endParaRPr lang="en-US"/>
          </a:p>
        </p:txBody>
      </p:sp>
    </p:spTree>
    <p:extLst>
      <p:ext uri="{BB962C8B-B14F-4D97-AF65-F5344CB8AC3E}">
        <p14:creationId xmlns:p14="http://schemas.microsoft.com/office/powerpoint/2010/main" val="1988803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CF03B-6903-CF45-B77F-CB72EA8E98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DBC1CC-1AD7-7342-A85C-74B48D3D8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B9FF5-96DE-BB4C-B3B0-4F278DE96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5B195-D23D-F643-B42F-96B59ADE0B67}" type="datetimeFigureOut">
              <a:rPr lang="en-US" smtClean="0"/>
              <a:t>3/2/22</a:t>
            </a:fld>
            <a:endParaRPr lang="en-US"/>
          </a:p>
        </p:txBody>
      </p:sp>
      <p:sp>
        <p:nvSpPr>
          <p:cNvPr id="5" name="Footer Placeholder 4">
            <a:extLst>
              <a:ext uri="{FF2B5EF4-FFF2-40B4-BE49-F238E27FC236}">
                <a16:creationId xmlns:a16="http://schemas.microsoft.com/office/drawing/2014/main" id="{84BFC9CF-2DE2-9F4E-99BB-47136CA85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158FC6-D0AB-F54F-A6C9-DCC2E21B1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FE3E7-126E-F24B-8BF8-CCDC5388888C}" type="slidenum">
              <a:rPr lang="en-US" smtClean="0"/>
              <a:t>‹#›</a:t>
            </a:fld>
            <a:endParaRPr lang="en-US"/>
          </a:p>
        </p:txBody>
      </p:sp>
    </p:spTree>
    <p:extLst>
      <p:ext uri="{BB962C8B-B14F-4D97-AF65-F5344CB8AC3E}">
        <p14:creationId xmlns:p14="http://schemas.microsoft.com/office/powerpoint/2010/main" val="3848439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oleObject" Target="../embeddings/oleObject1.bin"/><Relationship Id="rId10" Type="http://schemas.openxmlformats.org/officeDocument/2006/relationships/image" Target="../media/image26.wmf"/><Relationship Id="rId4" Type="http://schemas.openxmlformats.org/officeDocument/2006/relationships/image" Target="../media/image27.png"/><Relationship Id="rId9"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if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5" name="Subtitle 4">
            <a:extLst>
              <a:ext uri="{FF2B5EF4-FFF2-40B4-BE49-F238E27FC236}">
                <a16:creationId xmlns:a16="http://schemas.microsoft.com/office/drawing/2014/main" id="{52F628C4-B54A-7F4B-8E81-E7508D295893}"/>
              </a:ext>
            </a:extLst>
          </p:cNvPr>
          <p:cNvSpPr>
            <a:spLocks noGrp="1"/>
          </p:cNvSpPr>
          <p:nvPr>
            <p:ph type="subTitle" idx="1"/>
          </p:nvPr>
        </p:nvSpPr>
        <p:spPr/>
        <p:txBody>
          <a:bodyPr>
            <a:normAutofit/>
          </a:bodyPr>
          <a:lstStyle/>
          <a:p>
            <a:r>
              <a:rPr lang="en-US" sz="1900" dirty="0"/>
              <a:t>Lecture </a:t>
            </a:r>
          </a:p>
          <a:p>
            <a:r>
              <a:rPr lang="en-US" sz="1900" dirty="0"/>
              <a:t>Landscapes</a:t>
            </a:r>
          </a:p>
          <a:p>
            <a:endParaRPr lang="en-US" sz="1900" dirty="0"/>
          </a:p>
        </p:txBody>
      </p:sp>
    </p:spTree>
    <p:extLst>
      <p:ext uri="{BB962C8B-B14F-4D97-AF65-F5344CB8AC3E}">
        <p14:creationId xmlns:p14="http://schemas.microsoft.com/office/powerpoint/2010/main" val="1380019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7510-7C17-7042-A62E-B91A8195C893}"/>
              </a:ext>
            </a:extLst>
          </p:cNvPr>
          <p:cNvSpPr>
            <a:spLocks noGrp="1"/>
          </p:cNvSpPr>
          <p:nvPr>
            <p:ph type="title"/>
          </p:nvPr>
        </p:nvSpPr>
        <p:spPr/>
        <p:txBody>
          <a:bodyPr/>
          <a:lstStyle/>
          <a:p>
            <a:r>
              <a:rPr lang="en-US" dirty="0"/>
              <a:t>Dynamics on an Energy Landscape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A684C2-C41A-2A4A-985A-728E377AB359}"/>
                  </a:ext>
                </a:extLst>
              </p:cNvPr>
              <p:cNvSpPr>
                <a:spLocks noGrp="1"/>
              </p:cNvSpPr>
              <p:nvPr>
                <p:ph idx="1"/>
              </p:nvPr>
            </p:nvSpPr>
            <p:spPr/>
            <p:txBody>
              <a:bodyPr>
                <a:normAutofit fontScale="77500" lnSpcReduction="20000"/>
              </a:bodyPr>
              <a:lstStyle/>
              <a:p>
                <a:pPr marL="0" indent="0">
                  <a:lnSpc>
                    <a:spcPct val="140000"/>
                  </a:lnSpc>
                  <a:spcBef>
                    <a:spcPts val="0"/>
                  </a:spcBef>
                  <a:spcAft>
                    <a:spcPts val="1200"/>
                  </a:spcAft>
                  <a:buNone/>
                </a:pPr>
                <a:r>
                  <a:rPr lang="en-US" sz="2200" dirty="0"/>
                  <a:t>Let us assume that the free energy function </a:t>
                </a:r>
                <a:r>
                  <a:rPr lang="en-US" sz="2200" i="1" dirty="0">
                    <a:latin typeface="Times New Roman" panose="02020603050405020304" pitchFamily="18" charset="0"/>
                    <a:cs typeface="Times New Roman" panose="02020603050405020304" pitchFamily="18" charset="0"/>
                  </a:rPr>
                  <a:t>F</a:t>
                </a:r>
                <a:r>
                  <a:rPr lang="en-US" sz="2200" dirty="0"/>
                  <a:t> </a:t>
                </a:r>
                <a:r>
                  <a:rPr lang="en-US" sz="2200" dirty="0">
                    <a:solidFill>
                      <a:srgbClr val="0F2EFF"/>
                    </a:solidFill>
                  </a:rPr>
                  <a:t>is not </a:t>
                </a:r>
                <a:r>
                  <a:rPr lang="en-US" sz="2200" dirty="0"/>
                  <a:t>an </a:t>
                </a:r>
                <a:r>
                  <a:rPr lang="en-US" sz="2200" dirty="0">
                    <a:solidFill>
                      <a:srgbClr val="0F2EFF"/>
                    </a:solidFill>
                  </a:rPr>
                  <a:t>*explicit* </a:t>
                </a:r>
                <a:r>
                  <a:rPr lang="en-US" sz="2200" dirty="0"/>
                  <a:t>function of time </a:t>
                </a:r>
                <a:r>
                  <a:rPr lang="en-US" sz="2200" i="1" dirty="0">
                    <a:latin typeface="Times New Roman" panose="02020603050405020304" pitchFamily="18" charset="0"/>
                    <a:cs typeface="Times New Roman" panose="02020603050405020304" pitchFamily="18" charset="0"/>
                  </a:rPr>
                  <a:t>t</a:t>
                </a:r>
                <a:r>
                  <a:rPr lang="en-US" sz="2200" dirty="0"/>
                  <a:t>, but rather depends on one or more state variables </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t</a:t>
                </a:r>
                <a:r>
                  <a:rPr lang="en-US" sz="2200" dirty="0">
                    <a:latin typeface="Times New Roman" panose="02020603050405020304" pitchFamily="18" charset="0"/>
                    <a:cs typeface="Times New Roman" panose="02020603050405020304" pitchFamily="18" charset="0"/>
                  </a:rPr>
                  <a:t>)</a:t>
                </a:r>
                <a:r>
                  <a:rPr lang="en-US" sz="2200" dirty="0"/>
                  <a:t> that do depend on time.</a:t>
                </a:r>
              </a:p>
              <a:p>
                <a:pPr marL="0" indent="0" algn="ctr">
                  <a:spcBef>
                    <a:spcPts val="0"/>
                  </a:spcBef>
                  <a:spcAft>
                    <a:spcPts val="1200"/>
                  </a:spcAft>
                  <a:buNone/>
                </a:pPr>
                <a:r>
                  <a:rPr lang="en-US" sz="2200" dirty="0"/>
                  <a:t>Thus:      </a:t>
                </a:r>
                <a:r>
                  <a:rPr lang="en-US" sz="2200" i="1" dirty="0">
                    <a:latin typeface="Times New Roman" panose="02020603050405020304" pitchFamily="18" charset="0"/>
                    <a:cs typeface="Times New Roman" panose="02020603050405020304" pitchFamily="18" charset="0"/>
                  </a:rPr>
                  <a:t>F = F</a:t>
                </a:r>
                <a:r>
                  <a:rPr lang="en-US" sz="2200"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x</a:t>
                </a:r>
                <a:r>
                  <a:rPr lang="en-US" sz="2200" dirty="0">
                    <a:latin typeface="Times New Roman" panose="02020603050405020304" pitchFamily="18" charset="0"/>
                    <a:cs typeface="Times New Roman" panose="02020603050405020304" pitchFamily="18" charset="0"/>
                  </a:rPr>
                  <a:t>(</a:t>
                </a:r>
                <a:r>
                  <a:rPr lang="en-US" sz="2200" i="1" dirty="0">
                    <a:latin typeface="Times New Roman" panose="02020603050405020304" pitchFamily="18" charset="0"/>
                    <a:cs typeface="Times New Roman" panose="02020603050405020304" pitchFamily="18" charset="0"/>
                  </a:rPr>
                  <a:t>t</a:t>
                </a:r>
                <a:r>
                  <a:rPr lang="en-US" sz="2200" dirty="0">
                    <a:latin typeface="Times New Roman" panose="02020603050405020304" pitchFamily="18" charset="0"/>
                    <a:cs typeface="Times New Roman" panose="02020603050405020304" pitchFamily="18" charset="0"/>
                  </a:rPr>
                  <a:t>))</a:t>
                </a:r>
              </a:p>
              <a:p>
                <a:pPr marL="0" indent="0">
                  <a:spcBef>
                    <a:spcPts val="0"/>
                  </a:spcBef>
                  <a:spcAft>
                    <a:spcPts val="1200"/>
                  </a:spcAft>
                  <a:buNone/>
                </a:pPr>
                <a:r>
                  <a:rPr lang="en-US" sz="2200" dirty="0">
                    <a:cs typeface="Times New Roman" panose="02020603050405020304" pitchFamily="18" charset="0"/>
                  </a:rPr>
                  <a:t>Using the chain rule of calculus, the second law becomes:</a:t>
                </a:r>
              </a:p>
              <a:p>
                <a:pPr marL="0" indent="0" algn="ctr">
                  <a:spcBef>
                    <a:spcPts val="0"/>
                  </a:spcBef>
                  <a:spcAft>
                    <a:spcPts val="1200"/>
                  </a:spcAft>
                  <a:buNone/>
                </a:pPr>
                <a:r>
                  <a:rPr lang="en-US" sz="2200" dirty="0"/>
                  <a:t>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𝑑𝐹</m:t>
                        </m:r>
                        <m:r>
                          <a:rPr lang="en-US" sz="2200" i="1">
                            <a:latin typeface="Cambria Math" panose="02040503050406030204" pitchFamily="18" charset="0"/>
                          </a:rPr>
                          <m:t>(</m:t>
                        </m:r>
                        <m:r>
                          <a:rPr lang="en-US" sz="2200" b="0" i="1" smtClean="0">
                            <a:latin typeface="Cambria Math" panose="02040503050406030204" pitchFamily="18" charset="0"/>
                          </a:rPr>
                          <m:t>𝑥</m:t>
                        </m:r>
                        <m:r>
                          <a:rPr lang="en-US" sz="2200" i="1">
                            <a:latin typeface="Cambria Math" panose="02040503050406030204" pitchFamily="18" charset="0"/>
                          </a:rPr>
                          <m:t>)</m:t>
                        </m:r>
                      </m:num>
                      <m:den>
                        <m:r>
                          <a:rPr lang="en-US" sz="2200" i="1">
                            <a:latin typeface="Cambria Math" panose="02040503050406030204" pitchFamily="18" charset="0"/>
                          </a:rPr>
                          <m:t>𝑑</m:t>
                        </m:r>
                        <m:r>
                          <a:rPr lang="en-US" sz="2200" b="0" i="1" smtClean="0">
                            <a:latin typeface="Cambria Math" panose="02040503050406030204" pitchFamily="18" charset="0"/>
                          </a:rPr>
                          <m:t>𝑥</m:t>
                        </m:r>
                      </m:den>
                    </m:f>
                    <m:r>
                      <a:rPr lang="en-US" sz="2200" b="0" i="1" smtClean="0">
                        <a:latin typeface="Cambria Math" panose="02040503050406030204" pitchFamily="18" charset="0"/>
                      </a:rPr>
                      <m:t> </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𝑑𝑥</m:t>
                        </m:r>
                      </m:num>
                      <m:den>
                        <m:r>
                          <a:rPr lang="en-US" sz="2200" b="0" i="1" smtClean="0">
                            <a:latin typeface="Cambria Math" panose="02040503050406030204" pitchFamily="18" charset="0"/>
                          </a:rPr>
                          <m:t>𝑑𝑡</m:t>
                        </m:r>
                      </m:den>
                    </m:f>
                  </m:oMath>
                </a14:m>
                <a:r>
                  <a:rPr lang="en-US" sz="2200" dirty="0"/>
                  <a:t> </a:t>
                </a:r>
                <a14:m>
                  <m:oMath xmlns:m="http://schemas.openxmlformats.org/officeDocument/2006/math">
                    <m:r>
                      <a:rPr lang="en-US" sz="2200" i="1" dirty="0">
                        <a:latin typeface="Cambria Math" panose="02040503050406030204" pitchFamily="18" charset="0"/>
                        <a:ea typeface="Cambria Math" panose="02040503050406030204" pitchFamily="18" charset="0"/>
                      </a:rPr>
                      <m:t>≤0</m:t>
                    </m:r>
                  </m:oMath>
                </a14:m>
                <a:r>
                  <a:rPr lang="en-US" sz="2200" dirty="0"/>
                  <a:t>	</a:t>
                </a:r>
              </a:p>
              <a:p>
                <a:pPr marL="0" indent="0">
                  <a:spcBef>
                    <a:spcPts val="0"/>
                  </a:spcBef>
                  <a:spcAft>
                    <a:spcPts val="1200"/>
                  </a:spcAft>
                  <a:buNone/>
                </a:pPr>
                <a:r>
                  <a:rPr lang="en-US" sz="2200" dirty="0"/>
                  <a:t>We can ensure that this inequality holds if:</a:t>
                </a:r>
              </a:p>
              <a:p>
                <a:pPr marL="0" indent="0" algn="ctr">
                  <a:spcBef>
                    <a:spcPts val="0"/>
                  </a:spcBef>
                  <a:spcAft>
                    <a:spcPts val="1200"/>
                  </a:spcAft>
                  <a:buNone/>
                </a:pP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𝑑𝑥</m:t>
                        </m:r>
                      </m:num>
                      <m:den>
                        <m:r>
                          <a:rPr lang="en-US" sz="2200" i="1">
                            <a:latin typeface="Cambria Math" panose="02040503050406030204" pitchFamily="18" charset="0"/>
                          </a:rPr>
                          <m:t>𝑑𝑡</m:t>
                        </m:r>
                      </m:den>
                    </m:f>
                  </m:oMath>
                </a14:m>
                <a:r>
                  <a:rPr lang="en-US" sz="2200" dirty="0"/>
                  <a:t> </a:t>
                </a:r>
                <a14:m>
                  <m:oMath xmlns:m="http://schemas.openxmlformats.org/officeDocument/2006/math">
                    <m:r>
                      <a:rPr lang="en-US" sz="2200" i="1" dirty="0" smtClean="0">
                        <a:latin typeface="Cambria Math" panose="02040503050406030204" pitchFamily="18" charset="0"/>
                        <a:ea typeface="Cambria Math" panose="02040503050406030204" pitchFamily="18" charset="0"/>
                      </a:rPr>
                      <m:t>∝</m:t>
                    </m:r>
                    <m:r>
                      <a:rPr lang="en-US" sz="2200" b="0" i="1" dirty="0" smtClean="0">
                        <a:latin typeface="Cambria Math" panose="02040503050406030204" pitchFamily="18" charset="0"/>
                        <a:ea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𝑑𝐹</m:t>
                        </m:r>
                        <m:r>
                          <a:rPr lang="en-US" sz="2200" i="1">
                            <a:latin typeface="Cambria Math" panose="02040503050406030204" pitchFamily="18" charset="0"/>
                          </a:rPr>
                          <m:t>(</m:t>
                        </m:r>
                        <m:r>
                          <a:rPr lang="en-US" sz="2200" i="1">
                            <a:latin typeface="Cambria Math" panose="02040503050406030204" pitchFamily="18" charset="0"/>
                          </a:rPr>
                          <m:t>𝑥</m:t>
                        </m:r>
                        <m:r>
                          <a:rPr lang="en-US" sz="2200" i="1">
                            <a:latin typeface="Cambria Math" panose="02040503050406030204" pitchFamily="18" charset="0"/>
                          </a:rPr>
                          <m:t>)</m:t>
                        </m:r>
                      </m:num>
                      <m:den>
                        <m:r>
                          <a:rPr lang="en-US" sz="2200" i="1">
                            <a:latin typeface="Cambria Math" panose="02040503050406030204" pitchFamily="18" charset="0"/>
                          </a:rPr>
                          <m:t>𝑑𝑥</m:t>
                        </m:r>
                      </m:den>
                    </m:f>
                  </m:oMath>
                </a14:m>
                <a:r>
                  <a:rPr lang="en-US" sz="2200" dirty="0"/>
                  <a:t> </a:t>
                </a:r>
              </a:p>
              <a:p>
                <a:pPr marL="0" indent="0">
                  <a:spcBef>
                    <a:spcPts val="0"/>
                  </a:spcBef>
                  <a:spcAft>
                    <a:spcPts val="1200"/>
                  </a:spcAft>
                  <a:buNone/>
                </a:pPr>
                <a:r>
                  <a:rPr lang="en-US" sz="2200" dirty="0"/>
                  <a:t>In that case, equation (1) becomes</a:t>
                </a:r>
              </a:p>
              <a:p>
                <a:pPr marL="0" indent="0" algn="ctr">
                  <a:spcBef>
                    <a:spcPts val="0"/>
                  </a:spcBef>
                  <a:spcAft>
                    <a:spcPts val="1200"/>
                  </a:spcAft>
                  <a:buNone/>
                </a:pPr>
                <a14:m>
                  <m:oMathPara xmlns:m="http://schemas.openxmlformats.org/officeDocument/2006/math">
                    <m:oMathParaPr>
                      <m:jc m:val="centerGroup"/>
                    </m:oMathParaPr>
                    <m:oMath xmlns:m="http://schemas.openxmlformats.org/officeDocument/2006/math">
                      <m:r>
                        <a:rPr lang="en-US" sz="2200" b="0" i="1" dirty="0" smtClean="0">
                          <a:latin typeface="Cambria Math" panose="02040503050406030204" pitchFamily="18" charset="0"/>
                          <a:cs typeface="Times New Roman" panose="02020603050405020304" pitchFamily="18" charset="0"/>
                        </a:rPr>
                        <m:t>− </m:t>
                      </m:r>
                      <m:sSup>
                        <m:sSupPr>
                          <m:ctrlPr>
                            <a:rPr lang="en-US" sz="2200" i="1" dirty="0" smtClean="0">
                              <a:latin typeface="Cambria Math" panose="02040503050406030204" pitchFamily="18" charset="0"/>
                              <a:cs typeface="Times New Roman" panose="02020603050405020304" pitchFamily="18" charset="0"/>
                            </a:rPr>
                          </m:ctrlPr>
                        </m:sSupPr>
                        <m:e>
                          <m:d>
                            <m:dPr>
                              <m:ctrlPr>
                                <a:rPr lang="en-US" sz="2200" i="1" dirty="0">
                                  <a:latin typeface="Cambria Math" panose="02040503050406030204" pitchFamily="18" charset="0"/>
                                  <a:cs typeface="Times New Roman" panose="02020603050405020304" pitchFamily="18" charset="0"/>
                                </a:rPr>
                              </m:ctrlPr>
                            </m:dPr>
                            <m:e>
                              <m:f>
                                <m:fPr>
                                  <m:ctrlPr>
                                    <a:rPr lang="en-US" sz="2200" i="1">
                                      <a:latin typeface="Cambria Math" panose="02040503050406030204" pitchFamily="18" charset="0"/>
                                    </a:rPr>
                                  </m:ctrlPr>
                                </m:fPr>
                                <m:num>
                                  <m:r>
                                    <a:rPr lang="en-US" sz="2200" i="1">
                                      <a:latin typeface="Cambria Math" panose="02040503050406030204" pitchFamily="18" charset="0"/>
                                    </a:rPr>
                                    <m:t>𝑑𝐹</m:t>
                                  </m:r>
                                  <m:d>
                                    <m:dPr>
                                      <m:ctrlPr>
                                        <a:rPr lang="en-US" sz="2200" i="1">
                                          <a:latin typeface="Cambria Math" panose="02040503050406030204" pitchFamily="18" charset="0"/>
                                        </a:rPr>
                                      </m:ctrlPr>
                                    </m:dPr>
                                    <m:e>
                                      <m:r>
                                        <a:rPr lang="en-US" sz="2200" i="1">
                                          <a:latin typeface="Cambria Math" panose="02040503050406030204" pitchFamily="18" charset="0"/>
                                        </a:rPr>
                                        <m:t>𝑥</m:t>
                                      </m:r>
                                    </m:e>
                                  </m:d>
                                </m:num>
                                <m:den>
                                  <m:r>
                                    <a:rPr lang="en-US" sz="2200" i="1">
                                      <a:latin typeface="Cambria Math" panose="02040503050406030204" pitchFamily="18" charset="0"/>
                                    </a:rPr>
                                    <m:t>𝑑𝑥</m:t>
                                  </m:r>
                                </m:den>
                              </m:f>
                            </m:e>
                          </m:d>
                        </m:e>
                        <m:sup>
                          <m:r>
                            <a:rPr lang="en-US" sz="2200" b="0" i="1" dirty="0" smtClean="0">
                              <a:latin typeface="Cambria Math" panose="02040503050406030204" pitchFamily="18" charset="0"/>
                              <a:cs typeface="Times New Roman" panose="02020603050405020304" pitchFamily="18" charset="0"/>
                            </a:rPr>
                            <m:t>2</m:t>
                          </m:r>
                        </m:sup>
                      </m:sSup>
                      <m:r>
                        <a:rPr lang="en-US" sz="220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sz="2200" b="0" i="1" dirty="0" smtClean="0">
                          <a:latin typeface="Cambria Math" panose="02040503050406030204" pitchFamily="18" charset="0"/>
                          <a:ea typeface="Cambria Math" panose="02040503050406030204" pitchFamily="18" charset="0"/>
                          <a:cs typeface="Times New Roman" panose="02020603050405020304" pitchFamily="18" charset="0"/>
                        </a:rPr>
                        <m:t>0</m:t>
                      </m:r>
                    </m:oMath>
                  </m:oMathPara>
                </a14:m>
                <a:endParaRPr lang="en-US" sz="2200" dirty="0">
                  <a:cs typeface="Times New Roman" panose="02020603050405020304" pitchFamily="18" charset="0"/>
                </a:endParaRPr>
              </a:p>
              <a:p>
                <a:pPr marL="0" indent="0">
                  <a:spcBef>
                    <a:spcPts val="0"/>
                  </a:spcBef>
                  <a:spcAft>
                    <a:spcPts val="1200"/>
                  </a:spcAft>
                  <a:buNone/>
                </a:pPr>
                <a:r>
                  <a:rPr lang="en-US" sz="2200" dirty="0">
                    <a:cs typeface="Times New Roman" panose="02020603050405020304" pitchFamily="18" charset="0"/>
                  </a:rPr>
                  <a:t>which is guaranteed to be true.  </a:t>
                </a:r>
              </a:p>
              <a:p>
                <a:pPr marL="0" indent="0">
                  <a:spcBef>
                    <a:spcPts val="0"/>
                  </a:spcBef>
                  <a:spcAft>
                    <a:spcPts val="1200"/>
                  </a:spcAft>
                  <a:buNone/>
                </a:pPr>
                <a:endParaRPr lang="en-US" sz="2400" dirty="0"/>
              </a:p>
            </p:txBody>
          </p:sp>
        </mc:Choice>
        <mc:Fallback xmlns="">
          <p:sp>
            <p:nvSpPr>
              <p:cNvPr id="3" name="Content Placeholder 2">
                <a:extLst>
                  <a:ext uri="{FF2B5EF4-FFF2-40B4-BE49-F238E27FC236}">
                    <a16:creationId xmlns:a16="http://schemas.microsoft.com/office/drawing/2014/main" id="{27A684C2-C41A-2A4A-985A-728E377AB359}"/>
                  </a:ext>
                </a:extLst>
              </p:cNvPr>
              <p:cNvSpPr>
                <a:spLocks noGrp="1" noRot="1" noChangeAspect="1" noMove="1" noResize="1" noEditPoints="1" noAdjustHandles="1" noChangeArrowheads="1" noChangeShapeType="1" noTextEdit="1"/>
              </p:cNvSpPr>
              <p:nvPr>
                <p:ph idx="1"/>
              </p:nvPr>
            </p:nvSpPr>
            <p:spPr>
              <a:blipFill>
                <a:blip r:embed="rId2"/>
                <a:stretch>
                  <a:fillRect l="-48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C747158-21F2-C340-8630-39930CDF1A13}"/>
              </a:ext>
            </a:extLst>
          </p:cNvPr>
          <p:cNvSpPr txBox="1"/>
          <p:nvPr/>
        </p:nvSpPr>
        <p:spPr>
          <a:xfrm>
            <a:off x="7757951" y="3167742"/>
            <a:ext cx="442750" cy="369332"/>
          </a:xfrm>
          <a:prstGeom prst="rect">
            <a:avLst/>
          </a:prstGeom>
          <a:noFill/>
        </p:spPr>
        <p:txBody>
          <a:bodyPr wrap="none" rtlCol="0">
            <a:spAutoFit/>
          </a:bodyPr>
          <a:lstStyle/>
          <a:p>
            <a:r>
              <a:rPr lang="en-US" dirty="0"/>
              <a:t>(1)</a:t>
            </a:r>
          </a:p>
        </p:txBody>
      </p:sp>
      <p:sp>
        <p:nvSpPr>
          <p:cNvPr id="5" name="TextBox 4">
            <a:extLst>
              <a:ext uri="{FF2B5EF4-FFF2-40B4-BE49-F238E27FC236}">
                <a16:creationId xmlns:a16="http://schemas.microsoft.com/office/drawing/2014/main" id="{C3828AA8-F118-4E44-8B9B-6CA587B96A1D}"/>
              </a:ext>
            </a:extLst>
          </p:cNvPr>
          <p:cNvSpPr txBox="1"/>
          <p:nvPr/>
        </p:nvSpPr>
        <p:spPr>
          <a:xfrm>
            <a:off x="7757951" y="4001294"/>
            <a:ext cx="442750" cy="369332"/>
          </a:xfrm>
          <a:prstGeom prst="rect">
            <a:avLst/>
          </a:prstGeom>
          <a:noFill/>
        </p:spPr>
        <p:txBody>
          <a:bodyPr wrap="none" rtlCol="0">
            <a:spAutoFit/>
          </a:bodyPr>
          <a:lstStyle/>
          <a:p>
            <a:r>
              <a:rPr lang="en-US" dirty="0"/>
              <a:t>(2)</a:t>
            </a:r>
          </a:p>
        </p:txBody>
      </p:sp>
      <p:sp>
        <p:nvSpPr>
          <p:cNvPr id="6" name="TextBox 5">
            <a:extLst>
              <a:ext uri="{FF2B5EF4-FFF2-40B4-BE49-F238E27FC236}">
                <a16:creationId xmlns:a16="http://schemas.microsoft.com/office/drawing/2014/main" id="{DB4408F5-4577-124C-8A5F-79D1063508BB}"/>
              </a:ext>
            </a:extLst>
          </p:cNvPr>
          <p:cNvSpPr txBox="1"/>
          <p:nvPr/>
        </p:nvSpPr>
        <p:spPr>
          <a:xfrm>
            <a:off x="1122281" y="5988734"/>
            <a:ext cx="9408067" cy="646331"/>
          </a:xfrm>
          <a:prstGeom prst="rect">
            <a:avLst/>
          </a:prstGeom>
          <a:noFill/>
        </p:spPr>
        <p:txBody>
          <a:bodyPr wrap="square" rtlCol="0">
            <a:spAutoFit/>
          </a:bodyPr>
          <a:lstStyle/>
          <a:p>
            <a:pPr algn="ctr"/>
            <a:r>
              <a:rPr lang="en-US" dirty="0">
                <a:cs typeface="Times New Roman" panose="02020603050405020304" pitchFamily="18" charset="0"/>
              </a:rPr>
              <a:t>Equation (2) says that</a:t>
            </a:r>
            <a:r>
              <a:rPr lang="en-US" dirty="0">
                <a:solidFill>
                  <a:srgbClr val="0F2EFF"/>
                </a:solidFill>
                <a:cs typeface="Times New Roman" panose="02020603050405020304" pitchFamily="18" charset="0"/>
              </a:rPr>
              <a:t> the state variable evolves down the minimum valley of the free energy.</a:t>
            </a:r>
          </a:p>
          <a:p>
            <a:pPr algn="ctr"/>
            <a:endParaRPr lang="en-US" dirty="0"/>
          </a:p>
        </p:txBody>
      </p:sp>
    </p:spTree>
    <p:extLst>
      <p:ext uri="{BB962C8B-B14F-4D97-AF65-F5344CB8AC3E}">
        <p14:creationId xmlns:p14="http://schemas.microsoft.com/office/powerpoint/2010/main" val="801019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7510-7C17-7042-A62E-B91A8195C893}"/>
              </a:ext>
            </a:extLst>
          </p:cNvPr>
          <p:cNvSpPr>
            <a:spLocks noGrp="1"/>
          </p:cNvSpPr>
          <p:nvPr>
            <p:ph type="title"/>
          </p:nvPr>
        </p:nvSpPr>
        <p:spPr/>
        <p:txBody>
          <a:bodyPr/>
          <a:lstStyle/>
          <a:p>
            <a:r>
              <a:rPr lang="en-US" dirty="0"/>
              <a:t>Dynamics on an Fitness Landscape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A684C2-C41A-2A4A-985A-728E377AB359}"/>
                  </a:ext>
                </a:extLst>
              </p:cNvPr>
              <p:cNvSpPr>
                <a:spLocks noGrp="1"/>
              </p:cNvSpPr>
              <p:nvPr>
                <p:ph idx="1"/>
              </p:nvPr>
            </p:nvSpPr>
            <p:spPr/>
            <p:txBody>
              <a:bodyPr>
                <a:noAutofit/>
              </a:bodyPr>
              <a:lstStyle/>
              <a:p>
                <a:pPr marL="0" indent="0">
                  <a:lnSpc>
                    <a:spcPct val="140000"/>
                  </a:lnSpc>
                  <a:spcBef>
                    <a:spcPts val="0"/>
                  </a:spcBef>
                  <a:spcAft>
                    <a:spcPts val="1200"/>
                  </a:spcAft>
                  <a:buNone/>
                </a:pPr>
                <a:r>
                  <a:rPr lang="en-US" sz="2000" dirty="0"/>
                  <a:t>Similarly to the energy landscape, let us assume that a fitness function </a:t>
                </a:r>
                <a:r>
                  <a:rPr lang="en-US" sz="2000" i="1" dirty="0">
                    <a:latin typeface="Times New Roman" panose="02020603050405020304" pitchFamily="18" charset="0"/>
                    <a:cs typeface="Times New Roman" panose="02020603050405020304" pitchFamily="18" charset="0"/>
                  </a:rPr>
                  <a:t>W </a:t>
                </a:r>
                <a:r>
                  <a:rPr lang="en-US" sz="2000" dirty="0">
                    <a:cs typeface="Times New Roman" panose="02020603050405020304" pitchFamily="18" charset="0"/>
                  </a:rPr>
                  <a:t>exists and</a:t>
                </a:r>
                <a:r>
                  <a:rPr lang="en-US" sz="2000" dirty="0"/>
                  <a:t> </a:t>
                </a:r>
                <a:r>
                  <a:rPr lang="en-US" sz="2000" dirty="0">
                    <a:solidFill>
                      <a:srgbClr val="0F2EFF"/>
                    </a:solidFill>
                  </a:rPr>
                  <a:t>is not </a:t>
                </a:r>
                <a:r>
                  <a:rPr lang="en-US" sz="2000" dirty="0"/>
                  <a:t>an </a:t>
                </a:r>
                <a:r>
                  <a:rPr lang="en-US" sz="2000" dirty="0">
                    <a:solidFill>
                      <a:srgbClr val="0F2EFF"/>
                    </a:solidFill>
                  </a:rPr>
                  <a:t>*explicit* </a:t>
                </a:r>
                <a:r>
                  <a:rPr lang="en-US" sz="2000" dirty="0"/>
                  <a:t>function of time </a:t>
                </a:r>
                <a:r>
                  <a:rPr lang="en-US" sz="2000" i="1" dirty="0">
                    <a:latin typeface="Times New Roman" panose="02020603050405020304" pitchFamily="18" charset="0"/>
                    <a:cs typeface="Times New Roman" panose="02020603050405020304" pitchFamily="18" charset="0"/>
                  </a:rPr>
                  <a:t>t</a:t>
                </a:r>
                <a:r>
                  <a:rPr lang="en-US" sz="2000" dirty="0"/>
                  <a:t>, but rather depends on one or more state variables </a:t>
                </a:r>
                <a:r>
                  <a:rPr lang="en-US" sz="2000" i="1"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a:t>
                </a:r>
                <a:r>
                  <a:rPr lang="en-US" sz="2000" dirty="0"/>
                  <a:t> that do depend on time.  Thus:</a:t>
                </a:r>
              </a:p>
              <a:p>
                <a:pPr marL="0" indent="0" algn="ctr">
                  <a:lnSpc>
                    <a:spcPct val="140000"/>
                  </a:lnSpc>
                  <a:spcBef>
                    <a:spcPts val="0"/>
                  </a:spcBef>
                  <a:spcAft>
                    <a:spcPts val="1200"/>
                  </a:spcAft>
                  <a:buNone/>
                </a:pPr>
                <a:r>
                  <a:rPr lang="en-US" sz="2000" i="1" dirty="0">
                    <a:latin typeface="Times New Roman" panose="02020603050405020304" pitchFamily="18" charset="0"/>
                    <a:cs typeface="Times New Roman" panose="02020603050405020304" pitchFamily="18" charset="0"/>
                  </a:rPr>
                  <a:t>W = W</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a:t>
                </a:r>
              </a:p>
              <a:p>
                <a:pPr marL="0" indent="0">
                  <a:spcBef>
                    <a:spcPts val="0"/>
                  </a:spcBef>
                  <a:spcAft>
                    <a:spcPts val="1200"/>
                  </a:spcAft>
                  <a:buNone/>
                </a:pPr>
                <a:r>
                  <a:rPr lang="en-US" sz="2000" dirty="0">
                    <a:cs typeface="Times New Roman" panose="02020603050405020304" pitchFamily="18" charset="0"/>
                  </a:rPr>
                  <a:t>Let us also assume that ecological fitness tends toward a maximum so that</a:t>
                </a:r>
              </a:p>
              <a:p>
                <a:pPr marL="0" indent="0" algn="ctr">
                  <a:spcBef>
                    <a:spcPts val="0"/>
                  </a:spcBef>
                  <a:spcAft>
                    <a:spcPts val="1200"/>
                  </a:spcAft>
                  <a:buNone/>
                </a:pP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b="0" i="1" smtClean="0">
                            <a:latin typeface="Cambria Math" panose="02040503050406030204" pitchFamily="18" charset="0"/>
                          </a:rPr>
                          <m:t>𝑊</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num>
                      <m:den>
                        <m:r>
                          <a:rPr lang="en-US" sz="2000" i="1">
                            <a:latin typeface="Cambria Math" panose="02040503050406030204" pitchFamily="18" charset="0"/>
                          </a:rPr>
                          <m:t>𝑑𝑡</m:t>
                        </m:r>
                      </m:den>
                    </m:f>
                  </m:oMath>
                </a14:m>
                <a:r>
                  <a:rPr lang="en-US" sz="2000" dirty="0"/>
                  <a:t>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r>
                      <a:rPr lang="en-US" sz="2000" i="1" dirty="0">
                        <a:latin typeface="Cambria Math" panose="02040503050406030204" pitchFamily="18" charset="0"/>
                        <a:ea typeface="Cambria Math" panose="02040503050406030204" pitchFamily="18" charset="0"/>
                      </a:rPr>
                      <m:t>0</m:t>
                    </m:r>
                  </m:oMath>
                </a14:m>
                <a:endParaRPr lang="en-US" sz="2000" dirty="0"/>
              </a:p>
              <a:p>
                <a:pPr marL="0" indent="0">
                  <a:spcBef>
                    <a:spcPts val="0"/>
                  </a:spcBef>
                  <a:spcAft>
                    <a:spcPts val="1200"/>
                  </a:spcAft>
                  <a:buNone/>
                </a:pPr>
                <a:r>
                  <a:rPr lang="en-US" sz="2000" dirty="0">
                    <a:cs typeface="Times New Roman" panose="02020603050405020304" pitchFamily="18" charset="0"/>
                  </a:rPr>
                  <a:t>In that case, we assume that:</a:t>
                </a:r>
              </a:p>
              <a:p>
                <a:pPr marL="0" indent="0" algn="ctr">
                  <a:spcBef>
                    <a:spcPts val="0"/>
                  </a:spcBef>
                  <a:spcAft>
                    <a:spcPts val="1200"/>
                  </a:spcAft>
                  <a:buNone/>
                </a:pP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𝑑𝑥</m:t>
                        </m:r>
                      </m:num>
                      <m:den>
                        <m:r>
                          <a:rPr lang="en-US" sz="2000" i="1">
                            <a:latin typeface="Cambria Math" panose="02040503050406030204" pitchFamily="18" charset="0"/>
                          </a:rPr>
                          <m:t>𝑑𝑡</m:t>
                        </m:r>
                      </m:den>
                    </m:f>
                  </m:oMath>
                </a14:m>
                <a:r>
                  <a:rPr lang="en-US" sz="2000" dirty="0"/>
                  <a:t>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b="0" i="1" smtClean="0">
                            <a:latin typeface="Cambria Math" panose="02040503050406030204" pitchFamily="18" charset="0"/>
                          </a:rPr>
                          <m:t>𝑊</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num>
                      <m:den>
                        <m:r>
                          <a:rPr lang="en-US" sz="2000" i="1">
                            <a:latin typeface="Cambria Math" panose="02040503050406030204" pitchFamily="18" charset="0"/>
                          </a:rPr>
                          <m:t>𝑑𝑥</m:t>
                        </m:r>
                      </m:den>
                    </m:f>
                  </m:oMath>
                </a14:m>
                <a:r>
                  <a:rPr lang="en-US" sz="2000" dirty="0"/>
                  <a:t>   so that  </a:t>
                </a:r>
                <a14:m>
                  <m:oMath xmlns:m="http://schemas.openxmlformats.org/officeDocument/2006/math">
                    <m:sSup>
                      <m:sSupPr>
                        <m:ctrlPr>
                          <a:rPr lang="en-US" sz="2000" i="1" dirty="0">
                            <a:latin typeface="Cambria Math" panose="02040503050406030204" pitchFamily="18" charset="0"/>
                            <a:cs typeface="Times New Roman" panose="02020603050405020304" pitchFamily="18" charset="0"/>
                          </a:rPr>
                        </m:ctrlPr>
                      </m:sSupPr>
                      <m:e>
                        <m:d>
                          <m:dPr>
                            <m:ctrlPr>
                              <a:rPr lang="en-US" sz="2000" i="1" dirty="0">
                                <a:latin typeface="Cambria Math" panose="02040503050406030204" pitchFamily="18" charset="0"/>
                                <a:cs typeface="Times New Roman" panose="020206030504050203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𝑑𝑊</m:t>
                                </m:r>
                                <m:d>
                                  <m:dPr>
                                    <m:ctrlPr>
                                      <a:rPr lang="en-US" sz="2000" i="1">
                                        <a:latin typeface="Cambria Math" panose="02040503050406030204" pitchFamily="18" charset="0"/>
                                      </a:rPr>
                                    </m:ctrlPr>
                                  </m:dPr>
                                  <m:e>
                                    <m:r>
                                      <a:rPr lang="en-US" sz="2000" i="1">
                                        <a:latin typeface="Cambria Math" panose="02040503050406030204" pitchFamily="18" charset="0"/>
                                      </a:rPr>
                                      <m:t>𝑥</m:t>
                                    </m:r>
                                  </m:e>
                                </m:d>
                              </m:num>
                              <m:den>
                                <m:r>
                                  <a:rPr lang="en-US" sz="2000" i="1">
                                    <a:latin typeface="Cambria Math" panose="02040503050406030204" pitchFamily="18" charset="0"/>
                                  </a:rPr>
                                  <m:t>𝑑𝑥</m:t>
                                </m:r>
                              </m:den>
                            </m:f>
                          </m:e>
                        </m:d>
                      </m:e>
                      <m:sup>
                        <m:r>
                          <a:rPr lang="en-US" sz="2000" i="1" dirty="0">
                            <a:latin typeface="Cambria Math" panose="02040503050406030204" pitchFamily="18" charset="0"/>
                            <a:cs typeface="Times New Roman" panose="02020603050405020304" pitchFamily="18" charset="0"/>
                          </a:rPr>
                          <m:t>2</m:t>
                        </m:r>
                      </m:sup>
                    </m:sSup>
                    <m:r>
                      <a:rPr lang="en-US" sz="200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sz="2000" i="1" dirty="0">
                        <a:latin typeface="Cambria Math" panose="02040503050406030204" pitchFamily="18" charset="0"/>
                        <a:ea typeface="Cambria Math" panose="02040503050406030204" pitchFamily="18" charset="0"/>
                        <a:cs typeface="Times New Roman" panose="02020603050405020304" pitchFamily="18" charset="0"/>
                      </a:rPr>
                      <m:t>0</m:t>
                    </m:r>
                  </m:oMath>
                </a14:m>
                <a:endParaRPr lang="en-US" sz="2000" dirty="0">
                  <a:cs typeface="Times New Roman" panose="02020603050405020304" pitchFamily="18" charset="0"/>
                </a:endParaRPr>
              </a:p>
              <a:p>
                <a:pPr marL="0" indent="0">
                  <a:spcBef>
                    <a:spcPts val="0"/>
                  </a:spcBef>
                  <a:spcAft>
                    <a:spcPts val="1200"/>
                  </a:spcAft>
                  <a:buNone/>
                </a:pPr>
                <a:r>
                  <a:rPr lang="en-US" sz="2000" dirty="0">
                    <a:cs typeface="Times New Roman" panose="02020603050405020304" pitchFamily="18" charset="0"/>
                  </a:rPr>
                  <a:t>which is thus guaranteed to be true.  </a:t>
                </a:r>
                <a:r>
                  <a:rPr lang="en-US" sz="2000" dirty="0">
                    <a:solidFill>
                      <a:srgbClr val="0F2EFF"/>
                    </a:solidFill>
                    <a:cs typeface="Times New Roman" panose="02020603050405020304" pitchFamily="18" charset="0"/>
                  </a:rPr>
                  <a:t>So fitness evolves up the gradient of the fitness peaks</a:t>
                </a:r>
                <a:r>
                  <a:rPr lang="en-US" sz="2000" dirty="0">
                    <a:cs typeface="Times New Roman" panose="02020603050405020304" pitchFamily="18" charset="0"/>
                  </a:rPr>
                  <a:t>.</a:t>
                </a:r>
              </a:p>
              <a:p>
                <a:pPr marL="0" indent="0">
                  <a:spcBef>
                    <a:spcPts val="0"/>
                  </a:spcBef>
                  <a:spcAft>
                    <a:spcPts val="1200"/>
                  </a:spcAft>
                  <a:buNone/>
                </a:pPr>
                <a:endParaRPr lang="en-US" sz="2000" dirty="0"/>
              </a:p>
            </p:txBody>
          </p:sp>
        </mc:Choice>
        <mc:Fallback xmlns="">
          <p:sp>
            <p:nvSpPr>
              <p:cNvPr id="3" name="Content Placeholder 2">
                <a:extLst>
                  <a:ext uri="{FF2B5EF4-FFF2-40B4-BE49-F238E27FC236}">
                    <a16:creationId xmlns:a16="http://schemas.microsoft.com/office/drawing/2014/main" id="{27A684C2-C41A-2A4A-985A-728E377AB359}"/>
                  </a:ext>
                </a:extLst>
              </p:cNvPr>
              <p:cNvSpPr>
                <a:spLocks noGrp="1" noRot="1" noChangeAspect="1" noMove="1" noResize="1" noEditPoints="1" noAdjustHandles="1" noChangeArrowheads="1" noChangeShapeType="1" noTextEdit="1"/>
              </p:cNvSpPr>
              <p:nvPr>
                <p:ph idx="1"/>
              </p:nvPr>
            </p:nvSpPr>
            <p:spPr>
              <a:blipFill>
                <a:blip r:embed="rId2"/>
                <a:stretch>
                  <a:fillRect l="-603" b="-380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3828AA8-F118-4E44-8B9B-6CA587B96A1D}"/>
              </a:ext>
            </a:extLst>
          </p:cNvPr>
          <p:cNvSpPr txBox="1"/>
          <p:nvPr/>
        </p:nvSpPr>
        <p:spPr>
          <a:xfrm>
            <a:off x="7757951" y="4001294"/>
            <a:ext cx="442750"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3829574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3869-0A94-324E-9F57-823E259E6D08}"/>
              </a:ext>
            </a:extLst>
          </p:cNvPr>
          <p:cNvSpPr>
            <a:spLocks noGrp="1"/>
          </p:cNvSpPr>
          <p:nvPr>
            <p:ph type="title"/>
          </p:nvPr>
        </p:nvSpPr>
        <p:spPr/>
        <p:txBody>
          <a:bodyPr>
            <a:normAutofit/>
          </a:bodyPr>
          <a:lstStyle/>
          <a:p>
            <a:r>
              <a:rPr lang="en-US" sz="2800" dirty="0"/>
              <a:t>https://</a:t>
            </a:r>
            <a:r>
              <a:rPr lang="en-US" sz="2800" dirty="0" err="1"/>
              <a:t>onlinelibrary.wiley.com</a:t>
            </a:r>
            <a:r>
              <a:rPr lang="en-US" sz="2800" dirty="0"/>
              <a:t>/</a:t>
            </a:r>
            <a:r>
              <a:rPr lang="en-US" sz="2800" dirty="0" err="1"/>
              <a:t>doi</a:t>
            </a:r>
            <a:r>
              <a:rPr lang="en-US" sz="2800" dirty="0"/>
              <a:t>/</a:t>
            </a:r>
            <a:r>
              <a:rPr lang="en-US" sz="2800" dirty="0" err="1"/>
              <a:t>epdf</a:t>
            </a:r>
            <a:r>
              <a:rPr lang="en-US" sz="2800" dirty="0"/>
              <a:t>/10.1111/nrm.12097</a:t>
            </a:r>
          </a:p>
        </p:txBody>
      </p:sp>
      <p:pic>
        <p:nvPicPr>
          <p:cNvPr id="5" name="Picture 4">
            <a:extLst>
              <a:ext uri="{FF2B5EF4-FFF2-40B4-BE49-F238E27FC236}">
                <a16:creationId xmlns:a16="http://schemas.microsoft.com/office/drawing/2014/main" id="{EF9A3392-EFE8-CF46-BF52-506D812C41C6}"/>
              </a:ext>
            </a:extLst>
          </p:cNvPr>
          <p:cNvPicPr>
            <a:picLocks noChangeAspect="1"/>
          </p:cNvPicPr>
          <p:nvPr/>
        </p:nvPicPr>
        <p:blipFill>
          <a:blip r:embed="rId2"/>
          <a:stretch>
            <a:fillRect/>
          </a:stretch>
        </p:blipFill>
        <p:spPr>
          <a:xfrm>
            <a:off x="2227729" y="1976782"/>
            <a:ext cx="9126071" cy="4697843"/>
          </a:xfrm>
          <a:prstGeom prst="rect">
            <a:avLst/>
          </a:prstGeom>
        </p:spPr>
      </p:pic>
    </p:spTree>
    <p:extLst>
      <p:ext uri="{BB962C8B-B14F-4D97-AF65-F5344CB8AC3E}">
        <p14:creationId xmlns:p14="http://schemas.microsoft.com/office/powerpoint/2010/main" val="804791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D4CB-053E-E849-BAD0-5885465D7135}"/>
              </a:ext>
            </a:extLst>
          </p:cNvPr>
          <p:cNvSpPr>
            <a:spLocks noGrp="1"/>
          </p:cNvSpPr>
          <p:nvPr>
            <p:ph type="title"/>
          </p:nvPr>
        </p:nvSpPr>
        <p:spPr/>
        <p:txBody>
          <a:bodyPr/>
          <a:lstStyle/>
          <a:p>
            <a:r>
              <a:rPr lang="en-US" dirty="0"/>
              <a:t>Phase Transitions</a:t>
            </a:r>
          </a:p>
        </p:txBody>
      </p:sp>
      <p:sp>
        <p:nvSpPr>
          <p:cNvPr id="3" name="Content Placeholder 2">
            <a:extLst>
              <a:ext uri="{FF2B5EF4-FFF2-40B4-BE49-F238E27FC236}">
                <a16:creationId xmlns:a16="http://schemas.microsoft.com/office/drawing/2014/main" id="{876914C6-1AEF-C74E-AE43-865B3E29DA01}"/>
              </a:ext>
            </a:extLst>
          </p:cNvPr>
          <p:cNvSpPr>
            <a:spLocks noGrp="1"/>
          </p:cNvSpPr>
          <p:nvPr>
            <p:ph idx="1"/>
          </p:nvPr>
        </p:nvSpPr>
        <p:spPr>
          <a:xfrm>
            <a:off x="838200" y="1825625"/>
            <a:ext cx="5429036" cy="4351338"/>
          </a:xfrm>
        </p:spPr>
        <p:txBody>
          <a:bodyPr>
            <a:noAutofit/>
          </a:bodyPr>
          <a:lstStyle/>
          <a:p>
            <a:r>
              <a:rPr lang="en-US" sz="2000" dirty="0"/>
              <a:t>In chemistry, thermodynamics, and many other related fields, phase transitions (or phase changes) are the physical processes of transition between a macro-state of a medium to another macro-state with different values of  parameters. </a:t>
            </a:r>
          </a:p>
          <a:p>
            <a:r>
              <a:rPr lang="en-US" sz="2000" dirty="0"/>
              <a:t>Commonly the term is used to refer to changes among the basic states of matter: solid, liquid, and gas, as well as plasma in rare cases. </a:t>
            </a:r>
          </a:p>
          <a:p>
            <a:r>
              <a:rPr lang="en-US" sz="2000" dirty="0"/>
              <a:t>Two basic types:</a:t>
            </a:r>
          </a:p>
          <a:p>
            <a:pPr lvl="1"/>
            <a:r>
              <a:rPr lang="en-US" sz="2000" dirty="0">
                <a:solidFill>
                  <a:srgbClr val="2014FF"/>
                </a:solidFill>
              </a:rPr>
              <a:t>Second Order</a:t>
            </a:r>
          </a:p>
          <a:p>
            <a:pPr lvl="1"/>
            <a:r>
              <a:rPr lang="en-US" sz="2000" dirty="0">
                <a:solidFill>
                  <a:srgbClr val="2014FF"/>
                </a:solidFill>
              </a:rPr>
              <a:t>First Order</a:t>
            </a:r>
          </a:p>
        </p:txBody>
      </p:sp>
      <p:pic>
        <p:nvPicPr>
          <p:cNvPr id="5" name="Picture 4" descr="Diagram, schematic&#10;&#10;Description automatically generated">
            <a:extLst>
              <a:ext uri="{FF2B5EF4-FFF2-40B4-BE49-F238E27FC236}">
                <a16:creationId xmlns:a16="http://schemas.microsoft.com/office/drawing/2014/main" id="{C3FE0793-5AC1-5140-B0D6-2FA40064FD0A}"/>
              </a:ext>
            </a:extLst>
          </p:cNvPr>
          <p:cNvPicPr>
            <a:picLocks noChangeAspect="1"/>
          </p:cNvPicPr>
          <p:nvPr/>
        </p:nvPicPr>
        <p:blipFill>
          <a:blip r:embed="rId2"/>
          <a:stretch>
            <a:fillRect/>
          </a:stretch>
        </p:blipFill>
        <p:spPr>
          <a:xfrm>
            <a:off x="6806224" y="681037"/>
            <a:ext cx="4257756" cy="5078412"/>
          </a:xfrm>
          <a:prstGeom prst="rect">
            <a:avLst/>
          </a:prstGeom>
        </p:spPr>
      </p:pic>
      <p:sp>
        <p:nvSpPr>
          <p:cNvPr id="6" name="TextBox 5">
            <a:extLst>
              <a:ext uri="{FF2B5EF4-FFF2-40B4-BE49-F238E27FC236}">
                <a16:creationId xmlns:a16="http://schemas.microsoft.com/office/drawing/2014/main" id="{3D0602DC-E445-9247-B33C-411855F2F896}"/>
              </a:ext>
            </a:extLst>
          </p:cNvPr>
          <p:cNvSpPr txBox="1"/>
          <p:nvPr/>
        </p:nvSpPr>
        <p:spPr>
          <a:xfrm>
            <a:off x="6698751" y="5969285"/>
            <a:ext cx="4561725" cy="369332"/>
          </a:xfrm>
          <a:prstGeom prst="rect">
            <a:avLst/>
          </a:prstGeom>
          <a:noFill/>
        </p:spPr>
        <p:txBody>
          <a:bodyPr wrap="square" rtlCol="0">
            <a:spAutoFit/>
          </a:bodyPr>
          <a:lstStyle/>
          <a:p>
            <a:pPr algn="ctr"/>
            <a:r>
              <a:rPr lang="en-US" dirty="0"/>
              <a:t>Typical </a:t>
            </a:r>
            <a:r>
              <a:rPr lang="en-US" dirty="0" err="1"/>
              <a:t>Thermodyamic</a:t>
            </a:r>
            <a:r>
              <a:rPr lang="en-US" dirty="0"/>
              <a:t> phase transitions</a:t>
            </a:r>
          </a:p>
        </p:txBody>
      </p:sp>
    </p:spTree>
    <p:extLst>
      <p:ext uri="{BB962C8B-B14F-4D97-AF65-F5344CB8AC3E}">
        <p14:creationId xmlns:p14="http://schemas.microsoft.com/office/powerpoint/2010/main" val="1593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0D70A-D62F-A34B-95CB-B3007498F4EE}"/>
              </a:ext>
            </a:extLst>
          </p:cNvPr>
          <p:cNvSpPr>
            <a:spLocks noGrp="1"/>
          </p:cNvSpPr>
          <p:nvPr>
            <p:ph type="title"/>
          </p:nvPr>
        </p:nvSpPr>
        <p:spPr/>
        <p:txBody>
          <a:bodyPr/>
          <a:lstStyle/>
          <a:p>
            <a:r>
              <a:rPr lang="en-US" dirty="0"/>
              <a:t>Basic Point About Phase Transitions</a:t>
            </a:r>
          </a:p>
        </p:txBody>
      </p:sp>
      <p:sp>
        <p:nvSpPr>
          <p:cNvPr id="4" name="TextBox 3">
            <a:extLst>
              <a:ext uri="{FF2B5EF4-FFF2-40B4-BE49-F238E27FC236}">
                <a16:creationId xmlns:a16="http://schemas.microsoft.com/office/drawing/2014/main" id="{54CF4A23-883C-BF42-8C5F-239EE1BD3288}"/>
              </a:ext>
            </a:extLst>
          </p:cNvPr>
          <p:cNvSpPr txBox="1"/>
          <p:nvPr/>
        </p:nvSpPr>
        <p:spPr>
          <a:xfrm>
            <a:off x="606175" y="1613043"/>
            <a:ext cx="11024171"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Phases are states of a system</a:t>
            </a:r>
          </a:p>
          <a:p>
            <a:pPr marL="285750" indent="-285750">
              <a:buFont typeface="Arial" panose="020B0604020202020204" pitchFamily="34" charset="0"/>
              <a:buChar char="•"/>
            </a:pPr>
            <a:r>
              <a:rPr lang="en-US" sz="2400" dirty="0"/>
              <a:t>Phases can be stable, unstable, or metastable</a:t>
            </a:r>
          </a:p>
          <a:p>
            <a:pPr marL="285750" indent="-285750">
              <a:buFont typeface="Arial" panose="020B0604020202020204" pitchFamily="34" charset="0"/>
              <a:buChar char="•"/>
            </a:pPr>
            <a:r>
              <a:rPr lang="en-US" sz="2400" dirty="0"/>
              <a:t>For unstable and metastable states, a transition will occur to a new stable state</a:t>
            </a:r>
          </a:p>
          <a:p>
            <a:pPr marL="285750" indent="-285750">
              <a:buFont typeface="Arial" panose="020B0604020202020204" pitchFamily="34" charset="0"/>
              <a:buChar char="•"/>
            </a:pPr>
            <a:r>
              <a:rPr lang="en-US" sz="2400" dirty="0"/>
              <a:t>Transitions between phases can occur by changes in the control parameters or the environment of the system</a:t>
            </a:r>
          </a:p>
          <a:p>
            <a:pPr marL="285750" indent="-285750">
              <a:buFont typeface="Arial" panose="020B0604020202020204" pitchFamily="34" charset="0"/>
              <a:buChar char="•"/>
            </a:pPr>
            <a:r>
              <a:rPr lang="en-US" sz="2400" dirty="0"/>
              <a:t>Equilibrium transitions are reversible, if the conditions that caused the transition are reversed</a:t>
            </a:r>
          </a:p>
          <a:p>
            <a:pPr marL="285750" indent="-285750">
              <a:buFont typeface="Arial" panose="020B0604020202020204" pitchFamily="34" charset="0"/>
              <a:buChar char="•"/>
            </a:pPr>
            <a:r>
              <a:rPr lang="en-US" sz="2400" dirty="0"/>
              <a:t>Non-equilibrium transitions are irreversible even if the conditions that caused the transition are reversed – Hysteresis loops</a:t>
            </a:r>
          </a:p>
          <a:p>
            <a:pPr marL="285750" indent="-285750">
              <a:buFont typeface="Arial" panose="020B0604020202020204" pitchFamily="34" charset="0"/>
              <a:buChar char="•"/>
            </a:pPr>
            <a:r>
              <a:rPr lang="en-US" sz="2400" dirty="0"/>
              <a:t>Typically:</a:t>
            </a:r>
          </a:p>
          <a:p>
            <a:pPr marL="742950" lvl="1" indent="-285750">
              <a:buFont typeface="Arial" panose="020B0604020202020204" pitchFamily="34" charset="0"/>
              <a:buChar char="•"/>
            </a:pPr>
            <a:r>
              <a:rPr lang="en-US" dirty="0">
                <a:solidFill>
                  <a:srgbClr val="2014FF"/>
                </a:solidFill>
              </a:rPr>
              <a:t>Second order transitions are reversible and show power law scaling</a:t>
            </a:r>
          </a:p>
          <a:p>
            <a:pPr marL="742950" lvl="1" indent="-285750">
              <a:buFont typeface="Arial" panose="020B0604020202020204" pitchFamily="34" charset="0"/>
              <a:buChar char="•"/>
            </a:pPr>
            <a:r>
              <a:rPr lang="en-US" dirty="0">
                <a:solidFill>
                  <a:srgbClr val="2014FF"/>
                </a:solidFill>
              </a:rPr>
              <a:t>First order (“nucleation” or “tipping points”) transitions are irreversible, and power law scaling is generally not seen except in certain specific circumstances</a:t>
            </a:r>
          </a:p>
          <a:p>
            <a:endParaRPr lang="en-US" dirty="0"/>
          </a:p>
        </p:txBody>
      </p:sp>
    </p:spTree>
    <p:extLst>
      <p:ext uri="{BB962C8B-B14F-4D97-AF65-F5344CB8AC3E}">
        <p14:creationId xmlns:p14="http://schemas.microsoft.com/office/powerpoint/2010/main" val="348422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Ehrenfest</a:t>
            </a:r>
            <a:r>
              <a:rPr lang="en-US" dirty="0"/>
              <a:t> Classification</a:t>
            </a:r>
            <a:br>
              <a:rPr lang="en-US" dirty="0"/>
            </a:br>
            <a:r>
              <a:rPr lang="en-US" sz="2700" dirty="0"/>
              <a:t>https://</a:t>
            </a:r>
            <a:r>
              <a:rPr lang="en-US" sz="2700" dirty="0" err="1"/>
              <a:t>en.wikipedia.org</a:t>
            </a:r>
            <a:r>
              <a:rPr lang="en-US" sz="2700" dirty="0"/>
              <a:t>/wiki/</a:t>
            </a:r>
            <a:r>
              <a:rPr lang="en-US" sz="2700" dirty="0" err="1"/>
              <a:t>Phase_transition</a:t>
            </a:r>
            <a:endParaRPr lang="en-US" sz="2700" dirty="0"/>
          </a:p>
        </p:txBody>
      </p:sp>
      <p:sp>
        <p:nvSpPr>
          <p:cNvPr id="3" name="Content Placeholder 2"/>
          <p:cNvSpPr>
            <a:spLocks noGrp="1"/>
          </p:cNvSpPr>
          <p:nvPr>
            <p:ph sz="half" idx="1"/>
          </p:nvPr>
        </p:nvSpPr>
        <p:spPr/>
        <p:txBody>
          <a:bodyPr>
            <a:noAutofit/>
          </a:bodyPr>
          <a:lstStyle/>
          <a:p>
            <a:r>
              <a:rPr lang="en-US" sz="2000" dirty="0"/>
              <a:t>Density is the </a:t>
            </a:r>
            <a:r>
              <a:rPr lang="en-US" sz="2000" dirty="0">
                <a:solidFill>
                  <a:srgbClr val="0F2EFF"/>
                </a:solidFill>
              </a:rPr>
              <a:t>order parameter</a:t>
            </a:r>
            <a:r>
              <a:rPr lang="en-US" sz="2000" b="1" dirty="0">
                <a:solidFill>
                  <a:srgbClr val="0F2EFF"/>
                </a:solidFill>
              </a:rPr>
              <a:t> </a:t>
            </a:r>
            <a:r>
              <a:rPr lang="en-US" sz="2000" dirty="0">
                <a:solidFill>
                  <a:srgbClr val="0F2EFF"/>
                </a:solidFill>
              </a:rPr>
              <a:t>field </a:t>
            </a:r>
            <a:r>
              <a:rPr lang="en-US" sz="2000" dirty="0"/>
              <a:t>for thermal phase transitions</a:t>
            </a:r>
          </a:p>
          <a:p>
            <a:r>
              <a:rPr lang="en-US" sz="2000" dirty="0"/>
              <a:t>The order parameter is the first derivative of the free energy with respect to the external field</a:t>
            </a:r>
          </a:p>
          <a:p>
            <a:r>
              <a:rPr lang="en-US" sz="2000" dirty="0">
                <a:solidFill>
                  <a:srgbClr val="0F2EFF"/>
                </a:solidFill>
              </a:rPr>
              <a:t>First-order phase transitions </a:t>
            </a:r>
            <a:r>
              <a:rPr lang="en-US" sz="2000" dirty="0"/>
              <a:t>exhibit a discontinuity in the first derivative of the free energy with respect to pressure. </a:t>
            </a:r>
          </a:p>
          <a:p>
            <a:r>
              <a:rPr lang="en-US" sz="2000" dirty="0">
                <a:solidFill>
                  <a:srgbClr val="0F2EFF"/>
                </a:solidFill>
              </a:rPr>
              <a:t>Second-order phase transitions </a:t>
            </a:r>
            <a:r>
              <a:rPr lang="en-US" sz="2000" dirty="0"/>
              <a:t>are continuous in the first derivative but exhibit discontinuity in a second derivative of the free energy.</a:t>
            </a:r>
          </a:p>
        </p:txBody>
      </p:sp>
      <p:pic>
        <p:nvPicPr>
          <p:cNvPr id="5" name="Picture 5" descr="C:\WINDOWS\Desktop\Liquid_Gas.jpg"/>
          <p:cNvPicPr>
            <a:picLocks noGrp="1" noChangeAspect="1" noChangeArrowheads="1"/>
          </p:cNvPicPr>
          <p:nvPr>
            <p:ph sz="half" idx="2"/>
          </p:nvPr>
        </p:nvPicPr>
        <p:blipFill rotWithShape="1">
          <a:blip r:embed="rId2"/>
          <a:srcRect l="-1772" r="13911" b="28259"/>
          <a:stretch/>
        </p:blipFill>
        <p:spPr bwMode="auto">
          <a:xfrm>
            <a:off x="6669602" y="2118768"/>
            <a:ext cx="3426883" cy="3246971"/>
          </a:xfrm>
          <a:prstGeom prst="rect">
            <a:avLst/>
          </a:prstGeom>
          <a:noFill/>
          <a:ln w="9525">
            <a:noFill/>
            <a:miter lim="800000"/>
            <a:headEnd/>
            <a:tailEnd/>
          </a:ln>
        </p:spPr>
      </p:pic>
      <p:sp>
        <p:nvSpPr>
          <p:cNvPr id="6" name="Line 6"/>
          <p:cNvSpPr>
            <a:spLocks noChangeShapeType="1"/>
          </p:cNvSpPr>
          <p:nvPr/>
        </p:nvSpPr>
        <p:spPr bwMode="auto">
          <a:xfrm flipH="1" flipV="1">
            <a:off x="7958666" y="4745518"/>
            <a:ext cx="1430866" cy="914400"/>
          </a:xfrm>
          <a:prstGeom prst="line">
            <a:avLst/>
          </a:prstGeom>
          <a:noFill/>
          <a:ln w="28575">
            <a:solidFill>
              <a:srgbClr val="FF0000"/>
            </a:solidFill>
            <a:round/>
            <a:headEnd/>
            <a:tailEnd type="triangle" w="med" len="med"/>
          </a:ln>
          <a:effectLst/>
        </p:spPr>
        <p:txBody>
          <a:bodyPr/>
          <a:lstStyle/>
          <a:p>
            <a:endParaRPr lang="en-US"/>
          </a:p>
        </p:txBody>
      </p:sp>
      <p:sp>
        <p:nvSpPr>
          <p:cNvPr id="7" name="Line 7"/>
          <p:cNvSpPr>
            <a:spLocks noChangeShapeType="1"/>
          </p:cNvSpPr>
          <p:nvPr/>
        </p:nvSpPr>
        <p:spPr bwMode="auto">
          <a:xfrm flipH="1" flipV="1">
            <a:off x="9067800" y="4874633"/>
            <a:ext cx="304800" cy="787400"/>
          </a:xfrm>
          <a:prstGeom prst="line">
            <a:avLst/>
          </a:prstGeom>
          <a:noFill/>
          <a:ln w="28575">
            <a:solidFill>
              <a:srgbClr val="FF0000"/>
            </a:solidFill>
            <a:round/>
            <a:headEnd/>
            <a:tailEnd type="triangle" w="med" len="med"/>
          </a:ln>
          <a:effectLst/>
        </p:spPr>
        <p:txBody>
          <a:bodyPr/>
          <a:lstStyle/>
          <a:p>
            <a:endParaRPr lang="en-US"/>
          </a:p>
        </p:txBody>
      </p:sp>
      <p:sp>
        <p:nvSpPr>
          <p:cNvPr id="8" name="Text Box 8"/>
          <p:cNvSpPr txBox="1">
            <a:spLocks noChangeArrowheads="1"/>
          </p:cNvSpPr>
          <p:nvPr/>
        </p:nvSpPr>
        <p:spPr bwMode="auto">
          <a:xfrm>
            <a:off x="8665634" y="5583718"/>
            <a:ext cx="1600200" cy="304800"/>
          </a:xfrm>
          <a:prstGeom prst="rect">
            <a:avLst/>
          </a:prstGeom>
          <a:noFill/>
          <a:ln w="9525">
            <a:noFill/>
            <a:miter lim="800000"/>
            <a:headEnd/>
            <a:tailEnd/>
          </a:ln>
          <a:effectLst/>
        </p:spPr>
        <p:txBody>
          <a:bodyPr>
            <a:spAutoFit/>
          </a:bodyPr>
          <a:lstStyle/>
          <a:p>
            <a:pPr algn="ctr">
              <a:spcBef>
                <a:spcPct val="50000"/>
              </a:spcBef>
            </a:pPr>
            <a:r>
              <a:rPr lang="en-US" sz="1400" dirty="0" err="1">
                <a:solidFill>
                  <a:srgbClr val="0000FF"/>
                </a:solidFill>
              </a:rPr>
              <a:t>Spinodal</a:t>
            </a:r>
            <a:r>
              <a:rPr lang="en-US" sz="1400" dirty="0">
                <a:solidFill>
                  <a:srgbClr val="0000FF"/>
                </a:solidFill>
              </a:rPr>
              <a:t> Lines</a:t>
            </a:r>
          </a:p>
        </p:txBody>
      </p:sp>
      <p:sp>
        <p:nvSpPr>
          <p:cNvPr id="9" name="TextBox 8"/>
          <p:cNvSpPr txBox="1"/>
          <p:nvPr/>
        </p:nvSpPr>
        <p:spPr>
          <a:xfrm>
            <a:off x="7122584" y="5312839"/>
            <a:ext cx="1386417" cy="369332"/>
          </a:xfrm>
          <a:prstGeom prst="rect">
            <a:avLst/>
          </a:prstGeom>
          <a:noFill/>
        </p:spPr>
        <p:txBody>
          <a:bodyPr wrap="square" rtlCol="0">
            <a:spAutoFit/>
          </a:bodyPr>
          <a:lstStyle/>
          <a:p>
            <a:pPr algn="ctr"/>
            <a:r>
              <a:rPr lang="en-US" dirty="0">
                <a:solidFill>
                  <a:srgbClr val="0000FF"/>
                </a:solidFill>
              </a:rPr>
              <a:t>Volume</a:t>
            </a:r>
          </a:p>
        </p:txBody>
      </p:sp>
      <p:sp>
        <p:nvSpPr>
          <p:cNvPr id="10" name="TextBox 9"/>
          <p:cNvSpPr txBox="1"/>
          <p:nvPr/>
        </p:nvSpPr>
        <p:spPr>
          <a:xfrm rot="16200000">
            <a:off x="5641713" y="2997473"/>
            <a:ext cx="1686447" cy="369332"/>
          </a:xfrm>
          <a:prstGeom prst="rect">
            <a:avLst/>
          </a:prstGeom>
          <a:noFill/>
        </p:spPr>
        <p:txBody>
          <a:bodyPr wrap="square" rtlCol="0">
            <a:spAutoFit/>
          </a:bodyPr>
          <a:lstStyle/>
          <a:p>
            <a:pPr algn="ctr"/>
            <a:r>
              <a:rPr lang="en-US" dirty="0">
                <a:solidFill>
                  <a:srgbClr val="0000FF"/>
                </a:solidFill>
              </a:rPr>
              <a:t>Temperature</a:t>
            </a:r>
          </a:p>
        </p:txBody>
      </p:sp>
      <p:sp>
        <p:nvSpPr>
          <p:cNvPr id="11" name="Text Box 8"/>
          <p:cNvSpPr txBox="1">
            <a:spLocks noChangeArrowheads="1"/>
          </p:cNvSpPr>
          <p:nvPr/>
        </p:nvSpPr>
        <p:spPr bwMode="auto">
          <a:xfrm>
            <a:off x="7217834" y="1802305"/>
            <a:ext cx="1600200" cy="304800"/>
          </a:xfrm>
          <a:prstGeom prst="rect">
            <a:avLst/>
          </a:prstGeom>
          <a:noFill/>
          <a:ln w="9525">
            <a:noFill/>
            <a:miter lim="800000"/>
            <a:headEnd/>
            <a:tailEnd/>
          </a:ln>
          <a:effectLst/>
        </p:spPr>
        <p:txBody>
          <a:bodyPr>
            <a:spAutoFit/>
          </a:bodyPr>
          <a:lstStyle/>
          <a:p>
            <a:pPr algn="ctr">
              <a:spcBef>
                <a:spcPct val="50000"/>
              </a:spcBef>
            </a:pPr>
            <a:r>
              <a:rPr lang="en-US" sz="1400" dirty="0">
                <a:solidFill>
                  <a:srgbClr val="0000FF"/>
                </a:solidFill>
              </a:rPr>
              <a:t>Coexistence Curve</a:t>
            </a:r>
          </a:p>
        </p:txBody>
      </p:sp>
      <p:cxnSp>
        <p:nvCxnSpPr>
          <p:cNvPr id="13" name="Straight Arrow Connector 12"/>
          <p:cNvCxnSpPr/>
          <p:nvPr/>
        </p:nvCxnSpPr>
        <p:spPr>
          <a:xfrm>
            <a:off x="7662334" y="2107105"/>
            <a:ext cx="296333" cy="60222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 Box 8">
            <a:extLst>
              <a:ext uri="{FF2B5EF4-FFF2-40B4-BE49-F238E27FC236}">
                <a16:creationId xmlns:a16="http://schemas.microsoft.com/office/drawing/2014/main" id="{29385EA5-310A-A745-80D0-014A1BAC8093}"/>
              </a:ext>
            </a:extLst>
          </p:cNvPr>
          <p:cNvSpPr txBox="1">
            <a:spLocks noChangeArrowheads="1"/>
          </p:cNvSpPr>
          <p:nvPr/>
        </p:nvSpPr>
        <p:spPr bwMode="auto">
          <a:xfrm>
            <a:off x="9782726" y="2658919"/>
            <a:ext cx="1600200" cy="523220"/>
          </a:xfrm>
          <a:prstGeom prst="rect">
            <a:avLst/>
          </a:prstGeom>
          <a:noFill/>
          <a:ln w="9525">
            <a:noFill/>
            <a:miter lim="800000"/>
            <a:headEnd/>
            <a:tailEnd/>
          </a:ln>
          <a:effectLst/>
        </p:spPr>
        <p:txBody>
          <a:bodyPr>
            <a:spAutoFit/>
          </a:bodyPr>
          <a:lstStyle/>
          <a:p>
            <a:pPr algn="ctr">
              <a:spcBef>
                <a:spcPct val="50000"/>
              </a:spcBef>
            </a:pPr>
            <a:r>
              <a:rPr lang="en-US" sz="1400" dirty="0">
                <a:solidFill>
                  <a:srgbClr val="0000FF"/>
                </a:solidFill>
              </a:rPr>
              <a:t>Metastable Regions</a:t>
            </a:r>
          </a:p>
        </p:txBody>
      </p:sp>
      <p:sp>
        <p:nvSpPr>
          <p:cNvPr id="14" name="Line 6">
            <a:extLst>
              <a:ext uri="{FF2B5EF4-FFF2-40B4-BE49-F238E27FC236}">
                <a16:creationId xmlns:a16="http://schemas.microsoft.com/office/drawing/2014/main" id="{910C3D31-9D71-9948-9B5E-8BC277732308}"/>
              </a:ext>
            </a:extLst>
          </p:cNvPr>
          <p:cNvSpPr>
            <a:spLocks noChangeShapeType="1"/>
          </p:cNvSpPr>
          <p:nvPr/>
        </p:nvSpPr>
        <p:spPr bwMode="auto">
          <a:xfrm flipH="1">
            <a:off x="7737986" y="3035580"/>
            <a:ext cx="2487625" cy="1281858"/>
          </a:xfrm>
          <a:prstGeom prst="line">
            <a:avLst/>
          </a:prstGeom>
          <a:noFill/>
          <a:ln w="28575">
            <a:solidFill>
              <a:srgbClr val="FF0000"/>
            </a:solidFill>
            <a:round/>
            <a:headEnd/>
            <a:tailEnd type="triangle" w="med" len="med"/>
          </a:ln>
          <a:effectLst/>
        </p:spPr>
        <p:txBody>
          <a:bodyPr/>
          <a:lstStyle/>
          <a:p>
            <a:endParaRPr lang="en-US"/>
          </a:p>
        </p:txBody>
      </p:sp>
      <p:sp>
        <p:nvSpPr>
          <p:cNvPr id="15" name="Line 7">
            <a:extLst>
              <a:ext uri="{FF2B5EF4-FFF2-40B4-BE49-F238E27FC236}">
                <a16:creationId xmlns:a16="http://schemas.microsoft.com/office/drawing/2014/main" id="{1C59C8F5-ADC8-7F49-B1AC-E64851F2F7DC}"/>
              </a:ext>
            </a:extLst>
          </p:cNvPr>
          <p:cNvSpPr>
            <a:spLocks noChangeShapeType="1"/>
          </p:cNvSpPr>
          <p:nvPr/>
        </p:nvSpPr>
        <p:spPr bwMode="auto">
          <a:xfrm flipH="1">
            <a:off x="9372599" y="3057832"/>
            <a:ext cx="853013" cy="1259605"/>
          </a:xfrm>
          <a:prstGeom prst="line">
            <a:avLst/>
          </a:prstGeom>
          <a:noFill/>
          <a:ln w="28575">
            <a:solidFill>
              <a:srgbClr val="FF0000"/>
            </a:solidFill>
            <a:round/>
            <a:headEnd/>
            <a:tailEnd type="triangle" w="med" len="med"/>
          </a:ln>
          <a:effectLst/>
        </p:spPr>
        <p:txBody>
          <a:bodyPr/>
          <a:lstStyle/>
          <a:p>
            <a:endParaRPr lang="en-US"/>
          </a:p>
        </p:txBody>
      </p:sp>
    </p:spTree>
    <p:extLst>
      <p:ext uri="{BB962C8B-B14F-4D97-AF65-F5344CB8AC3E}">
        <p14:creationId xmlns:p14="http://schemas.microsoft.com/office/powerpoint/2010/main" val="2188589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4063-950C-B341-8EE9-B3640D1F7A8F}"/>
              </a:ext>
            </a:extLst>
          </p:cNvPr>
          <p:cNvSpPr>
            <a:spLocks noGrp="1"/>
          </p:cNvSpPr>
          <p:nvPr>
            <p:ph type="title"/>
          </p:nvPr>
        </p:nvSpPr>
        <p:spPr/>
        <p:txBody>
          <a:bodyPr/>
          <a:lstStyle/>
          <a:p>
            <a:r>
              <a:rPr lang="en-US" dirty="0"/>
              <a:t>Phase Transitions</a:t>
            </a:r>
          </a:p>
        </p:txBody>
      </p:sp>
      <p:pic>
        <p:nvPicPr>
          <p:cNvPr id="5" name="Content Placeholder 4" descr="Graphical user interface, application&#10;&#10;Description automatically generated">
            <a:extLst>
              <a:ext uri="{FF2B5EF4-FFF2-40B4-BE49-F238E27FC236}">
                <a16:creationId xmlns:a16="http://schemas.microsoft.com/office/drawing/2014/main" id="{52E74DF6-0D42-FC45-81FF-FBD3F3907571}"/>
              </a:ext>
            </a:extLst>
          </p:cNvPr>
          <p:cNvPicPr>
            <a:picLocks noGrp="1" noChangeAspect="1"/>
          </p:cNvPicPr>
          <p:nvPr>
            <p:ph idx="1"/>
          </p:nvPr>
        </p:nvPicPr>
        <p:blipFill>
          <a:blip r:embed="rId2"/>
          <a:stretch>
            <a:fillRect/>
          </a:stretch>
        </p:blipFill>
        <p:spPr>
          <a:xfrm>
            <a:off x="838200" y="1904496"/>
            <a:ext cx="10515600" cy="4193595"/>
          </a:xfrm>
        </p:spPr>
      </p:pic>
      <p:sp>
        <p:nvSpPr>
          <p:cNvPr id="3" name="TextBox 2">
            <a:extLst>
              <a:ext uri="{FF2B5EF4-FFF2-40B4-BE49-F238E27FC236}">
                <a16:creationId xmlns:a16="http://schemas.microsoft.com/office/drawing/2014/main" id="{7745F36A-6C7B-C141-BBE1-D2E6E005C05E}"/>
              </a:ext>
            </a:extLst>
          </p:cNvPr>
          <p:cNvSpPr txBox="1"/>
          <p:nvPr/>
        </p:nvSpPr>
        <p:spPr>
          <a:xfrm>
            <a:off x="7364361" y="1428260"/>
            <a:ext cx="3755923" cy="369332"/>
          </a:xfrm>
          <a:prstGeom prst="rect">
            <a:avLst/>
          </a:prstGeom>
          <a:noFill/>
        </p:spPr>
        <p:txBody>
          <a:bodyPr wrap="square" rtlCol="0">
            <a:spAutoFit/>
          </a:bodyPr>
          <a:lstStyle/>
          <a:p>
            <a:pPr algn="ctr"/>
            <a:r>
              <a:rPr lang="en-US" dirty="0">
                <a:solidFill>
                  <a:srgbClr val="0F2EFF"/>
                </a:solidFill>
              </a:rPr>
              <a:t>Phase Diagram</a:t>
            </a:r>
          </a:p>
        </p:txBody>
      </p:sp>
    </p:spTree>
    <p:extLst>
      <p:ext uri="{BB962C8B-B14F-4D97-AF65-F5344CB8AC3E}">
        <p14:creationId xmlns:p14="http://schemas.microsoft.com/office/powerpoint/2010/main" val="3713041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Phase Transitions in Complex Systems</a:t>
            </a:r>
            <a:br>
              <a:rPr lang="en-US" dirty="0"/>
            </a:br>
            <a:r>
              <a:rPr lang="en-US" sz="2700" dirty="0"/>
              <a:t>https://</a:t>
            </a:r>
            <a:r>
              <a:rPr lang="en-US" sz="2700" dirty="0" err="1"/>
              <a:t>theory.org</a:t>
            </a:r>
            <a:r>
              <a:rPr lang="en-US" sz="2700" dirty="0"/>
              <a:t>/complexity/</a:t>
            </a:r>
            <a:r>
              <a:rPr lang="en-US" sz="2700" dirty="0" err="1"/>
              <a:t>cdpt</a:t>
            </a:r>
            <a:r>
              <a:rPr lang="en-US" sz="2700" dirty="0"/>
              <a:t>/html/node5.html</a:t>
            </a:r>
          </a:p>
        </p:txBody>
      </p:sp>
      <p:pic>
        <p:nvPicPr>
          <p:cNvPr id="6" name="Content Placeholder 5" descr="img102.png"/>
          <p:cNvPicPr>
            <a:picLocks noGrp="1" noChangeAspect="1"/>
          </p:cNvPicPr>
          <p:nvPr>
            <p:ph sz="half" idx="2"/>
          </p:nvPr>
        </p:nvPicPr>
        <p:blipFill>
          <a:blip r:embed="rId2">
            <a:extLst>
              <a:ext uri="{28A0092B-C50C-407E-A947-70E740481C1C}">
                <a14:useLocalDpi xmlns:a14="http://schemas.microsoft.com/office/drawing/2010/main" val="0"/>
              </a:ext>
            </a:extLst>
          </a:blip>
          <a:srcRect t="-39430" b="-39430"/>
          <a:stretch>
            <a:fillRect/>
          </a:stretch>
        </p:blipFill>
        <p:spPr/>
      </p:pic>
      <p:grpSp>
        <p:nvGrpSpPr>
          <p:cNvPr id="23" name="Group 22">
            <a:extLst>
              <a:ext uri="{FF2B5EF4-FFF2-40B4-BE49-F238E27FC236}">
                <a16:creationId xmlns:a16="http://schemas.microsoft.com/office/drawing/2014/main" id="{68DBE52C-B004-464F-BC1D-4F38A30EA96F}"/>
              </a:ext>
            </a:extLst>
          </p:cNvPr>
          <p:cNvGrpSpPr/>
          <p:nvPr/>
        </p:nvGrpSpPr>
        <p:grpSpPr>
          <a:xfrm>
            <a:off x="298318" y="2352487"/>
            <a:ext cx="5497701" cy="3590794"/>
            <a:chOff x="-51879" y="2352487"/>
            <a:chExt cx="5497701" cy="3590794"/>
          </a:xfrm>
        </p:grpSpPr>
        <p:pic>
          <p:nvPicPr>
            <p:cNvPr id="19" name="Picture 18">
              <a:extLst>
                <a:ext uri="{FF2B5EF4-FFF2-40B4-BE49-F238E27FC236}">
                  <a16:creationId xmlns:a16="http://schemas.microsoft.com/office/drawing/2014/main" id="{056B4413-54D3-124E-B732-1659D4C97E7A}"/>
                </a:ext>
              </a:extLst>
            </p:cNvPr>
            <p:cNvPicPr>
              <a:picLocks noChangeAspect="1"/>
            </p:cNvPicPr>
            <p:nvPr/>
          </p:nvPicPr>
          <p:blipFill>
            <a:blip r:embed="rId3"/>
            <a:stretch>
              <a:fillRect/>
            </a:stretch>
          </p:blipFill>
          <p:spPr>
            <a:xfrm>
              <a:off x="-51879" y="2352487"/>
              <a:ext cx="5497701" cy="3091234"/>
            </a:xfrm>
            <a:prstGeom prst="rect">
              <a:avLst/>
            </a:prstGeom>
          </p:spPr>
        </p:pic>
        <p:sp>
          <p:nvSpPr>
            <p:cNvPr id="7" name="TextBox 6">
              <a:extLst>
                <a:ext uri="{FF2B5EF4-FFF2-40B4-BE49-F238E27FC236}">
                  <a16:creationId xmlns:a16="http://schemas.microsoft.com/office/drawing/2014/main" id="{E0FC67F2-48B7-0945-8205-1059A3865CFD}"/>
                </a:ext>
              </a:extLst>
            </p:cNvPr>
            <p:cNvSpPr txBox="1"/>
            <p:nvPr/>
          </p:nvSpPr>
          <p:spPr>
            <a:xfrm>
              <a:off x="361545" y="4772828"/>
              <a:ext cx="476655" cy="369332"/>
            </a:xfrm>
            <a:prstGeom prst="rect">
              <a:avLst/>
            </a:prstGeom>
            <a:solidFill>
              <a:srgbClr val="92D050"/>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a:t>
              </a:r>
            </a:p>
          </p:txBody>
        </p:sp>
        <p:sp>
          <p:nvSpPr>
            <p:cNvPr id="8" name="TextBox 7">
              <a:extLst>
                <a:ext uri="{FF2B5EF4-FFF2-40B4-BE49-F238E27FC236}">
                  <a16:creationId xmlns:a16="http://schemas.microsoft.com/office/drawing/2014/main" id="{E5B25DC4-9714-2B43-A9F4-546D1FCAAB52}"/>
                </a:ext>
              </a:extLst>
            </p:cNvPr>
            <p:cNvSpPr txBox="1"/>
            <p:nvPr/>
          </p:nvSpPr>
          <p:spPr>
            <a:xfrm>
              <a:off x="1668271" y="4403496"/>
              <a:ext cx="476655" cy="369332"/>
            </a:xfrm>
            <a:prstGeom prst="rect">
              <a:avLst/>
            </a:prstGeom>
            <a:solidFill>
              <a:srgbClr val="92D050"/>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II</a:t>
              </a:r>
            </a:p>
          </p:txBody>
        </p:sp>
        <p:sp>
          <p:nvSpPr>
            <p:cNvPr id="9" name="TextBox 8">
              <a:extLst>
                <a:ext uri="{FF2B5EF4-FFF2-40B4-BE49-F238E27FC236}">
                  <a16:creationId xmlns:a16="http://schemas.microsoft.com/office/drawing/2014/main" id="{B9963B74-6606-A443-8AD6-672163A827E9}"/>
                </a:ext>
              </a:extLst>
            </p:cNvPr>
            <p:cNvSpPr txBox="1"/>
            <p:nvPr/>
          </p:nvSpPr>
          <p:spPr>
            <a:xfrm>
              <a:off x="3103934" y="5573949"/>
              <a:ext cx="476655" cy="369332"/>
            </a:xfrm>
            <a:prstGeom prst="rect">
              <a:avLst/>
            </a:prstGeom>
            <a:solidFill>
              <a:srgbClr val="92D050"/>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IV</a:t>
              </a:r>
            </a:p>
          </p:txBody>
        </p:sp>
        <p:sp>
          <p:nvSpPr>
            <p:cNvPr id="10" name="TextBox 9">
              <a:extLst>
                <a:ext uri="{FF2B5EF4-FFF2-40B4-BE49-F238E27FC236}">
                  <a16:creationId xmlns:a16="http://schemas.microsoft.com/office/drawing/2014/main" id="{F79E12DC-CD6E-4644-BBA1-C4BA2A857C2A}"/>
                </a:ext>
              </a:extLst>
            </p:cNvPr>
            <p:cNvSpPr txBox="1"/>
            <p:nvPr/>
          </p:nvSpPr>
          <p:spPr>
            <a:xfrm>
              <a:off x="3679059" y="4218830"/>
              <a:ext cx="476655" cy="369332"/>
            </a:xfrm>
            <a:prstGeom prst="rect">
              <a:avLst/>
            </a:prstGeom>
            <a:solidFill>
              <a:srgbClr val="92D050"/>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III</a:t>
              </a:r>
            </a:p>
          </p:txBody>
        </p:sp>
        <p:cxnSp>
          <p:nvCxnSpPr>
            <p:cNvPr id="11" name="Straight Arrow Connector 10">
              <a:extLst>
                <a:ext uri="{FF2B5EF4-FFF2-40B4-BE49-F238E27FC236}">
                  <a16:creationId xmlns:a16="http://schemas.microsoft.com/office/drawing/2014/main" id="{B6CF7E90-A67D-274F-BECA-37ED5B73287B}"/>
                </a:ext>
              </a:extLst>
            </p:cNvPr>
            <p:cNvCxnSpPr>
              <a:cxnSpLocks/>
            </p:cNvCxnSpPr>
            <p:nvPr/>
          </p:nvCxnSpPr>
          <p:spPr>
            <a:xfrm flipH="1" flipV="1">
              <a:off x="2558350" y="4403496"/>
              <a:ext cx="783912" cy="108290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CE9A318-3069-3C45-9971-B19BD58D036F}"/>
                </a:ext>
              </a:extLst>
            </p:cNvPr>
            <p:cNvCxnSpPr>
              <a:cxnSpLocks/>
            </p:cNvCxnSpPr>
            <p:nvPr/>
          </p:nvCxnSpPr>
          <p:spPr>
            <a:xfrm flipV="1">
              <a:off x="741509" y="4387334"/>
              <a:ext cx="416082" cy="34281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B1B3E18F-ED1B-CE4F-AFBA-F9AD537C6E62}"/>
              </a:ext>
            </a:extLst>
          </p:cNvPr>
          <p:cNvSpPr txBox="1"/>
          <p:nvPr/>
        </p:nvSpPr>
        <p:spPr>
          <a:xfrm>
            <a:off x="5877017" y="5814874"/>
            <a:ext cx="4332303" cy="369332"/>
          </a:xfrm>
          <a:prstGeom prst="rect">
            <a:avLst/>
          </a:prstGeom>
          <a:noFill/>
        </p:spPr>
        <p:txBody>
          <a:bodyPr wrap="square" rtlCol="0">
            <a:spAutoFit/>
          </a:bodyPr>
          <a:lstStyle/>
          <a:p>
            <a:pPr algn="ctr"/>
            <a:r>
              <a:rPr lang="en-US" dirty="0">
                <a:solidFill>
                  <a:srgbClr val="0F2EFF"/>
                </a:solidFill>
              </a:rPr>
              <a:t>As we have discussed previously</a:t>
            </a:r>
          </a:p>
        </p:txBody>
      </p:sp>
    </p:spTree>
    <p:extLst>
      <p:ext uri="{BB962C8B-B14F-4D97-AF65-F5344CB8AC3E}">
        <p14:creationId xmlns:p14="http://schemas.microsoft.com/office/powerpoint/2010/main" val="1756732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7A5A86-11FC-4944-9980-0DA3F47E0D48}"/>
              </a:ext>
            </a:extLst>
          </p:cNvPr>
          <p:cNvSpPr>
            <a:spLocks noGrp="1"/>
          </p:cNvSpPr>
          <p:nvPr>
            <p:ph type="title"/>
          </p:nvPr>
        </p:nvSpPr>
        <p:spPr/>
        <p:txBody>
          <a:bodyPr>
            <a:normAutofit fontScale="90000"/>
          </a:bodyPr>
          <a:lstStyle/>
          <a:p>
            <a:r>
              <a:rPr lang="en-US" sz="3600" dirty="0"/>
              <a:t>Example: Atlantic Meridional Overturning Circulation (AMOC)</a:t>
            </a:r>
            <a:br>
              <a:rPr lang="en-US" sz="3600" dirty="0"/>
            </a:br>
            <a:r>
              <a:rPr lang="en-US" sz="2700" dirty="0"/>
              <a:t>https://</a:t>
            </a:r>
            <a:r>
              <a:rPr lang="en-US" sz="2700" dirty="0" err="1"/>
              <a:t>www.livescience.com</a:t>
            </a:r>
            <a:r>
              <a:rPr lang="en-US" sz="2700" dirty="0"/>
              <a:t>/gulf-stream-close-to-collapse</a:t>
            </a:r>
          </a:p>
        </p:txBody>
      </p:sp>
      <p:pic>
        <p:nvPicPr>
          <p:cNvPr id="12" name="Content Placeholder 11" descr="A picture containing ceramic ware, porcelain&#10;&#10;Description automatically generated">
            <a:extLst>
              <a:ext uri="{FF2B5EF4-FFF2-40B4-BE49-F238E27FC236}">
                <a16:creationId xmlns:a16="http://schemas.microsoft.com/office/drawing/2014/main" id="{8DF71449-50E4-0041-9347-A77C68BF8A71}"/>
              </a:ext>
            </a:extLst>
          </p:cNvPr>
          <p:cNvPicPr>
            <a:picLocks noGrp="1" noChangeAspect="1"/>
          </p:cNvPicPr>
          <p:nvPr>
            <p:ph sz="half" idx="2"/>
          </p:nvPr>
        </p:nvPicPr>
        <p:blipFill>
          <a:blip r:embed="rId2"/>
          <a:stretch>
            <a:fillRect/>
          </a:stretch>
        </p:blipFill>
        <p:spPr>
          <a:xfrm>
            <a:off x="6172200" y="2291111"/>
            <a:ext cx="5181600" cy="3420366"/>
          </a:xfrm>
        </p:spPr>
      </p:pic>
      <p:sp>
        <p:nvSpPr>
          <p:cNvPr id="10" name="Content Placeholder 9">
            <a:extLst>
              <a:ext uri="{FF2B5EF4-FFF2-40B4-BE49-F238E27FC236}">
                <a16:creationId xmlns:a16="http://schemas.microsoft.com/office/drawing/2014/main" id="{5A2074EC-525A-2948-A7AB-734E8E39B264}"/>
              </a:ext>
            </a:extLst>
          </p:cNvPr>
          <p:cNvSpPr>
            <a:spLocks noGrp="1"/>
          </p:cNvSpPr>
          <p:nvPr>
            <p:ph sz="half" idx="1"/>
          </p:nvPr>
        </p:nvSpPr>
        <p:spPr/>
        <p:txBody>
          <a:bodyPr>
            <a:normAutofit/>
          </a:bodyPr>
          <a:lstStyle/>
          <a:p>
            <a:r>
              <a:rPr lang="en-US" sz="1600" dirty="0">
                <a:solidFill>
                  <a:srgbClr val="0F2EFF"/>
                </a:solidFill>
              </a:rPr>
              <a:t>One of the most crucial ocean current systems for regulating the Northern Hemisphere's climate could be on the verge of total collapse due to climate change, a new study has revealed.</a:t>
            </a:r>
          </a:p>
          <a:p>
            <a:r>
              <a:rPr lang="en-US" sz="1600" dirty="0"/>
              <a:t>The Atlantic Meridional Overturning Circulation (AMOC), which includes the Gulf Stream and is responsible for moderating large parts of the world's climate, has undergone "an almost complete loss of stability over the last century", according to a new analysis. </a:t>
            </a:r>
          </a:p>
          <a:p>
            <a:r>
              <a:rPr lang="en-US" sz="1600" dirty="0"/>
              <a:t>The currents work like a conveyor belt to transport warm, salty water northward from the tropics and cold water back south along the seafloor. </a:t>
            </a:r>
          </a:p>
          <a:p>
            <a:r>
              <a:rPr lang="en-US" sz="1600" dirty="0"/>
              <a:t>This giant conveyor belt had already been shown to be at its weakest in more than a thousand years, but now it could be veering toward a total breakdown.</a:t>
            </a:r>
          </a:p>
          <a:p>
            <a:endParaRPr lang="en-US" sz="1600" dirty="0"/>
          </a:p>
        </p:txBody>
      </p:sp>
      <p:sp>
        <p:nvSpPr>
          <p:cNvPr id="5" name="TextBox 4">
            <a:extLst>
              <a:ext uri="{FF2B5EF4-FFF2-40B4-BE49-F238E27FC236}">
                <a16:creationId xmlns:a16="http://schemas.microsoft.com/office/drawing/2014/main" id="{BBFC8EF9-F079-B444-AE82-15DA5FC081A4}"/>
              </a:ext>
            </a:extLst>
          </p:cNvPr>
          <p:cNvSpPr txBox="1"/>
          <p:nvPr/>
        </p:nvSpPr>
        <p:spPr>
          <a:xfrm>
            <a:off x="8712485" y="6277510"/>
            <a:ext cx="1849349" cy="369332"/>
          </a:xfrm>
          <a:prstGeom prst="rect">
            <a:avLst/>
          </a:prstGeom>
          <a:noFill/>
        </p:spPr>
        <p:txBody>
          <a:bodyPr wrap="square" rtlCol="0">
            <a:spAutoFit/>
          </a:bodyPr>
          <a:lstStyle/>
          <a:p>
            <a:r>
              <a:rPr lang="en-US" dirty="0"/>
              <a:t>End 3/1/2022</a:t>
            </a:r>
          </a:p>
        </p:txBody>
      </p:sp>
    </p:spTree>
    <p:extLst>
      <p:ext uri="{BB962C8B-B14F-4D97-AF65-F5344CB8AC3E}">
        <p14:creationId xmlns:p14="http://schemas.microsoft.com/office/powerpoint/2010/main" val="1980045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AD2-B3A3-9A4C-B989-8FEBB1FD888A}"/>
              </a:ext>
            </a:extLst>
          </p:cNvPr>
          <p:cNvSpPr>
            <a:spLocks noGrp="1"/>
          </p:cNvSpPr>
          <p:nvPr>
            <p:ph type="title"/>
          </p:nvPr>
        </p:nvSpPr>
        <p:spPr>
          <a:xfrm>
            <a:off x="602321" y="344576"/>
            <a:ext cx="10987355" cy="1325563"/>
          </a:xfrm>
        </p:spPr>
        <p:txBody>
          <a:bodyPr>
            <a:normAutofit fontScale="90000"/>
          </a:bodyPr>
          <a:lstStyle/>
          <a:p>
            <a:r>
              <a:rPr lang="en-US" sz="3200" dirty="0"/>
              <a:t>Example: Atlantic Meridional Overturning Circulation (AMOC)</a:t>
            </a:r>
            <a:br>
              <a:rPr lang="en-US" sz="3200" dirty="0"/>
            </a:br>
            <a:r>
              <a:rPr lang="en-US" sz="2000" dirty="0"/>
              <a:t>https://</a:t>
            </a:r>
            <a:r>
              <a:rPr lang="en-US" sz="2000" dirty="0" err="1"/>
              <a:t>en.wikipedia.org</a:t>
            </a:r>
            <a:r>
              <a:rPr lang="en-US" sz="2000" dirty="0"/>
              <a:t>/wiki/</a:t>
            </a:r>
            <a:r>
              <a:rPr lang="en-US" sz="2000" dirty="0" err="1"/>
              <a:t>Shutdown_of_thermohaline_circulation</a:t>
            </a:r>
            <a:r>
              <a:rPr lang="en-US" sz="2000" dirty="0"/>
              <a:t>#/media/File:Thermohaline_Circulation_2.png</a:t>
            </a:r>
            <a:br>
              <a:rPr lang="en-US" sz="3200" dirty="0"/>
            </a:br>
            <a:endParaRPr lang="en-US" sz="2800" dirty="0"/>
          </a:p>
        </p:txBody>
      </p:sp>
      <p:pic>
        <p:nvPicPr>
          <p:cNvPr id="15" name="Content Placeholder 14" descr="Diagram&#10;&#10;Description automatically generated">
            <a:extLst>
              <a:ext uri="{FF2B5EF4-FFF2-40B4-BE49-F238E27FC236}">
                <a16:creationId xmlns:a16="http://schemas.microsoft.com/office/drawing/2014/main" id="{5BD26841-0DBD-1C43-9E8F-822DA84DE999}"/>
              </a:ext>
            </a:extLst>
          </p:cNvPr>
          <p:cNvPicPr>
            <a:picLocks noGrp="1" noChangeAspect="1"/>
          </p:cNvPicPr>
          <p:nvPr>
            <p:ph idx="1"/>
          </p:nvPr>
        </p:nvPicPr>
        <p:blipFill>
          <a:blip r:embed="rId2"/>
          <a:stretch>
            <a:fillRect/>
          </a:stretch>
        </p:blipFill>
        <p:spPr>
          <a:xfrm>
            <a:off x="2627542" y="1825625"/>
            <a:ext cx="6936915" cy="4351338"/>
          </a:xfrm>
        </p:spPr>
      </p:pic>
    </p:spTree>
    <p:extLst>
      <p:ext uri="{BB962C8B-B14F-4D97-AF65-F5344CB8AC3E}">
        <p14:creationId xmlns:p14="http://schemas.microsoft.com/office/powerpoint/2010/main" val="3687397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8491-F69A-EE49-9D5A-07E4FEFE084E}"/>
              </a:ext>
            </a:extLst>
          </p:cNvPr>
          <p:cNvSpPr>
            <a:spLocks noGrp="1"/>
          </p:cNvSpPr>
          <p:nvPr>
            <p:ph type="title"/>
          </p:nvPr>
        </p:nvSpPr>
        <p:spPr/>
        <p:txBody>
          <a:bodyPr/>
          <a:lstStyle/>
          <a:p>
            <a:r>
              <a:rPr lang="en-US" dirty="0"/>
              <a:t>Credits</a:t>
            </a:r>
          </a:p>
        </p:txBody>
      </p:sp>
      <p:sp>
        <p:nvSpPr>
          <p:cNvPr id="3" name="Content Placeholder 2">
            <a:extLst>
              <a:ext uri="{FF2B5EF4-FFF2-40B4-BE49-F238E27FC236}">
                <a16:creationId xmlns:a16="http://schemas.microsoft.com/office/drawing/2014/main" id="{8458795A-16D3-894B-B693-3EA4B06758CA}"/>
              </a:ext>
            </a:extLst>
          </p:cNvPr>
          <p:cNvSpPr>
            <a:spLocks noGrp="1"/>
          </p:cNvSpPr>
          <p:nvPr>
            <p:ph idx="1"/>
          </p:nvPr>
        </p:nvSpPr>
        <p:spPr/>
        <p:txBody>
          <a:bodyPr/>
          <a:lstStyle/>
          <a:p>
            <a:r>
              <a:rPr lang="en-US" dirty="0"/>
              <a:t>https://</a:t>
            </a:r>
            <a:r>
              <a:rPr lang="en-US" dirty="0" err="1"/>
              <a:t>en.wikipedia.org</a:t>
            </a:r>
            <a:r>
              <a:rPr lang="en-US" dirty="0"/>
              <a:t>/wiki/</a:t>
            </a:r>
            <a:r>
              <a:rPr lang="en-US" dirty="0" err="1"/>
              <a:t>Phase_transition</a:t>
            </a:r>
            <a:endParaRPr lang="en-US" dirty="0"/>
          </a:p>
          <a:p>
            <a:r>
              <a:rPr lang="en-US" dirty="0"/>
              <a:t>https://</a:t>
            </a:r>
            <a:r>
              <a:rPr lang="en-US" dirty="0" err="1"/>
              <a:t>en.wikipedia.org</a:t>
            </a:r>
            <a:r>
              <a:rPr lang="en-US" dirty="0"/>
              <a:t>/wiki/</a:t>
            </a:r>
            <a:r>
              <a:rPr lang="en-US" dirty="0" err="1"/>
              <a:t>Fitness_landscape</a:t>
            </a:r>
            <a:endParaRPr lang="en-US" dirty="0"/>
          </a:p>
          <a:p>
            <a:r>
              <a:rPr lang="en-US" dirty="0"/>
              <a:t>https://</a:t>
            </a:r>
            <a:r>
              <a:rPr lang="en-US" dirty="0" err="1"/>
              <a:t>en.wikipedia.org</a:t>
            </a:r>
            <a:r>
              <a:rPr lang="en-US" dirty="0"/>
              <a:t>/wiki/</a:t>
            </a:r>
            <a:r>
              <a:rPr lang="en-US" dirty="0" err="1"/>
              <a:t>Energy_landscape</a:t>
            </a:r>
            <a:endParaRPr lang="en-US" dirty="0"/>
          </a:p>
          <a:p>
            <a:r>
              <a:rPr lang="en-US" dirty="0"/>
              <a:t>https://</a:t>
            </a:r>
            <a:r>
              <a:rPr lang="en-US" dirty="0" err="1"/>
              <a:t>pubs.acs.org</a:t>
            </a:r>
            <a:r>
              <a:rPr lang="en-US" dirty="0"/>
              <a:t>/</a:t>
            </a:r>
            <a:r>
              <a:rPr lang="en-US" dirty="0" err="1"/>
              <a:t>doi</a:t>
            </a:r>
            <a:r>
              <a:rPr lang="en-US" dirty="0"/>
              <a:t>/10.1021/jp0680544 (folding landscapes)</a:t>
            </a:r>
          </a:p>
          <a:p>
            <a:r>
              <a:rPr lang="en-US" dirty="0"/>
              <a:t>https://</a:t>
            </a:r>
            <a:r>
              <a:rPr lang="en-US" dirty="0" err="1"/>
              <a:t>en.wikipedia.org</a:t>
            </a:r>
            <a:r>
              <a:rPr lang="en-US" dirty="0"/>
              <a:t>/wiki/</a:t>
            </a:r>
            <a:r>
              <a:rPr lang="en-US" dirty="0" err="1"/>
              <a:t>Artificial_life</a:t>
            </a:r>
            <a:endParaRPr lang="en-US" dirty="0"/>
          </a:p>
          <a:p>
            <a:endParaRPr lang="en-US" dirty="0"/>
          </a:p>
          <a:p>
            <a:r>
              <a:rPr lang="en-US" dirty="0"/>
              <a:t>Google on Fitness landscapes, free energy landscapes, evolutionary biology landscapes</a:t>
            </a:r>
          </a:p>
          <a:p>
            <a:endParaRPr lang="en-US" dirty="0"/>
          </a:p>
        </p:txBody>
      </p:sp>
    </p:spTree>
    <p:extLst>
      <p:ext uri="{BB962C8B-B14F-4D97-AF65-F5344CB8AC3E}">
        <p14:creationId xmlns:p14="http://schemas.microsoft.com/office/powerpoint/2010/main" val="66575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AD2-B3A3-9A4C-B989-8FEBB1FD888A}"/>
              </a:ext>
            </a:extLst>
          </p:cNvPr>
          <p:cNvSpPr>
            <a:spLocks noGrp="1"/>
          </p:cNvSpPr>
          <p:nvPr>
            <p:ph type="title"/>
          </p:nvPr>
        </p:nvSpPr>
        <p:spPr/>
        <p:txBody>
          <a:bodyPr>
            <a:normAutofit/>
          </a:bodyPr>
          <a:lstStyle/>
          <a:p>
            <a:r>
              <a:rPr lang="en-US" sz="3200" dirty="0"/>
              <a:t>Example: Atlantic Meridian Overturning Circulation (AMOC)</a:t>
            </a:r>
            <a:br>
              <a:rPr lang="en-US" sz="3200" dirty="0"/>
            </a:br>
            <a:r>
              <a:rPr lang="en-US" sz="3200" dirty="0"/>
              <a:t>https://</a:t>
            </a:r>
            <a:r>
              <a:rPr lang="en-US" sz="3200" dirty="0" err="1"/>
              <a:t>esd.copernicus.org</a:t>
            </a:r>
            <a:r>
              <a:rPr lang="en-US" sz="3200" dirty="0"/>
              <a:t>/articles/12/601/2021/</a:t>
            </a:r>
            <a:endParaRPr lang="en-US" sz="2800" dirty="0"/>
          </a:p>
        </p:txBody>
      </p:sp>
      <p:pic>
        <p:nvPicPr>
          <p:cNvPr id="7" name="Content Placeholder 6" descr="Diagram&#10;&#10;Description automatically generated">
            <a:extLst>
              <a:ext uri="{FF2B5EF4-FFF2-40B4-BE49-F238E27FC236}">
                <a16:creationId xmlns:a16="http://schemas.microsoft.com/office/drawing/2014/main" id="{43160780-54FE-B840-8351-85283B243B78}"/>
              </a:ext>
            </a:extLst>
          </p:cNvPr>
          <p:cNvPicPr>
            <a:picLocks noGrp="1" noChangeAspect="1"/>
          </p:cNvPicPr>
          <p:nvPr>
            <p:ph idx="1"/>
          </p:nvPr>
        </p:nvPicPr>
        <p:blipFill>
          <a:blip r:embed="rId2"/>
          <a:stretch>
            <a:fillRect/>
          </a:stretch>
        </p:blipFill>
        <p:spPr>
          <a:xfrm>
            <a:off x="2116477" y="1690688"/>
            <a:ext cx="7346022" cy="4642686"/>
          </a:xfrm>
        </p:spPr>
      </p:pic>
    </p:spTree>
    <p:extLst>
      <p:ext uri="{BB962C8B-B14F-4D97-AF65-F5344CB8AC3E}">
        <p14:creationId xmlns:p14="http://schemas.microsoft.com/office/powerpoint/2010/main" val="2356845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116F9-23AC-514A-8DEE-F2E549833EE2}"/>
              </a:ext>
            </a:extLst>
          </p:cNvPr>
          <p:cNvSpPr>
            <a:spLocks noGrp="1"/>
          </p:cNvSpPr>
          <p:nvPr>
            <p:ph type="title"/>
          </p:nvPr>
        </p:nvSpPr>
        <p:spPr>
          <a:xfrm>
            <a:off x="738187" y="181436"/>
            <a:ext cx="3048000" cy="2371148"/>
          </a:xfrm>
        </p:spPr>
        <p:txBody>
          <a:bodyPr>
            <a:normAutofit/>
          </a:bodyPr>
          <a:lstStyle/>
          <a:p>
            <a:r>
              <a:rPr lang="en-US" sz="2800" dirty="0">
                <a:solidFill>
                  <a:srgbClr val="FFFFFF"/>
                </a:solidFill>
              </a:rPr>
              <a:t>Possible Scenario for a Global Climate Tipping Point </a:t>
            </a:r>
          </a:p>
        </p:txBody>
      </p:sp>
      <p:pic>
        <p:nvPicPr>
          <p:cNvPr id="3" name="CO2T Anomaly Hysteresis" descr="CO2T Anomaly Hysteresis">
            <a:hlinkClick r:id="" action="ppaction://media"/>
            <a:extLst>
              <a:ext uri="{FF2B5EF4-FFF2-40B4-BE49-F238E27FC236}">
                <a16:creationId xmlns:a16="http://schemas.microsoft.com/office/drawing/2014/main" id="{DD048979-0998-C946-A4FB-846AF8AF2E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856" r="14861"/>
          <a:stretch/>
        </p:blipFill>
        <p:spPr>
          <a:xfrm>
            <a:off x="4297224" y="640080"/>
            <a:ext cx="7168955" cy="5578816"/>
          </a:xfrm>
          <a:prstGeom prst="rect">
            <a:avLst/>
          </a:prstGeom>
        </p:spPr>
      </p:pic>
      <p:sp>
        <p:nvSpPr>
          <p:cNvPr id="4" name="TextBox 3">
            <a:extLst>
              <a:ext uri="{FF2B5EF4-FFF2-40B4-BE49-F238E27FC236}">
                <a16:creationId xmlns:a16="http://schemas.microsoft.com/office/drawing/2014/main" id="{F8ADC811-64C0-EF4F-9D73-9792B249F693}"/>
              </a:ext>
            </a:extLst>
          </p:cNvPr>
          <p:cNvSpPr txBox="1"/>
          <p:nvPr/>
        </p:nvSpPr>
        <p:spPr>
          <a:xfrm>
            <a:off x="565079" y="3750067"/>
            <a:ext cx="3321121" cy="218521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solidFill>
                  <a:srgbClr val="2014FF"/>
                </a:solidFill>
              </a:rPr>
              <a:t>Tipping points </a:t>
            </a:r>
            <a:r>
              <a:rPr lang="en-US" dirty="0"/>
              <a:t>are first-order phase transitions, also called </a:t>
            </a:r>
            <a:r>
              <a:rPr lang="en-US" dirty="0">
                <a:solidFill>
                  <a:srgbClr val="2014FF"/>
                </a:solidFill>
              </a:rPr>
              <a:t>nucleation transitions</a:t>
            </a:r>
          </a:p>
          <a:p>
            <a:pPr marL="285750" indent="-285750">
              <a:spcAft>
                <a:spcPts val="1200"/>
              </a:spcAft>
              <a:buFont typeface="Arial" panose="020B0604020202020204" pitchFamily="34" charset="0"/>
              <a:buChar char="•"/>
            </a:pPr>
            <a:r>
              <a:rPr lang="en-US" dirty="0"/>
              <a:t>Nucleation occurs suddenly, not gradually when a critical value of a forcing parameter is reached</a:t>
            </a:r>
          </a:p>
        </p:txBody>
      </p:sp>
    </p:spTree>
    <p:extLst>
      <p:ext uri="{BB962C8B-B14F-4D97-AF65-F5344CB8AC3E}">
        <p14:creationId xmlns:p14="http://schemas.microsoft.com/office/powerpoint/2010/main" val="233380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71A805E-E4E5-CC41-9C8A-6C1D8F29FD3E}"/>
              </a:ext>
            </a:extLst>
          </p:cNvPr>
          <p:cNvGrpSpPr/>
          <p:nvPr/>
        </p:nvGrpSpPr>
        <p:grpSpPr>
          <a:xfrm>
            <a:off x="4206328" y="1818973"/>
            <a:ext cx="3945538" cy="3897636"/>
            <a:chOff x="5740161" y="1288029"/>
            <a:chExt cx="3945538" cy="3897636"/>
          </a:xfrm>
        </p:grpSpPr>
        <p:sp>
          <p:nvSpPr>
            <p:cNvPr id="3" name="Freeform 2">
              <a:extLst>
                <a:ext uri="{FF2B5EF4-FFF2-40B4-BE49-F238E27FC236}">
                  <a16:creationId xmlns:a16="http://schemas.microsoft.com/office/drawing/2014/main" id="{A0D2376B-C5C9-1F45-A554-B37D4B867019}"/>
                </a:ext>
              </a:extLst>
            </p:cNvPr>
            <p:cNvSpPr/>
            <p:nvPr/>
          </p:nvSpPr>
          <p:spPr bwMode="auto">
            <a:xfrm rot="5400000" flipV="1">
              <a:off x="8194107" y="1567692"/>
              <a:ext cx="404457" cy="1530174"/>
            </a:xfrm>
            <a:custGeom>
              <a:avLst/>
              <a:gdLst>
                <a:gd name="connsiteX0" fmla="*/ 0 w 197708"/>
                <a:gd name="connsiteY0" fmla="*/ 741406 h 741406"/>
                <a:gd name="connsiteX1" fmla="*/ 49427 w 197708"/>
                <a:gd name="connsiteY1" fmla="*/ 432487 h 741406"/>
                <a:gd name="connsiteX2" fmla="*/ 111211 w 197708"/>
                <a:gd name="connsiteY2" fmla="*/ 234779 h 741406"/>
                <a:gd name="connsiteX3" fmla="*/ 172995 w 197708"/>
                <a:gd name="connsiteY3" fmla="*/ 61784 h 741406"/>
                <a:gd name="connsiteX4" fmla="*/ 197708 w 197708"/>
                <a:gd name="connsiteY4" fmla="*/ 0 h 741406"/>
                <a:gd name="connsiteX5" fmla="*/ 197708 w 197708"/>
                <a:gd name="connsiteY5" fmla="*/ 0 h 741406"/>
                <a:gd name="connsiteX6" fmla="*/ 197708 w 197708"/>
                <a:gd name="connsiteY6" fmla="*/ 0 h 7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708" h="741406">
                  <a:moveTo>
                    <a:pt x="0" y="741406"/>
                  </a:moveTo>
                  <a:cubicBezTo>
                    <a:pt x="15446" y="629165"/>
                    <a:pt x="30892" y="516925"/>
                    <a:pt x="49427" y="432487"/>
                  </a:cubicBezTo>
                  <a:cubicBezTo>
                    <a:pt x="67962" y="348049"/>
                    <a:pt x="90616" y="296563"/>
                    <a:pt x="111211" y="234779"/>
                  </a:cubicBezTo>
                  <a:cubicBezTo>
                    <a:pt x="131806" y="172995"/>
                    <a:pt x="158579" y="100914"/>
                    <a:pt x="172995" y="61784"/>
                  </a:cubicBezTo>
                  <a:cubicBezTo>
                    <a:pt x="187411" y="22654"/>
                    <a:pt x="197708" y="0"/>
                    <a:pt x="197708" y="0"/>
                  </a:cubicBezTo>
                  <a:lnTo>
                    <a:pt x="197708" y="0"/>
                  </a:lnTo>
                  <a:lnTo>
                    <a:pt x="197708" y="0"/>
                  </a:lnTo>
                </a:path>
              </a:pathLst>
            </a:cu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 name="Freeform 3">
              <a:extLst>
                <a:ext uri="{FF2B5EF4-FFF2-40B4-BE49-F238E27FC236}">
                  <a16:creationId xmlns:a16="http://schemas.microsoft.com/office/drawing/2014/main" id="{E3FEB7CD-2D4A-2C4E-900A-B63647A1FFE3}"/>
                </a:ext>
              </a:extLst>
            </p:cNvPr>
            <p:cNvSpPr/>
            <p:nvPr/>
          </p:nvSpPr>
          <p:spPr bwMode="auto">
            <a:xfrm rot="5400000" flipV="1">
              <a:off x="7248146" y="2456102"/>
              <a:ext cx="300914" cy="458724"/>
            </a:xfrm>
            <a:custGeom>
              <a:avLst/>
              <a:gdLst>
                <a:gd name="connsiteX0" fmla="*/ 0 w 148281"/>
                <a:gd name="connsiteY0" fmla="*/ 222422 h 222422"/>
                <a:gd name="connsiteX1" fmla="*/ 61784 w 148281"/>
                <a:gd name="connsiteY1" fmla="*/ 111211 h 222422"/>
                <a:gd name="connsiteX2" fmla="*/ 111211 w 148281"/>
                <a:gd name="connsiteY2" fmla="*/ 49427 h 222422"/>
                <a:gd name="connsiteX3" fmla="*/ 148281 w 148281"/>
                <a:gd name="connsiteY3" fmla="*/ 0 h 222422"/>
                <a:gd name="connsiteX4" fmla="*/ 148281 w 148281"/>
                <a:gd name="connsiteY4" fmla="*/ 0 h 22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81" h="222422">
                  <a:moveTo>
                    <a:pt x="0" y="222422"/>
                  </a:moveTo>
                  <a:cubicBezTo>
                    <a:pt x="21624" y="181232"/>
                    <a:pt x="43249" y="140043"/>
                    <a:pt x="61784" y="111211"/>
                  </a:cubicBezTo>
                  <a:cubicBezTo>
                    <a:pt x="80319" y="82379"/>
                    <a:pt x="96795" y="67962"/>
                    <a:pt x="111211" y="49427"/>
                  </a:cubicBezTo>
                  <a:cubicBezTo>
                    <a:pt x="125627" y="30892"/>
                    <a:pt x="148281" y="0"/>
                    <a:pt x="148281" y="0"/>
                  </a:cubicBezTo>
                  <a:lnTo>
                    <a:pt x="148281" y="0"/>
                  </a:ln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 name="Freeform 4">
              <a:extLst>
                <a:ext uri="{FF2B5EF4-FFF2-40B4-BE49-F238E27FC236}">
                  <a16:creationId xmlns:a16="http://schemas.microsoft.com/office/drawing/2014/main" id="{BB1FDE75-77D1-A04B-83EA-E83A943CBA13}"/>
                </a:ext>
              </a:extLst>
            </p:cNvPr>
            <p:cNvSpPr/>
            <p:nvPr/>
          </p:nvSpPr>
          <p:spPr bwMode="auto">
            <a:xfrm rot="16200000" flipV="1">
              <a:off x="6688488" y="3711303"/>
              <a:ext cx="401220" cy="1530174"/>
            </a:xfrm>
            <a:custGeom>
              <a:avLst/>
              <a:gdLst>
                <a:gd name="connsiteX0" fmla="*/ 0 w 197708"/>
                <a:gd name="connsiteY0" fmla="*/ 741406 h 741406"/>
                <a:gd name="connsiteX1" fmla="*/ 49427 w 197708"/>
                <a:gd name="connsiteY1" fmla="*/ 432487 h 741406"/>
                <a:gd name="connsiteX2" fmla="*/ 111211 w 197708"/>
                <a:gd name="connsiteY2" fmla="*/ 234779 h 741406"/>
                <a:gd name="connsiteX3" fmla="*/ 172995 w 197708"/>
                <a:gd name="connsiteY3" fmla="*/ 61784 h 741406"/>
                <a:gd name="connsiteX4" fmla="*/ 197708 w 197708"/>
                <a:gd name="connsiteY4" fmla="*/ 0 h 741406"/>
                <a:gd name="connsiteX5" fmla="*/ 197708 w 197708"/>
                <a:gd name="connsiteY5" fmla="*/ 0 h 741406"/>
                <a:gd name="connsiteX6" fmla="*/ 197708 w 197708"/>
                <a:gd name="connsiteY6" fmla="*/ 0 h 74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708" h="741406">
                  <a:moveTo>
                    <a:pt x="0" y="741406"/>
                  </a:moveTo>
                  <a:cubicBezTo>
                    <a:pt x="15446" y="629165"/>
                    <a:pt x="30892" y="516925"/>
                    <a:pt x="49427" y="432487"/>
                  </a:cubicBezTo>
                  <a:cubicBezTo>
                    <a:pt x="67962" y="348049"/>
                    <a:pt x="90616" y="296563"/>
                    <a:pt x="111211" y="234779"/>
                  </a:cubicBezTo>
                  <a:cubicBezTo>
                    <a:pt x="131806" y="172995"/>
                    <a:pt x="158579" y="100914"/>
                    <a:pt x="172995" y="61784"/>
                  </a:cubicBezTo>
                  <a:cubicBezTo>
                    <a:pt x="187411" y="22654"/>
                    <a:pt x="197708" y="0"/>
                    <a:pt x="197708" y="0"/>
                  </a:cubicBezTo>
                  <a:lnTo>
                    <a:pt x="197708" y="0"/>
                  </a:lnTo>
                  <a:lnTo>
                    <a:pt x="197708" y="0"/>
                  </a:lnTo>
                </a:path>
              </a:pathLst>
            </a:cu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Freeform 5">
              <a:extLst>
                <a:ext uri="{FF2B5EF4-FFF2-40B4-BE49-F238E27FC236}">
                  <a16:creationId xmlns:a16="http://schemas.microsoft.com/office/drawing/2014/main" id="{61292421-3F8B-4D4A-9F2D-ED2B864F2C12}"/>
                </a:ext>
              </a:extLst>
            </p:cNvPr>
            <p:cNvSpPr/>
            <p:nvPr/>
          </p:nvSpPr>
          <p:spPr bwMode="auto">
            <a:xfrm rot="16200000" flipV="1">
              <a:off x="7792070" y="3860367"/>
              <a:ext cx="300913" cy="458724"/>
            </a:xfrm>
            <a:custGeom>
              <a:avLst/>
              <a:gdLst>
                <a:gd name="connsiteX0" fmla="*/ 0 w 148281"/>
                <a:gd name="connsiteY0" fmla="*/ 222422 h 222422"/>
                <a:gd name="connsiteX1" fmla="*/ 61784 w 148281"/>
                <a:gd name="connsiteY1" fmla="*/ 111211 h 222422"/>
                <a:gd name="connsiteX2" fmla="*/ 111211 w 148281"/>
                <a:gd name="connsiteY2" fmla="*/ 49427 h 222422"/>
                <a:gd name="connsiteX3" fmla="*/ 148281 w 148281"/>
                <a:gd name="connsiteY3" fmla="*/ 0 h 222422"/>
                <a:gd name="connsiteX4" fmla="*/ 148281 w 148281"/>
                <a:gd name="connsiteY4" fmla="*/ 0 h 22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81" h="222422">
                  <a:moveTo>
                    <a:pt x="0" y="222422"/>
                  </a:moveTo>
                  <a:cubicBezTo>
                    <a:pt x="21624" y="181232"/>
                    <a:pt x="43249" y="140043"/>
                    <a:pt x="61784" y="111211"/>
                  </a:cubicBezTo>
                  <a:cubicBezTo>
                    <a:pt x="80319" y="82379"/>
                    <a:pt x="96795" y="67962"/>
                    <a:pt x="111211" y="49427"/>
                  </a:cubicBezTo>
                  <a:cubicBezTo>
                    <a:pt x="125627" y="30892"/>
                    <a:pt x="148281" y="0"/>
                    <a:pt x="148281" y="0"/>
                  </a:cubicBezTo>
                  <a:lnTo>
                    <a:pt x="148281" y="0"/>
                  </a:ln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a:extLst>
                <a:ext uri="{FF2B5EF4-FFF2-40B4-BE49-F238E27FC236}">
                  <a16:creationId xmlns:a16="http://schemas.microsoft.com/office/drawing/2014/main" id="{D35CF4AD-9BA4-CC45-A644-78521E259A29}"/>
                </a:ext>
              </a:extLst>
            </p:cNvPr>
            <p:cNvSpPr/>
            <p:nvPr/>
          </p:nvSpPr>
          <p:spPr bwMode="auto">
            <a:xfrm rot="5400000" flipV="1">
              <a:off x="7157842" y="2807681"/>
              <a:ext cx="1045112" cy="1153364"/>
            </a:xfrm>
            <a:custGeom>
              <a:avLst/>
              <a:gdLst>
                <a:gd name="connsiteX0" fmla="*/ 0 w 481913"/>
                <a:gd name="connsiteY0" fmla="*/ 32952 h 558114"/>
                <a:gd name="connsiteX1" fmla="*/ 98854 w 481913"/>
                <a:gd name="connsiteY1" fmla="*/ 20595 h 558114"/>
                <a:gd name="connsiteX2" fmla="*/ 172994 w 481913"/>
                <a:gd name="connsiteY2" fmla="*/ 156520 h 558114"/>
                <a:gd name="connsiteX3" fmla="*/ 259492 w 481913"/>
                <a:gd name="connsiteY3" fmla="*/ 304801 h 558114"/>
                <a:gd name="connsiteX4" fmla="*/ 321275 w 481913"/>
                <a:gd name="connsiteY4" fmla="*/ 490152 h 558114"/>
                <a:gd name="connsiteX5" fmla="*/ 420130 w 481913"/>
                <a:gd name="connsiteY5" fmla="*/ 551936 h 558114"/>
                <a:gd name="connsiteX6" fmla="*/ 481913 w 481913"/>
                <a:gd name="connsiteY6" fmla="*/ 527223 h 558114"/>
                <a:gd name="connsiteX7" fmla="*/ 481913 w 481913"/>
                <a:gd name="connsiteY7" fmla="*/ 527223 h 558114"/>
                <a:gd name="connsiteX0" fmla="*/ 0 w 481913"/>
                <a:gd name="connsiteY0" fmla="*/ 32952 h 558114"/>
                <a:gd name="connsiteX1" fmla="*/ 98854 w 481913"/>
                <a:gd name="connsiteY1" fmla="*/ 20595 h 558114"/>
                <a:gd name="connsiteX2" fmla="*/ 172994 w 481913"/>
                <a:gd name="connsiteY2" fmla="*/ 156520 h 558114"/>
                <a:gd name="connsiteX3" fmla="*/ 259492 w 481913"/>
                <a:gd name="connsiteY3" fmla="*/ 304801 h 558114"/>
                <a:gd name="connsiteX4" fmla="*/ 321275 w 481913"/>
                <a:gd name="connsiteY4" fmla="*/ 490152 h 558114"/>
                <a:gd name="connsiteX5" fmla="*/ 420130 w 481913"/>
                <a:gd name="connsiteY5" fmla="*/ 551936 h 558114"/>
                <a:gd name="connsiteX6" fmla="*/ 481913 w 481913"/>
                <a:gd name="connsiteY6" fmla="*/ 527223 h 558114"/>
                <a:gd name="connsiteX7" fmla="*/ 481913 w 481913"/>
                <a:gd name="connsiteY7" fmla="*/ 527223 h 558114"/>
                <a:gd name="connsiteX0" fmla="*/ 0 w 514479"/>
                <a:gd name="connsiteY0" fmla="*/ 32952 h 558114"/>
                <a:gd name="connsiteX1" fmla="*/ 98854 w 514479"/>
                <a:gd name="connsiteY1" fmla="*/ 20595 h 558114"/>
                <a:gd name="connsiteX2" fmla="*/ 172994 w 514479"/>
                <a:gd name="connsiteY2" fmla="*/ 156520 h 558114"/>
                <a:gd name="connsiteX3" fmla="*/ 259492 w 514479"/>
                <a:gd name="connsiteY3" fmla="*/ 304801 h 558114"/>
                <a:gd name="connsiteX4" fmla="*/ 321275 w 514479"/>
                <a:gd name="connsiteY4" fmla="*/ 490152 h 558114"/>
                <a:gd name="connsiteX5" fmla="*/ 420130 w 514479"/>
                <a:gd name="connsiteY5" fmla="*/ 551936 h 558114"/>
                <a:gd name="connsiteX6" fmla="*/ 481913 w 514479"/>
                <a:gd name="connsiteY6" fmla="*/ 527223 h 558114"/>
                <a:gd name="connsiteX7" fmla="*/ 481913 w 514479"/>
                <a:gd name="connsiteY7" fmla="*/ 527223 h 558114"/>
                <a:gd name="connsiteX0" fmla="*/ 0 w 514479"/>
                <a:gd name="connsiteY0" fmla="*/ 32952 h 558114"/>
                <a:gd name="connsiteX1" fmla="*/ 98854 w 514479"/>
                <a:gd name="connsiteY1" fmla="*/ 20595 h 558114"/>
                <a:gd name="connsiteX2" fmla="*/ 162054 w 514479"/>
                <a:gd name="connsiteY2" fmla="*/ 140559 h 558114"/>
                <a:gd name="connsiteX3" fmla="*/ 172994 w 514479"/>
                <a:gd name="connsiteY3" fmla="*/ 156520 h 558114"/>
                <a:gd name="connsiteX4" fmla="*/ 259492 w 514479"/>
                <a:gd name="connsiteY4" fmla="*/ 304801 h 558114"/>
                <a:gd name="connsiteX5" fmla="*/ 321275 w 514479"/>
                <a:gd name="connsiteY5" fmla="*/ 490152 h 558114"/>
                <a:gd name="connsiteX6" fmla="*/ 420130 w 514479"/>
                <a:gd name="connsiteY6" fmla="*/ 551936 h 558114"/>
                <a:gd name="connsiteX7" fmla="*/ 481913 w 514479"/>
                <a:gd name="connsiteY7" fmla="*/ 527223 h 558114"/>
                <a:gd name="connsiteX8" fmla="*/ 481913 w 514479"/>
                <a:gd name="connsiteY8" fmla="*/ 527223 h 558114"/>
                <a:gd name="connsiteX0" fmla="*/ 0 w 514479"/>
                <a:gd name="connsiteY0" fmla="*/ 32952 h 558114"/>
                <a:gd name="connsiteX1" fmla="*/ 98854 w 514479"/>
                <a:gd name="connsiteY1" fmla="*/ 20595 h 558114"/>
                <a:gd name="connsiteX2" fmla="*/ 140622 w 514479"/>
                <a:gd name="connsiteY2" fmla="*/ 90553 h 558114"/>
                <a:gd name="connsiteX3" fmla="*/ 162054 w 514479"/>
                <a:gd name="connsiteY3" fmla="*/ 140559 h 558114"/>
                <a:gd name="connsiteX4" fmla="*/ 172994 w 514479"/>
                <a:gd name="connsiteY4" fmla="*/ 156520 h 558114"/>
                <a:gd name="connsiteX5" fmla="*/ 259492 w 514479"/>
                <a:gd name="connsiteY5" fmla="*/ 304801 h 558114"/>
                <a:gd name="connsiteX6" fmla="*/ 321275 w 514479"/>
                <a:gd name="connsiteY6" fmla="*/ 490152 h 558114"/>
                <a:gd name="connsiteX7" fmla="*/ 420130 w 514479"/>
                <a:gd name="connsiteY7" fmla="*/ 551936 h 558114"/>
                <a:gd name="connsiteX8" fmla="*/ 481913 w 514479"/>
                <a:gd name="connsiteY8" fmla="*/ 527223 h 558114"/>
                <a:gd name="connsiteX9" fmla="*/ 481913 w 514479"/>
                <a:gd name="connsiteY9"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178722 w 514479"/>
                <a:gd name="connsiteY6" fmla="*/ 154847 h 558114"/>
                <a:gd name="connsiteX7" fmla="*/ 259492 w 514479"/>
                <a:gd name="connsiteY7" fmla="*/ 304801 h 558114"/>
                <a:gd name="connsiteX8" fmla="*/ 321275 w 514479"/>
                <a:gd name="connsiteY8" fmla="*/ 490152 h 558114"/>
                <a:gd name="connsiteX9" fmla="*/ 420130 w 514479"/>
                <a:gd name="connsiteY9" fmla="*/ 551936 h 558114"/>
                <a:gd name="connsiteX10" fmla="*/ 481913 w 514479"/>
                <a:gd name="connsiteY10" fmla="*/ 527223 h 558114"/>
                <a:gd name="connsiteX11" fmla="*/ 481913 w 514479"/>
                <a:gd name="connsiteY11"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2994 w 514479"/>
                <a:gd name="connsiteY5" fmla="*/ 156520 h 558114"/>
                <a:gd name="connsiteX6" fmla="*/ 178722 w 514479"/>
                <a:gd name="connsiteY6" fmla="*/ 78647 h 558114"/>
                <a:gd name="connsiteX7" fmla="*/ 259492 w 514479"/>
                <a:gd name="connsiteY7" fmla="*/ 304801 h 558114"/>
                <a:gd name="connsiteX8" fmla="*/ 321275 w 514479"/>
                <a:gd name="connsiteY8" fmla="*/ 490152 h 558114"/>
                <a:gd name="connsiteX9" fmla="*/ 420130 w 514479"/>
                <a:gd name="connsiteY9" fmla="*/ 551936 h 558114"/>
                <a:gd name="connsiteX10" fmla="*/ 481913 w 514479"/>
                <a:gd name="connsiteY10" fmla="*/ 527223 h 558114"/>
                <a:gd name="connsiteX11" fmla="*/ 481913 w 514479"/>
                <a:gd name="connsiteY11"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62054 w 514479"/>
                <a:gd name="connsiteY4" fmla="*/ 140559 h 558114"/>
                <a:gd name="connsiteX5" fmla="*/ 178722 w 514479"/>
                <a:gd name="connsiteY5" fmla="*/ 78647 h 558114"/>
                <a:gd name="connsiteX6" fmla="*/ 259492 w 514479"/>
                <a:gd name="connsiteY6" fmla="*/ 304801 h 558114"/>
                <a:gd name="connsiteX7" fmla="*/ 321275 w 514479"/>
                <a:gd name="connsiteY7" fmla="*/ 490152 h 558114"/>
                <a:gd name="connsiteX8" fmla="*/ 420130 w 514479"/>
                <a:gd name="connsiteY8" fmla="*/ 551936 h 558114"/>
                <a:gd name="connsiteX9" fmla="*/ 481913 w 514479"/>
                <a:gd name="connsiteY9" fmla="*/ 527223 h 558114"/>
                <a:gd name="connsiteX10" fmla="*/ 481913 w 514479"/>
                <a:gd name="connsiteY10" fmla="*/ 527223 h 558114"/>
                <a:gd name="connsiteX0" fmla="*/ 0 w 514479"/>
                <a:gd name="connsiteY0" fmla="*/ 32952 h 558114"/>
                <a:gd name="connsiteX1" fmla="*/ 98854 w 514479"/>
                <a:gd name="connsiteY1" fmla="*/ 20595 h 558114"/>
                <a:gd name="connsiteX2" fmla="*/ 140622 w 514479"/>
                <a:gd name="connsiteY2" fmla="*/ 90553 h 558114"/>
                <a:gd name="connsiteX3" fmla="*/ 140622 w 514479"/>
                <a:gd name="connsiteY3" fmla="*/ 90553 h 558114"/>
                <a:gd name="connsiteX4" fmla="*/ 178722 w 514479"/>
                <a:gd name="connsiteY4" fmla="*/ 78647 h 558114"/>
                <a:gd name="connsiteX5" fmla="*/ 259492 w 514479"/>
                <a:gd name="connsiteY5" fmla="*/ 304801 h 558114"/>
                <a:gd name="connsiteX6" fmla="*/ 321275 w 514479"/>
                <a:gd name="connsiteY6" fmla="*/ 490152 h 558114"/>
                <a:gd name="connsiteX7" fmla="*/ 420130 w 514479"/>
                <a:gd name="connsiteY7" fmla="*/ 551936 h 558114"/>
                <a:gd name="connsiteX8" fmla="*/ 481913 w 514479"/>
                <a:gd name="connsiteY8" fmla="*/ 527223 h 558114"/>
                <a:gd name="connsiteX9" fmla="*/ 481913 w 514479"/>
                <a:gd name="connsiteY9" fmla="*/ 527223 h 558114"/>
                <a:gd name="connsiteX0" fmla="*/ 0 w 514479"/>
                <a:gd name="connsiteY0" fmla="*/ 32952 h 558114"/>
                <a:gd name="connsiteX1" fmla="*/ 98854 w 514479"/>
                <a:gd name="connsiteY1" fmla="*/ 20595 h 558114"/>
                <a:gd name="connsiteX2" fmla="*/ 140622 w 514479"/>
                <a:gd name="connsiteY2" fmla="*/ 90553 h 558114"/>
                <a:gd name="connsiteX3" fmla="*/ 178722 w 514479"/>
                <a:gd name="connsiteY3" fmla="*/ 78647 h 558114"/>
                <a:gd name="connsiteX4" fmla="*/ 259492 w 514479"/>
                <a:gd name="connsiteY4" fmla="*/ 304801 h 558114"/>
                <a:gd name="connsiteX5" fmla="*/ 321275 w 514479"/>
                <a:gd name="connsiteY5" fmla="*/ 490152 h 558114"/>
                <a:gd name="connsiteX6" fmla="*/ 420130 w 514479"/>
                <a:gd name="connsiteY6" fmla="*/ 551936 h 558114"/>
                <a:gd name="connsiteX7" fmla="*/ 481913 w 514479"/>
                <a:gd name="connsiteY7" fmla="*/ 527223 h 558114"/>
                <a:gd name="connsiteX8" fmla="*/ 481913 w 514479"/>
                <a:gd name="connsiteY8" fmla="*/ 527223 h 558114"/>
                <a:gd name="connsiteX0" fmla="*/ 0 w 514479"/>
                <a:gd name="connsiteY0" fmla="*/ 32952 h 558114"/>
                <a:gd name="connsiteX1" fmla="*/ 98854 w 514479"/>
                <a:gd name="connsiteY1" fmla="*/ 20595 h 558114"/>
                <a:gd name="connsiteX2" fmla="*/ 178722 w 514479"/>
                <a:gd name="connsiteY2" fmla="*/ 78647 h 558114"/>
                <a:gd name="connsiteX3" fmla="*/ 259492 w 514479"/>
                <a:gd name="connsiteY3" fmla="*/ 304801 h 558114"/>
                <a:gd name="connsiteX4" fmla="*/ 321275 w 514479"/>
                <a:gd name="connsiteY4" fmla="*/ 490152 h 558114"/>
                <a:gd name="connsiteX5" fmla="*/ 420130 w 514479"/>
                <a:gd name="connsiteY5" fmla="*/ 551936 h 558114"/>
                <a:gd name="connsiteX6" fmla="*/ 481913 w 514479"/>
                <a:gd name="connsiteY6" fmla="*/ 527223 h 558114"/>
                <a:gd name="connsiteX7" fmla="*/ 481913 w 514479"/>
                <a:gd name="connsiteY7" fmla="*/ 527223 h 5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479" h="558114">
                  <a:moveTo>
                    <a:pt x="0" y="32952"/>
                  </a:moveTo>
                  <a:cubicBezTo>
                    <a:pt x="35011" y="16476"/>
                    <a:pt x="70022" y="0"/>
                    <a:pt x="98854" y="20595"/>
                  </a:cubicBezTo>
                  <a:cubicBezTo>
                    <a:pt x="128641" y="28211"/>
                    <a:pt x="151949" y="31279"/>
                    <a:pt x="178722" y="78647"/>
                  </a:cubicBezTo>
                  <a:cubicBezTo>
                    <a:pt x="205495" y="126015"/>
                    <a:pt x="235733" y="236217"/>
                    <a:pt x="259492" y="304801"/>
                  </a:cubicBezTo>
                  <a:cubicBezTo>
                    <a:pt x="283251" y="373385"/>
                    <a:pt x="294502" y="448963"/>
                    <a:pt x="321275" y="490152"/>
                  </a:cubicBezTo>
                  <a:cubicBezTo>
                    <a:pt x="348048" y="531341"/>
                    <a:pt x="393357" y="545758"/>
                    <a:pt x="420130" y="551936"/>
                  </a:cubicBezTo>
                  <a:cubicBezTo>
                    <a:pt x="446903" y="558114"/>
                    <a:pt x="514479" y="555155"/>
                    <a:pt x="481913" y="527223"/>
                  </a:cubicBezTo>
                  <a:lnTo>
                    <a:pt x="481913" y="527223"/>
                  </a:lnTo>
                </a:path>
              </a:pathLst>
            </a:custGeom>
            <a:ln w="28575">
              <a:solidFill>
                <a:srgbClr val="0066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8" name="Straight Connector 7">
              <a:extLst>
                <a:ext uri="{FF2B5EF4-FFF2-40B4-BE49-F238E27FC236}">
                  <a16:creationId xmlns:a16="http://schemas.microsoft.com/office/drawing/2014/main" id="{429929EE-53C3-7248-8698-5EEA781BDAB8}"/>
                </a:ext>
              </a:extLst>
            </p:cNvPr>
            <p:cNvCxnSpPr>
              <a:cxnSpLocks/>
            </p:cNvCxnSpPr>
            <p:nvPr/>
          </p:nvCxnSpPr>
          <p:spPr bwMode="auto">
            <a:xfrm rot="16200000" flipV="1">
              <a:off x="3802055" y="3226135"/>
              <a:ext cx="3882766" cy="6553"/>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6C3B199-1602-7E46-9FDB-50CC31D15B97}"/>
                </a:ext>
              </a:extLst>
            </p:cNvPr>
            <p:cNvSpPr>
              <a:spLocks noChangeAspect="1"/>
            </p:cNvSpPr>
            <p:nvPr/>
          </p:nvSpPr>
          <p:spPr>
            <a:xfrm rot="5400000" flipV="1">
              <a:off x="8143578" y="3732931"/>
              <a:ext cx="186373" cy="188732"/>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2ACE1D7-30C1-6E40-A9CC-85683142FD86}"/>
                </a:ext>
              </a:extLst>
            </p:cNvPr>
            <p:cNvSpPr>
              <a:spLocks noChangeAspect="1"/>
            </p:cNvSpPr>
            <p:nvPr/>
          </p:nvSpPr>
          <p:spPr>
            <a:xfrm rot="5400000" flipV="1">
              <a:off x="7042640" y="2858358"/>
              <a:ext cx="186373" cy="188732"/>
            </a:xfrm>
            <a:prstGeom prst="ellipse">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193F175F-6085-9148-BFC1-910671E46FB4}"/>
                </a:ext>
              </a:extLst>
            </p:cNvPr>
            <p:cNvCxnSpPr>
              <a:cxnSpLocks/>
            </p:cNvCxnSpPr>
            <p:nvPr/>
          </p:nvCxnSpPr>
          <p:spPr>
            <a:xfrm rot="5400000" flipV="1">
              <a:off x="6468314" y="3806034"/>
              <a:ext cx="1335024" cy="0"/>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62C7002-FED4-0F4F-BAE3-4E18ACE222A0}"/>
                </a:ext>
              </a:extLst>
            </p:cNvPr>
            <p:cNvCxnSpPr>
              <a:cxnSpLocks/>
            </p:cNvCxnSpPr>
            <p:nvPr/>
          </p:nvCxnSpPr>
          <p:spPr>
            <a:xfrm rot="16200000" flipV="1">
              <a:off x="7582316" y="3000819"/>
              <a:ext cx="1371600" cy="0"/>
            </a:xfrm>
            <a:prstGeom prst="straightConnector1">
              <a:avLst/>
            </a:prstGeom>
            <a:ln w="38100">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A03C84-B21C-1E4C-8159-4C9D93CA059E}"/>
                </a:ext>
              </a:extLst>
            </p:cNvPr>
            <p:cNvCxnSpPr>
              <a:cxnSpLocks/>
            </p:cNvCxnSpPr>
            <p:nvPr/>
          </p:nvCxnSpPr>
          <p:spPr bwMode="auto">
            <a:xfrm rot="10800000" flipV="1">
              <a:off x="5753777" y="5182428"/>
              <a:ext cx="3931922" cy="3237"/>
            </a:xfrm>
            <a:prstGeom prst="line">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5" name="Title 29">
            <a:extLst>
              <a:ext uri="{FF2B5EF4-FFF2-40B4-BE49-F238E27FC236}">
                <a16:creationId xmlns:a16="http://schemas.microsoft.com/office/drawing/2014/main" id="{10CAA5F6-29B0-AF47-9C36-760901D2C33D}"/>
              </a:ext>
            </a:extLst>
          </p:cNvPr>
          <p:cNvSpPr>
            <a:spLocks noGrp="1"/>
          </p:cNvSpPr>
          <p:nvPr>
            <p:ph type="title"/>
          </p:nvPr>
        </p:nvSpPr>
        <p:spPr>
          <a:xfrm>
            <a:off x="838200" y="365125"/>
            <a:ext cx="10515600" cy="1325563"/>
          </a:xfrm>
        </p:spPr>
        <p:txBody>
          <a:bodyPr/>
          <a:lstStyle/>
          <a:p>
            <a:r>
              <a:rPr lang="en-US" dirty="0"/>
              <a:t>Hysteresis in Nonlinear Systems</a:t>
            </a:r>
            <a:br>
              <a:rPr lang="en-US" dirty="0"/>
            </a:br>
            <a:r>
              <a:rPr lang="en-US" sz="3200" dirty="0"/>
              <a:t>Nomenclature for Phase Transitions</a:t>
            </a:r>
          </a:p>
        </p:txBody>
      </p:sp>
      <p:sp>
        <p:nvSpPr>
          <p:cNvPr id="16" name="TextBox 15">
            <a:extLst>
              <a:ext uri="{FF2B5EF4-FFF2-40B4-BE49-F238E27FC236}">
                <a16:creationId xmlns:a16="http://schemas.microsoft.com/office/drawing/2014/main" id="{CEE0B9DC-E091-744C-BEB3-5C72E333ACDA}"/>
              </a:ext>
            </a:extLst>
          </p:cNvPr>
          <p:cNvSpPr txBox="1"/>
          <p:nvPr/>
        </p:nvSpPr>
        <p:spPr>
          <a:xfrm>
            <a:off x="4876800" y="5801034"/>
            <a:ext cx="2969342"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External Forcing</a:t>
            </a:r>
          </a:p>
        </p:txBody>
      </p:sp>
      <p:sp>
        <p:nvSpPr>
          <p:cNvPr id="17" name="TextBox 16">
            <a:extLst>
              <a:ext uri="{FF2B5EF4-FFF2-40B4-BE49-F238E27FC236}">
                <a16:creationId xmlns:a16="http://schemas.microsoft.com/office/drawing/2014/main" id="{25F5933F-30B2-AB40-B4A6-2AE8B2402522}"/>
              </a:ext>
            </a:extLst>
          </p:cNvPr>
          <p:cNvSpPr txBox="1"/>
          <p:nvPr/>
        </p:nvSpPr>
        <p:spPr>
          <a:xfrm>
            <a:off x="1551291" y="2378590"/>
            <a:ext cx="2890684" cy="1323439"/>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Response Variable</a:t>
            </a:r>
          </a:p>
          <a:p>
            <a:pPr algn="ctr"/>
            <a:r>
              <a:rPr lang="en-US" sz="2000" dirty="0">
                <a:latin typeface="Times New Roman" panose="02020603050405020304" pitchFamily="18" charset="0"/>
                <a:cs typeface="Times New Roman" panose="02020603050405020304" pitchFamily="18" charset="0"/>
              </a:rPr>
              <a:t>Or </a:t>
            </a:r>
          </a:p>
          <a:p>
            <a:pPr algn="ctr"/>
            <a:r>
              <a:rPr lang="en-US" sz="2000" dirty="0">
                <a:latin typeface="Times New Roman" panose="02020603050405020304" pitchFamily="18" charset="0"/>
                <a:cs typeface="Times New Roman" panose="02020603050405020304" pitchFamily="18" charset="0"/>
              </a:rPr>
              <a:t>System State</a:t>
            </a:r>
          </a:p>
          <a:p>
            <a:pPr algn="ctr"/>
            <a:r>
              <a:rPr lang="en-US" sz="2000" dirty="0">
                <a:latin typeface="Times New Roman" panose="02020603050405020304" pitchFamily="18" charset="0"/>
                <a:cs typeface="Times New Roman" panose="02020603050405020304" pitchFamily="18" charset="0"/>
              </a:rPr>
              <a:t>(“Order Parameter”)</a:t>
            </a:r>
          </a:p>
        </p:txBody>
      </p:sp>
      <p:sp>
        <p:nvSpPr>
          <p:cNvPr id="19" name="TextBox 18">
            <a:extLst>
              <a:ext uri="{FF2B5EF4-FFF2-40B4-BE49-F238E27FC236}">
                <a16:creationId xmlns:a16="http://schemas.microsoft.com/office/drawing/2014/main" id="{2B337EF3-0C1F-2246-9A3D-1ED0A4ADF792}"/>
              </a:ext>
            </a:extLst>
          </p:cNvPr>
          <p:cNvSpPr txBox="1"/>
          <p:nvPr/>
        </p:nvSpPr>
        <p:spPr>
          <a:xfrm>
            <a:off x="4151485" y="2566218"/>
            <a:ext cx="1718187" cy="646331"/>
          </a:xfrm>
          <a:prstGeom prst="rect">
            <a:avLst/>
          </a:prstGeom>
          <a:noFill/>
        </p:spPr>
        <p:txBody>
          <a:bodyPr wrap="square" rtlCol="0">
            <a:spAutoFit/>
          </a:bodyPr>
          <a:lstStyle/>
          <a:p>
            <a:pPr algn="r"/>
            <a:r>
              <a:rPr lang="en-US" dirty="0">
                <a:solidFill>
                  <a:srgbClr val="FF0000"/>
                </a:solidFill>
              </a:rPr>
              <a:t>Metastable State</a:t>
            </a:r>
          </a:p>
        </p:txBody>
      </p:sp>
      <p:sp>
        <p:nvSpPr>
          <p:cNvPr id="20" name="TextBox 19">
            <a:extLst>
              <a:ext uri="{FF2B5EF4-FFF2-40B4-BE49-F238E27FC236}">
                <a16:creationId xmlns:a16="http://schemas.microsoft.com/office/drawing/2014/main" id="{FF0948FA-1A38-4243-A801-F01570034F49}"/>
              </a:ext>
            </a:extLst>
          </p:cNvPr>
          <p:cNvSpPr txBox="1"/>
          <p:nvPr/>
        </p:nvSpPr>
        <p:spPr>
          <a:xfrm>
            <a:off x="314876" y="6128720"/>
            <a:ext cx="5142844" cy="461665"/>
          </a:xfrm>
          <a:prstGeom prst="rect">
            <a:avLst/>
          </a:prstGeom>
          <a:noFill/>
        </p:spPr>
        <p:txBody>
          <a:bodyPr wrap="square" rtlCol="0">
            <a:spAutoFit/>
          </a:bodyPr>
          <a:lstStyle/>
          <a:p>
            <a:r>
              <a:rPr lang="en-US" sz="2400" dirty="0"/>
              <a:t>Also called a bifurcation transition</a:t>
            </a:r>
          </a:p>
        </p:txBody>
      </p:sp>
      <p:sp>
        <p:nvSpPr>
          <p:cNvPr id="21" name="TextBox 20">
            <a:extLst>
              <a:ext uri="{FF2B5EF4-FFF2-40B4-BE49-F238E27FC236}">
                <a16:creationId xmlns:a16="http://schemas.microsoft.com/office/drawing/2014/main" id="{F33494EC-A171-1148-89D0-45B396D9BFB6}"/>
              </a:ext>
            </a:extLst>
          </p:cNvPr>
          <p:cNvSpPr txBox="1"/>
          <p:nvPr/>
        </p:nvSpPr>
        <p:spPr>
          <a:xfrm>
            <a:off x="8251657" y="1690688"/>
            <a:ext cx="3662770" cy="400109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System gradually follows the blue-red path in response to the external forcing.</a:t>
            </a:r>
          </a:p>
          <a:p>
            <a:pPr marL="285750" indent="-285750">
              <a:spcAft>
                <a:spcPts val="600"/>
              </a:spcAft>
              <a:buFont typeface="Arial" panose="020B0604020202020204" pitchFamily="34" charset="0"/>
              <a:buChar char="•"/>
            </a:pPr>
            <a:r>
              <a:rPr lang="en-US" dirty="0"/>
              <a:t>System becomes metastable along </a:t>
            </a:r>
            <a:r>
              <a:rPr lang="en-US" dirty="0">
                <a:solidFill>
                  <a:srgbClr val="FF0000"/>
                </a:solidFill>
              </a:rPr>
              <a:t>red dashed lines</a:t>
            </a:r>
          </a:p>
          <a:p>
            <a:pPr marL="285750" indent="-285750">
              <a:spcAft>
                <a:spcPts val="600"/>
              </a:spcAft>
              <a:buFont typeface="Arial" panose="020B0604020202020204" pitchFamily="34" charset="0"/>
              <a:buChar char="•"/>
            </a:pPr>
            <a:r>
              <a:rPr lang="en-US" dirty="0"/>
              <a:t>At Tipping Points (</a:t>
            </a:r>
            <a:r>
              <a:rPr lang="en-US" dirty="0" err="1">
                <a:solidFill>
                  <a:srgbClr val="C00000"/>
                </a:solidFill>
              </a:rPr>
              <a:t>spinodals</a:t>
            </a:r>
            <a:r>
              <a:rPr lang="en-US" dirty="0"/>
              <a:t>), sudden large transitions to a new state will occur indicated by the  </a:t>
            </a:r>
            <a:r>
              <a:rPr lang="en-US" dirty="0">
                <a:solidFill>
                  <a:schemeClr val="accent6">
                    <a:lumMod val="75000"/>
                  </a:schemeClr>
                </a:solidFill>
              </a:rPr>
              <a:t>green dashed arrow</a:t>
            </a:r>
            <a:r>
              <a:rPr lang="en-US" dirty="0">
                <a:solidFill>
                  <a:srgbClr val="00B050"/>
                </a:solidFill>
              </a:rPr>
              <a:t>s</a:t>
            </a:r>
          </a:p>
          <a:p>
            <a:pPr marL="285750" indent="-285750">
              <a:spcAft>
                <a:spcPts val="600"/>
              </a:spcAft>
              <a:buFont typeface="Arial" panose="020B0604020202020204" pitchFamily="34" charset="0"/>
              <a:buChar char="•"/>
            </a:pPr>
            <a:r>
              <a:rPr lang="en-US" dirty="0"/>
              <a:t>System is unstable along the </a:t>
            </a:r>
            <a:r>
              <a:rPr lang="en-US" dirty="0">
                <a:solidFill>
                  <a:schemeClr val="accent6">
                    <a:lumMod val="75000"/>
                  </a:schemeClr>
                </a:solidFill>
              </a:rPr>
              <a:t>green dotted line</a:t>
            </a:r>
          </a:p>
          <a:p>
            <a:pPr marL="285750" indent="-285750">
              <a:spcAft>
                <a:spcPts val="600"/>
              </a:spcAft>
              <a:buFont typeface="Arial" panose="020B0604020202020204" pitchFamily="34" charset="0"/>
              <a:buChar char="•"/>
            </a:pPr>
            <a:r>
              <a:rPr lang="en-US" dirty="0"/>
              <a:t>This is a first order phase transition</a:t>
            </a:r>
          </a:p>
        </p:txBody>
      </p:sp>
      <p:sp>
        <p:nvSpPr>
          <p:cNvPr id="22" name="TextBox 21">
            <a:extLst>
              <a:ext uri="{FF2B5EF4-FFF2-40B4-BE49-F238E27FC236}">
                <a16:creationId xmlns:a16="http://schemas.microsoft.com/office/drawing/2014/main" id="{B6516E93-B15F-DE4F-BA6A-E740CED63C64}"/>
              </a:ext>
            </a:extLst>
          </p:cNvPr>
          <p:cNvSpPr txBox="1"/>
          <p:nvPr/>
        </p:nvSpPr>
        <p:spPr>
          <a:xfrm>
            <a:off x="6344187" y="4781084"/>
            <a:ext cx="1710813" cy="369332"/>
          </a:xfrm>
          <a:prstGeom prst="rect">
            <a:avLst/>
          </a:prstGeom>
          <a:noFill/>
        </p:spPr>
        <p:txBody>
          <a:bodyPr wrap="square" rtlCol="0">
            <a:spAutoFit/>
          </a:bodyPr>
          <a:lstStyle/>
          <a:p>
            <a:r>
              <a:rPr lang="en-US" dirty="0">
                <a:solidFill>
                  <a:srgbClr val="C00000"/>
                </a:solidFill>
              </a:rPr>
              <a:t>Tipping Point</a:t>
            </a:r>
          </a:p>
        </p:txBody>
      </p:sp>
    </p:spTree>
    <p:extLst>
      <p:ext uri="{BB962C8B-B14F-4D97-AF65-F5344CB8AC3E}">
        <p14:creationId xmlns:p14="http://schemas.microsoft.com/office/powerpoint/2010/main" val="898356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2BFC9-A380-834D-AF1B-772A7DC0C1F1}"/>
              </a:ext>
            </a:extLst>
          </p:cNvPr>
          <p:cNvSpPr>
            <a:spLocks noGrp="1"/>
          </p:cNvSpPr>
          <p:nvPr>
            <p:ph type="title"/>
          </p:nvPr>
        </p:nvSpPr>
        <p:spPr>
          <a:xfrm>
            <a:off x="838200" y="365125"/>
            <a:ext cx="4792038" cy="1325563"/>
          </a:xfrm>
        </p:spPr>
        <p:txBody>
          <a:bodyPr>
            <a:normAutofit/>
          </a:bodyPr>
          <a:lstStyle/>
          <a:p>
            <a:r>
              <a:rPr lang="en-US" dirty="0"/>
              <a:t>Hysteresis</a:t>
            </a:r>
            <a:br>
              <a:rPr lang="en-US" dirty="0"/>
            </a:br>
            <a:r>
              <a:rPr lang="en-US" sz="2200" dirty="0"/>
              <a:t>Landau-Ginzburg-Wilson Potential</a:t>
            </a:r>
          </a:p>
        </p:txBody>
      </p:sp>
      <p:sp>
        <p:nvSpPr>
          <p:cNvPr id="4" name="TextBox 3">
            <a:extLst>
              <a:ext uri="{FF2B5EF4-FFF2-40B4-BE49-F238E27FC236}">
                <a16:creationId xmlns:a16="http://schemas.microsoft.com/office/drawing/2014/main" id="{4F0E411C-9A2C-FE42-8D94-1D164D3B908D}"/>
              </a:ext>
            </a:extLst>
          </p:cNvPr>
          <p:cNvSpPr txBox="1"/>
          <p:nvPr/>
        </p:nvSpPr>
        <p:spPr>
          <a:xfrm>
            <a:off x="1314281" y="1651572"/>
            <a:ext cx="2781531" cy="861774"/>
          </a:xfrm>
          <a:prstGeom prst="rect">
            <a:avLst/>
          </a:prstGeom>
          <a:noFill/>
        </p:spPr>
        <p:txBody>
          <a:bodyPr wrap="none" rtlCol="0">
            <a:spAutoFit/>
          </a:bodyPr>
          <a:lstStyle/>
          <a:p>
            <a:pPr algn="ctr">
              <a:spcAft>
                <a:spcPts val="1200"/>
              </a:spcAft>
            </a:pPr>
            <a:r>
              <a:rPr lang="en-US" sz="2000" dirty="0">
                <a:solidFill>
                  <a:srgbClr val="2014FF"/>
                </a:solidFill>
                <a:latin typeface="Times New Roman" pitchFamily="18" charset="0"/>
                <a:cs typeface="Times New Roman" pitchFamily="18" charset="0"/>
              </a:rPr>
              <a:t>Potential Energy:</a:t>
            </a:r>
          </a:p>
          <a:p>
            <a:pPr algn="ctr">
              <a:spcAft>
                <a:spcPts val="1200"/>
              </a:spcAft>
            </a:pPr>
            <a:r>
              <a:rPr lang="en-US" sz="2000" dirty="0">
                <a:latin typeface="Times New Roman" pitchFamily="18" charset="0"/>
                <a:cs typeface="Times New Roman" pitchFamily="18" charset="0"/>
              </a:rPr>
              <a:t>U[</a:t>
            </a:r>
            <a:r>
              <a:rPr lang="en-US" sz="2000" dirty="0">
                <a:latin typeface="Times New Roman" pitchFamily="18" charset="0"/>
                <a:cs typeface="Times New Roman" pitchFamily="18" charset="0"/>
                <a:sym typeface="Symbol"/>
              </a:rPr>
              <a:t></a:t>
            </a:r>
            <a:r>
              <a:rPr lang="en-US" sz="2000" dirty="0">
                <a:latin typeface="Times New Roman" pitchFamily="18" charset="0"/>
                <a:cs typeface="Times New Roman" pitchFamily="18" charset="0"/>
              </a:rPr>
              <a:t>]</a:t>
            </a:r>
            <a:r>
              <a:rPr lang="en-US" sz="2000" i="1" dirty="0">
                <a:latin typeface="Times New Roman" pitchFamily="18" charset="0"/>
                <a:cs typeface="Times New Roman" pitchFamily="18" charset="0"/>
              </a:rPr>
              <a:t> = </a:t>
            </a:r>
            <a:r>
              <a:rPr lang="en-US" sz="2000" i="1" dirty="0">
                <a:latin typeface="Times New Roman" pitchFamily="18" charset="0"/>
                <a:cs typeface="Times New Roman" pitchFamily="18" charset="0"/>
                <a:sym typeface="Symbol"/>
              </a:rPr>
              <a:t> </a:t>
            </a:r>
            <a:r>
              <a:rPr lang="en-US" sz="2000" dirty="0">
                <a:latin typeface="Times New Roman" pitchFamily="18" charset="0"/>
                <a:cs typeface="Times New Roman" pitchFamily="18" charset="0"/>
                <a:sym typeface="Symbol"/>
              </a:rPr>
              <a:t></a:t>
            </a:r>
            <a:r>
              <a:rPr lang="en-US" sz="2000" i="1" baseline="30000" dirty="0">
                <a:latin typeface="Times New Roman" pitchFamily="18" charset="0"/>
                <a:cs typeface="Times New Roman" pitchFamily="18" charset="0"/>
                <a:sym typeface="Symbol"/>
              </a:rPr>
              <a:t>2</a:t>
            </a:r>
            <a:r>
              <a:rPr lang="en-US" sz="2000" i="1" dirty="0">
                <a:latin typeface="Times New Roman" pitchFamily="18" charset="0"/>
                <a:cs typeface="Times New Roman" pitchFamily="18" charset="0"/>
                <a:sym typeface="Symbol"/>
              </a:rPr>
              <a:t> +   </a:t>
            </a:r>
            <a:r>
              <a:rPr lang="en-US" sz="2000" dirty="0">
                <a:latin typeface="Times New Roman" pitchFamily="18" charset="0"/>
                <a:cs typeface="Times New Roman" pitchFamily="18" charset="0"/>
                <a:sym typeface="Symbol"/>
              </a:rPr>
              <a:t></a:t>
            </a:r>
            <a:r>
              <a:rPr lang="en-US" sz="2000" baseline="30000" dirty="0">
                <a:latin typeface="Times New Roman" pitchFamily="18" charset="0"/>
                <a:cs typeface="Times New Roman" pitchFamily="18" charset="0"/>
                <a:sym typeface="Symbol"/>
              </a:rPr>
              <a:t>4</a:t>
            </a:r>
            <a:r>
              <a:rPr lang="en-US" sz="2000" i="1" dirty="0">
                <a:latin typeface="Times New Roman" pitchFamily="18" charset="0"/>
                <a:cs typeface="Times New Roman" pitchFamily="18" charset="0"/>
                <a:sym typeface="Symbol"/>
              </a:rPr>
              <a:t> -  </a:t>
            </a:r>
            <a:r>
              <a:rPr lang="en-US" sz="2000" dirty="0">
                <a:latin typeface="Times New Roman" pitchFamily="18" charset="0"/>
                <a:cs typeface="Times New Roman" pitchFamily="18" charset="0"/>
                <a:sym typeface="Symbol"/>
              </a:rPr>
              <a:t>h </a:t>
            </a:r>
            <a:endParaRPr lang="en-US" sz="20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E40C269-0811-D14F-82CE-A02A58C96AAA}"/>
              </a:ext>
            </a:extLst>
          </p:cNvPr>
          <p:cNvSpPr txBox="1"/>
          <p:nvPr/>
        </p:nvSpPr>
        <p:spPr>
          <a:xfrm>
            <a:off x="864638" y="2699539"/>
            <a:ext cx="3680815" cy="2708434"/>
          </a:xfrm>
          <a:prstGeom prst="rect">
            <a:avLst/>
          </a:prstGeom>
          <a:noFill/>
        </p:spPr>
        <p:txBody>
          <a:bodyPr wrap="none" rtlCol="0">
            <a:spAutoFit/>
          </a:bodyPr>
          <a:lstStyle/>
          <a:p>
            <a:pPr algn="ctr">
              <a:spcAft>
                <a:spcPts val="1200"/>
              </a:spcAft>
            </a:pPr>
            <a:r>
              <a:rPr lang="en-US" sz="2000" dirty="0">
                <a:solidFill>
                  <a:srgbClr val="2014FF"/>
                </a:solidFill>
                <a:latin typeface="Times New Roman" pitchFamily="18" charset="0"/>
                <a:cs typeface="Times New Roman" pitchFamily="18" charset="0"/>
              </a:rPr>
              <a:t>Balance of Forces:</a:t>
            </a:r>
          </a:p>
          <a:p>
            <a:pPr algn="ctr">
              <a:spcAft>
                <a:spcPts val="1200"/>
              </a:spcAft>
            </a:pPr>
            <a:r>
              <a:rPr lang="en-US" sz="2000" dirty="0">
                <a:solidFill>
                  <a:srgbClr val="2014FF"/>
                </a:solidFill>
                <a:latin typeface="Times New Roman" pitchFamily="18" charset="0"/>
                <a:cs typeface="Times New Roman" pitchFamily="18" charset="0"/>
              </a:rPr>
              <a:t>(Euler-Lagrange Equation)</a:t>
            </a:r>
          </a:p>
          <a:p>
            <a:pPr algn="ctr">
              <a:spcAft>
                <a:spcPts val="1200"/>
              </a:spcAft>
            </a:pPr>
            <a:r>
              <a:rPr lang="en-US" sz="2000" dirty="0" err="1">
                <a:latin typeface="Times New Roman" pitchFamily="18" charset="0"/>
                <a:cs typeface="Times New Roman" pitchFamily="18" charset="0"/>
              </a:rPr>
              <a:t>dU</a:t>
            </a:r>
            <a:r>
              <a:rPr lang="en-US" sz="2000" dirty="0">
                <a:latin typeface="Times New Roman" pitchFamily="18" charset="0"/>
                <a:cs typeface="Times New Roman" pitchFamily="18" charset="0"/>
              </a:rPr>
              <a:t>[</a:t>
            </a:r>
            <a:r>
              <a:rPr lang="en-US" sz="2000" dirty="0">
                <a:latin typeface="Times New Roman" pitchFamily="18" charset="0"/>
                <a:cs typeface="Times New Roman" pitchFamily="18" charset="0"/>
                <a:sym typeface="Symbol"/>
              </a:rPr>
              <a:t></a:t>
            </a:r>
            <a:r>
              <a:rPr lang="en-US" sz="2000" dirty="0">
                <a:latin typeface="Times New Roman" pitchFamily="18" charset="0"/>
                <a:cs typeface="Times New Roman" pitchFamily="18" charset="0"/>
              </a:rPr>
              <a:t>]/d</a:t>
            </a:r>
            <a:r>
              <a:rPr lang="en-US" sz="2000" dirty="0">
                <a:latin typeface="Times New Roman" pitchFamily="18" charset="0"/>
                <a:cs typeface="Times New Roman" pitchFamily="18" charset="0"/>
                <a:sym typeface="Symbol"/>
              </a:rPr>
              <a:t>  = 0</a:t>
            </a:r>
            <a:r>
              <a:rPr lang="en-US" sz="2000" i="1" dirty="0">
                <a:latin typeface="Times New Roman" pitchFamily="18" charset="0"/>
                <a:cs typeface="Times New Roman" pitchFamily="18" charset="0"/>
              </a:rPr>
              <a:t> = 2</a:t>
            </a:r>
            <a:r>
              <a:rPr lang="en-US" sz="2000" i="1" dirty="0">
                <a:latin typeface="Times New Roman" pitchFamily="18" charset="0"/>
                <a:cs typeface="Times New Roman" pitchFamily="18" charset="0"/>
                <a:sym typeface="Symbol"/>
              </a:rPr>
              <a:t> </a:t>
            </a:r>
            <a:r>
              <a:rPr lang="en-US" sz="2000" dirty="0">
                <a:latin typeface="Times New Roman" pitchFamily="18" charset="0"/>
                <a:cs typeface="Times New Roman" pitchFamily="18" charset="0"/>
                <a:sym typeface="Symbol"/>
              </a:rPr>
              <a:t></a:t>
            </a:r>
            <a:r>
              <a:rPr lang="en-US" sz="2000" i="1" dirty="0">
                <a:latin typeface="Times New Roman" pitchFamily="18" charset="0"/>
                <a:cs typeface="Times New Roman" pitchFamily="18" charset="0"/>
                <a:sym typeface="Symbol"/>
              </a:rPr>
              <a:t> +  4 </a:t>
            </a:r>
            <a:r>
              <a:rPr lang="en-US" sz="2000" dirty="0">
                <a:latin typeface="Times New Roman" pitchFamily="18" charset="0"/>
                <a:cs typeface="Times New Roman" pitchFamily="18" charset="0"/>
                <a:sym typeface="Symbol"/>
              </a:rPr>
              <a:t></a:t>
            </a:r>
            <a:r>
              <a:rPr lang="en-US" sz="2000" baseline="30000" dirty="0">
                <a:latin typeface="Times New Roman" pitchFamily="18" charset="0"/>
                <a:cs typeface="Times New Roman" pitchFamily="18" charset="0"/>
                <a:sym typeface="Symbol"/>
              </a:rPr>
              <a:t>3</a:t>
            </a:r>
            <a:r>
              <a:rPr lang="en-US" sz="2000" i="1" dirty="0">
                <a:latin typeface="Times New Roman" pitchFamily="18" charset="0"/>
                <a:cs typeface="Times New Roman" pitchFamily="18" charset="0"/>
                <a:sym typeface="Symbol"/>
              </a:rPr>
              <a:t> -  </a:t>
            </a:r>
            <a:r>
              <a:rPr lang="en-US" sz="2000" dirty="0">
                <a:latin typeface="Times New Roman" pitchFamily="18" charset="0"/>
                <a:cs typeface="Times New Roman" pitchFamily="18" charset="0"/>
                <a:sym typeface="Symbol"/>
              </a:rPr>
              <a:t>h</a:t>
            </a:r>
          </a:p>
          <a:p>
            <a:pPr algn="ctr">
              <a:spcAft>
                <a:spcPts val="1200"/>
              </a:spcAft>
            </a:pPr>
            <a:r>
              <a:rPr lang="en-US" sz="2000" dirty="0">
                <a:latin typeface="Times New Roman" pitchFamily="18" charset="0"/>
                <a:cs typeface="Times New Roman" pitchFamily="18" charset="0"/>
                <a:sym typeface="Symbol"/>
              </a:rPr>
              <a:t>or</a:t>
            </a:r>
          </a:p>
          <a:p>
            <a:pPr algn="ctr">
              <a:spcAft>
                <a:spcPts val="1200"/>
              </a:spcAft>
            </a:pPr>
            <a:r>
              <a:rPr lang="en-US" sz="2000" i="1" dirty="0">
                <a:latin typeface="Times New Roman" pitchFamily="18" charset="0"/>
                <a:cs typeface="Times New Roman" pitchFamily="18" charset="0"/>
              </a:rPr>
              <a:t>2</a:t>
            </a:r>
            <a:r>
              <a:rPr lang="en-US" sz="2000" i="1" dirty="0">
                <a:latin typeface="Times New Roman" pitchFamily="18" charset="0"/>
                <a:cs typeface="Times New Roman" pitchFamily="18" charset="0"/>
                <a:sym typeface="Symbol"/>
              </a:rPr>
              <a:t> </a:t>
            </a:r>
            <a:r>
              <a:rPr lang="en-US" sz="2000" dirty="0">
                <a:latin typeface="Times New Roman" pitchFamily="18" charset="0"/>
                <a:cs typeface="Times New Roman" pitchFamily="18" charset="0"/>
                <a:sym typeface="Symbol"/>
              </a:rPr>
              <a:t></a:t>
            </a:r>
            <a:r>
              <a:rPr lang="en-US" sz="2000" i="1" dirty="0">
                <a:latin typeface="Times New Roman" pitchFamily="18" charset="0"/>
                <a:cs typeface="Times New Roman" pitchFamily="18" charset="0"/>
                <a:sym typeface="Symbol"/>
              </a:rPr>
              <a:t> +  4 </a:t>
            </a:r>
            <a:r>
              <a:rPr lang="en-US" sz="2000" dirty="0">
                <a:latin typeface="Times New Roman" pitchFamily="18" charset="0"/>
                <a:cs typeface="Times New Roman" pitchFamily="18" charset="0"/>
                <a:sym typeface="Symbol"/>
              </a:rPr>
              <a:t></a:t>
            </a:r>
            <a:r>
              <a:rPr lang="en-US" sz="2000" baseline="30000" dirty="0">
                <a:latin typeface="Times New Roman" pitchFamily="18" charset="0"/>
                <a:cs typeface="Times New Roman" pitchFamily="18" charset="0"/>
                <a:sym typeface="Symbol"/>
              </a:rPr>
              <a:t>3</a:t>
            </a:r>
            <a:r>
              <a:rPr lang="en-US" sz="2000" i="1" dirty="0">
                <a:latin typeface="Times New Roman" pitchFamily="18" charset="0"/>
                <a:cs typeface="Times New Roman" pitchFamily="18" charset="0"/>
                <a:sym typeface="Symbol"/>
              </a:rPr>
              <a:t> =  </a:t>
            </a:r>
            <a:r>
              <a:rPr lang="en-US" sz="2000" dirty="0">
                <a:latin typeface="Times New Roman" pitchFamily="18" charset="0"/>
                <a:cs typeface="Times New Roman" pitchFamily="18" charset="0"/>
                <a:sym typeface="Symbol"/>
              </a:rPr>
              <a:t>h</a:t>
            </a:r>
          </a:p>
          <a:p>
            <a:pPr algn="ctr">
              <a:spcAft>
                <a:spcPts val="1200"/>
              </a:spcAft>
            </a:pPr>
            <a:endParaRPr lang="en-US" sz="2000" dirty="0">
              <a:latin typeface="Times New Roman" pitchFamily="18" charset="0"/>
              <a:cs typeface="Times New Roman" pitchFamily="18" charset="0"/>
            </a:endParaRPr>
          </a:p>
        </p:txBody>
      </p:sp>
      <p:grpSp>
        <p:nvGrpSpPr>
          <p:cNvPr id="67" name="Group 66">
            <a:extLst>
              <a:ext uri="{FF2B5EF4-FFF2-40B4-BE49-F238E27FC236}">
                <a16:creationId xmlns:a16="http://schemas.microsoft.com/office/drawing/2014/main" id="{43260794-C716-F040-AF2D-97F588C46920}"/>
              </a:ext>
            </a:extLst>
          </p:cNvPr>
          <p:cNvGrpSpPr/>
          <p:nvPr/>
        </p:nvGrpSpPr>
        <p:grpSpPr>
          <a:xfrm>
            <a:off x="7883703" y="365125"/>
            <a:ext cx="1892157" cy="646331"/>
            <a:chOff x="9183384" y="184935"/>
            <a:chExt cx="1892157" cy="646331"/>
          </a:xfrm>
        </p:grpSpPr>
        <p:sp>
          <p:nvSpPr>
            <p:cNvPr id="64" name="Oval 63">
              <a:extLst>
                <a:ext uri="{FF2B5EF4-FFF2-40B4-BE49-F238E27FC236}">
                  <a16:creationId xmlns:a16="http://schemas.microsoft.com/office/drawing/2014/main" id="{F885999F-1714-EF4F-A2E0-DE39910563A7}"/>
                </a:ext>
              </a:extLst>
            </p:cNvPr>
            <p:cNvSpPr>
              <a:spLocks noChangeAspect="1"/>
            </p:cNvSpPr>
            <p:nvPr/>
          </p:nvSpPr>
          <p:spPr>
            <a:xfrm>
              <a:off x="9183384" y="27368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A91CB18-4F30-F643-A5B8-DE6F78B97250}"/>
                </a:ext>
              </a:extLst>
            </p:cNvPr>
            <p:cNvSpPr>
              <a:spLocks noChangeAspect="1"/>
            </p:cNvSpPr>
            <p:nvPr/>
          </p:nvSpPr>
          <p:spPr>
            <a:xfrm>
              <a:off x="9183384" y="561011"/>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D755EBDF-5633-6641-8B59-9E76B29A3179}"/>
                </a:ext>
              </a:extLst>
            </p:cNvPr>
            <p:cNvSpPr txBox="1"/>
            <p:nvPr/>
          </p:nvSpPr>
          <p:spPr>
            <a:xfrm>
              <a:off x="9472772" y="184935"/>
              <a:ext cx="1602769" cy="646331"/>
            </a:xfrm>
            <a:prstGeom prst="rect">
              <a:avLst/>
            </a:prstGeom>
            <a:noFill/>
          </p:spPr>
          <p:txBody>
            <a:bodyPr wrap="square" rtlCol="0">
              <a:spAutoFit/>
            </a:bodyPr>
            <a:lstStyle/>
            <a:p>
              <a:r>
                <a:rPr lang="en-US" dirty="0"/>
                <a:t>Stable</a:t>
              </a:r>
            </a:p>
            <a:p>
              <a:r>
                <a:rPr lang="en-US" dirty="0"/>
                <a:t>Metastable</a:t>
              </a:r>
            </a:p>
          </p:txBody>
        </p:sp>
      </p:grpSp>
      <p:pic>
        <p:nvPicPr>
          <p:cNvPr id="68" name="Hysteresis Nowcast" descr="Hysteresis Nowcast">
            <a:hlinkClick r:id="" action="ppaction://media"/>
            <a:extLst>
              <a:ext uri="{FF2B5EF4-FFF2-40B4-BE49-F238E27FC236}">
                <a16:creationId xmlns:a16="http://schemas.microsoft.com/office/drawing/2014/main" id="{1E2A7BB8-DDF7-0A4B-AFA6-DB0E862293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399" r="13286"/>
          <a:stretch/>
        </p:blipFill>
        <p:spPr>
          <a:xfrm>
            <a:off x="5021534" y="1011456"/>
            <a:ext cx="6912457" cy="5303520"/>
          </a:xfrm>
          <a:prstGeom prst="rect">
            <a:avLst/>
          </a:prstGeom>
        </p:spPr>
      </p:pic>
    </p:spTree>
    <p:extLst>
      <p:ext uri="{BB962C8B-B14F-4D97-AF65-F5344CB8AC3E}">
        <p14:creationId xmlns:p14="http://schemas.microsoft.com/office/powerpoint/2010/main" val="332633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40"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8"/>
                </p:tgtEl>
              </p:cMediaNode>
            </p:video>
            <p:seq concurrent="1" nextAc="seek">
              <p:cTn id="8" restart="whenNotActive" fill="hold" evtFilter="cancelBubble" nodeType="interactiveSeq">
                <p:stCondLst>
                  <p:cond evt="onClick" delay="0">
                    <p:tgtEl>
                      <p:spTgt spid="6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8"/>
                                        </p:tgtEl>
                                      </p:cBhvr>
                                    </p:cmd>
                                  </p:childTnLst>
                                </p:cTn>
                              </p:par>
                            </p:childTnLst>
                          </p:cTn>
                        </p:par>
                      </p:childTnLst>
                    </p:cTn>
                  </p:par>
                </p:childTnLst>
              </p:cTn>
              <p:nextCondLst>
                <p:cond evt="onClick" delay="0">
                  <p:tgtEl>
                    <p:spTgt spid="6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26EE-14B2-F948-B562-2356830A0517}"/>
              </a:ext>
            </a:extLst>
          </p:cNvPr>
          <p:cNvSpPr>
            <a:spLocks noGrp="1"/>
          </p:cNvSpPr>
          <p:nvPr>
            <p:ph type="title"/>
          </p:nvPr>
        </p:nvSpPr>
        <p:spPr/>
        <p:txBody>
          <a:bodyPr>
            <a:normAutofit/>
          </a:bodyPr>
          <a:lstStyle/>
          <a:p>
            <a:r>
              <a:rPr lang="en-US" sz="2800" dirty="0"/>
              <a:t>Phase Transitions (Tipping Points) in Ocean Circulations</a:t>
            </a:r>
            <a:br>
              <a:rPr lang="en-US" sz="2800" dirty="0"/>
            </a:br>
            <a:r>
              <a:rPr lang="en-US" sz="2800" dirty="0"/>
              <a:t>http://</a:t>
            </a:r>
            <a:r>
              <a:rPr lang="en-US" sz="2800" dirty="0" err="1"/>
              <a:t>oceantippingpoints.org</a:t>
            </a:r>
            <a:r>
              <a:rPr lang="en-US" sz="2800" dirty="0"/>
              <a:t>/our-work/glossary</a:t>
            </a:r>
          </a:p>
        </p:txBody>
      </p:sp>
      <p:pic>
        <p:nvPicPr>
          <p:cNvPr id="3" name="Picture 2">
            <a:extLst>
              <a:ext uri="{FF2B5EF4-FFF2-40B4-BE49-F238E27FC236}">
                <a16:creationId xmlns:a16="http://schemas.microsoft.com/office/drawing/2014/main" id="{834BDD95-4C18-2546-945F-70B818D98D52}"/>
              </a:ext>
            </a:extLst>
          </p:cNvPr>
          <p:cNvPicPr>
            <a:picLocks noChangeAspect="1"/>
          </p:cNvPicPr>
          <p:nvPr/>
        </p:nvPicPr>
        <p:blipFill>
          <a:blip r:embed="rId2"/>
          <a:stretch>
            <a:fillRect/>
          </a:stretch>
        </p:blipFill>
        <p:spPr>
          <a:xfrm>
            <a:off x="2671631" y="1818041"/>
            <a:ext cx="6525708" cy="4593515"/>
          </a:xfrm>
          <a:prstGeom prst="rect">
            <a:avLst/>
          </a:prstGeom>
        </p:spPr>
      </p:pic>
    </p:spTree>
    <p:extLst>
      <p:ext uri="{BB962C8B-B14F-4D97-AF65-F5344CB8AC3E}">
        <p14:creationId xmlns:p14="http://schemas.microsoft.com/office/powerpoint/2010/main" val="297225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AD2-B3A3-9A4C-B989-8FEBB1FD888A}"/>
              </a:ext>
            </a:extLst>
          </p:cNvPr>
          <p:cNvSpPr>
            <a:spLocks noGrp="1"/>
          </p:cNvSpPr>
          <p:nvPr>
            <p:ph type="title"/>
          </p:nvPr>
        </p:nvSpPr>
        <p:spPr/>
        <p:txBody>
          <a:bodyPr>
            <a:normAutofit/>
          </a:bodyPr>
          <a:lstStyle/>
          <a:p>
            <a:r>
              <a:rPr lang="en-US" sz="3200" dirty="0"/>
              <a:t>Example: Atlantic Meridian Overturning Circulation (AMOC)</a:t>
            </a:r>
            <a:br>
              <a:rPr lang="en-US" sz="3200" dirty="0"/>
            </a:br>
            <a:r>
              <a:rPr lang="en-US" sz="3200" dirty="0"/>
              <a:t>https://</a:t>
            </a:r>
            <a:r>
              <a:rPr lang="en-US" sz="3200" dirty="0" err="1"/>
              <a:t>esd.copernicus.org</a:t>
            </a:r>
            <a:r>
              <a:rPr lang="en-US" sz="3200" dirty="0"/>
              <a:t>/articles/12/601/2021/</a:t>
            </a:r>
            <a:endParaRPr lang="en-US" sz="2800" dirty="0"/>
          </a:p>
        </p:txBody>
      </p:sp>
      <p:pic>
        <p:nvPicPr>
          <p:cNvPr id="7" name="Content Placeholder 6">
            <a:extLst>
              <a:ext uri="{FF2B5EF4-FFF2-40B4-BE49-F238E27FC236}">
                <a16:creationId xmlns:a16="http://schemas.microsoft.com/office/drawing/2014/main" id="{9033A4CB-976F-3447-A72C-9485C371A9E1}"/>
              </a:ext>
            </a:extLst>
          </p:cNvPr>
          <p:cNvPicPr>
            <a:picLocks noGrp="1" noChangeAspect="1"/>
          </p:cNvPicPr>
          <p:nvPr>
            <p:ph idx="1"/>
          </p:nvPr>
        </p:nvPicPr>
        <p:blipFill>
          <a:blip r:embed="rId2"/>
          <a:stretch>
            <a:fillRect/>
          </a:stretch>
        </p:blipFill>
        <p:spPr>
          <a:xfrm>
            <a:off x="838200" y="2306379"/>
            <a:ext cx="10515600" cy="3389830"/>
          </a:xfrm>
        </p:spPr>
      </p:pic>
    </p:spTree>
    <p:extLst>
      <p:ext uri="{BB962C8B-B14F-4D97-AF65-F5344CB8AC3E}">
        <p14:creationId xmlns:p14="http://schemas.microsoft.com/office/powerpoint/2010/main" val="4161158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AD2-B3A3-9A4C-B989-8FEBB1FD888A}"/>
              </a:ext>
            </a:extLst>
          </p:cNvPr>
          <p:cNvSpPr>
            <a:spLocks noGrp="1"/>
          </p:cNvSpPr>
          <p:nvPr>
            <p:ph type="title"/>
          </p:nvPr>
        </p:nvSpPr>
        <p:spPr/>
        <p:txBody>
          <a:bodyPr>
            <a:normAutofit/>
          </a:bodyPr>
          <a:lstStyle/>
          <a:p>
            <a:r>
              <a:rPr lang="en-US" sz="3200" dirty="0"/>
              <a:t>Example: Atlantic Meridian Overturning Circulation (AMOC)</a:t>
            </a:r>
            <a:br>
              <a:rPr lang="en-US" sz="3200" dirty="0"/>
            </a:br>
            <a:r>
              <a:rPr lang="en-US" sz="2800" dirty="0"/>
              <a:t>https://</a:t>
            </a:r>
            <a:r>
              <a:rPr lang="en-US" sz="2800" dirty="0" err="1"/>
              <a:t>www.pnas.org</a:t>
            </a:r>
            <a:r>
              <a:rPr lang="en-US" sz="2800" dirty="0"/>
              <a:t>/content/118/9/e2017989118</a:t>
            </a:r>
          </a:p>
        </p:txBody>
      </p:sp>
      <p:pic>
        <p:nvPicPr>
          <p:cNvPr id="5" name="Content Placeholder 4" descr="Chart&#10;&#10;Description automatically generated">
            <a:extLst>
              <a:ext uri="{FF2B5EF4-FFF2-40B4-BE49-F238E27FC236}">
                <a16:creationId xmlns:a16="http://schemas.microsoft.com/office/drawing/2014/main" id="{25563BC0-9AAC-F745-95B2-F5BA7EE3F31A}"/>
              </a:ext>
            </a:extLst>
          </p:cNvPr>
          <p:cNvPicPr>
            <a:picLocks noGrp="1" noChangeAspect="1"/>
          </p:cNvPicPr>
          <p:nvPr>
            <p:ph idx="1"/>
          </p:nvPr>
        </p:nvPicPr>
        <p:blipFill>
          <a:blip r:embed="rId2"/>
          <a:stretch>
            <a:fillRect/>
          </a:stretch>
        </p:blipFill>
        <p:spPr>
          <a:xfrm>
            <a:off x="2558265" y="1877046"/>
            <a:ext cx="6134457" cy="4615829"/>
          </a:xfrm>
        </p:spPr>
      </p:pic>
      <p:sp>
        <p:nvSpPr>
          <p:cNvPr id="3" name="TextBox 2">
            <a:extLst>
              <a:ext uri="{FF2B5EF4-FFF2-40B4-BE49-F238E27FC236}">
                <a16:creationId xmlns:a16="http://schemas.microsoft.com/office/drawing/2014/main" id="{B3A57B3E-05F1-654A-85E0-38CD208DCF88}"/>
              </a:ext>
            </a:extLst>
          </p:cNvPr>
          <p:cNvSpPr txBox="1"/>
          <p:nvPr/>
        </p:nvSpPr>
        <p:spPr>
          <a:xfrm>
            <a:off x="9028590" y="3906175"/>
            <a:ext cx="2894121" cy="646331"/>
          </a:xfrm>
          <a:prstGeom prst="rect">
            <a:avLst/>
          </a:prstGeom>
          <a:noFill/>
        </p:spPr>
        <p:txBody>
          <a:bodyPr wrap="square" rtlCol="0">
            <a:spAutoFit/>
          </a:bodyPr>
          <a:lstStyle/>
          <a:p>
            <a:pPr algn="ctr"/>
            <a:r>
              <a:rPr lang="en-US" dirty="0">
                <a:solidFill>
                  <a:srgbClr val="0F2EFF"/>
                </a:solidFill>
              </a:rPr>
              <a:t>Simulations from General Circulation Models</a:t>
            </a:r>
          </a:p>
        </p:txBody>
      </p:sp>
    </p:spTree>
    <p:extLst>
      <p:ext uri="{BB962C8B-B14F-4D97-AF65-F5344CB8AC3E}">
        <p14:creationId xmlns:p14="http://schemas.microsoft.com/office/powerpoint/2010/main" val="3145757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AD2-B3A3-9A4C-B989-8FEBB1FD888A}"/>
              </a:ext>
            </a:extLst>
          </p:cNvPr>
          <p:cNvSpPr>
            <a:spLocks noGrp="1"/>
          </p:cNvSpPr>
          <p:nvPr>
            <p:ph type="title"/>
          </p:nvPr>
        </p:nvSpPr>
        <p:spPr/>
        <p:txBody>
          <a:bodyPr>
            <a:normAutofit/>
          </a:bodyPr>
          <a:lstStyle/>
          <a:p>
            <a:r>
              <a:rPr lang="en-US" sz="3200" dirty="0"/>
              <a:t>Example: Atlantic Meridian Overturning Circulation (AMOC)</a:t>
            </a:r>
            <a:br>
              <a:rPr lang="en-US" sz="3200" dirty="0"/>
            </a:br>
            <a:r>
              <a:rPr lang="en-US" sz="2800" dirty="0"/>
              <a:t>https://</a:t>
            </a:r>
            <a:r>
              <a:rPr lang="en-US" sz="2800" dirty="0" err="1"/>
              <a:t>www.pnas.org</a:t>
            </a:r>
            <a:r>
              <a:rPr lang="en-US" sz="2800" dirty="0"/>
              <a:t>/content/118/9/e2017989118</a:t>
            </a:r>
          </a:p>
        </p:txBody>
      </p:sp>
      <p:pic>
        <p:nvPicPr>
          <p:cNvPr id="7" name="Content Placeholder 6" descr="Diagram&#10;&#10;Description automatically generated">
            <a:extLst>
              <a:ext uri="{FF2B5EF4-FFF2-40B4-BE49-F238E27FC236}">
                <a16:creationId xmlns:a16="http://schemas.microsoft.com/office/drawing/2014/main" id="{FDB16515-E20C-8449-8202-1C78F26B6E8A}"/>
              </a:ext>
            </a:extLst>
          </p:cNvPr>
          <p:cNvPicPr>
            <a:picLocks noGrp="1" noChangeAspect="1"/>
          </p:cNvPicPr>
          <p:nvPr>
            <p:ph idx="1"/>
          </p:nvPr>
        </p:nvPicPr>
        <p:blipFill>
          <a:blip r:embed="rId2"/>
          <a:stretch>
            <a:fillRect/>
          </a:stretch>
        </p:blipFill>
        <p:spPr>
          <a:xfrm>
            <a:off x="838200" y="2455523"/>
            <a:ext cx="9984092" cy="3057019"/>
          </a:xfrm>
        </p:spPr>
      </p:pic>
    </p:spTree>
    <p:extLst>
      <p:ext uri="{BB962C8B-B14F-4D97-AF65-F5344CB8AC3E}">
        <p14:creationId xmlns:p14="http://schemas.microsoft.com/office/powerpoint/2010/main" val="2859680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E7A2-1132-3644-A6BF-2F821FF0905C}"/>
              </a:ext>
            </a:extLst>
          </p:cNvPr>
          <p:cNvSpPr>
            <a:spLocks noGrp="1"/>
          </p:cNvSpPr>
          <p:nvPr>
            <p:ph type="title"/>
          </p:nvPr>
        </p:nvSpPr>
        <p:spPr/>
        <p:txBody>
          <a:bodyPr/>
          <a:lstStyle/>
          <a:p>
            <a:r>
              <a:rPr lang="en-US" dirty="0"/>
              <a:t>An Earthquake Model </a:t>
            </a:r>
          </a:p>
        </p:txBody>
      </p:sp>
      <p:grpSp>
        <p:nvGrpSpPr>
          <p:cNvPr id="10" name="Group 2">
            <a:extLst>
              <a:ext uri="{FF2B5EF4-FFF2-40B4-BE49-F238E27FC236}">
                <a16:creationId xmlns:a16="http://schemas.microsoft.com/office/drawing/2014/main" id="{50A21C00-01D3-2543-BE46-C4775DADA340}"/>
              </a:ext>
            </a:extLst>
          </p:cNvPr>
          <p:cNvGrpSpPr>
            <a:grpSpLocks noChangeAspect="1"/>
          </p:cNvGrpSpPr>
          <p:nvPr/>
        </p:nvGrpSpPr>
        <p:grpSpPr bwMode="auto">
          <a:xfrm>
            <a:off x="838151" y="1752994"/>
            <a:ext cx="4753363" cy="4051300"/>
            <a:chOff x="1599" y="9072"/>
            <a:chExt cx="4983" cy="4248"/>
          </a:xfrm>
        </p:grpSpPr>
        <p:grpSp>
          <p:nvGrpSpPr>
            <p:cNvPr id="11" name="Group 3">
              <a:extLst>
                <a:ext uri="{FF2B5EF4-FFF2-40B4-BE49-F238E27FC236}">
                  <a16:creationId xmlns:a16="http://schemas.microsoft.com/office/drawing/2014/main" id="{737F0E47-D6D4-E748-95E3-725F4FB5EEC1}"/>
                </a:ext>
              </a:extLst>
            </p:cNvPr>
            <p:cNvGrpSpPr>
              <a:grpSpLocks noChangeAspect="1"/>
            </p:cNvGrpSpPr>
            <p:nvPr/>
          </p:nvGrpSpPr>
          <p:grpSpPr bwMode="auto">
            <a:xfrm>
              <a:off x="1800" y="9072"/>
              <a:ext cx="4448" cy="3378"/>
              <a:chOff x="1800" y="3924"/>
              <a:chExt cx="4448" cy="3378"/>
            </a:xfrm>
          </p:grpSpPr>
          <p:pic>
            <p:nvPicPr>
              <p:cNvPr id="13" name="Picture 4" descr="Fig06New">
                <a:extLst>
                  <a:ext uri="{FF2B5EF4-FFF2-40B4-BE49-F238E27FC236}">
                    <a16:creationId xmlns:a16="http://schemas.microsoft.com/office/drawing/2014/main" id="{2047BF77-897A-C047-8296-506DD1EA3C71}"/>
                  </a:ext>
                </a:extLst>
              </p:cNvPr>
              <p:cNvPicPr>
                <a:picLocks noChangeAspect="1" noChangeArrowheads="1"/>
              </p:cNvPicPr>
              <p:nvPr/>
            </p:nvPicPr>
            <p:blipFill>
              <a:blip r:embed="rId2"/>
              <a:srcRect/>
              <a:stretch>
                <a:fillRect/>
              </a:stretch>
            </p:blipFill>
            <p:spPr bwMode="auto">
              <a:xfrm>
                <a:off x="1800" y="3924"/>
                <a:ext cx="4448" cy="3378"/>
              </a:xfrm>
              <a:prstGeom prst="rect">
                <a:avLst/>
              </a:prstGeom>
              <a:noFill/>
              <a:ln w="9525">
                <a:noFill/>
                <a:miter lim="800000"/>
                <a:headEnd/>
                <a:tailEnd/>
              </a:ln>
            </p:spPr>
          </p:pic>
          <p:sp>
            <p:nvSpPr>
              <p:cNvPr id="14" name="Text Box 5">
                <a:extLst>
                  <a:ext uri="{FF2B5EF4-FFF2-40B4-BE49-F238E27FC236}">
                    <a16:creationId xmlns:a16="http://schemas.microsoft.com/office/drawing/2014/main" id="{0D1DA2EE-5582-3E49-B2BB-6600C996AEB2}"/>
                  </a:ext>
                </a:extLst>
              </p:cNvPr>
              <p:cNvSpPr txBox="1">
                <a:spLocks noChangeAspect="1" noChangeArrowheads="1"/>
              </p:cNvSpPr>
              <p:nvPr/>
            </p:nvSpPr>
            <p:spPr bwMode="auto">
              <a:xfrm>
                <a:off x="5745" y="4530"/>
                <a:ext cx="480" cy="359"/>
              </a:xfrm>
              <a:prstGeom prst="rect">
                <a:avLst/>
              </a:prstGeom>
              <a:solidFill>
                <a:srgbClr val="F8F8F8"/>
              </a:solidFill>
              <a:ln w="9525">
                <a:noFill/>
                <a:miter lim="800000"/>
                <a:headEnd/>
                <a:tailEnd/>
              </a:ln>
            </p:spPr>
            <p:txBody>
              <a:bodyPr/>
              <a:lstStyle/>
              <a:p>
                <a:r>
                  <a:rPr lang="en-US" sz="1200" b="1" i="1" dirty="0">
                    <a:solidFill>
                      <a:srgbClr val="663300"/>
                    </a:solidFill>
                  </a:rPr>
                  <a:t>V</a:t>
                </a:r>
                <a:endParaRPr lang="en-US" b="1" i="1" dirty="0">
                  <a:solidFill>
                    <a:srgbClr val="663300"/>
                  </a:solidFill>
                </a:endParaRPr>
              </a:p>
            </p:txBody>
          </p:sp>
        </p:grpSp>
        <p:sp>
          <p:nvSpPr>
            <p:cNvPr id="12" name="Text Box 6">
              <a:extLst>
                <a:ext uri="{FF2B5EF4-FFF2-40B4-BE49-F238E27FC236}">
                  <a16:creationId xmlns:a16="http://schemas.microsoft.com/office/drawing/2014/main" id="{C51A071B-6FB1-5845-B11E-050EB5BC86BE}"/>
                </a:ext>
              </a:extLst>
            </p:cNvPr>
            <p:cNvSpPr txBox="1">
              <a:spLocks noChangeAspect="1" noChangeArrowheads="1"/>
            </p:cNvSpPr>
            <p:nvPr/>
          </p:nvSpPr>
          <p:spPr bwMode="auto">
            <a:xfrm>
              <a:off x="1599" y="12600"/>
              <a:ext cx="4983" cy="720"/>
            </a:xfrm>
            <a:prstGeom prst="rect">
              <a:avLst/>
            </a:prstGeom>
            <a:solidFill>
              <a:srgbClr val="FFFFFF"/>
            </a:solidFill>
            <a:ln w="9525">
              <a:noFill/>
              <a:miter lim="800000"/>
              <a:headEnd/>
              <a:tailEnd/>
            </a:ln>
          </p:spPr>
          <p:txBody>
            <a:bodyPr/>
            <a:lstStyle/>
            <a:p>
              <a:pPr algn="ctr"/>
              <a:r>
                <a:rPr lang="en-US" sz="1600" dirty="0">
                  <a:solidFill>
                    <a:srgbClr val="663300"/>
                  </a:solidFill>
                </a:rPr>
                <a:t>Burridge-</a:t>
              </a:r>
              <a:r>
                <a:rPr lang="en-US" sz="1600" dirty="0" err="1">
                  <a:solidFill>
                    <a:srgbClr val="663300"/>
                  </a:solidFill>
                </a:rPr>
                <a:t>Knopoff</a:t>
              </a:r>
              <a:r>
                <a:rPr lang="en-US" sz="1600" dirty="0">
                  <a:solidFill>
                    <a:srgbClr val="663300"/>
                  </a:solidFill>
                </a:rPr>
                <a:t> slider block model.</a:t>
              </a:r>
              <a:endParaRPr lang="en-US" sz="1600" i="1" dirty="0">
                <a:solidFill>
                  <a:srgbClr val="663300"/>
                </a:solidFill>
              </a:endParaRPr>
            </a:p>
          </p:txBody>
        </p:sp>
      </p:grpSp>
      <p:grpSp>
        <p:nvGrpSpPr>
          <p:cNvPr id="15" name="Group 10">
            <a:extLst>
              <a:ext uri="{FF2B5EF4-FFF2-40B4-BE49-F238E27FC236}">
                <a16:creationId xmlns:a16="http://schemas.microsoft.com/office/drawing/2014/main" id="{E8D9DAD5-38D1-CB48-9DC3-A9D16D714DB1}"/>
              </a:ext>
            </a:extLst>
          </p:cNvPr>
          <p:cNvGrpSpPr>
            <a:grpSpLocks/>
          </p:cNvGrpSpPr>
          <p:nvPr/>
        </p:nvGrpSpPr>
        <p:grpSpPr bwMode="auto">
          <a:xfrm>
            <a:off x="5610011" y="1454650"/>
            <a:ext cx="6098744" cy="4109448"/>
            <a:chOff x="277" y="1490"/>
            <a:chExt cx="2429" cy="1802"/>
          </a:xfrm>
        </p:grpSpPr>
        <p:pic>
          <p:nvPicPr>
            <p:cNvPr id="16" name="Picture 11">
              <a:extLst>
                <a:ext uri="{FF2B5EF4-FFF2-40B4-BE49-F238E27FC236}">
                  <a16:creationId xmlns:a16="http://schemas.microsoft.com/office/drawing/2014/main" id="{1D1148A7-FA29-A747-B896-3D6A70C6B019}"/>
                </a:ext>
              </a:extLst>
            </p:cNvPr>
            <p:cNvPicPr>
              <a:picLocks noChangeAspect="1" noChangeArrowheads="1"/>
            </p:cNvPicPr>
            <p:nvPr/>
          </p:nvPicPr>
          <p:blipFill>
            <a:blip r:embed="rId3"/>
            <a:srcRect l="11623" t="13676" r="3632" b="43591"/>
            <a:stretch>
              <a:fillRect/>
            </a:stretch>
          </p:blipFill>
          <p:spPr bwMode="auto">
            <a:xfrm>
              <a:off x="288" y="1490"/>
              <a:ext cx="2418" cy="1726"/>
            </a:xfrm>
            <a:prstGeom prst="rect">
              <a:avLst/>
            </a:prstGeom>
            <a:noFill/>
            <a:ln w="9525">
              <a:noFill/>
              <a:miter lim="800000"/>
              <a:headEnd/>
              <a:tailEnd/>
            </a:ln>
          </p:spPr>
        </p:pic>
        <p:sp>
          <p:nvSpPr>
            <p:cNvPr id="17" name="Text Box 12">
              <a:extLst>
                <a:ext uri="{FF2B5EF4-FFF2-40B4-BE49-F238E27FC236}">
                  <a16:creationId xmlns:a16="http://schemas.microsoft.com/office/drawing/2014/main" id="{9C4E1B70-CDD0-1D4C-B45C-A9CECC32B3DC}"/>
                </a:ext>
              </a:extLst>
            </p:cNvPr>
            <p:cNvSpPr txBox="1">
              <a:spLocks noChangeArrowheads="1"/>
            </p:cNvSpPr>
            <p:nvPr/>
          </p:nvSpPr>
          <p:spPr bwMode="auto">
            <a:xfrm rot="16200000">
              <a:off x="-399" y="2253"/>
              <a:ext cx="1488" cy="135"/>
            </a:xfrm>
            <a:prstGeom prst="rect">
              <a:avLst/>
            </a:prstGeom>
            <a:solidFill>
              <a:schemeClr val="bg1"/>
            </a:solidFill>
            <a:ln w="9525">
              <a:noFill/>
              <a:miter lim="800000"/>
              <a:headEnd/>
              <a:tailEnd/>
            </a:ln>
          </p:spPr>
          <p:txBody>
            <a:bodyPr>
              <a:spAutoFit/>
            </a:bodyPr>
            <a:lstStyle/>
            <a:p>
              <a:pPr algn="ctr">
                <a:spcBef>
                  <a:spcPct val="50000"/>
                </a:spcBef>
              </a:pPr>
              <a:r>
                <a:rPr lang="en-US" sz="1600" b="1" dirty="0">
                  <a:latin typeface="+mj-lt"/>
                  <a:cs typeface="Arial" charset="0"/>
                </a:rPr>
                <a:t>Area of Earthquake</a:t>
              </a:r>
            </a:p>
          </p:txBody>
        </p:sp>
        <p:sp>
          <p:nvSpPr>
            <p:cNvPr id="18" name="Text Box 13">
              <a:extLst>
                <a:ext uri="{FF2B5EF4-FFF2-40B4-BE49-F238E27FC236}">
                  <a16:creationId xmlns:a16="http://schemas.microsoft.com/office/drawing/2014/main" id="{E2C35772-6F13-144D-BAA2-AF2280072526}"/>
                </a:ext>
              </a:extLst>
            </p:cNvPr>
            <p:cNvSpPr txBox="1">
              <a:spLocks noChangeArrowheads="1"/>
            </p:cNvSpPr>
            <p:nvPr/>
          </p:nvSpPr>
          <p:spPr bwMode="auto">
            <a:xfrm>
              <a:off x="1229" y="3144"/>
              <a:ext cx="624" cy="148"/>
            </a:xfrm>
            <a:prstGeom prst="rect">
              <a:avLst/>
            </a:prstGeom>
            <a:solidFill>
              <a:schemeClr val="bg1"/>
            </a:solidFill>
            <a:ln w="9525">
              <a:noFill/>
              <a:miter lim="800000"/>
              <a:headEnd/>
              <a:tailEnd/>
            </a:ln>
          </p:spPr>
          <p:txBody>
            <a:bodyPr>
              <a:spAutoFit/>
            </a:bodyPr>
            <a:lstStyle/>
            <a:p>
              <a:pPr algn="ctr">
                <a:spcBef>
                  <a:spcPct val="50000"/>
                </a:spcBef>
              </a:pPr>
              <a:r>
                <a:rPr lang="en-US" sz="1600" b="1" dirty="0">
                  <a:latin typeface="+mj-lt"/>
                  <a:cs typeface="Arial" charset="0"/>
                </a:rPr>
                <a:t>Time</a:t>
              </a:r>
            </a:p>
          </p:txBody>
        </p:sp>
      </p:grpSp>
    </p:spTree>
    <p:extLst>
      <p:ext uri="{BB962C8B-B14F-4D97-AF65-F5344CB8AC3E}">
        <p14:creationId xmlns:p14="http://schemas.microsoft.com/office/powerpoint/2010/main" val="4010014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TDWModel"/>
          <p:cNvPicPr>
            <a:picLocks noChangeAspect="1" noChangeArrowheads="1"/>
          </p:cNvPicPr>
          <p:nvPr/>
        </p:nvPicPr>
        <p:blipFill>
          <a:blip r:embed="rId4"/>
          <a:srcRect/>
          <a:stretch>
            <a:fillRect/>
          </a:stretch>
        </p:blipFill>
        <p:spPr bwMode="auto">
          <a:xfrm>
            <a:off x="3048000" y="1447800"/>
            <a:ext cx="4724400" cy="3581400"/>
          </a:xfrm>
          <a:prstGeom prst="rect">
            <a:avLst/>
          </a:prstGeom>
          <a:noFill/>
          <a:ln w="9525">
            <a:noFill/>
            <a:miter lim="800000"/>
            <a:headEnd/>
            <a:tailEnd/>
          </a:ln>
        </p:spPr>
      </p:pic>
      <p:sp>
        <p:nvSpPr>
          <p:cNvPr id="2054" name="Text Box 3"/>
          <p:cNvSpPr txBox="1">
            <a:spLocks noChangeArrowheads="1"/>
          </p:cNvSpPr>
          <p:nvPr/>
        </p:nvSpPr>
        <p:spPr bwMode="auto">
          <a:xfrm>
            <a:off x="4403726" y="5832475"/>
            <a:ext cx="3749675" cy="457200"/>
          </a:xfrm>
          <a:prstGeom prst="rect">
            <a:avLst/>
          </a:prstGeom>
          <a:noFill/>
          <a:ln w="9525">
            <a:noFill/>
            <a:miter lim="800000"/>
            <a:headEnd/>
            <a:tailEnd/>
          </a:ln>
        </p:spPr>
        <p:txBody>
          <a:bodyPr>
            <a:spAutoFit/>
          </a:bodyPr>
          <a:lstStyle/>
          <a:p>
            <a:endParaRPr lang="en-US" sz="2400">
              <a:latin typeface="Times New Roman" pitchFamily="18" charset="0"/>
              <a:cs typeface="Arial" charset="0"/>
            </a:endParaRPr>
          </a:p>
        </p:txBody>
      </p:sp>
      <p:sp>
        <p:nvSpPr>
          <p:cNvPr id="2055" name="Rectangle 4"/>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endParaRPr lang="en-US"/>
          </a:p>
        </p:txBody>
      </p:sp>
      <p:sp>
        <p:nvSpPr>
          <p:cNvPr id="2056" name="Rectangle 5"/>
          <p:cNvSpPr>
            <a:spLocks noChangeArrowheads="1"/>
          </p:cNvSpPr>
          <p:nvPr/>
        </p:nvSpPr>
        <p:spPr bwMode="auto">
          <a:xfrm>
            <a:off x="1524001" y="3049072"/>
            <a:ext cx="184731" cy="369332"/>
          </a:xfrm>
          <a:prstGeom prst="rect">
            <a:avLst/>
          </a:prstGeom>
          <a:noFill/>
          <a:ln w="9525">
            <a:noFill/>
            <a:miter lim="800000"/>
            <a:headEnd/>
            <a:tailEnd/>
          </a:ln>
        </p:spPr>
        <p:txBody>
          <a:bodyPr wrap="none" anchor="ctr">
            <a:spAutoFit/>
          </a:bodyPr>
          <a:lstStyle/>
          <a:p>
            <a:endParaRPr lang="en-US"/>
          </a:p>
        </p:txBody>
      </p:sp>
      <p:sp>
        <p:nvSpPr>
          <p:cNvPr id="2057" name="Rectangle 6"/>
          <p:cNvSpPr>
            <a:spLocks noChangeArrowheads="1"/>
          </p:cNvSpPr>
          <p:nvPr/>
        </p:nvSpPr>
        <p:spPr bwMode="auto">
          <a:xfrm>
            <a:off x="1524001" y="3068122"/>
            <a:ext cx="184731" cy="369332"/>
          </a:xfrm>
          <a:prstGeom prst="rect">
            <a:avLst/>
          </a:prstGeom>
          <a:noFill/>
          <a:ln w="9525">
            <a:noFill/>
            <a:miter lim="800000"/>
            <a:headEnd/>
            <a:tailEnd/>
          </a:ln>
        </p:spPr>
        <p:txBody>
          <a:bodyPr wrap="none" anchor="ctr">
            <a:spAutoFit/>
          </a:bodyPr>
          <a:lstStyle/>
          <a:p>
            <a:endParaRPr lang="en-US"/>
          </a:p>
        </p:txBody>
      </p:sp>
      <p:graphicFrame>
        <p:nvGraphicFramePr>
          <p:cNvPr id="2050" name="Object 7"/>
          <p:cNvGraphicFramePr>
            <a:graphicFrameLocks noChangeAspect="1"/>
          </p:cNvGraphicFramePr>
          <p:nvPr>
            <p:extLst>
              <p:ext uri="{D42A27DB-BD31-4B8C-83A1-F6EECF244321}">
                <p14:modId xmlns:p14="http://schemas.microsoft.com/office/powerpoint/2010/main" val="3884531372"/>
              </p:ext>
            </p:extLst>
          </p:nvPr>
        </p:nvGraphicFramePr>
        <p:xfrm>
          <a:off x="2209801" y="5572432"/>
          <a:ext cx="5605463" cy="833438"/>
        </p:xfrm>
        <a:graphic>
          <a:graphicData uri="http://schemas.openxmlformats.org/presentationml/2006/ole">
            <mc:AlternateContent xmlns:mc="http://schemas.openxmlformats.org/markup-compatibility/2006">
              <mc:Choice xmlns:v="urn:schemas-microsoft-com:vml" Requires="v">
                <p:oleObj spid="_x0000_s11466" name="Equation" r:id="rId5" imgW="2450880" imgH="368280" progId="Equation.3">
                  <p:embed/>
                </p:oleObj>
              </mc:Choice>
              <mc:Fallback>
                <p:oleObj name="Equation" r:id="rId5" imgW="2450880" imgH="368280" progId="Equation.3">
                  <p:embed/>
                  <p:pic>
                    <p:nvPicPr>
                      <p:cNvPr id="205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5572432"/>
                        <a:ext cx="5605463" cy="8334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058" name="Rectangle 8"/>
          <p:cNvSpPr>
            <a:spLocks noChangeArrowheads="1"/>
          </p:cNvSpPr>
          <p:nvPr/>
        </p:nvSpPr>
        <p:spPr bwMode="auto">
          <a:xfrm>
            <a:off x="1524001" y="3049072"/>
            <a:ext cx="184731" cy="369332"/>
          </a:xfrm>
          <a:prstGeom prst="rect">
            <a:avLst/>
          </a:prstGeom>
          <a:noFill/>
          <a:ln w="9525">
            <a:noFill/>
            <a:miter lim="800000"/>
            <a:headEnd/>
            <a:tailEnd/>
          </a:ln>
        </p:spPr>
        <p:txBody>
          <a:bodyPr wrap="none" anchor="ctr">
            <a:spAutoFit/>
          </a:bodyPr>
          <a:lstStyle/>
          <a:p>
            <a:endParaRPr lang="en-US"/>
          </a:p>
        </p:txBody>
      </p:sp>
      <p:graphicFrame>
        <p:nvGraphicFramePr>
          <p:cNvPr id="2051" name="Object 9"/>
          <p:cNvGraphicFramePr>
            <a:graphicFrameLocks noChangeAspect="1"/>
          </p:cNvGraphicFramePr>
          <p:nvPr>
            <p:extLst>
              <p:ext uri="{D42A27DB-BD31-4B8C-83A1-F6EECF244321}">
                <p14:modId xmlns:p14="http://schemas.microsoft.com/office/powerpoint/2010/main" val="3073969409"/>
              </p:ext>
            </p:extLst>
          </p:nvPr>
        </p:nvGraphicFramePr>
        <p:xfrm>
          <a:off x="2438401" y="4886940"/>
          <a:ext cx="4259263" cy="771525"/>
        </p:xfrm>
        <a:graphic>
          <a:graphicData uri="http://schemas.openxmlformats.org/presentationml/2006/ole">
            <mc:AlternateContent xmlns:mc="http://schemas.openxmlformats.org/markup-compatibility/2006">
              <mc:Choice xmlns:v="urn:schemas-microsoft-com:vml" Requires="v">
                <p:oleObj spid="_x0000_s11467" name="Equation" r:id="rId7" imgW="1879560" imgH="342720" progId="Equation.3">
                  <p:embed/>
                </p:oleObj>
              </mc:Choice>
              <mc:Fallback>
                <p:oleObj name="Equation" r:id="rId7" imgW="1879560" imgH="342720" progId="Equation.3">
                  <p:embed/>
                  <p:pic>
                    <p:nvPicPr>
                      <p:cNvPr id="2051"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1" y="4886940"/>
                        <a:ext cx="4259263" cy="7715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059" name="Text Box 10"/>
          <p:cNvSpPr txBox="1">
            <a:spLocks noChangeArrowheads="1"/>
          </p:cNvSpPr>
          <p:nvPr/>
        </p:nvSpPr>
        <p:spPr bwMode="auto">
          <a:xfrm>
            <a:off x="719191" y="242889"/>
            <a:ext cx="10705671" cy="954107"/>
          </a:xfrm>
          <a:prstGeom prst="rect">
            <a:avLst/>
          </a:prstGeom>
          <a:noFill/>
          <a:ln w="9525">
            <a:noFill/>
            <a:miter lim="800000"/>
            <a:headEnd/>
            <a:tailEnd/>
          </a:ln>
        </p:spPr>
        <p:txBody>
          <a:bodyPr wrap="square">
            <a:spAutoFit/>
          </a:bodyPr>
          <a:lstStyle/>
          <a:p>
            <a:pPr algn="ctr"/>
            <a:r>
              <a:rPr lang="en-US" sz="3200" b="1" dirty="0">
                <a:latin typeface="+mj-lt"/>
                <a:cs typeface="Arial" charset="0"/>
              </a:rPr>
              <a:t>Traveling Density Wave Model of a Driven Threshold System</a:t>
            </a:r>
          </a:p>
          <a:p>
            <a:pPr algn="ctr"/>
            <a:r>
              <a:rPr lang="en-US" sz="2400" b="1" dirty="0">
                <a:latin typeface="+mj-lt"/>
                <a:cs typeface="Arial" charset="0"/>
              </a:rPr>
              <a:t>JBR et al., Phys. Rev. </a:t>
            </a:r>
            <a:r>
              <a:rPr lang="en-US" sz="2400" b="1" dirty="0" err="1">
                <a:latin typeface="+mj-lt"/>
                <a:cs typeface="Arial" charset="0"/>
              </a:rPr>
              <a:t>Lett</a:t>
            </a:r>
            <a:r>
              <a:rPr lang="en-US" sz="2400" b="1" dirty="0">
                <a:latin typeface="+mj-lt"/>
                <a:cs typeface="Arial" charset="0"/>
              </a:rPr>
              <a:t>., 76, 4285, 1996.</a:t>
            </a:r>
          </a:p>
        </p:txBody>
      </p:sp>
      <p:sp>
        <p:nvSpPr>
          <p:cNvPr id="2060" name="Text Box 11"/>
          <p:cNvSpPr txBox="1">
            <a:spLocks noChangeArrowheads="1"/>
          </p:cNvSpPr>
          <p:nvPr/>
        </p:nvSpPr>
        <p:spPr bwMode="auto">
          <a:xfrm>
            <a:off x="8153400" y="1524000"/>
            <a:ext cx="2057400" cy="2862322"/>
          </a:xfrm>
          <a:prstGeom prst="rect">
            <a:avLst/>
          </a:prstGeom>
          <a:noFill/>
          <a:ln w="9525">
            <a:noFill/>
            <a:miter lim="800000"/>
            <a:headEnd/>
            <a:tailEnd/>
          </a:ln>
        </p:spPr>
        <p:txBody>
          <a:bodyPr>
            <a:spAutoFit/>
          </a:bodyPr>
          <a:lstStyle/>
          <a:p>
            <a:pPr>
              <a:spcBef>
                <a:spcPct val="50000"/>
              </a:spcBef>
            </a:pPr>
            <a:r>
              <a:rPr lang="en-US" dirty="0">
                <a:cs typeface="Arial" charset="0"/>
              </a:rPr>
              <a:t>This model has the physics of a first order phase transition.  It has a classical limit of stability, or </a:t>
            </a:r>
            <a:r>
              <a:rPr lang="en-US" dirty="0" err="1">
                <a:cs typeface="Arial" charset="0"/>
              </a:rPr>
              <a:t>spinodal</a:t>
            </a:r>
            <a:r>
              <a:rPr lang="en-US" i="1" dirty="0">
                <a:cs typeface="Arial" charset="0"/>
              </a:rPr>
              <a:t>.</a:t>
            </a:r>
            <a:r>
              <a:rPr lang="en-US" dirty="0">
                <a:cs typeface="Arial" charset="0"/>
              </a:rPr>
              <a:t>  Here we show the mean field behavior of the model.</a:t>
            </a:r>
          </a:p>
        </p:txBody>
      </p:sp>
      <p:graphicFrame>
        <p:nvGraphicFramePr>
          <p:cNvPr id="2052" name="Object 12"/>
          <p:cNvGraphicFramePr>
            <a:graphicFrameLocks noChangeAspect="1"/>
          </p:cNvGraphicFramePr>
          <p:nvPr/>
        </p:nvGraphicFramePr>
        <p:xfrm>
          <a:off x="7910514" y="4848225"/>
          <a:ext cx="2528887" cy="971550"/>
        </p:xfrm>
        <a:graphic>
          <a:graphicData uri="http://schemas.openxmlformats.org/presentationml/2006/ole">
            <mc:AlternateContent xmlns:mc="http://schemas.openxmlformats.org/markup-compatibility/2006">
              <mc:Choice xmlns:v="urn:schemas-microsoft-com:vml" Requires="v">
                <p:oleObj spid="_x0000_s11468" name="Equation" r:id="rId9" imgW="1117440" imgH="431640" progId="Equation.3">
                  <p:embed/>
                </p:oleObj>
              </mc:Choice>
              <mc:Fallback>
                <p:oleObj name="Equation" r:id="rId9" imgW="1117440" imgH="431640" progId="Equation.3">
                  <p:embed/>
                  <p:pic>
                    <p:nvPicPr>
                      <p:cNvPr id="2052"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0514" y="4848225"/>
                        <a:ext cx="2528887" cy="971550"/>
                      </a:xfrm>
                      <a:prstGeom prst="rect">
                        <a:avLst/>
                      </a:prstGeom>
                      <a:solidFill>
                        <a:srgbClr val="FFFF00"/>
                      </a:solidFill>
                    </p:spPr>
                  </p:pic>
                </p:oleObj>
              </mc:Fallback>
            </mc:AlternateContent>
          </a:graphicData>
        </a:graphic>
      </p:graphicFrame>
      <p:sp>
        <p:nvSpPr>
          <p:cNvPr id="2061" name="Text Box 13"/>
          <p:cNvSpPr txBox="1">
            <a:spLocks noChangeArrowheads="1"/>
          </p:cNvSpPr>
          <p:nvPr/>
        </p:nvSpPr>
        <p:spPr bwMode="auto">
          <a:xfrm>
            <a:off x="1752600" y="2057401"/>
            <a:ext cx="1219200" cy="954107"/>
          </a:xfrm>
          <a:prstGeom prst="rect">
            <a:avLst/>
          </a:prstGeom>
          <a:solidFill>
            <a:srgbClr val="99FF66"/>
          </a:solidFill>
          <a:ln w="9525">
            <a:noFill/>
            <a:miter lim="800000"/>
            <a:headEnd/>
            <a:tailEnd/>
          </a:ln>
        </p:spPr>
        <p:txBody>
          <a:bodyPr wrap="square">
            <a:spAutoFit/>
          </a:bodyPr>
          <a:lstStyle/>
          <a:p>
            <a:pPr algn="ctr">
              <a:spcBef>
                <a:spcPct val="50000"/>
              </a:spcBef>
            </a:pPr>
            <a:r>
              <a:rPr lang="en-US" sz="2400" dirty="0">
                <a:latin typeface="Times New Roman" pitchFamily="18" charset="0"/>
                <a:cs typeface="Arial" charset="0"/>
                <a:sym typeface="Symbol" pitchFamily="18" charset="2"/>
              </a:rPr>
              <a:t>&gt;1</a:t>
            </a:r>
          </a:p>
          <a:p>
            <a:pPr algn="ctr"/>
            <a:r>
              <a:rPr lang="en-US" sz="1600" b="1" dirty="0">
                <a:latin typeface="+mj-lt"/>
                <a:cs typeface="Arial" charset="0"/>
                <a:sym typeface="Symbol" pitchFamily="18" charset="2"/>
              </a:rPr>
              <a:t>Unstable Earthquakes</a:t>
            </a:r>
          </a:p>
        </p:txBody>
      </p:sp>
      <p:sp>
        <p:nvSpPr>
          <p:cNvPr id="2062" name="Text Box 14"/>
          <p:cNvSpPr txBox="1">
            <a:spLocks noChangeArrowheads="1"/>
          </p:cNvSpPr>
          <p:nvPr/>
        </p:nvSpPr>
        <p:spPr bwMode="auto">
          <a:xfrm>
            <a:off x="1914525" y="3794126"/>
            <a:ext cx="1066800" cy="701675"/>
          </a:xfrm>
          <a:prstGeom prst="rect">
            <a:avLst/>
          </a:prstGeom>
          <a:solidFill>
            <a:srgbClr val="99FF66"/>
          </a:solidFill>
          <a:ln w="9525">
            <a:noFill/>
            <a:miter lim="800000"/>
            <a:headEnd/>
            <a:tailEnd/>
          </a:ln>
        </p:spPr>
        <p:txBody>
          <a:bodyPr>
            <a:spAutoFit/>
          </a:bodyPr>
          <a:lstStyle/>
          <a:p>
            <a:pPr algn="ctr">
              <a:spcBef>
                <a:spcPct val="50000"/>
              </a:spcBef>
            </a:pPr>
            <a:r>
              <a:rPr lang="en-US" sz="2400" dirty="0">
                <a:latin typeface="+mj-lt"/>
                <a:cs typeface="Arial" charset="0"/>
                <a:sym typeface="Symbol" pitchFamily="18" charset="2"/>
              </a:rPr>
              <a:t>&lt;1</a:t>
            </a:r>
          </a:p>
          <a:p>
            <a:pPr algn="ctr"/>
            <a:r>
              <a:rPr lang="en-US" sz="1600" b="1" dirty="0">
                <a:latin typeface="+mj-lt"/>
                <a:cs typeface="Arial" charset="0"/>
                <a:sym typeface="Symbol" pitchFamily="18" charset="2"/>
              </a:rPr>
              <a:t>Stable Slip</a:t>
            </a:r>
          </a:p>
        </p:txBody>
      </p:sp>
      <p:sp>
        <p:nvSpPr>
          <p:cNvPr id="2063" name="Text Box 15"/>
          <p:cNvSpPr txBox="1">
            <a:spLocks noChangeArrowheads="1"/>
          </p:cNvSpPr>
          <p:nvPr/>
        </p:nvSpPr>
        <p:spPr bwMode="auto">
          <a:xfrm>
            <a:off x="8458200" y="6085116"/>
            <a:ext cx="2057400" cy="338554"/>
          </a:xfrm>
          <a:prstGeom prst="rect">
            <a:avLst/>
          </a:prstGeom>
          <a:solidFill>
            <a:srgbClr val="99FF66"/>
          </a:solidFill>
          <a:ln w="9525">
            <a:noFill/>
            <a:miter lim="800000"/>
            <a:headEnd/>
            <a:tailEnd/>
          </a:ln>
        </p:spPr>
        <p:txBody>
          <a:bodyPr>
            <a:spAutoFit/>
          </a:bodyPr>
          <a:lstStyle/>
          <a:p>
            <a:pPr algn="ctr">
              <a:spcBef>
                <a:spcPct val="50000"/>
              </a:spcBef>
            </a:pPr>
            <a:r>
              <a:rPr lang="en-US" sz="1600" b="1" dirty="0">
                <a:solidFill>
                  <a:srgbClr val="993300"/>
                </a:solidFill>
                <a:latin typeface="Arial Narrow" pitchFamily="34" charset="0"/>
                <a:cs typeface="Arial" charset="0"/>
              </a:rPr>
              <a:t> </a:t>
            </a:r>
            <a:r>
              <a:rPr lang="en-US" sz="1600" b="1" dirty="0">
                <a:latin typeface="+mj-lt"/>
                <a:cs typeface="Arial" charset="0"/>
              </a:rPr>
              <a:t>Minimum Energy</a:t>
            </a:r>
          </a:p>
        </p:txBody>
      </p:sp>
      <p:sp>
        <p:nvSpPr>
          <p:cNvPr id="2064" name="AutoShape 16"/>
          <p:cNvSpPr>
            <a:spLocks noChangeArrowheads="1"/>
          </p:cNvSpPr>
          <p:nvPr/>
        </p:nvSpPr>
        <p:spPr bwMode="auto">
          <a:xfrm>
            <a:off x="8005763" y="6029326"/>
            <a:ext cx="381000" cy="485775"/>
          </a:xfrm>
          <a:prstGeom prst="leftArrow">
            <a:avLst>
              <a:gd name="adj1" fmla="val 50000"/>
              <a:gd name="adj2" fmla="val 25000"/>
            </a:avLst>
          </a:prstGeom>
          <a:solidFill>
            <a:srgbClr val="FF9900"/>
          </a:solidFill>
          <a:ln w="9525">
            <a:solidFill>
              <a:schemeClr val="tx1"/>
            </a:solidFill>
            <a:miter lim="800000"/>
            <a:headEnd/>
            <a:tailEnd/>
          </a:ln>
        </p:spPr>
        <p:txBody>
          <a:bodyPr wrap="none" anchor="ctr"/>
          <a:lstStyle/>
          <a:p>
            <a:endParaRPr lang="en-US"/>
          </a:p>
        </p:txBody>
      </p:sp>
      <p:sp>
        <p:nvSpPr>
          <p:cNvPr id="2" name="TextBox 1">
            <a:extLst>
              <a:ext uri="{FF2B5EF4-FFF2-40B4-BE49-F238E27FC236}">
                <a16:creationId xmlns:a16="http://schemas.microsoft.com/office/drawing/2014/main" id="{8883EACE-982E-6A4F-98F6-22D43CB26D0A}"/>
              </a:ext>
            </a:extLst>
          </p:cNvPr>
          <p:cNvSpPr txBox="1"/>
          <p:nvPr/>
        </p:nvSpPr>
        <p:spPr>
          <a:xfrm>
            <a:off x="346866" y="5691743"/>
            <a:ext cx="1300170" cy="461665"/>
          </a:xfrm>
          <a:prstGeom prst="rect">
            <a:avLst/>
          </a:prstGeom>
          <a:noFill/>
        </p:spPr>
        <p:txBody>
          <a:bodyPr wrap="square" rtlCol="0">
            <a:spAutoFit/>
          </a:bodyPr>
          <a:lstStyle/>
          <a:p>
            <a:r>
              <a:rPr lang="en-US" sz="2400" dirty="0"/>
              <a:t>Physics</a:t>
            </a:r>
          </a:p>
        </p:txBody>
      </p:sp>
      <p:sp>
        <p:nvSpPr>
          <p:cNvPr id="3" name="Right Arrow 2">
            <a:extLst>
              <a:ext uri="{FF2B5EF4-FFF2-40B4-BE49-F238E27FC236}">
                <a16:creationId xmlns:a16="http://schemas.microsoft.com/office/drawing/2014/main" id="{70498B14-96A4-2747-8F24-458F0A1843EC}"/>
              </a:ext>
            </a:extLst>
          </p:cNvPr>
          <p:cNvSpPr/>
          <p:nvPr/>
        </p:nvSpPr>
        <p:spPr>
          <a:xfrm>
            <a:off x="1606870" y="5386313"/>
            <a:ext cx="346872" cy="112878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428CD3-8860-424C-985D-862AB5EC5E09}"/>
              </a:ext>
            </a:extLst>
          </p:cNvPr>
          <p:cNvSpPr txBox="1"/>
          <p:nvPr/>
        </p:nvSpPr>
        <p:spPr>
          <a:xfrm>
            <a:off x="2400014" y="6418570"/>
            <a:ext cx="5159477" cy="369332"/>
          </a:xfrm>
          <a:prstGeom prst="rect">
            <a:avLst/>
          </a:prstGeom>
          <a:noFill/>
        </p:spPr>
        <p:txBody>
          <a:bodyPr wrap="square" rtlCol="0">
            <a:spAutoFit/>
          </a:bodyPr>
          <a:lstStyle/>
          <a:p>
            <a:r>
              <a:rPr lang="en-US" dirty="0"/>
              <a:t>Sine/Cosine term represents a leftward moving wave</a:t>
            </a:r>
          </a:p>
        </p:txBody>
      </p:sp>
    </p:spTree>
    <p:extLst>
      <p:ext uri="{BB962C8B-B14F-4D97-AF65-F5344CB8AC3E}">
        <p14:creationId xmlns:p14="http://schemas.microsoft.com/office/powerpoint/2010/main" val="131663635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60AC8E-9394-DA4C-8E4E-B5B763293F91}"/>
              </a:ext>
            </a:extLst>
          </p:cNvPr>
          <p:cNvSpPr>
            <a:spLocks noGrp="1"/>
          </p:cNvSpPr>
          <p:nvPr>
            <p:ph type="title"/>
          </p:nvPr>
        </p:nvSpPr>
        <p:spPr/>
        <p:txBody>
          <a:bodyPr/>
          <a:lstStyle/>
          <a:p>
            <a:r>
              <a:rPr lang="en-US" dirty="0"/>
              <a:t>Recall Discussion of Dynamical Stability</a:t>
            </a:r>
          </a:p>
        </p:txBody>
      </p:sp>
      <p:pic>
        <p:nvPicPr>
          <p:cNvPr id="8" name="Picture 7">
            <a:extLst>
              <a:ext uri="{FF2B5EF4-FFF2-40B4-BE49-F238E27FC236}">
                <a16:creationId xmlns:a16="http://schemas.microsoft.com/office/drawing/2014/main" id="{7FBE7164-41F6-FF46-84F6-94CA71FA65D9}"/>
              </a:ext>
            </a:extLst>
          </p:cNvPr>
          <p:cNvPicPr>
            <a:picLocks noChangeAspect="1"/>
          </p:cNvPicPr>
          <p:nvPr/>
        </p:nvPicPr>
        <p:blipFill rotWithShape="1">
          <a:blip r:embed="rId2"/>
          <a:srcRect t="17588" b="31734"/>
          <a:stretch/>
        </p:blipFill>
        <p:spPr>
          <a:xfrm>
            <a:off x="1312432" y="2463501"/>
            <a:ext cx="5858734" cy="2226833"/>
          </a:xfrm>
          <a:prstGeom prst="rect">
            <a:avLst/>
          </a:prstGeom>
        </p:spPr>
      </p:pic>
      <p:cxnSp>
        <p:nvCxnSpPr>
          <p:cNvPr id="10" name="Straight Connector 9">
            <a:extLst>
              <a:ext uri="{FF2B5EF4-FFF2-40B4-BE49-F238E27FC236}">
                <a16:creationId xmlns:a16="http://schemas.microsoft.com/office/drawing/2014/main" id="{8A314731-F059-0440-A021-85AE1457C11B}"/>
              </a:ext>
            </a:extLst>
          </p:cNvPr>
          <p:cNvCxnSpPr/>
          <p:nvPr/>
        </p:nvCxnSpPr>
        <p:spPr>
          <a:xfrm>
            <a:off x="7917628" y="3775934"/>
            <a:ext cx="277547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3BC556A-B229-3D49-8FE5-6708D5B15F95}"/>
              </a:ext>
            </a:extLst>
          </p:cNvPr>
          <p:cNvSpPr>
            <a:spLocks noChangeAspect="1"/>
          </p:cNvSpPr>
          <p:nvPr/>
        </p:nvSpPr>
        <p:spPr>
          <a:xfrm>
            <a:off x="2753957" y="2426717"/>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567310F-EFC1-8942-9D02-F8BF41C29BC5}"/>
              </a:ext>
            </a:extLst>
          </p:cNvPr>
          <p:cNvSpPr>
            <a:spLocks noChangeAspect="1"/>
          </p:cNvSpPr>
          <p:nvPr/>
        </p:nvSpPr>
        <p:spPr>
          <a:xfrm>
            <a:off x="5434405" y="4343371"/>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D8B68B-4A60-5343-9848-5237130BD87D}"/>
              </a:ext>
            </a:extLst>
          </p:cNvPr>
          <p:cNvPicPr>
            <a:picLocks noChangeAspect="1"/>
          </p:cNvPicPr>
          <p:nvPr/>
        </p:nvPicPr>
        <p:blipFill>
          <a:blip r:embed="rId3"/>
          <a:stretch>
            <a:fillRect/>
          </a:stretch>
        </p:blipFill>
        <p:spPr>
          <a:xfrm>
            <a:off x="9305364" y="3570044"/>
            <a:ext cx="190500" cy="203200"/>
          </a:xfrm>
          <a:prstGeom prst="rect">
            <a:avLst/>
          </a:prstGeom>
        </p:spPr>
      </p:pic>
      <p:sp>
        <p:nvSpPr>
          <p:cNvPr id="4" name="TextBox 3">
            <a:extLst>
              <a:ext uri="{FF2B5EF4-FFF2-40B4-BE49-F238E27FC236}">
                <a16:creationId xmlns:a16="http://schemas.microsoft.com/office/drawing/2014/main" id="{1C34CC19-645F-1C47-9AB2-74D4E8E6A3B1}"/>
              </a:ext>
            </a:extLst>
          </p:cNvPr>
          <p:cNvSpPr txBox="1"/>
          <p:nvPr/>
        </p:nvSpPr>
        <p:spPr>
          <a:xfrm>
            <a:off x="1274780" y="5055272"/>
            <a:ext cx="3141233" cy="923330"/>
          </a:xfrm>
          <a:prstGeom prst="rect">
            <a:avLst/>
          </a:prstGeom>
          <a:noFill/>
        </p:spPr>
        <p:txBody>
          <a:bodyPr wrap="square" rtlCol="0">
            <a:spAutoFit/>
          </a:bodyPr>
          <a:lstStyle/>
          <a:p>
            <a:pPr algn="ctr"/>
            <a:r>
              <a:rPr lang="en-US" dirty="0"/>
              <a:t>Unstable Fixed Point</a:t>
            </a:r>
          </a:p>
          <a:p>
            <a:pPr algn="ctr"/>
            <a:r>
              <a:rPr lang="en-US" dirty="0"/>
              <a:t>Moves away from F.P. </a:t>
            </a:r>
          </a:p>
          <a:p>
            <a:pPr algn="ctr"/>
            <a:r>
              <a:rPr lang="en-US" dirty="0"/>
              <a:t>if disturbed</a:t>
            </a:r>
          </a:p>
        </p:txBody>
      </p:sp>
      <p:sp>
        <p:nvSpPr>
          <p:cNvPr id="11" name="TextBox 10">
            <a:extLst>
              <a:ext uri="{FF2B5EF4-FFF2-40B4-BE49-F238E27FC236}">
                <a16:creationId xmlns:a16="http://schemas.microsoft.com/office/drawing/2014/main" id="{61D319E1-BE4A-ED4C-B8B6-2E392D239C35}"/>
              </a:ext>
            </a:extLst>
          </p:cNvPr>
          <p:cNvSpPr txBox="1"/>
          <p:nvPr/>
        </p:nvSpPr>
        <p:spPr>
          <a:xfrm>
            <a:off x="4015589" y="5029142"/>
            <a:ext cx="3141233" cy="923330"/>
          </a:xfrm>
          <a:prstGeom prst="rect">
            <a:avLst/>
          </a:prstGeom>
          <a:noFill/>
        </p:spPr>
        <p:txBody>
          <a:bodyPr wrap="square" rtlCol="0">
            <a:spAutoFit/>
          </a:bodyPr>
          <a:lstStyle/>
          <a:p>
            <a:pPr algn="ctr"/>
            <a:r>
              <a:rPr lang="en-US" dirty="0"/>
              <a:t>Stable Fixed Point</a:t>
            </a:r>
          </a:p>
          <a:p>
            <a:pPr algn="ctr"/>
            <a:r>
              <a:rPr lang="en-US" dirty="0"/>
              <a:t>Moves back to F.P.</a:t>
            </a:r>
          </a:p>
          <a:p>
            <a:pPr algn="ctr"/>
            <a:r>
              <a:rPr lang="en-US" dirty="0"/>
              <a:t>if disturbed</a:t>
            </a:r>
          </a:p>
        </p:txBody>
      </p:sp>
      <p:sp>
        <p:nvSpPr>
          <p:cNvPr id="9" name="Left Arrow 8">
            <a:extLst>
              <a:ext uri="{FF2B5EF4-FFF2-40B4-BE49-F238E27FC236}">
                <a16:creationId xmlns:a16="http://schemas.microsoft.com/office/drawing/2014/main" id="{D45AEDEF-A04D-9347-B12F-70B0CF4C14B9}"/>
              </a:ext>
            </a:extLst>
          </p:cNvPr>
          <p:cNvSpPr/>
          <p:nvPr/>
        </p:nvSpPr>
        <p:spPr>
          <a:xfrm>
            <a:off x="5871281" y="4218767"/>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extLst>
              <a:ext uri="{FF2B5EF4-FFF2-40B4-BE49-F238E27FC236}">
                <a16:creationId xmlns:a16="http://schemas.microsoft.com/office/drawing/2014/main" id="{806C89DE-57D6-304F-A037-CFDCF39E3F3B}"/>
              </a:ext>
            </a:extLst>
          </p:cNvPr>
          <p:cNvSpPr/>
          <p:nvPr/>
        </p:nvSpPr>
        <p:spPr>
          <a:xfrm rot="10800000">
            <a:off x="3159460" y="2294907"/>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3F5CB090-9F85-2C49-A268-3F2412EF1F64}"/>
              </a:ext>
            </a:extLst>
          </p:cNvPr>
          <p:cNvSpPr/>
          <p:nvPr/>
        </p:nvSpPr>
        <p:spPr>
          <a:xfrm>
            <a:off x="2198746" y="2275841"/>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a:extLst>
              <a:ext uri="{FF2B5EF4-FFF2-40B4-BE49-F238E27FC236}">
                <a16:creationId xmlns:a16="http://schemas.microsoft.com/office/drawing/2014/main" id="{77604179-7D32-A046-A32C-BA71C1442827}"/>
              </a:ext>
            </a:extLst>
          </p:cNvPr>
          <p:cNvSpPr/>
          <p:nvPr/>
        </p:nvSpPr>
        <p:spPr>
          <a:xfrm rot="10800000" flipV="1">
            <a:off x="4906383" y="4230450"/>
            <a:ext cx="30121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A14874C-C8ED-4648-A55B-0F4EE3038E2B}"/>
              </a:ext>
            </a:extLst>
          </p:cNvPr>
          <p:cNvSpPr txBox="1"/>
          <p:nvPr/>
        </p:nvSpPr>
        <p:spPr>
          <a:xfrm>
            <a:off x="7829997" y="5010466"/>
            <a:ext cx="3141233" cy="923330"/>
          </a:xfrm>
          <a:prstGeom prst="rect">
            <a:avLst/>
          </a:prstGeom>
          <a:noFill/>
        </p:spPr>
        <p:txBody>
          <a:bodyPr wrap="square" rtlCol="0">
            <a:spAutoFit/>
          </a:bodyPr>
          <a:lstStyle/>
          <a:p>
            <a:pPr algn="ctr"/>
            <a:r>
              <a:rPr lang="en-US" dirty="0"/>
              <a:t>Neutral or Marginal Stability</a:t>
            </a:r>
          </a:p>
          <a:p>
            <a:pPr algn="ctr"/>
            <a:r>
              <a:rPr lang="en-US" dirty="0"/>
              <a:t>Stays where you place it</a:t>
            </a:r>
          </a:p>
          <a:p>
            <a:pPr algn="ctr"/>
            <a:r>
              <a:rPr lang="en-US" dirty="0"/>
              <a:t>if disturbed</a:t>
            </a:r>
          </a:p>
        </p:txBody>
      </p:sp>
    </p:spTree>
    <p:extLst>
      <p:ext uri="{BB962C8B-B14F-4D97-AF65-F5344CB8AC3E}">
        <p14:creationId xmlns:p14="http://schemas.microsoft.com/office/powerpoint/2010/main" val="916049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p:nvPr/>
        </p:nvGrpSpPr>
        <p:grpSpPr>
          <a:xfrm>
            <a:off x="2348308" y="557345"/>
            <a:ext cx="7495385" cy="5696271"/>
            <a:chOff x="824307" y="557344"/>
            <a:chExt cx="7495385" cy="5696271"/>
          </a:xfrm>
        </p:grpSpPr>
        <p:pic>
          <p:nvPicPr>
            <p:cNvPr id="15" name="Picture 14" descr="dwaveFrame-0000.jpg"/>
            <p:cNvPicPr>
              <a:picLocks noChangeAspect="1"/>
            </p:cNvPicPr>
            <p:nvPr/>
          </p:nvPicPr>
          <p:blipFill>
            <a:blip r:embed="rId2"/>
            <a:stretch>
              <a:fillRect/>
            </a:stretch>
          </p:blipFill>
          <p:spPr>
            <a:xfrm>
              <a:off x="824307" y="604384"/>
              <a:ext cx="7495385" cy="5649231"/>
            </a:xfrm>
            <a:prstGeom prst="rect">
              <a:avLst/>
            </a:prstGeom>
          </p:spPr>
        </p:pic>
        <p:sp>
          <p:nvSpPr>
            <p:cNvPr id="18" name="Rectangle 17"/>
            <p:cNvSpPr/>
            <p:nvPr/>
          </p:nvSpPr>
          <p:spPr>
            <a:xfrm>
              <a:off x="1740222" y="557344"/>
              <a:ext cx="5753704" cy="5567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13"/>
          <p:cNvGrpSpPr/>
          <p:nvPr/>
        </p:nvGrpSpPr>
        <p:grpSpPr>
          <a:xfrm>
            <a:off x="1920198" y="1161108"/>
            <a:ext cx="6444358" cy="5622576"/>
            <a:chOff x="396198" y="1161108"/>
            <a:chExt cx="6444358" cy="5622576"/>
          </a:xfrm>
        </p:grpSpPr>
        <p:grpSp>
          <p:nvGrpSpPr>
            <p:cNvPr id="4" name="Group 12"/>
            <p:cNvGrpSpPr/>
            <p:nvPr/>
          </p:nvGrpSpPr>
          <p:grpSpPr>
            <a:xfrm>
              <a:off x="396198" y="1161108"/>
              <a:ext cx="726786" cy="4547173"/>
              <a:chOff x="396198" y="1161108"/>
              <a:chExt cx="726786" cy="4547173"/>
            </a:xfrm>
          </p:grpSpPr>
          <p:cxnSp>
            <p:nvCxnSpPr>
              <p:cNvPr id="7" name="Straight Arrow Connector 6"/>
              <p:cNvCxnSpPr/>
              <p:nvPr/>
            </p:nvCxnSpPr>
            <p:spPr>
              <a:xfrm rot="5400000" flipH="1" flipV="1">
                <a:off x="-1151397" y="3433901"/>
                <a:ext cx="4547173" cy="1588"/>
              </a:xfrm>
              <a:prstGeom prst="straightConnector1">
                <a:avLst/>
              </a:prstGeom>
              <a:ln w="50800" cap="flat" cmpd="sng" algn="ctr">
                <a:solidFill>
                  <a:srgbClr val="800000"/>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627159" y="3128864"/>
                <a:ext cx="2569934" cy="523220"/>
              </a:xfrm>
              <a:prstGeom prst="rect">
                <a:avLst/>
              </a:prstGeom>
              <a:noFill/>
            </p:spPr>
            <p:txBody>
              <a:bodyPr wrap="none" rtlCol="0">
                <a:spAutoFit/>
              </a:bodyPr>
              <a:lstStyle/>
              <a:p>
                <a:r>
                  <a:rPr lang="en-US" sz="2800" dirty="0"/>
                  <a:t>Potential Energy</a:t>
                </a:r>
              </a:p>
            </p:txBody>
          </p:sp>
        </p:grpSp>
        <p:grpSp>
          <p:nvGrpSpPr>
            <p:cNvPr id="5" name="Group 11"/>
            <p:cNvGrpSpPr/>
            <p:nvPr/>
          </p:nvGrpSpPr>
          <p:grpSpPr>
            <a:xfrm>
              <a:off x="2293383" y="6189181"/>
              <a:ext cx="4547173" cy="594503"/>
              <a:chOff x="2293383" y="6189181"/>
              <a:chExt cx="4547173" cy="594503"/>
            </a:xfrm>
          </p:grpSpPr>
          <p:cxnSp>
            <p:nvCxnSpPr>
              <p:cNvPr id="8" name="Straight Arrow Connector 7"/>
              <p:cNvCxnSpPr/>
              <p:nvPr/>
            </p:nvCxnSpPr>
            <p:spPr>
              <a:xfrm rot="10800000" flipV="1">
                <a:off x="2293383" y="6189181"/>
                <a:ext cx="4547173" cy="1588"/>
              </a:xfrm>
              <a:prstGeom prst="straightConnector1">
                <a:avLst/>
              </a:prstGeom>
              <a:ln w="50800" cap="flat" cmpd="sng" algn="ctr">
                <a:solidFill>
                  <a:srgbClr val="800000"/>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62537" y="6260464"/>
                <a:ext cx="2877360" cy="523220"/>
              </a:xfrm>
              <a:prstGeom prst="rect">
                <a:avLst/>
              </a:prstGeom>
              <a:noFill/>
            </p:spPr>
            <p:txBody>
              <a:bodyPr wrap="none" rtlCol="0">
                <a:spAutoFit/>
              </a:bodyPr>
              <a:lstStyle/>
              <a:p>
                <a:r>
                  <a:rPr lang="en-US" sz="2800" dirty="0"/>
                  <a:t>Deficit in Fault Slip</a:t>
                </a:r>
              </a:p>
            </p:txBody>
          </p:sp>
        </p:grpSp>
      </p:grpSp>
      <p:sp>
        <p:nvSpPr>
          <p:cNvPr id="20" name="TextBox 19"/>
          <p:cNvSpPr txBox="1"/>
          <p:nvPr/>
        </p:nvSpPr>
        <p:spPr>
          <a:xfrm>
            <a:off x="2562996" y="133985"/>
            <a:ext cx="7097729" cy="954107"/>
          </a:xfrm>
          <a:prstGeom prst="rect">
            <a:avLst/>
          </a:prstGeom>
          <a:noFill/>
          <a:effectLst/>
        </p:spPr>
        <p:txBody>
          <a:bodyPr wrap="square" rtlCol="0">
            <a:spAutoFit/>
          </a:bodyPr>
          <a:lstStyle/>
          <a:p>
            <a:pPr algn="ctr"/>
            <a:r>
              <a:rPr lang="en-US" sz="2800" dirty="0">
                <a:cs typeface="Helvetica Neue Light"/>
              </a:rPr>
              <a:t>Earthquakes:  Increase in Potential Energy </a:t>
            </a:r>
          </a:p>
          <a:p>
            <a:pPr algn="ctr"/>
            <a:r>
              <a:rPr lang="en-US" sz="2800" dirty="0">
                <a:cs typeface="Helvetica Neue Light"/>
              </a:rPr>
              <a:t>Driven by Large Scale Plate Tectonic Motions</a:t>
            </a:r>
          </a:p>
        </p:txBody>
      </p:sp>
    </p:spTree>
    <p:extLst>
      <p:ext uri="{BB962C8B-B14F-4D97-AF65-F5344CB8AC3E}">
        <p14:creationId xmlns:p14="http://schemas.microsoft.com/office/powerpoint/2010/main" val="1284089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2348308" y="604385"/>
            <a:ext cx="7495385" cy="5649231"/>
            <a:chOff x="824307" y="604384"/>
            <a:chExt cx="7495385" cy="5649231"/>
          </a:xfrm>
        </p:grpSpPr>
        <p:pic>
          <p:nvPicPr>
            <p:cNvPr id="3" name="Picture 2" descr="dwaveFrame-0025.jpg"/>
            <p:cNvPicPr>
              <a:picLocks noChangeAspect="1"/>
            </p:cNvPicPr>
            <p:nvPr/>
          </p:nvPicPr>
          <p:blipFill>
            <a:blip r:embed="rId2"/>
            <a:stretch>
              <a:fillRect/>
            </a:stretch>
          </p:blipFill>
          <p:spPr>
            <a:xfrm>
              <a:off x="824307" y="604384"/>
              <a:ext cx="7495385" cy="5649231"/>
            </a:xfrm>
            <a:prstGeom prst="rect">
              <a:avLst/>
            </a:prstGeom>
          </p:spPr>
        </p:pic>
        <p:sp>
          <p:nvSpPr>
            <p:cNvPr id="4" name="Rectangle 3"/>
            <p:cNvSpPr/>
            <p:nvPr/>
          </p:nvSpPr>
          <p:spPr>
            <a:xfrm>
              <a:off x="1865643" y="651424"/>
              <a:ext cx="5596927" cy="4304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13"/>
          <p:cNvGrpSpPr/>
          <p:nvPr/>
        </p:nvGrpSpPr>
        <p:grpSpPr>
          <a:xfrm>
            <a:off x="1920198" y="1161108"/>
            <a:ext cx="6444358" cy="5622576"/>
            <a:chOff x="396198" y="1161108"/>
            <a:chExt cx="6444358" cy="5622576"/>
          </a:xfrm>
        </p:grpSpPr>
        <p:grpSp>
          <p:nvGrpSpPr>
            <p:cNvPr id="6" name="Group 12"/>
            <p:cNvGrpSpPr/>
            <p:nvPr/>
          </p:nvGrpSpPr>
          <p:grpSpPr>
            <a:xfrm>
              <a:off x="396198" y="1161108"/>
              <a:ext cx="726786" cy="4547173"/>
              <a:chOff x="396198" y="1161108"/>
              <a:chExt cx="726786" cy="4547173"/>
            </a:xfrm>
          </p:grpSpPr>
          <p:cxnSp>
            <p:nvCxnSpPr>
              <p:cNvPr id="7" name="Straight Arrow Connector 6"/>
              <p:cNvCxnSpPr/>
              <p:nvPr/>
            </p:nvCxnSpPr>
            <p:spPr>
              <a:xfrm rot="5400000" flipH="1" flipV="1">
                <a:off x="-1151397" y="3433901"/>
                <a:ext cx="4547173" cy="1588"/>
              </a:xfrm>
              <a:prstGeom prst="straightConnector1">
                <a:avLst/>
              </a:prstGeom>
              <a:ln w="50800" cap="flat" cmpd="sng" algn="ctr">
                <a:solidFill>
                  <a:srgbClr val="800000"/>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627159" y="3128864"/>
                <a:ext cx="2569934" cy="523220"/>
              </a:xfrm>
              <a:prstGeom prst="rect">
                <a:avLst/>
              </a:prstGeom>
              <a:noFill/>
            </p:spPr>
            <p:txBody>
              <a:bodyPr wrap="none" rtlCol="0">
                <a:spAutoFit/>
              </a:bodyPr>
              <a:lstStyle/>
              <a:p>
                <a:r>
                  <a:rPr lang="en-US" sz="2800" dirty="0"/>
                  <a:t>Potential Energy</a:t>
                </a:r>
              </a:p>
            </p:txBody>
          </p:sp>
        </p:grpSp>
        <p:grpSp>
          <p:nvGrpSpPr>
            <p:cNvPr id="10" name="Group 11"/>
            <p:cNvGrpSpPr/>
            <p:nvPr/>
          </p:nvGrpSpPr>
          <p:grpSpPr>
            <a:xfrm>
              <a:off x="2293383" y="6189181"/>
              <a:ext cx="4547173" cy="594503"/>
              <a:chOff x="2293383" y="6189181"/>
              <a:chExt cx="4547173" cy="594503"/>
            </a:xfrm>
          </p:grpSpPr>
          <p:cxnSp>
            <p:nvCxnSpPr>
              <p:cNvPr id="8" name="Straight Arrow Connector 7"/>
              <p:cNvCxnSpPr/>
              <p:nvPr/>
            </p:nvCxnSpPr>
            <p:spPr>
              <a:xfrm rot="10800000" flipV="1">
                <a:off x="2293383" y="6189181"/>
                <a:ext cx="4547173" cy="1588"/>
              </a:xfrm>
              <a:prstGeom prst="straightConnector1">
                <a:avLst/>
              </a:prstGeom>
              <a:ln w="50800" cap="flat" cmpd="sng" algn="ctr">
                <a:solidFill>
                  <a:srgbClr val="800000"/>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538809" y="6260464"/>
                <a:ext cx="2077512" cy="523220"/>
              </a:xfrm>
              <a:prstGeom prst="rect">
                <a:avLst/>
              </a:prstGeom>
              <a:noFill/>
            </p:spPr>
            <p:txBody>
              <a:bodyPr wrap="none" rtlCol="0">
                <a:spAutoFit/>
              </a:bodyPr>
              <a:lstStyle/>
              <a:p>
                <a:r>
                  <a:rPr lang="en-US" sz="2800" dirty="0"/>
                  <a:t>Deficit in Slip</a:t>
                </a:r>
              </a:p>
            </p:txBody>
          </p:sp>
        </p:grpSp>
      </p:grpSp>
      <p:grpSp>
        <p:nvGrpSpPr>
          <p:cNvPr id="12" name="Group 17"/>
          <p:cNvGrpSpPr/>
          <p:nvPr/>
        </p:nvGrpSpPr>
        <p:grpSpPr>
          <a:xfrm>
            <a:off x="3590752" y="4374695"/>
            <a:ext cx="2856037" cy="1205567"/>
            <a:chOff x="2066751" y="4374694"/>
            <a:chExt cx="2856037" cy="1205567"/>
          </a:xfrm>
        </p:grpSpPr>
        <p:cxnSp>
          <p:nvCxnSpPr>
            <p:cNvPr id="16" name="Straight Arrow Connector 15"/>
            <p:cNvCxnSpPr/>
            <p:nvPr/>
          </p:nvCxnSpPr>
          <p:spPr>
            <a:xfrm>
              <a:off x="3245277" y="4374694"/>
              <a:ext cx="1677511" cy="1097594"/>
            </a:xfrm>
            <a:prstGeom prst="straightConnector1">
              <a:avLst/>
            </a:prstGeom>
            <a:ln w="50800" cap="flat" cmpd="sng" algn="ctr">
              <a:solidFill>
                <a:srgbClr val="008000"/>
              </a:solidFill>
              <a:prstDash val="sysDash"/>
              <a:round/>
              <a:headEnd type="none" w="med" len="med"/>
              <a:tailEnd type="stealth" w="lg" len="lg"/>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066751" y="4656931"/>
              <a:ext cx="2095445" cy="923330"/>
            </a:xfrm>
            <a:prstGeom prst="rect">
              <a:avLst/>
            </a:prstGeom>
            <a:noFill/>
          </p:spPr>
          <p:txBody>
            <a:bodyPr wrap="none" rtlCol="0">
              <a:spAutoFit/>
            </a:bodyPr>
            <a:lstStyle/>
            <a:p>
              <a:pPr algn="ctr"/>
              <a:r>
                <a:rPr lang="en-US" dirty="0">
                  <a:solidFill>
                    <a:srgbClr val="008000"/>
                  </a:solidFill>
                </a:rPr>
                <a:t>Earthquake</a:t>
              </a:r>
            </a:p>
            <a:p>
              <a:pPr algn="ctr"/>
              <a:r>
                <a:rPr lang="en-US" dirty="0">
                  <a:solidFill>
                    <a:srgbClr val="008000"/>
                  </a:solidFill>
                </a:rPr>
                <a:t>(Spontaneous Decay</a:t>
              </a:r>
            </a:p>
            <a:p>
              <a:pPr algn="ctr"/>
              <a:r>
                <a:rPr lang="en-US" dirty="0">
                  <a:solidFill>
                    <a:srgbClr val="008000"/>
                  </a:solidFill>
                </a:rPr>
                <a:t>in Potential Energy)</a:t>
              </a:r>
            </a:p>
          </p:txBody>
        </p:sp>
      </p:grpSp>
      <p:sp>
        <p:nvSpPr>
          <p:cNvPr id="19" name="TextBox 18"/>
          <p:cNvSpPr txBox="1"/>
          <p:nvPr/>
        </p:nvSpPr>
        <p:spPr>
          <a:xfrm>
            <a:off x="2537239" y="266558"/>
            <a:ext cx="7196707" cy="523220"/>
          </a:xfrm>
          <a:prstGeom prst="rect">
            <a:avLst/>
          </a:prstGeom>
          <a:noFill/>
        </p:spPr>
        <p:txBody>
          <a:bodyPr wrap="square" rtlCol="0">
            <a:spAutoFit/>
          </a:bodyPr>
          <a:lstStyle/>
          <a:p>
            <a:pPr algn="ctr"/>
            <a:r>
              <a:rPr lang="en-US" sz="2800" dirty="0">
                <a:cs typeface="Helvetica Neue Light"/>
              </a:rPr>
              <a:t>Potential Energy Accumulates Late in Cycle</a:t>
            </a:r>
          </a:p>
        </p:txBody>
      </p:sp>
    </p:spTree>
    <p:extLst>
      <p:ext uri="{BB962C8B-B14F-4D97-AF65-F5344CB8AC3E}">
        <p14:creationId xmlns:p14="http://schemas.microsoft.com/office/powerpoint/2010/main" val="995287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waveEq-mac">
            <a:hlinkClick r:id="" action="ppaction://media"/>
            <a:extLst>
              <a:ext uri="{FF2B5EF4-FFF2-40B4-BE49-F238E27FC236}">
                <a16:creationId xmlns:a16="http://schemas.microsoft.com/office/drawing/2014/main" id="{3995620B-9E8F-114D-9984-D2C1AD1CD6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26306" y="248977"/>
            <a:ext cx="7101272" cy="5351972"/>
          </a:xfrm>
          <a:prstGeom prst="rect">
            <a:avLst/>
          </a:prstGeom>
        </p:spPr>
      </p:pic>
      <p:cxnSp>
        <p:nvCxnSpPr>
          <p:cNvPr id="3" name="Straight Arrow Connector 2">
            <a:extLst>
              <a:ext uri="{FF2B5EF4-FFF2-40B4-BE49-F238E27FC236}">
                <a16:creationId xmlns:a16="http://schemas.microsoft.com/office/drawing/2014/main" id="{5023E1CD-B7FF-6844-B4B7-DB68DC59F2C1}"/>
              </a:ext>
            </a:extLst>
          </p:cNvPr>
          <p:cNvCxnSpPr/>
          <p:nvPr/>
        </p:nvCxnSpPr>
        <p:spPr>
          <a:xfrm rot="5400000" flipH="1" flipV="1">
            <a:off x="372603" y="3433901"/>
            <a:ext cx="4547173" cy="1588"/>
          </a:xfrm>
          <a:prstGeom prst="straightConnector1">
            <a:avLst/>
          </a:prstGeom>
          <a:ln w="50800" cap="flat" cmpd="sng" algn="ctr">
            <a:solidFill>
              <a:srgbClr val="800000"/>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EFBEEA8-8471-EA41-A115-16B05409953F}"/>
              </a:ext>
            </a:extLst>
          </p:cNvPr>
          <p:cNvSpPr txBox="1"/>
          <p:nvPr/>
        </p:nvSpPr>
        <p:spPr>
          <a:xfrm rot="16200000">
            <a:off x="896841" y="3128864"/>
            <a:ext cx="2569934" cy="523220"/>
          </a:xfrm>
          <a:prstGeom prst="rect">
            <a:avLst/>
          </a:prstGeom>
          <a:noFill/>
        </p:spPr>
        <p:txBody>
          <a:bodyPr wrap="none" rtlCol="0">
            <a:spAutoFit/>
          </a:bodyPr>
          <a:lstStyle/>
          <a:p>
            <a:r>
              <a:rPr lang="en-US" sz="2800" dirty="0"/>
              <a:t>Potential Energy</a:t>
            </a:r>
          </a:p>
        </p:txBody>
      </p:sp>
      <p:cxnSp>
        <p:nvCxnSpPr>
          <p:cNvPr id="5" name="Straight Arrow Connector 4">
            <a:extLst>
              <a:ext uri="{FF2B5EF4-FFF2-40B4-BE49-F238E27FC236}">
                <a16:creationId xmlns:a16="http://schemas.microsoft.com/office/drawing/2014/main" id="{DDCD9E4E-EAE7-2D46-B03C-45C0693EA19A}"/>
              </a:ext>
            </a:extLst>
          </p:cNvPr>
          <p:cNvCxnSpPr/>
          <p:nvPr/>
        </p:nvCxnSpPr>
        <p:spPr>
          <a:xfrm rot="10800000" flipV="1">
            <a:off x="4238622" y="6189181"/>
            <a:ext cx="4547173" cy="1588"/>
          </a:xfrm>
          <a:prstGeom prst="straightConnector1">
            <a:avLst/>
          </a:prstGeom>
          <a:ln w="50800" cap="flat" cmpd="sng" algn="ctr">
            <a:solidFill>
              <a:srgbClr val="800000"/>
            </a:solidFill>
            <a:prstDash val="solid"/>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359D229-9C95-7A47-A888-E59F6711EF57}"/>
              </a:ext>
            </a:extLst>
          </p:cNvPr>
          <p:cNvSpPr txBox="1"/>
          <p:nvPr/>
        </p:nvSpPr>
        <p:spPr>
          <a:xfrm>
            <a:off x="5504596" y="6260464"/>
            <a:ext cx="2077512" cy="523220"/>
          </a:xfrm>
          <a:prstGeom prst="rect">
            <a:avLst/>
          </a:prstGeom>
          <a:noFill/>
        </p:spPr>
        <p:txBody>
          <a:bodyPr wrap="none" rtlCol="0">
            <a:spAutoFit/>
          </a:bodyPr>
          <a:lstStyle/>
          <a:p>
            <a:r>
              <a:rPr lang="en-US" sz="2800" dirty="0"/>
              <a:t>Deficit in Slip</a:t>
            </a:r>
          </a:p>
        </p:txBody>
      </p:sp>
      <p:sp>
        <p:nvSpPr>
          <p:cNvPr id="7" name="TextBox 6">
            <a:extLst>
              <a:ext uri="{FF2B5EF4-FFF2-40B4-BE49-F238E27FC236}">
                <a16:creationId xmlns:a16="http://schemas.microsoft.com/office/drawing/2014/main" id="{7D707E52-8FEE-5A42-8E5E-D3B7C2A4998A}"/>
              </a:ext>
            </a:extLst>
          </p:cNvPr>
          <p:cNvSpPr txBox="1"/>
          <p:nvPr/>
        </p:nvSpPr>
        <p:spPr>
          <a:xfrm>
            <a:off x="2443419" y="39054"/>
            <a:ext cx="7196707" cy="523220"/>
          </a:xfrm>
          <a:prstGeom prst="rect">
            <a:avLst/>
          </a:prstGeom>
          <a:noFill/>
        </p:spPr>
        <p:txBody>
          <a:bodyPr wrap="square" rtlCol="0">
            <a:spAutoFit/>
          </a:bodyPr>
          <a:lstStyle/>
          <a:p>
            <a:pPr algn="ctr"/>
            <a:r>
              <a:rPr lang="en-US" sz="2800" dirty="0">
                <a:cs typeface="Helvetica Neue Light"/>
              </a:rPr>
              <a:t>Animation</a:t>
            </a:r>
          </a:p>
        </p:txBody>
      </p:sp>
    </p:spTree>
    <p:extLst>
      <p:ext uri="{BB962C8B-B14F-4D97-AF65-F5344CB8AC3E}">
        <p14:creationId xmlns:p14="http://schemas.microsoft.com/office/powerpoint/2010/main" val="389863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414496-8B0D-3B43-AA34-11B3A8033BC8}"/>
              </a:ext>
            </a:extLst>
          </p:cNvPr>
          <p:cNvSpPr>
            <a:spLocks noGrp="1"/>
          </p:cNvSpPr>
          <p:nvPr>
            <p:ph type="title"/>
          </p:nvPr>
        </p:nvSpPr>
        <p:spPr>
          <a:xfrm>
            <a:off x="838200" y="365125"/>
            <a:ext cx="10915436" cy="1325563"/>
          </a:xfrm>
        </p:spPr>
        <p:txBody>
          <a:bodyPr>
            <a:normAutofit fontScale="90000"/>
          </a:bodyPr>
          <a:lstStyle/>
          <a:p>
            <a:r>
              <a:rPr lang="en-US" sz="3200" dirty="0"/>
              <a:t>Phase Transitions in Social Systems: Resilience (Bifurcation) Transitions</a:t>
            </a:r>
            <a:br>
              <a:rPr lang="en-US" sz="1800" dirty="0"/>
            </a:br>
            <a:r>
              <a:rPr lang="en-US" sz="1800" dirty="0"/>
              <a:t>https://</a:t>
            </a:r>
            <a:r>
              <a:rPr lang="en-US" sz="1800" dirty="0" err="1"/>
              <a:t>www.researchgate.net</a:t>
            </a:r>
            <a:r>
              <a:rPr lang="en-US" sz="1800" dirty="0"/>
              <a:t>/figure/Bifurcation-diagrams-for-socio-hydrological-resilience-a-Stability-landscape-changes_fig1_309298243</a:t>
            </a:r>
          </a:p>
        </p:txBody>
      </p:sp>
      <p:pic>
        <p:nvPicPr>
          <p:cNvPr id="6" name="Picture 5">
            <a:extLst>
              <a:ext uri="{FF2B5EF4-FFF2-40B4-BE49-F238E27FC236}">
                <a16:creationId xmlns:a16="http://schemas.microsoft.com/office/drawing/2014/main" id="{C72EB137-B5FA-C546-832C-5B077DB0DAF7}"/>
              </a:ext>
            </a:extLst>
          </p:cNvPr>
          <p:cNvPicPr>
            <a:picLocks noChangeAspect="1"/>
          </p:cNvPicPr>
          <p:nvPr/>
        </p:nvPicPr>
        <p:blipFill>
          <a:blip r:embed="rId2"/>
          <a:stretch>
            <a:fillRect/>
          </a:stretch>
        </p:blipFill>
        <p:spPr>
          <a:xfrm>
            <a:off x="2458707" y="1690688"/>
            <a:ext cx="7274585" cy="5100768"/>
          </a:xfrm>
          <a:prstGeom prst="rect">
            <a:avLst/>
          </a:prstGeom>
        </p:spPr>
      </p:pic>
      <p:sp>
        <p:nvSpPr>
          <p:cNvPr id="4" name="TextBox 3">
            <a:extLst>
              <a:ext uri="{FF2B5EF4-FFF2-40B4-BE49-F238E27FC236}">
                <a16:creationId xmlns:a16="http://schemas.microsoft.com/office/drawing/2014/main" id="{907D0812-DE92-0442-9711-079FB727152C}"/>
              </a:ext>
            </a:extLst>
          </p:cNvPr>
          <p:cNvSpPr txBox="1"/>
          <p:nvPr/>
        </p:nvSpPr>
        <p:spPr>
          <a:xfrm>
            <a:off x="9316254" y="3228945"/>
            <a:ext cx="2027927" cy="400110"/>
          </a:xfrm>
          <a:prstGeom prst="rect">
            <a:avLst/>
          </a:prstGeom>
          <a:noFill/>
        </p:spPr>
        <p:txBody>
          <a:bodyPr wrap="none" rtlCol="0">
            <a:spAutoFit/>
          </a:bodyPr>
          <a:lstStyle/>
          <a:p>
            <a:r>
              <a:rPr lang="en-US" sz="2000" dirty="0">
                <a:solidFill>
                  <a:srgbClr val="2014FF"/>
                </a:solidFill>
              </a:rPr>
              <a:t>“Hysteresis Loop”</a:t>
            </a:r>
          </a:p>
        </p:txBody>
      </p:sp>
      <p:sp>
        <p:nvSpPr>
          <p:cNvPr id="2" name="Left Arrow 1">
            <a:extLst>
              <a:ext uri="{FF2B5EF4-FFF2-40B4-BE49-F238E27FC236}">
                <a16:creationId xmlns:a16="http://schemas.microsoft.com/office/drawing/2014/main" id="{A0950764-758D-4049-89F7-06319AE9782A}"/>
              </a:ext>
            </a:extLst>
          </p:cNvPr>
          <p:cNvSpPr/>
          <p:nvPr/>
        </p:nvSpPr>
        <p:spPr>
          <a:xfrm>
            <a:off x="9079949" y="3186684"/>
            <a:ext cx="236305"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892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86F4-1B1A-8646-A8B4-A3CE56887878}"/>
              </a:ext>
            </a:extLst>
          </p:cNvPr>
          <p:cNvSpPr>
            <a:spLocks noGrp="1"/>
          </p:cNvSpPr>
          <p:nvPr>
            <p:ph type="title"/>
          </p:nvPr>
        </p:nvSpPr>
        <p:spPr/>
        <p:txBody>
          <a:bodyPr>
            <a:normAutofit/>
          </a:bodyPr>
          <a:lstStyle/>
          <a:p>
            <a:r>
              <a:rPr lang="en-US" sz="3200" dirty="0"/>
              <a:t>Phase Transitions (Resilience Transitions) in Social Systems</a:t>
            </a:r>
            <a:br>
              <a:rPr lang="en-US" sz="2400" dirty="0"/>
            </a:br>
            <a:r>
              <a:rPr lang="en-US" sz="2400" dirty="0"/>
              <a:t>https://systemic2016.wordpress.com/resilience-</a:t>
            </a:r>
            <a:r>
              <a:rPr lang="en-US" sz="2400" dirty="0" err="1"/>
              <a:t>characteritics</a:t>
            </a:r>
            <a:r>
              <a:rPr lang="en-US" sz="2400" dirty="0"/>
              <a:t>-stability-landscape/</a:t>
            </a:r>
          </a:p>
        </p:txBody>
      </p:sp>
      <p:pic>
        <p:nvPicPr>
          <p:cNvPr id="3" name="Picture 2">
            <a:extLst>
              <a:ext uri="{FF2B5EF4-FFF2-40B4-BE49-F238E27FC236}">
                <a16:creationId xmlns:a16="http://schemas.microsoft.com/office/drawing/2014/main" id="{62E6B4C9-6EBD-974B-855C-F0A28BDC98BE}"/>
              </a:ext>
            </a:extLst>
          </p:cNvPr>
          <p:cNvPicPr>
            <a:picLocks noChangeAspect="1"/>
          </p:cNvPicPr>
          <p:nvPr/>
        </p:nvPicPr>
        <p:blipFill>
          <a:blip r:embed="rId2"/>
          <a:stretch>
            <a:fillRect/>
          </a:stretch>
        </p:blipFill>
        <p:spPr>
          <a:xfrm>
            <a:off x="1110951" y="2316556"/>
            <a:ext cx="3924300" cy="3644900"/>
          </a:xfrm>
          <a:prstGeom prst="rect">
            <a:avLst/>
          </a:prstGeom>
        </p:spPr>
      </p:pic>
      <p:pic>
        <p:nvPicPr>
          <p:cNvPr id="4" name="Picture 3">
            <a:extLst>
              <a:ext uri="{FF2B5EF4-FFF2-40B4-BE49-F238E27FC236}">
                <a16:creationId xmlns:a16="http://schemas.microsoft.com/office/drawing/2014/main" id="{9F80647F-7847-B24C-9D35-3D1F44177E40}"/>
              </a:ext>
            </a:extLst>
          </p:cNvPr>
          <p:cNvPicPr>
            <a:picLocks noChangeAspect="1"/>
          </p:cNvPicPr>
          <p:nvPr/>
        </p:nvPicPr>
        <p:blipFill>
          <a:blip r:embed="rId3"/>
          <a:stretch>
            <a:fillRect/>
          </a:stretch>
        </p:blipFill>
        <p:spPr>
          <a:xfrm>
            <a:off x="5567755" y="2505299"/>
            <a:ext cx="5786045" cy="3267414"/>
          </a:xfrm>
          <a:prstGeom prst="rect">
            <a:avLst/>
          </a:prstGeom>
        </p:spPr>
      </p:pic>
    </p:spTree>
    <p:extLst>
      <p:ext uri="{BB962C8B-B14F-4D97-AF65-F5344CB8AC3E}">
        <p14:creationId xmlns:p14="http://schemas.microsoft.com/office/powerpoint/2010/main" val="2825986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DC7F-2166-A241-A698-E12543FF7138}"/>
              </a:ext>
            </a:extLst>
          </p:cNvPr>
          <p:cNvSpPr>
            <a:spLocks noGrp="1"/>
          </p:cNvSpPr>
          <p:nvPr>
            <p:ph type="title"/>
          </p:nvPr>
        </p:nvSpPr>
        <p:spPr/>
        <p:txBody>
          <a:bodyPr>
            <a:normAutofit/>
          </a:bodyPr>
          <a:lstStyle/>
          <a:p>
            <a:r>
              <a:rPr lang="en-US" sz="3200" dirty="0"/>
              <a:t>Phase Transitions (Resilience Transitions) in Social Systems</a:t>
            </a:r>
            <a:br>
              <a:rPr lang="en-US" sz="2800" dirty="0"/>
            </a:br>
            <a:r>
              <a:rPr lang="en-US" sz="2400" dirty="0"/>
              <a:t>https://</a:t>
            </a:r>
            <a:r>
              <a:rPr lang="en-US" sz="2400" dirty="0" err="1"/>
              <a:t>www.pnas.org</a:t>
            </a:r>
            <a:r>
              <a:rPr lang="en-US" sz="2400" dirty="0"/>
              <a:t>/content/112/32/10056/tab-figures-data</a:t>
            </a:r>
          </a:p>
        </p:txBody>
      </p:sp>
      <p:pic>
        <p:nvPicPr>
          <p:cNvPr id="3" name="Picture 2">
            <a:extLst>
              <a:ext uri="{FF2B5EF4-FFF2-40B4-BE49-F238E27FC236}">
                <a16:creationId xmlns:a16="http://schemas.microsoft.com/office/drawing/2014/main" id="{50C69FF0-1E49-EC48-95BF-F684AC28A733}"/>
              </a:ext>
            </a:extLst>
          </p:cNvPr>
          <p:cNvPicPr>
            <a:picLocks noChangeAspect="1"/>
          </p:cNvPicPr>
          <p:nvPr/>
        </p:nvPicPr>
        <p:blipFill>
          <a:blip r:embed="rId2"/>
          <a:stretch>
            <a:fillRect/>
          </a:stretch>
        </p:blipFill>
        <p:spPr>
          <a:xfrm>
            <a:off x="701638" y="1767166"/>
            <a:ext cx="5394362" cy="4382919"/>
          </a:xfrm>
          <a:prstGeom prst="rect">
            <a:avLst/>
          </a:prstGeom>
        </p:spPr>
      </p:pic>
      <p:pic>
        <p:nvPicPr>
          <p:cNvPr id="4" name="Picture 3">
            <a:extLst>
              <a:ext uri="{FF2B5EF4-FFF2-40B4-BE49-F238E27FC236}">
                <a16:creationId xmlns:a16="http://schemas.microsoft.com/office/drawing/2014/main" id="{ECFBF5B3-DE1B-B047-8ED5-096174CE9788}"/>
              </a:ext>
            </a:extLst>
          </p:cNvPr>
          <p:cNvPicPr>
            <a:picLocks noChangeAspect="1"/>
          </p:cNvPicPr>
          <p:nvPr/>
        </p:nvPicPr>
        <p:blipFill>
          <a:blip r:embed="rId3"/>
          <a:stretch>
            <a:fillRect/>
          </a:stretch>
        </p:blipFill>
        <p:spPr>
          <a:xfrm>
            <a:off x="6096000" y="3824042"/>
            <a:ext cx="5725644" cy="2326043"/>
          </a:xfrm>
          <a:prstGeom prst="rect">
            <a:avLst/>
          </a:prstGeom>
        </p:spPr>
      </p:pic>
    </p:spTree>
    <p:extLst>
      <p:ext uri="{BB962C8B-B14F-4D97-AF65-F5344CB8AC3E}">
        <p14:creationId xmlns:p14="http://schemas.microsoft.com/office/powerpoint/2010/main" val="845899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3C4FFA-7730-7A4F-BE47-7CF8EF318AA1}"/>
              </a:ext>
            </a:extLst>
          </p:cNvPr>
          <p:cNvSpPr>
            <a:spLocks noGrp="1"/>
          </p:cNvSpPr>
          <p:nvPr>
            <p:ph type="title"/>
          </p:nvPr>
        </p:nvSpPr>
        <p:spPr/>
        <p:txBody>
          <a:bodyPr>
            <a:normAutofit/>
          </a:bodyPr>
          <a:lstStyle/>
          <a:p>
            <a:r>
              <a:rPr lang="en-US" sz="3200" dirty="0"/>
              <a:t>Phase Transitions in Innovation Regimes </a:t>
            </a:r>
            <a:br>
              <a:rPr lang="en-US" sz="2000" dirty="0"/>
            </a:br>
            <a:r>
              <a:rPr lang="en-US" sz="2000" dirty="0"/>
              <a:t>https://</a:t>
            </a:r>
            <a:r>
              <a:rPr lang="en-US" sz="2000" dirty="0" err="1"/>
              <a:t>constructive.net</a:t>
            </a:r>
            <a:r>
              <a:rPr lang="en-US" sz="2000" dirty="0"/>
              <a:t>/2013/07/29/visualizing-and-interacting-with-systems/</a:t>
            </a:r>
          </a:p>
        </p:txBody>
      </p:sp>
      <p:pic>
        <p:nvPicPr>
          <p:cNvPr id="6" name="Picture 5">
            <a:extLst>
              <a:ext uri="{FF2B5EF4-FFF2-40B4-BE49-F238E27FC236}">
                <a16:creationId xmlns:a16="http://schemas.microsoft.com/office/drawing/2014/main" id="{2CF8628A-87CD-474C-B1E2-9E6B15F22DD5}"/>
              </a:ext>
            </a:extLst>
          </p:cNvPr>
          <p:cNvPicPr>
            <a:picLocks noChangeAspect="1"/>
          </p:cNvPicPr>
          <p:nvPr/>
        </p:nvPicPr>
        <p:blipFill>
          <a:blip r:embed="rId2"/>
          <a:stretch>
            <a:fillRect/>
          </a:stretch>
        </p:blipFill>
        <p:spPr>
          <a:xfrm>
            <a:off x="2940259" y="1993004"/>
            <a:ext cx="6311482" cy="4354008"/>
          </a:xfrm>
          <a:prstGeom prst="rect">
            <a:avLst/>
          </a:prstGeom>
        </p:spPr>
      </p:pic>
    </p:spTree>
    <p:extLst>
      <p:ext uri="{BB962C8B-B14F-4D97-AF65-F5344CB8AC3E}">
        <p14:creationId xmlns:p14="http://schemas.microsoft.com/office/powerpoint/2010/main" val="2282732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4053F0-29AB-9E4C-9C77-63512E68DA27}"/>
              </a:ext>
            </a:extLst>
          </p:cNvPr>
          <p:cNvSpPr>
            <a:spLocks noGrp="1"/>
          </p:cNvSpPr>
          <p:nvPr>
            <p:ph type="title"/>
          </p:nvPr>
        </p:nvSpPr>
        <p:spPr/>
        <p:txBody>
          <a:bodyPr>
            <a:normAutofit/>
          </a:bodyPr>
          <a:lstStyle/>
          <a:p>
            <a:r>
              <a:rPr lang="en-US" sz="3200" dirty="0"/>
              <a:t>Phase Transitions in Ecological Systems</a:t>
            </a:r>
            <a:br>
              <a:rPr lang="en-US" sz="2800" dirty="0"/>
            </a:br>
            <a:r>
              <a:rPr lang="en-US" sz="2400" dirty="0"/>
              <a:t>https://</a:t>
            </a:r>
            <a:r>
              <a:rPr lang="en-US" sz="2400" dirty="0" err="1"/>
              <a:t>www.ecologyandsociety.org</a:t>
            </a:r>
            <a:r>
              <a:rPr lang="en-US" sz="2400" dirty="0"/>
              <a:t>/vol23/iss2/art5/figure1.html</a:t>
            </a:r>
          </a:p>
        </p:txBody>
      </p:sp>
      <p:pic>
        <p:nvPicPr>
          <p:cNvPr id="4" name="Picture 3">
            <a:extLst>
              <a:ext uri="{FF2B5EF4-FFF2-40B4-BE49-F238E27FC236}">
                <a16:creationId xmlns:a16="http://schemas.microsoft.com/office/drawing/2014/main" id="{A70011EF-E493-AB46-B2BD-656045CBD661}"/>
              </a:ext>
            </a:extLst>
          </p:cNvPr>
          <p:cNvPicPr>
            <a:picLocks noChangeAspect="1"/>
          </p:cNvPicPr>
          <p:nvPr/>
        </p:nvPicPr>
        <p:blipFill>
          <a:blip r:embed="rId2"/>
          <a:stretch>
            <a:fillRect/>
          </a:stretch>
        </p:blipFill>
        <p:spPr>
          <a:xfrm>
            <a:off x="1746165" y="1839557"/>
            <a:ext cx="8699669" cy="4735707"/>
          </a:xfrm>
          <a:prstGeom prst="rect">
            <a:avLst/>
          </a:prstGeom>
        </p:spPr>
      </p:pic>
    </p:spTree>
    <p:extLst>
      <p:ext uri="{BB962C8B-B14F-4D97-AF65-F5344CB8AC3E}">
        <p14:creationId xmlns:p14="http://schemas.microsoft.com/office/powerpoint/2010/main" val="2405544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45B7-30F1-A347-99CA-5ABCB9273FD5}"/>
              </a:ext>
            </a:extLst>
          </p:cNvPr>
          <p:cNvSpPr>
            <a:spLocks noGrp="1"/>
          </p:cNvSpPr>
          <p:nvPr>
            <p:ph type="title"/>
          </p:nvPr>
        </p:nvSpPr>
        <p:spPr/>
        <p:txBody>
          <a:bodyPr/>
          <a:lstStyle/>
          <a:p>
            <a:r>
              <a:rPr lang="en-US" dirty="0"/>
              <a:t>Protein Folding</a:t>
            </a:r>
            <a:br>
              <a:rPr lang="en-US" dirty="0"/>
            </a:br>
            <a:r>
              <a:rPr lang="en-US" sz="2800" dirty="0"/>
              <a:t>https://</a:t>
            </a:r>
            <a:r>
              <a:rPr lang="en-US" sz="2800" dirty="0" err="1"/>
              <a:t>en.wikipedia.org</a:t>
            </a:r>
            <a:r>
              <a:rPr lang="en-US" sz="2800" dirty="0"/>
              <a:t>/wiki/</a:t>
            </a:r>
            <a:r>
              <a:rPr lang="en-US" sz="2800" dirty="0" err="1"/>
              <a:t>Protein_folding</a:t>
            </a:r>
            <a:endParaRPr lang="en-US" sz="2800" dirty="0"/>
          </a:p>
        </p:txBody>
      </p:sp>
      <p:sp>
        <p:nvSpPr>
          <p:cNvPr id="3" name="Content Placeholder 2">
            <a:extLst>
              <a:ext uri="{FF2B5EF4-FFF2-40B4-BE49-F238E27FC236}">
                <a16:creationId xmlns:a16="http://schemas.microsoft.com/office/drawing/2014/main" id="{3DD858D4-703F-6445-94A4-126CF74D603E}"/>
              </a:ext>
            </a:extLst>
          </p:cNvPr>
          <p:cNvSpPr>
            <a:spLocks noGrp="1"/>
          </p:cNvSpPr>
          <p:nvPr>
            <p:ph sz="half" idx="1"/>
          </p:nvPr>
        </p:nvSpPr>
        <p:spPr>
          <a:xfrm>
            <a:off x="328773" y="1825625"/>
            <a:ext cx="5691027" cy="4351338"/>
          </a:xfrm>
        </p:spPr>
        <p:txBody>
          <a:bodyPr>
            <a:noAutofit/>
          </a:bodyPr>
          <a:lstStyle/>
          <a:p>
            <a:r>
              <a:rPr lang="en-US" sz="1800" dirty="0">
                <a:solidFill>
                  <a:srgbClr val="0F2EFF"/>
                </a:solidFill>
              </a:rPr>
              <a:t>Protein folding</a:t>
            </a:r>
            <a:r>
              <a:rPr lang="en-US" sz="1800" dirty="0"/>
              <a:t> </a:t>
            </a:r>
            <a:r>
              <a:rPr lang="en-US" sz="1800" dirty="0">
                <a:solidFill>
                  <a:srgbClr val="0F2EFF"/>
                </a:solidFill>
              </a:rPr>
              <a:t>is the physical process by which a protein chain is translated to its native three-dimensional structure, typically a "folded" conformation by which the protein becomes biologically functional. </a:t>
            </a:r>
          </a:p>
          <a:p>
            <a:r>
              <a:rPr lang="en-US" sz="1800" dirty="0"/>
              <a:t>Via an expeditious and reproducible process, a polypeptide folds into its characteristic three-dimensional structure from a random coil.</a:t>
            </a:r>
          </a:p>
          <a:p>
            <a:r>
              <a:rPr lang="en-US" sz="1800" dirty="0"/>
              <a:t>Each protein exists first as an unfolded polypeptide or random coil after being translated from a sequence of mRNA to a linear chain of amino acids. </a:t>
            </a:r>
          </a:p>
          <a:p>
            <a:r>
              <a:rPr lang="en-US" sz="1800" dirty="0"/>
              <a:t>At this stage the polypeptide lacks any stable (long-lasting) three-dimensional structure (the left hand side of the first figure). </a:t>
            </a:r>
          </a:p>
          <a:p>
            <a:r>
              <a:rPr lang="en-US" sz="1800" dirty="0"/>
              <a:t>As the polypeptide chain is being synthesized by a ribosome, the linear chain begins to fold into its three-dimensional structure.</a:t>
            </a:r>
          </a:p>
        </p:txBody>
      </p:sp>
      <p:pic>
        <p:nvPicPr>
          <p:cNvPr id="17416" name="Picture 8">
            <a:extLst>
              <a:ext uri="{FF2B5EF4-FFF2-40B4-BE49-F238E27FC236}">
                <a16:creationId xmlns:a16="http://schemas.microsoft.com/office/drawing/2014/main" id="{31C17D5B-937A-D943-B027-9CF12422E4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03389" y="1825625"/>
            <a:ext cx="511922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080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C68F-A129-9745-82C0-F40ADCDF6D8A}"/>
              </a:ext>
            </a:extLst>
          </p:cNvPr>
          <p:cNvSpPr>
            <a:spLocks noGrp="1"/>
          </p:cNvSpPr>
          <p:nvPr>
            <p:ph type="title"/>
          </p:nvPr>
        </p:nvSpPr>
        <p:spPr/>
        <p:txBody>
          <a:bodyPr>
            <a:normAutofit/>
          </a:bodyPr>
          <a:lstStyle/>
          <a:p>
            <a:r>
              <a:rPr lang="en-US" dirty="0"/>
              <a:t>Protein Folding</a:t>
            </a:r>
            <a:br>
              <a:rPr lang="en-US" dirty="0"/>
            </a:br>
            <a:r>
              <a:rPr lang="en-US" sz="1800" dirty="0"/>
              <a:t>https://</a:t>
            </a:r>
            <a:r>
              <a:rPr lang="en-US" sz="1800" dirty="0" err="1"/>
              <a:t>www.researchgate.net</a:t>
            </a:r>
            <a:r>
              <a:rPr lang="en-US" sz="1800" dirty="0"/>
              <a:t>/figure/Schematic-free-energy-landscape-of-proteins-Dynamic-models-of-proteins-are-visualized-in_fig9_223996526</a:t>
            </a:r>
          </a:p>
        </p:txBody>
      </p:sp>
      <p:sp>
        <p:nvSpPr>
          <p:cNvPr id="3" name="Content Placeholder 2">
            <a:extLst>
              <a:ext uri="{FF2B5EF4-FFF2-40B4-BE49-F238E27FC236}">
                <a16:creationId xmlns:a16="http://schemas.microsoft.com/office/drawing/2014/main" id="{6FDA4E82-32EE-C744-8AE3-2E7A859BD5CE}"/>
              </a:ext>
            </a:extLst>
          </p:cNvPr>
          <p:cNvSpPr>
            <a:spLocks noGrp="1"/>
          </p:cNvSpPr>
          <p:nvPr>
            <p:ph sz="half" idx="1"/>
          </p:nvPr>
        </p:nvSpPr>
        <p:spPr>
          <a:xfrm>
            <a:off x="903269" y="1690688"/>
            <a:ext cx="5816029" cy="4351338"/>
          </a:xfrm>
        </p:spPr>
        <p:txBody>
          <a:bodyPr>
            <a:noAutofit/>
          </a:bodyPr>
          <a:lstStyle/>
          <a:p>
            <a:r>
              <a:rPr lang="en-US" sz="1800" dirty="0">
                <a:solidFill>
                  <a:srgbClr val="0F2EFF"/>
                </a:solidFill>
              </a:rPr>
              <a:t>Schematic free-energy landscape of proteins. </a:t>
            </a:r>
          </a:p>
          <a:p>
            <a:r>
              <a:rPr lang="en-US" sz="1800" dirty="0"/>
              <a:t>Dynamic models of proteins are visualized in a free-energy landscape as a function of conformational coordinates. </a:t>
            </a:r>
          </a:p>
          <a:p>
            <a:r>
              <a:rPr lang="en-US" sz="1800" dirty="0"/>
              <a:t>This simplification involves a certain set of sample conditions. </a:t>
            </a:r>
          </a:p>
          <a:p>
            <a:r>
              <a:rPr lang="en-US" sz="1800" dirty="0"/>
              <a:t>Minima correspond to well-defined, stabilized states whereas maxima reflect short-lived transition states. </a:t>
            </a:r>
          </a:p>
          <a:p>
            <a:r>
              <a:rPr lang="en-US" sz="1800" dirty="0"/>
              <a:t>The height of the energy barriers is proportional to the timescale that is necessary to stochastically convert between states. </a:t>
            </a:r>
          </a:p>
          <a:p>
            <a:r>
              <a:rPr lang="en-US" sz="1800" dirty="0"/>
              <a:t>Any influence such as molecular interaction leads to redistribution within the energy landscape and/or modification of the profile. </a:t>
            </a:r>
          </a:p>
          <a:p>
            <a:r>
              <a:rPr lang="en-US" sz="1800" dirty="0"/>
              <a:t>The volume of the red spheres illustrates a hypothetical population of conformers.</a:t>
            </a:r>
          </a:p>
          <a:p>
            <a:endParaRPr lang="en-US" sz="1800" dirty="0"/>
          </a:p>
        </p:txBody>
      </p:sp>
      <p:pic>
        <p:nvPicPr>
          <p:cNvPr id="15362" name="Picture 2" descr="Schematic free-energy landscape of proteins. Dynamic models of proteins are visualized in a free-energy landscape as a function of conformational coordinates. This simplification involves a certain set of sample conditions. Minima correspond to well-defined, stabilized states whereas maxima reflect short-lived transition states. The height of the energy barriers is proportional to the timescale that is necessary to stochastically convert between states. Any influence such as molecular interaction leads to redistribution within the energy landscape and/or modification of the profile. The volume of the red spheres illustrates a hypothetical population of conformers.">
            <a:extLst>
              <a:ext uri="{FF2B5EF4-FFF2-40B4-BE49-F238E27FC236}">
                <a16:creationId xmlns:a16="http://schemas.microsoft.com/office/drawing/2014/main" id="{B9DC54B4-7553-404A-B134-E52EE262B7F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58971" y="2527442"/>
            <a:ext cx="4500311" cy="262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44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31335C-2E2F-804F-B1B6-6E506EA43ACC}"/>
              </a:ext>
            </a:extLst>
          </p:cNvPr>
          <p:cNvSpPr>
            <a:spLocks noGrp="1"/>
          </p:cNvSpPr>
          <p:nvPr>
            <p:ph type="title"/>
          </p:nvPr>
        </p:nvSpPr>
        <p:spPr/>
        <p:txBody>
          <a:bodyPr/>
          <a:lstStyle/>
          <a:p>
            <a:r>
              <a:rPr lang="en-US" dirty="0"/>
              <a:t>Introduction to Energy Landscapes</a:t>
            </a:r>
          </a:p>
        </p:txBody>
      </p:sp>
      <p:sp>
        <p:nvSpPr>
          <p:cNvPr id="4" name="Content Placeholder 3">
            <a:extLst>
              <a:ext uri="{FF2B5EF4-FFF2-40B4-BE49-F238E27FC236}">
                <a16:creationId xmlns:a16="http://schemas.microsoft.com/office/drawing/2014/main" id="{539DCB43-2C4C-9945-BFC7-F62B84EAB468}"/>
              </a:ext>
            </a:extLst>
          </p:cNvPr>
          <p:cNvSpPr>
            <a:spLocks noGrp="1"/>
          </p:cNvSpPr>
          <p:nvPr>
            <p:ph idx="1"/>
          </p:nvPr>
        </p:nvSpPr>
        <p:spPr/>
        <p:txBody>
          <a:bodyPr>
            <a:normAutofit fontScale="85000" lnSpcReduction="10000"/>
          </a:bodyPr>
          <a:lstStyle/>
          <a:p>
            <a:pPr>
              <a:lnSpc>
                <a:spcPct val="140000"/>
              </a:lnSpc>
              <a:spcBef>
                <a:spcPts val="0"/>
              </a:spcBef>
              <a:spcAft>
                <a:spcPts val="1200"/>
              </a:spcAft>
            </a:pPr>
            <a:r>
              <a:rPr lang="en-US" sz="2400" dirty="0"/>
              <a:t>The concept is frequently used in physics, chemistry, engineering, and biochemistry, e.g. to describe:</a:t>
            </a:r>
          </a:p>
          <a:p>
            <a:pPr lvl="1">
              <a:lnSpc>
                <a:spcPct val="140000"/>
              </a:lnSpc>
              <a:spcBef>
                <a:spcPts val="0"/>
              </a:spcBef>
              <a:spcAft>
                <a:spcPts val="600"/>
              </a:spcAft>
            </a:pPr>
            <a:r>
              <a:rPr lang="en-US" sz="2000" dirty="0">
                <a:solidFill>
                  <a:srgbClr val="0F2EFF"/>
                </a:solidFill>
              </a:rPr>
              <a:t> All possible conformations of a molecular entity, </a:t>
            </a:r>
          </a:p>
          <a:p>
            <a:pPr lvl="1">
              <a:lnSpc>
                <a:spcPct val="140000"/>
              </a:lnSpc>
              <a:spcBef>
                <a:spcPts val="0"/>
              </a:spcBef>
              <a:spcAft>
                <a:spcPts val="600"/>
              </a:spcAft>
            </a:pPr>
            <a:r>
              <a:rPr lang="en-US" sz="2000" dirty="0">
                <a:solidFill>
                  <a:srgbClr val="0F2EFF"/>
                </a:solidFill>
              </a:rPr>
              <a:t>Or the spatial positions of interacting molecules in a system, </a:t>
            </a:r>
          </a:p>
          <a:p>
            <a:pPr lvl="1">
              <a:lnSpc>
                <a:spcPct val="140000"/>
              </a:lnSpc>
              <a:spcBef>
                <a:spcPts val="0"/>
              </a:spcBef>
              <a:spcAft>
                <a:spcPts val="600"/>
              </a:spcAft>
            </a:pPr>
            <a:r>
              <a:rPr lang="en-US" sz="2000" dirty="0">
                <a:solidFill>
                  <a:srgbClr val="0F2EFF"/>
                </a:solidFill>
              </a:rPr>
              <a:t>Or parameters and their corresponding energy levels, typically Gibbs free energy. </a:t>
            </a:r>
          </a:p>
          <a:p>
            <a:pPr marL="228600" lvl="1">
              <a:lnSpc>
                <a:spcPct val="140000"/>
              </a:lnSpc>
              <a:spcBef>
                <a:spcPts val="0"/>
              </a:spcBef>
              <a:spcAft>
                <a:spcPts val="1200"/>
              </a:spcAft>
            </a:pPr>
            <a:r>
              <a:rPr lang="en-US" dirty="0"/>
              <a:t>Geometrically, the energy landscape is the graph of the energy function across the configuration space of the system. </a:t>
            </a:r>
          </a:p>
          <a:p>
            <a:pPr marL="228600" lvl="1">
              <a:lnSpc>
                <a:spcPct val="140000"/>
              </a:lnSpc>
              <a:spcBef>
                <a:spcPts val="0"/>
              </a:spcBef>
              <a:spcAft>
                <a:spcPts val="1200"/>
              </a:spcAft>
            </a:pPr>
            <a:r>
              <a:rPr lang="en-US" dirty="0"/>
              <a:t>The term is also used more generally in geometric perspectives to mathematical optimization, when the domain of the loss function is the parameter space of some system.</a:t>
            </a:r>
          </a:p>
        </p:txBody>
      </p:sp>
    </p:spTree>
    <p:extLst>
      <p:ext uri="{BB962C8B-B14F-4D97-AF65-F5344CB8AC3E}">
        <p14:creationId xmlns:p14="http://schemas.microsoft.com/office/powerpoint/2010/main" val="1239095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AB32-691E-9746-BDBE-B61F524D4DB5}"/>
              </a:ext>
            </a:extLst>
          </p:cNvPr>
          <p:cNvSpPr>
            <a:spLocks noGrp="1"/>
          </p:cNvSpPr>
          <p:nvPr>
            <p:ph type="title"/>
          </p:nvPr>
        </p:nvSpPr>
        <p:spPr/>
        <p:txBody>
          <a:bodyPr/>
          <a:lstStyle/>
          <a:p>
            <a:r>
              <a:rPr lang="en-US" dirty="0"/>
              <a:t>Folding Funnel</a:t>
            </a:r>
            <a:br>
              <a:rPr lang="en-US" dirty="0"/>
            </a:br>
            <a:r>
              <a:rPr lang="en-US" sz="2400" dirty="0"/>
              <a:t>https://</a:t>
            </a:r>
            <a:r>
              <a:rPr lang="en-US" sz="2400" dirty="0" err="1"/>
              <a:t>en.wikipedia.org</a:t>
            </a:r>
            <a:r>
              <a:rPr lang="en-US" sz="2400" dirty="0"/>
              <a:t>/wiki/</a:t>
            </a:r>
            <a:r>
              <a:rPr lang="en-US" sz="2400" dirty="0" err="1"/>
              <a:t>Folding_funnel</a:t>
            </a:r>
            <a:endParaRPr lang="en-US" sz="2400" dirty="0"/>
          </a:p>
        </p:txBody>
      </p:sp>
      <p:sp>
        <p:nvSpPr>
          <p:cNvPr id="3" name="Content Placeholder 2">
            <a:extLst>
              <a:ext uri="{FF2B5EF4-FFF2-40B4-BE49-F238E27FC236}">
                <a16:creationId xmlns:a16="http://schemas.microsoft.com/office/drawing/2014/main" id="{179FBFB1-F66D-EF40-AE08-6BB8FA19BAA8}"/>
              </a:ext>
            </a:extLst>
          </p:cNvPr>
          <p:cNvSpPr>
            <a:spLocks noGrp="1"/>
          </p:cNvSpPr>
          <p:nvPr>
            <p:ph sz="half" idx="1"/>
          </p:nvPr>
        </p:nvSpPr>
        <p:spPr>
          <a:xfrm>
            <a:off x="838199" y="1825625"/>
            <a:ext cx="5644793" cy="4351338"/>
          </a:xfrm>
        </p:spPr>
        <p:txBody>
          <a:bodyPr>
            <a:noAutofit/>
          </a:bodyPr>
          <a:lstStyle/>
          <a:p>
            <a:r>
              <a:rPr lang="en-US" sz="2000" dirty="0">
                <a:solidFill>
                  <a:srgbClr val="0F2EFF"/>
                </a:solidFill>
              </a:rPr>
              <a:t>The folding funnel hypothesis is a specific version of the energy landscape theory of protein folding, which assumes that a protein's native state corresponds to its free energy minimum.</a:t>
            </a:r>
          </a:p>
          <a:p>
            <a:r>
              <a:rPr lang="en-US" sz="2000" dirty="0"/>
              <a:t>Energy landscapes may be "rough", with many non-native local minima in which partially folded proteins can become trapped</a:t>
            </a:r>
          </a:p>
          <a:p>
            <a:r>
              <a:rPr lang="en-US" sz="2000" dirty="0"/>
              <a:t>The folding funnel hypothesis assumes that the native state is a deep free energy minimum with steep walls, corresponding to a single well-defined tertiary structure. </a:t>
            </a:r>
          </a:p>
          <a:p>
            <a:r>
              <a:rPr lang="en-US" sz="2000" dirty="0"/>
              <a:t>The term was introduced by Ken A. Dill in a 1987 article discussing the stabilities of globular proteins.</a:t>
            </a:r>
          </a:p>
        </p:txBody>
      </p:sp>
      <p:pic>
        <p:nvPicPr>
          <p:cNvPr id="6" name="Content Placeholder 5" descr="Diagram&#10;&#10;Description automatically generated">
            <a:extLst>
              <a:ext uri="{FF2B5EF4-FFF2-40B4-BE49-F238E27FC236}">
                <a16:creationId xmlns:a16="http://schemas.microsoft.com/office/drawing/2014/main" id="{FD02ED95-3294-EB49-8180-FBC366AAF800}"/>
              </a:ext>
            </a:extLst>
          </p:cNvPr>
          <p:cNvPicPr>
            <a:picLocks noGrp="1" noChangeAspect="1"/>
          </p:cNvPicPr>
          <p:nvPr>
            <p:ph sz="half" idx="2"/>
          </p:nvPr>
        </p:nvPicPr>
        <p:blipFill>
          <a:blip r:embed="rId2"/>
          <a:stretch>
            <a:fillRect/>
          </a:stretch>
        </p:blipFill>
        <p:spPr>
          <a:xfrm>
            <a:off x="7059370" y="1825625"/>
            <a:ext cx="3407260" cy="4351338"/>
          </a:xfrm>
        </p:spPr>
      </p:pic>
    </p:spTree>
    <p:extLst>
      <p:ext uri="{BB962C8B-B14F-4D97-AF65-F5344CB8AC3E}">
        <p14:creationId xmlns:p14="http://schemas.microsoft.com/office/powerpoint/2010/main" val="2808860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ACA5-D301-E242-8D25-968E24CFC17B}"/>
              </a:ext>
            </a:extLst>
          </p:cNvPr>
          <p:cNvSpPr>
            <a:spLocks noGrp="1"/>
          </p:cNvSpPr>
          <p:nvPr>
            <p:ph type="title"/>
          </p:nvPr>
        </p:nvSpPr>
        <p:spPr/>
        <p:txBody>
          <a:bodyPr/>
          <a:lstStyle/>
          <a:p>
            <a:r>
              <a:rPr lang="en-US" dirty="0">
                <a:solidFill>
                  <a:prstClr val="black"/>
                </a:solidFill>
              </a:rPr>
              <a:t>Protein Folding</a:t>
            </a:r>
            <a:br>
              <a:rPr lang="en-US" dirty="0">
                <a:solidFill>
                  <a:prstClr val="black"/>
                </a:solidFill>
              </a:rPr>
            </a:br>
            <a:r>
              <a:rPr lang="en-US" sz="2400" dirty="0">
                <a:solidFill>
                  <a:prstClr val="black"/>
                </a:solidFill>
              </a:rPr>
              <a:t>https://</a:t>
            </a:r>
            <a:r>
              <a:rPr lang="en-US" sz="2400" dirty="0" err="1">
                <a:solidFill>
                  <a:prstClr val="black"/>
                </a:solidFill>
              </a:rPr>
              <a:t>en.wikipedia.org</a:t>
            </a:r>
            <a:r>
              <a:rPr lang="en-US" sz="2400" dirty="0">
                <a:solidFill>
                  <a:prstClr val="black"/>
                </a:solidFill>
              </a:rPr>
              <a:t>/wiki/</a:t>
            </a:r>
            <a:r>
              <a:rPr lang="en-US" sz="2400" dirty="0" err="1">
                <a:solidFill>
                  <a:prstClr val="black"/>
                </a:solidFill>
              </a:rPr>
              <a:t>Folding_funnel</a:t>
            </a:r>
            <a:endParaRPr lang="en-US" dirty="0"/>
          </a:p>
        </p:txBody>
      </p:sp>
      <p:sp>
        <p:nvSpPr>
          <p:cNvPr id="3" name="Content Placeholder 2">
            <a:extLst>
              <a:ext uri="{FF2B5EF4-FFF2-40B4-BE49-F238E27FC236}">
                <a16:creationId xmlns:a16="http://schemas.microsoft.com/office/drawing/2014/main" id="{BBF529D2-5AEC-2D48-BE40-4BAF91579FAC}"/>
              </a:ext>
            </a:extLst>
          </p:cNvPr>
          <p:cNvSpPr>
            <a:spLocks noGrp="1"/>
          </p:cNvSpPr>
          <p:nvPr>
            <p:ph idx="1"/>
          </p:nvPr>
        </p:nvSpPr>
        <p:spPr/>
        <p:txBody>
          <a:bodyPr>
            <a:noAutofit/>
          </a:bodyPr>
          <a:lstStyle/>
          <a:p>
            <a:r>
              <a:rPr lang="en-US" sz="2200" dirty="0">
                <a:solidFill>
                  <a:srgbClr val="0F2EFF"/>
                </a:solidFill>
              </a:rPr>
              <a:t>As protein folding process goes through a stochastic search of conformations before reaching its final destination, the vast number of possible conformations is considered irrelevant, while the kinetic traps begin to play a role. </a:t>
            </a:r>
          </a:p>
          <a:p>
            <a:r>
              <a:rPr lang="en-US" sz="2200" dirty="0"/>
              <a:t>The stochastic idea of protein intermediate conformations reveals the concept of an “energy landscape” or "folding funnel" in which folding properties are related to free energy and that the accessible conformations of a protein are reduced as it approaches native-like structure. </a:t>
            </a:r>
          </a:p>
          <a:p>
            <a:r>
              <a:rPr lang="en-US" sz="2200" dirty="0"/>
              <a:t>The y-axis of the funnel represents the "internal free energy" of a protein: the sum of hydrogen bonds, ion-pairs, torsion angle energies, hydrophobic and solvation free energies. </a:t>
            </a:r>
          </a:p>
          <a:p>
            <a:r>
              <a:rPr lang="en-US" sz="2200" dirty="0"/>
              <a:t>The many x-axes represent the conformational structures, and those that are geometrically similar to each other are close to one another in the energy landscape.</a:t>
            </a:r>
          </a:p>
          <a:p>
            <a:endParaRPr lang="en-US" sz="2200" dirty="0"/>
          </a:p>
        </p:txBody>
      </p:sp>
    </p:spTree>
    <p:extLst>
      <p:ext uri="{BB962C8B-B14F-4D97-AF65-F5344CB8AC3E}">
        <p14:creationId xmlns:p14="http://schemas.microsoft.com/office/powerpoint/2010/main" val="2579097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E864-EEF0-C249-9BF5-214595AEFA55}"/>
              </a:ext>
            </a:extLst>
          </p:cNvPr>
          <p:cNvSpPr>
            <a:spLocks noGrp="1"/>
          </p:cNvSpPr>
          <p:nvPr>
            <p:ph type="title"/>
          </p:nvPr>
        </p:nvSpPr>
        <p:spPr/>
        <p:txBody>
          <a:bodyPr/>
          <a:lstStyle/>
          <a:p>
            <a:r>
              <a:rPr lang="en-US" dirty="0"/>
              <a:t>Protein Folding</a:t>
            </a:r>
            <a:br>
              <a:rPr lang="en-US" dirty="0"/>
            </a:br>
            <a:r>
              <a:rPr lang="en-US" sz="2400" dirty="0">
                <a:solidFill>
                  <a:prstClr val="black"/>
                </a:solidFill>
              </a:rPr>
              <a:t>https://</a:t>
            </a:r>
            <a:r>
              <a:rPr lang="en-US" sz="2400" dirty="0" err="1">
                <a:solidFill>
                  <a:prstClr val="black"/>
                </a:solidFill>
              </a:rPr>
              <a:t>en.wikipedia.org</a:t>
            </a:r>
            <a:r>
              <a:rPr lang="en-US" sz="2400" dirty="0">
                <a:solidFill>
                  <a:prstClr val="black"/>
                </a:solidFill>
              </a:rPr>
              <a:t>/wiki/</a:t>
            </a:r>
            <a:r>
              <a:rPr lang="en-US" sz="2400" dirty="0" err="1">
                <a:solidFill>
                  <a:prstClr val="black"/>
                </a:solidFill>
              </a:rPr>
              <a:t>Folding_funnel</a:t>
            </a:r>
            <a:endParaRPr lang="en-US" dirty="0"/>
          </a:p>
        </p:txBody>
      </p:sp>
      <p:sp>
        <p:nvSpPr>
          <p:cNvPr id="3" name="Content Placeholder 2">
            <a:extLst>
              <a:ext uri="{FF2B5EF4-FFF2-40B4-BE49-F238E27FC236}">
                <a16:creationId xmlns:a16="http://schemas.microsoft.com/office/drawing/2014/main" id="{A2442FA7-5725-7F45-AF42-B9751145BE75}"/>
              </a:ext>
            </a:extLst>
          </p:cNvPr>
          <p:cNvSpPr>
            <a:spLocks noGrp="1"/>
          </p:cNvSpPr>
          <p:nvPr>
            <p:ph idx="1"/>
          </p:nvPr>
        </p:nvSpPr>
        <p:spPr/>
        <p:txBody>
          <a:bodyPr>
            <a:normAutofit/>
          </a:bodyPr>
          <a:lstStyle/>
          <a:p>
            <a:r>
              <a:rPr lang="en-US" sz="2000" dirty="0"/>
              <a:t>The protein folding problem is concerned with three questions, as stated by Ken A. Dill and Justin L. MacCallum: </a:t>
            </a:r>
          </a:p>
          <a:p>
            <a:pPr lvl="1"/>
            <a:r>
              <a:rPr lang="en-US" sz="1800" dirty="0">
                <a:solidFill>
                  <a:srgbClr val="0F2EFF"/>
                </a:solidFill>
              </a:rPr>
              <a:t>How can an amino acid sequence determine the 3D native structure of a protein? </a:t>
            </a:r>
          </a:p>
          <a:p>
            <a:pPr lvl="1"/>
            <a:r>
              <a:rPr lang="en-US" sz="1800" dirty="0">
                <a:solidFill>
                  <a:srgbClr val="0F2EFF"/>
                </a:solidFill>
              </a:rPr>
              <a:t>How can a protein fold so quickly despite a vast number of possible conformations (the Levinthal's Paradox)? How does the protein know what conformations not to search? </a:t>
            </a:r>
          </a:p>
          <a:p>
            <a:pPr lvl="1"/>
            <a:r>
              <a:rPr lang="en-US" sz="1800" dirty="0">
                <a:solidFill>
                  <a:srgbClr val="0F2EFF"/>
                </a:solidFill>
              </a:rPr>
              <a:t>Is it possible to create a computer algorithm to predict a protein's native structure based on its amino acid sequence alone? </a:t>
            </a:r>
          </a:p>
          <a:p>
            <a:r>
              <a:rPr lang="en-US" sz="2000" dirty="0"/>
              <a:t>Auxiliary factors inside the living cell such as folding catalysts and chaperones assist in the folding process but do not determine the native structure of a protein. </a:t>
            </a:r>
          </a:p>
          <a:p>
            <a:r>
              <a:rPr lang="en-US" sz="2000" dirty="0"/>
              <a:t>Studies during the 1980s focused on models that could explain the shape of the energy landscape, a mathematical function that describes the free energy of a protein as a function of the microscopic degrees of freedom.</a:t>
            </a:r>
          </a:p>
        </p:txBody>
      </p:sp>
    </p:spTree>
    <p:extLst>
      <p:ext uri="{BB962C8B-B14F-4D97-AF65-F5344CB8AC3E}">
        <p14:creationId xmlns:p14="http://schemas.microsoft.com/office/powerpoint/2010/main" val="1246367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40F52-2484-6B48-8DEF-B900A6423C65}"/>
              </a:ext>
            </a:extLst>
          </p:cNvPr>
          <p:cNvSpPr>
            <a:spLocks noGrp="1"/>
          </p:cNvSpPr>
          <p:nvPr>
            <p:ph type="title"/>
          </p:nvPr>
        </p:nvSpPr>
        <p:spPr/>
        <p:txBody>
          <a:bodyPr/>
          <a:lstStyle/>
          <a:p>
            <a:r>
              <a:rPr lang="en-US" dirty="0"/>
              <a:t>Types of Folding Funnels</a:t>
            </a:r>
            <a:br>
              <a:rPr lang="en-US" dirty="0"/>
            </a:br>
            <a:r>
              <a:rPr lang="en-US" sz="2400" dirty="0"/>
              <a:t>https://</a:t>
            </a:r>
            <a:r>
              <a:rPr lang="en-US" sz="2400" dirty="0" err="1"/>
              <a:t>en.wikipedia.org</a:t>
            </a:r>
            <a:r>
              <a:rPr lang="en-US" sz="2400" dirty="0"/>
              <a:t>/wiki/</a:t>
            </a:r>
            <a:r>
              <a:rPr lang="en-US" sz="2400" dirty="0" err="1"/>
              <a:t>Folding_funnel</a:t>
            </a:r>
            <a:endParaRPr lang="en-US" sz="2400" dirty="0"/>
          </a:p>
        </p:txBody>
      </p:sp>
      <p:pic>
        <p:nvPicPr>
          <p:cNvPr id="7" name="Content Placeholder 6" descr="A picture containing chart&#10;&#10;Description automatically generated">
            <a:extLst>
              <a:ext uri="{FF2B5EF4-FFF2-40B4-BE49-F238E27FC236}">
                <a16:creationId xmlns:a16="http://schemas.microsoft.com/office/drawing/2014/main" id="{B127E6C4-BBC9-FE4E-9EC6-4407C25ABDEB}"/>
              </a:ext>
            </a:extLst>
          </p:cNvPr>
          <p:cNvPicPr>
            <a:picLocks noGrp="1" noChangeAspect="1"/>
          </p:cNvPicPr>
          <p:nvPr>
            <p:ph idx="1"/>
          </p:nvPr>
        </p:nvPicPr>
        <p:blipFill>
          <a:blip r:embed="rId2"/>
          <a:stretch>
            <a:fillRect/>
          </a:stretch>
        </p:blipFill>
        <p:spPr>
          <a:xfrm>
            <a:off x="559274" y="1706688"/>
            <a:ext cx="10719895" cy="3010694"/>
          </a:xfrm>
        </p:spPr>
      </p:pic>
      <p:sp>
        <p:nvSpPr>
          <p:cNvPr id="8" name="TextBox 7">
            <a:extLst>
              <a:ext uri="{FF2B5EF4-FFF2-40B4-BE49-F238E27FC236}">
                <a16:creationId xmlns:a16="http://schemas.microsoft.com/office/drawing/2014/main" id="{58803A15-972A-EB45-907D-DA631117CA84}"/>
              </a:ext>
            </a:extLst>
          </p:cNvPr>
          <p:cNvSpPr txBox="1"/>
          <p:nvPr/>
        </p:nvSpPr>
        <p:spPr>
          <a:xfrm>
            <a:off x="1582220" y="5301465"/>
            <a:ext cx="8846050" cy="646331"/>
          </a:xfrm>
          <a:prstGeom prst="rect">
            <a:avLst/>
          </a:prstGeom>
          <a:noFill/>
        </p:spPr>
        <p:txBody>
          <a:bodyPr wrap="square" rtlCol="0">
            <a:spAutoFit/>
          </a:bodyPr>
          <a:lstStyle/>
          <a:p>
            <a:pPr algn="ctr"/>
            <a:r>
              <a:rPr lang="en-US" dirty="0"/>
              <a:t>From left to right for proposed funnel-shaped energy landscape: the idealized smooth funnel, the rugged funnel, the Moat funnel, and the Champagne Glass funnel.</a:t>
            </a:r>
          </a:p>
        </p:txBody>
      </p:sp>
    </p:spTree>
    <p:extLst>
      <p:ext uri="{BB962C8B-B14F-4D97-AF65-F5344CB8AC3E}">
        <p14:creationId xmlns:p14="http://schemas.microsoft.com/office/powerpoint/2010/main" val="2556079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5D598B-B6BF-7340-9B1D-9153CDDAB56F}"/>
              </a:ext>
            </a:extLst>
          </p:cNvPr>
          <p:cNvSpPr>
            <a:spLocks noGrp="1"/>
          </p:cNvSpPr>
          <p:nvPr>
            <p:ph type="title"/>
          </p:nvPr>
        </p:nvSpPr>
        <p:spPr/>
        <p:txBody>
          <a:bodyPr>
            <a:normAutofit/>
          </a:bodyPr>
          <a:lstStyle/>
          <a:p>
            <a:r>
              <a:rPr lang="en-US" dirty="0"/>
              <a:t>Protein Folding</a:t>
            </a:r>
            <a:br>
              <a:rPr lang="en-US" dirty="0"/>
            </a:br>
            <a:r>
              <a:rPr lang="en-US" sz="2700" dirty="0"/>
              <a:t>https://</a:t>
            </a:r>
            <a:r>
              <a:rPr lang="en-US" sz="2700" dirty="0" err="1"/>
              <a:t>www.nature.com</a:t>
            </a:r>
            <a:r>
              <a:rPr lang="en-US" sz="2700" dirty="0"/>
              <a:t>/articles/s41598-017-10525-5</a:t>
            </a:r>
          </a:p>
        </p:txBody>
      </p:sp>
      <p:pic>
        <p:nvPicPr>
          <p:cNvPr id="16386" name="Picture 2" descr="figure1">
            <a:extLst>
              <a:ext uri="{FF2B5EF4-FFF2-40B4-BE49-F238E27FC236}">
                <a16:creationId xmlns:a16="http://schemas.microsoft.com/office/drawing/2014/main" id="{3162C6FC-873E-8547-884A-9209DC14034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476572" y="2199179"/>
            <a:ext cx="4343400" cy="337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24E98C-6F24-1248-86C7-71F7868ABAE3}"/>
              </a:ext>
            </a:extLst>
          </p:cNvPr>
          <p:cNvSpPr txBox="1"/>
          <p:nvPr/>
        </p:nvSpPr>
        <p:spPr>
          <a:xfrm>
            <a:off x="760288" y="2199179"/>
            <a:ext cx="5013788" cy="39241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Schematic energy landscape for protein folding and aggregation.</a:t>
            </a:r>
          </a:p>
          <a:p>
            <a:pPr marL="285750" indent="-285750">
              <a:spcAft>
                <a:spcPts val="600"/>
              </a:spcAft>
              <a:buFont typeface="Arial" panose="020B0604020202020204" pitchFamily="34" charset="0"/>
              <a:buChar char="•"/>
            </a:pPr>
            <a:r>
              <a:rPr lang="en-US" dirty="0">
                <a:solidFill>
                  <a:srgbClr val="0F2EFF"/>
                </a:solidFill>
              </a:rPr>
              <a:t>The surface shows the multitude of conformations “funneling” towards the native state via intramolecular contact formation, or towards the formation of amyloid fibrils via intermolecular contacts. </a:t>
            </a:r>
          </a:p>
          <a:p>
            <a:pPr marL="285750" indent="-285750">
              <a:spcAft>
                <a:spcPts val="600"/>
              </a:spcAft>
              <a:buFont typeface="Arial" panose="020B0604020202020204" pitchFamily="34" charset="0"/>
              <a:buChar char="•"/>
            </a:pPr>
            <a:r>
              <a:rPr lang="en-US" dirty="0"/>
              <a:t>The landscape is represented by the free energy of the protein as a function of some reaction coordinate (planar slices through the 3D surface). </a:t>
            </a:r>
          </a:p>
          <a:p>
            <a:pPr marL="285750" indent="-285750">
              <a:spcAft>
                <a:spcPts val="600"/>
              </a:spcAft>
              <a:buFont typeface="Arial" panose="020B0604020202020204" pitchFamily="34" charset="0"/>
              <a:buChar char="•"/>
            </a:pPr>
            <a:r>
              <a:rPr lang="en-US" dirty="0"/>
              <a:t>Entropy is schematized as width within any particular sub-funnel. </a:t>
            </a:r>
          </a:p>
        </p:txBody>
      </p:sp>
    </p:spTree>
    <p:extLst>
      <p:ext uri="{BB962C8B-B14F-4D97-AF65-F5344CB8AC3E}">
        <p14:creationId xmlns:p14="http://schemas.microsoft.com/office/powerpoint/2010/main" val="2870446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37E7-D88B-594B-AF3F-B071D2FB6CC0}"/>
              </a:ext>
            </a:extLst>
          </p:cNvPr>
          <p:cNvSpPr>
            <a:spLocks noGrp="1"/>
          </p:cNvSpPr>
          <p:nvPr>
            <p:ph type="title"/>
          </p:nvPr>
        </p:nvSpPr>
        <p:spPr/>
        <p:txBody>
          <a:bodyPr>
            <a:normAutofit/>
          </a:bodyPr>
          <a:lstStyle/>
          <a:p>
            <a:r>
              <a:rPr lang="en-US" dirty="0">
                <a:solidFill>
                  <a:prstClr val="black"/>
                </a:solidFill>
              </a:rPr>
              <a:t>Protein Folding</a:t>
            </a:r>
            <a:br>
              <a:rPr lang="en-US" dirty="0">
                <a:solidFill>
                  <a:prstClr val="black"/>
                </a:solidFill>
              </a:rPr>
            </a:br>
            <a:r>
              <a:rPr lang="en-US" sz="2700" dirty="0">
                <a:solidFill>
                  <a:prstClr val="black"/>
                </a:solidFill>
              </a:rPr>
              <a:t>https://</a:t>
            </a:r>
            <a:r>
              <a:rPr lang="en-US" sz="2700" dirty="0" err="1">
                <a:solidFill>
                  <a:prstClr val="black"/>
                </a:solidFill>
              </a:rPr>
              <a:t>www.nature.com</a:t>
            </a:r>
            <a:r>
              <a:rPr lang="en-US" sz="2700" dirty="0">
                <a:solidFill>
                  <a:prstClr val="black"/>
                </a:solidFill>
              </a:rPr>
              <a:t>/articles/s41598-017-10525-5</a:t>
            </a:r>
            <a:endParaRPr lang="en-US" dirty="0"/>
          </a:p>
        </p:txBody>
      </p:sp>
      <p:sp>
        <p:nvSpPr>
          <p:cNvPr id="3" name="Content Placeholder 2">
            <a:extLst>
              <a:ext uri="{FF2B5EF4-FFF2-40B4-BE49-F238E27FC236}">
                <a16:creationId xmlns:a16="http://schemas.microsoft.com/office/drawing/2014/main" id="{E6A7288B-FC3F-914F-94F4-083CA411FBD0}"/>
              </a:ext>
            </a:extLst>
          </p:cNvPr>
          <p:cNvSpPr>
            <a:spLocks noGrp="1"/>
          </p:cNvSpPr>
          <p:nvPr>
            <p:ph sz="half" idx="1"/>
          </p:nvPr>
        </p:nvSpPr>
        <p:spPr/>
        <p:txBody>
          <a:bodyPr>
            <a:normAutofit/>
          </a:bodyPr>
          <a:lstStyle/>
          <a:p>
            <a:r>
              <a:rPr lang="en-US" sz="2000" dirty="0">
                <a:solidFill>
                  <a:srgbClr val="0F2EFF"/>
                </a:solidFill>
              </a:rPr>
              <a:t>Unfolded conformers possess the highest free energies and the largest entropies (top of funnel). </a:t>
            </a:r>
          </a:p>
          <a:p>
            <a:r>
              <a:rPr lang="en-US" sz="2000" dirty="0"/>
              <a:t>Folding occurs as conformers move within (</a:t>
            </a:r>
            <a:r>
              <a:rPr lang="en-US" sz="2000" i="1" dirty="0"/>
              <a:t>i.e</a:t>
            </a:r>
            <a:r>
              <a:rPr lang="en-US" sz="2000" dirty="0"/>
              <a:t>., explore) different regions of conformational space, experiencing progressive decreases in free energy and entropy until the native state is formed. </a:t>
            </a:r>
          </a:p>
          <a:p>
            <a:r>
              <a:rPr lang="en-US" sz="2000" dirty="0"/>
              <a:t>Within the minimum of the native state, a multitude of substrates exist (protein “breathing”). </a:t>
            </a:r>
          </a:p>
          <a:p>
            <a:endParaRPr lang="en-US" sz="2000" dirty="0"/>
          </a:p>
        </p:txBody>
      </p:sp>
      <p:pic>
        <p:nvPicPr>
          <p:cNvPr id="5" name="Picture 2" descr="figure1">
            <a:extLst>
              <a:ext uri="{FF2B5EF4-FFF2-40B4-BE49-F238E27FC236}">
                <a16:creationId xmlns:a16="http://schemas.microsoft.com/office/drawing/2014/main" id="{29E4CDFB-9A49-0C4A-9DAA-D44075441B7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591300" y="2312194"/>
            <a:ext cx="4343400" cy="337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385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5CF68-B939-9746-B909-24D8E48D270D}"/>
              </a:ext>
            </a:extLst>
          </p:cNvPr>
          <p:cNvSpPr>
            <a:spLocks noGrp="1"/>
          </p:cNvSpPr>
          <p:nvPr>
            <p:ph type="title"/>
          </p:nvPr>
        </p:nvSpPr>
        <p:spPr/>
        <p:txBody>
          <a:bodyPr/>
          <a:lstStyle/>
          <a:p>
            <a:r>
              <a:rPr lang="en-US" dirty="0"/>
              <a:t>Protein Folding</a:t>
            </a:r>
            <a:br>
              <a:rPr lang="en-US" dirty="0"/>
            </a:br>
            <a:r>
              <a:rPr lang="en-US" sz="2400" dirty="0"/>
              <a:t>https://</a:t>
            </a:r>
            <a:r>
              <a:rPr lang="en-US" sz="2400" dirty="0" err="1"/>
              <a:t>pubs.acs.org</a:t>
            </a:r>
            <a:r>
              <a:rPr lang="en-US" sz="2400" dirty="0"/>
              <a:t>/</a:t>
            </a:r>
            <a:r>
              <a:rPr lang="en-US" sz="2400" dirty="0" err="1"/>
              <a:t>doi</a:t>
            </a:r>
            <a:r>
              <a:rPr lang="en-US" sz="2400" dirty="0"/>
              <a:t>/10.1021/jp0680544</a:t>
            </a:r>
          </a:p>
        </p:txBody>
      </p:sp>
      <p:pic>
        <p:nvPicPr>
          <p:cNvPr id="6" name="Content Placeholder 5">
            <a:extLst>
              <a:ext uri="{FF2B5EF4-FFF2-40B4-BE49-F238E27FC236}">
                <a16:creationId xmlns:a16="http://schemas.microsoft.com/office/drawing/2014/main" id="{CD615BE0-FB3E-F840-9F89-D24C6BF5AFED}"/>
              </a:ext>
            </a:extLst>
          </p:cNvPr>
          <p:cNvPicPr>
            <a:picLocks noGrp="1" noChangeAspect="1"/>
          </p:cNvPicPr>
          <p:nvPr>
            <p:ph sz="half" idx="1"/>
          </p:nvPr>
        </p:nvPicPr>
        <p:blipFill>
          <a:blip r:embed="rId2"/>
          <a:stretch>
            <a:fillRect/>
          </a:stretch>
        </p:blipFill>
        <p:spPr>
          <a:xfrm>
            <a:off x="1295400" y="2027202"/>
            <a:ext cx="4178300" cy="3309214"/>
          </a:xfrm>
          <a:prstGeom prst="rect">
            <a:avLst/>
          </a:prstGeom>
        </p:spPr>
      </p:pic>
      <p:pic>
        <p:nvPicPr>
          <p:cNvPr id="5" name="Content Placeholder 4">
            <a:extLst>
              <a:ext uri="{FF2B5EF4-FFF2-40B4-BE49-F238E27FC236}">
                <a16:creationId xmlns:a16="http://schemas.microsoft.com/office/drawing/2014/main" id="{1073E21D-47D5-1C4A-B827-5B2ADD5B9222}"/>
              </a:ext>
            </a:extLst>
          </p:cNvPr>
          <p:cNvPicPr>
            <a:picLocks noGrp="1" noChangeAspect="1"/>
          </p:cNvPicPr>
          <p:nvPr>
            <p:ph sz="half" idx="2"/>
          </p:nvPr>
        </p:nvPicPr>
        <p:blipFill>
          <a:blip r:embed="rId3"/>
          <a:stretch>
            <a:fillRect/>
          </a:stretch>
        </p:blipFill>
        <p:spPr>
          <a:xfrm>
            <a:off x="6371617" y="2239276"/>
            <a:ext cx="5205919" cy="3206846"/>
          </a:xfrm>
          <a:prstGeom prst="rect">
            <a:avLst/>
          </a:prstGeom>
        </p:spPr>
      </p:pic>
      <p:sp>
        <p:nvSpPr>
          <p:cNvPr id="7" name="TextBox 6">
            <a:extLst>
              <a:ext uri="{FF2B5EF4-FFF2-40B4-BE49-F238E27FC236}">
                <a16:creationId xmlns:a16="http://schemas.microsoft.com/office/drawing/2014/main" id="{69E2D0FD-4CA7-A640-8895-DA69D2181BBC}"/>
              </a:ext>
            </a:extLst>
          </p:cNvPr>
          <p:cNvSpPr txBox="1"/>
          <p:nvPr/>
        </p:nvSpPr>
        <p:spPr>
          <a:xfrm>
            <a:off x="548937" y="5885234"/>
            <a:ext cx="5671225" cy="830997"/>
          </a:xfrm>
          <a:prstGeom prst="rect">
            <a:avLst/>
          </a:prstGeom>
          <a:noFill/>
        </p:spPr>
        <p:txBody>
          <a:bodyPr wrap="square" rtlCol="0">
            <a:spAutoFit/>
          </a:bodyPr>
          <a:lstStyle/>
          <a:p>
            <a:pPr algn="ctr"/>
            <a:r>
              <a:rPr lang="en-US" sz="1600" dirty="0"/>
              <a:t>Time evolution of the occupation probabilities for three groups of local minima in met-enkephalin at 298 K. The initial state at </a:t>
            </a:r>
            <a:r>
              <a:rPr lang="en-US" sz="1600" i="1" dirty="0"/>
              <a:t>t</a:t>
            </a:r>
            <a:r>
              <a:rPr lang="en-US" sz="1600" dirty="0"/>
              <a:t> = 0 corresponds to a high-temperature distribution (800 K).</a:t>
            </a:r>
          </a:p>
        </p:txBody>
      </p:sp>
      <p:sp>
        <p:nvSpPr>
          <p:cNvPr id="8" name="TextBox 7">
            <a:extLst>
              <a:ext uri="{FF2B5EF4-FFF2-40B4-BE49-F238E27FC236}">
                <a16:creationId xmlns:a16="http://schemas.microsoft.com/office/drawing/2014/main" id="{1FC99190-8050-6942-9540-000B2C06C68C}"/>
              </a:ext>
            </a:extLst>
          </p:cNvPr>
          <p:cNvSpPr txBox="1"/>
          <p:nvPr/>
        </p:nvSpPr>
        <p:spPr>
          <a:xfrm>
            <a:off x="6828817" y="5885234"/>
            <a:ext cx="4902740" cy="830997"/>
          </a:xfrm>
          <a:prstGeom prst="rect">
            <a:avLst/>
          </a:prstGeom>
          <a:noFill/>
        </p:spPr>
        <p:txBody>
          <a:bodyPr wrap="square" rtlCol="0">
            <a:spAutoFit/>
          </a:bodyPr>
          <a:lstStyle/>
          <a:p>
            <a:pPr algn="ctr"/>
            <a:r>
              <a:rPr lang="en-US" sz="1600" dirty="0"/>
              <a:t>Schematic representation of changes in potential energy and entropy during protein folding (right), and some corresponding configurations (left).</a:t>
            </a:r>
          </a:p>
        </p:txBody>
      </p:sp>
    </p:spTree>
    <p:extLst>
      <p:ext uri="{BB962C8B-B14F-4D97-AF65-F5344CB8AC3E}">
        <p14:creationId xmlns:p14="http://schemas.microsoft.com/office/powerpoint/2010/main" val="1981594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CCE399-D7BA-B340-AD92-24D2488E5C77}"/>
              </a:ext>
            </a:extLst>
          </p:cNvPr>
          <p:cNvSpPr>
            <a:spLocks noGrp="1"/>
          </p:cNvSpPr>
          <p:nvPr>
            <p:ph type="title"/>
          </p:nvPr>
        </p:nvSpPr>
        <p:spPr/>
        <p:txBody>
          <a:bodyPr/>
          <a:lstStyle/>
          <a:p>
            <a:r>
              <a:rPr lang="en-US" dirty="0">
                <a:solidFill>
                  <a:prstClr val="black"/>
                </a:solidFill>
              </a:rPr>
              <a:t>Protein Folding</a:t>
            </a:r>
            <a:br>
              <a:rPr lang="en-US" dirty="0">
                <a:solidFill>
                  <a:prstClr val="black"/>
                </a:solidFill>
              </a:rPr>
            </a:br>
            <a:r>
              <a:rPr lang="en-US" sz="2400" dirty="0">
                <a:solidFill>
                  <a:prstClr val="black"/>
                </a:solidFill>
              </a:rPr>
              <a:t>https://</a:t>
            </a:r>
            <a:r>
              <a:rPr lang="en-US" sz="2400" dirty="0" err="1">
                <a:solidFill>
                  <a:prstClr val="black"/>
                </a:solidFill>
              </a:rPr>
              <a:t>pubs.acs.org</a:t>
            </a:r>
            <a:r>
              <a:rPr lang="en-US" sz="2400" dirty="0">
                <a:solidFill>
                  <a:prstClr val="black"/>
                </a:solidFill>
              </a:rPr>
              <a:t>/</a:t>
            </a:r>
            <a:r>
              <a:rPr lang="en-US" sz="2400" dirty="0" err="1">
                <a:solidFill>
                  <a:prstClr val="black"/>
                </a:solidFill>
              </a:rPr>
              <a:t>doi</a:t>
            </a:r>
            <a:r>
              <a:rPr lang="en-US" sz="2400" dirty="0">
                <a:solidFill>
                  <a:prstClr val="black"/>
                </a:solidFill>
              </a:rPr>
              <a:t>/10.1021/jp0680544</a:t>
            </a:r>
            <a:endParaRPr lang="en-US" dirty="0"/>
          </a:p>
        </p:txBody>
      </p:sp>
      <p:sp>
        <p:nvSpPr>
          <p:cNvPr id="6" name="Content Placeholder 5">
            <a:extLst>
              <a:ext uri="{FF2B5EF4-FFF2-40B4-BE49-F238E27FC236}">
                <a16:creationId xmlns:a16="http://schemas.microsoft.com/office/drawing/2014/main" id="{FFB27B2F-9E39-1347-9CC0-3506AB0E344D}"/>
              </a:ext>
            </a:extLst>
          </p:cNvPr>
          <p:cNvSpPr>
            <a:spLocks noGrp="1"/>
          </p:cNvSpPr>
          <p:nvPr>
            <p:ph idx="1"/>
          </p:nvPr>
        </p:nvSpPr>
        <p:spPr/>
        <p:txBody>
          <a:bodyPr>
            <a:normAutofit/>
          </a:bodyPr>
          <a:lstStyle/>
          <a:p>
            <a:r>
              <a:rPr lang="en-US" sz="2000" dirty="0">
                <a:solidFill>
                  <a:srgbClr val="0F2EFF"/>
                </a:solidFill>
              </a:rPr>
              <a:t>The ability to visualize potential and free energy surfaces is not essential for calculating any dynamic or thermodynamic properties, but it can certainly help in providing some intuition for what those properties might be. </a:t>
            </a:r>
          </a:p>
          <a:p>
            <a:r>
              <a:rPr lang="en-US" sz="2000" dirty="0"/>
              <a:t>For a potential energy surface (PES), the visualization problem is more acute, since </a:t>
            </a:r>
            <a:r>
              <a:rPr lang="en-US" sz="2000" i="1" dirty="0"/>
              <a:t>V</a:t>
            </a:r>
            <a:r>
              <a:rPr lang="en-US" sz="2000" dirty="0"/>
              <a:t> is generally a function of 3</a:t>
            </a:r>
            <a:r>
              <a:rPr lang="en-US" sz="2000" i="1" dirty="0"/>
              <a:t>N</a:t>
            </a:r>
            <a:r>
              <a:rPr lang="en-US" sz="2000" dirty="0"/>
              <a:t> coordinates for a system of </a:t>
            </a:r>
            <a:r>
              <a:rPr lang="en-US" sz="2000" i="1" dirty="0"/>
              <a:t>N</a:t>
            </a:r>
            <a:r>
              <a:rPr lang="en-US" sz="2000" dirty="0"/>
              <a:t> atoms. </a:t>
            </a:r>
          </a:p>
          <a:p>
            <a:r>
              <a:rPr lang="en-US" sz="2000" dirty="0"/>
              <a:t>The dimensionality can be reduced by coordinate transformations that exclude overall translations and rotations, but 3</a:t>
            </a:r>
            <a:r>
              <a:rPr lang="en-US" sz="2000" i="1" dirty="0"/>
              <a:t>N</a:t>
            </a:r>
            <a:r>
              <a:rPr lang="en-US" sz="2000" dirty="0"/>
              <a:t> − 6 internal coordinates still remain for an isolated molecule. </a:t>
            </a:r>
          </a:p>
          <a:p>
            <a:r>
              <a:rPr lang="en-US" sz="2000" dirty="0"/>
              <a:t>Nevertheless, it is possible to provide insight into the organization of the PES in a two-dimensional figure using </a:t>
            </a:r>
            <a:r>
              <a:rPr lang="en-US" sz="2000" dirty="0" err="1"/>
              <a:t>disconnectivity</a:t>
            </a:r>
            <a:r>
              <a:rPr lang="en-US" sz="2000" dirty="0"/>
              <a:t> graphs.</a:t>
            </a:r>
            <a:r>
              <a:rPr lang="en-US" sz="2000" baseline="30000" dirty="0"/>
              <a:t>8,32,109,158,160,165</a:t>
            </a:r>
            <a:r>
              <a:rPr lang="en-US" sz="2000" dirty="0"/>
              <a:t> </a:t>
            </a:r>
          </a:p>
          <a:p>
            <a:r>
              <a:rPr lang="en-US" sz="2000" dirty="0"/>
              <a:t>To construct such a figure we need a database of local minima of </a:t>
            </a:r>
            <a:r>
              <a:rPr lang="en-US" sz="2000" i="1" dirty="0"/>
              <a:t>V</a:t>
            </a:r>
            <a:r>
              <a:rPr lang="en-US" sz="2000" dirty="0"/>
              <a:t> and the transition states that connect them. </a:t>
            </a:r>
          </a:p>
          <a:p>
            <a:r>
              <a:rPr lang="en-US" sz="2000" dirty="0"/>
              <a:t>For larger systems this database should be a representative subset of the possible stationary points, since the number of local minima generally grows exponentially with </a:t>
            </a:r>
            <a:r>
              <a:rPr lang="en-US" sz="2000" i="1" dirty="0"/>
              <a:t>N</a:t>
            </a:r>
            <a:r>
              <a:rPr lang="en-US" sz="2000" dirty="0"/>
              <a:t>.</a:t>
            </a:r>
          </a:p>
        </p:txBody>
      </p:sp>
    </p:spTree>
    <p:extLst>
      <p:ext uri="{BB962C8B-B14F-4D97-AF65-F5344CB8AC3E}">
        <p14:creationId xmlns:p14="http://schemas.microsoft.com/office/powerpoint/2010/main" val="2353168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4366-539C-CC40-A1A7-804098107331}"/>
              </a:ext>
            </a:extLst>
          </p:cNvPr>
          <p:cNvSpPr>
            <a:spLocks noGrp="1"/>
          </p:cNvSpPr>
          <p:nvPr>
            <p:ph type="title"/>
          </p:nvPr>
        </p:nvSpPr>
        <p:spPr/>
        <p:txBody>
          <a:bodyPr/>
          <a:lstStyle/>
          <a:p>
            <a:r>
              <a:rPr lang="en-US" dirty="0" err="1">
                <a:solidFill>
                  <a:prstClr val="black"/>
                </a:solidFill>
              </a:rPr>
              <a:t>Disconnectivity</a:t>
            </a:r>
            <a:r>
              <a:rPr lang="en-US" dirty="0">
                <a:solidFill>
                  <a:prstClr val="black"/>
                </a:solidFill>
              </a:rPr>
              <a:t> Graphs</a:t>
            </a:r>
            <a:br>
              <a:rPr lang="en-US" dirty="0">
                <a:solidFill>
                  <a:prstClr val="black"/>
                </a:solidFill>
              </a:rPr>
            </a:br>
            <a:r>
              <a:rPr lang="en-US" sz="2400" dirty="0">
                <a:solidFill>
                  <a:prstClr val="black"/>
                </a:solidFill>
              </a:rPr>
              <a:t>https://</a:t>
            </a:r>
            <a:r>
              <a:rPr lang="en-US" sz="2400" dirty="0" err="1">
                <a:solidFill>
                  <a:prstClr val="black"/>
                </a:solidFill>
              </a:rPr>
              <a:t>pubs.acs.org</a:t>
            </a:r>
            <a:r>
              <a:rPr lang="en-US" sz="2400" dirty="0">
                <a:solidFill>
                  <a:prstClr val="black"/>
                </a:solidFill>
              </a:rPr>
              <a:t>/</a:t>
            </a:r>
            <a:r>
              <a:rPr lang="en-US" sz="2400" dirty="0" err="1">
                <a:solidFill>
                  <a:prstClr val="black"/>
                </a:solidFill>
              </a:rPr>
              <a:t>doi</a:t>
            </a:r>
            <a:r>
              <a:rPr lang="en-US" sz="2400" dirty="0">
                <a:solidFill>
                  <a:prstClr val="black"/>
                </a:solidFill>
              </a:rPr>
              <a:t>/10.1021/jp0680544</a:t>
            </a:r>
            <a:endParaRPr lang="en-US" dirty="0"/>
          </a:p>
        </p:txBody>
      </p:sp>
      <p:pic>
        <p:nvPicPr>
          <p:cNvPr id="7" name="Content Placeholder 6">
            <a:extLst>
              <a:ext uri="{FF2B5EF4-FFF2-40B4-BE49-F238E27FC236}">
                <a16:creationId xmlns:a16="http://schemas.microsoft.com/office/drawing/2014/main" id="{623DE0E6-EA27-E544-A969-CCC9509028AA}"/>
              </a:ext>
            </a:extLst>
          </p:cNvPr>
          <p:cNvPicPr>
            <a:picLocks noGrp="1" noChangeAspect="1"/>
          </p:cNvPicPr>
          <p:nvPr>
            <p:ph sz="half" idx="1"/>
          </p:nvPr>
        </p:nvPicPr>
        <p:blipFill>
          <a:blip r:embed="rId2"/>
          <a:stretch>
            <a:fillRect/>
          </a:stretch>
        </p:blipFill>
        <p:spPr>
          <a:xfrm>
            <a:off x="1102197" y="2363822"/>
            <a:ext cx="5732382" cy="1215265"/>
          </a:xfrm>
          <a:prstGeom prst="rect">
            <a:avLst/>
          </a:prstGeom>
        </p:spPr>
      </p:pic>
      <p:pic>
        <p:nvPicPr>
          <p:cNvPr id="6" name="Content Placeholder 5">
            <a:extLst>
              <a:ext uri="{FF2B5EF4-FFF2-40B4-BE49-F238E27FC236}">
                <a16:creationId xmlns:a16="http://schemas.microsoft.com/office/drawing/2014/main" id="{E9BA2D1E-20B8-6E43-86F3-A6B84047FB87}"/>
              </a:ext>
            </a:extLst>
          </p:cNvPr>
          <p:cNvPicPr>
            <a:picLocks noGrp="1" noChangeAspect="1"/>
          </p:cNvPicPr>
          <p:nvPr>
            <p:ph sz="half" idx="2"/>
          </p:nvPr>
        </p:nvPicPr>
        <p:blipFill>
          <a:blip r:embed="rId3"/>
          <a:stretch>
            <a:fillRect/>
          </a:stretch>
        </p:blipFill>
        <p:spPr>
          <a:xfrm>
            <a:off x="7776788" y="489459"/>
            <a:ext cx="3750487" cy="6105793"/>
          </a:xfrm>
          <a:prstGeom prst="rect">
            <a:avLst/>
          </a:prstGeom>
        </p:spPr>
      </p:pic>
      <p:sp>
        <p:nvSpPr>
          <p:cNvPr id="8" name="TextBox 7">
            <a:extLst>
              <a:ext uri="{FF2B5EF4-FFF2-40B4-BE49-F238E27FC236}">
                <a16:creationId xmlns:a16="http://schemas.microsoft.com/office/drawing/2014/main" id="{5896F172-9B25-4D44-9507-545351DBEDE5}"/>
              </a:ext>
            </a:extLst>
          </p:cNvPr>
          <p:cNvSpPr txBox="1"/>
          <p:nvPr/>
        </p:nvSpPr>
        <p:spPr>
          <a:xfrm>
            <a:off x="1031132" y="4027251"/>
            <a:ext cx="5826868" cy="1200329"/>
          </a:xfrm>
          <a:prstGeom prst="rect">
            <a:avLst/>
          </a:prstGeom>
          <a:noFill/>
        </p:spPr>
        <p:txBody>
          <a:bodyPr wrap="square" rtlCol="0">
            <a:spAutoFit/>
          </a:bodyPr>
          <a:lstStyle/>
          <a:p>
            <a:r>
              <a:rPr lang="en-US" dirty="0"/>
              <a:t>One-dimensional potential energy functions (left) and the corresponding </a:t>
            </a:r>
            <a:r>
              <a:rPr lang="en-US" dirty="0" err="1"/>
              <a:t>disconnectivity</a:t>
            </a:r>
            <a:r>
              <a:rPr lang="en-US" dirty="0"/>
              <a:t> graphs (right). The dotted lines indicate the energies at which a </a:t>
            </a:r>
            <a:r>
              <a:rPr lang="en-US" dirty="0" err="1"/>
              <a:t>superbasin</a:t>
            </a:r>
            <a:r>
              <a:rPr lang="en-US" dirty="0"/>
              <a:t> analysis was performed</a:t>
            </a:r>
          </a:p>
        </p:txBody>
      </p:sp>
      <p:sp>
        <p:nvSpPr>
          <p:cNvPr id="9" name="Up Arrow 8">
            <a:extLst>
              <a:ext uri="{FF2B5EF4-FFF2-40B4-BE49-F238E27FC236}">
                <a16:creationId xmlns:a16="http://schemas.microsoft.com/office/drawing/2014/main" id="{F02BF985-8A06-9240-A0C5-62AA59696808}"/>
              </a:ext>
            </a:extLst>
          </p:cNvPr>
          <p:cNvSpPr/>
          <p:nvPr/>
        </p:nvSpPr>
        <p:spPr>
          <a:xfrm>
            <a:off x="3580546" y="3715966"/>
            <a:ext cx="484632" cy="31128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3882B33-8B9D-EA40-B939-702D67C757B4}"/>
              </a:ext>
            </a:extLst>
          </p:cNvPr>
          <p:cNvSpPr txBox="1"/>
          <p:nvPr/>
        </p:nvSpPr>
        <p:spPr>
          <a:xfrm>
            <a:off x="1102197" y="5515583"/>
            <a:ext cx="5732382" cy="1200329"/>
          </a:xfrm>
          <a:prstGeom prst="rect">
            <a:avLst/>
          </a:prstGeom>
          <a:noFill/>
        </p:spPr>
        <p:txBody>
          <a:bodyPr wrap="square" rtlCol="0">
            <a:spAutoFit/>
          </a:bodyPr>
          <a:lstStyle/>
          <a:p>
            <a:r>
              <a:rPr lang="en-US" dirty="0"/>
              <a:t>Panels a−d illustrate “palm tree” </a:t>
            </a:r>
            <a:r>
              <a:rPr lang="en-US" dirty="0" err="1"/>
              <a:t>disconnectivity</a:t>
            </a:r>
            <a:r>
              <a:rPr lang="en-US" dirty="0"/>
              <a:t> graphs that arise in four different systems. Panels e and f illustrate the “willow tree” and “banyan tree” patterns.  See URL above for details</a:t>
            </a:r>
          </a:p>
        </p:txBody>
      </p:sp>
      <p:sp>
        <p:nvSpPr>
          <p:cNvPr id="11" name="Up Arrow 10">
            <a:extLst>
              <a:ext uri="{FF2B5EF4-FFF2-40B4-BE49-F238E27FC236}">
                <a16:creationId xmlns:a16="http://schemas.microsoft.com/office/drawing/2014/main" id="{23F78DB9-4124-D645-8541-296A0FCA5BA1}"/>
              </a:ext>
            </a:extLst>
          </p:cNvPr>
          <p:cNvSpPr/>
          <p:nvPr/>
        </p:nvSpPr>
        <p:spPr>
          <a:xfrm rot="5400000">
            <a:off x="6821051" y="5804462"/>
            <a:ext cx="484632" cy="31128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4888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B780-89FF-CE45-B0B6-9C220FA2A638}"/>
              </a:ext>
            </a:extLst>
          </p:cNvPr>
          <p:cNvSpPr>
            <a:spLocks noGrp="1"/>
          </p:cNvSpPr>
          <p:nvPr>
            <p:ph type="title"/>
          </p:nvPr>
        </p:nvSpPr>
        <p:spPr/>
        <p:txBody>
          <a:bodyPr>
            <a:normAutofit/>
          </a:bodyPr>
          <a:lstStyle/>
          <a:p>
            <a:r>
              <a:rPr lang="en-US" dirty="0"/>
              <a:t>Fitness Landscapes</a:t>
            </a:r>
            <a:br>
              <a:rPr lang="en-US" dirty="0"/>
            </a:br>
            <a:r>
              <a:rPr lang="en-US" sz="3100" dirty="0"/>
              <a:t>https://</a:t>
            </a:r>
            <a:r>
              <a:rPr lang="en-US" sz="3100" dirty="0" err="1"/>
              <a:t>en.wikipedia.org</a:t>
            </a:r>
            <a:r>
              <a:rPr lang="en-US" sz="3100" dirty="0"/>
              <a:t>/wiki/</a:t>
            </a:r>
            <a:r>
              <a:rPr lang="en-US" sz="3100" dirty="0" err="1"/>
              <a:t>Fitness_landscape</a:t>
            </a:r>
            <a:endParaRPr lang="en-US" sz="3100" dirty="0"/>
          </a:p>
        </p:txBody>
      </p:sp>
      <p:sp>
        <p:nvSpPr>
          <p:cNvPr id="3" name="Content Placeholder 2">
            <a:extLst>
              <a:ext uri="{FF2B5EF4-FFF2-40B4-BE49-F238E27FC236}">
                <a16:creationId xmlns:a16="http://schemas.microsoft.com/office/drawing/2014/main" id="{4ADCD19E-A38C-3842-85ED-C576545EDE81}"/>
              </a:ext>
            </a:extLst>
          </p:cNvPr>
          <p:cNvSpPr>
            <a:spLocks noGrp="1"/>
          </p:cNvSpPr>
          <p:nvPr>
            <p:ph sz="half" idx="1"/>
          </p:nvPr>
        </p:nvSpPr>
        <p:spPr/>
        <p:txBody>
          <a:bodyPr>
            <a:normAutofit/>
          </a:bodyPr>
          <a:lstStyle/>
          <a:p>
            <a:r>
              <a:rPr lang="en-US" sz="1600" dirty="0"/>
              <a:t>In evolutionary biology, fitness landscapes or adaptive landscapes (types of evolutionary landscapes) are used to visualize the relationship between genotypes and reproductive success. </a:t>
            </a:r>
          </a:p>
          <a:p>
            <a:r>
              <a:rPr lang="en-US" sz="1600" dirty="0"/>
              <a:t>It is assumed that every genotype has a well-defined replication rate (often referred to as fitness). </a:t>
            </a:r>
          </a:p>
          <a:p>
            <a:r>
              <a:rPr lang="en-US" sz="1600" dirty="0"/>
              <a:t>This fitness is the "height" of the landscape. Genotypes which are similar are said to be "close" to each other, while those that are very different are "far" from each other. </a:t>
            </a:r>
          </a:p>
          <a:p>
            <a:r>
              <a:rPr lang="en-US" sz="1600" dirty="0"/>
              <a:t>The set of all possible genotypes, their degree of similarity, and their related fitness values is then called a fitness landscape. </a:t>
            </a:r>
          </a:p>
          <a:p>
            <a:r>
              <a:rPr lang="en-US" sz="1600" dirty="0"/>
              <a:t>The idea of a fitness landscape is a metaphor to help explain flawed forms in evolution by natural selection, including exploits and glitches in animals like their reactions to supernormal stimuli. </a:t>
            </a:r>
          </a:p>
        </p:txBody>
      </p:sp>
      <p:pic>
        <p:nvPicPr>
          <p:cNvPr id="6" name="Content Placeholder 5">
            <a:extLst>
              <a:ext uri="{FF2B5EF4-FFF2-40B4-BE49-F238E27FC236}">
                <a16:creationId xmlns:a16="http://schemas.microsoft.com/office/drawing/2014/main" id="{DFF33963-25F4-4E4C-9CC4-8F9CD47F27B8}"/>
              </a:ext>
            </a:extLst>
          </p:cNvPr>
          <p:cNvPicPr>
            <a:picLocks noGrp="1" noChangeAspect="1"/>
          </p:cNvPicPr>
          <p:nvPr>
            <p:ph sz="half" idx="2"/>
          </p:nvPr>
        </p:nvPicPr>
        <p:blipFill>
          <a:blip r:embed="rId2"/>
          <a:stretch>
            <a:fillRect/>
          </a:stretch>
        </p:blipFill>
        <p:spPr>
          <a:xfrm>
            <a:off x="6660986" y="1825625"/>
            <a:ext cx="4204027" cy="4351338"/>
          </a:xfrm>
        </p:spPr>
      </p:pic>
    </p:spTree>
    <p:extLst>
      <p:ext uri="{BB962C8B-B14F-4D97-AF65-F5344CB8AC3E}">
        <p14:creationId xmlns:p14="http://schemas.microsoft.com/office/powerpoint/2010/main" val="1461922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C676-CFDC-3E4A-9B96-9B3D22F1F618}"/>
              </a:ext>
            </a:extLst>
          </p:cNvPr>
          <p:cNvSpPr>
            <a:spLocks noGrp="1"/>
          </p:cNvSpPr>
          <p:nvPr>
            <p:ph type="title"/>
          </p:nvPr>
        </p:nvSpPr>
        <p:spPr/>
        <p:txBody>
          <a:bodyPr/>
          <a:lstStyle/>
          <a:p>
            <a:r>
              <a:rPr lang="en-US" dirty="0"/>
              <a:t>Landscapes are a Generalization</a:t>
            </a:r>
          </a:p>
        </p:txBody>
      </p:sp>
      <p:sp>
        <p:nvSpPr>
          <p:cNvPr id="3" name="Content Placeholder 2">
            <a:extLst>
              <a:ext uri="{FF2B5EF4-FFF2-40B4-BE49-F238E27FC236}">
                <a16:creationId xmlns:a16="http://schemas.microsoft.com/office/drawing/2014/main" id="{69675FD5-1AB1-5342-80B9-D70EDEB140CB}"/>
              </a:ext>
            </a:extLst>
          </p:cNvPr>
          <p:cNvSpPr>
            <a:spLocks noGrp="1"/>
          </p:cNvSpPr>
          <p:nvPr>
            <p:ph idx="1"/>
          </p:nvPr>
        </p:nvSpPr>
        <p:spPr>
          <a:xfrm>
            <a:off x="838200" y="1825625"/>
            <a:ext cx="10586776" cy="2917197"/>
          </a:xfrm>
        </p:spPr>
        <p:txBody>
          <a:bodyPr>
            <a:noAutofit/>
          </a:bodyPr>
          <a:lstStyle/>
          <a:p>
            <a:pPr>
              <a:spcBef>
                <a:spcPts val="0"/>
              </a:spcBef>
              <a:spcAft>
                <a:spcPts val="600"/>
              </a:spcAft>
            </a:pPr>
            <a:r>
              <a:rPr lang="en-US" sz="2400" dirty="0"/>
              <a:t>Concept is used widely in science</a:t>
            </a:r>
          </a:p>
          <a:p>
            <a:pPr>
              <a:spcBef>
                <a:spcPts val="0"/>
              </a:spcBef>
              <a:spcAft>
                <a:spcPts val="600"/>
              </a:spcAft>
            </a:pPr>
            <a:r>
              <a:rPr lang="en-US" sz="2400" dirty="0"/>
              <a:t>A landscape is a mapping of all possible states of a system. </a:t>
            </a:r>
          </a:p>
          <a:p>
            <a:pPr>
              <a:spcBef>
                <a:spcPts val="0"/>
              </a:spcBef>
              <a:spcAft>
                <a:spcPts val="600"/>
              </a:spcAft>
            </a:pPr>
            <a:r>
              <a:rPr lang="en-US" sz="2400" dirty="0"/>
              <a:t>In physics, we talk about Energy landscapes</a:t>
            </a:r>
          </a:p>
          <a:p>
            <a:pPr lvl="1">
              <a:spcBef>
                <a:spcPts val="0"/>
              </a:spcBef>
              <a:spcAft>
                <a:spcPts val="600"/>
              </a:spcAft>
            </a:pPr>
            <a:r>
              <a:rPr lang="en-US" sz="2000" dirty="0">
                <a:solidFill>
                  <a:srgbClr val="0F2EFF"/>
                </a:solidFill>
              </a:rPr>
              <a:t>A potential energy surface consisting of hills and valleys</a:t>
            </a:r>
          </a:p>
          <a:p>
            <a:pPr lvl="1">
              <a:spcBef>
                <a:spcPts val="0"/>
              </a:spcBef>
              <a:spcAft>
                <a:spcPts val="600"/>
              </a:spcAft>
            </a:pPr>
            <a:r>
              <a:rPr lang="en-US" sz="2000" dirty="0">
                <a:solidFill>
                  <a:srgbClr val="0F2EFF"/>
                </a:solidFill>
              </a:rPr>
              <a:t>Dynamics arises from tendency of system to evolve to minimum energy state</a:t>
            </a:r>
          </a:p>
          <a:p>
            <a:pPr>
              <a:spcBef>
                <a:spcPts val="0"/>
              </a:spcBef>
              <a:spcAft>
                <a:spcPts val="600"/>
              </a:spcAft>
            </a:pPr>
            <a:r>
              <a:rPr lang="en-US" sz="2400" dirty="0"/>
              <a:t>In biology/ecology, we talk about Fitness landscapes</a:t>
            </a:r>
          </a:p>
          <a:p>
            <a:pPr lvl="1">
              <a:spcBef>
                <a:spcPts val="0"/>
              </a:spcBef>
              <a:spcAft>
                <a:spcPts val="600"/>
              </a:spcAft>
            </a:pPr>
            <a:r>
              <a:rPr lang="en-US" sz="2000" dirty="0">
                <a:solidFill>
                  <a:srgbClr val="0F2EFF"/>
                </a:solidFill>
              </a:rPr>
              <a:t>A generalized surface consisting of hills and valleys</a:t>
            </a:r>
          </a:p>
          <a:p>
            <a:pPr lvl="1">
              <a:spcBef>
                <a:spcPts val="0"/>
              </a:spcBef>
              <a:spcAft>
                <a:spcPts val="600"/>
              </a:spcAft>
            </a:pPr>
            <a:r>
              <a:rPr lang="en-US" sz="2000" dirty="0">
                <a:solidFill>
                  <a:srgbClr val="0F2EFF"/>
                </a:solidFill>
              </a:rPr>
              <a:t>Species development arises from tendency to evolve to maximum fitness state</a:t>
            </a:r>
          </a:p>
          <a:p>
            <a:pPr marL="228600" lvl="1">
              <a:spcBef>
                <a:spcPts val="0"/>
              </a:spcBef>
              <a:spcAft>
                <a:spcPts val="600"/>
              </a:spcAft>
            </a:pPr>
            <a:r>
              <a:rPr lang="en-US" dirty="0"/>
              <a:t>In social systems, we talk about Cultural landscapes</a:t>
            </a:r>
          </a:p>
          <a:p>
            <a:pPr lvl="1">
              <a:spcBef>
                <a:spcPts val="0"/>
              </a:spcBef>
              <a:spcAft>
                <a:spcPts val="600"/>
              </a:spcAft>
            </a:pPr>
            <a:r>
              <a:rPr lang="en-US" sz="2000" dirty="0">
                <a:solidFill>
                  <a:srgbClr val="0F2EFF"/>
                </a:solidFill>
              </a:rPr>
              <a:t>A generalized surface consisting of hills and valleys</a:t>
            </a:r>
          </a:p>
          <a:p>
            <a:pPr lvl="1">
              <a:spcBef>
                <a:spcPts val="0"/>
              </a:spcBef>
              <a:spcAft>
                <a:spcPts val="600"/>
              </a:spcAft>
            </a:pPr>
            <a:r>
              <a:rPr lang="en-US" sz="2000" dirty="0">
                <a:solidFill>
                  <a:srgbClr val="0F2EFF"/>
                </a:solidFill>
              </a:rPr>
              <a:t>Not clear if an evolutionary dynamics has been defined for these as yet</a:t>
            </a:r>
          </a:p>
          <a:p>
            <a:pPr marL="228600" lvl="1" indent="-219075">
              <a:spcBef>
                <a:spcPts val="0"/>
              </a:spcBef>
              <a:spcAft>
                <a:spcPts val="600"/>
              </a:spcAft>
            </a:pPr>
            <a:endParaRPr lang="en-US" dirty="0"/>
          </a:p>
        </p:txBody>
      </p:sp>
    </p:spTree>
    <p:extLst>
      <p:ext uri="{BB962C8B-B14F-4D97-AF65-F5344CB8AC3E}">
        <p14:creationId xmlns:p14="http://schemas.microsoft.com/office/powerpoint/2010/main" val="273614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40FB-B762-4742-8D56-958308AB572E}"/>
              </a:ext>
            </a:extLst>
          </p:cNvPr>
          <p:cNvSpPr>
            <a:spLocks noGrp="1"/>
          </p:cNvSpPr>
          <p:nvPr>
            <p:ph type="title"/>
          </p:nvPr>
        </p:nvSpPr>
        <p:spPr/>
        <p:txBody>
          <a:bodyPr>
            <a:normAutofit/>
          </a:bodyPr>
          <a:lstStyle/>
          <a:p>
            <a:r>
              <a:rPr lang="en-US" dirty="0">
                <a:solidFill>
                  <a:prstClr val="black"/>
                </a:solidFill>
              </a:rPr>
              <a:t>Fitness Landscapes</a:t>
            </a:r>
            <a:br>
              <a:rPr lang="en-US" dirty="0">
                <a:solidFill>
                  <a:prstClr val="black"/>
                </a:solidFill>
              </a:rPr>
            </a:br>
            <a:r>
              <a:rPr lang="en-US" sz="3100" dirty="0">
                <a:solidFill>
                  <a:prstClr val="black"/>
                </a:solidFill>
              </a:rPr>
              <a:t>https://</a:t>
            </a:r>
            <a:r>
              <a:rPr lang="en-US" sz="3100" dirty="0" err="1">
                <a:solidFill>
                  <a:prstClr val="black"/>
                </a:solidFill>
              </a:rPr>
              <a:t>en.wikipedia.org</a:t>
            </a:r>
            <a:r>
              <a:rPr lang="en-US" sz="3100" dirty="0">
                <a:solidFill>
                  <a:prstClr val="black"/>
                </a:solidFill>
              </a:rPr>
              <a:t>/wiki/</a:t>
            </a:r>
            <a:r>
              <a:rPr lang="en-US" sz="3100" dirty="0" err="1">
                <a:solidFill>
                  <a:prstClr val="black"/>
                </a:solidFill>
              </a:rPr>
              <a:t>Fitness_landscape</a:t>
            </a:r>
            <a:endParaRPr lang="en-US" dirty="0"/>
          </a:p>
        </p:txBody>
      </p:sp>
      <p:sp>
        <p:nvSpPr>
          <p:cNvPr id="3" name="Content Placeholder 2">
            <a:extLst>
              <a:ext uri="{FF2B5EF4-FFF2-40B4-BE49-F238E27FC236}">
                <a16:creationId xmlns:a16="http://schemas.microsoft.com/office/drawing/2014/main" id="{59CDD0C4-BCE1-7847-8867-0A20268333F7}"/>
              </a:ext>
            </a:extLst>
          </p:cNvPr>
          <p:cNvSpPr>
            <a:spLocks noGrp="1"/>
          </p:cNvSpPr>
          <p:nvPr>
            <p:ph sz="half" idx="1"/>
          </p:nvPr>
        </p:nvSpPr>
        <p:spPr>
          <a:xfrm>
            <a:off x="398834" y="1825625"/>
            <a:ext cx="7266561" cy="4351338"/>
          </a:xfrm>
        </p:spPr>
        <p:txBody>
          <a:bodyPr>
            <a:noAutofit/>
          </a:bodyPr>
          <a:lstStyle/>
          <a:p>
            <a:r>
              <a:rPr lang="en-US" sz="1800" dirty="0"/>
              <a:t>In all fitness landscapes, height represents and is a visual metaphor for fitness. </a:t>
            </a:r>
          </a:p>
          <a:p>
            <a:r>
              <a:rPr lang="en-US" sz="1800" dirty="0"/>
              <a:t>There are three distinct ways of characterizing the other dimensions, though in each case distance represents and is a metaphor for degree of dissimilarity.</a:t>
            </a:r>
          </a:p>
          <a:p>
            <a:r>
              <a:rPr lang="en-US" sz="1800" dirty="0"/>
              <a:t>Fitness landscapes are often conceived of as ranges of mountains. </a:t>
            </a:r>
          </a:p>
          <a:p>
            <a:r>
              <a:rPr lang="en-US" sz="1800" dirty="0"/>
              <a:t>There exist local peaks (points from which all paths are downhill, i.e. to lower fitness) and valleys (regions from which many paths lead uphill). </a:t>
            </a:r>
          </a:p>
          <a:p>
            <a:r>
              <a:rPr lang="en-US" sz="1800" dirty="0"/>
              <a:t>A fitness landscape with many local peaks surrounded by deep valleys is called rugged. </a:t>
            </a:r>
          </a:p>
          <a:p>
            <a:r>
              <a:rPr lang="en-US" sz="1800" dirty="0"/>
              <a:t>If all genotypes have the same replication rate, on the other hand, a fitness landscape is said to be flat. </a:t>
            </a:r>
          </a:p>
          <a:p>
            <a:r>
              <a:rPr lang="en-US" sz="1800" dirty="0"/>
              <a:t>An evolving population typically climbs uphill in the fitness landscape, by a series of small genetic changes, until – in the infinite time limit – a local optimum is reached. </a:t>
            </a:r>
          </a:p>
          <a:p>
            <a:endParaRPr lang="en-US" sz="1800" dirty="0"/>
          </a:p>
        </p:txBody>
      </p:sp>
      <p:pic>
        <p:nvPicPr>
          <p:cNvPr id="6" name="Content Placeholder 5">
            <a:extLst>
              <a:ext uri="{FF2B5EF4-FFF2-40B4-BE49-F238E27FC236}">
                <a16:creationId xmlns:a16="http://schemas.microsoft.com/office/drawing/2014/main" id="{51DF5D44-CCB8-D643-BD6C-8511601800C0}"/>
              </a:ext>
            </a:extLst>
          </p:cNvPr>
          <p:cNvPicPr>
            <a:picLocks noGrp="1" noChangeAspect="1"/>
          </p:cNvPicPr>
          <p:nvPr>
            <p:ph sz="half" idx="2"/>
          </p:nvPr>
        </p:nvPicPr>
        <p:blipFill>
          <a:blip r:embed="rId2"/>
          <a:stretch>
            <a:fillRect/>
          </a:stretch>
        </p:blipFill>
        <p:spPr>
          <a:xfrm>
            <a:off x="8234208" y="1825625"/>
            <a:ext cx="3781328" cy="4351338"/>
          </a:xfrm>
        </p:spPr>
      </p:pic>
    </p:spTree>
    <p:extLst>
      <p:ext uri="{BB962C8B-B14F-4D97-AF65-F5344CB8AC3E}">
        <p14:creationId xmlns:p14="http://schemas.microsoft.com/office/powerpoint/2010/main" val="608082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25F9-3377-F445-A2F0-92FBC4A3E2C9}"/>
              </a:ext>
            </a:extLst>
          </p:cNvPr>
          <p:cNvSpPr>
            <a:spLocks noGrp="1"/>
          </p:cNvSpPr>
          <p:nvPr>
            <p:ph type="title"/>
          </p:nvPr>
        </p:nvSpPr>
        <p:spPr/>
        <p:txBody>
          <a:bodyPr>
            <a:normAutofit fontScale="90000"/>
          </a:bodyPr>
          <a:lstStyle/>
          <a:p>
            <a:r>
              <a:rPr lang="en-US" dirty="0"/>
              <a:t>Stuart Kauffman’s NK Fitness Landscape Model</a:t>
            </a:r>
            <a:br>
              <a:rPr lang="en-US" dirty="0"/>
            </a:br>
            <a:r>
              <a:rPr lang="en-US" sz="2800" dirty="0"/>
              <a:t>https://</a:t>
            </a:r>
            <a:r>
              <a:rPr lang="en-US" sz="2800" dirty="0" err="1"/>
              <a:t>en.wikipedia.org</a:t>
            </a:r>
            <a:r>
              <a:rPr lang="en-US" sz="2800" dirty="0"/>
              <a:t>/wiki/</a:t>
            </a:r>
            <a:r>
              <a:rPr lang="en-US" sz="2800" dirty="0" err="1"/>
              <a:t>NK_model</a:t>
            </a:r>
            <a:endParaRPr lang="en-US" sz="2800" dirty="0"/>
          </a:p>
        </p:txBody>
      </p:sp>
      <p:pic>
        <p:nvPicPr>
          <p:cNvPr id="8" name="Content Placeholder 7">
            <a:extLst>
              <a:ext uri="{FF2B5EF4-FFF2-40B4-BE49-F238E27FC236}">
                <a16:creationId xmlns:a16="http://schemas.microsoft.com/office/drawing/2014/main" id="{1D693334-846E-004A-BE8B-01B9F966EE37}"/>
              </a:ext>
            </a:extLst>
          </p:cNvPr>
          <p:cNvPicPr>
            <a:picLocks noGrp="1" noChangeAspect="1"/>
          </p:cNvPicPr>
          <p:nvPr>
            <p:ph sz="half" idx="2"/>
          </p:nvPr>
        </p:nvPicPr>
        <p:blipFill>
          <a:blip r:embed="rId2"/>
          <a:stretch>
            <a:fillRect/>
          </a:stretch>
        </p:blipFill>
        <p:spPr>
          <a:xfrm>
            <a:off x="6998766" y="1825625"/>
            <a:ext cx="3528467" cy="4351338"/>
          </a:xfrm>
        </p:spPr>
      </p:pic>
      <p:sp>
        <p:nvSpPr>
          <p:cNvPr id="10" name="Content Placeholder 9">
            <a:extLst>
              <a:ext uri="{FF2B5EF4-FFF2-40B4-BE49-F238E27FC236}">
                <a16:creationId xmlns:a16="http://schemas.microsoft.com/office/drawing/2014/main" id="{1E752D30-3437-2F4F-93A3-C5C661DE12FB}"/>
              </a:ext>
            </a:extLst>
          </p:cNvPr>
          <p:cNvSpPr>
            <a:spLocks noGrp="1"/>
          </p:cNvSpPr>
          <p:nvPr>
            <p:ph sz="half" idx="1"/>
          </p:nvPr>
        </p:nvSpPr>
        <p:spPr>
          <a:xfrm>
            <a:off x="838199" y="1825625"/>
            <a:ext cx="5815519" cy="4351338"/>
          </a:xfrm>
        </p:spPr>
        <p:txBody>
          <a:bodyPr>
            <a:noAutofit/>
          </a:bodyPr>
          <a:lstStyle/>
          <a:p>
            <a:r>
              <a:rPr lang="en-US" sz="1800" dirty="0">
                <a:solidFill>
                  <a:srgbClr val="2014FF"/>
                </a:solidFill>
              </a:rPr>
              <a:t>The NK model is a mathematical model described by its primary inventor Stuart Kauffman as a "</a:t>
            </a:r>
            <a:r>
              <a:rPr lang="en-US" sz="1800" dirty="0" err="1">
                <a:solidFill>
                  <a:srgbClr val="2014FF"/>
                </a:solidFill>
              </a:rPr>
              <a:t>tunably</a:t>
            </a:r>
            <a:r>
              <a:rPr lang="en-US" sz="1800" dirty="0">
                <a:solidFill>
                  <a:srgbClr val="2014FF"/>
                </a:solidFill>
              </a:rPr>
              <a:t> rugged" fitness landscape.</a:t>
            </a:r>
          </a:p>
          <a:p>
            <a:r>
              <a:rPr lang="en-US" sz="1800" dirty="0"/>
              <a:t>"Tunable ruggedness" captures the intuition that both the overall size of the landscape and the number of its local "hills and valleys" can be adjusted via changes to its two parameters,  </a:t>
            </a:r>
            <a:r>
              <a:rPr lang="en-US" sz="1800" i="1" dirty="0"/>
              <a:t>N </a:t>
            </a:r>
            <a:r>
              <a:rPr lang="en-US" sz="1800" dirty="0"/>
              <a:t> and  </a:t>
            </a:r>
            <a:r>
              <a:rPr lang="en-US" sz="1800" i="1" dirty="0"/>
              <a:t>K</a:t>
            </a:r>
            <a:r>
              <a:rPr lang="en-US" sz="1800" dirty="0"/>
              <a:t> , with </a:t>
            </a:r>
            <a:r>
              <a:rPr lang="en-US" sz="1800" i="1" dirty="0"/>
              <a:t>N</a:t>
            </a:r>
            <a:r>
              <a:rPr lang="en-US" sz="1800" dirty="0"/>
              <a:t>  being the length of a string of evolution and  </a:t>
            </a:r>
            <a:r>
              <a:rPr lang="en-US" sz="1800" i="1" dirty="0"/>
              <a:t>K</a:t>
            </a:r>
            <a:r>
              <a:rPr lang="en-US" sz="1800" dirty="0"/>
              <a:t>  determining the level of landscape ruggedness. </a:t>
            </a:r>
          </a:p>
          <a:p>
            <a:r>
              <a:rPr lang="en-US" sz="1800" dirty="0"/>
              <a:t>The NK model has found application in a wide variety of fields, including the theoretical study of evolutionary biology, immunology, </a:t>
            </a:r>
            <a:r>
              <a:rPr lang="en-US" sz="1800" dirty="0" err="1"/>
              <a:t>optimisation</a:t>
            </a:r>
            <a:r>
              <a:rPr lang="en-US" sz="1800" dirty="0"/>
              <a:t>, technological evolution, and complex systems. </a:t>
            </a:r>
          </a:p>
          <a:p>
            <a:r>
              <a:rPr lang="en-US" sz="1800" dirty="0"/>
              <a:t>The model was also adopted in organizational theory, where it is used to describe the way an agent may search a landscape by manipulating various characteristics of itself. </a:t>
            </a:r>
          </a:p>
        </p:txBody>
      </p:sp>
      <p:sp>
        <p:nvSpPr>
          <p:cNvPr id="17" name="AutoShape 7" descr="N">
            <a:extLst>
              <a:ext uri="{FF2B5EF4-FFF2-40B4-BE49-F238E27FC236}">
                <a16:creationId xmlns:a16="http://schemas.microsoft.com/office/drawing/2014/main" id="{C7416AE1-F5E6-A24D-8E49-AA4EB05F2B24}"/>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8" descr="K">
            <a:extLst>
              <a:ext uri="{FF2B5EF4-FFF2-40B4-BE49-F238E27FC236}">
                <a16:creationId xmlns:a16="http://schemas.microsoft.com/office/drawing/2014/main" id="{5BC47F67-52FC-414D-A868-22730978D7A0}"/>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9" descr="N">
            <a:extLst>
              <a:ext uri="{FF2B5EF4-FFF2-40B4-BE49-F238E27FC236}">
                <a16:creationId xmlns:a16="http://schemas.microsoft.com/office/drawing/2014/main" id="{77F4F415-6395-614C-9528-E7C9C1A58F66}"/>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0" descr="K">
            <a:extLst>
              <a:ext uri="{FF2B5EF4-FFF2-40B4-BE49-F238E27FC236}">
                <a16:creationId xmlns:a16="http://schemas.microsoft.com/office/drawing/2014/main" id="{C29DDCA1-6209-F942-898C-5F610FB6CDBD}"/>
              </a:ext>
            </a:extLst>
          </p:cNvPr>
          <p:cNvSpPr>
            <a:spLocks noChangeAspect="1" noChangeArrowheads="1"/>
          </p:cNvSpPr>
          <p:nvPr/>
        </p:nvSpPr>
        <p:spPr bwMode="auto">
          <a:xfrm>
            <a:off x="2444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4639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B3E61-DF24-C848-8E49-495BB63A95E5}"/>
              </a:ext>
            </a:extLst>
          </p:cNvPr>
          <p:cNvSpPr>
            <a:spLocks noGrp="1"/>
          </p:cNvSpPr>
          <p:nvPr>
            <p:ph type="title"/>
          </p:nvPr>
        </p:nvSpPr>
        <p:spPr/>
        <p:txBody>
          <a:bodyPr>
            <a:normAutofit/>
          </a:bodyPr>
          <a:lstStyle/>
          <a:p>
            <a:r>
              <a:rPr lang="en-US" dirty="0"/>
              <a:t>Evolutionary Optimization</a:t>
            </a:r>
            <a:br>
              <a:rPr lang="en-US" dirty="0"/>
            </a:br>
            <a:r>
              <a:rPr lang="en-US" sz="3100" dirty="0"/>
              <a:t>https://</a:t>
            </a:r>
            <a:r>
              <a:rPr lang="en-US" sz="3100" dirty="0" err="1"/>
              <a:t>en.wikipedia.org</a:t>
            </a:r>
            <a:r>
              <a:rPr lang="en-US" sz="3100" dirty="0"/>
              <a:t>/wiki/</a:t>
            </a:r>
            <a:r>
              <a:rPr lang="en-US" sz="3100" dirty="0" err="1"/>
              <a:t>Fitness_landscape</a:t>
            </a:r>
            <a:endParaRPr lang="en-US" sz="3100" dirty="0"/>
          </a:p>
        </p:txBody>
      </p:sp>
      <p:sp>
        <p:nvSpPr>
          <p:cNvPr id="5" name="Content Placeholder 4">
            <a:extLst>
              <a:ext uri="{FF2B5EF4-FFF2-40B4-BE49-F238E27FC236}">
                <a16:creationId xmlns:a16="http://schemas.microsoft.com/office/drawing/2014/main" id="{63D1C9B2-94B1-4147-883A-0341321B2B60}"/>
              </a:ext>
            </a:extLst>
          </p:cNvPr>
          <p:cNvSpPr>
            <a:spLocks noGrp="1"/>
          </p:cNvSpPr>
          <p:nvPr>
            <p:ph idx="1"/>
          </p:nvPr>
        </p:nvSpPr>
        <p:spPr/>
        <p:txBody>
          <a:bodyPr>
            <a:normAutofit/>
          </a:bodyPr>
          <a:lstStyle/>
          <a:p>
            <a:r>
              <a:rPr lang="en-US" sz="2000" dirty="0">
                <a:solidFill>
                  <a:srgbClr val="2014FF"/>
                </a:solidFill>
              </a:rPr>
              <a:t>Apart from the field of evolutionary biology, the concept of a fitness landscape has also gained importance in evolutionary optimization methods such as genetic algorithms or evolution strategies. </a:t>
            </a:r>
          </a:p>
          <a:p>
            <a:r>
              <a:rPr lang="en-US" sz="2000" dirty="0">
                <a:solidFill>
                  <a:srgbClr val="2014FF"/>
                </a:solidFill>
              </a:rPr>
              <a:t>In evolutionary optimization, one tries to solve real-world problems (e.g., engineering or logistics problems) by imitating the dynamics of biological evolution. </a:t>
            </a:r>
          </a:p>
          <a:p>
            <a:r>
              <a:rPr lang="en-US" sz="2000" dirty="0"/>
              <a:t>For example, a delivery truck with a number of destination addresses can take a large variety of different routes, but only very few will result in a short driving time. </a:t>
            </a:r>
          </a:p>
          <a:p>
            <a:r>
              <a:rPr lang="en-US" sz="2000" dirty="0"/>
              <a:t>In order to use many common forms of evolutionary optimization, one has to define for every possible solution </a:t>
            </a:r>
            <a:r>
              <a:rPr lang="en-US" sz="2000" i="1" dirty="0"/>
              <a:t>s</a:t>
            </a:r>
            <a:r>
              <a:rPr lang="en-US" sz="2000" dirty="0"/>
              <a:t> to the problem of interest (i.e., every possible route in the case of the delivery truck) how 'good' it is. </a:t>
            </a:r>
          </a:p>
          <a:p>
            <a:r>
              <a:rPr lang="en-US" sz="2000" dirty="0"/>
              <a:t>This is done by introducing a scalar-valued function </a:t>
            </a:r>
            <a:r>
              <a:rPr lang="en-US" sz="2000" i="1" dirty="0"/>
              <a:t>f</a:t>
            </a:r>
            <a:r>
              <a:rPr lang="en-US" sz="2000" dirty="0"/>
              <a:t>(</a:t>
            </a:r>
            <a:r>
              <a:rPr lang="en-US" sz="2000" i="1" dirty="0"/>
              <a:t>s</a:t>
            </a:r>
            <a:r>
              <a:rPr lang="en-US" sz="2000" dirty="0"/>
              <a:t>) (scalar valued means that </a:t>
            </a:r>
            <a:r>
              <a:rPr lang="en-US" sz="2000" i="1" dirty="0"/>
              <a:t>f</a:t>
            </a:r>
            <a:r>
              <a:rPr lang="en-US" sz="2000" dirty="0"/>
              <a:t>(</a:t>
            </a:r>
            <a:r>
              <a:rPr lang="en-US" sz="2000" i="1" dirty="0"/>
              <a:t>s</a:t>
            </a:r>
            <a:r>
              <a:rPr lang="en-US" sz="2000" dirty="0"/>
              <a:t>) is a simple number, such as 0.3, while s can be a more complicated object, for example a list of destination addresses in the case of the delivery truck), which is called the fitness function. </a:t>
            </a:r>
          </a:p>
          <a:p>
            <a:endParaRPr lang="en-US" sz="2000" dirty="0"/>
          </a:p>
        </p:txBody>
      </p:sp>
    </p:spTree>
    <p:extLst>
      <p:ext uri="{BB962C8B-B14F-4D97-AF65-F5344CB8AC3E}">
        <p14:creationId xmlns:p14="http://schemas.microsoft.com/office/powerpoint/2010/main" val="112494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7B47BD-8FDB-F24E-A95B-2DB0A89DA40A}"/>
              </a:ext>
            </a:extLst>
          </p:cNvPr>
          <p:cNvSpPr>
            <a:spLocks noGrp="1"/>
          </p:cNvSpPr>
          <p:nvPr>
            <p:ph type="title"/>
          </p:nvPr>
        </p:nvSpPr>
        <p:spPr/>
        <p:txBody>
          <a:bodyPr>
            <a:normAutofit/>
          </a:bodyPr>
          <a:lstStyle/>
          <a:p>
            <a:r>
              <a:rPr lang="en-US" dirty="0">
                <a:solidFill>
                  <a:prstClr val="black"/>
                </a:solidFill>
              </a:rPr>
              <a:t>Evolutionary Optimization</a:t>
            </a:r>
            <a:br>
              <a:rPr lang="en-US" dirty="0">
                <a:solidFill>
                  <a:prstClr val="black"/>
                </a:solidFill>
              </a:rPr>
            </a:br>
            <a:r>
              <a:rPr lang="en-US" sz="2400" dirty="0">
                <a:solidFill>
                  <a:prstClr val="black"/>
                </a:solidFill>
              </a:rPr>
              <a:t>https://</a:t>
            </a:r>
            <a:r>
              <a:rPr lang="en-US" sz="2400" dirty="0" err="1">
                <a:solidFill>
                  <a:prstClr val="black"/>
                </a:solidFill>
              </a:rPr>
              <a:t>en.wikipedia.org</a:t>
            </a:r>
            <a:r>
              <a:rPr lang="en-US" sz="2400" dirty="0">
                <a:solidFill>
                  <a:prstClr val="black"/>
                </a:solidFill>
              </a:rPr>
              <a:t>/wiki/</a:t>
            </a:r>
            <a:r>
              <a:rPr lang="en-US" sz="2400" dirty="0" err="1">
                <a:solidFill>
                  <a:prstClr val="black"/>
                </a:solidFill>
              </a:rPr>
              <a:t>Fitness_landscape</a:t>
            </a:r>
            <a:endParaRPr lang="en-US" sz="2400" dirty="0"/>
          </a:p>
        </p:txBody>
      </p:sp>
      <p:sp>
        <p:nvSpPr>
          <p:cNvPr id="5" name="Content Placeholder 4">
            <a:extLst>
              <a:ext uri="{FF2B5EF4-FFF2-40B4-BE49-F238E27FC236}">
                <a16:creationId xmlns:a16="http://schemas.microsoft.com/office/drawing/2014/main" id="{E826BE9B-8A50-4947-B673-019040B7C2E4}"/>
              </a:ext>
            </a:extLst>
          </p:cNvPr>
          <p:cNvSpPr>
            <a:spLocks noGrp="1"/>
          </p:cNvSpPr>
          <p:nvPr>
            <p:ph sz="half" idx="1"/>
          </p:nvPr>
        </p:nvSpPr>
        <p:spPr/>
        <p:txBody>
          <a:bodyPr>
            <a:normAutofit/>
          </a:bodyPr>
          <a:lstStyle/>
          <a:p>
            <a:r>
              <a:rPr lang="en-US" sz="2400" dirty="0"/>
              <a:t>The concept of a scalar valued fitness function </a:t>
            </a:r>
            <a:r>
              <a:rPr lang="en-US" sz="2400" i="1" dirty="0"/>
              <a:t>f</a:t>
            </a:r>
            <a:r>
              <a:rPr lang="en-US" sz="2400" dirty="0"/>
              <a:t>(</a:t>
            </a:r>
            <a:r>
              <a:rPr lang="en-US" sz="2400" i="1" dirty="0"/>
              <a:t>s</a:t>
            </a:r>
            <a:r>
              <a:rPr lang="en-US" sz="2400" dirty="0"/>
              <a:t>) also corresponds to the concept of a potential or energy function in physics. </a:t>
            </a:r>
          </a:p>
          <a:p>
            <a:r>
              <a:rPr lang="en-US" sz="2400" dirty="0"/>
              <a:t>The two concepts only differ in that:</a:t>
            </a:r>
          </a:p>
          <a:p>
            <a:pPr lvl="1"/>
            <a:r>
              <a:rPr lang="en-US" sz="2000" dirty="0">
                <a:solidFill>
                  <a:srgbClr val="0F2EFF"/>
                </a:solidFill>
              </a:rPr>
              <a:t>Physicists traditionally think in terms of minimizing the potential function</a:t>
            </a:r>
          </a:p>
          <a:p>
            <a:pPr lvl="1"/>
            <a:r>
              <a:rPr lang="en-US" sz="2000" dirty="0">
                <a:solidFill>
                  <a:srgbClr val="0F2EFF"/>
                </a:solidFill>
              </a:rPr>
              <a:t>Biologists prefer the notion that fitness is being maximized</a:t>
            </a:r>
            <a:r>
              <a:rPr lang="en-US" sz="2000" dirty="0"/>
              <a:t>. </a:t>
            </a:r>
          </a:p>
          <a:p>
            <a:r>
              <a:rPr lang="en-US" sz="2400" dirty="0"/>
              <a:t>Therefore, taking the inverse of a potential function turns it into a fitness function, and vice versa</a:t>
            </a:r>
          </a:p>
          <a:p>
            <a:endParaRPr lang="en-US" sz="2400" dirty="0"/>
          </a:p>
        </p:txBody>
      </p:sp>
      <p:pic>
        <p:nvPicPr>
          <p:cNvPr id="8" name="Picture 7">
            <a:extLst>
              <a:ext uri="{FF2B5EF4-FFF2-40B4-BE49-F238E27FC236}">
                <a16:creationId xmlns:a16="http://schemas.microsoft.com/office/drawing/2014/main" id="{E74604C7-8ADA-2C49-AB8E-F307689F97BB}"/>
              </a:ext>
            </a:extLst>
          </p:cNvPr>
          <p:cNvPicPr>
            <a:picLocks noChangeAspect="1"/>
          </p:cNvPicPr>
          <p:nvPr/>
        </p:nvPicPr>
        <p:blipFill>
          <a:blip r:embed="rId2"/>
          <a:stretch>
            <a:fillRect/>
          </a:stretch>
        </p:blipFill>
        <p:spPr>
          <a:xfrm>
            <a:off x="7659181" y="3157841"/>
            <a:ext cx="3517900" cy="2857500"/>
          </a:xfrm>
          <a:prstGeom prst="rect">
            <a:avLst/>
          </a:prstGeom>
        </p:spPr>
      </p:pic>
      <p:sp>
        <p:nvSpPr>
          <p:cNvPr id="9" name="TextBox 8">
            <a:extLst>
              <a:ext uri="{FF2B5EF4-FFF2-40B4-BE49-F238E27FC236}">
                <a16:creationId xmlns:a16="http://schemas.microsoft.com/office/drawing/2014/main" id="{867F4A1C-7FAC-0740-BC37-5D8CA88C7446}"/>
              </a:ext>
            </a:extLst>
          </p:cNvPr>
          <p:cNvSpPr txBox="1"/>
          <p:nvPr/>
        </p:nvSpPr>
        <p:spPr>
          <a:xfrm>
            <a:off x="7344383" y="6176963"/>
            <a:ext cx="4299626" cy="307777"/>
          </a:xfrm>
          <a:prstGeom prst="rect">
            <a:avLst/>
          </a:prstGeom>
          <a:noFill/>
        </p:spPr>
        <p:txBody>
          <a:bodyPr wrap="square" rtlCol="0">
            <a:spAutoFit/>
          </a:bodyPr>
          <a:lstStyle/>
          <a:p>
            <a:r>
              <a:rPr lang="en-US" sz="1400" dirty="0"/>
              <a:t>https://</a:t>
            </a:r>
            <a:r>
              <a:rPr lang="en-US" sz="1400" dirty="0" err="1"/>
              <a:t>mpalaourg.me</a:t>
            </a:r>
            <a:r>
              <a:rPr lang="en-US" sz="1400" dirty="0"/>
              <a:t>/project/optimization-algorithms/</a:t>
            </a:r>
          </a:p>
        </p:txBody>
      </p:sp>
      <p:pic>
        <p:nvPicPr>
          <p:cNvPr id="14" name="Picture 13">
            <a:extLst>
              <a:ext uri="{FF2B5EF4-FFF2-40B4-BE49-F238E27FC236}">
                <a16:creationId xmlns:a16="http://schemas.microsoft.com/office/drawing/2014/main" id="{D89953CF-F3F5-AA46-928E-FD8AD6DC4E30}"/>
              </a:ext>
            </a:extLst>
          </p:cNvPr>
          <p:cNvPicPr>
            <a:picLocks noChangeAspect="1"/>
          </p:cNvPicPr>
          <p:nvPr/>
        </p:nvPicPr>
        <p:blipFill>
          <a:blip r:embed="rId3"/>
          <a:stretch>
            <a:fillRect/>
          </a:stretch>
        </p:blipFill>
        <p:spPr>
          <a:xfrm>
            <a:off x="7711650" y="214009"/>
            <a:ext cx="3642150" cy="2684835"/>
          </a:xfrm>
          <a:prstGeom prst="rect">
            <a:avLst/>
          </a:prstGeom>
        </p:spPr>
      </p:pic>
      <p:sp>
        <p:nvSpPr>
          <p:cNvPr id="15" name="TextBox 14">
            <a:extLst>
              <a:ext uri="{FF2B5EF4-FFF2-40B4-BE49-F238E27FC236}">
                <a16:creationId xmlns:a16="http://schemas.microsoft.com/office/drawing/2014/main" id="{F99B8600-5FA3-A844-A717-97080ED456AA}"/>
              </a:ext>
            </a:extLst>
          </p:cNvPr>
          <p:cNvSpPr txBox="1"/>
          <p:nvPr/>
        </p:nvSpPr>
        <p:spPr>
          <a:xfrm>
            <a:off x="7164421" y="2812424"/>
            <a:ext cx="4659549" cy="307777"/>
          </a:xfrm>
          <a:prstGeom prst="rect">
            <a:avLst/>
          </a:prstGeom>
          <a:noFill/>
        </p:spPr>
        <p:txBody>
          <a:bodyPr wrap="square" rtlCol="0">
            <a:spAutoFit/>
          </a:bodyPr>
          <a:lstStyle/>
          <a:p>
            <a:pPr algn="ctr"/>
            <a:r>
              <a:rPr lang="en-US" sz="1400" dirty="0"/>
              <a:t>https://</a:t>
            </a:r>
            <a:r>
              <a:rPr lang="en-US" sz="1400" dirty="0" err="1"/>
              <a:t>www.strong.io</a:t>
            </a:r>
            <a:r>
              <a:rPr lang="en-US" sz="1400" dirty="0"/>
              <a:t>/blog/evolutionary-optimization</a:t>
            </a:r>
          </a:p>
        </p:txBody>
      </p:sp>
    </p:spTree>
    <p:extLst>
      <p:ext uri="{BB962C8B-B14F-4D97-AF65-F5344CB8AC3E}">
        <p14:creationId xmlns:p14="http://schemas.microsoft.com/office/powerpoint/2010/main" val="3267420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09B9-D059-A946-848C-ACE2E9614961}"/>
              </a:ext>
            </a:extLst>
          </p:cNvPr>
          <p:cNvSpPr>
            <a:spLocks noGrp="1"/>
          </p:cNvSpPr>
          <p:nvPr>
            <p:ph type="title"/>
          </p:nvPr>
        </p:nvSpPr>
        <p:spPr/>
        <p:txBody>
          <a:bodyPr>
            <a:normAutofit/>
          </a:bodyPr>
          <a:lstStyle/>
          <a:p>
            <a:r>
              <a:rPr lang="en-US" dirty="0"/>
              <a:t>Dynamic vs. Static Fitness Landscape</a:t>
            </a:r>
            <a:br>
              <a:rPr lang="en-US" dirty="0"/>
            </a:br>
            <a:r>
              <a:rPr lang="en-US" sz="2800" dirty="0">
                <a:solidFill>
                  <a:prstClr val="black"/>
                </a:solidFill>
              </a:rPr>
              <a:t>https://</a:t>
            </a:r>
            <a:r>
              <a:rPr lang="en-US" sz="2800" dirty="0" err="1">
                <a:solidFill>
                  <a:prstClr val="black"/>
                </a:solidFill>
              </a:rPr>
              <a:t>en.wikipedia.org</a:t>
            </a:r>
            <a:r>
              <a:rPr lang="en-US" sz="2800" dirty="0">
                <a:solidFill>
                  <a:prstClr val="black"/>
                </a:solidFill>
              </a:rPr>
              <a:t>/wiki/</a:t>
            </a:r>
            <a:r>
              <a:rPr lang="en-US" sz="2800" dirty="0" err="1">
                <a:solidFill>
                  <a:prstClr val="black"/>
                </a:solidFill>
              </a:rPr>
              <a:t>Fitness_landscape</a:t>
            </a:r>
            <a:endParaRPr lang="en-US" sz="2800" dirty="0"/>
          </a:p>
        </p:txBody>
      </p:sp>
      <p:pic>
        <p:nvPicPr>
          <p:cNvPr id="6" name="Content Placeholder 5">
            <a:extLst>
              <a:ext uri="{FF2B5EF4-FFF2-40B4-BE49-F238E27FC236}">
                <a16:creationId xmlns:a16="http://schemas.microsoft.com/office/drawing/2014/main" id="{D676D82B-FF55-8B46-AB88-2047CBFA95B9}"/>
              </a:ext>
            </a:extLst>
          </p:cNvPr>
          <p:cNvPicPr>
            <a:picLocks noGrp="1" noChangeAspect="1"/>
          </p:cNvPicPr>
          <p:nvPr>
            <p:ph sz="half" idx="1"/>
          </p:nvPr>
        </p:nvPicPr>
        <p:blipFill>
          <a:blip r:embed="rId2"/>
          <a:stretch>
            <a:fillRect/>
          </a:stretch>
        </p:blipFill>
        <p:spPr>
          <a:xfrm>
            <a:off x="672830" y="2256817"/>
            <a:ext cx="5167879" cy="2906932"/>
          </a:xfrm>
        </p:spPr>
      </p:pic>
      <p:pic>
        <p:nvPicPr>
          <p:cNvPr id="8" name="Content Placeholder 7">
            <a:extLst>
              <a:ext uri="{FF2B5EF4-FFF2-40B4-BE49-F238E27FC236}">
                <a16:creationId xmlns:a16="http://schemas.microsoft.com/office/drawing/2014/main" id="{6ACC0A66-49E2-0C4A-BAA9-C291B2C6E2B2}"/>
              </a:ext>
            </a:extLst>
          </p:cNvPr>
          <p:cNvPicPr>
            <a:picLocks noGrp="1" noChangeAspect="1"/>
          </p:cNvPicPr>
          <p:nvPr>
            <p:ph sz="half" idx="2"/>
          </p:nvPr>
        </p:nvPicPr>
        <p:blipFill>
          <a:blip r:embed="rId3"/>
          <a:stretch>
            <a:fillRect/>
          </a:stretch>
        </p:blipFill>
        <p:spPr>
          <a:xfrm>
            <a:off x="6220508" y="2256817"/>
            <a:ext cx="5133292" cy="2887477"/>
          </a:xfrm>
        </p:spPr>
      </p:pic>
      <p:sp>
        <p:nvSpPr>
          <p:cNvPr id="9" name="TextBox 8">
            <a:extLst>
              <a:ext uri="{FF2B5EF4-FFF2-40B4-BE49-F238E27FC236}">
                <a16:creationId xmlns:a16="http://schemas.microsoft.com/office/drawing/2014/main" id="{3FC0EE7F-1EB9-6B43-A2CA-47671C467B06}"/>
              </a:ext>
            </a:extLst>
          </p:cNvPr>
          <p:cNvSpPr txBox="1"/>
          <p:nvPr/>
        </p:nvSpPr>
        <p:spPr>
          <a:xfrm>
            <a:off x="992221" y="5622587"/>
            <a:ext cx="4095345" cy="923330"/>
          </a:xfrm>
          <a:prstGeom prst="rect">
            <a:avLst/>
          </a:prstGeom>
          <a:noFill/>
        </p:spPr>
        <p:txBody>
          <a:bodyPr wrap="square" rtlCol="0">
            <a:spAutoFit/>
          </a:bodyPr>
          <a:lstStyle/>
          <a:p>
            <a:pPr algn="ctr"/>
            <a:r>
              <a:rPr lang="en-US" dirty="0"/>
              <a:t>Might apply if the external environment is not changing, and species is evolving in response</a:t>
            </a:r>
          </a:p>
        </p:txBody>
      </p:sp>
      <p:sp>
        <p:nvSpPr>
          <p:cNvPr id="10" name="TextBox 9">
            <a:extLst>
              <a:ext uri="{FF2B5EF4-FFF2-40B4-BE49-F238E27FC236}">
                <a16:creationId xmlns:a16="http://schemas.microsoft.com/office/drawing/2014/main" id="{3BBBCECB-29E2-C547-86C8-BF80DF1EAD0B}"/>
              </a:ext>
            </a:extLst>
          </p:cNvPr>
          <p:cNvSpPr txBox="1"/>
          <p:nvPr/>
        </p:nvSpPr>
        <p:spPr>
          <a:xfrm>
            <a:off x="6621293" y="5622874"/>
            <a:ext cx="4095345" cy="923330"/>
          </a:xfrm>
          <a:prstGeom prst="rect">
            <a:avLst/>
          </a:prstGeom>
          <a:noFill/>
        </p:spPr>
        <p:txBody>
          <a:bodyPr wrap="square" rtlCol="0">
            <a:spAutoFit/>
          </a:bodyPr>
          <a:lstStyle/>
          <a:p>
            <a:pPr algn="ctr"/>
            <a:r>
              <a:rPr lang="en-US" dirty="0"/>
              <a:t>Might apply if the external environment is changing, and a species is co-evolving with other species</a:t>
            </a:r>
          </a:p>
        </p:txBody>
      </p:sp>
    </p:spTree>
    <p:extLst>
      <p:ext uri="{BB962C8B-B14F-4D97-AF65-F5344CB8AC3E}">
        <p14:creationId xmlns:p14="http://schemas.microsoft.com/office/powerpoint/2010/main" val="2168147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2C5F-10C6-7744-A592-1BB3D1FA39F5}"/>
              </a:ext>
            </a:extLst>
          </p:cNvPr>
          <p:cNvSpPr>
            <a:spLocks noGrp="1"/>
          </p:cNvSpPr>
          <p:nvPr>
            <p:ph type="title"/>
          </p:nvPr>
        </p:nvSpPr>
        <p:spPr/>
        <p:txBody>
          <a:bodyPr>
            <a:normAutofit/>
          </a:bodyPr>
          <a:lstStyle/>
          <a:p>
            <a:r>
              <a:rPr lang="en-US" dirty="0"/>
              <a:t>Complex Adaptive Systems</a:t>
            </a:r>
            <a:br>
              <a:rPr lang="en-US" dirty="0"/>
            </a:br>
            <a:r>
              <a:rPr lang="en-US" sz="2700" dirty="0"/>
              <a:t>https://</a:t>
            </a:r>
            <a:r>
              <a:rPr lang="en-US" sz="2700" dirty="0" err="1"/>
              <a:t>en.wikipedia.org</a:t>
            </a:r>
            <a:r>
              <a:rPr lang="en-US" sz="2700" dirty="0"/>
              <a:t>/wiki/</a:t>
            </a:r>
            <a:r>
              <a:rPr lang="en-US" sz="2700" dirty="0" err="1"/>
              <a:t>Complex_adaptive_system</a:t>
            </a:r>
            <a:endParaRPr lang="en-US" sz="2700" dirty="0"/>
          </a:p>
        </p:txBody>
      </p:sp>
      <p:sp>
        <p:nvSpPr>
          <p:cNvPr id="6" name="Content Placeholder 5">
            <a:extLst>
              <a:ext uri="{FF2B5EF4-FFF2-40B4-BE49-F238E27FC236}">
                <a16:creationId xmlns:a16="http://schemas.microsoft.com/office/drawing/2014/main" id="{E953F38F-EE9F-6847-9103-3F8FE53BE598}"/>
              </a:ext>
            </a:extLst>
          </p:cNvPr>
          <p:cNvSpPr>
            <a:spLocks noGrp="1"/>
          </p:cNvSpPr>
          <p:nvPr>
            <p:ph sz="half" idx="1"/>
          </p:nvPr>
        </p:nvSpPr>
        <p:spPr>
          <a:xfrm>
            <a:off x="838200" y="1825625"/>
            <a:ext cx="5181600" cy="3845710"/>
          </a:xfrm>
        </p:spPr>
        <p:txBody>
          <a:bodyPr>
            <a:noAutofit/>
          </a:bodyPr>
          <a:lstStyle/>
          <a:p>
            <a:r>
              <a:rPr lang="en-US" sz="1800" dirty="0">
                <a:solidFill>
                  <a:srgbClr val="0F2EFF"/>
                </a:solidFill>
              </a:rPr>
              <a:t>Living organisms are complex adaptive systems. </a:t>
            </a:r>
          </a:p>
          <a:p>
            <a:r>
              <a:rPr lang="en-US" sz="1800" dirty="0"/>
              <a:t>Although complexity is hard to quantify in biology, evolution has produced some remarkably complex organisms.</a:t>
            </a:r>
          </a:p>
          <a:p>
            <a:r>
              <a:rPr lang="en-US" sz="1800" dirty="0"/>
              <a:t>This observation has led to the common conception of evolution being progressive and leading towards what are viewed as "higher organisms".</a:t>
            </a:r>
          </a:p>
          <a:p>
            <a:r>
              <a:rPr lang="en-US" sz="1800" dirty="0"/>
              <a:t>If this were generally true, evolution would possess an active trend towards complexity. </a:t>
            </a:r>
          </a:p>
          <a:p>
            <a:r>
              <a:rPr lang="en-US" sz="1800" dirty="0">
                <a:solidFill>
                  <a:srgbClr val="2014FF"/>
                </a:solidFill>
              </a:rPr>
              <a:t>Indeed, some artificial life simulations have suggested that the generation of CAS is an inescapable feature of evolution</a:t>
            </a:r>
            <a:r>
              <a:rPr lang="en-US" sz="1800" dirty="0"/>
              <a:t>.</a:t>
            </a:r>
          </a:p>
        </p:txBody>
      </p:sp>
      <p:pic>
        <p:nvPicPr>
          <p:cNvPr id="9" name="Content Placeholder 8">
            <a:extLst>
              <a:ext uri="{FF2B5EF4-FFF2-40B4-BE49-F238E27FC236}">
                <a16:creationId xmlns:a16="http://schemas.microsoft.com/office/drawing/2014/main" id="{F9152877-010A-AA47-865E-6869A2F485D2}"/>
              </a:ext>
            </a:extLst>
          </p:cNvPr>
          <p:cNvPicPr>
            <a:picLocks noGrp="1" noChangeAspect="1"/>
          </p:cNvPicPr>
          <p:nvPr>
            <p:ph sz="half" idx="2"/>
          </p:nvPr>
        </p:nvPicPr>
        <p:blipFill>
          <a:blip r:embed="rId2"/>
          <a:stretch>
            <a:fillRect/>
          </a:stretch>
        </p:blipFill>
        <p:spPr>
          <a:xfrm>
            <a:off x="7242626" y="2298236"/>
            <a:ext cx="3718842" cy="4351338"/>
          </a:xfrm>
        </p:spPr>
      </p:pic>
      <p:sp>
        <p:nvSpPr>
          <p:cNvPr id="3" name="TextBox 2">
            <a:extLst>
              <a:ext uri="{FF2B5EF4-FFF2-40B4-BE49-F238E27FC236}">
                <a16:creationId xmlns:a16="http://schemas.microsoft.com/office/drawing/2014/main" id="{74AF67C9-54AB-514C-89BF-26C04080D843}"/>
              </a:ext>
            </a:extLst>
          </p:cNvPr>
          <p:cNvSpPr txBox="1"/>
          <p:nvPr/>
        </p:nvSpPr>
        <p:spPr>
          <a:xfrm>
            <a:off x="7438490" y="1980230"/>
            <a:ext cx="1910993" cy="307777"/>
          </a:xfrm>
          <a:prstGeom prst="rect">
            <a:avLst/>
          </a:prstGeom>
          <a:noFill/>
        </p:spPr>
        <p:txBody>
          <a:bodyPr wrap="square" rtlCol="0">
            <a:spAutoFit/>
          </a:bodyPr>
          <a:lstStyle/>
          <a:p>
            <a:r>
              <a:rPr lang="en-US" sz="1400" dirty="0"/>
              <a:t>Fat Tail – Power Law</a:t>
            </a:r>
          </a:p>
        </p:txBody>
      </p:sp>
      <p:sp>
        <p:nvSpPr>
          <p:cNvPr id="7" name="TextBox 6">
            <a:extLst>
              <a:ext uri="{FF2B5EF4-FFF2-40B4-BE49-F238E27FC236}">
                <a16:creationId xmlns:a16="http://schemas.microsoft.com/office/drawing/2014/main" id="{9E824C25-CFCD-4945-967A-D95F82FD3EB7}"/>
              </a:ext>
            </a:extLst>
          </p:cNvPr>
          <p:cNvSpPr txBox="1"/>
          <p:nvPr/>
        </p:nvSpPr>
        <p:spPr>
          <a:xfrm>
            <a:off x="9188647" y="1975070"/>
            <a:ext cx="1937207" cy="307777"/>
          </a:xfrm>
          <a:prstGeom prst="rect">
            <a:avLst/>
          </a:prstGeom>
          <a:noFill/>
        </p:spPr>
        <p:txBody>
          <a:bodyPr wrap="square" rtlCol="0">
            <a:spAutoFit/>
          </a:bodyPr>
          <a:lstStyle/>
          <a:p>
            <a:pPr algn="ctr"/>
            <a:r>
              <a:rPr lang="en-US" sz="1400" dirty="0"/>
              <a:t>Gaussian – Bell Curve</a:t>
            </a:r>
          </a:p>
        </p:txBody>
      </p:sp>
      <p:sp>
        <p:nvSpPr>
          <p:cNvPr id="4" name="TextBox 3">
            <a:extLst>
              <a:ext uri="{FF2B5EF4-FFF2-40B4-BE49-F238E27FC236}">
                <a16:creationId xmlns:a16="http://schemas.microsoft.com/office/drawing/2014/main" id="{2ED906A9-4565-1E4F-A6DE-08F3D73248E4}"/>
              </a:ext>
            </a:extLst>
          </p:cNvPr>
          <p:cNvSpPr txBox="1"/>
          <p:nvPr/>
        </p:nvSpPr>
        <p:spPr>
          <a:xfrm>
            <a:off x="575453" y="5671335"/>
            <a:ext cx="6055760" cy="923330"/>
          </a:xfrm>
          <a:prstGeom prst="rect">
            <a:avLst/>
          </a:prstGeom>
          <a:noFill/>
        </p:spPr>
        <p:txBody>
          <a:bodyPr wrap="square" rtlCol="0">
            <a:spAutoFit/>
          </a:bodyPr>
          <a:lstStyle/>
          <a:p>
            <a:pPr algn="ctr"/>
            <a:r>
              <a:rPr lang="en-US" dirty="0">
                <a:solidFill>
                  <a:srgbClr val="C00000"/>
                </a:solidFill>
              </a:rPr>
              <a:t>Basic question:  Are these trends </a:t>
            </a:r>
          </a:p>
          <a:p>
            <a:pPr algn="ctr"/>
            <a:r>
              <a:rPr lang="en-US" dirty="0">
                <a:solidFill>
                  <a:srgbClr val="C00000"/>
                </a:solidFill>
              </a:rPr>
              <a:t>power law (passive) or Gaussian (active)?</a:t>
            </a:r>
          </a:p>
          <a:p>
            <a:pPr algn="ctr"/>
            <a:endParaRPr lang="en-US" dirty="0">
              <a:solidFill>
                <a:srgbClr val="C00000"/>
              </a:solidFill>
            </a:endParaRPr>
          </a:p>
        </p:txBody>
      </p:sp>
    </p:spTree>
    <p:extLst>
      <p:ext uri="{BB962C8B-B14F-4D97-AF65-F5344CB8AC3E}">
        <p14:creationId xmlns:p14="http://schemas.microsoft.com/office/powerpoint/2010/main" val="32296622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E93D70-FA77-4542-B249-03B40C8B7330}"/>
              </a:ext>
            </a:extLst>
          </p:cNvPr>
          <p:cNvSpPr>
            <a:spLocks noGrp="1"/>
          </p:cNvSpPr>
          <p:nvPr>
            <p:ph type="title"/>
          </p:nvPr>
        </p:nvSpPr>
        <p:spPr/>
        <p:txBody>
          <a:bodyPr>
            <a:normAutofit/>
          </a:bodyPr>
          <a:lstStyle/>
          <a:p>
            <a:r>
              <a:rPr lang="en-US" dirty="0">
                <a:solidFill>
                  <a:prstClr val="black"/>
                </a:solidFill>
              </a:rPr>
              <a:t>Complex Adaptive Systems</a:t>
            </a:r>
            <a:br>
              <a:rPr lang="en-US" dirty="0">
                <a:solidFill>
                  <a:prstClr val="black"/>
                </a:solidFill>
              </a:rPr>
            </a:br>
            <a:r>
              <a:rPr lang="en-US" sz="2700" dirty="0">
                <a:solidFill>
                  <a:prstClr val="black"/>
                </a:solidFill>
              </a:rPr>
              <a:t>https://</a:t>
            </a:r>
            <a:r>
              <a:rPr lang="en-US" sz="2700" dirty="0" err="1">
                <a:solidFill>
                  <a:prstClr val="black"/>
                </a:solidFill>
              </a:rPr>
              <a:t>en.wikipedia.org</a:t>
            </a:r>
            <a:r>
              <a:rPr lang="en-US" sz="2700" dirty="0">
                <a:solidFill>
                  <a:prstClr val="black"/>
                </a:solidFill>
              </a:rPr>
              <a:t>/wiki/</a:t>
            </a:r>
            <a:r>
              <a:rPr lang="en-US" sz="2700" dirty="0" err="1">
                <a:solidFill>
                  <a:prstClr val="black"/>
                </a:solidFill>
              </a:rPr>
              <a:t>Complex_adaptive_system</a:t>
            </a:r>
            <a:endParaRPr lang="en-US" dirty="0"/>
          </a:p>
        </p:txBody>
      </p:sp>
      <p:sp>
        <p:nvSpPr>
          <p:cNvPr id="6" name="Content Placeholder 5">
            <a:extLst>
              <a:ext uri="{FF2B5EF4-FFF2-40B4-BE49-F238E27FC236}">
                <a16:creationId xmlns:a16="http://schemas.microsoft.com/office/drawing/2014/main" id="{89B2185F-48C7-134D-8523-EFAA9B85C115}"/>
              </a:ext>
            </a:extLst>
          </p:cNvPr>
          <p:cNvSpPr>
            <a:spLocks noGrp="1"/>
          </p:cNvSpPr>
          <p:nvPr>
            <p:ph idx="1"/>
          </p:nvPr>
        </p:nvSpPr>
        <p:spPr/>
        <p:txBody>
          <a:bodyPr>
            <a:normAutofit/>
          </a:bodyPr>
          <a:lstStyle/>
          <a:p>
            <a:r>
              <a:rPr lang="en-US" sz="1800" dirty="0">
                <a:solidFill>
                  <a:srgbClr val="0F2EFF"/>
                </a:solidFill>
              </a:rPr>
              <a:t>The idea of a general trend towards complexity in evolution can also be explained through a passive process.</a:t>
            </a:r>
          </a:p>
          <a:p>
            <a:r>
              <a:rPr lang="en-US" sz="1800" dirty="0">
                <a:solidFill>
                  <a:srgbClr val="0F2EFF"/>
                </a:solidFill>
              </a:rPr>
              <a:t>This involves an increase in variance but the most common value, the mode, does not change. </a:t>
            </a:r>
          </a:p>
          <a:p>
            <a:r>
              <a:rPr lang="en-US" sz="1800" dirty="0"/>
              <a:t>Thus, the maximum level of complexity increases over time, but only as an indirect product of there being more organisms in total. </a:t>
            </a:r>
          </a:p>
          <a:p>
            <a:r>
              <a:rPr lang="en-US" sz="1800" dirty="0"/>
              <a:t>The apparent trend towards more complex organisms may be an illusion resulting from concentrating on the small number of large, very complex organisms that inhabit the right-hand tail of the complexity distribution and ignoring simpler and much more common organisms. </a:t>
            </a:r>
          </a:p>
          <a:p>
            <a:r>
              <a:rPr lang="en-US" sz="1800" dirty="0"/>
              <a:t>If there is a lack of an overall trend towards complexity in biology, this would not preclude the existence of forces driving systems towards complexity in a subset of cases. </a:t>
            </a:r>
          </a:p>
          <a:p>
            <a:r>
              <a:rPr lang="en-US" sz="1800" dirty="0"/>
              <a:t>These minor trends would be balanced by other evolutionary pressures that drive systems towards less complex states. </a:t>
            </a:r>
          </a:p>
          <a:p>
            <a:endParaRPr lang="en-US" sz="1800" dirty="0"/>
          </a:p>
        </p:txBody>
      </p:sp>
    </p:spTree>
    <p:extLst>
      <p:ext uri="{BB962C8B-B14F-4D97-AF65-F5344CB8AC3E}">
        <p14:creationId xmlns:p14="http://schemas.microsoft.com/office/powerpoint/2010/main" val="3183362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8D326B-527B-2E40-A7DF-4E938D073EFC}"/>
              </a:ext>
            </a:extLst>
          </p:cNvPr>
          <p:cNvSpPr>
            <a:spLocks noGrp="1"/>
          </p:cNvSpPr>
          <p:nvPr>
            <p:ph type="title"/>
          </p:nvPr>
        </p:nvSpPr>
        <p:spPr/>
        <p:txBody>
          <a:bodyPr/>
          <a:lstStyle/>
          <a:p>
            <a:r>
              <a:rPr lang="en-US" dirty="0"/>
              <a:t>Software Alife Simulators</a:t>
            </a:r>
            <a:br>
              <a:rPr lang="en-US" dirty="0"/>
            </a:br>
            <a:r>
              <a:rPr lang="en-US" sz="2800" dirty="0"/>
              <a:t>https://</a:t>
            </a:r>
            <a:r>
              <a:rPr lang="en-US" sz="2800" dirty="0" err="1"/>
              <a:t>en.wikipedia.org</a:t>
            </a:r>
            <a:r>
              <a:rPr lang="en-US" sz="2800" dirty="0"/>
              <a:t>/wiki/</a:t>
            </a:r>
            <a:r>
              <a:rPr lang="en-US" sz="2800" dirty="0" err="1"/>
              <a:t>Artificial_life</a:t>
            </a:r>
            <a:endParaRPr lang="en-US" sz="2800" dirty="0"/>
          </a:p>
        </p:txBody>
      </p:sp>
      <p:pic>
        <p:nvPicPr>
          <p:cNvPr id="8" name="Content Placeholder 7">
            <a:extLst>
              <a:ext uri="{FF2B5EF4-FFF2-40B4-BE49-F238E27FC236}">
                <a16:creationId xmlns:a16="http://schemas.microsoft.com/office/drawing/2014/main" id="{79FDB720-ABF4-BA4D-B850-666BC970AC24}"/>
              </a:ext>
            </a:extLst>
          </p:cNvPr>
          <p:cNvPicPr>
            <a:picLocks noGrp="1" noChangeAspect="1"/>
          </p:cNvPicPr>
          <p:nvPr>
            <p:ph idx="1"/>
          </p:nvPr>
        </p:nvPicPr>
        <p:blipFill>
          <a:blip r:embed="rId2"/>
          <a:stretch>
            <a:fillRect/>
          </a:stretch>
        </p:blipFill>
        <p:spPr>
          <a:xfrm>
            <a:off x="2173547" y="1825625"/>
            <a:ext cx="7844905" cy="4351338"/>
          </a:xfrm>
        </p:spPr>
      </p:pic>
    </p:spTree>
    <p:extLst>
      <p:ext uri="{BB962C8B-B14F-4D97-AF65-F5344CB8AC3E}">
        <p14:creationId xmlns:p14="http://schemas.microsoft.com/office/powerpoint/2010/main" val="3558405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2BB6-4A6E-5E44-9368-EDC59A73F43D}"/>
              </a:ext>
            </a:extLst>
          </p:cNvPr>
          <p:cNvSpPr>
            <a:spLocks noGrp="1"/>
          </p:cNvSpPr>
          <p:nvPr>
            <p:ph type="title"/>
          </p:nvPr>
        </p:nvSpPr>
        <p:spPr/>
        <p:txBody>
          <a:bodyPr/>
          <a:lstStyle/>
          <a:p>
            <a:r>
              <a:rPr lang="en-US" dirty="0"/>
              <a:t>Complex Systems Modeling</a:t>
            </a:r>
            <a:br>
              <a:rPr lang="en-US" dirty="0"/>
            </a:br>
            <a:r>
              <a:rPr lang="en-US" sz="2800" dirty="0"/>
              <a:t>https://</a:t>
            </a:r>
            <a:r>
              <a:rPr lang="en-US" sz="2800" dirty="0" err="1"/>
              <a:t>en.wikipedia.org</a:t>
            </a:r>
            <a:r>
              <a:rPr lang="en-US" sz="2800" dirty="0"/>
              <a:t>/wiki/</a:t>
            </a:r>
            <a:r>
              <a:rPr lang="en-US" sz="2800" dirty="0" err="1"/>
              <a:t>Artificial_life</a:t>
            </a:r>
            <a:endParaRPr lang="en-US" sz="2800" dirty="0"/>
          </a:p>
        </p:txBody>
      </p:sp>
      <p:pic>
        <p:nvPicPr>
          <p:cNvPr id="7" name="Content Placeholder 6">
            <a:extLst>
              <a:ext uri="{FF2B5EF4-FFF2-40B4-BE49-F238E27FC236}">
                <a16:creationId xmlns:a16="http://schemas.microsoft.com/office/drawing/2014/main" id="{E5C29B0F-5CE3-E542-8E18-04C51C52AA5B}"/>
              </a:ext>
            </a:extLst>
          </p:cNvPr>
          <p:cNvPicPr>
            <a:picLocks noGrp="1" noChangeAspect="1"/>
          </p:cNvPicPr>
          <p:nvPr>
            <p:ph sz="half" idx="1"/>
          </p:nvPr>
        </p:nvPicPr>
        <p:blipFill>
          <a:blip r:embed="rId2"/>
          <a:stretch>
            <a:fillRect/>
          </a:stretch>
        </p:blipFill>
        <p:spPr>
          <a:xfrm>
            <a:off x="1031131" y="2363709"/>
            <a:ext cx="4270851" cy="4406742"/>
          </a:xfrm>
        </p:spPr>
      </p:pic>
      <p:pic>
        <p:nvPicPr>
          <p:cNvPr id="9" name="Content Placeholder 8">
            <a:extLst>
              <a:ext uri="{FF2B5EF4-FFF2-40B4-BE49-F238E27FC236}">
                <a16:creationId xmlns:a16="http://schemas.microsoft.com/office/drawing/2014/main" id="{C04D1E91-7222-8640-8A20-D8EE3BA2E52E}"/>
              </a:ext>
            </a:extLst>
          </p:cNvPr>
          <p:cNvPicPr>
            <a:picLocks noGrp="1" noChangeAspect="1"/>
          </p:cNvPicPr>
          <p:nvPr>
            <p:ph sz="half" idx="2"/>
          </p:nvPr>
        </p:nvPicPr>
        <p:blipFill>
          <a:blip r:embed="rId3"/>
          <a:stretch>
            <a:fillRect/>
          </a:stretch>
        </p:blipFill>
        <p:spPr>
          <a:xfrm>
            <a:off x="6809363" y="2047427"/>
            <a:ext cx="4070485" cy="4810573"/>
          </a:xfrm>
        </p:spPr>
      </p:pic>
      <p:sp>
        <p:nvSpPr>
          <p:cNvPr id="10" name="TextBox 9">
            <a:extLst>
              <a:ext uri="{FF2B5EF4-FFF2-40B4-BE49-F238E27FC236}">
                <a16:creationId xmlns:a16="http://schemas.microsoft.com/office/drawing/2014/main" id="{5F3F0F6A-B872-2347-B4E6-B5D346FDFCDB}"/>
              </a:ext>
            </a:extLst>
          </p:cNvPr>
          <p:cNvSpPr txBox="1"/>
          <p:nvPr/>
        </p:nvSpPr>
        <p:spPr>
          <a:xfrm>
            <a:off x="3808786" y="1851093"/>
            <a:ext cx="2986391" cy="1200329"/>
          </a:xfrm>
          <a:prstGeom prst="rect">
            <a:avLst/>
          </a:prstGeom>
          <a:noFill/>
        </p:spPr>
        <p:txBody>
          <a:bodyPr wrap="square" rtlCol="0">
            <a:spAutoFit/>
          </a:bodyPr>
          <a:lstStyle/>
          <a:p>
            <a:r>
              <a:rPr lang="en-US" dirty="0"/>
              <a:t>Logical deterministic individual-based cellular automata model of single species population growth</a:t>
            </a:r>
          </a:p>
        </p:txBody>
      </p:sp>
      <p:sp>
        <p:nvSpPr>
          <p:cNvPr id="11" name="TextBox 10">
            <a:extLst>
              <a:ext uri="{FF2B5EF4-FFF2-40B4-BE49-F238E27FC236}">
                <a16:creationId xmlns:a16="http://schemas.microsoft.com/office/drawing/2014/main" id="{71AFD52F-9671-4944-AAC6-FDDC67A3EF4F}"/>
              </a:ext>
            </a:extLst>
          </p:cNvPr>
          <p:cNvSpPr txBox="1"/>
          <p:nvPr/>
        </p:nvSpPr>
        <p:spPr>
          <a:xfrm>
            <a:off x="8644444" y="549871"/>
            <a:ext cx="2986391" cy="1477328"/>
          </a:xfrm>
          <a:prstGeom prst="rect">
            <a:avLst/>
          </a:prstGeom>
          <a:noFill/>
        </p:spPr>
        <p:txBody>
          <a:bodyPr wrap="square" rtlCol="0">
            <a:spAutoFit/>
          </a:bodyPr>
          <a:lstStyle/>
          <a:p>
            <a:r>
              <a:rPr lang="en-US" dirty="0"/>
              <a:t>Logical deterministic individual-based cellular automata model of interspecific competition for a single limited resource</a:t>
            </a:r>
          </a:p>
        </p:txBody>
      </p:sp>
    </p:spTree>
    <p:extLst>
      <p:ext uri="{BB962C8B-B14F-4D97-AF65-F5344CB8AC3E}">
        <p14:creationId xmlns:p14="http://schemas.microsoft.com/office/powerpoint/2010/main" val="3351569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AE41-4337-EC4E-9E02-10AAA834AF38}"/>
              </a:ext>
            </a:extLst>
          </p:cNvPr>
          <p:cNvSpPr>
            <a:spLocks noGrp="1"/>
          </p:cNvSpPr>
          <p:nvPr>
            <p:ph type="title"/>
          </p:nvPr>
        </p:nvSpPr>
        <p:spPr/>
        <p:txBody>
          <a:bodyPr>
            <a:normAutofit/>
          </a:bodyPr>
          <a:lstStyle/>
          <a:p>
            <a:r>
              <a:rPr lang="en-US" dirty="0"/>
              <a:t>Emergence</a:t>
            </a:r>
            <a:br>
              <a:rPr lang="en-US" dirty="0"/>
            </a:br>
            <a:r>
              <a:rPr lang="en-US" sz="2400" dirty="0"/>
              <a:t>https://</a:t>
            </a:r>
            <a:r>
              <a:rPr lang="en-US" sz="2400" dirty="0" err="1"/>
              <a:t>en.wikipedia.org</a:t>
            </a:r>
            <a:r>
              <a:rPr lang="en-US" sz="2400" dirty="0"/>
              <a:t>/wiki/Emergence</a:t>
            </a:r>
          </a:p>
        </p:txBody>
      </p:sp>
      <p:sp>
        <p:nvSpPr>
          <p:cNvPr id="3" name="Content Placeholder 2">
            <a:extLst>
              <a:ext uri="{FF2B5EF4-FFF2-40B4-BE49-F238E27FC236}">
                <a16:creationId xmlns:a16="http://schemas.microsoft.com/office/drawing/2014/main" id="{3135F5B4-902D-904B-B9A5-AE862C4B3532}"/>
              </a:ext>
            </a:extLst>
          </p:cNvPr>
          <p:cNvSpPr>
            <a:spLocks noGrp="1"/>
          </p:cNvSpPr>
          <p:nvPr>
            <p:ph sz="half" idx="1"/>
          </p:nvPr>
        </p:nvSpPr>
        <p:spPr/>
        <p:txBody>
          <a:bodyPr>
            <a:normAutofit/>
          </a:bodyPr>
          <a:lstStyle/>
          <a:p>
            <a:r>
              <a:rPr lang="en-US" sz="2000" dirty="0"/>
              <a:t>In philosophy, systems theory, science, and art, emergence occurs when an entity is observed to have properties its parts do not have on their own, properties or behaviors which emerge only when the parts interact in a wider whole. </a:t>
            </a:r>
          </a:p>
          <a:p>
            <a:r>
              <a:rPr lang="en-US" sz="2000" dirty="0"/>
              <a:t>Emergence plays a central role in theories of integrative levels and of complex systems. </a:t>
            </a:r>
          </a:p>
          <a:p>
            <a:r>
              <a:rPr lang="en-US" sz="2000" dirty="0"/>
              <a:t>For instance, the phenomenon of life as studied in biology is an emergent property of chemistry, and many psychological phenomena are known to emerge from underlying neurobiological processes. </a:t>
            </a:r>
          </a:p>
          <a:p>
            <a:endParaRPr lang="en-US" sz="2000" dirty="0"/>
          </a:p>
        </p:txBody>
      </p:sp>
      <p:pic>
        <p:nvPicPr>
          <p:cNvPr id="7" name="Content Placeholder 6">
            <a:extLst>
              <a:ext uri="{FF2B5EF4-FFF2-40B4-BE49-F238E27FC236}">
                <a16:creationId xmlns:a16="http://schemas.microsoft.com/office/drawing/2014/main" id="{39F19181-30CC-8248-B688-5C53279D2DCF}"/>
              </a:ext>
            </a:extLst>
          </p:cNvPr>
          <p:cNvPicPr>
            <a:picLocks noGrp="1" noChangeAspect="1"/>
          </p:cNvPicPr>
          <p:nvPr>
            <p:ph sz="half" idx="2"/>
          </p:nvPr>
        </p:nvPicPr>
        <p:blipFill>
          <a:blip r:embed="rId2"/>
          <a:stretch>
            <a:fillRect/>
          </a:stretch>
        </p:blipFill>
        <p:spPr>
          <a:xfrm>
            <a:off x="7292163" y="1825625"/>
            <a:ext cx="2941674" cy="4351338"/>
          </a:xfrm>
        </p:spPr>
      </p:pic>
    </p:spTree>
    <p:extLst>
      <p:ext uri="{BB962C8B-B14F-4D97-AF65-F5344CB8AC3E}">
        <p14:creationId xmlns:p14="http://schemas.microsoft.com/office/powerpoint/2010/main" val="500561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D68982-849E-2940-AB5B-A21507407BA9}"/>
              </a:ext>
            </a:extLst>
          </p:cNvPr>
          <p:cNvSpPr>
            <a:spLocks noGrp="1"/>
          </p:cNvSpPr>
          <p:nvPr>
            <p:ph type="title"/>
          </p:nvPr>
        </p:nvSpPr>
        <p:spPr/>
        <p:txBody>
          <a:bodyPr>
            <a:normAutofit/>
          </a:bodyPr>
          <a:lstStyle/>
          <a:p>
            <a:r>
              <a:rPr lang="en-US" sz="3600" dirty="0"/>
              <a:t>Example of Social Dynamics for Climate Change</a:t>
            </a:r>
            <a:br>
              <a:rPr lang="en-US" sz="3600" dirty="0"/>
            </a:br>
            <a:r>
              <a:rPr lang="en-US" sz="2400" dirty="0"/>
              <a:t>https://</a:t>
            </a:r>
            <a:r>
              <a:rPr lang="en-US" sz="2400" dirty="0" err="1"/>
              <a:t>en.wikipedia.org</a:t>
            </a:r>
            <a:r>
              <a:rPr lang="en-US" sz="2400" dirty="0"/>
              <a:t>/wiki/</a:t>
            </a:r>
            <a:r>
              <a:rPr lang="en-US" sz="2400" dirty="0" err="1"/>
              <a:t>Energy_landscape</a:t>
            </a:r>
            <a:endParaRPr lang="en-US" sz="2400" dirty="0"/>
          </a:p>
        </p:txBody>
      </p:sp>
      <p:pic>
        <p:nvPicPr>
          <p:cNvPr id="1026" name="Picture 2">
            <a:extLst>
              <a:ext uri="{FF2B5EF4-FFF2-40B4-BE49-F238E27FC236}">
                <a16:creationId xmlns:a16="http://schemas.microsoft.com/office/drawing/2014/main" id="{8A6A8ADF-72CB-4F47-97BD-D28795FA7A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8316" y="2230133"/>
            <a:ext cx="7713855" cy="33920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3166D4-C98C-104C-A851-1EA7EB3DF67B}"/>
              </a:ext>
            </a:extLst>
          </p:cNvPr>
          <p:cNvSpPr txBox="1"/>
          <p:nvPr/>
        </p:nvSpPr>
        <p:spPr>
          <a:xfrm>
            <a:off x="1296237" y="5898382"/>
            <a:ext cx="9214339" cy="646331"/>
          </a:xfrm>
          <a:prstGeom prst="rect">
            <a:avLst/>
          </a:prstGeom>
          <a:noFill/>
        </p:spPr>
        <p:txBody>
          <a:bodyPr wrap="square" rtlCol="0">
            <a:spAutoFit/>
          </a:bodyPr>
          <a:lstStyle/>
          <a:p>
            <a:r>
              <a:rPr lang="en-US" dirty="0"/>
              <a:t>Simplified energy landscape of the world's socioeconomic system and </a:t>
            </a:r>
            <a:r>
              <a:rPr lang="en-US" dirty="0">
                <a:solidFill>
                  <a:srgbClr val="2014FF"/>
                </a:solidFill>
              </a:rPr>
              <a:t>social tipping dynamics </a:t>
            </a:r>
            <a:r>
              <a:rPr lang="en-US" dirty="0"/>
              <a:t>at different levels of detail, highlighting factors that influence transitions</a:t>
            </a:r>
          </a:p>
        </p:txBody>
      </p:sp>
    </p:spTree>
    <p:extLst>
      <p:ext uri="{BB962C8B-B14F-4D97-AF65-F5344CB8AC3E}">
        <p14:creationId xmlns:p14="http://schemas.microsoft.com/office/powerpoint/2010/main" val="3419514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AE41-4337-EC4E-9E02-10AAA834AF38}"/>
              </a:ext>
            </a:extLst>
          </p:cNvPr>
          <p:cNvSpPr>
            <a:spLocks noGrp="1"/>
          </p:cNvSpPr>
          <p:nvPr>
            <p:ph type="title"/>
          </p:nvPr>
        </p:nvSpPr>
        <p:spPr/>
        <p:txBody>
          <a:bodyPr>
            <a:normAutofit fontScale="90000"/>
          </a:bodyPr>
          <a:lstStyle/>
          <a:p>
            <a:r>
              <a:rPr lang="en-US" dirty="0"/>
              <a:t>Emergence</a:t>
            </a:r>
            <a:br>
              <a:rPr lang="en-US" dirty="0"/>
            </a:br>
            <a:r>
              <a:rPr lang="en-US" sz="1800" dirty="0"/>
              <a:t>https://</a:t>
            </a:r>
            <a:r>
              <a:rPr lang="en-US" sz="1800" dirty="0" err="1"/>
              <a:t>www.researchgate.net</a:t>
            </a:r>
            <a:r>
              <a:rPr lang="en-US" sz="1800" dirty="0"/>
              <a:t>/figure/Emergence-in-Complex-Adaptive-Systems-Both-the-CAS-and-its-environment-simultaneously_fig1_225263914</a:t>
            </a:r>
            <a:br>
              <a:rPr lang="en-US" sz="1800" dirty="0"/>
            </a:br>
            <a:r>
              <a:rPr lang="en-US" sz="1800" dirty="0"/>
              <a:t>https://</a:t>
            </a:r>
            <a:r>
              <a:rPr lang="en-US" sz="1800" dirty="0" err="1"/>
              <a:t>en.wikipedia.org</a:t>
            </a:r>
            <a:r>
              <a:rPr lang="en-US" sz="1800" dirty="0"/>
              <a:t>/wiki/Emergence</a:t>
            </a:r>
          </a:p>
        </p:txBody>
      </p:sp>
      <p:sp>
        <p:nvSpPr>
          <p:cNvPr id="3" name="Content Placeholder 2">
            <a:extLst>
              <a:ext uri="{FF2B5EF4-FFF2-40B4-BE49-F238E27FC236}">
                <a16:creationId xmlns:a16="http://schemas.microsoft.com/office/drawing/2014/main" id="{3135F5B4-902D-904B-B9A5-AE862C4B3532}"/>
              </a:ext>
            </a:extLst>
          </p:cNvPr>
          <p:cNvSpPr>
            <a:spLocks noGrp="1"/>
          </p:cNvSpPr>
          <p:nvPr>
            <p:ph sz="half" idx="1"/>
          </p:nvPr>
        </p:nvSpPr>
        <p:spPr/>
        <p:txBody>
          <a:bodyPr>
            <a:noAutofit/>
          </a:bodyPr>
          <a:lstStyle/>
          <a:p>
            <a:r>
              <a:rPr lang="en-US" sz="1800" dirty="0"/>
              <a:t>Emergence describes new properties arising in systems as a result of the interactions at an elemental level. </a:t>
            </a:r>
          </a:p>
          <a:p>
            <a:r>
              <a:rPr lang="en-US" sz="1800" dirty="0">
                <a:solidFill>
                  <a:srgbClr val="2014FF"/>
                </a:solidFill>
              </a:rPr>
              <a:t>Properties can be determined only by observing or simulating the system, and not by any process of a reductionist analysis. </a:t>
            </a:r>
          </a:p>
          <a:p>
            <a:r>
              <a:rPr lang="en-US" sz="1800" dirty="0"/>
              <a:t>As a consequence, the emerging properties are scale dependent</a:t>
            </a:r>
          </a:p>
          <a:p>
            <a:r>
              <a:rPr lang="en-US" sz="1800" dirty="0">
                <a:solidFill>
                  <a:srgbClr val="2014FF"/>
                </a:solidFill>
              </a:rPr>
              <a:t>They are only observable if the system is large enough to exhibit the phenomenon</a:t>
            </a:r>
            <a:r>
              <a:rPr lang="en-US" sz="1800" dirty="0"/>
              <a:t>. </a:t>
            </a:r>
          </a:p>
          <a:p>
            <a:r>
              <a:rPr lang="en-US" sz="1800" dirty="0"/>
              <a:t>Chaotic, unpredictable </a:t>
            </a:r>
            <a:r>
              <a:rPr lang="en-US" sz="1800" dirty="0" err="1"/>
              <a:t>behaviour</a:t>
            </a:r>
            <a:r>
              <a:rPr lang="en-US" sz="1800" dirty="0"/>
              <a:t> can be seen as an emergent phenomenon, while at a microscopic scale the behavior of the constituent parts can be fully deterministic.</a:t>
            </a:r>
          </a:p>
        </p:txBody>
      </p:sp>
      <p:pic>
        <p:nvPicPr>
          <p:cNvPr id="14338" name="Picture 2" descr="Emergence in Complex Adaptive Systems. Both the CAS and its environment simultaneously co-evolve in order to maintain themselves in a state of quasi- equilibrium, i.e., on the edge of chaos [13]. In designing CAS, non-linear phenomena, incomplete data and knowledge, a combinatorial explosion of states, dynamic ">
            <a:extLst>
              <a:ext uri="{FF2B5EF4-FFF2-40B4-BE49-F238E27FC236}">
                <a16:creationId xmlns:a16="http://schemas.microsoft.com/office/drawing/2014/main" id="{305EA5AF-F667-7B4F-ABB7-A6BEA31626C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04235" y="1690688"/>
            <a:ext cx="4583130" cy="421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829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D89A-E2AC-5447-82F0-2C666504FF73}"/>
              </a:ext>
            </a:extLst>
          </p:cNvPr>
          <p:cNvSpPr>
            <a:spLocks noGrp="1"/>
          </p:cNvSpPr>
          <p:nvPr>
            <p:ph type="title"/>
          </p:nvPr>
        </p:nvSpPr>
        <p:spPr>
          <a:xfrm>
            <a:off x="838200" y="365125"/>
            <a:ext cx="5893340" cy="1325563"/>
          </a:xfrm>
        </p:spPr>
        <p:txBody>
          <a:bodyPr>
            <a:normAutofit fontScale="90000"/>
          </a:bodyPr>
          <a:lstStyle/>
          <a:p>
            <a:r>
              <a:rPr lang="en-US" sz="3600" dirty="0"/>
              <a:t>Emergence</a:t>
            </a:r>
            <a:br>
              <a:rPr lang="en-US" sz="1800" dirty="0"/>
            </a:br>
            <a:r>
              <a:rPr lang="en-US" sz="1800" dirty="0"/>
              <a:t>https://</a:t>
            </a:r>
            <a:r>
              <a:rPr lang="en-US" sz="1800" dirty="0" err="1"/>
              <a:t>www.researchgate.net</a:t>
            </a:r>
            <a:r>
              <a:rPr lang="en-US" sz="1800" dirty="0"/>
              <a:t>/figure/Emergence-in-Complex-Adaptive-Systems-Both-the-CAS-and-its-environment-simultaneously_fig1_225263914</a:t>
            </a:r>
            <a:br>
              <a:rPr lang="en-US" sz="1800" dirty="0"/>
            </a:br>
            <a:r>
              <a:rPr lang="en-US" sz="1800" dirty="0"/>
              <a:t>https://</a:t>
            </a:r>
            <a:r>
              <a:rPr lang="en-US" sz="1800" dirty="0" err="1"/>
              <a:t>en.wikipedia.org</a:t>
            </a:r>
            <a:r>
              <a:rPr lang="en-US" sz="1800" dirty="0"/>
              <a:t>/wiki/Emergence</a:t>
            </a:r>
          </a:p>
        </p:txBody>
      </p:sp>
      <p:sp>
        <p:nvSpPr>
          <p:cNvPr id="3" name="Content Placeholder 2">
            <a:extLst>
              <a:ext uri="{FF2B5EF4-FFF2-40B4-BE49-F238E27FC236}">
                <a16:creationId xmlns:a16="http://schemas.microsoft.com/office/drawing/2014/main" id="{2F1918B2-1721-8048-AA00-7EBD3E455D58}"/>
              </a:ext>
            </a:extLst>
          </p:cNvPr>
          <p:cNvSpPr>
            <a:spLocks noGrp="1"/>
          </p:cNvSpPr>
          <p:nvPr>
            <p:ph sz="half" idx="1"/>
          </p:nvPr>
        </p:nvSpPr>
        <p:spPr>
          <a:xfrm>
            <a:off x="838200" y="1825625"/>
            <a:ext cx="5893340" cy="4351338"/>
          </a:xfrm>
        </p:spPr>
        <p:txBody>
          <a:bodyPr>
            <a:noAutofit/>
          </a:bodyPr>
          <a:lstStyle/>
          <a:p>
            <a:r>
              <a:rPr lang="en-US" sz="1800" dirty="0">
                <a:solidFill>
                  <a:srgbClr val="0F2EFF"/>
                </a:solidFill>
              </a:rPr>
              <a:t>Emergent structures are patterns that emerge via the collective actions of many individual entities. </a:t>
            </a:r>
          </a:p>
          <a:p>
            <a:r>
              <a:rPr lang="en-US" sz="1800" dirty="0"/>
              <a:t>Emergent order will not arise if the various parts simply interact independently of one another. </a:t>
            </a:r>
          </a:p>
          <a:p>
            <a:r>
              <a:rPr lang="en-US" sz="1800" dirty="0"/>
              <a:t>According to this argument, the interaction of each part with its immediate surroundings causes a complex chain of processes that can lead to order in some form. </a:t>
            </a:r>
          </a:p>
          <a:p>
            <a:r>
              <a:rPr lang="en-US" sz="1800" dirty="0"/>
              <a:t>In fact, some systems in nature are observed to exhibit emergence based upon the interactions of autonomous parts, and some others exhibit emergence that at least at present cannot be reduced in this way. </a:t>
            </a:r>
          </a:p>
          <a:p>
            <a:r>
              <a:rPr lang="en-US" sz="1800" dirty="0"/>
              <a:t>In particular </a:t>
            </a:r>
            <a:r>
              <a:rPr lang="en-US" sz="1800" dirty="0">
                <a:solidFill>
                  <a:srgbClr val="0F2EFF"/>
                </a:solidFill>
              </a:rPr>
              <a:t>renormalization methods </a:t>
            </a:r>
            <a:r>
              <a:rPr lang="en-US" sz="1800" dirty="0"/>
              <a:t>in theoretical physics enable scientists to study systems that are not tractable as the combination of their parts</a:t>
            </a:r>
          </a:p>
        </p:txBody>
      </p:sp>
      <p:pic>
        <p:nvPicPr>
          <p:cNvPr id="15362" name="Picture 2" descr="Toward Complex Adaptive Information System (CAIS) (Reflects IS Emergence Characteristics of Agile Development)">
            <a:extLst>
              <a:ext uri="{FF2B5EF4-FFF2-40B4-BE49-F238E27FC236}">
                <a16:creationId xmlns:a16="http://schemas.microsoft.com/office/drawing/2014/main" id="{4C94E5E6-D2F0-6343-A4EA-9A66299979F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79017" y="365125"/>
            <a:ext cx="4821589" cy="5683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624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5E80F-DDBC-A24A-A9BA-74EB1AD7AC4E}"/>
              </a:ext>
            </a:extLst>
          </p:cNvPr>
          <p:cNvSpPr>
            <a:spLocks noGrp="1"/>
          </p:cNvSpPr>
          <p:nvPr>
            <p:ph type="title"/>
          </p:nvPr>
        </p:nvSpPr>
        <p:spPr/>
        <p:txBody>
          <a:bodyPr>
            <a:normAutofit/>
          </a:bodyPr>
          <a:lstStyle/>
          <a:p>
            <a:r>
              <a:rPr lang="en-US" dirty="0"/>
              <a:t>Emergence in Swarms</a:t>
            </a:r>
            <a:br>
              <a:rPr lang="en-US" dirty="0"/>
            </a:br>
            <a:r>
              <a:rPr lang="en-US" sz="2700" dirty="0"/>
              <a:t>https://</a:t>
            </a:r>
            <a:r>
              <a:rPr lang="en-US" sz="2700" dirty="0" err="1"/>
              <a:t>en.wikipedia.org</a:t>
            </a:r>
            <a:r>
              <a:rPr lang="en-US" sz="2700" dirty="0"/>
              <a:t>/wiki/</a:t>
            </a:r>
            <a:r>
              <a:rPr lang="en-US" sz="2700" dirty="0" err="1"/>
              <a:t>Swarm_behaviour</a:t>
            </a:r>
            <a:endParaRPr lang="en-US" sz="2700" dirty="0"/>
          </a:p>
        </p:txBody>
      </p:sp>
      <p:sp>
        <p:nvSpPr>
          <p:cNvPr id="4" name="Content Placeholder 3">
            <a:extLst>
              <a:ext uri="{FF2B5EF4-FFF2-40B4-BE49-F238E27FC236}">
                <a16:creationId xmlns:a16="http://schemas.microsoft.com/office/drawing/2014/main" id="{85990AE7-470B-1B4A-A156-75958E3FFCD3}"/>
              </a:ext>
            </a:extLst>
          </p:cNvPr>
          <p:cNvSpPr>
            <a:spLocks noGrp="1"/>
          </p:cNvSpPr>
          <p:nvPr>
            <p:ph idx="1"/>
          </p:nvPr>
        </p:nvSpPr>
        <p:spPr/>
        <p:txBody>
          <a:bodyPr>
            <a:noAutofit/>
          </a:bodyPr>
          <a:lstStyle/>
          <a:p>
            <a:r>
              <a:rPr lang="en-US" sz="1800" dirty="0">
                <a:solidFill>
                  <a:srgbClr val="2014FF"/>
                </a:solidFill>
              </a:rPr>
              <a:t>The concept of emergence—that the properties and functions found at a hierarchical level are not present and are irrelevant at the lower levels–is often a basic principle behind self-organizing systems. </a:t>
            </a:r>
          </a:p>
          <a:p>
            <a:r>
              <a:rPr lang="en-US" sz="1800" dirty="0">
                <a:solidFill>
                  <a:srgbClr val="2014FF"/>
                </a:solidFill>
              </a:rPr>
              <a:t>An example of self-organization in biology leading to emergence in the natural world occurs in ant colonies, the queen does not give direct orders and does not tell the ants what to do.</a:t>
            </a:r>
          </a:p>
          <a:p>
            <a:r>
              <a:rPr lang="en-US" sz="1800" dirty="0"/>
              <a:t>Instead, each ant reacts to stimuli in the form of chemical scents from larvae, other ants, intruders, food and buildup of waste, and leaves behind a chemical trail, which, in turn, provides a stimulus to other ants. </a:t>
            </a:r>
          </a:p>
          <a:p>
            <a:r>
              <a:rPr lang="en-US" sz="1800" dirty="0"/>
              <a:t>Here each ant is an autonomous unit that reacts depending only on its local environment and the genetically encoded rules for its variety. </a:t>
            </a:r>
          </a:p>
          <a:p>
            <a:r>
              <a:rPr lang="en-US" sz="1800" dirty="0"/>
              <a:t>Despite the lack of centralized decision making, ant colonies exhibit complex behaviors and have even been able to demonstrate the ability to solve geometric problems. </a:t>
            </a:r>
          </a:p>
          <a:p>
            <a:r>
              <a:rPr lang="en-US" sz="1800" dirty="0"/>
              <a:t>For example, colonies routinely find the maximum distance from all colony entrances to dispose of dead bodies. </a:t>
            </a:r>
          </a:p>
        </p:txBody>
      </p:sp>
    </p:spTree>
    <p:extLst>
      <p:ext uri="{BB962C8B-B14F-4D97-AF65-F5344CB8AC3E}">
        <p14:creationId xmlns:p14="http://schemas.microsoft.com/office/powerpoint/2010/main" val="3138795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3E253-8CE3-8C49-A80A-356EF5395E10}"/>
              </a:ext>
            </a:extLst>
          </p:cNvPr>
          <p:cNvSpPr>
            <a:spLocks noGrp="1"/>
          </p:cNvSpPr>
          <p:nvPr>
            <p:ph type="title"/>
          </p:nvPr>
        </p:nvSpPr>
        <p:spPr/>
        <p:txBody>
          <a:bodyPr>
            <a:normAutofit fontScale="90000"/>
          </a:bodyPr>
          <a:lstStyle/>
          <a:p>
            <a:r>
              <a:rPr lang="en-US" sz="3600" dirty="0"/>
              <a:t>Swarming is an Example of Emergent Self-Organization</a:t>
            </a:r>
            <a:br>
              <a:rPr lang="en-US" dirty="0"/>
            </a:br>
            <a:r>
              <a:rPr lang="en-US" sz="2700" dirty="0"/>
              <a:t>https://en.wikipedia.org/wiki/Swarm_behaviour</a:t>
            </a:r>
            <a:br>
              <a:rPr lang="en-US" sz="2700" dirty="0"/>
            </a:br>
            <a:r>
              <a:rPr lang="en-US" sz="2700" dirty="0"/>
              <a:t>https://</a:t>
            </a:r>
            <a:r>
              <a:rPr lang="en-US" sz="2700" dirty="0" err="1"/>
              <a:t>en.wikipedia.org</a:t>
            </a:r>
            <a:r>
              <a:rPr lang="en-US" sz="2700" dirty="0"/>
              <a:t>/wiki/</a:t>
            </a:r>
            <a:r>
              <a:rPr lang="en-US" sz="2700" dirty="0" err="1"/>
              <a:t>Biological_organisation</a:t>
            </a:r>
            <a:endParaRPr lang="en-US" sz="2700" dirty="0"/>
          </a:p>
        </p:txBody>
      </p:sp>
      <p:sp>
        <p:nvSpPr>
          <p:cNvPr id="5" name="Content Placeholder 4">
            <a:extLst>
              <a:ext uri="{FF2B5EF4-FFF2-40B4-BE49-F238E27FC236}">
                <a16:creationId xmlns:a16="http://schemas.microsoft.com/office/drawing/2014/main" id="{702A516E-CEC0-9441-A0B9-B24BC7709DCA}"/>
              </a:ext>
            </a:extLst>
          </p:cNvPr>
          <p:cNvSpPr>
            <a:spLocks noGrp="1"/>
          </p:cNvSpPr>
          <p:nvPr>
            <p:ph sz="half" idx="1"/>
          </p:nvPr>
        </p:nvSpPr>
        <p:spPr/>
        <p:txBody>
          <a:bodyPr>
            <a:noAutofit/>
          </a:bodyPr>
          <a:lstStyle/>
          <a:p>
            <a:r>
              <a:rPr lang="en-US" sz="1800" dirty="0">
                <a:solidFill>
                  <a:srgbClr val="0F2EFF"/>
                </a:solidFill>
              </a:rPr>
              <a:t>Biological organization is the hierarchy of complex biological structures and systems that define life.</a:t>
            </a:r>
          </a:p>
          <a:p>
            <a:r>
              <a:rPr lang="en-US" sz="1800" dirty="0"/>
              <a:t>The traditional hierarchy, as detailed below, extends from atoms to biospheres. </a:t>
            </a:r>
          </a:p>
          <a:p>
            <a:r>
              <a:rPr lang="en-US" sz="1800" dirty="0"/>
              <a:t>The higher levels of this scheme are often referred to as an ecological organization concept, or as the field, hierarchical ecology. </a:t>
            </a:r>
          </a:p>
          <a:p>
            <a:r>
              <a:rPr lang="en-US" sz="1800" dirty="0"/>
              <a:t>Each level in the hierarchy represents an increase in organizational complexity, with each "object" being primarily composed of the previous level's basic unit. </a:t>
            </a:r>
          </a:p>
          <a:p>
            <a:r>
              <a:rPr lang="en-US" sz="1800" dirty="0"/>
              <a:t>The basic principle behind the organization is the concept of </a:t>
            </a:r>
            <a:r>
              <a:rPr lang="en-US" sz="1800" dirty="0">
                <a:solidFill>
                  <a:srgbClr val="0F2EFF"/>
                </a:solidFill>
              </a:rPr>
              <a:t>emergence</a:t>
            </a:r>
            <a:r>
              <a:rPr lang="en-US" sz="1800" dirty="0"/>
              <a:t>—the properties and functions found at a hierarchical level are not present and irrelevant at the lower levels. </a:t>
            </a:r>
          </a:p>
          <a:p>
            <a:endParaRPr lang="en-US" sz="1800" dirty="0"/>
          </a:p>
        </p:txBody>
      </p:sp>
      <p:pic>
        <p:nvPicPr>
          <p:cNvPr id="8" name="Content Placeholder 7">
            <a:extLst>
              <a:ext uri="{FF2B5EF4-FFF2-40B4-BE49-F238E27FC236}">
                <a16:creationId xmlns:a16="http://schemas.microsoft.com/office/drawing/2014/main" id="{2D168F9C-DA52-0D4F-9335-05874FFE885B}"/>
              </a:ext>
            </a:extLst>
          </p:cNvPr>
          <p:cNvPicPr>
            <a:picLocks noGrp="1" noChangeAspect="1"/>
          </p:cNvPicPr>
          <p:nvPr>
            <p:ph sz="half" idx="2"/>
          </p:nvPr>
        </p:nvPicPr>
        <p:blipFill>
          <a:blip r:embed="rId2"/>
          <a:stretch>
            <a:fillRect/>
          </a:stretch>
        </p:blipFill>
        <p:spPr>
          <a:xfrm>
            <a:off x="6451352" y="1825625"/>
            <a:ext cx="4623296" cy="4351338"/>
          </a:xfrm>
        </p:spPr>
      </p:pic>
    </p:spTree>
    <p:extLst>
      <p:ext uri="{BB962C8B-B14F-4D97-AF65-F5344CB8AC3E}">
        <p14:creationId xmlns:p14="http://schemas.microsoft.com/office/powerpoint/2010/main" val="7004343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5E80F-DDBC-A24A-A9BA-74EB1AD7AC4E}"/>
              </a:ext>
            </a:extLst>
          </p:cNvPr>
          <p:cNvSpPr>
            <a:spLocks noGrp="1"/>
          </p:cNvSpPr>
          <p:nvPr>
            <p:ph type="title"/>
          </p:nvPr>
        </p:nvSpPr>
        <p:spPr/>
        <p:txBody>
          <a:bodyPr>
            <a:normAutofit/>
          </a:bodyPr>
          <a:lstStyle/>
          <a:p>
            <a:r>
              <a:rPr lang="en-US" dirty="0"/>
              <a:t>Swarm Behavior Models</a:t>
            </a:r>
            <a:br>
              <a:rPr lang="en-US" dirty="0"/>
            </a:br>
            <a:r>
              <a:rPr lang="en-US" sz="2700" dirty="0"/>
              <a:t>https://</a:t>
            </a:r>
            <a:r>
              <a:rPr lang="en-US" sz="2700" dirty="0" err="1"/>
              <a:t>en.wikipedia.org</a:t>
            </a:r>
            <a:r>
              <a:rPr lang="en-US" sz="2700" dirty="0"/>
              <a:t>/wiki/</a:t>
            </a:r>
            <a:r>
              <a:rPr lang="en-US" sz="2700" dirty="0" err="1"/>
              <a:t>Swarm_behaviour</a:t>
            </a:r>
            <a:endParaRPr lang="en-US" sz="2700" dirty="0"/>
          </a:p>
        </p:txBody>
      </p:sp>
      <p:sp>
        <p:nvSpPr>
          <p:cNvPr id="4" name="Content Placeholder 3">
            <a:extLst>
              <a:ext uri="{FF2B5EF4-FFF2-40B4-BE49-F238E27FC236}">
                <a16:creationId xmlns:a16="http://schemas.microsoft.com/office/drawing/2014/main" id="{85990AE7-470B-1B4A-A156-75958E3FFCD3}"/>
              </a:ext>
            </a:extLst>
          </p:cNvPr>
          <p:cNvSpPr>
            <a:spLocks noGrp="1"/>
          </p:cNvSpPr>
          <p:nvPr>
            <p:ph sz="half" idx="1"/>
          </p:nvPr>
        </p:nvSpPr>
        <p:spPr>
          <a:xfrm>
            <a:off x="418289" y="1825625"/>
            <a:ext cx="5601511" cy="4351338"/>
          </a:xfrm>
        </p:spPr>
        <p:txBody>
          <a:bodyPr>
            <a:noAutofit/>
          </a:bodyPr>
          <a:lstStyle/>
          <a:p>
            <a:r>
              <a:rPr lang="en-US" sz="1600" dirty="0">
                <a:solidFill>
                  <a:srgbClr val="2014FF"/>
                </a:solidFill>
              </a:rPr>
              <a:t>Swarm behavior, or swarming, is a collective behavior exhibited by entities</a:t>
            </a:r>
            <a:r>
              <a:rPr lang="en-US" sz="1600" dirty="0"/>
              <a:t>, particularly animals, of similar size which aggregate together, perhaps milling about the same spot or perhaps moving </a:t>
            </a:r>
            <a:r>
              <a:rPr lang="en-US" sz="1600" dirty="0" err="1"/>
              <a:t>en</a:t>
            </a:r>
            <a:r>
              <a:rPr lang="en-US" sz="1600" dirty="0"/>
              <a:t> masse or migrating in some direction. </a:t>
            </a:r>
          </a:p>
          <a:p>
            <a:r>
              <a:rPr lang="en-US" sz="1600" dirty="0">
                <a:solidFill>
                  <a:srgbClr val="2014FF"/>
                </a:solidFill>
              </a:rPr>
              <a:t>As a term, swarming is applied particularly to insects, but can also be applied to any other entity or animal that exhibits swarm behavior. </a:t>
            </a:r>
          </a:p>
          <a:p>
            <a:r>
              <a:rPr lang="en-US" sz="1600" dirty="0"/>
              <a:t>The term flocking or </a:t>
            </a:r>
            <a:r>
              <a:rPr lang="en-US" sz="1600" dirty="0" err="1"/>
              <a:t>murmuration</a:t>
            </a:r>
            <a:r>
              <a:rPr lang="en-US" sz="1600" dirty="0"/>
              <a:t> can refer specifically to swarm behavior in birds, herding to refer to swarm behavior in </a:t>
            </a:r>
            <a:r>
              <a:rPr lang="en-US" sz="1600" dirty="0" err="1"/>
              <a:t>tetrapods</a:t>
            </a:r>
            <a:r>
              <a:rPr lang="en-US" sz="1600" dirty="0"/>
              <a:t>, and shoaling or schooling to refer to swarm behavior in fish. </a:t>
            </a:r>
          </a:p>
          <a:p>
            <a:r>
              <a:rPr lang="en-US" sz="1600" dirty="0"/>
              <a:t>Phytoplankton also gather in huge swarms called blooms, although these organisms are algae and are not self-propelled the way animals are. </a:t>
            </a:r>
          </a:p>
          <a:p>
            <a:r>
              <a:rPr lang="en-US" sz="1600" dirty="0">
                <a:solidFill>
                  <a:srgbClr val="2014FF"/>
                </a:solidFill>
              </a:rPr>
              <a:t>By extension, the term "swarm" is applied also to inanimate entities which exhibit parallel behaviors, as in a robot swarm, an earthquake swarm, or a swarm of stars.</a:t>
            </a:r>
          </a:p>
        </p:txBody>
      </p:sp>
      <p:pic>
        <p:nvPicPr>
          <p:cNvPr id="7" name="Content Placeholder 6">
            <a:extLst>
              <a:ext uri="{FF2B5EF4-FFF2-40B4-BE49-F238E27FC236}">
                <a16:creationId xmlns:a16="http://schemas.microsoft.com/office/drawing/2014/main" id="{3FB19C4D-C415-F349-B17B-307085B92CEE}"/>
              </a:ext>
            </a:extLst>
          </p:cNvPr>
          <p:cNvPicPr>
            <a:picLocks noGrp="1" noChangeAspect="1"/>
          </p:cNvPicPr>
          <p:nvPr>
            <p:ph sz="half" idx="2"/>
          </p:nvPr>
        </p:nvPicPr>
        <p:blipFill>
          <a:blip r:embed="rId2"/>
          <a:stretch>
            <a:fillRect/>
          </a:stretch>
        </p:blipFill>
        <p:spPr>
          <a:xfrm>
            <a:off x="6172200" y="2037150"/>
            <a:ext cx="5181600" cy="3928288"/>
          </a:xfrm>
        </p:spPr>
      </p:pic>
    </p:spTree>
    <p:extLst>
      <p:ext uri="{BB962C8B-B14F-4D97-AF65-F5344CB8AC3E}">
        <p14:creationId xmlns:p14="http://schemas.microsoft.com/office/powerpoint/2010/main" val="3766729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5E80F-DDBC-A24A-A9BA-74EB1AD7AC4E}"/>
              </a:ext>
            </a:extLst>
          </p:cNvPr>
          <p:cNvSpPr>
            <a:spLocks noGrp="1"/>
          </p:cNvSpPr>
          <p:nvPr>
            <p:ph type="title"/>
          </p:nvPr>
        </p:nvSpPr>
        <p:spPr/>
        <p:txBody>
          <a:bodyPr>
            <a:normAutofit/>
          </a:bodyPr>
          <a:lstStyle/>
          <a:p>
            <a:r>
              <a:rPr lang="en-US" dirty="0"/>
              <a:t>Swarm Behavior Models</a:t>
            </a:r>
            <a:br>
              <a:rPr lang="en-US" dirty="0"/>
            </a:br>
            <a:r>
              <a:rPr lang="en-US" sz="2700" dirty="0"/>
              <a:t>https://</a:t>
            </a:r>
            <a:r>
              <a:rPr lang="en-US" sz="2700" dirty="0" err="1"/>
              <a:t>en.wikipedia.org</a:t>
            </a:r>
            <a:r>
              <a:rPr lang="en-US" sz="2700" dirty="0"/>
              <a:t>/wiki/</a:t>
            </a:r>
            <a:r>
              <a:rPr lang="en-US" sz="2700" dirty="0" err="1"/>
              <a:t>Swarm_behaviour</a:t>
            </a:r>
            <a:endParaRPr lang="en-US" sz="2700" dirty="0"/>
          </a:p>
        </p:txBody>
      </p:sp>
      <p:sp>
        <p:nvSpPr>
          <p:cNvPr id="4" name="Content Placeholder 3">
            <a:extLst>
              <a:ext uri="{FF2B5EF4-FFF2-40B4-BE49-F238E27FC236}">
                <a16:creationId xmlns:a16="http://schemas.microsoft.com/office/drawing/2014/main" id="{85990AE7-470B-1B4A-A156-75958E3FFCD3}"/>
              </a:ext>
            </a:extLst>
          </p:cNvPr>
          <p:cNvSpPr>
            <a:spLocks noGrp="1"/>
          </p:cNvSpPr>
          <p:nvPr>
            <p:ph idx="1"/>
          </p:nvPr>
        </p:nvSpPr>
        <p:spPr/>
        <p:txBody>
          <a:bodyPr>
            <a:noAutofit/>
          </a:bodyPr>
          <a:lstStyle/>
          <a:p>
            <a:r>
              <a:rPr lang="en-US" sz="1800" dirty="0"/>
              <a:t>From a more abstract point of view, swarm </a:t>
            </a:r>
            <a:r>
              <a:rPr lang="en-US" sz="1800" dirty="0" err="1"/>
              <a:t>behaviour</a:t>
            </a:r>
            <a:r>
              <a:rPr lang="en-US" sz="1800" dirty="0"/>
              <a:t> is the collective motion of a large number of self-propelled entities.</a:t>
            </a:r>
          </a:p>
          <a:p>
            <a:r>
              <a:rPr lang="en-US" sz="1800" dirty="0"/>
              <a:t>From the perspective of the mathematical </a:t>
            </a:r>
            <a:r>
              <a:rPr lang="en-US" sz="1800" dirty="0" err="1"/>
              <a:t>modeller</a:t>
            </a:r>
            <a:r>
              <a:rPr lang="en-US" sz="1800" dirty="0"/>
              <a:t>, it is an emergent </a:t>
            </a:r>
            <a:r>
              <a:rPr lang="en-US" sz="1800" dirty="0" err="1"/>
              <a:t>behaviour</a:t>
            </a:r>
            <a:r>
              <a:rPr lang="en-US" sz="1800" dirty="0"/>
              <a:t> arising from simple rules that are followed by individuals and does not involve any central coordination. </a:t>
            </a:r>
          </a:p>
          <a:p>
            <a:r>
              <a:rPr lang="en-US" sz="1800" dirty="0"/>
              <a:t>Swarm behavior is also studied by active matter physicists as a phenomenon which is not in thermodynamic equilibrium, and as such requires the development of tools beyond those available from the statistical physics of systems in thermodynamic equilibrium. </a:t>
            </a:r>
          </a:p>
          <a:p>
            <a:r>
              <a:rPr lang="en-US" sz="1800" dirty="0"/>
              <a:t>In this regard, swarming has been compared to the mathematics of </a:t>
            </a:r>
            <a:r>
              <a:rPr lang="en-US" sz="1800" dirty="0" err="1"/>
              <a:t>superfluids</a:t>
            </a:r>
            <a:r>
              <a:rPr lang="en-US" sz="1800" dirty="0"/>
              <a:t>, specifically in the context of starling flocks.</a:t>
            </a:r>
          </a:p>
          <a:p>
            <a:r>
              <a:rPr lang="en-US" sz="1800" dirty="0"/>
              <a:t>Swarm behavior was first simulated on a computer in 1986 with the simulation program </a:t>
            </a:r>
            <a:r>
              <a:rPr lang="en-US" sz="1800" dirty="0" err="1">
                <a:solidFill>
                  <a:srgbClr val="0F2EFF"/>
                </a:solidFill>
              </a:rPr>
              <a:t>Boids</a:t>
            </a:r>
            <a:r>
              <a:rPr lang="en-US" sz="1800" dirty="0"/>
              <a:t>. </a:t>
            </a:r>
          </a:p>
          <a:p>
            <a:r>
              <a:rPr lang="en-US" sz="1800" dirty="0"/>
              <a:t>This program simulates simple agents (</a:t>
            </a:r>
            <a:r>
              <a:rPr lang="en-US" sz="1800" dirty="0" err="1">
                <a:solidFill>
                  <a:srgbClr val="2014FF"/>
                </a:solidFill>
              </a:rPr>
              <a:t>B</a:t>
            </a:r>
            <a:r>
              <a:rPr lang="en-US" sz="1800" dirty="0" err="1">
                <a:solidFill>
                  <a:srgbClr val="0F2EFF"/>
                </a:solidFill>
              </a:rPr>
              <a:t>oids</a:t>
            </a:r>
            <a:r>
              <a:rPr lang="en-US" sz="1800" dirty="0"/>
              <a:t>) that are allowed to move according to a set of basic rules. </a:t>
            </a:r>
          </a:p>
          <a:p>
            <a:r>
              <a:rPr lang="en-US" sz="1800" dirty="0"/>
              <a:t>The model was originally designed to mimic the flocking behavior of birds, but it can be applied also to schooling fish and other swarming entities. </a:t>
            </a:r>
          </a:p>
          <a:p>
            <a:endParaRPr lang="en-US" sz="1800" dirty="0"/>
          </a:p>
        </p:txBody>
      </p:sp>
    </p:spTree>
    <p:extLst>
      <p:ext uri="{BB962C8B-B14F-4D97-AF65-F5344CB8AC3E}">
        <p14:creationId xmlns:p14="http://schemas.microsoft.com/office/powerpoint/2010/main" val="3042557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5E80F-DDBC-A24A-A9BA-74EB1AD7AC4E}"/>
              </a:ext>
            </a:extLst>
          </p:cNvPr>
          <p:cNvSpPr>
            <a:spLocks noGrp="1"/>
          </p:cNvSpPr>
          <p:nvPr>
            <p:ph type="title"/>
          </p:nvPr>
        </p:nvSpPr>
        <p:spPr/>
        <p:txBody>
          <a:bodyPr>
            <a:normAutofit/>
          </a:bodyPr>
          <a:lstStyle/>
          <a:p>
            <a:r>
              <a:rPr lang="en-US" dirty="0"/>
              <a:t>Swarm Behavior Models</a:t>
            </a:r>
            <a:br>
              <a:rPr lang="en-US" dirty="0"/>
            </a:br>
            <a:r>
              <a:rPr lang="en-US" sz="2700" dirty="0"/>
              <a:t>https://</a:t>
            </a:r>
            <a:r>
              <a:rPr lang="en-US" sz="2700" dirty="0" err="1"/>
              <a:t>en.wikipedia.org</a:t>
            </a:r>
            <a:r>
              <a:rPr lang="en-US" sz="2700" dirty="0"/>
              <a:t>/wiki/</a:t>
            </a:r>
            <a:r>
              <a:rPr lang="en-US" sz="2700" dirty="0" err="1"/>
              <a:t>Swarm_behaviour</a:t>
            </a:r>
            <a:endParaRPr lang="en-US" sz="2700" dirty="0"/>
          </a:p>
        </p:txBody>
      </p:sp>
      <p:sp>
        <p:nvSpPr>
          <p:cNvPr id="4" name="Content Placeholder 3">
            <a:extLst>
              <a:ext uri="{FF2B5EF4-FFF2-40B4-BE49-F238E27FC236}">
                <a16:creationId xmlns:a16="http://schemas.microsoft.com/office/drawing/2014/main" id="{85990AE7-470B-1B4A-A156-75958E3FFCD3}"/>
              </a:ext>
            </a:extLst>
          </p:cNvPr>
          <p:cNvSpPr>
            <a:spLocks noGrp="1"/>
          </p:cNvSpPr>
          <p:nvPr>
            <p:ph sz="half" idx="1"/>
          </p:nvPr>
        </p:nvSpPr>
        <p:spPr>
          <a:xfrm>
            <a:off x="418289" y="1825625"/>
            <a:ext cx="5601511" cy="4351338"/>
          </a:xfrm>
        </p:spPr>
        <p:txBody>
          <a:bodyPr>
            <a:noAutofit/>
          </a:bodyPr>
          <a:lstStyle/>
          <a:p>
            <a:r>
              <a:rPr lang="en-US" sz="2000" dirty="0"/>
              <a:t>Early studies of swarm behavior employed mathematical models to simulate and understand the </a:t>
            </a:r>
            <a:r>
              <a:rPr lang="en-US" sz="2000" dirty="0" err="1"/>
              <a:t>behaviour</a:t>
            </a:r>
            <a:r>
              <a:rPr lang="en-US" sz="2000" dirty="0"/>
              <a:t>. </a:t>
            </a:r>
          </a:p>
          <a:p>
            <a:r>
              <a:rPr lang="en-US" sz="2000" dirty="0"/>
              <a:t>The simplest mathematical models of animal swarms generally represent individual animals as following three rules: </a:t>
            </a:r>
          </a:p>
          <a:p>
            <a:pPr lvl="1"/>
            <a:r>
              <a:rPr lang="en-US" sz="1600" dirty="0">
                <a:solidFill>
                  <a:srgbClr val="0F2EFF"/>
                </a:solidFill>
              </a:rPr>
              <a:t>Move in the same direction as their neighbors</a:t>
            </a:r>
          </a:p>
          <a:p>
            <a:pPr lvl="1"/>
            <a:r>
              <a:rPr lang="en-US" sz="1600" dirty="0">
                <a:solidFill>
                  <a:srgbClr val="0F2EFF"/>
                </a:solidFill>
              </a:rPr>
              <a:t>Remain close to their neighbors</a:t>
            </a:r>
          </a:p>
          <a:p>
            <a:pPr lvl="1"/>
            <a:r>
              <a:rPr lang="en-US" sz="1600" dirty="0">
                <a:solidFill>
                  <a:srgbClr val="0F2EFF"/>
                </a:solidFill>
              </a:rPr>
              <a:t>Avoid collisions with their neighbors</a:t>
            </a:r>
          </a:p>
          <a:p>
            <a:r>
              <a:rPr lang="en-US" sz="2000" dirty="0"/>
              <a:t>The </a:t>
            </a:r>
            <a:r>
              <a:rPr lang="en-US" sz="2000" dirty="0" err="1">
                <a:solidFill>
                  <a:srgbClr val="0F2EFF"/>
                </a:solidFill>
              </a:rPr>
              <a:t>Boids</a:t>
            </a:r>
            <a:r>
              <a:rPr lang="en-US" sz="2000" dirty="0"/>
              <a:t> computer program, created by Craig Reynolds in 1986, simulates swarm </a:t>
            </a:r>
            <a:r>
              <a:rPr lang="en-US" sz="2000" dirty="0" err="1"/>
              <a:t>behaviour</a:t>
            </a:r>
            <a:r>
              <a:rPr lang="en-US" sz="2000" dirty="0"/>
              <a:t> following the above rules. </a:t>
            </a:r>
          </a:p>
          <a:p>
            <a:endParaRPr lang="en-US" sz="2000" dirty="0"/>
          </a:p>
        </p:txBody>
      </p:sp>
      <p:pic>
        <p:nvPicPr>
          <p:cNvPr id="8" name="Content Placeholder 7">
            <a:extLst>
              <a:ext uri="{FF2B5EF4-FFF2-40B4-BE49-F238E27FC236}">
                <a16:creationId xmlns:a16="http://schemas.microsoft.com/office/drawing/2014/main" id="{C6EAC18F-5846-564A-A7E9-75225FAF66D3}"/>
              </a:ext>
            </a:extLst>
          </p:cNvPr>
          <p:cNvPicPr>
            <a:picLocks noGrp="1" noChangeAspect="1"/>
          </p:cNvPicPr>
          <p:nvPr>
            <p:ph sz="half" idx="2"/>
          </p:nvPr>
        </p:nvPicPr>
        <p:blipFill>
          <a:blip r:embed="rId2"/>
          <a:stretch>
            <a:fillRect/>
          </a:stretch>
        </p:blipFill>
        <p:spPr>
          <a:xfrm>
            <a:off x="6172200" y="2128327"/>
            <a:ext cx="5181600" cy="3745933"/>
          </a:xfrm>
        </p:spPr>
      </p:pic>
      <p:sp>
        <p:nvSpPr>
          <p:cNvPr id="3" name="TextBox 2">
            <a:extLst>
              <a:ext uri="{FF2B5EF4-FFF2-40B4-BE49-F238E27FC236}">
                <a16:creationId xmlns:a16="http://schemas.microsoft.com/office/drawing/2014/main" id="{355795CB-5BF3-D340-B922-F68B38DB675A}"/>
              </a:ext>
            </a:extLst>
          </p:cNvPr>
          <p:cNvSpPr txBox="1"/>
          <p:nvPr/>
        </p:nvSpPr>
        <p:spPr>
          <a:xfrm>
            <a:off x="3154166" y="6176963"/>
            <a:ext cx="3513762" cy="461665"/>
          </a:xfrm>
          <a:prstGeom prst="rect">
            <a:avLst/>
          </a:prstGeom>
          <a:noFill/>
        </p:spPr>
        <p:txBody>
          <a:bodyPr wrap="square" rtlCol="0">
            <a:spAutoFit/>
          </a:bodyPr>
          <a:lstStyle/>
          <a:p>
            <a:pPr algn="ctr"/>
            <a:r>
              <a:rPr lang="en-US" sz="2400" dirty="0">
                <a:solidFill>
                  <a:srgbClr val="2014FF"/>
                </a:solidFill>
              </a:rPr>
              <a:t>Schooling of fish</a:t>
            </a:r>
          </a:p>
        </p:txBody>
      </p:sp>
    </p:spTree>
    <p:extLst>
      <p:ext uri="{BB962C8B-B14F-4D97-AF65-F5344CB8AC3E}">
        <p14:creationId xmlns:p14="http://schemas.microsoft.com/office/powerpoint/2010/main" val="4226516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E3C642-9D89-8443-BA26-92F18819D258}"/>
              </a:ext>
            </a:extLst>
          </p:cNvPr>
          <p:cNvSpPr>
            <a:spLocks noGrp="1"/>
          </p:cNvSpPr>
          <p:nvPr>
            <p:ph type="title"/>
          </p:nvPr>
        </p:nvSpPr>
        <p:spPr/>
        <p:txBody>
          <a:bodyPr/>
          <a:lstStyle/>
          <a:p>
            <a:r>
              <a:rPr lang="en-US" dirty="0"/>
              <a:t>Alife: </a:t>
            </a:r>
            <a:r>
              <a:rPr lang="en-US" dirty="0" err="1"/>
              <a:t>Boids</a:t>
            </a:r>
            <a:r>
              <a:rPr lang="en-US" dirty="0"/>
              <a:t> Simulation</a:t>
            </a:r>
            <a:br>
              <a:rPr lang="en-US" dirty="0"/>
            </a:br>
            <a:r>
              <a:rPr lang="en-US" sz="2800" dirty="0"/>
              <a:t>https://</a:t>
            </a:r>
            <a:r>
              <a:rPr lang="en-US" sz="2800" dirty="0" err="1"/>
              <a:t>en.wikipedia.org</a:t>
            </a:r>
            <a:r>
              <a:rPr lang="en-US" sz="2800" dirty="0"/>
              <a:t>/wiki/</a:t>
            </a:r>
            <a:r>
              <a:rPr lang="en-US" sz="2800" dirty="0" err="1"/>
              <a:t>Boids</a:t>
            </a:r>
            <a:endParaRPr lang="en-US" sz="2800" dirty="0"/>
          </a:p>
        </p:txBody>
      </p:sp>
      <p:sp>
        <p:nvSpPr>
          <p:cNvPr id="5" name="Content Placeholder 4">
            <a:extLst>
              <a:ext uri="{FF2B5EF4-FFF2-40B4-BE49-F238E27FC236}">
                <a16:creationId xmlns:a16="http://schemas.microsoft.com/office/drawing/2014/main" id="{5958C751-6867-2445-812C-2F76D61FB50C}"/>
              </a:ext>
            </a:extLst>
          </p:cNvPr>
          <p:cNvSpPr>
            <a:spLocks noGrp="1"/>
          </p:cNvSpPr>
          <p:nvPr>
            <p:ph sz="half" idx="1"/>
          </p:nvPr>
        </p:nvSpPr>
        <p:spPr/>
        <p:txBody>
          <a:bodyPr>
            <a:noAutofit/>
          </a:bodyPr>
          <a:lstStyle/>
          <a:p>
            <a:r>
              <a:rPr lang="en-US" sz="1800" dirty="0" err="1"/>
              <a:t>Boids</a:t>
            </a:r>
            <a:r>
              <a:rPr lang="en-US" sz="1800" dirty="0"/>
              <a:t> is an artificial life program, developed by Craig Reynolds in 1986, which simulates the flocking </a:t>
            </a:r>
            <a:r>
              <a:rPr lang="en-US" sz="1800" dirty="0" err="1"/>
              <a:t>behaviour</a:t>
            </a:r>
            <a:r>
              <a:rPr lang="en-US" sz="1800" dirty="0"/>
              <a:t> of birds.</a:t>
            </a:r>
          </a:p>
          <a:p>
            <a:r>
              <a:rPr lang="en-US" sz="1800" dirty="0"/>
              <a:t>As with most artificial life simulations, </a:t>
            </a:r>
            <a:r>
              <a:rPr lang="en-US" sz="1800" dirty="0" err="1"/>
              <a:t>Boids</a:t>
            </a:r>
            <a:r>
              <a:rPr lang="en-US" sz="1800" dirty="0"/>
              <a:t> is an example of emergent behavior</a:t>
            </a:r>
          </a:p>
          <a:p>
            <a:r>
              <a:rPr lang="en-US" sz="1800" dirty="0"/>
              <a:t>That is, the complexity of </a:t>
            </a:r>
            <a:r>
              <a:rPr lang="en-US" sz="1800" dirty="0" err="1"/>
              <a:t>Boids</a:t>
            </a:r>
            <a:r>
              <a:rPr lang="en-US" sz="1800" dirty="0"/>
              <a:t> arises from the interaction of individual agents (the </a:t>
            </a:r>
            <a:r>
              <a:rPr lang="en-US" sz="1800" dirty="0" err="1"/>
              <a:t>boids</a:t>
            </a:r>
            <a:r>
              <a:rPr lang="en-US" sz="1800" dirty="0"/>
              <a:t>, in this case) adhering to a set of simple rules. </a:t>
            </a:r>
          </a:p>
          <a:p>
            <a:r>
              <a:rPr lang="en-US" sz="1800" dirty="0"/>
              <a:t>The rules applied in the simplest </a:t>
            </a:r>
            <a:r>
              <a:rPr lang="en-US" sz="1800" dirty="0" err="1"/>
              <a:t>Boids</a:t>
            </a:r>
            <a:r>
              <a:rPr lang="en-US" sz="1800" dirty="0"/>
              <a:t> world are as follows: </a:t>
            </a:r>
          </a:p>
          <a:p>
            <a:pPr lvl="1"/>
            <a:r>
              <a:rPr lang="en-US" sz="1600" dirty="0">
                <a:solidFill>
                  <a:srgbClr val="2014FF"/>
                </a:solidFill>
              </a:rPr>
              <a:t>Separation: steer to avoid crowding local </a:t>
            </a:r>
            <a:r>
              <a:rPr lang="en-US" sz="1600" dirty="0" err="1">
                <a:solidFill>
                  <a:srgbClr val="2014FF"/>
                </a:solidFill>
              </a:rPr>
              <a:t>flockmates</a:t>
            </a:r>
            <a:endParaRPr lang="en-US" sz="1600" dirty="0">
              <a:solidFill>
                <a:srgbClr val="2014FF"/>
              </a:solidFill>
            </a:endParaRPr>
          </a:p>
          <a:p>
            <a:pPr lvl="1"/>
            <a:r>
              <a:rPr lang="en-US" sz="1600" dirty="0">
                <a:solidFill>
                  <a:srgbClr val="2014FF"/>
                </a:solidFill>
              </a:rPr>
              <a:t>Alignment: steer towards the average heading of local </a:t>
            </a:r>
            <a:r>
              <a:rPr lang="en-US" sz="1600" dirty="0" err="1">
                <a:solidFill>
                  <a:srgbClr val="2014FF"/>
                </a:solidFill>
              </a:rPr>
              <a:t>flockmates</a:t>
            </a:r>
            <a:endParaRPr lang="en-US" sz="1600" dirty="0">
              <a:solidFill>
                <a:srgbClr val="2014FF"/>
              </a:solidFill>
            </a:endParaRPr>
          </a:p>
          <a:p>
            <a:pPr lvl="1"/>
            <a:r>
              <a:rPr lang="en-US" sz="1600" dirty="0">
                <a:solidFill>
                  <a:srgbClr val="2014FF"/>
                </a:solidFill>
              </a:rPr>
              <a:t>Cohesion: steer to move towards the average position (center of mass) of local </a:t>
            </a:r>
            <a:r>
              <a:rPr lang="en-US" sz="1600" dirty="0" err="1">
                <a:solidFill>
                  <a:srgbClr val="2014FF"/>
                </a:solidFill>
              </a:rPr>
              <a:t>flockmates</a:t>
            </a:r>
            <a:endParaRPr lang="en-US" sz="1600" dirty="0">
              <a:solidFill>
                <a:srgbClr val="2014FF"/>
              </a:solidFill>
            </a:endParaRPr>
          </a:p>
          <a:p>
            <a:endParaRPr lang="en-US" sz="2000" dirty="0"/>
          </a:p>
        </p:txBody>
      </p:sp>
      <p:pic>
        <p:nvPicPr>
          <p:cNvPr id="7" name="Boids_OpenGL_example.webm.480p.vp9" descr="Boids_OpenGL_example.webm.480p.vp9">
            <a:hlinkClick r:id="" action="ppaction://media"/>
            <a:extLst>
              <a:ext uri="{FF2B5EF4-FFF2-40B4-BE49-F238E27FC236}">
                <a16:creationId xmlns:a16="http://schemas.microsoft.com/office/drawing/2014/main" id="{D6588275-73F3-104A-A4E7-9CE04684C3FE}"/>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586538" y="1825625"/>
            <a:ext cx="4351337" cy="4351338"/>
          </a:xfrm>
        </p:spPr>
      </p:pic>
    </p:spTree>
    <p:extLst>
      <p:ext uri="{BB962C8B-B14F-4D97-AF65-F5344CB8AC3E}">
        <p14:creationId xmlns:p14="http://schemas.microsoft.com/office/powerpoint/2010/main" val="261701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AB07-3961-7649-B022-4985E6692B2F}"/>
              </a:ext>
            </a:extLst>
          </p:cNvPr>
          <p:cNvSpPr>
            <a:spLocks noGrp="1"/>
          </p:cNvSpPr>
          <p:nvPr>
            <p:ph type="title"/>
          </p:nvPr>
        </p:nvSpPr>
        <p:spPr/>
        <p:txBody>
          <a:bodyPr>
            <a:normAutofit/>
          </a:bodyPr>
          <a:lstStyle/>
          <a:p>
            <a:r>
              <a:rPr lang="en-US" dirty="0"/>
              <a:t>Open Problems in Alife</a:t>
            </a:r>
            <a:br>
              <a:rPr lang="en-US" dirty="0"/>
            </a:br>
            <a:r>
              <a:rPr lang="en-US" sz="3100" dirty="0"/>
              <a:t>https://</a:t>
            </a:r>
            <a:r>
              <a:rPr lang="en-US" sz="3100" dirty="0" err="1"/>
              <a:t>en.wikipedia.org</a:t>
            </a:r>
            <a:r>
              <a:rPr lang="en-US" sz="3100" dirty="0"/>
              <a:t>/wiki/</a:t>
            </a:r>
            <a:r>
              <a:rPr lang="en-US" sz="3100" dirty="0" err="1"/>
              <a:t>Artificial_life</a:t>
            </a:r>
            <a:endParaRPr lang="en-US" dirty="0"/>
          </a:p>
        </p:txBody>
      </p:sp>
      <p:pic>
        <p:nvPicPr>
          <p:cNvPr id="5" name="Content Placeholder 4">
            <a:extLst>
              <a:ext uri="{FF2B5EF4-FFF2-40B4-BE49-F238E27FC236}">
                <a16:creationId xmlns:a16="http://schemas.microsoft.com/office/drawing/2014/main" id="{C72BEC77-6B19-8841-BDAB-22F18A448263}"/>
              </a:ext>
            </a:extLst>
          </p:cNvPr>
          <p:cNvPicPr>
            <a:picLocks noGrp="1" noChangeAspect="1"/>
          </p:cNvPicPr>
          <p:nvPr>
            <p:ph idx="1"/>
          </p:nvPr>
        </p:nvPicPr>
        <p:blipFill>
          <a:blip r:embed="rId2"/>
          <a:stretch>
            <a:fillRect/>
          </a:stretch>
        </p:blipFill>
        <p:spPr>
          <a:xfrm>
            <a:off x="2536400" y="1825625"/>
            <a:ext cx="7119200" cy="4351338"/>
          </a:xfrm>
        </p:spPr>
      </p:pic>
    </p:spTree>
    <p:extLst>
      <p:ext uri="{BB962C8B-B14F-4D97-AF65-F5344CB8AC3E}">
        <p14:creationId xmlns:p14="http://schemas.microsoft.com/office/powerpoint/2010/main" val="31989911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AB07-3961-7649-B022-4985E6692B2F}"/>
              </a:ext>
            </a:extLst>
          </p:cNvPr>
          <p:cNvSpPr>
            <a:spLocks noGrp="1"/>
          </p:cNvSpPr>
          <p:nvPr>
            <p:ph type="title"/>
          </p:nvPr>
        </p:nvSpPr>
        <p:spPr/>
        <p:txBody>
          <a:bodyPr>
            <a:normAutofit/>
          </a:bodyPr>
          <a:lstStyle/>
          <a:p>
            <a:r>
              <a:rPr lang="en-US" dirty="0"/>
              <a:t>Other Topics in Alife</a:t>
            </a:r>
            <a:br>
              <a:rPr lang="en-US" dirty="0"/>
            </a:br>
            <a:r>
              <a:rPr lang="en-US" sz="3100" dirty="0"/>
              <a:t>https://</a:t>
            </a:r>
            <a:r>
              <a:rPr lang="en-US" sz="3100" dirty="0" err="1"/>
              <a:t>en.wikipedia.org</a:t>
            </a:r>
            <a:r>
              <a:rPr lang="en-US" sz="3100" dirty="0"/>
              <a:t>/wiki/</a:t>
            </a:r>
            <a:r>
              <a:rPr lang="en-US" sz="3100" dirty="0" err="1"/>
              <a:t>Artificial_life</a:t>
            </a:r>
            <a:endParaRPr lang="en-US" dirty="0"/>
          </a:p>
        </p:txBody>
      </p:sp>
      <p:pic>
        <p:nvPicPr>
          <p:cNvPr id="7" name="Content Placeholder 6">
            <a:extLst>
              <a:ext uri="{FF2B5EF4-FFF2-40B4-BE49-F238E27FC236}">
                <a16:creationId xmlns:a16="http://schemas.microsoft.com/office/drawing/2014/main" id="{5B84E0E7-8FCC-D64F-B58C-7680F556080B}"/>
              </a:ext>
            </a:extLst>
          </p:cNvPr>
          <p:cNvPicPr>
            <a:picLocks noGrp="1" noChangeAspect="1"/>
          </p:cNvPicPr>
          <p:nvPr>
            <p:ph idx="1"/>
          </p:nvPr>
        </p:nvPicPr>
        <p:blipFill>
          <a:blip r:embed="rId2"/>
          <a:stretch>
            <a:fillRect/>
          </a:stretch>
        </p:blipFill>
        <p:spPr>
          <a:xfrm>
            <a:off x="950933" y="1825625"/>
            <a:ext cx="10290134" cy="4351338"/>
          </a:xfrm>
        </p:spPr>
      </p:pic>
    </p:spTree>
    <p:extLst>
      <p:ext uri="{BB962C8B-B14F-4D97-AF65-F5344CB8AC3E}">
        <p14:creationId xmlns:p14="http://schemas.microsoft.com/office/powerpoint/2010/main" val="1148836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4468-B12D-5846-9F8B-128021F22503}"/>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826786D7-AE26-A448-B8BB-6C12044D2933}"/>
              </a:ext>
            </a:extLst>
          </p:cNvPr>
          <p:cNvSpPr>
            <a:spLocks noGrp="1"/>
          </p:cNvSpPr>
          <p:nvPr>
            <p:ph idx="1"/>
          </p:nvPr>
        </p:nvSpPr>
        <p:spPr/>
        <p:txBody>
          <a:bodyPr>
            <a:normAutofit fontScale="77500" lnSpcReduction="20000"/>
          </a:bodyPr>
          <a:lstStyle/>
          <a:p>
            <a:pPr>
              <a:lnSpc>
                <a:spcPct val="140000"/>
              </a:lnSpc>
              <a:spcBef>
                <a:spcPts val="0"/>
              </a:spcBef>
              <a:spcAft>
                <a:spcPts val="1200"/>
              </a:spcAft>
            </a:pPr>
            <a:r>
              <a:rPr lang="en-US" sz="2400" dirty="0"/>
              <a:t>The term is useful when examining protein folding</a:t>
            </a:r>
          </a:p>
          <a:p>
            <a:pPr>
              <a:lnSpc>
                <a:spcPct val="140000"/>
              </a:lnSpc>
              <a:spcBef>
                <a:spcPts val="0"/>
              </a:spcBef>
              <a:spcAft>
                <a:spcPts val="1200"/>
              </a:spcAft>
            </a:pPr>
            <a:r>
              <a:rPr lang="en-US" sz="2400" dirty="0"/>
              <a:t>While a protein can theoretically exist in a nearly infinite number of conformations along its energy landscape, in reality </a:t>
            </a:r>
            <a:r>
              <a:rPr lang="en-US" sz="2400" dirty="0">
                <a:solidFill>
                  <a:srgbClr val="0F2EFF"/>
                </a:solidFill>
              </a:rPr>
              <a:t>proteins fold (or "relax") </a:t>
            </a:r>
            <a:r>
              <a:rPr lang="en-US" sz="2400" dirty="0"/>
              <a:t>into secondary and tertiary structures that possess the lowest possible free energy. </a:t>
            </a:r>
          </a:p>
          <a:p>
            <a:pPr>
              <a:lnSpc>
                <a:spcPct val="140000"/>
              </a:lnSpc>
              <a:spcBef>
                <a:spcPts val="0"/>
              </a:spcBef>
              <a:spcAft>
                <a:spcPts val="1200"/>
              </a:spcAft>
            </a:pPr>
            <a:r>
              <a:rPr lang="en-US" sz="2400" dirty="0"/>
              <a:t>The key concept in the energy landscape approach to protein folding is the </a:t>
            </a:r>
            <a:r>
              <a:rPr lang="en-US" sz="2400" dirty="0">
                <a:solidFill>
                  <a:srgbClr val="2014FF"/>
                </a:solidFill>
              </a:rPr>
              <a:t>folding funnel </a:t>
            </a:r>
            <a:r>
              <a:rPr lang="en-US" sz="2400" dirty="0"/>
              <a:t>hypothesis. </a:t>
            </a:r>
          </a:p>
          <a:p>
            <a:pPr>
              <a:lnSpc>
                <a:spcPct val="140000"/>
              </a:lnSpc>
              <a:spcBef>
                <a:spcPts val="0"/>
              </a:spcBef>
              <a:spcAft>
                <a:spcPts val="1200"/>
              </a:spcAft>
            </a:pPr>
            <a:r>
              <a:rPr lang="en-US" sz="2400" dirty="0"/>
              <a:t>In catalysis, when designing new catalysts or refining existing ones, energy landscapes are considered to avoid low-energy or high-energy intermediates that could halt the reaction or demand excessive energy to reach the final products.</a:t>
            </a:r>
          </a:p>
          <a:p>
            <a:pPr>
              <a:lnSpc>
                <a:spcPct val="140000"/>
              </a:lnSpc>
              <a:spcBef>
                <a:spcPts val="0"/>
              </a:spcBef>
              <a:spcAft>
                <a:spcPts val="1200"/>
              </a:spcAft>
            </a:pPr>
            <a:r>
              <a:rPr lang="en-US" sz="2400" dirty="0"/>
              <a:t>In “glassy models”, the local minima of an energy landscape correspond to </a:t>
            </a:r>
            <a:r>
              <a:rPr lang="en-US" sz="2400" dirty="0">
                <a:solidFill>
                  <a:srgbClr val="2014FF"/>
                </a:solidFill>
              </a:rPr>
              <a:t>metastable low temperature </a:t>
            </a:r>
            <a:r>
              <a:rPr lang="en-US" sz="2400" dirty="0"/>
              <a:t>states of a thermodynamic system.[</a:t>
            </a:r>
          </a:p>
          <a:p>
            <a:pPr>
              <a:lnSpc>
                <a:spcPct val="140000"/>
              </a:lnSpc>
              <a:spcBef>
                <a:spcPts val="0"/>
              </a:spcBef>
              <a:spcAft>
                <a:spcPts val="1200"/>
              </a:spcAft>
            </a:pPr>
            <a:endParaRPr lang="en-US" sz="2400" dirty="0"/>
          </a:p>
        </p:txBody>
      </p:sp>
    </p:spTree>
    <p:extLst>
      <p:ext uri="{BB962C8B-B14F-4D97-AF65-F5344CB8AC3E}">
        <p14:creationId xmlns:p14="http://schemas.microsoft.com/office/powerpoint/2010/main" val="1608104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E93D70-FA77-4542-B249-03B40C8B7330}"/>
              </a:ext>
            </a:extLst>
          </p:cNvPr>
          <p:cNvSpPr>
            <a:spLocks noGrp="1"/>
          </p:cNvSpPr>
          <p:nvPr>
            <p:ph type="title"/>
          </p:nvPr>
        </p:nvSpPr>
        <p:spPr/>
        <p:txBody>
          <a:bodyPr>
            <a:normAutofit/>
          </a:bodyPr>
          <a:lstStyle/>
          <a:p>
            <a:r>
              <a:rPr lang="en-US" dirty="0">
                <a:solidFill>
                  <a:prstClr val="black"/>
                </a:solidFill>
              </a:rPr>
              <a:t>Complex Adaptive Systems</a:t>
            </a:r>
            <a:br>
              <a:rPr lang="en-US" dirty="0">
                <a:solidFill>
                  <a:prstClr val="black"/>
                </a:solidFill>
              </a:rPr>
            </a:br>
            <a:r>
              <a:rPr lang="en-US" sz="2700" dirty="0">
                <a:solidFill>
                  <a:prstClr val="black"/>
                </a:solidFill>
              </a:rPr>
              <a:t>https://</a:t>
            </a:r>
            <a:r>
              <a:rPr lang="en-US" sz="2700" dirty="0" err="1">
                <a:solidFill>
                  <a:prstClr val="black"/>
                </a:solidFill>
              </a:rPr>
              <a:t>en.wikipedia.org</a:t>
            </a:r>
            <a:r>
              <a:rPr lang="en-US" sz="2700" dirty="0">
                <a:solidFill>
                  <a:prstClr val="black"/>
                </a:solidFill>
              </a:rPr>
              <a:t>/wiki/</a:t>
            </a:r>
            <a:r>
              <a:rPr lang="en-US" sz="2700" dirty="0" err="1">
                <a:solidFill>
                  <a:prstClr val="black"/>
                </a:solidFill>
              </a:rPr>
              <a:t>Complex_adaptive_system</a:t>
            </a:r>
            <a:endParaRPr lang="en-US" dirty="0"/>
          </a:p>
        </p:txBody>
      </p:sp>
      <p:pic>
        <p:nvPicPr>
          <p:cNvPr id="3" name="Content Placeholder 2">
            <a:extLst>
              <a:ext uri="{FF2B5EF4-FFF2-40B4-BE49-F238E27FC236}">
                <a16:creationId xmlns:a16="http://schemas.microsoft.com/office/drawing/2014/main" id="{B25E0D16-191F-C24F-B99E-A4700FA367E3}"/>
              </a:ext>
            </a:extLst>
          </p:cNvPr>
          <p:cNvPicPr>
            <a:picLocks noGrp="1" noChangeAspect="1"/>
          </p:cNvPicPr>
          <p:nvPr>
            <p:ph idx="1"/>
          </p:nvPr>
        </p:nvPicPr>
        <p:blipFill>
          <a:blip r:embed="rId2"/>
          <a:stretch>
            <a:fillRect/>
          </a:stretch>
        </p:blipFill>
        <p:spPr>
          <a:xfrm>
            <a:off x="4162408" y="1825625"/>
            <a:ext cx="3867183" cy="4351338"/>
          </a:xfrm>
        </p:spPr>
      </p:pic>
      <p:sp>
        <p:nvSpPr>
          <p:cNvPr id="4" name="TextBox 3">
            <a:extLst>
              <a:ext uri="{FF2B5EF4-FFF2-40B4-BE49-F238E27FC236}">
                <a16:creationId xmlns:a16="http://schemas.microsoft.com/office/drawing/2014/main" id="{2AD45603-9440-FF43-8911-17D0CB8EB2E3}"/>
              </a:ext>
            </a:extLst>
          </p:cNvPr>
          <p:cNvSpPr txBox="1"/>
          <p:nvPr/>
        </p:nvSpPr>
        <p:spPr>
          <a:xfrm>
            <a:off x="661481" y="2373549"/>
            <a:ext cx="2918298" cy="369332"/>
          </a:xfrm>
          <a:prstGeom prst="rect">
            <a:avLst/>
          </a:prstGeom>
          <a:noFill/>
        </p:spPr>
        <p:txBody>
          <a:bodyPr wrap="square" rtlCol="0">
            <a:spAutoFit/>
          </a:bodyPr>
          <a:lstStyle/>
          <a:p>
            <a:r>
              <a:rPr lang="en-US" dirty="0"/>
              <a:t>Additional Topics</a:t>
            </a:r>
          </a:p>
        </p:txBody>
      </p:sp>
      <p:sp>
        <p:nvSpPr>
          <p:cNvPr id="7" name="Right Arrow 6">
            <a:extLst>
              <a:ext uri="{FF2B5EF4-FFF2-40B4-BE49-F238E27FC236}">
                <a16:creationId xmlns:a16="http://schemas.microsoft.com/office/drawing/2014/main" id="{00C06476-2A12-9643-A02D-573F189B2A92}"/>
              </a:ext>
            </a:extLst>
          </p:cNvPr>
          <p:cNvSpPr/>
          <p:nvPr/>
        </p:nvSpPr>
        <p:spPr>
          <a:xfrm>
            <a:off x="2879386" y="2003738"/>
            <a:ext cx="326655" cy="1108953"/>
          </a:xfrm>
          <a:prstGeom prst="rightArrow">
            <a:avLst>
              <a:gd name="adj1" fmla="val 50000"/>
              <a:gd name="adj2" fmla="val 3808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36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40AD-066A-774C-A2B2-078DA693873C}"/>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81665FA0-7EB6-1E44-8C28-A6C5857C2B77}"/>
              </a:ext>
            </a:extLst>
          </p:cNvPr>
          <p:cNvSpPr>
            <a:spLocks noGrp="1"/>
          </p:cNvSpPr>
          <p:nvPr>
            <p:ph idx="1"/>
          </p:nvPr>
        </p:nvSpPr>
        <p:spPr/>
        <p:txBody>
          <a:bodyPr>
            <a:normAutofit fontScale="85000" lnSpcReduction="10000"/>
          </a:bodyPr>
          <a:lstStyle/>
          <a:p>
            <a:pPr>
              <a:lnSpc>
                <a:spcPct val="140000"/>
              </a:lnSpc>
              <a:spcBef>
                <a:spcPts val="0"/>
              </a:spcBef>
              <a:spcAft>
                <a:spcPts val="600"/>
              </a:spcAft>
            </a:pPr>
            <a:r>
              <a:rPr lang="en-US" sz="2400" dirty="0"/>
              <a:t>In machine learning, artificial neural networks may be analyzed using analogous approaches.</a:t>
            </a:r>
          </a:p>
          <a:p>
            <a:pPr>
              <a:lnSpc>
                <a:spcPct val="140000"/>
              </a:lnSpc>
              <a:spcBef>
                <a:spcPts val="0"/>
              </a:spcBef>
              <a:spcAft>
                <a:spcPts val="600"/>
              </a:spcAft>
            </a:pPr>
            <a:r>
              <a:rPr lang="en-US" sz="2400" dirty="0"/>
              <a:t>For example, a neural network may be able to perfectly fit the training set, corresponding to a global minimum of zero loss, but overfitting the model ("learning the noise" or "memorizing the training set"). </a:t>
            </a:r>
          </a:p>
          <a:p>
            <a:pPr>
              <a:lnSpc>
                <a:spcPct val="140000"/>
              </a:lnSpc>
              <a:spcBef>
                <a:spcPts val="0"/>
              </a:spcBef>
              <a:spcAft>
                <a:spcPts val="600"/>
              </a:spcAft>
            </a:pPr>
            <a:r>
              <a:rPr lang="en-US" sz="2400" dirty="0"/>
              <a:t>Understanding when this happens can be studied using the geometry of the corresponding energy landscape.</a:t>
            </a:r>
          </a:p>
          <a:p>
            <a:pPr>
              <a:lnSpc>
                <a:spcPct val="140000"/>
              </a:lnSpc>
              <a:spcBef>
                <a:spcPts val="0"/>
              </a:spcBef>
              <a:spcAft>
                <a:spcPts val="600"/>
              </a:spcAft>
            </a:pPr>
            <a:r>
              <a:rPr lang="en-US" sz="2400" dirty="0"/>
              <a:t>This is an example of “supervised learning”, in which a </a:t>
            </a:r>
            <a:r>
              <a:rPr lang="en-US" sz="2400" dirty="0">
                <a:solidFill>
                  <a:srgbClr val="0F2EFF"/>
                </a:solidFill>
              </a:rPr>
              <a:t>free energy function</a:t>
            </a:r>
            <a:r>
              <a:rPr lang="en-US" sz="2400" dirty="0"/>
              <a:t>, or </a:t>
            </a:r>
            <a:r>
              <a:rPr lang="en-US" sz="2400" dirty="0">
                <a:solidFill>
                  <a:srgbClr val="0F2EFF"/>
                </a:solidFill>
              </a:rPr>
              <a:t>cost function</a:t>
            </a:r>
            <a:r>
              <a:rPr lang="en-US" sz="2400" dirty="0"/>
              <a:t>, is minimized</a:t>
            </a:r>
          </a:p>
          <a:p>
            <a:pPr>
              <a:lnSpc>
                <a:spcPct val="140000"/>
              </a:lnSpc>
              <a:spcBef>
                <a:spcPts val="0"/>
              </a:spcBef>
              <a:spcAft>
                <a:spcPts val="600"/>
              </a:spcAft>
            </a:pPr>
            <a:r>
              <a:rPr lang="en-US" sz="2400" dirty="0"/>
              <a:t>Minimization is usually enabled by use of a </a:t>
            </a:r>
            <a:r>
              <a:rPr lang="en-US" sz="2400" dirty="0">
                <a:solidFill>
                  <a:srgbClr val="0F2EFF"/>
                </a:solidFill>
              </a:rPr>
              <a:t>gradient descent </a:t>
            </a:r>
            <a:r>
              <a:rPr lang="en-US" sz="2400" dirty="0"/>
              <a:t>algorithm, in which the system state is assumed to evolve “down the gradient” of a valley</a:t>
            </a:r>
          </a:p>
        </p:txBody>
      </p:sp>
    </p:spTree>
    <p:extLst>
      <p:ext uri="{BB962C8B-B14F-4D97-AF65-F5344CB8AC3E}">
        <p14:creationId xmlns:p14="http://schemas.microsoft.com/office/powerpoint/2010/main" val="408900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7510-7C17-7042-A62E-B91A8195C893}"/>
              </a:ext>
            </a:extLst>
          </p:cNvPr>
          <p:cNvSpPr>
            <a:spLocks noGrp="1"/>
          </p:cNvSpPr>
          <p:nvPr>
            <p:ph type="title"/>
          </p:nvPr>
        </p:nvSpPr>
        <p:spPr/>
        <p:txBody>
          <a:bodyPr/>
          <a:lstStyle/>
          <a:p>
            <a:r>
              <a:rPr lang="en-US" dirty="0"/>
              <a:t>Dynamics on an Energy Landscape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A684C2-C41A-2A4A-985A-728E377AB359}"/>
                  </a:ext>
                </a:extLst>
              </p:cNvPr>
              <p:cNvSpPr>
                <a:spLocks noGrp="1"/>
              </p:cNvSpPr>
              <p:nvPr>
                <p:ph idx="1"/>
              </p:nvPr>
            </p:nvSpPr>
            <p:spPr/>
            <p:txBody>
              <a:bodyPr>
                <a:normAutofit/>
              </a:bodyPr>
              <a:lstStyle/>
              <a:p>
                <a:r>
                  <a:rPr lang="en-US" sz="2400" dirty="0"/>
                  <a:t>The dynamics is usually assumed to arise from the second law of thermodynamics:</a:t>
                </a:r>
              </a:p>
              <a:p>
                <a:pPr marL="0" indent="0" algn="ctr">
                  <a:buNone/>
                </a:pP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𝑑𝑆</m:t>
                        </m:r>
                        <m:r>
                          <a:rPr lang="en-US" sz="2400" b="0" i="1" smtClean="0">
                            <a:latin typeface="Cambria Math" panose="02040503050406030204" pitchFamily="18" charset="0"/>
                          </a:rPr>
                          <m:t>(</m:t>
                        </m:r>
                        <m:r>
                          <a:rPr lang="en-US" sz="2400" b="0" i="1" smtClean="0">
                            <a:latin typeface="Cambria Math" panose="02040503050406030204" pitchFamily="18" charset="0"/>
                          </a:rPr>
                          <m:t>𝑡</m:t>
                        </m:r>
                        <m:r>
                          <a:rPr lang="en-US" sz="2400" b="0" i="1" smtClean="0">
                            <a:latin typeface="Cambria Math" panose="02040503050406030204" pitchFamily="18" charset="0"/>
                          </a:rPr>
                          <m:t>)</m:t>
                        </m:r>
                      </m:num>
                      <m:den>
                        <m:r>
                          <a:rPr lang="en-US" sz="2400" b="0" i="1" smtClean="0">
                            <a:latin typeface="Cambria Math" panose="02040503050406030204" pitchFamily="18" charset="0"/>
                          </a:rPr>
                          <m:t>𝑑𝑡</m:t>
                        </m:r>
                      </m:den>
                    </m:f>
                  </m:oMath>
                </a14:m>
                <a:r>
                  <a:rPr lang="en-US" sz="2400" dirty="0"/>
                  <a:t>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0</m:t>
                    </m:r>
                  </m:oMath>
                </a14:m>
                <a:endParaRPr lang="en-US" sz="2400" dirty="0"/>
              </a:p>
              <a:p>
                <a:pPr marL="0" indent="0">
                  <a:buNone/>
                </a:pPr>
                <a:r>
                  <a:rPr lang="en-US" sz="2400" dirty="0"/>
                  <a:t>where </a:t>
                </a:r>
                <a:r>
                  <a:rPr lang="en-US" sz="2400" i="1" dirty="0">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a:t>
                </a:r>
                <a:r>
                  <a:rPr lang="en-US" sz="2400" dirty="0"/>
                  <a:t> is the entropy of the system.  The </a:t>
                </a:r>
                <a:r>
                  <a:rPr lang="en-US" sz="2400" dirty="0">
                    <a:solidFill>
                      <a:srgbClr val="0F2EFF"/>
                    </a:solidFill>
                  </a:rPr>
                  <a:t>potential, or free energy </a:t>
                </a:r>
                <a:r>
                  <a:rPr lang="en-US" sz="2400" dirty="0"/>
                  <a:t>is equal to:</a:t>
                </a:r>
              </a:p>
              <a:p>
                <a:pPr marL="0" indent="0">
                  <a:buNone/>
                </a:pPr>
                <a:r>
                  <a:rPr lang="en-US" sz="2400" dirty="0"/>
                  <a:t>			                        </a:t>
                </a:r>
                <a:r>
                  <a:rPr lang="en-US" sz="2400" i="1" dirty="0">
                    <a:latin typeface="Times New Roman" panose="02020603050405020304" pitchFamily="18" charset="0"/>
                    <a:cs typeface="Times New Roman" panose="02020603050405020304" pitchFamily="18" charset="0"/>
                  </a:rPr>
                  <a:t>F = U – TS</a:t>
                </a:r>
              </a:p>
              <a:p>
                <a:pPr marL="0" indent="0">
                  <a:buNone/>
                </a:pPr>
                <a:r>
                  <a:rPr lang="en-US" sz="2400" dirty="0">
                    <a:cs typeface="Times New Roman" panose="02020603050405020304" pitchFamily="18" charset="0"/>
                  </a:rPr>
                  <a:t>where </a:t>
                </a:r>
                <a:r>
                  <a:rPr lang="en-US" sz="2400" i="1" dirty="0">
                    <a:latin typeface="Times New Roman" panose="02020603050405020304" pitchFamily="18" charset="0"/>
                    <a:cs typeface="Times New Roman" panose="02020603050405020304" pitchFamily="18" charset="0"/>
                  </a:rPr>
                  <a:t>U</a:t>
                </a:r>
                <a:r>
                  <a:rPr lang="en-US" sz="2400" dirty="0">
                    <a:cs typeface="Times New Roman" panose="02020603050405020304" pitchFamily="18" charset="0"/>
                  </a:rPr>
                  <a:t> is the internal energy and </a:t>
                </a:r>
                <a:r>
                  <a:rPr lang="en-US" sz="2400" i="1" dirty="0">
                    <a:latin typeface="Times New Roman" panose="02020603050405020304" pitchFamily="18" charset="0"/>
                    <a:cs typeface="Times New Roman" panose="02020603050405020304" pitchFamily="18" charset="0"/>
                  </a:rPr>
                  <a:t>T</a:t>
                </a:r>
                <a:r>
                  <a:rPr lang="en-US" sz="2400" dirty="0">
                    <a:cs typeface="Times New Roman" panose="02020603050405020304" pitchFamily="18" charset="0"/>
                  </a:rPr>
                  <a:t> is temperature.</a:t>
                </a:r>
              </a:p>
              <a:p>
                <a:pPr marL="0" indent="0">
                  <a:buNone/>
                </a:pPr>
                <a:r>
                  <a:rPr lang="en-US" sz="2400" dirty="0">
                    <a:cs typeface="Times New Roman" panose="02020603050405020304" pitchFamily="18" charset="0"/>
                  </a:rPr>
                  <a:t>If the system is closed, such that </a:t>
                </a:r>
                <a:r>
                  <a:rPr lang="en-US" sz="2400" i="1" dirty="0">
                    <a:latin typeface="Times New Roman" panose="02020603050405020304" pitchFamily="18" charset="0"/>
                    <a:cs typeface="Times New Roman" panose="02020603050405020304" pitchFamily="18" charset="0"/>
                  </a:rPr>
                  <a:t>U</a:t>
                </a:r>
                <a:r>
                  <a:rPr lang="en-US" sz="2400" dirty="0">
                    <a:cs typeface="Times New Roman" panose="02020603050405020304" pitchFamily="18" charset="0"/>
                  </a:rPr>
                  <a:t> is constant, then the second law is equivalent to:</a:t>
                </a:r>
              </a:p>
              <a:p>
                <a:pPr marL="0" indent="0" algn="ctr">
                  <a:buNone/>
                </a:pP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𝑑</m:t>
                        </m:r>
                        <m:r>
                          <a:rPr lang="en-US" sz="2400" b="0" i="1" smtClean="0">
                            <a:latin typeface="Cambria Math" panose="02040503050406030204" pitchFamily="18" charset="0"/>
                          </a:rPr>
                          <m:t>𝐹</m:t>
                        </m:r>
                        <m:r>
                          <a:rPr lang="en-US" sz="2400" i="1">
                            <a:latin typeface="Cambria Math" panose="02040503050406030204" pitchFamily="18" charset="0"/>
                          </a:rPr>
                          <m:t>(</m:t>
                        </m:r>
                        <m:r>
                          <a:rPr lang="en-US" sz="2400" i="1">
                            <a:latin typeface="Cambria Math" panose="02040503050406030204" pitchFamily="18" charset="0"/>
                          </a:rPr>
                          <m:t>𝑡</m:t>
                        </m:r>
                        <m:r>
                          <a:rPr lang="en-US" sz="2400" i="1">
                            <a:latin typeface="Cambria Math" panose="02040503050406030204" pitchFamily="18" charset="0"/>
                          </a:rPr>
                          <m:t>)</m:t>
                        </m:r>
                      </m:num>
                      <m:den>
                        <m:r>
                          <a:rPr lang="en-US" sz="2400" i="1">
                            <a:latin typeface="Cambria Math" panose="02040503050406030204" pitchFamily="18" charset="0"/>
                          </a:rPr>
                          <m:t>𝑑𝑡</m:t>
                        </m:r>
                      </m:den>
                    </m:f>
                  </m:oMath>
                </a14:m>
                <a:r>
                  <a:rPr lang="en-US" sz="2400" dirty="0"/>
                  <a:t>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0</m:t>
                    </m:r>
                  </m:oMath>
                </a14:m>
                <a:endParaRPr lang="en-US" sz="2400" dirty="0"/>
              </a:p>
              <a:p>
                <a:pPr marL="0" indent="0">
                  <a:buNone/>
                </a:pPr>
                <a:endParaRPr lang="en-US" sz="2400" dirty="0"/>
              </a:p>
            </p:txBody>
          </p:sp>
        </mc:Choice>
        <mc:Fallback xmlns="">
          <p:sp>
            <p:nvSpPr>
              <p:cNvPr id="3" name="Content Placeholder 2">
                <a:extLst>
                  <a:ext uri="{FF2B5EF4-FFF2-40B4-BE49-F238E27FC236}">
                    <a16:creationId xmlns:a16="http://schemas.microsoft.com/office/drawing/2014/main" id="{27A684C2-C41A-2A4A-985A-728E377AB359}"/>
                  </a:ext>
                </a:extLst>
              </p:cNvPr>
              <p:cNvSpPr>
                <a:spLocks noGrp="1" noRot="1" noChangeAspect="1" noMove="1" noResize="1" noEditPoints="1" noAdjustHandles="1" noChangeArrowheads="1" noChangeShapeType="1" noTextEdit="1"/>
              </p:cNvSpPr>
              <p:nvPr>
                <p:ph idx="1"/>
              </p:nvPr>
            </p:nvSpPr>
            <p:spPr>
              <a:blipFill>
                <a:blip r:embed="rId2"/>
                <a:stretch>
                  <a:fillRect l="-965" t="-1744"/>
                </a:stretch>
              </a:blipFill>
            </p:spPr>
            <p:txBody>
              <a:bodyPr/>
              <a:lstStyle/>
              <a:p>
                <a:r>
                  <a:rPr lang="en-US">
                    <a:noFill/>
                  </a:rPr>
                  <a:t> </a:t>
                </a:r>
              </a:p>
            </p:txBody>
          </p:sp>
        </mc:Fallback>
      </mc:AlternateContent>
    </p:spTree>
    <p:extLst>
      <p:ext uri="{BB962C8B-B14F-4D97-AF65-F5344CB8AC3E}">
        <p14:creationId xmlns:p14="http://schemas.microsoft.com/office/powerpoint/2010/main" val="4097128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4518</TotalTime>
  <Words>5925</Words>
  <Application>Microsoft Macintosh PowerPoint</Application>
  <PresentationFormat>Widescreen</PresentationFormat>
  <Paragraphs>370</Paragraphs>
  <Slides>70</Slides>
  <Notes>1</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8" baseType="lpstr">
      <vt:lpstr>Arial</vt:lpstr>
      <vt:lpstr>Arial Narrow</vt:lpstr>
      <vt:lpstr>Calibri</vt:lpstr>
      <vt:lpstr>Calibri Light</vt:lpstr>
      <vt:lpstr>Cambria Math</vt:lpstr>
      <vt:lpstr>Times New Roman</vt:lpstr>
      <vt:lpstr>Office Theme</vt:lpstr>
      <vt:lpstr>Equation</vt:lpstr>
      <vt:lpstr>Fractals, Chaos, Complexity Physics-EPS 30</vt:lpstr>
      <vt:lpstr>Credits</vt:lpstr>
      <vt:lpstr>Recall Discussion of Dynamical Stability</vt:lpstr>
      <vt:lpstr>Introduction to Energy Landscapes</vt:lpstr>
      <vt:lpstr>Landscapes are a Generalization</vt:lpstr>
      <vt:lpstr>Example of Social Dynamics for Climate Change https://en.wikipedia.org/wiki/Energy_landscape</vt:lpstr>
      <vt:lpstr>Applications</vt:lpstr>
      <vt:lpstr>Applications</vt:lpstr>
      <vt:lpstr>Dynamics on an Energy Landscape</vt:lpstr>
      <vt:lpstr>Dynamics on an Energy Landscape</vt:lpstr>
      <vt:lpstr>Dynamics on an Fitness Landscape</vt:lpstr>
      <vt:lpstr>https://onlinelibrary.wiley.com/doi/epdf/10.1111/nrm.12097</vt:lpstr>
      <vt:lpstr>Phase Transitions</vt:lpstr>
      <vt:lpstr>Basic Point About Phase Transitions</vt:lpstr>
      <vt:lpstr>Ehrenfest Classification https://en.wikipedia.org/wiki/Phase_transition</vt:lpstr>
      <vt:lpstr>Phase Transitions</vt:lpstr>
      <vt:lpstr>Phase Transitions in Complex Systems https://theory.org/complexity/cdpt/html/node5.html</vt:lpstr>
      <vt:lpstr>Example: Atlantic Meridional Overturning Circulation (AMOC) https://www.livescience.com/gulf-stream-close-to-collapse</vt:lpstr>
      <vt:lpstr>Example: Atlantic Meridional Overturning Circulation (AMOC) https://en.wikipedia.org/wiki/Shutdown_of_thermohaline_circulation#/media/File:Thermohaline_Circulation_2.png </vt:lpstr>
      <vt:lpstr>Example: Atlantic Meridian Overturning Circulation (AMOC) https://esd.copernicus.org/articles/12/601/2021/</vt:lpstr>
      <vt:lpstr>Possible Scenario for a Global Climate Tipping Point </vt:lpstr>
      <vt:lpstr>Hysteresis in Nonlinear Systems Nomenclature for Phase Transitions</vt:lpstr>
      <vt:lpstr>Hysteresis Landau-Ginzburg-Wilson Potential</vt:lpstr>
      <vt:lpstr>Phase Transitions (Tipping Points) in Ocean Circulations http://oceantippingpoints.org/our-work/glossary</vt:lpstr>
      <vt:lpstr>Example: Atlantic Meridian Overturning Circulation (AMOC) https://esd.copernicus.org/articles/12/601/2021/</vt:lpstr>
      <vt:lpstr>Example: Atlantic Meridian Overturning Circulation (AMOC) https://www.pnas.org/content/118/9/e2017989118</vt:lpstr>
      <vt:lpstr>Example: Atlantic Meridian Overturning Circulation (AMOC) https://www.pnas.org/content/118/9/e2017989118</vt:lpstr>
      <vt:lpstr>An Earthquake Model </vt:lpstr>
      <vt:lpstr>PowerPoint Presentation</vt:lpstr>
      <vt:lpstr>PowerPoint Presentation</vt:lpstr>
      <vt:lpstr>PowerPoint Presentation</vt:lpstr>
      <vt:lpstr>PowerPoint Presentation</vt:lpstr>
      <vt:lpstr>Phase Transitions in Social Systems: Resilience (Bifurcation) Transitions https://www.researchgate.net/figure/Bifurcation-diagrams-for-socio-hydrological-resilience-a-Stability-landscape-changes_fig1_309298243</vt:lpstr>
      <vt:lpstr>Phase Transitions (Resilience Transitions) in Social Systems https://systemic2016.wordpress.com/resilience-characteritics-stability-landscape/</vt:lpstr>
      <vt:lpstr>Phase Transitions (Resilience Transitions) in Social Systems https://www.pnas.org/content/112/32/10056/tab-figures-data</vt:lpstr>
      <vt:lpstr>Phase Transitions in Innovation Regimes  https://constructive.net/2013/07/29/visualizing-and-interacting-with-systems/</vt:lpstr>
      <vt:lpstr>Phase Transitions in Ecological Systems https://www.ecologyandsociety.org/vol23/iss2/art5/figure1.html</vt:lpstr>
      <vt:lpstr>Protein Folding https://en.wikipedia.org/wiki/Protein_folding</vt:lpstr>
      <vt:lpstr>Protein Folding https://www.researchgate.net/figure/Schematic-free-energy-landscape-of-proteins-Dynamic-models-of-proteins-are-visualized-in_fig9_223996526</vt:lpstr>
      <vt:lpstr>Folding Funnel https://en.wikipedia.org/wiki/Folding_funnel</vt:lpstr>
      <vt:lpstr>Protein Folding https://en.wikipedia.org/wiki/Folding_funnel</vt:lpstr>
      <vt:lpstr>Protein Folding https://en.wikipedia.org/wiki/Folding_funnel</vt:lpstr>
      <vt:lpstr>Types of Folding Funnels https://en.wikipedia.org/wiki/Folding_funnel</vt:lpstr>
      <vt:lpstr>Protein Folding https://www.nature.com/articles/s41598-017-10525-5</vt:lpstr>
      <vt:lpstr>Protein Folding https://www.nature.com/articles/s41598-017-10525-5</vt:lpstr>
      <vt:lpstr>Protein Folding https://pubs.acs.org/doi/10.1021/jp0680544</vt:lpstr>
      <vt:lpstr>Protein Folding https://pubs.acs.org/doi/10.1021/jp0680544</vt:lpstr>
      <vt:lpstr>Disconnectivity Graphs https://pubs.acs.org/doi/10.1021/jp0680544</vt:lpstr>
      <vt:lpstr>Fitness Landscapes https://en.wikipedia.org/wiki/Fitness_landscape</vt:lpstr>
      <vt:lpstr>Fitness Landscapes https://en.wikipedia.org/wiki/Fitness_landscape</vt:lpstr>
      <vt:lpstr>Stuart Kauffman’s NK Fitness Landscape Model https://en.wikipedia.org/wiki/NK_model</vt:lpstr>
      <vt:lpstr>Evolutionary Optimization https://en.wikipedia.org/wiki/Fitness_landscape</vt:lpstr>
      <vt:lpstr>Evolutionary Optimization https://en.wikipedia.org/wiki/Fitness_landscape</vt:lpstr>
      <vt:lpstr>Dynamic vs. Static Fitness Landscape https://en.wikipedia.org/wiki/Fitness_landscape</vt:lpstr>
      <vt:lpstr>Complex Adaptive Systems https://en.wikipedia.org/wiki/Complex_adaptive_system</vt:lpstr>
      <vt:lpstr>Complex Adaptive Systems https://en.wikipedia.org/wiki/Complex_adaptive_system</vt:lpstr>
      <vt:lpstr>Software Alife Simulators https://en.wikipedia.org/wiki/Artificial_life</vt:lpstr>
      <vt:lpstr>Complex Systems Modeling https://en.wikipedia.org/wiki/Artificial_life</vt:lpstr>
      <vt:lpstr>Emergence https://en.wikipedia.org/wiki/Emergence</vt:lpstr>
      <vt:lpstr>Emergence https://www.researchgate.net/figure/Emergence-in-Complex-Adaptive-Systems-Both-the-CAS-and-its-environment-simultaneously_fig1_225263914 https://en.wikipedia.org/wiki/Emergence</vt:lpstr>
      <vt:lpstr>Emergence https://www.researchgate.net/figure/Emergence-in-Complex-Adaptive-Systems-Both-the-CAS-and-its-environment-simultaneously_fig1_225263914 https://en.wikipedia.org/wiki/Emergence</vt:lpstr>
      <vt:lpstr>Emergence in Swarms https://en.wikipedia.org/wiki/Swarm_behaviour</vt:lpstr>
      <vt:lpstr>Swarming is an Example of Emergent Self-Organization https://en.wikipedia.org/wiki/Swarm_behaviour https://en.wikipedia.org/wiki/Biological_organisation</vt:lpstr>
      <vt:lpstr>Swarm Behavior Models https://en.wikipedia.org/wiki/Swarm_behaviour</vt:lpstr>
      <vt:lpstr>Swarm Behavior Models https://en.wikipedia.org/wiki/Swarm_behaviour</vt:lpstr>
      <vt:lpstr>Swarm Behavior Models https://en.wikipedia.org/wiki/Swarm_behaviour</vt:lpstr>
      <vt:lpstr>Alife: Boids Simulation https://en.wikipedia.org/wiki/Boids</vt:lpstr>
      <vt:lpstr>Open Problems in Alife https://en.wikipedia.org/wiki/Artificial_life</vt:lpstr>
      <vt:lpstr>Other Topics in Alife https://en.wikipedia.org/wiki/Artificial_life</vt:lpstr>
      <vt:lpstr>Complex Adaptive Systems https://en.wikipedia.org/wiki/Complex_adaptive_system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Fractals, Chaos, Complexity Physics-EPS 30</dc:title>
  <dc:creator>Microsoft Office User</dc:creator>
  <cp:lastModifiedBy>John Rundle</cp:lastModifiedBy>
  <cp:revision>85</cp:revision>
  <dcterms:created xsi:type="dcterms:W3CDTF">2021-11-04T16:37:39Z</dcterms:created>
  <dcterms:modified xsi:type="dcterms:W3CDTF">2022-03-03T18:01:09Z</dcterms:modified>
</cp:coreProperties>
</file>