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0"/>
  </p:notesMasterIdLst>
  <p:handoutMasterIdLst>
    <p:handoutMasterId r:id="rId161"/>
  </p:handoutMasterIdLst>
  <p:sldIdLst>
    <p:sldId id="257" r:id="rId2"/>
    <p:sldId id="477" r:id="rId3"/>
    <p:sldId id="476" r:id="rId4"/>
    <p:sldId id="256" r:id="rId5"/>
    <p:sldId id="471" r:id="rId6"/>
    <p:sldId id="458" r:id="rId7"/>
    <p:sldId id="438" r:id="rId8"/>
    <p:sldId id="428" r:id="rId9"/>
    <p:sldId id="446" r:id="rId10"/>
    <p:sldId id="478" r:id="rId11"/>
    <p:sldId id="442" r:id="rId12"/>
    <p:sldId id="445" r:id="rId13"/>
    <p:sldId id="444" r:id="rId14"/>
    <p:sldId id="433" r:id="rId15"/>
    <p:sldId id="436" r:id="rId16"/>
    <p:sldId id="435" r:id="rId17"/>
    <p:sldId id="434" r:id="rId18"/>
    <p:sldId id="440" r:id="rId19"/>
    <p:sldId id="439" r:id="rId20"/>
    <p:sldId id="441" r:id="rId21"/>
    <p:sldId id="443" r:id="rId22"/>
    <p:sldId id="459" r:id="rId23"/>
    <p:sldId id="460" r:id="rId24"/>
    <p:sldId id="461" r:id="rId25"/>
    <p:sldId id="391" r:id="rId26"/>
    <p:sldId id="400" r:id="rId27"/>
    <p:sldId id="423" r:id="rId28"/>
    <p:sldId id="424" r:id="rId29"/>
    <p:sldId id="403" r:id="rId30"/>
    <p:sldId id="390" r:id="rId31"/>
    <p:sldId id="392" r:id="rId32"/>
    <p:sldId id="401" r:id="rId33"/>
    <p:sldId id="462" r:id="rId34"/>
    <p:sldId id="463" r:id="rId35"/>
    <p:sldId id="465" r:id="rId36"/>
    <p:sldId id="464" r:id="rId37"/>
    <p:sldId id="466" r:id="rId38"/>
    <p:sldId id="388" r:id="rId39"/>
    <p:sldId id="389" r:id="rId40"/>
    <p:sldId id="394" r:id="rId41"/>
    <p:sldId id="393" r:id="rId42"/>
    <p:sldId id="399" r:id="rId43"/>
    <p:sldId id="450" r:id="rId44"/>
    <p:sldId id="405" r:id="rId45"/>
    <p:sldId id="404" r:id="rId46"/>
    <p:sldId id="406" r:id="rId47"/>
    <p:sldId id="407" r:id="rId48"/>
    <p:sldId id="360" r:id="rId49"/>
    <p:sldId id="408" r:id="rId50"/>
    <p:sldId id="409" r:id="rId51"/>
    <p:sldId id="479" r:id="rId52"/>
    <p:sldId id="381" r:id="rId53"/>
    <p:sldId id="382" r:id="rId54"/>
    <p:sldId id="359" r:id="rId55"/>
    <p:sldId id="373" r:id="rId56"/>
    <p:sldId id="301" r:id="rId57"/>
    <p:sldId id="258" r:id="rId58"/>
    <p:sldId id="353" r:id="rId59"/>
    <p:sldId id="312" r:id="rId60"/>
    <p:sldId id="294" r:id="rId61"/>
    <p:sldId id="295" r:id="rId62"/>
    <p:sldId id="371" r:id="rId63"/>
    <p:sldId id="451" r:id="rId64"/>
    <p:sldId id="472" r:id="rId65"/>
    <p:sldId id="372" r:id="rId66"/>
    <p:sldId id="375" r:id="rId67"/>
    <p:sldId id="377" r:id="rId68"/>
    <p:sldId id="376" r:id="rId69"/>
    <p:sldId id="378" r:id="rId70"/>
    <p:sldId id="380" r:id="rId71"/>
    <p:sldId id="410" r:id="rId72"/>
    <p:sldId id="421" r:id="rId73"/>
    <p:sldId id="473" r:id="rId74"/>
    <p:sldId id="452" r:id="rId75"/>
    <p:sldId id="453" r:id="rId76"/>
    <p:sldId id="454" r:id="rId77"/>
    <p:sldId id="457" r:id="rId78"/>
    <p:sldId id="422" r:id="rId79"/>
    <p:sldId id="426" r:id="rId80"/>
    <p:sldId id="427" r:id="rId81"/>
    <p:sldId id="354" r:id="rId82"/>
    <p:sldId id="298" r:id="rId83"/>
    <p:sldId id="411" r:id="rId84"/>
    <p:sldId id="432" r:id="rId85"/>
    <p:sldId id="259" r:id="rId86"/>
    <p:sldId id="260" r:id="rId87"/>
    <p:sldId id="261" r:id="rId88"/>
    <p:sldId id="383" r:id="rId89"/>
    <p:sldId id="384" r:id="rId90"/>
    <p:sldId id="288" r:id="rId91"/>
    <p:sldId id="385" r:id="rId92"/>
    <p:sldId id="289" r:id="rId93"/>
    <p:sldId id="290" r:id="rId94"/>
    <p:sldId id="291" r:id="rId95"/>
    <p:sldId id="292" r:id="rId96"/>
    <p:sldId id="293" r:id="rId97"/>
    <p:sldId id="386" r:id="rId98"/>
    <p:sldId id="480" r:id="rId99"/>
    <p:sldId id="474" r:id="rId100"/>
    <p:sldId id="429" r:id="rId101"/>
    <p:sldId id="430" r:id="rId102"/>
    <p:sldId id="431" r:id="rId103"/>
    <p:sldId id="467" r:id="rId104"/>
    <p:sldId id="266" r:id="rId105"/>
    <p:sldId id="264" r:id="rId106"/>
    <p:sldId id="265" r:id="rId107"/>
    <p:sldId id="268" r:id="rId108"/>
    <p:sldId id="272" r:id="rId109"/>
    <p:sldId id="271" r:id="rId110"/>
    <p:sldId id="273" r:id="rId111"/>
    <p:sldId id="269" r:id="rId112"/>
    <p:sldId id="379" r:id="rId113"/>
    <p:sldId id="415" r:id="rId114"/>
    <p:sldId id="270" r:id="rId115"/>
    <p:sldId id="274" r:id="rId116"/>
    <p:sldId id="303" r:id="rId117"/>
    <p:sldId id="304" r:id="rId118"/>
    <p:sldId id="305" r:id="rId119"/>
    <p:sldId id="368" r:id="rId120"/>
    <p:sldId id="481" r:id="rId121"/>
    <p:sldId id="267" r:id="rId122"/>
    <p:sldId id="275" r:id="rId123"/>
    <p:sldId id="355" r:id="rId124"/>
    <p:sldId id="299" r:id="rId125"/>
    <p:sldId id="262" r:id="rId126"/>
    <p:sldId id="263" r:id="rId127"/>
    <p:sldId id="367" r:id="rId128"/>
    <p:sldId id="484" r:id="rId129"/>
    <p:sldId id="357" r:id="rId130"/>
    <p:sldId id="358" r:id="rId131"/>
    <p:sldId id="482" r:id="rId132"/>
    <p:sldId id="356" r:id="rId133"/>
    <p:sldId id="483" r:id="rId134"/>
    <p:sldId id="369" r:id="rId135"/>
    <p:sldId id="370" r:id="rId136"/>
    <p:sldId id="302" r:id="rId137"/>
    <p:sldId id="280" r:id="rId138"/>
    <p:sldId id="470" r:id="rId139"/>
    <p:sldId id="468" r:id="rId140"/>
    <p:sldId id="475" r:id="rId141"/>
    <p:sldId id="278" r:id="rId142"/>
    <p:sldId id="281" r:id="rId143"/>
    <p:sldId id="282" r:id="rId144"/>
    <p:sldId id="283" r:id="rId145"/>
    <p:sldId id="284" r:id="rId146"/>
    <p:sldId id="285" r:id="rId147"/>
    <p:sldId id="286" r:id="rId148"/>
    <p:sldId id="287" r:id="rId149"/>
    <p:sldId id="279" r:id="rId150"/>
    <p:sldId id="296" r:id="rId151"/>
    <p:sldId id="412" r:id="rId152"/>
    <p:sldId id="413" r:id="rId153"/>
    <p:sldId id="469" r:id="rId154"/>
    <p:sldId id="416" r:id="rId155"/>
    <p:sldId id="417" r:id="rId156"/>
    <p:sldId id="418" r:id="rId157"/>
    <p:sldId id="419" r:id="rId158"/>
    <p:sldId id="342" r:id="rId1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7FF"/>
    <a:srgbClr val="DCE6F2"/>
    <a:srgbClr val="2014FF"/>
    <a:srgbClr val="123DFF"/>
    <a:srgbClr val="0B1BFF"/>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965"/>
    <p:restoredTop sz="93401"/>
  </p:normalViewPr>
  <p:slideViewPr>
    <p:cSldViewPr snapToGrid="0" snapToObjects="1">
      <p:cViewPr varScale="1">
        <p:scale>
          <a:sx n="119" d="100"/>
          <a:sy n="119" d="100"/>
        </p:scale>
        <p:origin x="1448" y="192"/>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0B269-14D3-4FF1-B552-9EABA6396380}" type="doc">
      <dgm:prSet loTypeId="urn:microsoft.com/office/officeart/2008/layout/LinedList" loCatId="list" qsTypeId="urn:microsoft.com/office/officeart/2005/8/quickstyle/simple2" qsCatId="simple" csTypeId="urn:microsoft.com/office/officeart/2005/8/colors/colorful1" csCatId="colorful" phldr="1"/>
      <dgm:spPr/>
      <dgm:t>
        <a:bodyPr/>
        <a:lstStyle/>
        <a:p>
          <a:endParaRPr lang="en-US"/>
        </a:p>
      </dgm:t>
    </dgm:pt>
    <dgm:pt modelId="{FC3F5C40-9240-4A6A-8026-BC7D3BA014CC}">
      <dgm:prSet custT="1"/>
      <dgm:spPr/>
      <dgm:t>
        <a:bodyPr/>
        <a:lstStyle/>
        <a:p>
          <a:r>
            <a:rPr lang="en-US" sz="1400" dirty="0"/>
            <a:t>After World War II and the Bretton Woods Conference (1944), most countries adopted fiat currencies that were fixed to the U.S. dollar. </a:t>
          </a:r>
        </a:p>
      </dgm:t>
    </dgm:pt>
    <dgm:pt modelId="{2A3913AE-D35E-4EBD-9350-F82AAEA6292E}" type="parTrans" cxnId="{3DBE3AA5-6BCB-4C93-B042-3FE03A93DC26}">
      <dgm:prSet/>
      <dgm:spPr/>
      <dgm:t>
        <a:bodyPr/>
        <a:lstStyle/>
        <a:p>
          <a:endParaRPr lang="en-US" sz="1400"/>
        </a:p>
      </dgm:t>
    </dgm:pt>
    <dgm:pt modelId="{A043BBB9-02EB-4F24-81DF-E395D58C1E29}" type="sibTrans" cxnId="{3DBE3AA5-6BCB-4C93-B042-3FE03A93DC26}">
      <dgm:prSet/>
      <dgm:spPr/>
      <dgm:t>
        <a:bodyPr/>
        <a:lstStyle/>
        <a:p>
          <a:endParaRPr lang="en-US" sz="1400"/>
        </a:p>
      </dgm:t>
    </dgm:pt>
    <dgm:pt modelId="{A3118382-6304-4B12-A8ED-29F8D376E6E6}">
      <dgm:prSet custT="1"/>
      <dgm:spPr/>
      <dgm:t>
        <a:bodyPr/>
        <a:lstStyle/>
        <a:p>
          <a:r>
            <a:rPr lang="en-US" sz="1400"/>
            <a:t>The U.S. dollar was in turn fixed to gold. </a:t>
          </a:r>
        </a:p>
      </dgm:t>
    </dgm:pt>
    <dgm:pt modelId="{2838EFF6-CF47-43E9-8EA7-1FB92327D11F}" type="parTrans" cxnId="{F25A03F1-B938-447C-A8A1-7BBDA0B45453}">
      <dgm:prSet/>
      <dgm:spPr/>
      <dgm:t>
        <a:bodyPr/>
        <a:lstStyle/>
        <a:p>
          <a:endParaRPr lang="en-US" sz="1400"/>
        </a:p>
      </dgm:t>
    </dgm:pt>
    <dgm:pt modelId="{7BCDA0C8-28B2-4753-8B01-327CD00C5E0A}" type="sibTrans" cxnId="{F25A03F1-B938-447C-A8A1-7BBDA0B45453}">
      <dgm:prSet/>
      <dgm:spPr/>
      <dgm:t>
        <a:bodyPr/>
        <a:lstStyle/>
        <a:p>
          <a:endParaRPr lang="en-US" sz="1400"/>
        </a:p>
      </dgm:t>
    </dgm:pt>
    <dgm:pt modelId="{A8272EB1-4F75-41A0-9E22-D2266188B636}">
      <dgm:prSet custT="1"/>
      <dgm:spPr/>
      <dgm:t>
        <a:bodyPr/>
        <a:lstStyle/>
        <a:p>
          <a:r>
            <a:rPr lang="en-US" sz="1400" dirty="0"/>
            <a:t>In 1971 President Nixon had the U.S. government suspend the convertibility of the U.S. dollar to gold. </a:t>
          </a:r>
        </a:p>
      </dgm:t>
    </dgm:pt>
    <dgm:pt modelId="{BFDE8D04-A867-423F-B83D-03C18250FD46}" type="parTrans" cxnId="{B0264751-C498-4F6B-952E-EE233D49E546}">
      <dgm:prSet/>
      <dgm:spPr/>
      <dgm:t>
        <a:bodyPr/>
        <a:lstStyle/>
        <a:p>
          <a:endParaRPr lang="en-US" sz="1400"/>
        </a:p>
      </dgm:t>
    </dgm:pt>
    <dgm:pt modelId="{E9696C57-3955-4EBC-BE72-0A00530619D9}" type="sibTrans" cxnId="{B0264751-C498-4F6B-952E-EE233D49E546}">
      <dgm:prSet/>
      <dgm:spPr/>
      <dgm:t>
        <a:bodyPr/>
        <a:lstStyle/>
        <a:p>
          <a:endParaRPr lang="en-US" sz="1400"/>
        </a:p>
      </dgm:t>
    </dgm:pt>
    <dgm:pt modelId="{0E7D3964-8499-490C-9C10-BB1D93D87B45}">
      <dgm:prSet custT="1"/>
      <dgm:spPr/>
      <dgm:t>
        <a:bodyPr/>
        <a:lstStyle/>
        <a:p>
          <a:r>
            <a:rPr lang="en-US" sz="1400"/>
            <a:t>After this many countries de-pegged their currencies from the U.S. dollar</a:t>
          </a:r>
        </a:p>
      </dgm:t>
    </dgm:pt>
    <dgm:pt modelId="{30F72021-C19E-44D1-B84D-0B9E22224F10}" type="parTrans" cxnId="{942DBCB2-79B5-454E-A532-7737E907A76B}">
      <dgm:prSet/>
      <dgm:spPr/>
      <dgm:t>
        <a:bodyPr/>
        <a:lstStyle/>
        <a:p>
          <a:endParaRPr lang="en-US" sz="1400"/>
        </a:p>
      </dgm:t>
    </dgm:pt>
    <dgm:pt modelId="{18D1E902-F2C5-47D4-98FA-AAA6ACDC050F}" type="sibTrans" cxnId="{942DBCB2-79B5-454E-A532-7737E907A76B}">
      <dgm:prSet/>
      <dgm:spPr/>
      <dgm:t>
        <a:bodyPr/>
        <a:lstStyle/>
        <a:p>
          <a:endParaRPr lang="en-US" sz="1400"/>
        </a:p>
      </dgm:t>
    </dgm:pt>
    <dgm:pt modelId="{14B6BEA6-5FCE-4CC9-8BD7-FBDDD47C65EF}">
      <dgm:prSet custT="1"/>
      <dgm:spPr/>
      <dgm:t>
        <a:bodyPr/>
        <a:lstStyle/>
        <a:p>
          <a:r>
            <a:rPr lang="en-US" sz="1400"/>
            <a:t>Most of the world's currencies became unbacked by anything except the governments' fiat of legal tender and the ability to convert the money into goods via payment. </a:t>
          </a:r>
        </a:p>
      </dgm:t>
    </dgm:pt>
    <dgm:pt modelId="{FA10F847-90B3-4660-8BAE-1664FB2034D7}" type="parTrans" cxnId="{E3752881-1B07-4054-968D-CDDBCC3FCFEF}">
      <dgm:prSet/>
      <dgm:spPr/>
      <dgm:t>
        <a:bodyPr/>
        <a:lstStyle/>
        <a:p>
          <a:endParaRPr lang="en-US" sz="1400"/>
        </a:p>
      </dgm:t>
    </dgm:pt>
    <dgm:pt modelId="{BC84E5BF-5D2E-46D2-B276-37BB395A9229}" type="sibTrans" cxnId="{E3752881-1B07-4054-968D-CDDBCC3FCFEF}">
      <dgm:prSet/>
      <dgm:spPr/>
      <dgm:t>
        <a:bodyPr/>
        <a:lstStyle/>
        <a:p>
          <a:endParaRPr lang="en-US" sz="1400"/>
        </a:p>
      </dgm:t>
    </dgm:pt>
    <dgm:pt modelId="{351B1A3A-61FD-477E-8A90-B854A3EA6B98}">
      <dgm:prSet custT="1"/>
      <dgm:spPr/>
      <dgm:t>
        <a:bodyPr/>
        <a:lstStyle/>
        <a:p>
          <a:r>
            <a:rPr lang="en-US" sz="1400"/>
            <a:t>According to proponents of modern money theory, fiat money is also backed by taxes. (but see the next slide!)</a:t>
          </a:r>
        </a:p>
      </dgm:t>
    </dgm:pt>
    <dgm:pt modelId="{701D2DF6-4C8B-4CF7-9052-AF25BB36902F}" type="parTrans" cxnId="{DC6E255B-E770-4868-9881-B2CE398B79CF}">
      <dgm:prSet/>
      <dgm:spPr/>
      <dgm:t>
        <a:bodyPr/>
        <a:lstStyle/>
        <a:p>
          <a:endParaRPr lang="en-US" sz="1400"/>
        </a:p>
      </dgm:t>
    </dgm:pt>
    <dgm:pt modelId="{066B39B0-DA1B-4C51-A3C8-6468F2AC2BD9}" type="sibTrans" cxnId="{DC6E255B-E770-4868-9881-B2CE398B79CF}">
      <dgm:prSet/>
      <dgm:spPr/>
      <dgm:t>
        <a:bodyPr/>
        <a:lstStyle/>
        <a:p>
          <a:endParaRPr lang="en-US" sz="1400"/>
        </a:p>
      </dgm:t>
    </dgm:pt>
    <dgm:pt modelId="{510349DD-EC83-48CE-B3F7-44F3196E544D}">
      <dgm:prSet custT="1"/>
      <dgm:spPr/>
      <dgm:t>
        <a:bodyPr/>
        <a:lstStyle/>
        <a:p>
          <a:r>
            <a:rPr lang="en-US" sz="1400"/>
            <a:t>By imposing taxes, states create demand for the currency they issue</a:t>
          </a:r>
        </a:p>
      </dgm:t>
    </dgm:pt>
    <dgm:pt modelId="{950D4701-7500-4940-8B80-D272DEE2A944}" type="parTrans" cxnId="{212E88AA-55F1-4A2D-9C74-A6B2642199D4}">
      <dgm:prSet/>
      <dgm:spPr/>
      <dgm:t>
        <a:bodyPr/>
        <a:lstStyle/>
        <a:p>
          <a:endParaRPr lang="en-US" sz="1400"/>
        </a:p>
      </dgm:t>
    </dgm:pt>
    <dgm:pt modelId="{BB279F48-6B12-4ED6-8689-E12A84DA47BC}" type="sibTrans" cxnId="{212E88AA-55F1-4A2D-9C74-A6B2642199D4}">
      <dgm:prSet/>
      <dgm:spPr/>
      <dgm:t>
        <a:bodyPr/>
        <a:lstStyle/>
        <a:p>
          <a:endParaRPr lang="en-US" sz="1400"/>
        </a:p>
      </dgm:t>
    </dgm:pt>
    <dgm:pt modelId="{142F5892-F996-3741-9DB9-6496BC68AF5F}" type="pres">
      <dgm:prSet presAssocID="{0980B269-14D3-4FF1-B552-9EABA6396380}" presName="vert0" presStyleCnt="0">
        <dgm:presLayoutVars>
          <dgm:dir/>
          <dgm:animOne val="branch"/>
          <dgm:animLvl val="lvl"/>
        </dgm:presLayoutVars>
      </dgm:prSet>
      <dgm:spPr/>
    </dgm:pt>
    <dgm:pt modelId="{CF9FCE37-FB41-B24A-BFB7-3CC362BE5780}" type="pres">
      <dgm:prSet presAssocID="{FC3F5C40-9240-4A6A-8026-BC7D3BA014CC}" presName="thickLine" presStyleLbl="alignNode1" presStyleIdx="0" presStyleCnt="7"/>
      <dgm:spPr/>
    </dgm:pt>
    <dgm:pt modelId="{9A296CB8-8791-5C46-88C4-7935BDEA5D27}" type="pres">
      <dgm:prSet presAssocID="{FC3F5C40-9240-4A6A-8026-BC7D3BA014CC}" presName="horz1" presStyleCnt="0"/>
      <dgm:spPr/>
    </dgm:pt>
    <dgm:pt modelId="{9556D3CA-2363-6C48-83CB-F4ECA0E1EC15}" type="pres">
      <dgm:prSet presAssocID="{FC3F5C40-9240-4A6A-8026-BC7D3BA014CC}" presName="tx1" presStyleLbl="revTx" presStyleIdx="0" presStyleCnt="7"/>
      <dgm:spPr/>
    </dgm:pt>
    <dgm:pt modelId="{C824EC23-7987-E340-B794-FF5B4527DF9C}" type="pres">
      <dgm:prSet presAssocID="{FC3F5C40-9240-4A6A-8026-BC7D3BA014CC}" presName="vert1" presStyleCnt="0"/>
      <dgm:spPr/>
    </dgm:pt>
    <dgm:pt modelId="{26D9A942-60D0-6241-8949-DDDFEF693870}" type="pres">
      <dgm:prSet presAssocID="{A3118382-6304-4B12-A8ED-29F8D376E6E6}" presName="thickLine" presStyleLbl="alignNode1" presStyleIdx="1" presStyleCnt="7"/>
      <dgm:spPr/>
    </dgm:pt>
    <dgm:pt modelId="{0D227195-C8EA-274A-AC1B-E18C74B561A6}" type="pres">
      <dgm:prSet presAssocID="{A3118382-6304-4B12-A8ED-29F8D376E6E6}" presName="horz1" presStyleCnt="0"/>
      <dgm:spPr/>
    </dgm:pt>
    <dgm:pt modelId="{53C40A5D-6E21-1240-AE52-1DFED9E08F40}" type="pres">
      <dgm:prSet presAssocID="{A3118382-6304-4B12-A8ED-29F8D376E6E6}" presName="tx1" presStyleLbl="revTx" presStyleIdx="1" presStyleCnt="7"/>
      <dgm:spPr/>
    </dgm:pt>
    <dgm:pt modelId="{3910EE59-962E-F444-9D48-0F291E92F39C}" type="pres">
      <dgm:prSet presAssocID="{A3118382-6304-4B12-A8ED-29F8D376E6E6}" presName="vert1" presStyleCnt="0"/>
      <dgm:spPr/>
    </dgm:pt>
    <dgm:pt modelId="{519B2D16-7A71-8C43-BDC5-2609B986CAB3}" type="pres">
      <dgm:prSet presAssocID="{A8272EB1-4F75-41A0-9E22-D2266188B636}" presName="thickLine" presStyleLbl="alignNode1" presStyleIdx="2" presStyleCnt="7"/>
      <dgm:spPr/>
    </dgm:pt>
    <dgm:pt modelId="{7EC68620-3447-3842-B5CE-77D9F1845638}" type="pres">
      <dgm:prSet presAssocID="{A8272EB1-4F75-41A0-9E22-D2266188B636}" presName="horz1" presStyleCnt="0"/>
      <dgm:spPr/>
    </dgm:pt>
    <dgm:pt modelId="{97291E8F-2E3C-6A46-9E05-ADEB7ECC4A8F}" type="pres">
      <dgm:prSet presAssocID="{A8272EB1-4F75-41A0-9E22-D2266188B636}" presName="tx1" presStyleLbl="revTx" presStyleIdx="2" presStyleCnt="7"/>
      <dgm:spPr/>
    </dgm:pt>
    <dgm:pt modelId="{D227279E-F9D8-724E-BF39-D03CDF7B7763}" type="pres">
      <dgm:prSet presAssocID="{A8272EB1-4F75-41A0-9E22-D2266188B636}" presName="vert1" presStyleCnt="0"/>
      <dgm:spPr/>
    </dgm:pt>
    <dgm:pt modelId="{FDC1D14A-9110-D744-BE9F-0233DC1B7A59}" type="pres">
      <dgm:prSet presAssocID="{0E7D3964-8499-490C-9C10-BB1D93D87B45}" presName="thickLine" presStyleLbl="alignNode1" presStyleIdx="3" presStyleCnt="7"/>
      <dgm:spPr/>
    </dgm:pt>
    <dgm:pt modelId="{86D4800D-11FE-9A4E-AA47-67B2ABC65A83}" type="pres">
      <dgm:prSet presAssocID="{0E7D3964-8499-490C-9C10-BB1D93D87B45}" presName="horz1" presStyleCnt="0"/>
      <dgm:spPr/>
    </dgm:pt>
    <dgm:pt modelId="{B2013580-F302-1A49-A150-61D481D230B6}" type="pres">
      <dgm:prSet presAssocID="{0E7D3964-8499-490C-9C10-BB1D93D87B45}" presName="tx1" presStyleLbl="revTx" presStyleIdx="3" presStyleCnt="7"/>
      <dgm:spPr/>
    </dgm:pt>
    <dgm:pt modelId="{B54881DD-E3C5-944B-9627-F65D76C8717E}" type="pres">
      <dgm:prSet presAssocID="{0E7D3964-8499-490C-9C10-BB1D93D87B45}" presName="vert1" presStyleCnt="0"/>
      <dgm:spPr/>
    </dgm:pt>
    <dgm:pt modelId="{9FDC30BC-7522-614B-B407-731C25787E92}" type="pres">
      <dgm:prSet presAssocID="{14B6BEA6-5FCE-4CC9-8BD7-FBDDD47C65EF}" presName="thickLine" presStyleLbl="alignNode1" presStyleIdx="4" presStyleCnt="7"/>
      <dgm:spPr/>
    </dgm:pt>
    <dgm:pt modelId="{09B55850-C608-3341-9AF6-ED89D91D82FC}" type="pres">
      <dgm:prSet presAssocID="{14B6BEA6-5FCE-4CC9-8BD7-FBDDD47C65EF}" presName="horz1" presStyleCnt="0"/>
      <dgm:spPr/>
    </dgm:pt>
    <dgm:pt modelId="{AE049B9D-D678-6645-97F7-2463B6744450}" type="pres">
      <dgm:prSet presAssocID="{14B6BEA6-5FCE-4CC9-8BD7-FBDDD47C65EF}" presName="tx1" presStyleLbl="revTx" presStyleIdx="4" presStyleCnt="7"/>
      <dgm:spPr/>
    </dgm:pt>
    <dgm:pt modelId="{D7EBCEB1-DAD0-6D47-9F0C-94EEFE5F02E6}" type="pres">
      <dgm:prSet presAssocID="{14B6BEA6-5FCE-4CC9-8BD7-FBDDD47C65EF}" presName="vert1" presStyleCnt="0"/>
      <dgm:spPr/>
    </dgm:pt>
    <dgm:pt modelId="{EAE30278-0166-824B-8E9F-8AEDEF111976}" type="pres">
      <dgm:prSet presAssocID="{351B1A3A-61FD-477E-8A90-B854A3EA6B98}" presName="thickLine" presStyleLbl="alignNode1" presStyleIdx="5" presStyleCnt="7"/>
      <dgm:spPr/>
    </dgm:pt>
    <dgm:pt modelId="{48BE1961-F732-294C-8BA6-DCF3D32C12FF}" type="pres">
      <dgm:prSet presAssocID="{351B1A3A-61FD-477E-8A90-B854A3EA6B98}" presName="horz1" presStyleCnt="0"/>
      <dgm:spPr/>
    </dgm:pt>
    <dgm:pt modelId="{7C4E1D50-BBE9-424A-8852-61D0F840CE99}" type="pres">
      <dgm:prSet presAssocID="{351B1A3A-61FD-477E-8A90-B854A3EA6B98}" presName="tx1" presStyleLbl="revTx" presStyleIdx="5" presStyleCnt="7"/>
      <dgm:spPr/>
    </dgm:pt>
    <dgm:pt modelId="{8F91A7B0-B664-8141-9516-CBEB6920F262}" type="pres">
      <dgm:prSet presAssocID="{351B1A3A-61FD-477E-8A90-B854A3EA6B98}" presName="vert1" presStyleCnt="0"/>
      <dgm:spPr/>
    </dgm:pt>
    <dgm:pt modelId="{D738FEEB-2DD2-5347-8B1F-0590735FF3D6}" type="pres">
      <dgm:prSet presAssocID="{510349DD-EC83-48CE-B3F7-44F3196E544D}" presName="thickLine" presStyleLbl="alignNode1" presStyleIdx="6" presStyleCnt="7"/>
      <dgm:spPr/>
    </dgm:pt>
    <dgm:pt modelId="{0D22E414-0A1C-1B40-B0C5-16B7A7A5B063}" type="pres">
      <dgm:prSet presAssocID="{510349DD-EC83-48CE-B3F7-44F3196E544D}" presName="horz1" presStyleCnt="0"/>
      <dgm:spPr/>
    </dgm:pt>
    <dgm:pt modelId="{0A87B389-6964-7348-832A-318F72938493}" type="pres">
      <dgm:prSet presAssocID="{510349DD-EC83-48CE-B3F7-44F3196E544D}" presName="tx1" presStyleLbl="revTx" presStyleIdx="6" presStyleCnt="7"/>
      <dgm:spPr/>
    </dgm:pt>
    <dgm:pt modelId="{CC52E4A2-657C-7F41-8539-20CA1CAFB8A1}" type="pres">
      <dgm:prSet presAssocID="{510349DD-EC83-48CE-B3F7-44F3196E544D}" presName="vert1" presStyleCnt="0"/>
      <dgm:spPr/>
    </dgm:pt>
  </dgm:ptLst>
  <dgm:cxnLst>
    <dgm:cxn modelId="{584A0801-CCF7-8D44-A14B-446B887E3C72}" type="presOf" srcId="{0980B269-14D3-4FF1-B552-9EABA6396380}" destId="{142F5892-F996-3741-9DB9-6496BC68AF5F}" srcOrd="0" destOrd="0" presId="urn:microsoft.com/office/officeart/2008/layout/LinedList"/>
    <dgm:cxn modelId="{DEB50A1C-9F59-424A-B9E5-48756DC7A059}" type="presOf" srcId="{A8272EB1-4F75-41A0-9E22-D2266188B636}" destId="{97291E8F-2E3C-6A46-9E05-ADEB7ECC4A8F}" srcOrd="0" destOrd="0" presId="urn:microsoft.com/office/officeart/2008/layout/LinedList"/>
    <dgm:cxn modelId="{BB7E1722-EA02-DB4C-AA2F-AD3A7D9959D1}" type="presOf" srcId="{510349DD-EC83-48CE-B3F7-44F3196E544D}" destId="{0A87B389-6964-7348-832A-318F72938493}" srcOrd="0" destOrd="0" presId="urn:microsoft.com/office/officeart/2008/layout/LinedList"/>
    <dgm:cxn modelId="{B32FD430-240B-DF42-85F2-CDA91DA7DA84}" type="presOf" srcId="{A3118382-6304-4B12-A8ED-29F8D376E6E6}" destId="{53C40A5D-6E21-1240-AE52-1DFED9E08F40}" srcOrd="0" destOrd="0" presId="urn:microsoft.com/office/officeart/2008/layout/LinedList"/>
    <dgm:cxn modelId="{B0264751-C498-4F6B-952E-EE233D49E546}" srcId="{0980B269-14D3-4FF1-B552-9EABA6396380}" destId="{A8272EB1-4F75-41A0-9E22-D2266188B636}" srcOrd="2" destOrd="0" parTransId="{BFDE8D04-A867-423F-B83D-03C18250FD46}" sibTransId="{E9696C57-3955-4EBC-BE72-0A00530619D9}"/>
    <dgm:cxn modelId="{DC6E255B-E770-4868-9881-B2CE398B79CF}" srcId="{0980B269-14D3-4FF1-B552-9EABA6396380}" destId="{351B1A3A-61FD-477E-8A90-B854A3EA6B98}" srcOrd="5" destOrd="0" parTransId="{701D2DF6-4C8B-4CF7-9052-AF25BB36902F}" sibTransId="{066B39B0-DA1B-4C51-A3C8-6468F2AC2BD9}"/>
    <dgm:cxn modelId="{76D8CF79-A66A-6445-92E3-18C3E1ACA320}" type="presOf" srcId="{14B6BEA6-5FCE-4CC9-8BD7-FBDDD47C65EF}" destId="{AE049B9D-D678-6645-97F7-2463B6744450}" srcOrd="0" destOrd="0" presId="urn:microsoft.com/office/officeart/2008/layout/LinedList"/>
    <dgm:cxn modelId="{E3752881-1B07-4054-968D-CDDBCC3FCFEF}" srcId="{0980B269-14D3-4FF1-B552-9EABA6396380}" destId="{14B6BEA6-5FCE-4CC9-8BD7-FBDDD47C65EF}" srcOrd="4" destOrd="0" parTransId="{FA10F847-90B3-4660-8BAE-1664FB2034D7}" sibTransId="{BC84E5BF-5D2E-46D2-B276-37BB395A9229}"/>
    <dgm:cxn modelId="{3DBE3AA5-6BCB-4C93-B042-3FE03A93DC26}" srcId="{0980B269-14D3-4FF1-B552-9EABA6396380}" destId="{FC3F5C40-9240-4A6A-8026-BC7D3BA014CC}" srcOrd="0" destOrd="0" parTransId="{2A3913AE-D35E-4EBD-9350-F82AAEA6292E}" sibTransId="{A043BBB9-02EB-4F24-81DF-E395D58C1E29}"/>
    <dgm:cxn modelId="{212E88AA-55F1-4A2D-9C74-A6B2642199D4}" srcId="{0980B269-14D3-4FF1-B552-9EABA6396380}" destId="{510349DD-EC83-48CE-B3F7-44F3196E544D}" srcOrd="6" destOrd="0" parTransId="{950D4701-7500-4940-8B80-D272DEE2A944}" sibTransId="{BB279F48-6B12-4ED6-8689-E12A84DA47BC}"/>
    <dgm:cxn modelId="{53C176B1-A84C-1449-809A-FB50747290FA}" type="presOf" srcId="{0E7D3964-8499-490C-9C10-BB1D93D87B45}" destId="{B2013580-F302-1A49-A150-61D481D230B6}" srcOrd="0" destOrd="0" presId="urn:microsoft.com/office/officeart/2008/layout/LinedList"/>
    <dgm:cxn modelId="{942DBCB2-79B5-454E-A532-7737E907A76B}" srcId="{0980B269-14D3-4FF1-B552-9EABA6396380}" destId="{0E7D3964-8499-490C-9C10-BB1D93D87B45}" srcOrd="3" destOrd="0" parTransId="{30F72021-C19E-44D1-B84D-0B9E22224F10}" sibTransId="{18D1E902-F2C5-47D4-98FA-AAA6ACDC050F}"/>
    <dgm:cxn modelId="{4E2624B5-5CEF-B047-833F-BCB1DCD4F180}" type="presOf" srcId="{351B1A3A-61FD-477E-8A90-B854A3EA6B98}" destId="{7C4E1D50-BBE9-424A-8852-61D0F840CE99}" srcOrd="0" destOrd="0" presId="urn:microsoft.com/office/officeart/2008/layout/LinedList"/>
    <dgm:cxn modelId="{93B597D8-DEDD-1D45-8F18-35DF30AF85C8}" type="presOf" srcId="{FC3F5C40-9240-4A6A-8026-BC7D3BA014CC}" destId="{9556D3CA-2363-6C48-83CB-F4ECA0E1EC15}" srcOrd="0" destOrd="0" presId="urn:microsoft.com/office/officeart/2008/layout/LinedList"/>
    <dgm:cxn modelId="{F25A03F1-B938-447C-A8A1-7BBDA0B45453}" srcId="{0980B269-14D3-4FF1-B552-9EABA6396380}" destId="{A3118382-6304-4B12-A8ED-29F8D376E6E6}" srcOrd="1" destOrd="0" parTransId="{2838EFF6-CF47-43E9-8EA7-1FB92327D11F}" sibTransId="{7BCDA0C8-28B2-4753-8B01-327CD00C5E0A}"/>
    <dgm:cxn modelId="{92F77DBB-8E78-F44D-A65B-BD082D30F8AE}" type="presParOf" srcId="{142F5892-F996-3741-9DB9-6496BC68AF5F}" destId="{CF9FCE37-FB41-B24A-BFB7-3CC362BE5780}" srcOrd="0" destOrd="0" presId="urn:microsoft.com/office/officeart/2008/layout/LinedList"/>
    <dgm:cxn modelId="{A0B0AC74-7ED6-5F4D-891B-ACE3379412AA}" type="presParOf" srcId="{142F5892-F996-3741-9DB9-6496BC68AF5F}" destId="{9A296CB8-8791-5C46-88C4-7935BDEA5D27}" srcOrd="1" destOrd="0" presId="urn:microsoft.com/office/officeart/2008/layout/LinedList"/>
    <dgm:cxn modelId="{FD68AD7C-E04E-DB46-9136-09B7474500E1}" type="presParOf" srcId="{9A296CB8-8791-5C46-88C4-7935BDEA5D27}" destId="{9556D3CA-2363-6C48-83CB-F4ECA0E1EC15}" srcOrd="0" destOrd="0" presId="urn:microsoft.com/office/officeart/2008/layout/LinedList"/>
    <dgm:cxn modelId="{203B16D5-6D98-8048-8619-EBF2291F6201}" type="presParOf" srcId="{9A296CB8-8791-5C46-88C4-7935BDEA5D27}" destId="{C824EC23-7987-E340-B794-FF5B4527DF9C}" srcOrd="1" destOrd="0" presId="urn:microsoft.com/office/officeart/2008/layout/LinedList"/>
    <dgm:cxn modelId="{77E03AD9-A0CA-1B44-806E-E5592DF33AFC}" type="presParOf" srcId="{142F5892-F996-3741-9DB9-6496BC68AF5F}" destId="{26D9A942-60D0-6241-8949-DDDFEF693870}" srcOrd="2" destOrd="0" presId="urn:microsoft.com/office/officeart/2008/layout/LinedList"/>
    <dgm:cxn modelId="{1FB710E3-ED8B-B34C-9090-2DEAABA8B275}" type="presParOf" srcId="{142F5892-F996-3741-9DB9-6496BC68AF5F}" destId="{0D227195-C8EA-274A-AC1B-E18C74B561A6}" srcOrd="3" destOrd="0" presId="urn:microsoft.com/office/officeart/2008/layout/LinedList"/>
    <dgm:cxn modelId="{0BE0D2E5-D534-CC45-A861-28822B3695C3}" type="presParOf" srcId="{0D227195-C8EA-274A-AC1B-E18C74B561A6}" destId="{53C40A5D-6E21-1240-AE52-1DFED9E08F40}" srcOrd="0" destOrd="0" presId="urn:microsoft.com/office/officeart/2008/layout/LinedList"/>
    <dgm:cxn modelId="{7240C38A-C8EF-174C-85DA-322DCF81BB66}" type="presParOf" srcId="{0D227195-C8EA-274A-AC1B-E18C74B561A6}" destId="{3910EE59-962E-F444-9D48-0F291E92F39C}" srcOrd="1" destOrd="0" presId="urn:microsoft.com/office/officeart/2008/layout/LinedList"/>
    <dgm:cxn modelId="{A3E84CA7-71BC-5F43-A051-CB4E08853F97}" type="presParOf" srcId="{142F5892-F996-3741-9DB9-6496BC68AF5F}" destId="{519B2D16-7A71-8C43-BDC5-2609B986CAB3}" srcOrd="4" destOrd="0" presId="urn:microsoft.com/office/officeart/2008/layout/LinedList"/>
    <dgm:cxn modelId="{202C9529-8C27-4549-93CC-68290802A9B0}" type="presParOf" srcId="{142F5892-F996-3741-9DB9-6496BC68AF5F}" destId="{7EC68620-3447-3842-B5CE-77D9F1845638}" srcOrd="5" destOrd="0" presId="urn:microsoft.com/office/officeart/2008/layout/LinedList"/>
    <dgm:cxn modelId="{7C7C8056-D5B4-6444-A8B5-6C69A6881282}" type="presParOf" srcId="{7EC68620-3447-3842-B5CE-77D9F1845638}" destId="{97291E8F-2E3C-6A46-9E05-ADEB7ECC4A8F}" srcOrd="0" destOrd="0" presId="urn:microsoft.com/office/officeart/2008/layout/LinedList"/>
    <dgm:cxn modelId="{5567AA2B-DCFE-0A40-A413-05B177F6E900}" type="presParOf" srcId="{7EC68620-3447-3842-B5CE-77D9F1845638}" destId="{D227279E-F9D8-724E-BF39-D03CDF7B7763}" srcOrd="1" destOrd="0" presId="urn:microsoft.com/office/officeart/2008/layout/LinedList"/>
    <dgm:cxn modelId="{59221AFF-7B8B-CE47-B609-5C68D82879C3}" type="presParOf" srcId="{142F5892-F996-3741-9DB9-6496BC68AF5F}" destId="{FDC1D14A-9110-D744-BE9F-0233DC1B7A59}" srcOrd="6" destOrd="0" presId="urn:microsoft.com/office/officeart/2008/layout/LinedList"/>
    <dgm:cxn modelId="{095031C9-C4EE-9940-A5FC-353C9AB5656C}" type="presParOf" srcId="{142F5892-F996-3741-9DB9-6496BC68AF5F}" destId="{86D4800D-11FE-9A4E-AA47-67B2ABC65A83}" srcOrd="7" destOrd="0" presId="urn:microsoft.com/office/officeart/2008/layout/LinedList"/>
    <dgm:cxn modelId="{C6623D49-096C-164F-992C-50F843CC580C}" type="presParOf" srcId="{86D4800D-11FE-9A4E-AA47-67B2ABC65A83}" destId="{B2013580-F302-1A49-A150-61D481D230B6}" srcOrd="0" destOrd="0" presId="urn:microsoft.com/office/officeart/2008/layout/LinedList"/>
    <dgm:cxn modelId="{20D8089B-0BE4-7941-8F40-4CB9E030C77B}" type="presParOf" srcId="{86D4800D-11FE-9A4E-AA47-67B2ABC65A83}" destId="{B54881DD-E3C5-944B-9627-F65D76C8717E}" srcOrd="1" destOrd="0" presId="urn:microsoft.com/office/officeart/2008/layout/LinedList"/>
    <dgm:cxn modelId="{DCD30758-44D7-CF40-9F86-B50C45F28B34}" type="presParOf" srcId="{142F5892-F996-3741-9DB9-6496BC68AF5F}" destId="{9FDC30BC-7522-614B-B407-731C25787E92}" srcOrd="8" destOrd="0" presId="urn:microsoft.com/office/officeart/2008/layout/LinedList"/>
    <dgm:cxn modelId="{4ACE65CF-4EF2-AC4E-B249-13E0B46D5312}" type="presParOf" srcId="{142F5892-F996-3741-9DB9-6496BC68AF5F}" destId="{09B55850-C608-3341-9AF6-ED89D91D82FC}" srcOrd="9" destOrd="0" presId="urn:microsoft.com/office/officeart/2008/layout/LinedList"/>
    <dgm:cxn modelId="{1A1DCB0F-5800-184A-AD58-892994F7B957}" type="presParOf" srcId="{09B55850-C608-3341-9AF6-ED89D91D82FC}" destId="{AE049B9D-D678-6645-97F7-2463B6744450}" srcOrd="0" destOrd="0" presId="urn:microsoft.com/office/officeart/2008/layout/LinedList"/>
    <dgm:cxn modelId="{2E5B00D5-F096-2148-BE1B-8FE1CF7E2BEC}" type="presParOf" srcId="{09B55850-C608-3341-9AF6-ED89D91D82FC}" destId="{D7EBCEB1-DAD0-6D47-9F0C-94EEFE5F02E6}" srcOrd="1" destOrd="0" presId="urn:microsoft.com/office/officeart/2008/layout/LinedList"/>
    <dgm:cxn modelId="{D6EF8AD3-5F91-614F-8ED7-4BBC836226EF}" type="presParOf" srcId="{142F5892-F996-3741-9DB9-6496BC68AF5F}" destId="{EAE30278-0166-824B-8E9F-8AEDEF111976}" srcOrd="10" destOrd="0" presId="urn:microsoft.com/office/officeart/2008/layout/LinedList"/>
    <dgm:cxn modelId="{738407BA-B49C-364D-8A99-562720E98BFF}" type="presParOf" srcId="{142F5892-F996-3741-9DB9-6496BC68AF5F}" destId="{48BE1961-F732-294C-8BA6-DCF3D32C12FF}" srcOrd="11" destOrd="0" presId="urn:microsoft.com/office/officeart/2008/layout/LinedList"/>
    <dgm:cxn modelId="{889A22AA-6A65-314B-BAD5-1067AE32F4CF}" type="presParOf" srcId="{48BE1961-F732-294C-8BA6-DCF3D32C12FF}" destId="{7C4E1D50-BBE9-424A-8852-61D0F840CE99}" srcOrd="0" destOrd="0" presId="urn:microsoft.com/office/officeart/2008/layout/LinedList"/>
    <dgm:cxn modelId="{7FA33ACC-6876-3A44-B0C0-353E3D856017}" type="presParOf" srcId="{48BE1961-F732-294C-8BA6-DCF3D32C12FF}" destId="{8F91A7B0-B664-8141-9516-CBEB6920F262}" srcOrd="1" destOrd="0" presId="urn:microsoft.com/office/officeart/2008/layout/LinedList"/>
    <dgm:cxn modelId="{23AE69FA-A02D-4D4F-8C97-3F3367B09F99}" type="presParOf" srcId="{142F5892-F996-3741-9DB9-6496BC68AF5F}" destId="{D738FEEB-2DD2-5347-8B1F-0590735FF3D6}" srcOrd="12" destOrd="0" presId="urn:microsoft.com/office/officeart/2008/layout/LinedList"/>
    <dgm:cxn modelId="{6B3D2870-C917-564A-AC6D-407E6A204C38}" type="presParOf" srcId="{142F5892-F996-3741-9DB9-6496BC68AF5F}" destId="{0D22E414-0A1C-1B40-B0C5-16B7A7A5B063}" srcOrd="13" destOrd="0" presId="urn:microsoft.com/office/officeart/2008/layout/LinedList"/>
    <dgm:cxn modelId="{1DA7DC5B-3740-9C4C-B918-37CE01E4247D}" type="presParOf" srcId="{0D22E414-0A1C-1B40-B0C5-16B7A7A5B063}" destId="{0A87B389-6964-7348-832A-318F72938493}" srcOrd="0" destOrd="0" presId="urn:microsoft.com/office/officeart/2008/layout/LinedList"/>
    <dgm:cxn modelId="{2FC179BD-7386-CC41-A45B-618BDC916C3B}" type="presParOf" srcId="{0D22E414-0A1C-1B40-B0C5-16B7A7A5B063}" destId="{CC52E4A2-657C-7F41-8539-20CA1CAFB8A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D96F39-7E9F-491A-806B-39E3DA37CCF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8B944CF-2F72-4542-8C49-D53D3C33D525}">
      <dgm:prSet custT="1"/>
      <dgm:spPr/>
      <dgm:t>
        <a:bodyPr/>
        <a:lstStyle/>
        <a:p>
          <a:r>
            <a:rPr lang="en-US" sz="1400"/>
            <a:t>Modern-day monetary systems are based on fiat money and are no longer tied to the value of gold since the Bretton Woods agreement in 1944. </a:t>
          </a:r>
        </a:p>
      </dgm:t>
    </dgm:pt>
    <dgm:pt modelId="{35521C83-436F-4035-923A-D021CBEB21E2}" type="parTrans" cxnId="{6B196B22-C60A-4CC8-821C-65A979F2DF3A}">
      <dgm:prSet/>
      <dgm:spPr/>
      <dgm:t>
        <a:bodyPr/>
        <a:lstStyle/>
        <a:p>
          <a:endParaRPr lang="en-US" sz="1400"/>
        </a:p>
      </dgm:t>
    </dgm:pt>
    <dgm:pt modelId="{9F0C1299-6E33-42A3-9A79-C42F22C7BCF1}" type="sibTrans" cxnId="{6B196B22-C60A-4CC8-821C-65A979F2DF3A}">
      <dgm:prSet/>
      <dgm:spPr/>
      <dgm:t>
        <a:bodyPr/>
        <a:lstStyle/>
        <a:p>
          <a:endParaRPr lang="en-US" sz="1400"/>
        </a:p>
      </dgm:t>
    </dgm:pt>
    <dgm:pt modelId="{334E53AB-E4DE-4E49-A5D2-9633A9C458D8}">
      <dgm:prSet custT="1"/>
      <dgm:spPr/>
      <dgm:t>
        <a:bodyPr/>
        <a:lstStyle/>
        <a:p>
          <a:r>
            <a:rPr lang="en-US" sz="1400"/>
            <a:t>The control of the amount of money in the economy is known as monetary policy. </a:t>
          </a:r>
        </a:p>
      </dgm:t>
    </dgm:pt>
    <dgm:pt modelId="{82A9ACD0-6FB4-4694-8D42-AB205E406C9C}" type="parTrans" cxnId="{D8A01DE6-6AFB-43AC-802A-B72712DD986B}">
      <dgm:prSet/>
      <dgm:spPr/>
      <dgm:t>
        <a:bodyPr/>
        <a:lstStyle/>
        <a:p>
          <a:endParaRPr lang="en-US" sz="1400"/>
        </a:p>
      </dgm:t>
    </dgm:pt>
    <dgm:pt modelId="{AB9B2C49-7133-456A-B23C-270F37304EE5}" type="sibTrans" cxnId="{D8A01DE6-6AFB-43AC-802A-B72712DD986B}">
      <dgm:prSet/>
      <dgm:spPr/>
      <dgm:t>
        <a:bodyPr/>
        <a:lstStyle/>
        <a:p>
          <a:endParaRPr lang="en-US" sz="1400"/>
        </a:p>
      </dgm:t>
    </dgm:pt>
    <dgm:pt modelId="{4F951741-42F3-417F-9289-253836BFE106}">
      <dgm:prSet custT="1"/>
      <dgm:spPr/>
      <dgm:t>
        <a:bodyPr/>
        <a:lstStyle/>
        <a:p>
          <a:r>
            <a:rPr lang="en-US" sz="1400"/>
            <a:t>Monetary policy is the process by which a government, central bank, or monetary authority manages the money supply to achieve specific goals. </a:t>
          </a:r>
        </a:p>
      </dgm:t>
    </dgm:pt>
    <dgm:pt modelId="{C38E5BCD-9391-41CF-93BC-7540973FEF8A}" type="parTrans" cxnId="{B6EA2B9D-D49C-430B-B441-5A4183A01A9A}">
      <dgm:prSet/>
      <dgm:spPr/>
      <dgm:t>
        <a:bodyPr/>
        <a:lstStyle/>
        <a:p>
          <a:endParaRPr lang="en-US" sz="1400"/>
        </a:p>
      </dgm:t>
    </dgm:pt>
    <dgm:pt modelId="{9D772884-65AF-40E3-AD24-23D89C82C008}" type="sibTrans" cxnId="{B6EA2B9D-D49C-430B-B441-5A4183A01A9A}">
      <dgm:prSet/>
      <dgm:spPr/>
      <dgm:t>
        <a:bodyPr/>
        <a:lstStyle/>
        <a:p>
          <a:endParaRPr lang="en-US" sz="1400"/>
        </a:p>
      </dgm:t>
    </dgm:pt>
    <dgm:pt modelId="{F0FC7FD3-C672-4D41-AC65-7CC13C178140}">
      <dgm:prSet custT="1"/>
      <dgm:spPr/>
      <dgm:t>
        <a:bodyPr/>
        <a:lstStyle/>
        <a:p>
          <a:r>
            <a:rPr lang="en-US" sz="1400"/>
            <a:t>Usually, the goal of monetary policy is to accommodate economic growth in an environment of stable prices. </a:t>
          </a:r>
        </a:p>
      </dgm:t>
    </dgm:pt>
    <dgm:pt modelId="{81C6461E-7F7F-4FF0-8E85-37EA1545EA4E}" type="parTrans" cxnId="{0DA31D41-4D46-452E-AFA2-A3BB3324D987}">
      <dgm:prSet/>
      <dgm:spPr/>
      <dgm:t>
        <a:bodyPr/>
        <a:lstStyle/>
        <a:p>
          <a:endParaRPr lang="en-US" sz="1400"/>
        </a:p>
      </dgm:t>
    </dgm:pt>
    <dgm:pt modelId="{19882904-51CD-4996-ACDA-3EA95EF3F4A3}" type="sibTrans" cxnId="{0DA31D41-4D46-452E-AFA2-A3BB3324D987}">
      <dgm:prSet/>
      <dgm:spPr/>
      <dgm:t>
        <a:bodyPr/>
        <a:lstStyle/>
        <a:p>
          <a:endParaRPr lang="en-US" sz="1400"/>
        </a:p>
      </dgm:t>
    </dgm:pt>
    <dgm:pt modelId="{47B9BED4-BD45-423F-9D4F-EA45F244B477}">
      <dgm:prSet custT="1"/>
      <dgm:spPr/>
      <dgm:t>
        <a:bodyPr/>
        <a:lstStyle/>
        <a:p>
          <a:r>
            <a:rPr lang="en-US" sz="1400" dirty="0">
              <a:solidFill>
                <a:srgbClr val="0017FF"/>
              </a:solidFill>
            </a:rPr>
            <a:t>For example, it is clearly stated in the Federal Reserve Act that the Board of Governors and the Federal Open Market Committee should seek "to promote effectively the goals of maximum employment, stable prices, and moderate long-term interest rates.</a:t>
          </a:r>
        </a:p>
      </dgm:t>
    </dgm:pt>
    <dgm:pt modelId="{7E1FEFB7-82BA-4F4F-BFDB-1D0861509DF5}" type="parTrans" cxnId="{FE58DC00-51BB-4A75-8978-E0233BD89AC1}">
      <dgm:prSet/>
      <dgm:spPr/>
      <dgm:t>
        <a:bodyPr/>
        <a:lstStyle/>
        <a:p>
          <a:endParaRPr lang="en-US" sz="1400"/>
        </a:p>
      </dgm:t>
    </dgm:pt>
    <dgm:pt modelId="{5A22A72A-7527-4133-998A-DF02318436F5}" type="sibTrans" cxnId="{FE58DC00-51BB-4A75-8978-E0233BD89AC1}">
      <dgm:prSet/>
      <dgm:spPr/>
      <dgm:t>
        <a:bodyPr/>
        <a:lstStyle/>
        <a:p>
          <a:endParaRPr lang="en-US" sz="1400"/>
        </a:p>
      </dgm:t>
    </dgm:pt>
    <dgm:pt modelId="{0134FC58-BDFC-EF41-BBCD-5641617DBDC3}" type="pres">
      <dgm:prSet presAssocID="{60D96F39-7E9F-491A-806B-39E3DA37CCF8}" presName="vert0" presStyleCnt="0">
        <dgm:presLayoutVars>
          <dgm:dir/>
          <dgm:animOne val="branch"/>
          <dgm:animLvl val="lvl"/>
        </dgm:presLayoutVars>
      </dgm:prSet>
      <dgm:spPr/>
    </dgm:pt>
    <dgm:pt modelId="{BBCA9DAF-50F5-0E47-A03C-FD1B52E92E82}" type="pres">
      <dgm:prSet presAssocID="{78B944CF-2F72-4542-8C49-D53D3C33D525}" presName="thickLine" presStyleLbl="alignNode1" presStyleIdx="0" presStyleCnt="5"/>
      <dgm:spPr/>
    </dgm:pt>
    <dgm:pt modelId="{EC75D9FA-3890-E84C-A481-038345731447}" type="pres">
      <dgm:prSet presAssocID="{78B944CF-2F72-4542-8C49-D53D3C33D525}" presName="horz1" presStyleCnt="0"/>
      <dgm:spPr/>
    </dgm:pt>
    <dgm:pt modelId="{99D26E96-7B3A-1C40-A809-46E54CFF1DDA}" type="pres">
      <dgm:prSet presAssocID="{78B944CF-2F72-4542-8C49-D53D3C33D525}" presName="tx1" presStyleLbl="revTx" presStyleIdx="0" presStyleCnt="5"/>
      <dgm:spPr/>
    </dgm:pt>
    <dgm:pt modelId="{A6E55C4E-551D-9842-88CE-1479BFA1EB5B}" type="pres">
      <dgm:prSet presAssocID="{78B944CF-2F72-4542-8C49-D53D3C33D525}" presName="vert1" presStyleCnt="0"/>
      <dgm:spPr/>
    </dgm:pt>
    <dgm:pt modelId="{1B954FC2-D458-FE40-8F02-5FF9A3B4A2CD}" type="pres">
      <dgm:prSet presAssocID="{334E53AB-E4DE-4E49-A5D2-9633A9C458D8}" presName="thickLine" presStyleLbl="alignNode1" presStyleIdx="1" presStyleCnt="5"/>
      <dgm:spPr/>
    </dgm:pt>
    <dgm:pt modelId="{9BBADFAE-D276-9248-9902-F8E87AE7303D}" type="pres">
      <dgm:prSet presAssocID="{334E53AB-E4DE-4E49-A5D2-9633A9C458D8}" presName="horz1" presStyleCnt="0"/>
      <dgm:spPr/>
    </dgm:pt>
    <dgm:pt modelId="{71301EC3-A289-8D4A-B174-DB98DC03DFFA}" type="pres">
      <dgm:prSet presAssocID="{334E53AB-E4DE-4E49-A5D2-9633A9C458D8}" presName="tx1" presStyleLbl="revTx" presStyleIdx="1" presStyleCnt="5"/>
      <dgm:spPr/>
    </dgm:pt>
    <dgm:pt modelId="{EFB8E5F0-0C26-AF4B-95B0-9205FA1F6DEC}" type="pres">
      <dgm:prSet presAssocID="{334E53AB-E4DE-4E49-A5D2-9633A9C458D8}" presName="vert1" presStyleCnt="0"/>
      <dgm:spPr/>
    </dgm:pt>
    <dgm:pt modelId="{828F2E65-8EE6-4F4B-BBF3-B0535B9F6F6C}" type="pres">
      <dgm:prSet presAssocID="{4F951741-42F3-417F-9289-253836BFE106}" presName="thickLine" presStyleLbl="alignNode1" presStyleIdx="2" presStyleCnt="5"/>
      <dgm:spPr/>
    </dgm:pt>
    <dgm:pt modelId="{67CF56C6-816F-C64B-A0C4-D248E6F7AF14}" type="pres">
      <dgm:prSet presAssocID="{4F951741-42F3-417F-9289-253836BFE106}" presName="horz1" presStyleCnt="0"/>
      <dgm:spPr/>
    </dgm:pt>
    <dgm:pt modelId="{3580A718-FD7A-7A47-B4E1-D65BF7FD2C52}" type="pres">
      <dgm:prSet presAssocID="{4F951741-42F3-417F-9289-253836BFE106}" presName="tx1" presStyleLbl="revTx" presStyleIdx="2" presStyleCnt="5"/>
      <dgm:spPr/>
    </dgm:pt>
    <dgm:pt modelId="{15DBB998-757A-EA4D-9EBE-66467F637891}" type="pres">
      <dgm:prSet presAssocID="{4F951741-42F3-417F-9289-253836BFE106}" presName="vert1" presStyleCnt="0"/>
      <dgm:spPr/>
    </dgm:pt>
    <dgm:pt modelId="{60B5B5F2-5995-2E4F-937E-163849491AC7}" type="pres">
      <dgm:prSet presAssocID="{F0FC7FD3-C672-4D41-AC65-7CC13C178140}" presName="thickLine" presStyleLbl="alignNode1" presStyleIdx="3" presStyleCnt="5"/>
      <dgm:spPr/>
    </dgm:pt>
    <dgm:pt modelId="{6B64C300-E082-D840-95C8-C0205F6D8E20}" type="pres">
      <dgm:prSet presAssocID="{F0FC7FD3-C672-4D41-AC65-7CC13C178140}" presName="horz1" presStyleCnt="0"/>
      <dgm:spPr/>
    </dgm:pt>
    <dgm:pt modelId="{63BDC615-4C15-E04E-A731-17C0D0678907}" type="pres">
      <dgm:prSet presAssocID="{F0FC7FD3-C672-4D41-AC65-7CC13C178140}" presName="tx1" presStyleLbl="revTx" presStyleIdx="3" presStyleCnt="5"/>
      <dgm:spPr/>
    </dgm:pt>
    <dgm:pt modelId="{6CA92DAA-583F-654E-9E84-4C8EBBEBDBBD}" type="pres">
      <dgm:prSet presAssocID="{F0FC7FD3-C672-4D41-AC65-7CC13C178140}" presName="vert1" presStyleCnt="0"/>
      <dgm:spPr/>
    </dgm:pt>
    <dgm:pt modelId="{3CE03171-8B57-6949-BD14-167CBDB00628}" type="pres">
      <dgm:prSet presAssocID="{47B9BED4-BD45-423F-9D4F-EA45F244B477}" presName="thickLine" presStyleLbl="alignNode1" presStyleIdx="4" presStyleCnt="5"/>
      <dgm:spPr/>
    </dgm:pt>
    <dgm:pt modelId="{94323206-E744-6746-96D7-7E8B9DE189B0}" type="pres">
      <dgm:prSet presAssocID="{47B9BED4-BD45-423F-9D4F-EA45F244B477}" presName="horz1" presStyleCnt="0"/>
      <dgm:spPr/>
    </dgm:pt>
    <dgm:pt modelId="{C5E7FCBA-6941-BE4A-B915-9A7442796237}" type="pres">
      <dgm:prSet presAssocID="{47B9BED4-BD45-423F-9D4F-EA45F244B477}" presName="tx1" presStyleLbl="revTx" presStyleIdx="4" presStyleCnt="5"/>
      <dgm:spPr/>
    </dgm:pt>
    <dgm:pt modelId="{F1F4D262-AED5-C04F-A56C-1DE641FE2FE8}" type="pres">
      <dgm:prSet presAssocID="{47B9BED4-BD45-423F-9D4F-EA45F244B477}" presName="vert1" presStyleCnt="0"/>
      <dgm:spPr/>
    </dgm:pt>
  </dgm:ptLst>
  <dgm:cxnLst>
    <dgm:cxn modelId="{FE58DC00-51BB-4A75-8978-E0233BD89AC1}" srcId="{60D96F39-7E9F-491A-806B-39E3DA37CCF8}" destId="{47B9BED4-BD45-423F-9D4F-EA45F244B477}" srcOrd="4" destOrd="0" parTransId="{7E1FEFB7-82BA-4F4F-BFDB-1D0861509DF5}" sibTransId="{5A22A72A-7527-4133-998A-DF02318436F5}"/>
    <dgm:cxn modelId="{6B196B22-C60A-4CC8-821C-65A979F2DF3A}" srcId="{60D96F39-7E9F-491A-806B-39E3DA37CCF8}" destId="{78B944CF-2F72-4542-8C49-D53D3C33D525}" srcOrd="0" destOrd="0" parTransId="{35521C83-436F-4035-923A-D021CBEB21E2}" sibTransId="{9F0C1299-6E33-42A3-9A79-C42F22C7BCF1}"/>
    <dgm:cxn modelId="{50713C30-FFCC-3846-99C4-0D6590E0C291}" type="presOf" srcId="{47B9BED4-BD45-423F-9D4F-EA45F244B477}" destId="{C5E7FCBA-6941-BE4A-B915-9A7442796237}" srcOrd="0" destOrd="0" presId="urn:microsoft.com/office/officeart/2008/layout/LinedList"/>
    <dgm:cxn modelId="{0DA31D41-4D46-452E-AFA2-A3BB3324D987}" srcId="{60D96F39-7E9F-491A-806B-39E3DA37CCF8}" destId="{F0FC7FD3-C672-4D41-AC65-7CC13C178140}" srcOrd="3" destOrd="0" parTransId="{81C6461E-7F7F-4FF0-8E85-37EA1545EA4E}" sibTransId="{19882904-51CD-4996-ACDA-3EA95EF3F4A3}"/>
    <dgm:cxn modelId="{06E1535A-3F2D-4C42-AAE5-076179AA8AE2}" type="presOf" srcId="{78B944CF-2F72-4542-8C49-D53D3C33D525}" destId="{99D26E96-7B3A-1C40-A809-46E54CFF1DDA}" srcOrd="0" destOrd="0" presId="urn:microsoft.com/office/officeart/2008/layout/LinedList"/>
    <dgm:cxn modelId="{B6EA2B9D-D49C-430B-B441-5A4183A01A9A}" srcId="{60D96F39-7E9F-491A-806B-39E3DA37CCF8}" destId="{4F951741-42F3-417F-9289-253836BFE106}" srcOrd="2" destOrd="0" parTransId="{C38E5BCD-9391-41CF-93BC-7540973FEF8A}" sibTransId="{9D772884-65AF-40E3-AD24-23D89C82C008}"/>
    <dgm:cxn modelId="{420445AB-D853-1240-8079-1B84D10148A6}" type="presOf" srcId="{334E53AB-E4DE-4E49-A5D2-9633A9C458D8}" destId="{71301EC3-A289-8D4A-B174-DB98DC03DFFA}" srcOrd="0" destOrd="0" presId="urn:microsoft.com/office/officeart/2008/layout/LinedList"/>
    <dgm:cxn modelId="{8D859DC6-CCC2-1A40-958C-D0FBC78F5E38}" type="presOf" srcId="{4F951741-42F3-417F-9289-253836BFE106}" destId="{3580A718-FD7A-7A47-B4E1-D65BF7FD2C52}" srcOrd="0" destOrd="0" presId="urn:microsoft.com/office/officeart/2008/layout/LinedList"/>
    <dgm:cxn modelId="{AFB84ED0-FF20-BF47-BD7E-D6E2A0B3BA6C}" type="presOf" srcId="{F0FC7FD3-C672-4D41-AC65-7CC13C178140}" destId="{63BDC615-4C15-E04E-A731-17C0D0678907}" srcOrd="0" destOrd="0" presId="urn:microsoft.com/office/officeart/2008/layout/LinedList"/>
    <dgm:cxn modelId="{D8A01DE6-6AFB-43AC-802A-B72712DD986B}" srcId="{60D96F39-7E9F-491A-806B-39E3DA37CCF8}" destId="{334E53AB-E4DE-4E49-A5D2-9633A9C458D8}" srcOrd="1" destOrd="0" parTransId="{82A9ACD0-6FB4-4694-8D42-AB205E406C9C}" sibTransId="{AB9B2C49-7133-456A-B23C-270F37304EE5}"/>
    <dgm:cxn modelId="{DB2EA6F4-1487-7041-A2B3-C643D7506309}" type="presOf" srcId="{60D96F39-7E9F-491A-806B-39E3DA37CCF8}" destId="{0134FC58-BDFC-EF41-BBCD-5641617DBDC3}" srcOrd="0" destOrd="0" presId="urn:microsoft.com/office/officeart/2008/layout/LinedList"/>
    <dgm:cxn modelId="{D9AFD025-2BA7-0B40-8608-6E1CAB4F66BA}" type="presParOf" srcId="{0134FC58-BDFC-EF41-BBCD-5641617DBDC3}" destId="{BBCA9DAF-50F5-0E47-A03C-FD1B52E92E82}" srcOrd="0" destOrd="0" presId="urn:microsoft.com/office/officeart/2008/layout/LinedList"/>
    <dgm:cxn modelId="{3CD50A66-D6ED-724D-AC89-734EC75F3083}" type="presParOf" srcId="{0134FC58-BDFC-EF41-BBCD-5641617DBDC3}" destId="{EC75D9FA-3890-E84C-A481-038345731447}" srcOrd="1" destOrd="0" presId="urn:microsoft.com/office/officeart/2008/layout/LinedList"/>
    <dgm:cxn modelId="{7FF284B7-D35B-F441-9306-7599BE6EB82D}" type="presParOf" srcId="{EC75D9FA-3890-E84C-A481-038345731447}" destId="{99D26E96-7B3A-1C40-A809-46E54CFF1DDA}" srcOrd="0" destOrd="0" presId="urn:microsoft.com/office/officeart/2008/layout/LinedList"/>
    <dgm:cxn modelId="{875F20CA-B592-1144-BE0B-93E9FC34AA13}" type="presParOf" srcId="{EC75D9FA-3890-E84C-A481-038345731447}" destId="{A6E55C4E-551D-9842-88CE-1479BFA1EB5B}" srcOrd="1" destOrd="0" presId="urn:microsoft.com/office/officeart/2008/layout/LinedList"/>
    <dgm:cxn modelId="{1FCA747D-9FE9-374C-9B9E-D49CD595F44F}" type="presParOf" srcId="{0134FC58-BDFC-EF41-BBCD-5641617DBDC3}" destId="{1B954FC2-D458-FE40-8F02-5FF9A3B4A2CD}" srcOrd="2" destOrd="0" presId="urn:microsoft.com/office/officeart/2008/layout/LinedList"/>
    <dgm:cxn modelId="{68FEE85D-AFDB-0D48-90D8-22132E8FFC67}" type="presParOf" srcId="{0134FC58-BDFC-EF41-BBCD-5641617DBDC3}" destId="{9BBADFAE-D276-9248-9902-F8E87AE7303D}" srcOrd="3" destOrd="0" presId="urn:microsoft.com/office/officeart/2008/layout/LinedList"/>
    <dgm:cxn modelId="{183A7079-C338-CF4C-90CF-825234F10C59}" type="presParOf" srcId="{9BBADFAE-D276-9248-9902-F8E87AE7303D}" destId="{71301EC3-A289-8D4A-B174-DB98DC03DFFA}" srcOrd="0" destOrd="0" presId="urn:microsoft.com/office/officeart/2008/layout/LinedList"/>
    <dgm:cxn modelId="{05DF3FC1-C12B-EE4B-8A02-C35DFADCCE90}" type="presParOf" srcId="{9BBADFAE-D276-9248-9902-F8E87AE7303D}" destId="{EFB8E5F0-0C26-AF4B-95B0-9205FA1F6DEC}" srcOrd="1" destOrd="0" presId="urn:microsoft.com/office/officeart/2008/layout/LinedList"/>
    <dgm:cxn modelId="{9072066D-E9AA-EE48-9D90-0D223703EF99}" type="presParOf" srcId="{0134FC58-BDFC-EF41-BBCD-5641617DBDC3}" destId="{828F2E65-8EE6-4F4B-BBF3-B0535B9F6F6C}" srcOrd="4" destOrd="0" presId="urn:microsoft.com/office/officeart/2008/layout/LinedList"/>
    <dgm:cxn modelId="{EE26C497-42E8-5B4D-8E0A-5F9691F0FE53}" type="presParOf" srcId="{0134FC58-BDFC-EF41-BBCD-5641617DBDC3}" destId="{67CF56C6-816F-C64B-A0C4-D248E6F7AF14}" srcOrd="5" destOrd="0" presId="urn:microsoft.com/office/officeart/2008/layout/LinedList"/>
    <dgm:cxn modelId="{832E78A7-CB9C-284F-A851-359B1C6D6DB2}" type="presParOf" srcId="{67CF56C6-816F-C64B-A0C4-D248E6F7AF14}" destId="{3580A718-FD7A-7A47-B4E1-D65BF7FD2C52}" srcOrd="0" destOrd="0" presId="urn:microsoft.com/office/officeart/2008/layout/LinedList"/>
    <dgm:cxn modelId="{23B97813-020E-E544-8FB1-B5A38F75E746}" type="presParOf" srcId="{67CF56C6-816F-C64B-A0C4-D248E6F7AF14}" destId="{15DBB998-757A-EA4D-9EBE-66467F637891}" srcOrd="1" destOrd="0" presId="urn:microsoft.com/office/officeart/2008/layout/LinedList"/>
    <dgm:cxn modelId="{D5510611-D160-E347-9AFF-A3B5CC3E8212}" type="presParOf" srcId="{0134FC58-BDFC-EF41-BBCD-5641617DBDC3}" destId="{60B5B5F2-5995-2E4F-937E-163849491AC7}" srcOrd="6" destOrd="0" presId="urn:microsoft.com/office/officeart/2008/layout/LinedList"/>
    <dgm:cxn modelId="{E1A42295-A885-0B47-974E-3327994221BB}" type="presParOf" srcId="{0134FC58-BDFC-EF41-BBCD-5641617DBDC3}" destId="{6B64C300-E082-D840-95C8-C0205F6D8E20}" srcOrd="7" destOrd="0" presId="urn:microsoft.com/office/officeart/2008/layout/LinedList"/>
    <dgm:cxn modelId="{F8B6BD10-E198-B84A-A7B8-9BD952A431CB}" type="presParOf" srcId="{6B64C300-E082-D840-95C8-C0205F6D8E20}" destId="{63BDC615-4C15-E04E-A731-17C0D0678907}" srcOrd="0" destOrd="0" presId="urn:microsoft.com/office/officeart/2008/layout/LinedList"/>
    <dgm:cxn modelId="{28328A27-5F0E-FD47-9185-9FD73F3CEF9F}" type="presParOf" srcId="{6B64C300-E082-D840-95C8-C0205F6D8E20}" destId="{6CA92DAA-583F-654E-9E84-4C8EBBEBDBBD}" srcOrd="1" destOrd="0" presId="urn:microsoft.com/office/officeart/2008/layout/LinedList"/>
    <dgm:cxn modelId="{87B5D1CE-9608-AD4A-859B-5D0899E91A60}" type="presParOf" srcId="{0134FC58-BDFC-EF41-BBCD-5641617DBDC3}" destId="{3CE03171-8B57-6949-BD14-167CBDB00628}" srcOrd="8" destOrd="0" presId="urn:microsoft.com/office/officeart/2008/layout/LinedList"/>
    <dgm:cxn modelId="{D5A02D16-644F-8E42-B572-39745CE44385}" type="presParOf" srcId="{0134FC58-BDFC-EF41-BBCD-5641617DBDC3}" destId="{94323206-E744-6746-96D7-7E8B9DE189B0}" srcOrd="9" destOrd="0" presId="urn:microsoft.com/office/officeart/2008/layout/LinedList"/>
    <dgm:cxn modelId="{21382808-5685-8547-AC3B-B8BB851A8E40}" type="presParOf" srcId="{94323206-E744-6746-96D7-7E8B9DE189B0}" destId="{C5E7FCBA-6941-BE4A-B915-9A7442796237}" srcOrd="0" destOrd="0" presId="urn:microsoft.com/office/officeart/2008/layout/LinedList"/>
    <dgm:cxn modelId="{8E4E666D-74D8-7340-92DF-8D8B54059850}" type="presParOf" srcId="{94323206-E744-6746-96D7-7E8B9DE189B0}" destId="{F1F4D262-AED5-C04F-A56C-1DE641FE2FE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FCE37-FB41-B24A-BFB7-3CC362BE5780}">
      <dsp:nvSpPr>
        <dsp:cNvPr id="0" name=""/>
        <dsp:cNvSpPr/>
      </dsp:nvSpPr>
      <dsp:spPr>
        <a:xfrm>
          <a:off x="0" y="536"/>
          <a:ext cx="516839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556D3CA-2363-6C48-83CB-F4ECA0E1EC15}">
      <dsp:nvSpPr>
        <dsp:cNvPr id="0" name=""/>
        <dsp:cNvSpPr/>
      </dsp:nvSpPr>
      <dsp:spPr>
        <a:xfrm>
          <a:off x="0" y="536"/>
          <a:ext cx="5168390" cy="62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After World War II and the Bretton Woods Conference (1944), most countries adopted fiat currencies that were fixed to the U.S. dollar. </a:t>
          </a:r>
        </a:p>
      </dsp:txBody>
      <dsp:txXfrm>
        <a:off x="0" y="536"/>
        <a:ext cx="5168390" cy="627558"/>
      </dsp:txXfrm>
    </dsp:sp>
    <dsp:sp modelId="{26D9A942-60D0-6241-8949-DDDFEF693870}">
      <dsp:nvSpPr>
        <dsp:cNvPr id="0" name=""/>
        <dsp:cNvSpPr/>
      </dsp:nvSpPr>
      <dsp:spPr>
        <a:xfrm>
          <a:off x="0" y="628094"/>
          <a:ext cx="516839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3C40A5D-6E21-1240-AE52-1DFED9E08F40}">
      <dsp:nvSpPr>
        <dsp:cNvPr id="0" name=""/>
        <dsp:cNvSpPr/>
      </dsp:nvSpPr>
      <dsp:spPr>
        <a:xfrm>
          <a:off x="0" y="628094"/>
          <a:ext cx="5168390" cy="62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The U.S. dollar was in turn fixed to gold. </a:t>
          </a:r>
        </a:p>
      </dsp:txBody>
      <dsp:txXfrm>
        <a:off x="0" y="628094"/>
        <a:ext cx="5168390" cy="627558"/>
      </dsp:txXfrm>
    </dsp:sp>
    <dsp:sp modelId="{519B2D16-7A71-8C43-BDC5-2609B986CAB3}">
      <dsp:nvSpPr>
        <dsp:cNvPr id="0" name=""/>
        <dsp:cNvSpPr/>
      </dsp:nvSpPr>
      <dsp:spPr>
        <a:xfrm>
          <a:off x="0" y="1255653"/>
          <a:ext cx="516839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7291E8F-2E3C-6A46-9E05-ADEB7ECC4A8F}">
      <dsp:nvSpPr>
        <dsp:cNvPr id="0" name=""/>
        <dsp:cNvSpPr/>
      </dsp:nvSpPr>
      <dsp:spPr>
        <a:xfrm>
          <a:off x="0" y="1255653"/>
          <a:ext cx="5168390" cy="62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In 1971 President Nixon had the U.S. government suspend the convertibility of the U.S. dollar to gold. </a:t>
          </a:r>
        </a:p>
      </dsp:txBody>
      <dsp:txXfrm>
        <a:off x="0" y="1255653"/>
        <a:ext cx="5168390" cy="627558"/>
      </dsp:txXfrm>
    </dsp:sp>
    <dsp:sp modelId="{FDC1D14A-9110-D744-BE9F-0233DC1B7A59}">
      <dsp:nvSpPr>
        <dsp:cNvPr id="0" name=""/>
        <dsp:cNvSpPr/>
      </dsp:nvSpPr>
      <dsp:spPr>
        <a:xfrm>
          <a:off x="0" y="1883211"/>
          <a:ext cx="516839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2013580-F302-1A49-A150-61D481D230B6}">
      <dsp:nvSpPr>
        <dsp:cNvPr id="0" name=""/>
        <dsp:cNvSpPr/>
      </dsp:nvSpPr>
      <dsp:spPr>
        <a:xfrm>
          <a:off x="0" y="1883211"/>
          <a:ext cx="5168390" cy="62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After this many countries de-pegged their currencies from the U.S. dollar</a:t>
          </a:r>
        </a:p>
      </dsp:txBody>
      <dsp:txXfrm>
        <a:off x="0" y="1883211"/>
        <a:ext cx="5168390" cy="627558"/>
      </dsp:txXfrm>
    </dsp:sp>
    <dsp:sp modelId="{9FDC30BC-7522-614B-B407-731C25787E92}">
      <dsp:nvSpPr>
        <dsp:cNvPr id="0" name=""/>
        <dsp:cNvSpPr/>
      </dsp:nvSpPr>
      <dsp:spPr>
        <a:xfrm>
          <a:off x="0" y="2510770"/>
          <a:ext cx="5168390"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E049B9D-D678-6645-97F7-2463B6744450}">
      <dsp:nvSpPr>
        <dsp:cNvPr id="0" name=""/>
        <dsp:cNvSpPr/>
      </dsp:nvSpPr>
      <dsp:spPr>
        <a:xfrm>
          <a:off x="0" y="2510770"/>
          <a:ext cx="5168390" cy="62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Most of the world's currencies became unbacked by anything except the governments' fiat of legal tender and the ability to convert the money into goods via payment. </a:t>
          </a:r>
        </a:p>
      </dsp:txBody>
      <dsp:txXfrm>
        <a:off x="0" y="2510770"/>
        <a:ext cx="5168390" cy="627558"/>
      </dsp:txXfrm>
    </dsp:sp>
    <dsp:sp modelId="{EAE30278-0166-824B-8E9F-8AEDEF111976}">
      <dsp:nvSpPr>
        <dsp:cNvPr id="0" name=""/>
        <dsp:cNvSpPr/>
      </dsp:nvSpPr>
      <dsp:spPr>
        <a:xfrm>
          <a:off x="0" y="3138328"/>
          <a:ext cx="516839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C4E1D50-BBE9-424A-8852-61D0F840CE99}">
      <dsp:nvSpPr>
        <dsp:cNvPr id="0" name=""/>
        <dsp:cNvSpPr/>
      </dsp:nvSpPr>
      <dsp:spPr>
        <a:xfrm>
          <a:off x="0" y="3138328"/>
          <a:ext cx="5168390" cy="62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According to proponents of modern money theory, fiat money is also backed by taxes. (but see the next slide!)</a:t>
          </a:r>
        </a:p>
      </dsp:txBody>
      <dsp:txXfrm>
        <a:off x="0" y="3138328"/>
        <a:ext cx="5168390" cy="627558"/>
      </dsp:txXfrm>
    </dsp:sp>
    <dsp:sp modelId="{D738FEEB-2DD2-5347-8B1F-0590735FF3D6}">
      <dsp:nvSpPr>
        <dsp:cNvPr id="0" name=""/>
        <dsp:cNvSpPr/>
      </dsp:nvSpPr>
      <dsp:spPr>
        <a:xfrm>
          <a:off x="0" y="3765887"/>
          <a:ext cx="516839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A87B389-6964-7348-832A-318F72938493}">
      <dsp:nvSpPr>
        <dsp:cNvPr id="0" name=""/>
        <dsp:cNvSpPr/>
      </dsp:nvSpPr>
      <dsp:spPr>
        <a:xfrm>
          <a:off x="0" y="3765887"/>
          <a:ext cx="5168390" cy="627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By imposing taxes, states create demand for the currency they issue</a:t>
          </a:r>
        </a:p>
      </dsp:txBody>
      <dsp:txXfrm>
        <a:off x="0" y="3765887"/>
        <a:ext cx="5168390" cy="627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A9DAF-50F5-0E47-A03C-FD1B52E92E82}">
      <dsp:nvSpPr>
        <dsp:cNvPr id="0" name=""/>
        <dsp:cNvSpPr/>
      </dsp:nvSpPr>
      <dsp:spPr>
        <a:xfrm>
          <a:off x="0" y="462"/>
          <a:ext cx="49398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D26E96-7B3A-1C40-A809-46E54CFF1DDA}">
      <dsp:nvSpPr>
        <dsp:cNvPr id="0" name=""/>
        <dsp:cNvSpPr/>
      </dsp:nvSpPr>
      <dsp:spPr>
        <a:xfrm>
          <a:off x="0" y="462"/>
          <a:ext cx="4939867" cy="75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Modern-day monetary systems are based on fiat money and are no longer tied to the value of gold since the Bretton Woods agreement in 1944. </a:t>
          </a:r>
        </a:p>
      </dsp:txBody>
      <dsp:txXfrm>
        <a:off x="0" y="462"/>
        <a:ext cx="4939867" cy="756898"/>
      </dsp:txXfrm>
    </dsp:sp>
    <dsp:sp modelId="{1B954FC2-D458-FE40-8F02-5FF9A3B4A2CD}">
      <dsp:nvSpPr>
        <dsp:cNvPr id="0" name=""/>
        <dsp:cNvSpPr/>
      </dsp:nvSpPr>
      <dsp:spPr>
        <a:xfrm>
          <a:off x="0" y="757361"/>
          <a:ext cx="49398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01EC3-A289-8D4A-B174-DB98DC03DFFA}">
      <dsp:nvSpPr>
        <dsp:cNvPr id="0" name=""/>
        <dsp:cNvSpPr/>
      </dsp:nvSpPr>
      <dsp:spPr>
        <a:xfrm>
          <a:off x="0" y="757361"/>
          <a:ext cx="4939867" cy="75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The control of the amount of money in the economy is known as monetary policy. </a:t>
          </a:r>
        </a:p>
      </dsp:txBody>
      <dsp:txXfrm>
        <a:off x="0" y="757361"/>
        <a:ext cx="4939867" cy="756898"/>
      </dsp:txXfrm>
    </dsp:sp>
    <dsp:sp modelId="{828F2E65-8EE6-4F4B-BBF3-B0535B9F6F6C}">
      <dsp:nvSpPr>
        <dsp:cNvPr id="0" name=""/>
        <dsp:cNvSpPr/>
      </dsp:nvSpPr>
      <dsp:spPr>
        <a:xfrm>
          <a:off x="0" y="1514260"/>
          <a:ext cx="49398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80A718-FD7A-7A47-B4E1-D65BF7FD2C52}">
      <dsp:nvSpPr>
        <dsp:cNvPr id="0" name=""/>
        <dsp:cNvSpPr/>
      </dsp:nvSpPr>
      <dsp:spPr>
        <a:xfrm>
          <a:off x="0" y="1514260"/>
          <a:ext cx="4939867" cy="75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Monetary policy is the process by which a government, central bank, or monetary authority manages the money supply to achieve specific goals. </a:t>
          </a:r>
        </a:p>
      </dsp:txBody>
      <dsp:txXfrm>
        <a:off x="0" y="1514260"/>
        <a:ext cx="4939867" cy="756898"/>
      </dsp:txXfrm>
    </dsp:sp>
    <dsp:sp modelId="{60B5B5F2-5995-2E4F-937E-163849491AC7}">
      <dsp:nvSpPr>
        <dsp:cNvPr id="0" name=""/>
        <dsp:cNvSpPr/>
      </dsp:nvSpPr>
      <dsp:spPr>
        <a:xfrm>
          <a:off x="0" y="2271158"/>
          <a:ext cx="49398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BDC615-4C15-E04E-A731-17C0D0678907}">
      <dsp:nvSpPr>
        <dsp:cNvPr id="0" name=""/>
        <dsp:cNvSpPr/>
      </dsp:nvSpPr>
      <dsp:spPr>
        <a:xfrm>
          <a:off x="0" y="2271158"/>
          <a:ext cx="4939867" cy="75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Usually, the goal of monetary policy is to accommodate economic growth in an environment of stable prices. </a:t>
          </a:r>
        </a:p>
      </dsp:txBody>
      <dsp:txXfrm>
        <a:off x="0" y="2271158"/>
        <a:ext cx="4939867" cy="756898"/>
      </dsp:txXfrm>
    </dsp:sp>
    <dsp:sp modelId="{3CE03171-8B57-6949-BD14-167CBDB00628}">
      <dsp:nvSpPr>
        <dsp:cNvPr id="0" name=""/>
        <dsp:cNvSpPr/>
      </dsp:nvSpPr>
      <dsp:spPr>
        <a:xfrm>
          <a:off x="0" y="3028057"/>
          <a:ext cx="493986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E7FCBA-6941-BE4A-B915-9A7442796237}">
      <dsp:nvSpPr>
        <dsp:cNvPr id="0" name=""/>
        <dsp:cNvSpPr/>
      </dsp:nvSpPr>
      <dsp:spPr>
        <a:xfrm>
          <a:off x="0" y="3028057"/>
          <a:ext cx="4939867" cy="75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solidFill>
                <a:srgbClr val="0017FF"/>
              </a:solidFill>
            </a:rPr>
            <a:t>For example, it is clearly stated in the Federal Reserve Act that the Board of Governors and the Federal Open Market Committee should seek "to promote effectively the goals of maximum employment, stable prices, and moderate long-term interest rates.</a:t>
          </a:r>
        </a:p>
      </dsp:txBody>
      <dsp:txXfrm>
        <a:off x="0" y="3028057"/>
        <a:ext cx="4939867" cy="7568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DD8A55-B636-BC43-A5D8-F0E0F67FD4E7}" type="datetimeFigureOut">
              <a:rPr lang="en-US" smtClean="0"/>
              <a:t>3/15/24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BCDD33-4463-1843-A8DA-911FDED330B2}" type="slidenum">
              <a:rPr lang="en-US" smtClean="0"/>
              <a:t>‹#›</a:t>
            </a:fld>
            <a:endParaRPr lang="en-US"/>
          </a:p>
        </p:txBody>
      </p:sp>
    </p:spTree>
    <p:extLst>
      <p:ext uri="{BB962C8B-B14F-4D97-AF65-F5344CB8AC3E}">
        <p14:creationId xmlns:p14="http://schemas.microsoft.com/office/powerpoint/2010/main" val="1995500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EF9C50-BCE3-A848-BF3A-96D6DCD9FAED}" type="datetimeFigureOut">
              <a:rPr lang="en-US" smtClean="0"/>
              <a:t>3/15/24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206495-C40A-854C-A644-3C0C8F33AE41}" type="slidenum">
              <a:rPr lang="en-US" smtClean="0"/>
              <a:t>‹#›</a:t>
            </a:fld>
            <a:endParaRPr lang="en-US"/>
          </a:p>
        </p:txBody>
      </p:sp>
    </p:spTree>
    <p:extLst>
      <p:ext uri="{BB962C8B-B14F-4D97-AF65-F5344CB8AC3E}">
        <p14:creationId xmlns:p14="http://schemas.microsoft.com/office/powerpoint/2010/main" val="25249769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206495-C40A-854C-A644-3C0C8F33AE41}" type="slidenum">
              <a:rPr lang="en-US" smtClean="0"/>
              <a:t>110</a:t>
            </a:fld>
            <a:endParaRPr lang="en-US"/>
          </a:p>
        </p:txBody>
      </p:sp>
    </p:spTree>
    <p:extLst>
      <p:ext uri="{BB962C8B-B14F-4D97-AF65-F5344CB8AC3E}">
        <p14:creationId xmlns:p14="http://schemas.microsoft.com/office/powerpoint/2010/main" val="260669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206495-C40A-854C-A644-3C0C8F33AE41}" type="slidenum">
              <a:rPr lang="en-US" smtClean="0"/>
              <a:t>116</a:t>
            </a:fld>
            <a:endParaRPr lang="en-US"/>
          </a:p>
        </p:txBody>
      </p:sp>
    </p:spTree>
    <p:extLst>
      <p:ext uri="{BB962C8B-B14F-4D97-AF65-F5344CB8AC3E}">
        <p14:creationId xmlns:p14="http://schemas.microsoft.com/office/powerpoint/2010/main" val="221220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206495-C40A-854C-A644-3C0C8F33AE41}" type="slidenum">
              <a:rPr lang="en-US" smtClean="0"/>
              <a:t>119</a:t>
            </a:fld>
            <a:endParaRPr lang="en-US"/>
          </a:p>
        </p:txBody>
      </p:sp>
    </p:spTree>
    <p:extLst>
      <p:ext uri="{BB962C8B-B14F-4D97-AF65-F5344CB8AC3E}">
        <p14:creationId xmlns:p14="http://schemas.microsoft.com/office/powerpoint/2010/main" val="3431451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206495-C40A-854C-A644-3C0C8F33AE41}" type="slidenum">
              <a:rPr lang="en-US" smtClean="0"/>
              <a:t>127</a:t>
            </a:fld>
            <a:endParaRPr lang="en-US"/>
          </a:p>
        </p:txBody>
      </p:sp>
    </p:spTree>
    <p:extLst>
      <p:ext uri="{BB962C8B-B14F-4D97-AF65-F5344CB8AC3E}">
        <p14:creationId xmlns:p14="http://schemas.microsoft.com/office/powerpoint/2010/main" val="4084027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46D5E4-3F47-0A41-BAC9-385ECBC7CD76}" type="datetime1">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E333F-2060-0E4C-9522-8EFD15CA4C3C}" type="slidenum">
              <a:rPr lang="en-US" smtClean="0"/>
              <a:t>‹#›</a:t>
            </a:fld>
            <a:endParaRPr lang="en-US"/>
          </a:p>
        </p:txBody>
      </p:sp>
    </p:spTree>
    <p:extLst>
      <p:ext uri="{BB962C8B-B14F-4D97-AF65-F5344CB8AC3E}">
        <p14:creationId xmlns:p14="http://schemas.microsoft.com/office/powerpoint/2010/main" val="2476133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03D1A1-1CFC-804E-90CF-9B8AEB513814}" type="datetime1">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E333F-2060-0E4C-9522-8EFD15CA4C3C}" type="slidenum">
              <a:rPr lang="en-US" smtClean="0"/>
              <a:t>‹#›</a:t>
            </a:fld>
            <a:endParaRPr lang="en-US"/>
          </a:p>
        </p:txBody>
      </p:sp>
    </p:spTree>
    <p:extLst>
      <p:ext uri="{BB962C8B-B14F-4D97-AF65-F5344CB8AC3E}">
        <p14:creationId xmlns:p14="http://schemas.microsoft.com/office/powerpoint/2010/main" val="1903561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234A65-A4FE-E943-BC16-43CC554F10AB}" type="datetime1">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E333F-2060-0E4C-9522-8EFD15CA4C3C}" type="slidenum">
              <a:rPr lang="en-US" smtClean="0"/>
              <a:t>‹#›</a:t>
            </a:fld>
            <a:endParaRPr lang="en-US"/>
          </a:p>
        </p:txBody>
      </p:sp>
    </p:spTree>
    <p:extLst>
      <p:ext uri="{BB962C8B-B14F-4D97-AF65-F5344CB8AC3E}">
        <p14:creationId xmlns:p14="http://schemas.microsoft.com/office/powerpoint/2010/main" val="3770428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7899D-9F3D-514D-97DF-0D9094171B1A}" type="datetime1">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E333F-2060-0E4C-9522-8EFD15CA4C3C}" type="slidenum">
              <a:rPr lang="en-US" smtClean="0"/>
              <a:t>‹#›</a:t>
            </a:fld>
            <a:endParaRPr lang="en-US"/>
          </a:p>
        </p:txBody>
      </p:sp>
    </p:spTree>
    <p:extLst>
      <p:ext uri="{BB962C8B-B14F-4D97-AF65-F5344CB8AC3E}">
        <p14:creationId xmlns:p14="http://schemas.microsoft.com/office/powerpoint/2010/main" val="1858639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1175F0-E47F-7244-964A-517CD3AFE4A8}" type="datetime1">
              <a:rPr lang="en-US" smtClean="0"/>
              <a:t>3/15/24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E333F-2060-0E4C-9522-8EFD15CA4C3C}" type="slidenum">
              <a:rPr lang="en-US" smtClean="0"/>
              <a:t>‹#›</a:t>
            </a:fld>
            <a:endParaRPr lang="en-US"/>
          </a:p>
        </p:txBody>
      </p:sp>
    </p:spTree>
    <p:extLst>
      <p:ext uri="{BB962C8B-B14F-4D97-AF65-F5344CB8AC3E}">
        <p14:creationId xmlns:p14="http://schemas.microsoft.com/office/powerpoint/2010/main" val="555183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433D95-A788-1640-ACB2-E40785B8DB2B}" type="datetime1">
              <a:rPr lang="en-US" smtClean="0"/>
              <a:t>3/15/24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E333F-2060-0E4C-9522-8EFD15CA4C3C}" type="slidenum">
              <a:rPr lang="en-US" smtClean="0"/>
              <a:t>‹#›</a:t>
            </a:fld>
            <a:endParaRPr lang="en-US"/>
          </a:p>
        </p:txBody>
      </p:sp>
    </p:spTree>
    <p:extLst>
      <p:ext uri="{BB962C8B-B14F-4D97-AF65-F5344CB8AC3E}">
        <p14:creationId xmlns:p14="http://schemas.microsoft.com/office/powerpoint/2010/main" val="2157125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83639C-B299-A842-9BDE-24E3C1DE8EC3}" type="datetime1">
              <a:rPr lang="en-US" smtClean="0"/>
              <a:t>3/15/24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CE333F-2060-0E4C-9522-8EFD15CA4C3C}" type="slidenum">
              <a:rPr lang="en-US" smtClean="0"/>
              <a:t>‹#›</a:t>
            </a:fld>
            <a:endParaRPr lang="en-US"/>
          </a:p>
        </p:txBody>
      </p:sp>
    </p:spTree>
    <p:extLst>
      <p:ext uri="{BB962C8B-B14F-4D97-AF65-F5344CB8AC3E}">
        <p14:creationId xmlns:p14="http://schemas.microsoft.com/office/powerpoint/2010/main" val="325692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04A183-C947-E54A-8A7F-1127719FC0F9}" type="datetime1">
              <a:rPr lang="en-US" smtClean="0"/>
              <a:t>3/15/24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CE333F-2060-0E4C-9522-8EFD15CA4C3C}" type="slidenum">
              <a:rPr lang="en-US" smtClean="0"/>
              <a:t>‹#›</a:t>
            </a:fld>
            <a:endParaRPr lang="en-US"/>
          </a:p>
        </p:txBody>
      </p:sp>
    </p:spTree>
    <p:extLst>
      <p:ext uri="{BB962C8B-B14F-4D97-AF65-F5344CB8AC3E}">
        <p14:creationId xmlns:p14="http://schemas.microsoft.com/office/powerpoint/2010/main" val="2235167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A25383-93CD-AF4B-B63A-761A6C371C6F}" type="datetime1">
              <a:rPr lang="en-US" smtClean="0"/>
              <a:t>3/15/24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CE333F-2060-0E4C-9522-8EFD15CA4C3C}" type="slidenum">
              <a:rPr lang="en-US" smtClean="0"/>
              <a:t>‹#›</a:t>
            </a:fld>
            <a:endParaRPr lang="en-US"/>
          </a:p>
        </p:txBody>
      </p:sp>
    </p:spTree>
    <p:extLst>
      <p:ext uri="{BB962C8B-B14F-4D97-AF65-F5344CB8AC3E}">
        <p14:creationId xmlns:p14="http://schemas.microsoft.com/office/powerpoint/2010/main" val="4123757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BF31C0-5543-6B49-9E5A-9991B8DB2693}" type="datetime1">
              <a:rPr lang="en-US" smtClean="0"/>
              <a:t>3/15/24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E333F-2060-0E4C-9522-8EFD15CA4C3C}" type="slidenum">
              <a:rPr lang="en-US" smtClean="0"/>
              <a:t>‹#›</a:t>
            </a:fld>
            <a:endParaRPr lang="en-US"/>
          </a:p>
        </p:txBody>
      </p:sp>
    </p:spTree>
    <p:extLst>
      <p:ext uri="{BB962C8B-B14F-4D97-AF65-F5344CB8AC3E}">
        <p14:creationId xmlns:p14="http://schemas.microsoft.com/office/powerpoint/2010/main" val="4104878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8E6995-9892-6842-87E0-EE0D5D257BA2}" type="datetime1">
              <a:rPr lang="en-US" smtClean="0"/>
              <a:t>3/15/24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E333F-2060-0E4C-9522-8EFD15CA4C3C}" type="slidenum">
              <a:rPr lang="en-US" smtClean="0"/>
              <a:t>‹#›</a:t>
            </a:fld>
            <a:endParaRPr lang="en-US"/>
          </a:p>
        </p:txBody>
      </p:sp>
    </p:spTree>
    <p:extLst>
      <p:ext uri="{BB962C8B-B14F-4D97-AF65-F5344CB8AC3E}">
        <p14:creationId xmlns:p14="http://schemas.microsoft.com/office/powerpoint/2010/main" val="3215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71F38-097D-F94F-933A-254F65329741}" type="datetime1">
              <a:rPr lang="en-US" smtClean="0"/>
              <a:t>3/15/24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E333F-2060-0E4C-9522-8EFD15CA4C3C}" type="slidenum">
              <a:rPr lang="en-US" smtClean="0"/>
              <a:t>‹#›</a:t>
            </a:fld>
            <a:endParaRPr lang="en-US"/>
          </a:p>
        </p:txBody>
      </p:sp>
    </p:spTree>
    <p:extLst>
      <p:ext uri="{BB962C8B-B14F-4D97-AF65-F5344CB8AC3E}">
        <p14:creationId xmlns:p14="http://schemas.microsoft.com/office/powerpoint/2010/main" val="161654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410.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99bitcoins.com/what-is-bitcoin-hash/"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s://99bitcoins.com/bitcoin-blocks-confirmation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12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en.bitcoin.it/wiki/Special:Categories" TargetMode="External"/><Relationship Id="rId2" Type="http://schemas.openxmlformats.org/officeDocument/2006/relationships/hyperlink" Target="https://en.bitcoin.it/w/index.php?title=Template:MainPage_Topics&amp;action=edi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hyperlink" Target="https://twitter.com/100trillionUSD" TargetMode="External"/><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hyperlink" Target="http://planbtc.com/"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hyperlink" Target="https://twitter.com/100trillionUSD" TargetMode="External"/><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hyperlink" Target="http://planbtc.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planbtc.com/" TargetMode="External"/><Relationship Id="rId2" Type="http://schemas.openxmlformats.org/officeDocument/2006/relationships/hyperlink" Target="https://twitter.com/100trillionUSD" TargetMode="External"/><Relationship Id="rId1" Type="http://schemas.openxmlformats.org/officeDocument/2006/relationships/slideLayout" Target="../slideLayouts/slideLayout6.xml"/><Relationship Id="rId4" Type="http://schemas.openxmlformats.org/officeDocument/2006/relationships/image" Target="../media/image68.jpg"/></Relationships>
</file>

<file path=ppt/slides/_rels/slide71.xml.rels><?xml version="1.0" encoding="UTF-8" standalone="yes"?>
<Relationships xmlns="http://schemas.openxmlformats.org/package/2006/relationships"><Relationship Id="rId3" Type="http://schemas.openxmlformats.org/officeDocument/2006/relationships/hyperlink" Target="https://twitter.com/100trillionUSD" TargetMode="External"/><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hyperlink" Target="http://planbtc.co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twitter.com/100trillionUSD" TargetMode="External"/><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hyperlink" Target="http://planbtc.com/"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planbtc.com/" TargetMode="External"/><Relationship Id="rId2" Type="http://schemas.openxmlformats.org/officeDocument/2006/relationships/hyperlink" Target="https://twitter.com/100trillionUSD" TargetMode="Externa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17</a:t>
            </a:r>
          </a:p>
        </p:txBody>
      </p:sp>
      <p:sp>
        <p:nvSpPr>
          <p:cNvPr id="3" name="Subtitle 2"/>
          <p:cNvSpPr>
            <a:spLocks noGrp="1"/>
          </p:cNvSpPr>
          <p:nvPr>
            <p:ph type="subTitle" idx="1"/>
          </p:nvPr>
        </p:nvSpPr>
        <p:spPr>
          <a:xfrm>
            <a:off x="1124857" y="3886200"/>
            <a:ext cx="6966857" cy="1752600"/>
          </a:xfrm>
        </p:spPr>
        <p:txBody>
          <a:bodyPr>
            <a:normAutofit/>
          </a:bodyPr>
          <a:lstStyle/>
          <a:p>
            <a:r>
              <a:rPr lang="en-US" dirty="0">
                <a:solidFill>
                  <a:schemeClr val="tx1"/>
                </a:solidFill>
              </a:rPr>
              <a:t>Bitcoin, Altcoins, Crypto, and Money</a:t>
            </a:r>
          </a:p>
          <a:p>
            <a:r>
              <a:rPr lang="en-US" sz="2200" dirty="0">
                <a:solidFill>
                  <a:schemeClr val="tx1"/>
                </a:solidFill>
              </a:rPr>
              <a:t>https://</a:t>
            </a:r>
            <a:r>
              <a:rPr lang="en-US" sz="2200" dirty="0" err="1">
                <a:solidFill>
                  <a:schemeClr val="tx1"/>
                </a:solidFill>
              </a:rPr>
              <a:t>en.wikipedia.org</a:t>
            </a:r>
            <a:r>
              <a:rPr lang="en-US" sz="2200" dirty="0">
                <a:solidFill>
                  <a:schemeClr val="tx1"/>
                </a:solidFill>
              </a:rPr>
              <a:t>/wiki/Money</a:t>
            </a:r>
          </a:p>
          <a:p>
            <a:r>
              <a:rPr lang="en-US" sz="2200" dirty="0">
                <a:solidFill>
                  <a:schemeClr val="tx1"/>
                </a:solidFill>
              </a:rPr>
              <a:t>https://</a:t>
            </a:r>
            <a:r>
              <a:rPr lang="en-US" sz="2200" dirty="0" err="1">
                <a:solidFill>
                  <a:schemeClr val="tx1"/>
                </a:solidFill>
              </a:rPr>
              <a:t>en.wikipedia.org</a:t>
            </a:r>
            <a:r>
              <a:rPr lang="en-US" sz="2200" dirty="0">
                <a:solidFill>
                  <a:schemeClr val="tx1"/>
                </a:solidFill>
              </a:rPr>
              <a:t>/wiki/</a:t>
            </a:r>
            <a:r>
              <a:rPr lang="en-US" sz="2200" dirty="0" err="1">
                <a:solidFill>
                  <a:schemeClr val="tx1"/>
                </a:solidFill>
              </a:rPr>
              <a:t>History_of_money</a:t>
            </a:r>
            <a:endParaRPr lang="en-US" sz="2200"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2"/>
          </p:nvPr>
        </p:nvSpPr>
        <p:spPr/>
        <p:txBody>
          <a:bodyPr/>
          <a:lstStyle/>
          <a:p>
            <a:fld id="{16CE333F-2060-0E4C-9522-8EFD15CA4C3C}" type="slidenum">
              <a:rPr lang="en-US" smtClean="0"/>
              <a:t>1</a:t>
            </a:fld>
            <a:endParaRPr lang="en-US" dirty="0"/>
          </a:p>
        </p:txBody>
      </p:sp>
    </p:spTree>
    <p:extLst>
      <p:ext uri="{BB962C8B-B14F-4D97-AF65-F5344CB8AC3E}">
        <p14:creationId xmlns:p14="http://schemas.microsoft.com/office/powerpoint/2010/main" val="533313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94D002-DC8E-D7D5-7F81-FA52D8833EE4}"/>
              </a:ext>
            </a:extLst>
          </p:cNvPr>
          <p:cNvSpPr>
            <a:spLocks noGrp="1"/>
          </p:cNvSpPr>
          <p:nvPr>
            <p:ph type="title"/>
          </p:nvPr>
        </p:nvSpPr>
        <p:spPr/>
        <p:txBody>
          <a:bodyPr/>
          <a:lstStyle/>
          <a:p>
            <a:r>
              <a:rPr lang="en-US" dirty="0"/>
              <a:t>But Today (3/11/2024)</a:t>
            </a:r>
          </a:p>
        </p:txBody>
      </p:sp>
      <p:sp>
        <p:nvSpPr>
          <p:cNvPr id="2" name="Slide Number Placeholder 1">
            <a:extLst>
              <a:ext uri="{FF2B5EF4-FFF2-40B4-BE49-F238E27FC236}">
                <a16:creationId xmlns:a16="http://schemas.microsoft.com/office/drawing/2014/main" id="{C92D2DCE-05B5-0285-9764-91ABD133BE14}"/>
              </a:ext>
            </a:extLst>
          </p:cNvPr>
          <p:cNvSpPr>
            <a:spLocks noGrp="1"/>
          </p:cNvSpPr>
          <p:nvPr>
            <p:ph type="sldNum" sz="quarter" idx="12"/>
          </p:nvPr>
        </p:nvSpPr>
        <p:spPr/>
        <p:txBody>
          <a:bodyPr/>
          <a:lstStyle/>
          <a:p>
            <a:fld id="{16CE333F-2060-0E4C-9522-8EFD15CA4C3C}" type="slidenum">
              <a:rPr lang="en-US" smtClean="0"/>
              <a:t>10</a:t>
            </a:fld>
            <a:endParaRPr lang="en-US"/>
          </a:p>
        </p:txBody>
      </p:sp>
      <p:pic>
        <p:nvPicPr>
          <p:cNvPr id="10" name="Content Placeholder 9" descr="A screenshot of a video&#10;&#10;Description automatically generated">
            <a:extLst>
              <a:ext uri="{FF2B5EF4-FFF2-40B4-BE49-F238E27FC236}">
                <a16:creationId xmlns:a16="http://schemas.microsoft.com/office/drawing/2014/main" id="{210B2BD6-B563-ED8F-2272-C4A58C26BF1F}"/>
              </a:ext>
            </a:extLst>
          </p:cNvPr>
          <p:cNvPicPr>
            <a:picLocks noGrp="1" noChangeAspect="1"/>
          </p:cNvPicPr>
          <p:nvPr>
            <p:ph idx="1"/>
          </p:nvPr>
        </p:nvPicPr>
        <p:blipFill>
          <a:blip r:embed="rId2"/>
          <a:stretch>
            <a:fillRect/>
          </a:stretch>
        </p:blipFill>
        <p:spPr>
          <a:xfrm>
            <a:off x="457200" y="1703795"/>
            <a:ext cx="8229600" cy="4318772"/>
          </a:xfrm>
        </p:spPr>
      </p:pic>
    </p:spTree>
    <p:extLst>
      <p:ext uri="{BB962C8B-B14F-4D97-AF65-F5344CB8AC3E}">
        <p14:creationId xmlns:p14="http://schemas.microsoft.com/office/powerpoint/2010/main" val="23737696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081D6-E445-567A-A96F-5BB35199CF25}"/>
              </a:ext>
            </a:extLst>
          </p:cNvPr>
          <p:cNvSpPr>
            <a:spLocks noGrp="1"/>
          </p:cNvSpPr>
          <p:nvPr>
            <p:ph type="title"/>
          </p:nvPr>
        </p:nvSpPr>
        <p:spPr/>
        <p:txBody>
          <a:bodyPr>
            <a:normAutofit fontScale="90000"/>
          </a:bodyPr>
          <a:lstStyle/>
          <a:p>
            <a:r>
              <a:rPr lang="en-US" dirty="0"/>
              <a:t>The Network Effect (Metcalfe’s Law)</a:t>
            </a:r>
            <a:br>
              <a:rPr lang="en-US" dirty="0"/>
            </a:br>
            <a:r>
              <a:rPr lang="en-US" sz="2700" dirty="0"/>
              <a:t>https://</a:t>
            </a:r>
            <a:r>
              <a:rPr lang="en-US" sz="2700" dirty="0" err="1"/>
              <a:t>en.wikipedia.org</a:t>
            </a:r>
            <a:r>
              <a:rPr lang="en-US" sz="2700" dirty="0"/>
              <a:t>/wiki/Metcalfe%27s_law</a:t>
            </a:r>
          </a:p>
        </p:txBody>
      </p:sp>
      <p:sp>
        <p:nvSpPr>
          <p:cNvPr id="3" name="Content Placeholder 2">
            <a:extLst>
              <a:ext uri="{FF2B5EF4-FFF2-40B4-BE49-F238E27FC236}">
                <a16:creationId xmlns:a16="http://schemas.microsoft.com/office/drawing/2014/main" id="{4993D2BE-7C42-8E0D-DCE5-A7748527BEE8}"/>
              </a:ext>
            </a:extLst>
          </p:cNvPr>
          <p:cNvSpPr>
            <a:spLocks noGrp="1"/>
          </p:cNvSpPr>
          <p:nvPr>
            <p:ph idx="1"/>
          </p:nvPr>
        </p:nvSpPr>
        <p:spPr/>
        <p:txBody>
          <a:bodyPr>
            <a:normAutofit/>
          </a:bodyPr>
          <a:lstStyle/>
          <a:p>
            <a:pPr>
              <a:spcBef>
                <a:spcPts val="0"/>
              </a:spcBef>
              <a:spcAft>
                <a:spcPts val="1200"/>
              </a:spcAft>
            </a:pPr>
            <a:r>
              <a:rPr lang="en-US" sz="2400" dirty="0"/>
              <a:t>Metcalfe's law states that the value of a telecommunications network is proportional to the square of the number of connected users of the system (n</a:t>
            </a:r>
            <a:r>
              <a:rPr lang="en-US" sz="2400" baseline="30000" dirty="0"/>
              <a:t>2</a:t>
            </a:r>
            <a:r>
              <a:rPr lang="en-US" sz="2400" dirty="0"/>
              <a:t>). </a:t>
            </a:r>
          </a:p>
          <a:p>
            <a:pPr>
              <a:spcBef>
                <a:spcPts val="0"/>
              </a:spcBef>
              <a:spcAft>
                <a:spcPts val="1200"/>
              </a:spcAft>
            </a:pPr>
            <a:r>
              <a:rPr lang="en-US" sz="2400" dirty="0"/>
              <a:t>First formulated in this form by George Gilder in 1993, and attributed to Robert Metcalfe in regard to Ethernet, Metcalfe's law was originally presented, c. 1980, not in terms of users, but rather of "compatible communicating devices" (e.g., fax machines, telephones).</a:t>
            </a:r>
          </a:p>
          <a:p>
            <a:pPr>
              <a:spcBef>
                <a:spcPts val="0"/>
              </a:spcBef>
              <a:spcAft>
                <a:spcPts val="1200"/>
              </a:spcAft>
            </a:pPr>
            <a:r>
              <a:rPr lang="en-US" sz="2400" dirty="0"/>
              <a:t>Only later with the globalization of the Internet did this law carry over to users and networks as its original intent was to describe Ethernet connections.</a:t>
            </a:r>
          </a:p>
        </p:txBody>
      </p:sp>
      <p:sp>
        <p:nvSpPr>
          <p:cNvPr id="4" name="Slide Number Placeholder 3">
            <a:extLst>
              <a:ext uri="{FF2B5EF4-FFF2-40B4-BE49-F238E27FC236}">
                <a16:creationId xmlns:a16="http://schemas.microsoft.com/office/drawing/2014/main" id="{201DCE23-61D6-EA3A-E5DB-DED37B4E510A}"/>
              </a:ext>
            </a:extLst>
          </p:cNvPr>
          <p:cNvSpPr>
            <a:spLocks noGrp="1"/>
          </p:cNvSpPr>
          <p:nvPr>
            <p:ph type="sldNum" sz="quarter" idx="12"/>
          </p:nvPr>
        </p:nvSpPr>
        <p:spPr/>
        <p:txBody>
          <a:bodyPr/>
          <a:lstStyle/>
          <a:p>
            <a:fld id="{16CE333F-2060-0E4C-9522-8EFD15CA4C3C}" type="slidenum">
              <a:rPr lang="en-US" smtClean="0"/>
              <a:t>100</a:t>
            </a:fld>
            <a:endParaRPr lang="en-US"/>
          </a:p>
        </p:txBody>
      </p:sp>
    </p:spTree>
    <p:extLst>
      <p:ext uri="{BB962C8B-B14F-4D97-AF65-F5344CB8AC3E}">
        <p14:creationId xmlns:p14="http://schemas.microsoft.com/office/powerpoint/2010/main" val="6032023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97E3F-52E4-6768-9CD9-68632DFBCBC1}"/>
              </a:ext>
            </a:extLst>
          </p:cNvPr>
          <p:cNvSpPr>
            <a:spLocks noGrp="1"/>
          </p:cNvSpPr>
          <p:nvPr>
            <p:ph type="title"/>
          </p:nvPr>
        </p:nvSpPr>
        <p:spPr/>
        <p:txBody>
          <a:bodyPr>
            <a:normAutofit fontScale="90000"/>
          </a:bodyPr>
          <a:lstStyle/>
          <a:p>
            <a:r>
              <a:rPr lang="en-US" dirty="0"/>
              <a:t>Network Effects</a:t>
            </a:r>
            <a:br>
              <a:rPr lang="en-US" dirty="0"/>
            </a:br>
            <a:r>
              <a:rPr lang="en-US" sz="2700" dirty="0"/>
              <a:t>https://</a:t>
            </a:r>
            <a:r>
              <a:rPr lang="en-US" sz="2700" dirty="0" err="1"/>
              <a:t>en.wikipedia.org</a:t>
            </a:r>
            <a:r>
              <a:rPr lang="en-US" sz="2700" dirty="0"/>
              <a:t>/wiki/Metcalfe%27s_law</a:t>
            </a:r>
          </a:p>
        </p:txBody>
      </p:sp>
      <p:sp>
        <p:nvSpPr>
          <p:cNvPr id="6" name="Content Placeholder 5">
            <a:extLst>
              <a:ext uri="{FF2B5EF4-FFF2-40B4-BE49-F238E27FC236}">
                <a16:creationId xmlns:a16="http://schemas.microsoft.com/office/drawing/2014/main" id="{D2BD6C91-1A00-BE44-281D-EAE3861F7A9A}"/>
              </a:ext>
            </a:extLst>
          </p:cNvPr>
          <p:cNvSpPr>
            <a:spLocks noGrp="1"/>
          </p:cNvSpPr>
          <p:nvPr>
            <p:ph sz="half" idx="1"/>
          </p:nvPr>
        </p:nvSpPr>
        <p:spPr>
          <a:xfrm>
            <a:off x="457199" y="1600200"/>
            <a:ext cx="5987144" cy="4525963"/>
          </a:xfrm>
        </p:spPr>
        <p:txBody>
          <a:bodyPr>
            <a:noAutofit/>
          </a:bodyPr>
          <a:lstStyle/>
          <a:p>
            <a:pPr>
              <a:spcBef>
                <a:spcPts val="0"/>
              </a:spcBef>
              <a:spcAft>
                <a:spcPts val="600"/>
              </a:spcAft>
            </a:pPr>
            <a:r>
              <a:rPr lang="en-US" sz="2000" dirty="0"/>
              <a:t>Metcalfe's law characterizes many of the network effects of communication technologies and networks such as the Internet, social networking and the World Wide Web. </a:t>
            </a:r>
          </a:p>
          <a:p>
            <a:pPr>
              <a:spcBef>
                <a:spcPts val="0"/>
              </a:spcBef>
              <a:spcAft>
                <a:spcPts val="600"/>
              </a:spcAft>
            </a:pPr>
            <a:r>
              <a:rPr lang="en-US" sz="2000" dirty="0"/>
              <a:t>Former Chairman of the U.S. Federal Communications Commission Reed </a:t>
            </a:r>
            <a:r>
              <a:rPr lang="en-US" sz="2000" dirty="0" err="1"/>
              <a:t>Hundt</a:t>
            </a:r>
            <a:r>
              <a:rPr lang="en-US" sz="2000" dirty="0"/>
              <a:t> said that this law gives the most understanding to the workings of the Internet.</a:t>
            </a:r>
          </a:p>
          <a:p>
            <a:pPr>
              <a:spcBef>
                <a:spcPts val="0"/>
              </a:spcBef>
              <a:spcAft>
                <a:spcPts val="600"/>
              </a:spcAft>
            </a:pPr>
            <a:r>
              <a:rPr lang="en-US" sz="2000" dirty="0"/>
              <a:t>Metcalfe's Law is related to the fact that the number of unique possible connections in a network of </a:t>
            </a:r>
            <a:r>
              <a:rPr lang="en-US" sz="2000" i="1" dirty="0"/>
              <a:t>n</a:t>
            </a:r>
            <a:r>
              <a:rPr lang="en-US" sz="2000" dirty="0"/>
              <a:t> nodes can be expressed mathematically as the triangular number </a:t>
            </a:r>
            <a:r>
              <a:rPr lang="en-US" sz="2000" i="1" dirty="0"/>
              <a:t>n</a:t>
            </a:r>
            <a:r>
              <a:rPr lang="en-US" sz="2000" dirty="0"/>
              <a:t>(</a:t>
            </a:r>
            <a:r>
              <a:rPr lang="en-US" sz="2000" i="1" dirty="0"/>
              <a:t>n</a:t>
            </a:r>
            <a:r>
              <a:rPr lang="en-US" sz="2000" dirty="0"/>
              <a:t>-1)/2, which is asymptotically proportional to </a:t>
            </a:r>
            <a:r>
              <a:rPr lang="en-US" sz="2000" i="1" dirty="0"/>
              <a:t>n</a:t>
            </a:r>
            <a:r>
              <a:rPr lang="en-US" sz="2000" baseline="30000" dirty="0"/>
              <a:t>2</a:t>
            </a:r>
          </a:p>
        </p:txBody>
      </p:sp>
      <p:sp>
        <p:nvSpPr>
          <p:cNvPr id="4" name="Slide Number Placeholder 3">
            <a:extLst>
              <a:ext uri="{FF2B5EF4-FFF2-40B4-BE49-F238E27FC236}">
                <a16:creationId xmlns:a16="http://schemas.microsoft.com/office/drawing/2014/main" id="{C9896B76-E627-4D90-FE8D-FD733EDA5EE8}"/>
              </a:ext>
            </a:extLst>
          </p:cNvPr>
          <p:cNvSpPr>
            <a:spLocks noGrp="1"/>
          </p:cNvSpPr>
          <p:nvPr>
            <p:ph type="sldNum" sz="quarter" idx="12"/>
          </p:nvPr>
        </p:nvSpPr>
        <p:spPr/>
        <p:txBody>
          <a:bodyPr/>
          <a:lstStyle/>
          <a:p>
            <a:fld id="{16CE333F-2060-0E4C-9522-8EFD15CA4C3C}" type="slidenum">
              <a:rPr lang="en-US" smtClean="0"/>
              <a:t>101</a:t>
            </a:fld>
            <a:endParaRPr lang="en-US"/>
          </a:p>
        </p:txBody>
      </p:sp>
      <p:pic>
        <p:nvPicPr>
          <p:cNvPr id="1026" name="Picture 2">
            <a:extLst>
              <a:ext uri="{FF2B5EF4-FFF2-40B4-BE49-F238E27FC236}">
                <a16:creationId xmlns:a16="http://schemas.microsoft.com/office/drawing/2014/main" id="{3BCF9440-D547-715D-3557-E005E4CB082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53200" y="1737973"/>
            <a:ext cx="1868714" cy="429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0291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4E42-B1A2-915A-B2DC-321F42C4F1E8}"/>
              </a:ext>
            </a:extLst>
          </p:cNvPr>
          <p:cNvSpPr>
            <a:spLocks noGrp="1"/>
          </p:cNvSpPr>
          <p:nvPr>
            <p:ph type="title"/>
          </p:nvPr>
        </p:nvSpPr>
        <p:spPr/>
        <p:txBody>
          <a:bodyPr>
            <a:normAutofit fontScale="90000"/>
          </a:bodyPr>
          <a:lstStyle/>
          <a:p>
            <a:r>
              <a:rPr lang="en-US" dirty="0"/>
              <a:t>Bitcoin and the Network Effect</a:t>
            </a:r>
            <a:br>
              <a:rPr lang="en-US" dirty="0"/>
            </a:br>
            <a:r>
              <a:rPr lang="en-US" sz="2700" dirty="0"/>
              <a:t>https://</a:t>
            </a:r>
            <a:r>
              <a:rPr lang="en-US" sz="2700" dirty="0" err="1"/>
              <a:t>river.com</a:t>
            </a:r>
            <a:r>
              <a:rPr lang="en-US" sz="2700" dirty="0"/>
              <a:t>/learn/bitcoins-network-effect/</a:t>
            </a:r>
          </a:p>
        </p:txBody>
      </p:sp>
      <p:sp>
        <p:nvSpPr>
          <p:cNvPr id="6" name="Content Placeholder 5">
            <a:extLst>
              <a:ext uri="{FF2B5EF4-FFF2-40B4-BE49-F238E27FC236}">
                <a16:creationId xmlns:a16="http://schemas.microsoft.com/office/drawing/2014/main" id="{31BB221B-1D27-C00B-F800-110A210FD57D}"/>
              </a:ext>
            </a:extLst>
          </p:cNvPr>
          <p:cNvSpPr>
            <a:spLocks noGrp="1"/>
          </p:cNvSpPr>
          <p:nvPr>
            <p:ph idx="1"/>
          </p:nvPr>
        </p:nvSpPr>
        <p:spPr/>
        <p:txBody>
          <a:bodyPr>
            <a:normAutofit fontScale="85000" lnSpcReduction="20000"/>
          </a:bodyPr>
          <a:lstStyle/>
          <a:p>
            <a:pPr algn="l"/>
            <a:r>
              <a:rPr lang="en-US" b="0" i="0" u="none" strike="noStrike" dirty="0">
                <a:effectLst/>
                <a:latin typeface="avenirnext"/>
              </a:rPr>
              <a:t>Network effects have huge implications on Bitcoin’s utility as a currency and as a store of value. </a:t>
            </a:r>
          </a:p>
          <a:p>
            <a:pPr algn="l"/>
            <a:r>
              <a:rPr lang="en-US" b="0" i="0" u="none" strike="noStrike" dirty="0">
                <a:effectLst/>
                <a:latin typeface="avenirnext"/>
              </a:rPr>
              <a:t>Like all major currencies, Bitcoin’s value depends on somebody else being willing to accept it as payment or buy it as an investment. </a:t>
            </a:r>
          </a:p>
          <a:p>
            <a:pPr algn="l"/>
            <a:r>
              <a:rPr lang="en-US" b="0" i="0" u="none" strike="noStrike" dirty="0">
                <a:effectLst/>
                <a:latin typeface="avenirnext"/>
              </a:rPr>
              <a:t>As more people accept Bitcoin, it becomes more valuable to somebody looking to spend Bitcoin.</a:t>
            </a:r>
          </a:p>
          <a:p>
            <a:pPr algn="l"/>
            <a:r>
              <a:rPr lang="en-US" b="0" i="0" u="none" strike="noStrike" dirty="0">
                <a:effectLst/>
                <a:latin typeface="avenirnext"/>
              </a:rPr>
              <a:t>However, every other currency is also affected by network effects. </a:t>
            </a:r>
          </a:p>
          <a:p>
            <a:pPr algn="l"/>
            <a:r>
              <a:rPr lang="en-US" b="0" i="0" u="none" strike="noStrike" dirty="0">
                <a:effectLst/>
                <a:latin typeface="avenirnext"/>
              </a:rPr>
              <a:t>This powerful phenomenon favors whichever product has the largest user base, regardless of the underlying utility of the product. </a:t>
            </a:r>
          </a:p>
          <a:p>
            <a:endParaRPr lang="en-US" dirty="0"/>
          </a:p>
        </p:txBody>
      </p:sp>
      <p:sp>
        <p:nvSpPr>
          <p:cNvPr id="5" name="Slide Number Placeholder 4">
            <a:extLst>
              <a:ext uri="{FF2B5EF4-FFF2-40B4-BE49-F238E27FC236}">
                <a16:creationId xmlns:a16="http://schemas.microsoft.com/office/drawing/2014/main" id="{A5934B40-998E-397E-FC06-884D5313CEA7}"/>
              </a:ext>
            </a:extLst>
          </p:cNvPr>
          <p:cNvSpPr>
            <a:spLocks noGrp="1"/>
          </p:cNvSpPr>
          <p:nvPr>
            <p:ph type="sldNum" sz="quarter" idx="12"/>
          </p:nvPr>
        </p:nvSpPr>
        <p:spPr/>
        <p:txBody>
          <a:bodyPr/>
          <a:lstStyle/>
          <a:p>
            <a:fld id="{16CE333F-2060-0E4C-9522-8EFD15CA4C3C}" type="slidenum">
              <a:rPr lang="en-US" smtClean="0"/>
              <a:t>102</a:t>
            </a:fld>
            <a:endParaRPr lang="en-US"/>
          </a:p>
        </p:txBody>
      </p:sp>
    </p:spTree>
    <p:extLst>
      <p:ext uri="{BB962C8B-B14F-4D97-AF65-F5344CB8AC3E}">
        <p14:creationId xmlns:p14="http://schemas.microsoft.com/office/powerpoint/2010/main" val="26644126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74E42-B1A2-915A-B2DC-321F42C4F1E8}"/>
              </a:ext>
            </a:extLst>
          </p:cNvPr>
          <p:cNvSpPr>
            <a:spLocks noGrp="1"/>
          </p:cNvSpPr>
          <p:nvPr>
            <p:ph type="title"/>
          </p:nvPr>
        </p:nvSpPr>
        <p:spPr/>
        <p:txBody>
          <a:bodyPr>
            <a:normAutofit fontScale="90000"/>
          </a:bodyPr>
          <a:lstStyle/>
          <a:p>
            <a:r>
              <a:rPr lang="en-US" dirty="0"/>
              <a:t>Bitcoin and the Network Effect</a:t>
            </a:r>
            <a:br>
              <a:rPr lang="en-US" dirty="0"/>
            </a:br>
            <a:r>
              <a:rPr lang="en-US" sz="2700" dirty="0"/>
              <a:t>https://</a:t>
            </a:r>
            <a:r>
              <a:rPr lang="en-US" sz="2700" dirty="0" err="1"/>
              <a:t>river.com</a:t>
            </a:r>
            <a:r>
              <a:rPr lang="en-US" sz="2700" dirty="0"/>
              <a:t>/learn/bitcoins-network-effect/</a:t>
            </a:r>
          </a:p>
        </p:txBody>
      </p:sp>
      <p:sp>
        <p:nvSpPr>
          <p:cNvPr id="6" name="Content Placeholder 5">
            <a:extLst>
              <a:ext uri="{FF2B5EF4-FFF2-40B4-BE49-F238E27FC236}">
                <a16:creationId xmlns:a16="http://schemas.microsoft.com/office/drawing/2014/main" id="{31BB221B-1D27-C00B-F800-110A210FD57D}"/>
              </a:ext>
            </a:extLst>
          </p:cNvPr>
          <p:cNvSpPr>
            <a:spLocks noGrp="1"/>
          </p:cNvSpPr>
          <p:nvPr>
            <p:ph idx="1"/>
          </p:nvPr>
        </p:nvSpPr>
        <p:spPr/>
        <p:txBody>
          <a:bodyPr>
            <a:normAutofit fontScale="70000" lnSpcReduction="20000"/>
          </a:bodyPr>
          <a:lstStyle/>
          <a:p>
            <a:pPr algn="l"/>
            <a:r>
              <a:rPr lang="en-US" b="0" i="0" u="none" strike="noStrike" dirty="0">
                <a:effectLst/>
                <a:latin typeface="avenirnext"/>
              </a:rPr>
              <a:t>This means that currencies that are well-established with large user bases have strong lock-in effects, incentivizing people to continue using them.</a:t>
            </a:r>
          </a:p>
          <a:p>
            <a:pPr algn="l"/>
            <a:r>
              <a:rPr lang="en-US" b="0" i="0" u="none" strike="noStrike" dirty="0">
                <a:effectLst/>
                <a:latin typeface="avenirnext"/>
              </a:rPr>
              <a:t>Bitcoin is intended to disrupt fiat currencies with several million users. </a:t>
            </a:r>
          </a:p>
          <a:p>
            <a:pPr algn="l"/>
            <a:r>
              <a:rPr lang="en-US" b="0" i="0" u="none" strike="noStrike" dirty="0">
                <a:effectLst/>
                <a:latin typeface="avenirnext"/>
              </a:rPr>
              <a:t>More directly, many people expect Bitcoin to largely replace gold, a global store of value and one of the oldest currencies still in use. </a:t>
            </a:r>
          </a:p>
          <a:p>
            <a:pPr algn="l"/>
            <a:r>
              <a:rPr lang="en-US" b="0" i="0" u="none" strike="noStrike" dirty="0">
                <a:effectLst/>
                <a:latin typeface="avenirnext"/>
              </a:rPr>
              <a:t>To compete with established currencies, Bitcoin must overcome the lock-in effect that they currently benefit from. </a:t>
            </a:r>
          </a:p>
          <a:p>
            <a:pPr algn="l"/>
            <a:r>
              <a:rPr lang="en-US" b="0" i="0" u="none" strike="noStrike" dirty="0">
                <a:effectLst/>
                <a:latin typeface="avenirnext"/>
              </a:rPr>
              <a:t>This is why Bitcoin adoption has taken a long time, despite having much better characteristics of money than its existing competitors.</a:t>
            </a:r>
          </a:p>
          <a:p>
            <a:endParaRPr lang="en-US" dirty="0"/>
          </a:p>
        </p:txBody>
      </p:sp>
      <p:sp>
        <p:nvSpPr>
          <p:cNvPr id="5" name="Slide Number Placeholder 4">
            <a:extLst>
              <a:ext uri="{FF2B5EF4-FFF2-40B4-BE49-F238E27FC236}">
                <a16:creationId xmlns:a16="http://schemas.microsoft.com/office/drawing/2014/main" id="{A5934B40-998E-397E-FC06-884D5313CEA7}"/>
              </a:ext>
            </a:extLst>
          </p:cNvPr>
          <p:cNvSpPr>
            <a:spLocks noGrp="1"/>
          </p:cNvSpPr>
          <p:nvPr>
            <p:ph type="sldNum" sz="quarter" idx="12"/>
          </p:nvPr>
        </p:nvSpPr>
        <p:spPr/>
        <p:txBody>
          <a:bodyPr/>
          <a:lstStyle/>
          <a:p>
            <a:fld id="{16CE333F-2060-0E4C-9522-8EFD15CA4C3C}" type="slidenum">
              <a:rPr lang="en-US" smtClean="0"/>
              <a:t>103</a:t>
            </a:fld>
            <a:endParaRPr lang="en-US"/>
          </a:p>
        </p:txBody>
      </p:sp>
      <p:sp>
        <p:nvSpPr>
          <p:cNvPr id="3" name="TextBox 2">
            <a:extLst>
              <a:ext uri="{FF2B5EF4-FFF2-40B4-BE49-F238E27FC236}">
                <a16:creationId xmlns:a16="http://schemas.microsoft.com/office/drawing/2014/main" id="{411D0DE8-158D-7795-961E-C5F721A0DBB6}"/>
              </a:ext>
            </a:extLst>
          </p:cNvPr>
          <p:cNvSpPr txBox="1"/>
          <p:nvPr/>
        </p:nvSpPr>
        <p:spPr>
          <a:xfrm>
            <a:off x="4896091" y="5555848"/>
            <a:ext cx="2500132" cy="369332"/>
          </a:xfrm>
          <a:prstGeom prst="rect">
            <a:avLst/>
          </a:prstGeom>
          <a:noFill/>
        </p:spPr>
        <p:txBody>
          <a:bodyPr wrap="square" rtlCol="0">
            <a:spAutoFit/>
          </a:bodyPr>
          <a:lstStyle/>
          <a:p>
            <a:r>
              <a:rPr lang="en-US" dirty="0"/>
              <a:t>Ended here 3/13/2024</a:t>
            </a:r>
          </a:p>
        </p:txBody>
      </p:sp>
    </p:spTree>
    <p:extLst>
      <p:ext uri="{BB962C8B-B14F-4D97-AF65-F5344CB8AC3E}">
        <p14:creationId xmlns:p14="http://schemas.microsoft.com/office/powerpoint/2010/main" val="17500525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err="1"/>
              <a:t>Bitcoin</a:t>
            </a:r>
            <a:r>
              <a:rPr lang="en-US" dirty="0"/>
              <a:t> Units</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2" name="Content Placeholder 1"/>
          <p:cNvSpPr>
            <a:spLocks noGrp="1"/>
          </p:cNvSpPr>
          <p:nvPr>
            <p:ph idx="1"/>
          </p:nvPr>
        </p:nvSpPr>
        <p:spPr/>
        <p:txBody>
          <a:bodyPr>
            <a:normAutofit/>
          </a:bodyPr>
          <a:lstStyle/>
          <a:p>
            <a:r>
              <a:rPr lang="en-US" sz="2000" dirty="0"/>
              <a:t>As of 2014, symbols used to represent bitcoin are BTC, XBT, and    .  </a:t>
            </a:r>
          </a:p>
          <a:p>
            <a:r>
              <a:rPr lang="en-US" sz="2000" dirty="0"/>
              <a:t>Small amounts of bitcoin used as alternative units are </a:t>
            </a:r>
            <a:r>
              <a:rPr lang="en-US" sz="2000" dirty="0" err="1"/>
              <a:t>millibitcoin</a:t>
            </a:r>
            <a:r>
              <a:rPr lang="en-US" sz="2000" dirty="0"/>
              <a:t> (</a:t>
            </a:r>
            <a:r>
              <a:rPr lang="en-US" sz="2000" dirty="0" err="1"/>
              <a:t>mBTC</a:t>
            </a:r>
            <a:r>
              <a:rPr lang="en-US" sz="2000" dirty="0"/>
              <a:t>), </a:t>
            </a:r>
            <a:r>
              <a:rPr lang="en-US" sz="2000" dirty="0" err="1"/>
              <a:t>microbitcoin</a:t>
            </a:r>
            <a:r>
              <a:rPr lang="en-US" sz="2000" dirty="0"/>
              <a:t> (µBTC, sometimes referred to as bit), and </a:t>
            </a:r>
            <a:r>
              <a:rPr lang="en-US" sz="2000" dirty="0" err="1"/>
              <a:t>satoshi</a:t>
            </a:r>
            <a:r>
              <a:rPr lang="en-US" sz="2000" dirty="0"/>
              <a:t>. </a:t>
            </a:r>
          </a:p>
          <a:p>
            <a:r>
              <a:rPr lang="en-US" sz="2000" dirty="0"/>
              <a:t>Named in homage to bitcoin's creator, a </a:t>
            </a:r>
            <a:r>
              <a:rPr lang="en-US" sz="2000" dirty="0" err="1">
                <a:solidFill>
                  <a:srgbClr val="2014FF"/>
                </a:solidFill>
              </a:rPr>
              <a:t>satoshi</a:t>
            </a:r>
            <a:r>
              <a:rPr lang="en-US" sz="2000" dirty="0"/>
              <a:t> is the smallest amount within bitcoin representing 0.00 000 001 bitcoin, one hundred millionth of a bitcoin.</a:t>
            </a:r>
          </a:p>
          <a:p>
            <a:r>
              <a:rPr lang="en-US" sz="2000" dirty="0"/>
              <a:t>A </a:t>
            </a:r>
            <a:r>
              <a:rPr lang="en-US" sz="2000" dirty="0" err="1">
                <a:solidFill>
                  <a:srgbClr val="2014FF"/>
                </a:solidFill>
              </a:rPr>
              <a:t>millibitcoin</a:t>
            </a:r>
            <a:r>
              <a:rPr lang="en-US" sz="2000" dirty="0"/>
              <a:t> equals to 0.001 bitcoin, one thousandth of a bitcoin.</a:t>
            </a:r>
          </a:p>
          <a:p>
            <a:r>
              <a:rPr lang="en-US" sz="2000" dirty="0"/>
              <a:t>One </a:t>
            </a:r>
            <a:r>
              <a:rPr lang="en-US" sz="2000" dirty="0" err="1">
                <a:solidFill>
                  <a:srgbClr val="2014FF"/>
                </a:solidFill>
              </a:rPr>
              <a:t>microbitcoin</a:t>
            </a:r>
            <a:r>
              <a:rPr lang="en-US" sz="2000" dirty="0"/>
              <a:t> equals to 0.000001 bitcoin, one millionth of a bitcoin.</a:t>
            </a:r>
          </a:p>
          <a:p>
            <a:r>
              <a:rPr lang="en-US" sz="2000" dirty="0"/>
              <a:t>A proposal was submitted to the Unicode Consortium in October 2015 to add a codepoint for the symbol. </a:t>
            </a:r>
          </a:p>
          <a:p>
            <a:endParaRPr lang="en-US" sz="2000" dirty="0"/>
          </a:p>
        </p:txBody>
      </p:sp>
      <p:pic>
        <p:nvPicPr>
          <p:cNvPr id="3" name="Picture 2" descr="Screen Shot 2017-02-21 at 9.18.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427" y="2051024"/>
            <a:ext cx="241300" cy="457200"/>
          </a:xfrm>
          <a:prstGeom prst="rect">
            <a:avLst/>
          </a:prstGeom>
        </p:spPr>
      </p:pic>
      <p:sp>
        <p:nvSpPr>
          <p:cNvPr id="4" name="Slide Number Placeholder 3"/>
          <p:cNvSpPr>
            <a:spLocks noGrp="1"/>
          </p:cNvSpPr>
          <p:nvPr>
            <p:ph type="sldNum" sz="quarter" idx="12"/>
          </p:nvPr>
        </p:nvSpPr>
        <p:spPr/>
        <p:txBody>
          <a:bodyPr/>
          <a:lstStyle/>
          <a:p>
            <a:fld id="{16CE333F-2060-0E4C-9522-8EFD15CA4C3C}" type="slidenum">
              <a:rPr lang="en-US" smtClean="0"/>
              <a:t>104</a:t>
            </a:fld>
            <a:endParaRPr lang="en-US"/>
          </a:p>
        </p:txBody>
      </p:sp>
    </p:spTree>
    <p:extLst>
      <p:ext uri="{BB962C8B-B14F-4D97-AF65-F5344CB8AC3E}">
        <p14:creationId xmlns:p14="http://schemas.microsoft.com/office/powerpoint/2010/main" val="37729656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err="1"/>
              <a:t>Bitcoin</a:t>
            </a:r>
            <a:r>
              <a:rPr lang="en-US" dirty="0"/>
              <a:t> Transactions</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3" name="Content Placeholder 2"/>
          <p:cNvSpPr>
            <a:spLocks noGrp="1"/>
          </p:cNvSpPr>
          <p:nvPr>
            <p:ph idx="1"/>
          </p:nvPr>
        </p:nvSpPr>
        <p:spPr/>
        <p:txBody>
          <a:bodyPr>
            <a:noAutofit/>
          </a:bodyPr>
          <a:lstStyle/>
          <a:p>
            <a:r>
              <a:rPr lang="en-US" sz="1800" dirty="0"/>
              <a:t>A valid transaction must have one or more inputs.</a:t>
            </a:r>
          </a:p>
          <a:p>
            <a:r>
              <a:rPr lang="en-US" sz="1800" dirty="0"/>
              <a:t>Every input must be an unspent output of a previous transaction. </a:t>
            </a:r>
          </a:p>
          <a:p>
            <a:r>
              <a:rPr lang="en-US" sz="1800" dirty="0">
                <a:solidFill>
                  <a:srgbClr val="2014FF"/>
                </a:solidFill>
              </a:rPr>
              <a:t>The transaction must carry the digital signature of every input owner. </a:t>
            </a:r>
          </a:p>
          <a:p>
            <a:r>
              <a:rPr lang="en-US" sz="1800" dirty="0"/>
              <a:t>The use of multiple inputs corresponds to the use of multiple coins in a cash transaction. </a:t>
            </a:r>
          </a:p>
          <a:p>
            <a:r>
              <a:rPr lang="en-US" sz="1800" dirty="0"/>
              <a:t>A transaction can also have multiple outputs, allowing one to make multiple payments in one transaction.</a:t>
            </a:r>
          </a:p>
          <a:p>
            <a:r>
              <a:rPr lang="en-US" sz="1800" dirty="0"/>
              <a:t>As in a cash transaction, the sum of inputs (coins used to pay) can exceed the intended sum of payments. </a:t>
            </a:r>
          </a:p>
          <a:p>
            <a:r>
              <a:rPr lang="en-US" sz="1800" dirty="0"/>
              <a:t>In such a case, an additional output is used, returning the change back to the payer.</a:t>
            </a:r>
          </a:p>
          <a:p>
            <a:r>
              <a:rPr lang="en-US" sz="1800" dirty="0"/>
              <a:t>Any input </a:t>
            </a:r>
            <a:r>
              <a:rPr lang="en-US" sz="1800" dirty="0" err="1">
                <a:solidFill>
                  <a:srgbClr val="0017FF"/>
                </a:solidFill>
              </a:rPr>
              <a:t>satoshis</a:t>
            </a:r>
            <a:r>
              <a:rPr lang="en-US" sz="1800" dirty="0"/>
              <a:t> not accounted for in the transaction outputs become the transaction fee.</a:t>
            </a:r>
          </a:p>
        </p:txBody>
      </p:sp>
      <p:sp>
        <p:nvSpPr>
          <p:cNvPr id="6" name="Slide Number Placeholder 5"/>
          <p:cNvSpPr>
            <a:spLocks noGrp="1"/>
          </p:cNvSpPr>
          <p:nvPr>
            <p:ph type="sldNum" sz="quarter" idx="12"/>
          </p:nvPr>
        </p:nvSpPr>
        <p:spPr/>
        <p:txBody>
          <a:bodyPr/>
          <a:lstStyle/>
          <a:p>
            <a:fld id="{16CE333F-2060-0E4C-9522-8EFD15CA4C3C}" type="slidenum">
              <a:rPr lang="en-US" smtClean="0"/>
              <a:t>105</a:t>
            </a:fld>
            <a:endParaRPr lang="en-US"/>
          </a:p>
        </p:txBody>
      </p:sp>
    </p:spTree>
    <p:extLst>
      <p:ext uri="{BB962C8B-B14F-4D97-AF65-F5344CB8AC3E}">
        <p14:creationId xmlns:p14="http://schemas.microsoft.com/office/powerpoint/2010/main" val="23601393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88286"/>
            <a:ext cx="8229600" cy="1143000"/>
          </a:xfrm>
        </p:spPr>
        <p:txBody>
          <a:bodyPr>
            <a:normAutofit fontScale="90000"/>
          </a:bodyPr>
          <a:lstStyle/>
          <a:p>
            <a:pPr algn="l"/>
            <a:r>
              <a:rPr lang="en-US" dirty="0" err="1"/>
              <a:t>Bitcoin</a:t>
            </a:r>
            <a:r>
              <a:rPr lang="en-US" dirty="0"/>
              <a:t> Fees</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3" name="Content Placeholder 2"/>
          <p:cNvSpPr>
            <a:spLocks noGrp="1"/>
          </p:cNvSpPr>
          <p:nvPr>
            <p:ph sz="half" idx="1"/>
          </p:nvPr>
        </p:nvSpPr>
        <p:spPr/>
        <p:txBody>
          <a:bodyPr>
            <a:normAutofit/>
          </a:bodyPr>
          <a:lstStyle/>
          <a:p>
            <a:r>
              <a:rPr lang="en-US" sz="2000" dirty="0"/>
              <a:t>Paying a transaction fee is optional.</a:t>
            </a:r>
          </a:p>
          <a:p>
            <a:r>
              <a:rPr lang="en-US" sz="2000" dirty="0"/>
              <a:t>Miners can choose which transactions to process and prioritize those that pay higher fees. </a:t>
            </a:r>
          </a:p>
          <a:p>
            <a:r>
              <a:rPr lang="en-US" sz="2000" dirty="0"/>
              <a:t>Fees are based on the storage size of the transaction generated, which in turn is dependent on the number of inputs used to create the transaction. </a:t>
            </a:r>
          </a:p>
          <a:p>
            <a:r>
              <a:rPr lang="en-US" sz="2000" dirty="0"/>
              <a:t>Furthermore, priority is given to older unspent inputs.</a:t>
            </a:r>
          </a:p>
        </p:txBody>
      </p:sp>
      <p:pic>
        <p:nvPicPr>
          <p:cNvPr id="6" name="Content Placeholder 5" descr="Screen Shot 2017-02-21 at 9.15.16 AM.png"/>
          <p:cNvPicPr>
            <a:picLocks noGrp="1" noChangeAspect="1"/>
          </p:cNvPicPr>
          <p:nvPr>
            <p:ph sz="half" idx="2"/>
          </p:nvPr>
        </p:nvPicPr>
        <p:blipFill>
          <a:blip r:embed="rId2">
            <a:extLst>
              <a:ext uri="{28A0092B-C50C-407E-A947-70E740481C1C}">
                <a14:useLocalDpi xmlns:a14="http://schemas.microsoft.com/office/drawing/2010/main" val="0"/>
              </a:ext>
            </a:extLst>
          </a:blip>
          <a:srcRect t="-23094" b="-23094"/>
          <a:stretch>
            <a:fillRect/>
          </a:stretch>
        </p:blipFill>
        <p:spPr/>
      </p:pic>
      <p:sp>
        <p:nvSpPr>
          <p:cNvPr id="7" name="Slide Number Placeholder 6"/>
          <p:cNvSpPr>
            <a:spLocks noGrp="1"/>
          </p:cNvSpPr>
          <p:nvPr>
            <p:ph type="sldNum" sz="quarter" idx="12"/>
          </p:nvPr>
        </p:nvSpPr>
        <p:spPr/>
        <p:txBody>
          <a:bodyPr/>
          <a:lstStyle/>
          <a:p>
            <a:fld id="{16CE333F-2060-0E4C-9522-8EFD15CA4C3C}" type="slidenum">
              <a:rPr lang="en-US" smtClean="0"/>
              <a:t>106</a:t>
            </a:fld>
            <a:endParaRPr lang="en-US"/>
          </a:p>
        </p:txBody>
      </p:sp>
    </p:spTree>
    <p:extLst>
      <p:ext uri="{BB962C8B-B14F-4D97-AF65-F5344CB8AC3E}">
        <p14:creationId xmlns:p14="http://schemas.microsoft.com/office/powerpoint/2010/main" val="27661214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0" y="457200"/>
            <a:ext cx="4191000" cy="1143000"/>
          </a:xfrm>
        </p:spPr>
        <p:txBody>
          <a:bodyPr>
            <a:normAutofit/>
          </a:bodyPr>
          <a:lstStyle/>
          <a:p>
            <a:r>
              <a:rPr lang="en-US" sz="2700" dirty="0" err="1">
                <a:solidFill>
                  <a:srgbClr val="2014FF"/>
                </a:solidFill>
              </a:rPr>
              <a:t>Bitcoin</a:t>
            </a:r>
            <a:r>
              <a:rPr lang="en-US" sz="2700" dirty="0">
                <a:solidFill>
                  <a:srgbClr val="2014FF"/>
                </a:solidFill>
              </a:rPr>
              <a:t> Hash</a:t>
            </a:r>
            <a:br>
              <a:rPr lang="en-US" dirty="0">
                <a:solidFill>
                  <a:srgbClr val="2014FF"/>
                </a:solidFill>
              </a:rPr>
            </a:br>
            <a:r>
              <a:rPr lang="en-US" sz="2000" dirty="0">
                <a:solidFill>
                  <a:srgbClr val="2014FF"/>
                </a:solidFill>
              </a:rPr>
              <a:t>https://</a:t>
            </a:r>
            <a:r>
              <a:rPr lang="en-US" sz="2000" dirty="0" err="1">
                <a:solidFill>
                  <a:srgbClr val="2014FF"/>
                </a:solidFill>
              </a:rPr>
              <a:t>en.wikipedia.org</a:t>
            </a:r>
            <a:r>
              <a:rPr lang="en-US" sz="2000" dirty="0">
                <a:solidFill>
                  <a:srgbClr val="2014FF"/>
                </a:solidFill>
              </a:rPr>
              <a:t>/wiki/</a:t>
            </a:r>
            <a:r>
              <a:rPr lang="en-US" sz="2000" dirty="0" err="1">
                <a:solidFill>
                  <a:srgbClr val="2014FF"/>
                </a:solidFill>
              </a:rPr>
              <a:t>Bitcoin</a:t>
            </a:r>
            <a:endParaRPr lang="en-US" sz="2000" dirty="0">
              <a:solidFill>
                <a:srgbClr val="2014FF"/>
              </a:solidFill>
            </a:endParaRPr>
          </a:p>
        </p:txBody>
      </p:sp>
      <p:sp>
        <p:nvSpPr>
          <p:cNvPr id="3" name="Content Placeholder 2"/>
          <p:cNvSpPr>
            <a:spLocks noGrp="1"/>
          </p:cNvSpPr>
          <p:nvPr>
            <p:ph sz="half" idx="1"/>
          </p:nvPr>
        </p:nvSpPr>
        <p:spPr>
          <a:xfrm>
            <a:off x="313510" y="1469344"/>
            <a:ext cx="4220390" cy="3955070"/>
          </a:xfrm>
        </p:spPr>
        <p:txBody>
          <a:bodyPr>
            <a:noAutofit/>
          </a:bodyPr>
          <a:lstStyle/>
          <a:p>
            <a:r>
              <a:rPr lang="en-US" sz="1800" dirty="0"/>
              <a:t>A </a:t>
            </a:r>
            <a:r>
              <a:rPr lang="en-US" sz="1800" dirty="0">
                <a:solidFill>
                  <a:srgbClr val="2014FF"/>
                </a:solidFill>
              </a:rPr>
              <a:t>hash function </a:t>
            </a:r>
            <a:r>
              <a:rPr lang="en-US" sz="1800" dirty="0"/>
              <a:t>is any function that can be used to map data of arbitrary size to data of fixed size. </a:t>
            </a:r>
          </a:p>
          <a:p>
            <a:r>
              <a:rPr lang="en-US" sz="1800" dirty="0"/>
              <a:t>The values returned by a hash function are </a:t>
            </a:r>
            <a:r>
              <a:rPr lang="en-US" sz="1800" dirty="0">
                <a:solidFill>
                  <a:srgbClr val="2014FF"/>
                </a:solidFill>
              </a:rPr>
              <a:t>called hash values, hash codes, digests</a:t>
            </a:r>
            <a:r>
              <a:rPr lang="en-US" sz="1800" dirty="0"/>
              <a:t>, or simply hashes. </a:t>
            </a:r>
          </a:p>
          <a:p>
            <a:r>
              <a:rPr lang="en-US" sz="1800" dirty="0"/>
              <a:t>One use is a data structure called a hash table, widely used in computer software for rapid data lookup.</a:t>
            </a:r>
          </a:p>
          <a:p>
            <a:r>
              <a:rPr lang="en-US" sz="1800" dirty="0"/>
              <a:t>Hash functions accelerate table or database lookup by detecting duplicated records in a large file. </a:t>
            </a:r>
          </a:p>
          <a:p>
            <a:r>
              <a:rPr lang="en-US" sz="1800" dirty="0"/>
              <a:t>They are also useful in cryptography. </a:t>
            </a:r>
          </a:p>
          <a:p>
            <a:endParaRPr lang="en-US" sz="1800" dirty="0"/>
          </a:p>
        </p:txBody>
      </p:sp>
      <p:pic>
        <p:nvPicPr>
          <p:cNvPr id="6" name="Content Placeholder 5" descr="Screen Shot 2017-02-21 at 9.26.35 AM.png"/>
          <p:cNvPicPr>
            <a:picLocks noGrp="1" noChangeAspect="1"/>
          </p:cNvPicPr>
          <p:nvPr>
            <p:ph sz="half" idx="2"/>
          </p:nvPr>
        </p:nvPicPr>
        <p:blipFill>
          <a:blip r:embed="rId2">
            <a:extLst>
              <a:ext uri="{28A0092B-C50C-407E-A947-70E740481C1C}">
                <a14:useLocalDpi xmlns:a14="http://schemas.microsoft.com/office/drawing/2010/main" val="0"/>
              </a:ext>
            </a:extLst>
          </a:blip>
          <a:srcRect t="-2090" b="-2090"/>
          <a:stretch>
            <a:fillRect/>
          </a:stretch>
        </p:blipFill>
        <p:spPr/>
      </p:pic>
      <p:sp>
        <p:nvSpPr>
          <p:cNvPr id="7" name="Slide Number Placeholder 6"/>
          <p:cNvSpPr>
            <a:spLocks noGrp="1"/>
          </p:cNvSpPr>
          <p:nvPr>
            <p:ph type="sldNum" sz="quarter" idx="12"/>
          </p:nvPr>
        </p:nvSpPr>
        <p:spPr/>
        <p:txBody>
          <a:bodyPr/>
          <a:lstStyle/>
          <a:p>
            <a:fld id="{16CE333F-2060-0E4C-9522-8EFD15CA4C3C}" type="slidenum">
              <a:rPr lang="en-US" smtClean="0"/>
              <a:t>107</a:t>
            </a:fld>
            <a:endParaRPr lang="en-US"/>
          </a:p>
        </p:txBody>
      </p:sp>
      <p:sp>
        <p:nvSpPr>
          <p:cNvPr id="2" name="TextBox 1">
            <a:extLst>
              <a:ext uri="{FF2B5EF4-FFF2-40B4-BE49-F238E27FC236}">
                <a16:creationId xmlns:a16="http://schemas.microsoft.com/office/drawing/2014/main" id="{D9C37E09-2922-1E4A-97E6-76E6C3EB2FE5}"/>
              </a:ext>
            </a:extLst>
          </p:cNvPr>
          <p:cNvSpPr txBox="1"/>
          <p:nvPr/>
        </p:nvSpPr>
        <p:spPr>
          <a:xfrm>
            <a:off x="60360" y="227013"/>
            <a:ext cx="4650490" cy="954107"/>
          </a:xfrm>
          <a:prstGeom prst="rect">
            <a:avLst/>
          </a:prstGeom>
          <a:noFill/>
        </p:spPr>
        <p:txBody>
          <a:bodyPr wrap="square" rtlCol="0">
            <a:spAutoFit/>
          </a:bodyPr>
          <a:lstStyle/>
          <a:p>
            <a:pPr algn="ctr"/>
            <a:r>
              <a:rPr lang="en-US" sz="2800" dirty="0"/>
              <a:t>A Central Factor in Bitcoin is the Hash Function</a:t>
            </a:r>
          </a:p>
        </p:txBody>
      </p:sp>
    </p:spTree>
    <p:extLst>
      <p:ext uri="{BB962C8B-B14F-4D97-AF65-F5344CB8AC3E}">
        <p14:creationId xmlns:p14="http://schemas.microsoft.com/office/powerpoint/2010/main" val="37360662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ts val="0"/>
              </a:spcBef>
              <a:spcAft>
                <a:spcPts val="1200"/>
              </a:spcAft>
            </a:pPr>
            <a:r>
              <a:rPr lang="en-US" sz="2000" dirty="0">
                <a:solidFill>
                  <a:srgbClr val="2014FF"/>
                </a:solidFill>
              </a:rPr>
              <a:t>Cryptographic hash functions have many information-security applications, notably in digital signatures, message authentication codes (MACs), and other forms of authentication. </a:t>
            </a:r>
          </a:p>
          <a:p>
            <a:pPr>
              <a:spcBef>
                <a:spcPts val="0"/>
              </a:spcBef>
              <a:spcAft>
                <a:spcPts val="1200"/>
              </a:spcAft>
            </a:pPr>
            <a:r>
              <a:rPr lang="en-US" sz="2000" dirty="0"/>
              <a:t>They can also be used as ordinary hash functions, to index data in hash tables, for fingerprinting, to detect duplicate data or uniquely identify files, and as checksums to detect accidental data corruption. </a:t>
            </a:r>
          </a:p>
          <a:p>
            <a:pPr>
              <a:spcBef>
                <a:spcPts val="0"/>
              </a:spcBef>
              <a:spcAft>
                <a:spcPts val="1200"/>
              </a:spcAft>
            </a:pPr>
            <a:r>
              <a:rPr lang="en-US" sz="2000" dirty="0"/>
              <a:t>In information-security contexts, cryptographic hash values are sometimes called (digital) fingerprints, checksums, or just hash values, even though all these terms stand for more general functions with rather different properties and purposes.</a:t>
            </a:r>
          </a:p>
        </p:txBody>
      </p:sp>
      <p:sp>
        <p:nvSpPr>
          <p:cNvPr id="6" name="Title 4"/>
          <p:cNvSpPr>
            <a:spLocks noGrp="1"/>
          </p:cNvSpPr>
          <p:nvPr>
            <p:ph type="title"/>
          </p:nvPr>
        </p:nvSpPr>
        <p:spPr/>
        <p:txBody>
          <a:bodyPr>
            <a:normAutofit fontScale="90000"/>
          </a:bodyPr>
          <a:lstStyle/>
          <a:p>
            <a:pPr algn="l"/>
            <a:r>
              <a:rPr lang="en-US" dirty="0"/>
              <a:t>Cryptographic Hash</a:t>
            </a:r>
            <a:br>
              <a:rPr lang="en-US" dirty="0"/>
            </a:br>
            <a:r>
              <a:rPr lang="en-US" sz="2700" dirty="0"/>
              <a:t>https://</a:t>
            </a:r>
            <a:r>
              <a:rPr lang="en-US" sz="2700" dirty="0" err="1"/>
              <a:t>en.wikipedia.org</a:t>
            </a:r>
            <a:r>
              <a:rPr lang="en-US" sz="2700" dirty="0"/>
              <a:t>/wiki/</a:t>
            </a:r>
            <a:r>
              <a:rPr lang="en-US" sz="2700" dirty="0" err="1"/>
              <a:t>Cryptographic_hash_function</a:t>
            </a:r>
            <a:endParaRPr lang="en-US" sz="2700" dirty="0"/>
          </a:p>
        </p:txBody>
      </p:sp>
      <p:sp>
        <p:nvSpPr>
          <p:cNvPr id="4" name="Slide Number Placeholder 3"/>
          <p:cNvSpPr>
            <a:spLocks noGrp="1"/>
          </p:cNvSpPr>
          <p:nvPr>
            <p:ph type="sldNum" sz="quarter" idx="12"/>
          </p:nvPr>
        </p:nvSpPr>
        <p:spPr/>
        <p:txBody>
          <a:bodyPr/>
          <a:lstStyle/>
          <a:p>
            <a:fld id="{16CE333F-2060-0E4C-9522-8EFD15CA4C3C}" type="slidenum">
              <a:rPr lang="en-US" smtClean="0"/>
              <a:t>108</a:t>
            </a:fld>
            <a:endParaRPr lang="en-US"/>
          </a:p>
        </p:txBody>
      </p:sp>
    </p:spTree>
    <p:extLst>
      <p:ext uri="{BB962C8B-B14F-4D97-AF65-F5344CB8AC3E}">
        <p14:creationId xmlns:p14="http://schemas.microsoft.com/office/powerpoint/2010/main" val="14624394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a:t>Cryptographic Hash</a:t>
            </a:r>
            <a:br>
              <a:rPr lang="en-US" dirty="0"/>
            </a:br>
            <a:r>
              <a:rPr lang="en-US" sz="2700" dirty="0"/>
              <a:t>https://</a:t>
            </a:r>
            <a:r>
              <a:rPr lang="en-US" sz="2700" dirty="0" err="1"/>
              <a:t>en.wikipedia.org</a:t>
            </a:r>
            <a:r>
              <a:rPr lang="en-US" sz="2700" dirty="0"/>
              <a:t>/wiki/</a:t>
            </a:r>
            <a:r>
              <a:rPr lang="en-US" sz="2700" dirty="0" err="1"/>
              <a:t>Cryptographic_hash_function</a:t>
            </a:r>
            <a:endParaRPr lang="en-US" sz="2700" dirty="0"/>
          </a:p>
        </p:txBody>
      </p:sp>
      <p:sp>
        <p:nvSpPr>
          <p:cNvPr id="2" name="Content Placeholder 1"/>
          <p:cNvSpPr>
            <a:spLocks noGrp="1"/>
          </p:cNvSpPr>
          <p:nvPr>
            <p:ph idx="1"/>
          </p:nvPr>
        </p:nvSpPr>
        <p:spPr/>
        <p:txBody>
          <a:bodyPr>
            <a:noAutofit/>
          </a:bodyPr>
          <a:lstStyle/>
          <a:p>
            <a:pPr marL="0" indent="0">
              <a:buNone/>
            </a:pPr>
            <a:r>
              <a:rPr lang="en-US" sz="2400" dirty="0"/>
              <a:t>The ideal cryptographic hash function has five main properties:</a:t>
            </a:r>
          </a:p>
          <a:p>
            <a:pPr marL="573088"/>
            <a:r>
              <a:rPr lang="en-US" sz="2000" dirty="0"/>
              <a:t>It is </a:t>
            </a:r>
            <a:r>
              <a:rPr lang="en-US" sz="2000" dirty="0">
                <a:solidFill>
                  <a:srgbClr val="2014FF"/>
                </a:solidFill>
              </a:rPr>
              <a:t>deterministic</a:t>
            </a:r>
            <a:r>
              <a:rPr lang="en-US" sz="2000" dirty="0"/>
              <a:t> so the same message always results in the same hash</a:t>
            </a:r>
          </a:p>
          <a:p>
            <a:pPr marL="573088"/>
            <a:r>
              <a:rPr lang="en-US" sz="2000" dirty="0"/>
              <a:t>It is </a:t>
            </a:r>
            <a:r>
              <a:rPr lang="en-US" sz="2000" dirty="0">
                <a:solidFill>
                  <a:srgbClr val="2014FF"/>
                </a:solidFill>
              </a:rPr>
              <a:t>quick to compute </a:t>
            </a:r>
            <a:r>
              <a:rPr lang="en-US" sz="2000" dirty="0"/>
              <a:t>the hash value for any given message</a:t>
            </a:r>
          </a:p>
          <a:p>
            <a:pPr marL="573088"/>
            <a:r>
              <a:rPr lang="en-US" sz="2000" dirty="0"/>
              <a:t>It is </a:t>
            </a:r>
            <a:r>
              <a:rPr lang="en-US" sz="2000" dirty="0">
                <a:solidFill>
                  <a:srgbClr val="2014FF"/>
                </a:solidFill>
              </a:rPr>
              <a:t>infeasible to generate a message from its hash value </a:t>
            </a:r>
            <a:r>
              <a:rPr lang="en-US" sz="2000" dirty="0"/>
              <a:t>except by trying all possible messages</a:t>
            </a:r>
          </a:p>
          <a:p>
            <a:pPr marL="573088"/>
            <a:r>
              <a:rPr lang="en-US" sz="2000" dirty="0"/>
              <a:t>A </a:t>
            </a:r>
            <a:r>
              <a:rPr lang="en-US" sz="2000" dirty="0">
                <a:solidFill>
                  <a:srgbClr val="2014FF"/>
                </a:solidFill>
              </a:rPr>
              <a:t>small change to a message should change the hash value </a:t>
            </a:r>
            <a:r>
              <a:rPr lang="en-US" sz="2000" dirty="0"/>
              <a:t>so extensively that the new hash value appears uncorrelated with the old hash value</a:t>
            </a:r>
          </a:p>
          <a:p>
            <a:pPr marL="573088"/>
            <a:r>
              <a:rPr lang="en-US" sz="2000" dirty="0"/>
              <a:t>It is </a:t>
            </a:r>
            <a:r>
              <a:rPr lang="en-US" sz="2000" dirty="0">
                <a:solidFill>
                  <a:srgbClr val="2014FF"/>
                </a:solidFill>
              </a:rPr>
              <a:t>infeasible to find two different messages with the same hash value</a:t>
            </a:r>
          </a:p>
          <a:p>
            <a:endParaRPr lang="en-US" sz="2400" dirty="0"/>
          </a:p>
        </p:txBody>
      </p:sp>
      <p:sp>
        <p:nvSpPr>
          <p:cNvPr id="3" name="Slide Number Placeholder 2"/>
          <p:cNvSpPr>
            <a:spLocks noGrp="1"/>
          </p:cNvSpPr>
          <p:nvPr>
            <p:ph type="sldNum" sz="quarter" idx="12"/>
          </p:nvPr>
        </p:nvSpPr>
        <p:spPr/>
        <p:txBody>
          <a:bodyPr/>
          <a:lstStyle/>
          <a:p>
            <a:fld id="{16CE333F-2060-0E4C-9522-8EFD15CA4C3C}" type="slidenum">
              <a:rPr lang="en-US" smtClean="0"/>
              <a:t>109</a:t>
            </a:fld>
            <a:endParaRPr lang="en-US"/>
          </a:p>
        </p:txBody>
      </p:sp>
    </p:spTree>
    <p:extLst>
      <p:ext uri="{BB962C8B-B14F-4D97-AF65-F5344CB8AC3E}">
        <p14:creationId xmlns:p14="http://schemas.microsoft.com/office/powerpoint/2010/main" val="2108434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a:extLst>
              <a:ext uri="{FF2B5EF4-FFF2-40B4-BE49-F238E27FC236}">
                <a16:creationId xmlns:a16="http://schemas.microsoft.com/office/drawing/2014/main" id="{0A454700-1BAB-D2D4-F28F-33CD2CFBF41F}"/>
              </a:ext>
            </a:extLst>
          </p:cNvPr>
          <p:cNvPicPr>
            <a:picLocks noChangeAspect="1"/>
          </p:cNvPicPr>
          <p:nvPr/>
        </p:nvPicPr>
        <p:blipFill>
          <a:blip r:embed="rId2"/>
          <a:stretch>
            <a:fillRect/>
          </a:stretch>
        </p:blipFill>
        <p:spPr>
          <a:xfrm>
            <a:off x="2068259" y="457200"/>
            <a:ext cx="5007482" cy="5943600"/>
          </a:xfrm>
          <a:prstGeom prst="rect">
            <a:avLst/>
          </a:prstGeom>
        </p:spPr>
      </p:pic>
      <p:sp>
        <p:nvSpPr>
          <p:cNvPr id="2" name="Slide Number Placeholder 1">
            <a:extLst>
              <a:ext uri="{FF2B5EF4-FFF2-40B4-BE49-F238E27FC236}">
                <a16:creationId xmlns:a16="http://schemas.microsoft.com/office/drawing/2014/main" id="{0A7999E5-8638-3BB7-DC49-AE4CD28D5377}"/>
              </a:ext>
            </a:extLst>
          </p:cNvPr>
          <p:cNvSpPr>
            <a:spLocks noGrp="1"/>
          </p:cNvSpPr>
          <p:nvPr>
            <p:ph type="sldNum" sz="quarter" idx="12"/>
          </p:nvPr>
        </p:nvSpPr>
        <p:spPr>
          <a:xfrm>
            <a:off x="8778240" y="6455664"/>
            <a:ext cx="336042" cy="365125"/>
          </a:xfrm>
        </p:spPr>
        <p:txBody>
          <a:bodyPr>
            <a:normAutofit/>
          </a:bodyPr>
          <a:lstStyle/>
          <a:p>
            <a:pPr>
              <a:spcAft>
                <a:spcPts val="600"/>
              </a:spcAft>
            </a:pPr>
            <a:fld id="{16CE333F-2060-0E4C-9522-8EFD15CA4C3C}" type="slidenum">
              <a:rPr lang="en-US" sz="1000">
                <a:solidFill>
                  <a:srgbClr val="FFFFFF"/>
                </a:solidFill>
              </a:rPr>
              <a:pPr>
                <a:spcAft>
                  <a:spcPts val="600"/>
                </a:spcAft>
              </a:pPr>
              <a:t>11</a:t>
            </a:fld>
            <a:endParaRPr lang="en-US" sz="1000">
              <a:solidFill>
                <a:srgbClr val="FFFFFF"/>
              </a:solidFill>
            </a:endParaRPr>
          </a:p>
        </p:txBody>
      </p:sp>
    </p:spTree>
    <p:extLst>
      <p:ext uri="{BB962C8B-B14F-4D97-AF65-F5344CB8AC3E}">
        <p14:creationId xmlns:p14="http://schemas.microsoft.com/office/powerpoint/2010/main" val="652530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spcBef>
                <a:spcPts val="1632"/>
              </a:spcBef>
              <a:buNone/>
            </a:pPr>
            <a:r>
              <a:rPr lang="en-US" sz="1800" dirty="0"/>
              <a:t>Most cryptographic hash functions are designed to take a string of any length as input and produce a fixed-length hash value.</a:t>
            </a:r>
          </a:p>
          <a:p>
            <a:pPr marL="0" indent="0">
              <a:spcBef>
                <a:spcPts val="1032"/>
              </a:spcBef>
              <a:buNone/>
            </a:pPr>
            <a:r>
              <a:rPr lang="en-US" sz="1800" dirty="0"/>
              <a:t>In theoretical cryptography, the security level of a cryptographic hash function has been defined using the following properties:</a:t>
            </a:r>
          </a:p>
          <a:p>
            <a:pPr>
              <a:spcBef>
                <a:spcPts val="1032"/>
              </a:spcBef>
            </a:pPr>
            <a:r>
              <a:rPr lang="en-US" sz="1800" dirty="0">
                <a:solidFill>
                  <a:srgbClr val="2014FF"/>
                </a:solidFill>
              </a:rPr>
              <a:t>Pre-image resistance </a:t>
            </a:r>
            <a:r>
              <a:rPr lang="en-US" sz="1800" dirty="0"/>
              <a:t>Given a hash value </a:t>
            </a:r>
            <a:r>
              <a:rPr lang="en-US" sz="1800" i="1" dirty="0"/>
              <a:t>h</a:t>
            </a:r>
            <a:r>
              <a:rPr lang="en-US" sz="1800" dirty="0"/>
              <a:t> it should be </a:t>
            </a:r>
            <a:r>
              <a:rPr lang="en-US" sz="1800" dirty="0">
                <a:solidFill>
                  <a:srgbClr val="0017FF"/>
                </a:solidFill>
              </a:rPr>
              <a:t>difficult to invert the hash </a:t>
            </a:r>
            <a:r>
              <a:rPr lang="en-US" sz="1800" dirty="0"/>
              <a:t>and find any message </a:t>
            </a:r>
            <a:r>
              <a:rPr lang="en-US" sz="1800" i="1" dirty="0"/>
              <a:t>m</a:t>
            </a:r>
            <a:r>
              <a:rPr lang="en-US" sz="1800" dirty="0"/>
              <a:t> such that </a:t>
            </a:r>
            <a:r>
              <a:rPr lang="en-US" sz="1800" i="1" dirty="0"/>
              <a:t>h = hash(m)</a:t>
            </a:r>
            <a:r>
              <a:rPr lang="en-US" sz="1800" dirty="0"/>
              <a:t>. This concept is related to that of one-way function. Functions that lack this property are vulnerable to preimage attacks. </a:t>
            </a:r>
          </a:p>
          <a:p>
            <a:pPr>
              <a:spcBef>
                <a:spcPts val="1032"/>
              </a:spcBef>
            </a:pPr>
            <a:r>
              <a:rPr lang="en-US" sz="1800" dirty="0">
                <a:solidFill>
                  <a:srgbClr val="2014FF"/>
                </a:solidFill>
              </a:rPr>
              <a:t>Second pre-image resistance </a:t>
            </a:r>
            <a:r>
              <a:rPr lang="en-US" sz="1800" dirty="0"/>
              <a:t>Given an input </a:t>
            </a:r>
            <a:r>
              <a:rPr lang="en-US" sz="1800" i="1" dirty="0"/>
              <a:t>m</a:t>
            </a:r>
            <a:r>
              <a:rPr lang="en-US" sz="1800" baseline="-25000" dirty="0"/>
              <a:t>1</a:t>
            </a:r>
            <a:r>
              <a:rPr lang="en-US" sz="1800" dirty="0"/>
              <a:t> it should be difficult to find different input </a:t>
            </a:r>
            <a:r>
              <a:rPr lang="en-US" sz="1800" i="1" dirty="0"/>
              <a:t>m</a:t>
            </a:r>
            <a:r>
              <a:rPr lang="en-US" sz="1800" baseline="-25000" dirty="0"/>
              <a:t>2</a:t>
            </a:r>
            <a:r>
              <a:rPr lang="en-US" sz="1800" dirty="0"/>
              <a:t> such that </a:t>
            </a:r>
            <a:r>
              <a:rPr lang="en-US" sz="1800" i="1" dirty="0"/>
              <a:t>hash</a:t>
            </a:r>
            <a:r>
              <a:rPr lang="en-US" sz="1800" dirty="0"/>
              <a:t>(</a:t>
            </a:r>
            <a:r>
              <a:rPr lang="en-US" sz="1800" i="1" dirty="0"/>
              <a:t>m</a:t>
            </a:r>
            <a:r>
              <a:rPr lang="en-US" sz="1800" baseline="-25000" dirty="0"/>
              <a:t>1</a:t>
            </a:r>
            <a:r>
              <a:rPr lang="en-US" sz="1800" dirty="0"/>
              <a:t>) = </a:t>
            </a:r>
            <a:r>
              <a:rPr lang="en-US" sz="1800" i="1" dirty="0"/>
              <a:t>hash</a:t>
            </a:r>
            <a:r>
              <a:rPr lang="en-US" sz="1800" dirty="0"/>
              <a:t>(</a:t>
            </a:r>
            <a:r>
              <a:rPr lang="en-US" sz="1800" i="1" dirty="0"/>
              <a:t>m</a:t>
            </a:r>
            <a:r>
              <a:rPr lang="en-US" sz="1800" baseline="-25000" dirty="0"/>
              <a:t>2</a:t>
            </a:r>
            <a:r>
              <a:rPr lang="en-US" sz="1800" dirty="0"/>
              <a:t>). Functions that lack this property are vulnerable to second pre-image attacks. </a:t>
            </a:r>
          </a:p>
          <a:p>
            <a:pPr>
              <a:spcBef>
                <a:spcPts val="1032"/>
              </a:spcBef>
            </a:pPr>
            <a:r>
              <a:rPr lang="en-US" sz="1800" dirty="0">
                <a:solidFill>
                  <a:srgbClr val="2014FF"/>
                </a:solidFill>
              </a:rPr>
              <a:t>Collision resistance </a:t>
            </a:r>
            <a:r>
              <a:rPr lang="en-US" sz="1800" dirty="0"/>
              <a:t>It should be difficult to find two different messages </a:t>
            </a:r>
            <a:r>
              <a:rPr lang="en-US" sz="1800" i="1" dirty="0"/>
              <a:t>m</a:t>
            </a:r>
            <a:r>
              <a:rPr lang="en-US" sz="1800" baseline="-25000" dirty="0"/>
              <a:t>1</a:t>
            </a:r>
            <a:r>
              <a:rPr lang="en-US" sz="1800" dirty="0"/>
              <a:t> and </a:t>
            </a:r>
            <a:r>
              <a:rPr lang="en-US" sz="1800" i="1" dirty="0"/>
              <a:t>m</a:t>
            </a:r>
            <a:r>
              <a:rPr lang="en-US" sz="1800" baseline="-25000" dirty="0"/>
              <a:t>2</a:t>
            </a:r>
            <a:r>
              <a:rPr lang="en-US" sz="1800" dirty="0"/>
              <a:t> such that </a:t>
            </a:r>
            <a:r>
              <a:rPr lang="en-US" sz="1800" i="1" dirty="0"/>
              <a:t>hash</a:t>
            </a:r>
            <a:r>
              <a:rPr lang="en-US" sz="1800" dirty="0"/>
              <a:t>(</a:t>
            </a:r>
            <a:r>
              <a:rPr lang="en-US" sz="1800" i="1" dirty="0"/>
              <a:t>m</a:t>
            </a:r>
            <a:r>
              <a:rPr lang="en-US" sz="1800" baseline="-25000" dirty="0"/>
              <a:t>1</a:t>
            </a:r>
            <a:r>
              <a:rPr lang="en-US" sz="1800" dirty="0"/>
              <a:t>) = </a:t>
            </a:r>
            <a:r>
              <a:rPr lang="en-US" sz="1800" i="1" dirty="0"/>
              <a:t>hash</a:t>
            </a:r>
            <a:r>
              <a:rPr lang="en-US" sz="1800" dirty="0"/>
              <a:t>(</a:t>
            </a:r>
            <a:r>
              <a:rPr lang="en-US" sz="1800" i="1" dirty="0"/>
              <a:t>m</a:t>
            </a:r>
            <a:r>
              <a:rPr lang="en-US" sz="1800" baseline="-25000" dirty="0"/>
              <a:t>2</a:t>
            </a:r>
            <a:r>
              <a:rPr lang="en-US" sz="1800" dirty="0"/>
              <a:t>). Such a pair is called a cryptographic hash collision. This property is sometimes referred to as </a:t>
            </a:r>
            <a:r>
              <a:rPr lang="en-US" sz="1800" i="1" dirty="0"/>
              <a:t>strong collision resistance</a:t>
            </a:r>
            <a:endParaRPr lang="en-US" sz="1800" dirty="0"/>
          </a:p>
        </p:txBody>
      </p:sp>
      <p:sp>
        <p:nvSpPr>
          <p:cNvPr id="7" name="Title 4"/>
          <p:cNvSpPr>
            <a:spLocks noGrp="1"/>
          </p:cNvSpPr>
          <p:nvPr>
            <p:ph type="title"/>
          </p:nvPr>
        </p:nvSpPr>
        <p:spPr/>
        <p:txBody>
          <a:bodyPr>
            <a:normAutofit fontScale="90000"/>
          </a:bodyPr>
          <a:lstStyle/>
          <a:p>
            <a:pPr algn="l"/>
            <a:r>
              <a:rPr lang="en-US" dirty="0"/>
              <a:t>Cryptographic Hash (“One-way Hash”)</a:t>
            </a:r>
            <a:br>
              <a:rPr lang="en-US" dirty="0"/>
            </a:br>
            <a:r>
              <a:rPr lang="en-US" sz="2700" dirty="0"/>
              <a:t>https://</a:t>
            </a:r>
            <a:r>
              <a:rPr lang="en-US" sz="2700" dirty="0" err="1"/>
              <a:t>en.wikipedia.org</a:t>
            </a:r>
            <a:r>
              <a:rPr lang="en-US" sz="2700" dirty="0"/>
              <a:t>/wiki/</a:t>
            </a:r>
            <a:r>
              <a:rPr lang="en-US" sz="2700" dirty="0" err="1"/>
              <a:t>Cryptographic_hash_function</a:t>
            </a:r>
            <a:endParaRPr lang="en-US" sz="2700" dirty="0"/>
          </a:p>
        </p:txBody>
      </p:sp>
      <p:sp>
        <p:nvSpPr>
          <p:cNvPr id="8" name="Slide Number Placeholder 7"/>
          <p:cNvSpPr>
            <a:spLocks noGrp="1"/>
          </p:cNvSpPr>
          <p:nvPr>
            <p:ph type="sldNum" sz="quarter" idx="12"/>
          </p:nvPr>
        </p:nvSpPr>
        <p:spPr/>
        <p:txBody>
          <a:bodyPr/>
          <a:lstStyle/>
          <a:p>
            <a:fld id="{16CE333F-2060-0E4C-9522-8EFD15CA4C3C}" type="slidenum">
              <a:rPr lang="en-US" smtClean="0"/>
              <a:t>110</a:t>
            </a:fld>
            <a:endParaRPr lang="en-US"/>
          </a:p>
        </p:txBody>
      </p:sp>
    </p:spTree>
    <p:extLst>
      <p:ext uri="{BB962C8B-B14F-4D97-AF65-F5344CB8AC3E}">
        <p14:creationId xmlns:p14="http://schemas.microsoft.com/office/powerpoint/2010/main" val="35909303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48200" y="274638"/>
            <a:ext cx="4038600" cy="1143000"/>
          </a:xfrm>
        </p:spPr>
        <p:txBody>
          <a:bodyPr>
            <a:normAutofit fontScale="90000"/>
          </a:bodyPr>
          <a:lstStyle/>
          <a:p>
            <a:r>
              <a:rPr lang="en-US" sz="3100" dirty="0" err="1"/>
              <a:t>Crypographic</a:t>
            </a:r>
            <a:r>
              <a:rPr lang="en-US" sz="3100" dirty="0"/>
              <a:t> Hash</a:t>
            </a:r>
            <a:br>
              <a:rPr lang="en-US" sz="3100" dirty="0"/>
            </a:br>
            <a:r>
              <a:rPr lang="en-US" sz="2700" dirty="0"/>
              <a:t>https://</a:t>
            </a:r>
            <a:r>
              <a:rPr lang="en-US" sz="2700" dirty="0" err="1"/>
              <a:t>en.wikipedia.org</a:t>
            </a:r>
            <a:r>
              <a:rPr lang="en-US" sz="2700" dirty="0"/>
              <a:t>/wiki/</a:t>
            </a:r>
            <a:r>
              <a:rPr lang="en-US" sz="2700" dirty="0" err="1"/>
              <a:t>Bitcoin</a:t>
            </a:r>
            <a:endParaRPr lang="en-US" sz="2700" dirty="0"/>
          </a:p>
        </p:txBody>
      </p:sp>
      <p:sp>
        <p:nvSpPr>
          <p:cNvPr id="4" name="Content Placeholder 3"/>
          <p:cNvSpPr>
            <a:spLocks noGrp="1"/>
          </p:cNvSpPr>
          <p:nvPr>
            <p:ph sz="half" idx="1"/>
          </p:nvPr>
        </p:nvSpPr>
        <p:spPr>
          <a:xfrm>
            <a:off x="147877" y="1144550"/>
            <a:ext cx="4709410" cy="5291788"/>
          </a:xfrm>
        </p:spPr>
        <p:txBody>
          <a:bodyPr>
            <a:noAutofit/>
          </a:bodyPr>
          <a:lstStyle/>
          <a:p>
            <a:pPr>
              <a:spcBef>
                <a:spcPts val="0"/>
              </a:spcBef>
              <a:spcAft>
                <a:spcPts val="1200"/>
              </a:spcAft>
            </a:pPr>
            <a:r>
              <a:rPr lang="en-US" sz="1600" dirty="0"/>
              <a:t>As stated, </a:t>
            </a:r>
            <a:r>
              <a:rPr lang="en-US" sz="1600" dirty="0">
                <a:solidFill>
                  <a:srgbClr val="2014FF"/>
                </a:solidFill>
              </a:rPr>
              <a:t>cryptographic hash function </a:t>
            </a:r>
            <a:r>
              <a:rPr lang="en-US" sz="1600" dirty="0"/>
              <a:t>is a special class of hash function that has certain properties which make it suitable for use in cryptography. </a:t>
            </a:r>
          </a:p>
          <a:p>
            <a:pPr>
              <a:spcBef>
                <a:spcPts val="0"/>
              </a:spcBef>
              <a:spcAft>
                <a:spcPts val="1200"/>
              </a:spcAft>
            </a:pPr>
            <a:r>
              <a:rPr lang="en-US" sz="1600" dirty="0"/>
              <a:t>It is a </a:t>
            </a:r>
            <a:r>
              <a:rPr lang="en-US" sz="1600" dirty="0">
                <a:solidFill>
                  <a:srgbClr val="2014FF"/>
                </a:solidFill>
              </a:rPr>
              <a:t>mathematical algorithm </a:t>
            </a:r>
            <a:r>
              <a:rPr lang="en-US" sz="1600" dirty="0"/>
              <a:t>that maps data of arbitrary size to a bit string of a fixed size (a hash function) which is designed to also be a one-way function, that is, a function which is infeasible to invert. </a:t>
            </a:r>
          </a:p>
          <a:p>
            <a:pPr>
              <a:spcBef>
                <a:spcPts val="0"/>
              </a:spcBef>
              <a:spcAft>
                <a:spcPts val="1200"/>
              </a:spcAft>
            </a:pPr>
            <a:r>
              <a:rPr lang="en-US" sz="1600" dirty="0"/>
              <a:t>The only way to recreate the input data from an ideal cryptographic hash function's output is to attempt a brute-force search of possible inputs to see if they produce a match, or use a "rainbow table" of matched hashes.</a:t>
            </a:r>
          </a:p>
          <a:p>
            <a:pPr>
              <a:spcBef>
                <a:spcPts val="0"/>
              </a:spcBef>
              <a:spcAft>
                <a:spcPts val="1200"/>
              </a:spcAft>
            </a:pPr>
            <a:r>
              <a:rPr lang="en-US" sz="1600" dirty="0">
                <a:solidFill>
                  <a:srgbClr val="2014FF"/>
                </a:solidFill>
              </a:rPr>
              <a:t>Bruce </a:t>
            </a:r>
            <a:r>
              <a:rPr lang="en-US" sz="1600" dirty="0" err="1">
                <a:solidFill>
                  <a:srgbClr val="2014FF"/>
                </a:solidFill>
              </a:rPr>
              <a:t>Schneier</a:t>
            </a:r>
            <a:r>
              <a:rPr lang="en-US" sz="1600" dirty="0">
                <a:solidFill>
                  <a:srgbClr val="2014FF"/>
                </a:solidFill>
              </a:rPr>
              <a:t> has called one-way hash functions "the workhorses of modern cryptography”.</a:t>
            </a:r>
          </a:p>
          <a:p>
            <a:pPr>
              <a:spcBef>
                <a:spcPts val="0"/>
              </a:spcBef>
              <a:spcAft>
                <a:spcPts val="1200"/>
              </a:spcAft>
            </a:pPr>
            <a:r>
              <a:rPr lang="en-US" sz="1600" dirty="0"/>
              <a:t>The input data is often called the message, and the output (the hash value or hash) is often called the message digest or simply the digest.</a:t>
            </a:r>
          </a:p>
          <a:p>
            <a:pPr>
              <a:spcBef>
                <a:spcPts val="0"/>
              </a:spcBef>
              <a:spcAft>
                <a:spcPts val="1200"/>
              </a:spcAft>
            </a:pPr>
            <a:endParaRPr lang="en-US" sz="1600" dirty="0"/>
          </a:p>
        </p:txBody>
      </p:sp>
      <p:pic>
        <p:nvPicPr>
          <p:cNvPr id="7" name="Content Placeholder 6" descr="Screen Shot 2017-02-21 at 10.01.00 AM.png"/>
          <p:cNvPicPr>
            <a:picLocks noGrp="1" noChangeAspect="1"/>
          </p:cNvPicPr>
          <p:nvPr>
            <p:ph sz="half" idx="2"/>
          </p:nvPr>
        </p:nvPicPr>
        <p:blipFill>
          <a:blip r:embed="rId2">
            <a:extLst>
              <a:ext uri="{28A0092B-C50C-407E-A947-70E740481C1C}">
                <a14:useLocalDpi xmlns:a14="http://schemas.microsoft.com/office/drawing/2010/main" val="0"/>
              </a:ext>
            </a:extLst>
          </a:blip>
          <a:srcRect t="-12702" b="-12702"/>
          <a:stretch>
            <a:fillRect/>
          </a:stretch>
        </p:blipFill>
        <p:spPr>
          <a:xfrm>
            <a:off x="4908317" y="1600200"/>
            <a:ext cx="4038600" cy="4525963"/>
          </a:xfrm>
        </p:spPr>
      </p:pic>
      <p:sp>
        <p:nvSpPr>
          <p:cNvPr id="8" name="Slide Number Placeholder 7"/>
          <p:cNvSpPr>
            <a:spLocks noGrp="1"/>
          </p:cNvSpPr>
          <p:nvPr>
            <p:ph type="sldNum" sz="quarter" idx="12"/>
          </p:nvPr>
        </p:nvSpPr>
        <p:spPr/>
        <p:txBody>
          <a:bodyPr/>
          <a:lstStyle/>
          <a:p>
            <a:fld id="{16CE333F-2060-0E4C-9522-8EFD15CA4C3C}" type="slidenum">
              <a:rPr lang="en-US" smtClean="0"/>
              <a:t>111</a:t>
            </a:fld>
            <a:endParaRPr lang="en-US"/>
          </a:p>
        </p:txBody>
      </p:sp>
      <p:sp>
        <p:nvSpPr>
          <p:cNvPr id="2" name="TextBox 1"/>
          <p:cNvSpPr txBox="1"/>
          <p:nvPr/>
        </p:nvSpPr>
        <p:spPr>
          <a:xfrm>
            <a:off x="4908317" y="5851563"/>
            <a:ext cx="4038600" cy="584775"/>
          </a:xfrm>
          <a:prstGeom prst="rect">
            <a:avLst/>
          </a:prstGeom>
          <a:noFill/>
        </p:spPr>
        <p:txBody>
          <a:bodyPr wrap="square" rtlCol="0">
            <a:spAutoFit/>
          </a:bodyPr>
          <a:lstStyle/>
          <a:p>
            <a:pPr algn="ctr"/>
            <a:r>
              <a:rPr lang="en-US" sz="1600" dirty="0">
                <a:solidFill>
                  <a:srgbClr val="800000"/>
                </a:solidFill>
              </a:rPr>
              <a:t>Note:  Bitcoin uses the SHA-256 hash algorithm</a:t>
            </a:r>
          </a:p>
        </p:txBody>
      </p:sp>
      <p:grpSp>
        <p:nvGrpSpPr>
          <p:cNvPr id="10" name="Group 9"/>
          <p:cNvGrpSpPr/>
          <p:nvPr/>
        </p:nvGrpSpPr>
        <p:grpSpPr>
          <a:xfrm>
            <a:off x="5010377" y="1542274"/>
            <a:ext cx="3778483" cy="759793"/>
            <a:chOff x="5010377" y="1542274"/>
            <a:chExt cx="3778483" cy="759793"/>
          </a:xfrm>
        </p:grpSpPr>
        <p:sp>
          <p:nvSpPr>
            <p:cNvPr id="3" name="TextBox 2"/>
            <p:cNvSpPr txBox="1"/>
            <p:nvPr/>
          </p:nvSpPr>
          <p:spPr>
            <a:xfrm>
              <a:off x="5010377" y="1542274"/>
              <a:ext cx="3778483" cy="369332"/>
            </a:xfrm>
            <a:prstGeom prst="rect">
              <a:avLst/>
            </a:prstGeom>
            <a:noFill/>
            <a:ln>
              <a:solidFill>
                <a:srgbClr val="FF0000"/>
              </a:solidFill>
            </a:ln>
          </p:spPr>
          <p:txBody>
            <a:bodyPr wrap="square" rtlCol="0">
              <a:spAutoFit/>
            </a:bodyPr>
            <a:lstStyle/>
            <a:p>
              <a:pPr algn="ctr"/>
              <a:r>
                <a:rPr lang="en-US" dirty="0"/>
                <a:t>Block transaction data string</a:t>
              </a:r>
            </a:p>
          </p:txBody>
        </p:sp>
        <p:cxnSp>
          <p:nvCxnSpPr>
            <p:cNvPr id="9" name="Straight Arrow Connector 8"/>
            <p:cNvCxnSpPr/>
            <p:nvPr/>
          </p:nvCxnSpPr>
          <p:spPr>
            <a:xfrm flipH="1">
              <a:off x="6611015" y="1911606"/>
              <a:ext cx="360" cy="39046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093353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BDAEB5-AA36-0845-B3B4-1994F147478A}"/>
              </a:ext>
            </a:extLst>
          </p:cNvPr>
          <p:cNvSpPr>
            <a:spLocks noGrp="1"/>
          </p:cNvSpPr>
          <p:nvPr>
            <p:ph type="title"/>
          </p:nvPr>
        </p:nvSpPr>
        <p:spPr/>
        <p:txBody>
          <a:bodyPr>
            <a:normAutofit fontScale="90000"/>
          </a:bodyPr>
          <a:lstStyle/>
          <a:p>
            <a:pPr algn="l"/>
            <a:r>
              <a:rPr lang="en-US" dirty="0"/>
              <a:t>Note:  A Hash is a </a:t>
            </a:r>
            <a:r>
              <a:rPr lang="en-US" dirty="0" err="1"/>
              <a:t>Hexidecimal</a:t>
            </a:r>
            <a:r>
              <a:rPr lang="en-US" dirty="0"/>
              <a:t> Number</a:t>
            </a:r>
            <a:br>
              <a:rPr lang="en-US" dirty="0"/>
            </a:br>
            <a:r>
              <a:rPr lang="en-US" sz="2700" dirty="0"/>
              <a:t>https://</a:t>
            </a:r>
            <a:r>
              <a:rPr lang="en-US" sz="2700" dirty="0" err="1"/>
              <a:t>en.wikipedia.org</a:t>
            </a:r>
            <a:r>
              <a:rPr lang="en-US" sz="2700" dirty="0"/>
              <a:t>/wiki/Hexadecimal</a:t>
            </a:r>
          </a:p>
        </p:txBody>
      </p:sp>
      <p:sp>
        <p:nvSpPr>
          <p:cNvPr id="5" name="Slide Number Placeholder 4">
            <a:extLst>
              <a:ext uri="{FF2B5EF4-FFF2-40B4-BE49-F238E27FC236}">
                <a16:creationId xmlns:a16="http://schemas.microsoft.com/office/drawing/2014/main" id="{7B2CD702-079A-ED4B-9BB9-CEB6A165987F}"/>
              </a:ext>
            </a:extLst>
          </p:cNvPr>
          <p:cNvSpPr>
            <a:spLocks noGrp="1"/>
          </p:cNvSpPr>
          <p:nvPr>
            <p:ph type="sldNum" sz="quarter" idx="12"/>
          </p:nvPr>
        </p:nvSpPr>
        <p:spPr/>
        <p:txBody>
          <a:bodyPr/>
          <a:lstStyle/>
          <a:p>
            <a:fld id="{16CE333F-2060-0E4C-9522-8EFD15CA4C3C}" type="slidenum">
              <a:rPr lang="en-US" smtClean="0"/>
              <a:t>112</a:t>
            </a:fld>
            <a:endParaRPr lang="en-US"/>
          </a:p>
        </p:txBody>
      </p:sp>
      <p:pic>
        <p:nvPicPr>
          <p:cNvPr id="9" name="Picture 8">
            <a:extLst>
              <a:ext uri="{FF2B5EF4-FFF2-40B4-BE49-F238E27FC236}">
                <a16:creationId xmlns:a16="http://schemas.microsoft.com/office/drawing/2014/main" id="{8AC4A2D8-491C-C546-8418-A079B790ED49}"/>
              </a:ext>
            </a:extLst>
          </p:cNvPr>
          <p:cNvPicPr>
            <a:picLocks noChangeAspect="1"/>
          </p:cNvPicPr>
          <p:nvPr/>
        </p:nvPicPr>
        <p:blipFill rotWithShape="1">
          <a:blip r:embed="rId2"/>
          <a:srcRect t="58539"/>
          <a:stretch/>
        </p:blipFill>
        <p:spPr>
          <a:xfrm>
            <a:off x="603346" y="4616887"/>
            <a:ext cx="7937309" cy="1052294"/>
          </a:xfrm>
          <a:prstGeom prst="rect">
            <a:avLst/>
          </a:prstGeom>
        </p:spPr>
      </p:pic>
      <p:sp>
        <p:nvSpPr>
          <p:cNvPr id="10" name="TextBox 9">
            <a:extLst>
              <a:ext uri="{FF2B5EF4-FFF2-40B4-BE49-F238E27FC236}">
                <a16:creationId xmlns:a16="http://schemas.microsoft.com/office/drawing/2014/main" id="{F6C091A4-6665-8F4B-B753-B97207004DAC}"/>
              </a:ext>
            </a:extLst>
          </p:cNvPr>
          <p:cNvSpPr txBox="1"/>
          <p:nvPr/>
        </p:nvSpPr>
        <p:spPr>
          <a:xfrm>
            <a:off x="791737" y="1540299"/>
            <a:ext cx="7560527" cy="286232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In almost all modern use, the letters A–F or a–f represent the values 10–15, while the numerals 0–9 are used to represent their usual values. </a:t>
            </a:r>
          </a:p>
          <a:p>
            <a:pPr marL="285750" indent="-285750">
              <a:spcAft>
                <a:spcPts val="600"/>
              </a:spcAft>
              <a:buFont typeface="Arial" panose="020B0604020202020204" pitchFamily="34" charset="0"/>
              <a:buChar char="•"/>
            </a:pPr>
            <a:r>
              <a:rPr lang="en-US" sz="1600" dirty="0"/>
              <a:t>There is no universal convention to use lowercase or uppercase, so each is prevalent or preferred in particular environments by community standards or convention</a:t>
            </a:r>
          </a:p>
          <a:p>
            <a:pPr marL="285750" indent="-285750">
              <a:spcAft>
                <a:spcPts val="600"/>
              </a:spcAft>
              <a:buFont typeface="Arial" panose="020B0604020202020204" pitchFamily="34" charset="0"/>
              <a:buChar char="•"/>
            </a:pPr>
            <a:r>
              <a:rPr lang="en-US" sz="1600" dirty="0"/>
              <a:t>Even mixed case is often used. Seven-segment displays use mixed-case </a:t>
            </a:r>
            <a:r>
              <a:rPr lang="en-US" sz="1600" dirty="0" err="1"/>
              <a:t>AbCdEF</a:t>
            </a:r>
            <a:r>
              <a:rPr lang="en-US" sz="1600" dirty="0"/>
              <a:t> to make digits that can be distinguished from each other. </a:t>
            </a:r>
          </a:p>
          <a:p>
            <a:pPr marL="285750" indent="-285750">
              <a:spcAft>
                <a:spcPts val="600"/>
              </a:spcAft>
              <a:buFont typeface="Arial" panose="020B0604020202020204" pitchFamily="34" charset="0"/>
              <a:buChar char="•"/>
            </a:pPr>
            <a:r>
              <a:rPr lang="en-US" sz="1600" dirty="0"/>
              <a:t>There is some standardization of using spaces (rather than commas or another punctuation mark) to separate hex values in a long list. </a:t>
            </a:r>
          </a:p>
          <a:p>
            <a:pPr marL="285750" indent="-285750">
              <a:spcAft>
                <a:spcPts val="600"/>
              </a:spcAft>
              <a:buFont typeface="Arial" panose="020B0604020202020204" pitchFamily="34" charset="0"/>
              <a:buChar char="•"/>
            </a:pPr>
            <a:r>
              <a:rPr lang="en-US" sz="1600" dirty="0"/>
              <a:t>For instance, in the following </a:t>
            </a:r>
            <a:r>
              <a:rPr lang="en-US" sz="1600" dirty="0" err="1"/>
              <a:t>hexdump</a:t>
            </a:r>
            <a:r>
              <a:rPr lang="en-US" sz="1600" dirty="0"/>
              <a:t> each 8-bit byte is a 2-digit hex number, with spaces between them</a:t>
            </a:r>
          </a:p>
        </p:txBody>
      </p:sp>
      <p:sp>
        <p:nvSpPr>
          <p:cNvPr id="2" name="Rounded Rectangular Callout 1">
            <a:extLst>
              <a:ext uri="{FF2B5EF4-FFF2-40B4-BE49-F238E27FC236}">
                <a16:creationId xmlns:a16="http://schemas.microsoft.com/office/drawing/2014/main" id="{796C7F75-5E95-3F7A-C752-91D9FEF8852D}"/>
              </a:ext>
            </a:extLst>
          </p:cNvPr>
          <p:cNvSpPr/>
          <p:nvPr/>
        </p:nvSpPr>
        <p:spPr>
          <a:xfrm>
            <a:off x="603346" y="5883447"/>
            <a:ext cx="1863524" cy="612648"/>
          </a:xfrm>
          <a:prstGeom prst="wedgeRoundRectCallout">
            <a:avLst>
              <a:gd name="adj1" fmla="val 638"/>
              <a:gd name="adj2" fmla="val -196333"/>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57 is Letter W is 57 in </a:t>
            </a:r>
            <a:r>
              <a:rPr lang="en-US" sz="1200" dirty="0" err="1">
                <a:solidFill>
                  <a:schemeClr val="tx1"/>
                </a:solidFill>
              </a:rPr>
              <a:t>hexidecimal</a:t>
            </a:r>
            <a:endParaRPr lang="en-US" sz="1200" dirty="0">
              <a:solidFill>
                <a:schemeClr val="tx1"/>
              </a:solidFill>
            </a:endParaRPr>
          </a:p>
        </p:txBody>
      </p:sp>
      <p:sp>
        <p:nvSpPr>
          <p:cNvPr id="3" name="Rounded Rectangular Callout 2">
            <a:extLst>
              <a:ext uri="{FF2B5EF4-FFF2-40B4-BE49-F238E27FC236}">
                <a16:creationId xmlns:a16="http://schemas.microsoft.com/office/drawing/2014/main" id="{244125B6-E1EB-E2A1-B2EC-421872C6C46E}"/>
              </a:ext>
            </a:extLst>
          </p:cNvPr>
          <p:cNvSpPr/>
          <p:nvPr/>
        </p:nvSpPr>
        <p:spPr>
          <a:xfrm>
            <a:off x="3290602" y="5926264"/>
            <a:ext cx="1863524" cy="612648"/>
          </a:xfrm>
          <a:prstGeom prst="wedgeRoundRectCallout">
            <a:avLst>
              <a:gd name="adj1" fmla="val -34766"/>
              <a:gd name="adj2" fmla="val -207669"/>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2c is Comma symbol in </a:t>
            </a:r>
            <a:r>
              <a:rPr lang="en-US" sz="1200" dirty="0" err="1">
                <a:solidFill>
                  <a:schemeClr val="tx1"/>
                </a:solidFill>
              </a:rPr>
              <a:t>hexidecimal</a:t>
            </a:r>
            <a:endParaRPr lang="en-US" sz="1200" dirty="0">
              <a:solidFill>
                <a:schemeClr val="tx1"/>
              </a:solidFill>
            </a:endParaRPr>
          </a:p>
        </p:txBody>
      </p:sp>
    </p:spTree>
    <p:extLst>
      <p:ext uri="{BB962C8B-B14F-4D97-AF65-F5344CB8AC3E}">
        <p14:creationId xmlns:p14="http://schemas.microsoft.com/office/powerpoint/2010/main" val="27845916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95800" y="274638"/>
            <a:ext cx="4191000" cy="1143000"/>
          </a:xfrm>
        </p:spPr>
        <p:txBody>
          <a:bodyPr>
            <a:normAutofit fontScale="90000"/>
          </a:bodyPr>
          <a:lstStyle/>
          <a:p>
            <a:r>
              <a:rPr lang="en-US" dirty="0" err="1"/>
              <a:t>Bitcoin</a:t>
            </a:r>
            <a:r>
              <a:rPr lang="en-US" dirty="0"/>
              <a:t> Hash</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275410" y="2678521"/>
                <a:ext cx="4220390" cy="3447642"/>
              </a:xfrm>
            </p:spPr>
            <p:txBody>
              <a:bodyPr>
                <a:noAutofit/>
              </a:bodyPr>
              <a:lstStyle/>
              <a:p>
                <a:r>
                  <a:rPr lang="en-US" sz="2000" dirty="0"/>
                  <a:t>There is technically a limit, but it's quite large. </a:t>
                </a:r>
              </a:p>
              <a:p>
                <a:r>
                  <a:rPr lang="en-US" sz="2000" dirty="0"/>
                  <a:t>The padding scheme used for SHA-256 requires that the size of the input (in bits) be expressed as a 64-bit number. </a:t>
                </a:r>
              </a:p>
              <a:p>
                <a:r>
                  <a:rPr lang="en-US" sz="2000" dirty="0"/>
                  <a:t>Therefore, the maximum size is (2</a:t>
                </a:r>
                <a:r>
                  <a:rPr lang="en-US" sz="2000" baseline="30000" dirty="0"/>
                  <a:t>64</a:t>
                </a:r>
                <a:r>
                  <a:rPr lang="en-US" sz="2000" dirty="0"/>
                  <a:t>-1)/8 bytes </a:t>
                </a:r>
              </a:p>
              <a:p>
                <a:pPr marL="0" indent="0" algn="ctr">
                  <a:buNone/>
                </a:pPr>
                <a14:m>
                  <m:oMath xmlns:m="http://schemas.openxmlformats.org/officeDocument/2006/math">
                    <m:r>
                      <a:rPr lang="en-US" sz="2000" i="1" smtClean="0">
                        <a:solidFill>
                          <a:srgbClr val="2014FF"/>
                        </a:solidFill>
                        <a:latin typeface="Cambria Math" panose="02040503050406030204" pitchFamily="18" charset="0"/>
                        <a:ea typeface="Cambria Math" panose="02040503050406030204" pitchFamily="18" charset="0"/>
                      </a:rPr>
                      <m:t>≈</m:t>
                    </m:r>
                  </m:oMath>
                </a14:m>
                <a:r>
                  <a:rPr lang="en-US" sz="2000" dirty="0">
                    <a:solidFill>
                      <a:srgbClr val="2014FF"/>
                    </a:solidFill>
                  </a:rPr>
                  <a:t> 2,091,752 terabytes</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275410" y="2678521"/>
                <a:ext cx="4220390" cy="3447642"/>
              </a:xfrm>
              <a:blipFill>
                <a:blip r:embed="rId2"/>
                <a:stretch>
                  <a:fillRect l="-1198" t="-733" r="-299"/>
                </a:stretch>
              </a:blipFill>
            </p:spPr>
            <p:txBody>
              <a:bodyPr/>
              <a:lstStyle/>
              <a:p>
                <a:r>
                  <a:rPr lang="en-US">
                    <a:noFill/>
                  </a:rPr>
                  <a:t> </a:t>
                </a:r>
              </a:p>
            </p:txBody>
          </p:sp>
        </mc:Fallback>
      </mc:AlternateContent>
      <p:pic>
        <p:nvPicPr>
          <p:cNvPr id="6" name="Content Placeholder 5" descr="Screen Shot 2017-02-21 at 9.26.35 AM.png"/>
          <p:cNvPicPr>
            <a:picLocks noGrp="1" noChangeAspect="1"/>
          </p:cNvPicPr>
          <p:nvPr>
            <p:ph sz="half" idx="2"/>
          </p:nvPr>
        </p:nvPicPr>
        <p:blipFill>
          <a:blip r:embed="rId3">
            <a:extLst>
              <a:ext uri="{28A0092B-C50C-407E-A947-70E740481C1C}">
                <a14:useLocalDpi xmlns:a14="http://schemas.microsoft.com/office/drawing/2010/main" val="0"/>
              </a:ext>
            </a:extLst>
          </a:blip>
          <a:srcRect t="-2090" b="-2090"/>
          <a:stretch>
            <a:fillRect/>
          </a:stretch>
        </p:blipFill>
        <p:spPr/>
      </p:pic>
      <p:sp>
        <p:nvSpPr>
          <p:cNvPr id="7" name="Slide Number Placeholder 6"/>
          <p:cNvSpPr>
            <a:spLocks noGrp="1"/>
          </p:cNvSpPr>
          <p:nvPr>
            <p:ph type="sldNum" sz="quarter" idx="12"/>
          </p:nvPr>
        </p:nvSpPr>
        <p:spPr/>
        <p:txBody>
          <a:bodyPr/>
          <a:lstStyle/>
          <a:p>
            <a:fld id="{16CE333F-2060-0E4C-9522-8EFD15CA4C3C}" type="slidenum">
              <a:rPr lang="en-US" smtClean="0"/>
              <a:t>113</a:t>
            </a:fld>
            <a:endParaRPr lang="en-US"/>
          </a:p>
        </p:txBody>
      </p:sp>
      <p:sp>
        <p:nvSpPr>
          <p:cNvPr id="2" name="TextBox 1">
            <a:extLst>
              <a:ext uri="{FF2B5EF4-FFF2-40B4-BE49-F238E27FC236}">
                <a16:creationId xmlns:a16="http://schemas.microsoft.com/office/drawing/2014/main" id="{ADB9FC6D-27FD-5741-9150-0FCD93CA165C}"/>
              </a:ext>
            </a:extLst>
          </p:cNvPr>
          <p:cNvSpPr txBox="1"/>
          <p:nvPr/>
        </p:nvSpPr>
        <p:spPr>
          <a:xfrm>
            <a:off x="673768" y="1600200"/>
            <a:ext cx="3561347" cy="830997"/>
          </a:xfrm>
          <a:prstGeom prst="rect">
            <a:avLst/>
          </a:prstGeom>
          <a:noFill/>
        </p:spPr>
        <p:txBody>
          <a:bodyPr wrap="square" rtlCol="0">
            <a:spAutoFit/>
          </a:bodyPr>
          <a:lstStyle/>
          <a:p>
            <a:pPr algn="ctr"/>
            <a:r>
              <a:rPr lang="en-US" sz="2400" dirty="0">
                <a:solidFill>
                  <a:srgbClr val="2014FF"/>
                </a:solidFill>
              </a:rPr>
              <a:t>How much information can a SHA-256 Hash store?</a:t>
            </a:r>
          </a:p>
        </p:txBody>
      </p:sp>
    </p:spTree>
    <p:extLst>
      <p:ext uri="{BB962C8B-B14F-4D97-AF65-F5344CB8AC3E}">
        <p14:creationId xmlns:p14="http://schemas.microsoft.com/office/powerpoint/2010/main" val="1635213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a:t>Hash Tables: Used to Locate Records</a:t>
            </a:r>
            <a:br>
              <a:rPr lang="en-US" dirty="0"/>
            </a:br>
            <a:r>
              <a:rPr lang="en-US" sz="2700" dirty="0"/>
              <a:t>https://</a:t>
            </a:r>
            <a:r>
              <a:rPr lang="en-US" sz="2700" dirty="0" err="1"/>
              <a:t>en.wikipedia.org</a:t>
            </a:r>
            <a:r>
              <a:rPr lang="en-US" sz="2700" dirty="0"/>
              <a:t>/wiki/Bitcoin</a:t>
            </a:r>
          </a:p>
        </p:txBody>
      </p:sp>
      <p:sp>
        <p:nvSpPr>
          <p:cNvPr id="2" name="Content Placeholder 1"/>
          <p:cNvSpPr>
            <a:spLocks noGrp="1"/>
          </p:cNvSpPr>
          <p:nvPr>
            <p:ph idx="1"/>
          </p:nvPr>
        </p:nvSpPr>
        <p:spPr/>
        <p:txBody>
          <a:bodyPr>
            <a:noAutofit/>
          </a:bodyPr>
          <a:lstStyle/>
          <a:p>
            <a:pPr>
              <a:spcBef>
                <a:spcPts val="0"/>
              </a:spcBef>
              <a:spcAft>
                <a:spcPts val="1200"/>
              </a:spcAft>
            </a:pPr>
            <a:r>
              <a:rPr lang="en-US" sz="1800" dirty="0">
                <a:solidFill>
                  <a:srgbClr val="2014FF"/>
                </a:solidFill>
              </a:rPr>
              <a:t>Hash functions are used in hash tables, to quickly locate a data record (e.g., a dictionary definition) given its search key (the headword).</a:t>
            </a:r>
          </a:p>
          <a:p>
            <a:pPr>
              <a:spcBef>
                <a:spcPts val="0"/>
              </a:spcBef>
              <a:spcAft>
                <a:spcPts val="1200"/>
              </a:spcAft>
            </a:pPr>
            <a:r>
              <a:rPr lang="en-US" sz="1800" dirty="0"/>
              <a:t>Specifically, the hash function is used to </a:t>
            </a:r>
            <a:r>
              <a:rPr lang="en-US" sz="1800" dirty="0">
                <a:solidFill>
                  <a:srgbClr val="0017FF"/>
                </a:solidFill>
              </a:rPr>
              <a:t>map the search key to an index</a:t>
            </a:r>
            <a:r>
              <a:rPr lang="en-US" sz="1800" dirty="0"/>
              <a:t>; the index gives the place in the hash table where the corresponding record should be stored. </a:t>
            </a:r>
          </a:p>
          <a:p>
            <a:pPr>
              <a:spcBef>
                <a:spcPts val="0"/>
              </a:spcBef>
              <a:spcAft>
                <a:spcPts val="1200"/>
              </a:spcAft>
            </a:pPr>
            <a:r>
              <a:rPr lang="en-US" sz="1800" dirty="0"/>
              <a:t>Typically, the domain of a hash function (the set of possible keys) is larger than its range (the number of different table indices), and so it will map several different keys to the same index. </a:t>
            </a:r>
          </a:p>
          <a:p>
            <a:pPr>
              <a:spcBef>
                <a:spcPts val="0"/>
              </a:spcBef>
              <a:spcAft>
                <a:spcPts val="1200"/>
              </a:spcAft>
            </a:pPr>
            <a:r>
              <a:rPr lang="en-US" sz="1800" dirty="0"/>
              <a:t>Therefore, each slot of a hash table is associated with (implicitly or explicitly) a set of records, rather than a single record. </a:t>
            </a:r>
          </a:p>
          <a:p>
            <a:pPr>
              <a:spcBef>
                <a:spcPts val="0"/>
              </a:spcBef>
              <a:spcAft>
                <a:spcPts val="1200"/>
              </a:spcAft>
            </a:pPr>
            <a:r>
              <a:rPr lang="en-US" sz="1800" dirty="0">
                <a:solidFill>
                  <a:srgbClr val="2014FF"/>
                </a:solidFill>
              </a:rPr>
              <a:t>For this reason, each slot of a hash table is often called a bucket, and hash values are also called bucket indices.</a:t>
            </a:r>
          </a:p>
          <a:p>
            <a:pPr>
              <a:spcBef>
                <a:spcPts val="0"/>
              </a:spcBef>
              <a:spcAft>
                <a:spcPts val="1200"/>
              </a:spcAft>
            </a:pPr>
            <a:r>
              <a:rPr lang="en-US" sz="1800" dirty="0"/>
              <a:t>Thus, the hash function only hints at the record's location — it tells where one should start looking for it. Still, in a half-full table, a good hash function will typically narrow the search down to only one or two entries.</a:t>
            </a:r>
          </a:p>
          <a:p>
            <a:pPr>
              <a:spcBef>
                <a:spcPts val="0"/>
              </a:spcBef>
              <a:spcAft>
                <a:spcPts val="1200"/>
              </a:spcAft>
            </a:pPr>
            <a:endParaRPr lang="en-US" sz="1800" dirty="0"/>
          </a:p>
        </p:txBody>
      </p:sp>
      <p:sp>
        <p:nvSpPr>
          <p:cNvPr id="3" name="Slide Number Placeholder 2"/>
          <p:cNvSpPr>
            <a:spLocks noGrp="1"/>
          </p:cNvSpPr>
          <p:nvPr>
            <p:ph type="sldNum" sz="quarter" idx="12"/>
          </p:nvPr>
        </p:nvSpPr>
        <p:spPr/>
        <p:txBody>
          <a:bodyPr/>
          <a:lstStyle/>
          <a:p>
            <a:fld id="{16CE333F-2060-0E4C-9522-8EFD15CA4C3C}" type="slidenum">
              <a:rPr lang="en-US" smtClean="0"/>
              <a:t>114</a:t>
            </a:fld>
            <a:endParaRPr lang="en-US"/>
          </a:p>
        </p:txBody>
      </p:sp>
    </p:spTree>
    <p:extLst>
      <p:ext uri="{BB962C8B-B14F-4D97-AF65-F5344CB8AC3E}">
        <p14:creationId xmlns:p14="http://schemas.microsoft.com/office/powerpoint/2010/main" val="952869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spcAft>
                <a:spcPts val="1200"/>
              </a:spcAft>
              <a:buNone/>
            </a:pPr>
            <a:r>
              <a:rPr lang="en-US" sz="2000" dirty="0">
                <a:solidFill>
                  <a:srgbClr val="2014FF"/>
                </a:solidFill>
              </a:rPr>
              <a:t>An illustration of the potential use of a cryptographic hash is as follows: </a:t>
            </a:r>
          </a:p>
          <a:p>
            <a:pPr>
              <a:spcBef>
                <a:spcPts val="0"/>
              </a:spcBef>
              <a:spcAft>
                <a:spcPts val="1200"/>
              </a:spcAft>
            </a:pPr>
            <a:r>
              <a:rPr lang="en-US" sz="1800" dirty="0"/>
              <a:t>Alice poses a tough math problem to Bob and claims she has solved it. </a:t>
            </a:r>
          </a:p>
          <a:p>
            <a:pPr>
              <a:spcBef>
                <a:spcPts val="0"/>
              </a:spcBef>
              <a:spcAft>
                <a:spcPts val="1200"/>
              </a:spcAft>
            </a:pPr>
            <a:r>
              <a:rPr lang="en-US" sz="1800" dirty="0"/>
              <a:t>Bob would like to try it himself but would yet like to be sure that Alice is not bluffing. </a:t>
            </a:r>
          </a:p>
          <a:p>
            <a:pPr>
              <a:spcBef>
                <a:spcPts val="0"/>
              </a:spcBef>
              <a:spcAft>
                <a:spcPts val="1200"/>
              </a:spcAft>
            </a:pPr>
            <a:r>
              <a:rPr lang="en-US" sz="1800" dirty="0"/>
              <a:t>Therefore, Alice writes down her solution, computes its hash and tells Bob the hash value (while keeping the solution secret). </a:t>
            </a:r>
          </a:p>
          <a:p>
            <a:pPr>
              <a:spcBef>
                <a:spcPts val="0"/>
              </a:spcBef>
              <a:spcAft>
                <a:spcPts val="1200"/>
              </a:spcAft>
            </a:pPr>
            <a:r>
              <a:rPr lang="en-US" sz="1800" dirty="0"/>
              <a:t>Then, when Bob comes up with the solution himself a few days later, Alice can prove that she had the solution earlier by revealing it and having Bob hash it and check that it matches the hash value given to him before. </a:t>
            </a:r>
          </a:p>
          <a:p>
            <a:pPr>
              <a:spcBef>
                <a:spcPts val="0"/>
              </a:spcBef>
              <a:spcAft>
                <a:spcPts val="1200"/>
              </a:spcAft>
            </a:pPr>
            <a:r>
              <a:rPr lang="en-US" sz="1800" dirty="0"/>
              <a:t>(This is an example of a simple </a:t>
            </a:r>
            <a:r>
              <a:rPr lang="en-US" sz="1800" dirty="0">
                <a:solidFill>
                  <a:srgbClr val="2014FF"/>
                </a:solidFill>
              </a:rPr>
              <a:t>commitment scheme</a:t>
            </a:r>
            <a:r>
              <a:rPr lang="en-US" sz="1800" b="1" dirty="0"/>
              <a:t>,</a:t>
            </a:r>
            <a:r>
              <a:rPr lang="en-US" sz="1800" dirty="0"/>
              <a:t> in actual practice, Alice and Bob will often be computer programs, and the secret would be something less easily spoofed than a claimed puzzle solution).</a:t>
            </a:r>
          </a:p>
        </p:txBody>
      </p:sp>
      <p:sp>
        <p:nvSpPr>
          <p:cNvPr id="7" name="Title 4"/>
          <p:cNvSpPr>
            <a:spLocks noGrp="1"/>
          </p:cNvSpPr>
          <p:nvPr>
            <p:ph type="title"/>
          </p:nvPr>
        </p:nvSpPr>
        <p:spPr/>
        <p:txBody>
          <a:bodyPr>
            <a:normAutofit fontScale="90000"/>
          </a:bodyPr>
          <a:lstStyle/>
          <a:p>
            <a:pPr algn="l"/>
            <a:r>
              <a:rPr lang="en-US" dirty="0"/>
              <a:t>Uses of the Hash - Example</a:t>
            </a:r>
            <a:br>
              <a:rPr lang="en-US" dirty="0"/>
            </a:br>
            <a:r>
              <a:rPr lang="en-US" sz="2700" dirty="0"/>
              <a:t>https://</a:t>
            </a:r>
            <a:r>
              <a:rPr lang="en-US" sz="2700" dirty="0" err="1"/>
              <a:t>en.wikipedia.org</a:t>
            </a:r>
            <a:r>
              <a:rPr lang="en-US" sz="2700" dirty="0"/>
              <a:t>/wiki/</a:t>
            </a:r>
            <a:r>
              <a:rPr lang="en-US" sz="2700" dirty="0" err="1"/>
              <a:t>Cryptographic_hash_function</a:t>
            </a:r>
            <a:endParaRPr lang="en-US" sz="2700" dirty="0"/>
          </a:p>
        </p:txBody>
      </p:sp>
      <p:sp>
        <p:nvSpPr>
          <p:cNvPr id="4" name="Slide Number Placeholder 3"/>
          <p:cNvSpPr>
            <a:spLocks noGrp="1"/>
          </p:cNvSpPr>
          <p:nvPr>
            <p:ph type="sldNum" sz="quarter" idx="12"/>
          </p:nvPr>
        </p:nvSpPr>
        <p:spPr/>
        <p:txBody>
          <a:bodyPr/>
          <a:lstStyle/>
          <a:p>
            <a:fld id="{16CE333F-2060-0E4C-9522-8EFD15CA4C3C}" type="slidenum">
              <a:rPr lang="en-US" smtClean="0"/>
              <a:t>115</a:t>
            </a:fld>
            <a:endParaRPr lang="en-US"/>
          </a:p>
        </p:txBody>
      </p:sp>
    </p:spTree>
    <p:extLst>
      <p:ext uri="{BB962C8B-B14F-4D97-AF65-F5344CB8AC3E}">
        <p14:creationId xmlns:p14="http://schemas.microsoft.com/office/powerpoint/2010/main" val="21544288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dirty="0"/>
              <a:t>Uses of the Hash in Bitcoin</a:t>
            </a:r>
            <a:br>
              <a:rPr lang="en-US" dirty="0"/>
            </a:br>
            <a:r>
              <a:rPr lang="en-US" sz="2200" dirty="0"/>
              <a:t>http://</a:t>
            </a:r>
            <a:r>
              <a:rPr lang="en-US" sz="2200" dirty="0" err="1"/>
              <a:t>www.coindesk.com</a:t>
            </a:r>
            <a:r>
              <a:rPr lang="en-US" sz="2200" dirty="0"/>
              <a:t>/information/how-bitcoin-mining-works/</a:t>
            </a:r>
          </a:p>
        </p:txBody>
      </p:sp>
      <p:sp>
        <p:nvSpPr>
          <p:cNvPr id="5" name="Content Placeholder 4"/>
          <p:cNvSpPr>
            <a:spLocks noGrp="1"/>
          </p:cNvSpPr>
          <p:nvPr>
            <p:ph idx="1"/>
          </p:nvPr>
        </p:nvSpPr>
        <p:spPr>
          <a:xfrm>
            <a:off x="249382" y="1475508"/>
            <a:ext cx="8645236" cy="4525963"/>
          </a:xfrm>
        </p:spPr>
        <p:txBody>
          <a:bodyPr>
            <a:noAutofit/>
          </a:bodyPr>
          <a:lstStyle/>
          <a:p>
            <a:pPr>
              <a:spcBef>
                <a:spcPts val="0"/>
              </a:spcBef>
              <a:spcAft>
                <a:spcPts val="1200"/>
              </a:spcAft>
            </a:pPr>
            <a:r>
              <a:rPr lang="en-US" sz="1800" dirty="0"/>
              <a:t>For the blockchain, when a block of transactions is created, miners put it through the hashing process. </a:t>
            </a:r>
          </a:p>
          <a:p>
            <a:pPr>
              <a:spcBef>
                <a:spcPts val="0"/>
              </a:spcBef>
              <a:spcAft>
                <a:spcPts val="1200"/>
              </a:spcAft>
            </a:pPr>
            <a:r>
              <a:rPr lang="en-US" sz="1800" dirty="0"/>
              <a:t>They take the information in the block, and apply a mathematical formula to it, turning it into a hash</a:t>
            </a:r>
          </a:p>
          <a:p>
            <a:pPr>
              <a:spcBef>
                <a:spcPts val="0"/>
              </a:spcBef>
              <a:spcAft>
                <a:spcPts val="1200"/>
              </a:spcAft>
            </a:pPr>
            <a:r>
              <a:rPr lang="en-US" sz="1800" dirty="0"/>
              <a:t>This hash is stored along with the block, at the end of the blockchain at that point in time.</a:t>
            </a:r>
          </a:p>
          <a:p>
            <a:pPr>
              <a:spcBef>
                <a:spcPts val="0"/>
              </a:spcBef>
              <a:spcAft>
                <a:spcPts val="1200"/>
              </a:spcAft>
            </a:pPr>
            <a:r>
              <a:rPr lang="en-US" sz="1800" dirty="0">
                <a:solidFill>
                  <a:srgbClr val="2014FF"/>
                </a:solidFill>
              </a:rPr>
              <a:t>It’s easy to produce a hash from a collection of data like a bitcoin block, but it’s practically impossible to work out what the data was just by looking at the hash. </a:t>
            </a:r>
          </a:p>
          <a:p>
            <a:pPr>
              <a:spcBef>
                <a:spcPts val="0"/>
              </a:spcBef>
              <a:spcAft>
                <a:spcPts val="1200"/>
              </a:spcAft>
            </a:pPr>
            <a:r>
              <a:rPr lang="en-US" sz="1800" dirty="0"/>
              <a:t>And while it is very easy to produce a hash from a large amount of data, each hash is unique. </a:t>
            </a:r>
          </a:p>
        </p:txBody>
      </p:sp>
      <p:sp>
        <p:nvSpPr>
          <p:cNvPr id="3" name="Slide Number Placeholder 2"/>
          <p:cNvSpPr>
            <a:spLocks noGrp="1"/>
          </p:cNvSpPr>
          <p:nvPr>
            <p:ph type="sldNum" sz="quarter" idx="12"/>
          </p:nvPr>
        </p:nvSpPr>
        <p:spPr/>
        <p:txBody>
          <a:bodyPr/>
          <a:lstStyle/>
          <a:p>
            <a:fld id="{16CE333F-2060-0E4C-9522-8EFD15CA4C3C}" type="slidenum">
              <a:rPr lang="en-US" smtClean="0"/>
              <a:t>116</a:t>
            </a:fld>
            <a:endParaRPr lang="en-US"/>
          </a:p>
        </p:txBody>
      </p:sp>
    </p:spTree>
    <p:extLst>
      <p:ext uri="{BB962C8B-B14F-4D97-AF65-F5344CB8AC3E}">
        <p14:creationId xmlns:p14="http://schemas.microsoft.com/office/powerpoint/2010/main" val="24024514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7036" y="1496290"/>
            <a:ext cx="8749146" cy="4525963"/>
          </a:xfrm>
        </p:spPr>
        <p:txBody>
          <a:bodyPr>
            <a:noAutofit/>
          </a:bodyPr>
          <a:lstStyle/>
          <a:p>
            <a:pPr>
              <a:spcBef>
                <a:spcPts val="0"/>
              </a:spcBef>
              <a:spcAft>
                <a:spcPts val="1200"/>
              </a:spcAft>
            </a:pPr>
            <a:r>
              <a:rPr lang="en-US" sz="2000" dirty="0"/>
              <a:t>As we have said, </a:t>
            </a:r>
            <a:r>
              <a:rPr lang="en-US" sz="2000" dirty="0">
                <a:solidFill>
                  <a:srgbClr val="0017FF"/>
                </a:solidFill>
              </a:rPr>
              <a:t>if you change just one character in a bitcoin block, its hash will change completely.</a:t>
            </a:r>
          </a:p>
          <a:p>
            <a:pPr>
              <a:spcBef>
                <a:spcPts val="0"/>
              </a:spcBef>
              <a:spcAft>
                <a:spcPts val="1200"/>
              </a:spcAft>
            </a:pPr>
            <a:r>
              <a:rPr lang="en-US" sz="2000" dirty="0"/>
              <a:t>Miners don’t just use the transactions in a block to generate a hash. Some other pieces of data are used too, </a:t>
            </a:r>
            <a:r>
              <a:rPr lang="en-US" sz="2000" dirty="0">
                <a:solidFill>
                  <a:srgbClr val="2014FF"/>
                </a:solidFill>
              </a:rPr>
              <a:t>one of these pieces of data is the hash of the last block stored in the blockchain.</a:t>
            </a:r>
          </a:p>
          <a:p>
            <a:pPr>
              <a:spcBef>
                <a:spcPts val="0"/>
              </a:spcBef>
              <a:spcAft>
                <a:spcPts val="1200"/>
              </a:spcAft>
            </a:pPr>
            <a:r>
              <a:rPr lang="en-US" sz="2000" dirty="0"/>
              <a:t>Because each block’s hash is produced using the hash of the block before it, it becomes a </a:t>
            </a:r>
            <a:r>
              <a:rPr lang="en-US" sz="2000" dirty="0">
                <a:solidFill>
                  <a:srgbClr val="2014FF"/>
                </a:solidFill>
              </a:rPr>
              <a:t>digital version of a wax seal</a:t>
            </a:r>
            <a:r>
              <a:rPr lang="en-US" sz="2000" dirty="0"/>
              <a:t>. </a:t>
            </a:r>
          </a:p>
          <a:p>
            <a:pPr>
              <a:spcBef>
                <a:spcPts val="0"/>
              </a:spcBef>
              <a:spcAft>
                <a:spcPts val="1200"/>
              </a:spcAft>
            </a:pPr>
            <a:r>
              <a:rPr lang="en-US" sz="2000" dirty="0">
                <a:solidFill>
                  <a:srgbClr val="2014FF"/>
                </a:solidFill>
              </a:rPr>
              <a:t>It confirms that this block – and every block after it – is legitimate, because if you tampered with it, everyone would know.</a:t>
            </a:r>
          </a:p>
          <a:p>
            <a:pPr>
              <a:spcBef>
                <a:spcPts val="0"/>
              </a:spcBef>
              <a:spcAft>
                <a:spcPts val="1200"/>
              </a:spcAft>
            </a:pPr>
            <a:r>
              <a:rPr lang="en-US" sz="2000" dirty="0"/>
              <a:t>If you tried to fake a transaction by changing a block that had already been stored in the </a:t>
            </a:r>
            <a:r>
              <a:rPr lang="en-US" sz="2000" dirty="0" err="1"/>
              <a:t>blockchain</a:t>
            </a:r>
            <a:r>
              <a:rPr lang="en-US" sz="2000" dirty="0"/>
              <a:t>, that block’s hash would change. </a:t>
            </a:r>
          </a:p>
          <a:p>
            <a:pPr>
              <a:spcBef>
                <a:spcPts val="0"/>
              </a:spcBef>
              <a:spcAft>
                <a:spcPts val="1200"/>
              </a:spcAft>
            </a:pPr>
            <a:endParaRPr lang="en-US" sz="2000" dirty="0"/>
          </a:p>
        </p:txBody>
      </p:sp>
      <p:sp>
        <p:nvSpPr>
          <p:cNvPr id="3" name="Slide Number Placeholder 2"/>
          <p:cNvSpPr>
            <a:spLocks noGrp="1"/>
          </p:cNvSpPr>
          <p:nvPr>
            <p:ph type="sldNum" sz="quarter" idx="12"/>
          </p:nvPr>
        </p:nvSpPr>
        <p:spPr/>
        <p:txBody>
          <a:bodyPr/>
          <a:lstStyle/>
          <a:p>
            <a:fld id="{16CE333F-2060-0E4C-9522-8EFD15CA4C3C}" type="slidenum">
              <a:rPr lang="en-US" smtClean="0"/>
              <a:t>117</a:t>
            </a:fld>
            <a:endParaRPr lang="en-US"/>
          </a:p>
        </p:txBody>
      </p:sp>
      <p:sp>
        <p:nvSpPr>
          <p:cNvPr id="6" name="Title 3"/>
          <p:cNvSpPr>
            <a:spLocks noGrp="1"/>
          </p:cNvSpPr>
          <p:nvPr>
            <p:ph type="title"/>
          </p:nvPr>
        </p:nvSpPr>
        <p:spPr/>
        <p:txBody>
          <a:bodyPr>
            <a:normAutofit/>
          </a:bodyPr>
          <a:lstStyle/>
          <a:p>
            <a:pPr algn="l"/>
            <a:r>
              <a:rPr lang="en-US" dirty="0"/>
              <a:t>Purpose of the Hash</a:t>
            </a:r>
            <a:br>
              <a:rPr lang="en-US" dirty="0"/>
            </a:br>
            <a:r>
              <a:rPr lang="en-US" sz="2200" dirty="0"/>
              <a:t>http://</a:t>
            </a:r>
            <a:r>
              <a:rPr lang="en-US" sz="2200" dirty="0" err="1"/>
              <a:t>www.coindesk.com</a:t>
            </a:r>
            <a:r>
              <a:rPr lang="en-US" sz="2200" dirty="0"/>
              <a:t>/information/how-bitcoin-mining-works/</a:t>
            </a:r>
          </a:p>
        </p:txBody>
      </p:sp>
    </p:spTree>
    <p:extLst>
      <p:ext uri="{BB962C8B-B14F-4D97-AF65-F5344CB8AC3E}">
        <p14:creationId xmlns:p14="http://schemas.microsoft.com/office/powerpoint/2010/main" val="8510214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0"/>
              </a:spcBef>
              <a:spcAft>
                <a:spcPts val="1200"/>
              </a:spcAft>
            </a:pPr>
            <a:r>
              <a:rPr lang="en-US" sz="2000" dirty="0"/>
              <a:t>If someone checked the false block’s authenticity by running the hashing function on it, they would find that the hash was different from the one already stored along with that block in the blockchain. </a:t>
            </a:r>
          </a:p>
          <a:p>
            <a:pPr>
              <a:spcBef>
                <a:spcPts val="0"/>
              </a:spcBef>
              <a:spcAft>
                <a:spcPts val="1200"/>
              </a:spcAft>
            </a:pPr>
            <a:r>
              <a:rPr lang="en-US" sz="2000" dirty="0"/>
              <a:t>The block would be instantly spotted as a fake.</a:t>
            </a:r>
          </a:p>
          <a:p>
            <a:pPr>
              <a:spcBef>
                <a:spcPts val="0"/>
              </a:spcBef>
              <a:spcAft>
                <a:spcPts val="1200"/>
              </a:spcAft>
            </a:pPr>
            <a:r>
              <a:rPr lang="en-US" sz="2000" dirty="0"/>
              <a:t>Because each block’s hash is used to help produce the hash of the next block in the chain, tampering with a block would also make the subsequent block’s hash wrong too. </a:t>
            </a:r>
          </a:p>
          <a:p>
            <a:pPr>
              <a:spcBef>
                <a:spcPts val="0"/>
              </a:spcBef>
              <a:spcAft>
                <a:spcPts val="1200"/>
              </a:spcAft>
            </a:pPr>
            <a:r>
              <a:rPr lang="en-US" sz="2000" dirty="0"/>
              <a:t>That would continue all the way down the chain, throwing everything out of whack.</a:t>
            </a:r>
          </a:p>
        </p:txBody>
      </p:sp>
      <p:sp>
        <p:nvSpPr>
          <p:cNvPr id="4" name="Slide Number Placeholder 3"/>
          <p:cNvSpPr>
            <a:spLocks noGrp="1"/>
          </p:cNvSpPr>
          <p:nvPr>
            <p:ph type="sldNum" sz="quarter" idx="12"/>
          </p:nvPr>
        </p:nvSpPr>
        <p:spPr/>
        <p:txBody>
          <a:bodyPr/>
          <a:lstStyle/>
          <a:p>
            <a:fld id="{16CE333F-2060-0E4C-9522-8EFD15CA4C3C}" type="slidenum">
              <a:rPr lang="en-US" smtClean="0"/>
              <a:t>118</a:t>
            </a:fld>
            <a:endParaRPr lang="en-US"/>
          </a:p>
        </p:txBody>
      </p:sp>
      <p:sp>
        <p:nvSpPr>
          <p:cNvPr id="5" name="Title 3"/>
          <p:cNvSpPr>
            <a:spLocks noGrp="1"/>
          </p:cNvSpPr>
          <p:nvPr>
            <p:ph type="title"/>
          </p:nvPr>
        </p:nvSpPr>
        <p:spPr/>
        <p:txBody>
          <a:bodyPr>
            <a:normAutofit/>
          </a:bodyPr>
          <a:lstStyle/>
          <a:p>
            <a:pPr algn="l"/>
            <a:r>
              <a:rPr lang="en-US" dirty="0"/>
              <a:t>Purpose of the Hash: False Blocks</a:t>
            </a:r>
            <a:br>
              <a:rPr lang="en-US" dirty="0"/>
            </a:br>
            <a:r>
              <a:rPr lang="en-US" sz="2200" dirty="0"/>
              <a:t>http://</a:t>
            </a:r>
            <a:r>
              <a:rPr lang="en-US" sz="2200" dirty="0" err="1"/>
              <a:t>www.coindesk.com</a:t>
            </a:r>
            <a:r>
              <a:rPr lang="en-US" sz="2200" dirty="0"/>
              <a:t>/information/how-bitcoin-mining-works/</a:t>
            </a:r>
          </a:p>
        </p:txBody>
      </p:sp>
    </p:spTree>
    <p:extLst>
      <p:ext uri="{BB962C8B-B14F-4D97-AF65-F5344CB8AC3E}">
        <p14:creationId xmlns:p14="http://schemas.microsoft.com/office/powerpoint/2010/main" val="33303147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US" dirty="0"/>
              <a:t>Simple Explanation of Hash</a:t>
            </a:r>
            <a:br>
              <a:rPr lang="en-US" dirty="0"/>
            </a:br>
            <a:r>
              <a:rPr lang="en-US" sz="2700" dirty="0"/>
              <a:t>https://99bitcoins.com/what-is-bitcoin-hash/</a:t>
            </a:r>
          </a:p>
        </p:txBody>
      </p:sp>
      <p:sp>
        <p:nvSpPr>
          <p:cNvPr id="5" name="Slide Number Placeholder 4"/>
          <p:cNvSpPr>
            <a:spLocks noGrp="1"/>
          </p:cNvSpPr>
          <p:nvPr>
            <p:ph type="sldNum" sz="quarter" idx="12"/>
          </p:nvPr>
        </p:nvSpPr>
        <p:spPr/>
        <p:txBody>
          <a:bodyPr/>
          <a:lstStyle/>
          <a:p>
            <a:fld id="{16CE333F-2060-0E4C-9522-8EFD15CA4C3C}" type="slidenum">
              <a:rPr lang="en-US" smtClean="0"/>
              <a:t>119</a:t>
            </a:fld>
            <a:endParaRPr lang="en-US"/>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744" y="1677141"/>
            <a:ext cx="7377545" cy="4990358"/>
          </a:xfrm>
          <a:prstGeom prst="rect">
            <a:avLst/>
          </a:prstGeom>
        </p:spPr>
      </p:pic>
    </p:spTree>
    <p:extLst>
      <p:ext uri="{BB962C8B-B14F-4D97-AF65-F5344CB8AC3E}">
        <p14:creationId xmlns:p14="http://schemas.microsoft.com/office/powerpoint/2010/main" val="1822859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B8135D-845F-140C-3186-9E38F7063AF7}"/>
              </a:ext>
            </a:extLst>
          </p:cNvPr>
          <p:cNvSpPr>
            <a:spLocks noGrp="1"/>
          </p:cNvSpPr>
          <p:nvPr>
            <p:ph type="sldNum" sz="quarter" idx="12"/>
          </p:nvPr>
        </p:nvSpPr>
        <p:spPr/>
        <p:txBody>
          <a:bodyPr/>
          <a:lstStyle/>
          <a:p>
            <a:fld id="{16CE333F-2060-0E4C-9522-8EFD15CA4C3C}" type="slidenum">
              <a:rPr lang="en-US" smtClean="0"/>
              <a:t>12</a:t>
            </a:fld>
            <a:endParaRPr lang="en-US"/>
          </a:p>
        </p:txBody>
      </p:sp>
      <p:grpSp>
        <p:nvGrpSpPr>
          <p:cNvPr id="9" name="Group 8">
            <a:extLst>
              <a:ext uri="{FF2B5EF4-FFF2-40B4-BE49-F238E27FC236}">
                <a16:creationId xmlns:a16="http://schemas.microsoft.com/office/drawing/2014/main" id="{03F68FDA-2387-5B74-E46D-2EF793F3CCAC}"/>
              </a:ext>
            </a:extLst>
          </p:cNvPr>
          <p:cNvGrpSpPr/>
          <p:nvPr/>
        </p:nvGrpSpPr>
        <p:grpSpPr>
          <a:xfrm>
            <a:off x="685800" y="342900"/>
            <a:ext cx="8001000" cy="6013450"/>
            <a:chOff x="685800" y="342900"/>
            <a:chExt cx="8001000" cy="6013450"/>
          </a:xfrm>
        </p:grpSpPr>
        <p:pic>
          <p:nvPicPr>
            <p:cNvPr id="5" name="Picture 4" descr="A picture containing text, screenshot, newspaper&#10;&#10;Description automatically generated">
              <a:extLst>
                <a:ext uri="{FF2B5EF4-FFF2-40B4-BE49-F238E27FC236}">
                  <a16:creationId xmlns:a16="http://schemas.microsoft.com/office/drawing/2014/main" id="{A39AEF5F-BE82-0DC4-B269-464AF31ED75C}"/>
                </a:ext>
              </a:extLst>
            </p:cNvPr>
            <p:cNvPicPr>
              <a:picLocks noChangeAspect="1"/>
            </p:cNvPicPr>
            <p:nvPr/>
          </p:nvPicPr>
          <p:blipFill>
            <a:blip r:embed="rId2"/>
            <a:stretch>
              <a:fillRect/>
            </a:stretch>
          </p:blipFill>
          <p:spPr>
            <a:xfrm>
              <a:off x="685800" y="342900"/>
              <a:ext cx="7772400" cy="5829300"/>
            </a:xfrm>
            <a:prstGeom prst="rect">
              <a:avLst/>
            </a:prstGeom>
          </p:spPr>
        </p:pic>
        <p:sp>
          <p:nvSpPr>
            <p:cNvPr id="8" name="Rectangle 7">
              <a:extLst>
                <a:ext uri="{FF2B5EF4-FFF2-40B4-BE49-F238E27FC236}">
                  <a16:creationId xmlns:a16="http://schemas.microsoft.com/office/drawing/2014/main" id="{273A6DDA-BD34-BECB-39B1-1A718225DA7E}"/>
                </a:ext>
              </a:extLst>
            </p:cNvPr>
            <p:cNvSpPr/>
            <p:nvPr/>
          </p:nvSpPr>
          <p:spPr>
            <a:xfrm>
              <a:off x="5932714" y="4746171"/>
              <a:ext cx="2754086" cy="16101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54347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5894-62B3-3E19-A9A6-E15B1F9C68C4}"/>
              </a:ext>
            </a:extLst>
          </p:cNvPr>
          <p:cNvSpPr>
            <a:spLocks noGrp="1"/>
          </p:cNvSpPr>
          <p:nvPr>
            <p:ph type="title"/>
          </p:nvPr>
        </p:nvSpPr>
        <p:spPr/>
        <p:txBody>
          <a:bodyPr>
            <a:normAutofit fontScale="90000"/>
          </a:bodyPr>
          <a:lstStyle/>
          <a:p>
            <a:r>
              <a:rPr lang="en-US" dirty="0"/>
              <a:t>Bitcoin Hash Rate</a:t>
            </a:r>
            <a:br>
              <a:rPr lang="en-US" dirty="0"/>
            </a:br>
            <a:r>
              <a:rPr lang="en-US" sz="2700" dirty="0"/>
              <a:t>https://</a:t>
            </a:r>
            <a:r>
              <a:rPr lang="en-US" sz="2700" dirty="0" err="1"/>
              <a:t>www.blockchain.com</a:t>
            </a:r>
            <a:r>
              <a:rPr lang="en-US" sz="2700" dirty="0"/>
              <a:t>/explorer/charts/hash-rate</a:t>
            </a:r>
          </a:p>
        </p:txBody>
      </p:sp>
      <p:pic>
        <p:nvPicPr>
          <p:cNvPr id="6" name="Content Placeholder 5" descr="A graph on a white background&#10;&#10;Description automatically generated">
            <a:extLst>
              <a:ext uri="{FF2B5EF4-FFF2-40B4-BE49-F238E27FC236}">
                <a16:creationId xmlns:a16="http://schemas.microsoft.com/office/drawing/2014/main" id="{4FF1365C-63E5-EEA0-2D45-9EA4CD365258}"/>
              </a:ext>
            </a:extLst>
          </p:cNvPr>
          <p:cNvPicPr>
            <a:picLocks noGrp="1" noChangeAspect="1"/>
          </p:cNvPicPr>
          <p:nvPr>
            <p:ph idx="1"/>
          </p:nvPr>
        </p:nvPicPr>
        <p:blipFill>
          <a:blip r:embed="rId2"/>
          <a:stretch>
            <a:fillRect/>
          </a:stretch>
        </p:blipFill>
        <p:spPr>
          <a:xfrm>
            <a:off x="485171" y="1600200"/>
            <a:ext cx="8173658" cy="4525963"/>
          </a:xfrm>
        </p:spPr>
      </p:pic>
      <p:sp>
        <p:nvSpPr>
          <p:cNvPr id="4" name="Slide Number Placeholder 3">
            <a:extLst>
              <a:ext uri="{FF2B5EF4-FFF2-40B4-BE49-F238E27FC236}">
                <a16:creationId xmlns:a16="http://schemas.microsoft.com/office/drawing/2014/main" id="{5EB5BF66-C5D1-C24F-8956-74138E1E0CD5}"/>
              </a:ext>
            </a:extLst>
          </p:cNvPr>
          <p:cNvSpPr>
            <a:spLocks noGrp="1"/>
          </p:cNvSpPr>
          <p:nvPr>
            <p:ph type="sldNum" sz="quarter" idx="12"/>
          </p:nvPr>
        </p:nvSpPr>
        <p:spPr/>
        <p:txBody>
          <a:bodyPr/>
          <a:lstStyle/>
          <a:p>
            <a:fld id="{16CE333F-2060-0E4C-9522-8EFD15CA4C3C}" type="slidenum">
              <a:rPr lang="en-US" smtClean="0"/>
              <a:t>120</a:t>
            </a:fld>
            <a:endParaRPr lang="en-US"/>
          </a:p>
        </p:txBody>
      </p:sp>
    </p:spTree>
    <p:extLst>
      <p:ext uri="{BB962C8B-B14F-4D97-AF65-F5344CB8AC3E}">
        <p14:creationId xmlns:p14="http://schemas.microsoft.com/office/powerpoint/2010/main" val="1872891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err="1"/>
              <a:t>Bitcoin</a:t>
            </a:r>
            <a:r>
              <a:rPr lang="en-US" dirty="0"/>
              <a:t> Mining</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3" name="Content Placeholder 2"/>
          <p:cNvSpPr>
            <a:spLocks noGrp="1"/>
          </p:cNvSpPr>
          <p:nvPr>
            <p:ph sz="half" idx="1"/>
          </p:nvPr>
        </p:nvSpPr>
        <p:spPr/>
        <p:txBody>
          <a:bodyPr>
            <a:noAutofit/>
          </a:bodyPr>
          <a:lstStyle/>
          <a:p>
            <a:pPr>
              <a:spcBef>
                <a:spcPts val="0"/>
              </a:spcBef>
              <a:spcAft>
                <a:spcPts val="1200"/>
              </a:spcAft>
            </a:pPr>
            <a:r>
              <a:rPr lang="en-US" sz="1800" dirty="0">
                <a:solidFill>
                  <a:srgbClr val="2014FF"/>
                </a:solidFill>
              </a:rPr>
              <a:t>Mining </a:t>
            </a:r>
            <a:r>
              <a:rPr lang="en-US" sz="1800" dirty="0"/>
              <a:t>is a record-keeping service.</a:t>
            </a:r>
          </a:p>
          <a:p>
            <a:pPr>
              <a:spcBef>
                <a:spcPts val="0"/>
              </a:spcBef>
              <a:spcAft>
                <a:spcPts val="1200"/>
              </a:spcAft>
            </a:pPr>
            <a:r>
              <a:rPr lang="en-US" sz="1800" dirty="0">
                <a:solidFill>
                  <a:srgbClr val="0017FF"/>
                </a:solidFill>
              </a:rPr>
              <a:t>Miners keep the </a:t>
            </a:r>
            <a:r>
              <a:rPr lang="en-US" sz="1800" dirty="0" err="1">
                <a:solidFill>
                  <a:srgbClr val="0017FF"/>
                </a:solidFill>
              </a:rPr>
              <a:t>blockchain</a:t>
            </a:r>
            <a:r>
              <a:rPr lang="en-US" sz="1800" dirty="0">
                <a:solidFill>
                  <a:srgbClr val="0017FF"/>
                </a:solidFill>
              </a:rPr>
              <a:t> consistent, complete, and unalterable </a:t>
            </a:r>
            <a:r>
              <a:rPr lang="en-US" sz="1800" dirty="0"/>
              <a:t>by repeatedly verifying and collecting newly broadcast transactions into a new group of transactions called a </a:t>
            </a:r>
            <a:r>
              <a:rPr lang="en-US" sz="1800" i="1" dirty="0"/>
              <a:t>block</a:t>
            </a:r>
            <a:r>
              <a:rPr lang="en-US" sz="1800" dirty="0"/>
              <a:t>.</a:t>
            </a:r>
          </a:p>
          <a:p>
            <a:pPr>
              <a:spcBef>
                <a:spcPts val="0"/>
              </a:spcBef>
              <a:spcAft>
                <a:spcPts val="1200"/>
              </a:spcAft>
            </a:pPr>
            <a:r>
              <a:rPr lang="en-US" sz="1800" dirty="0"/>
              <a:t>Each block contains a cryptographic hash of the previous block,</a:t>
            </a:r>
            <a:r>
              <a:rPr lang="en-US" sz="1800" baseline="30000" dirty="0"/>
              <a:t> </a:t>
            </a:r>
            <a:r>
              <a:rPr lang="en-US" sz="1800" dirty="0"/>
              <a:t>using the </a:t>
            </a:r>
            <a:r>
              <a:rPr lang="en-US" sz="1800" dirty="0">
                <a:solidFill>
                  <a:srgbClr val="2014FF"/>
                </a:solidFill>
              </a:rPr>
              <a:t>SHA-256 hashing algorithm</a:t>
            </a:r>
          </a:p>
          <a:p>
            <a:pPr>
              <a:spcBef>
                <a:spcPts val="0"/>
              </a:spcBef>
              <a:spcAft>
                <a:spcPts val="1200"/>
              </a:spcAft>
            </a:pPr>
            <a:r>
              <a:rPr lang="en-US" sz="1800" dirty="0"/>
              <a:t>This links it to the previous block, thus giving the </a:t>
            </a:r>
            <a:r>
              <a:rPr lang="en-US" sz="1800" dirty="0" err="1"/>
              <a:t>blockchain</a:t>
            </a:r>
            <a:r>
              <a:rPr lang="en-US" sz="1800" dirty="0"/>
              <a:t> its name.</a:t>
            </a:r>
          </a:p>
        </p:txBody>
      </p:sp>
      <p:pic>
        <p:nvPicPr>
          <p:cNvPr id="6" name="Content Placeholder 5" descr="Screen Shot 2017-02-21 at 9.21.41 AM.png"/>
          <p:cNvPicPr>
            <a:picLocks noGrp="1" noChangeAspect="1"/>
          </p:cNvPicPr>
          <p:nvPr>
            <p:ph sz="half" idx="2"/>
          </p:nvPr>
        </p:nvPicPr>
        <p:blipFill>
          <a:blip r:embed="rId2">
            <a:extLst>
              <a:ext uri="{28A0092B-C50C-407E-A947-70E740481C1C}">
                <a14:useLocalDpi xmlns:a14="http://schemas.microsoft.com/office/drawing/2010/main" val="0"/>
              </a:ext>
            </a:extLst>
          </a:blip>
          <a:srcRect t="-23370" b="-23370"/>
          <a:stretch>
            <a:fillRect/>
          </a:stretch>
        </p:blipFill>
        <p:spPr/>
      </p:pic>
      <p:sp>
        <p:nvSpPr>
          <p:cNvPr id="7" name="Slide Number Placeholder 6"/>
          <p:cNvSpPr>
            <a:spLocks noGrp="1"/>
          </p:cNvSpPr>
          <p:nvPr>
            <p:ph type="sldNum" sz="quarter" idx="12"/>
          </p:nvPr>
        </p:nvSpPr>
        <p:spPr/>
        <p:txBody>
          <a:bodyPr/>
          <a:lstStyle/>
          <a:p>
            <a:fld id="{16CE333F-2060-0E4C-9522-8EFD15CA4C3C}" type="slidenum">
              <a:rPr lang="en-US" smtClean="0"/>
              <a:t>121</a:t>
            </a:fld>
            <a:endParaRPr lang="en-US"/>
          </a:p>
        </p:txBody>
      </p:sp>
    </p:spTree>
    <p:extLst>
      <p:ext uri="{BB962C8B-B14F-4D97-AF65-F5344CB8AC3E}">
        <p14:creationId xmlns:p14="http://schemas.microsoft.com/office/powerpoint/2010/main" val="20483225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err="1"/>
              <a:t>Bitcoin</a:t>
            </a:r>
            <a:r>
              <a:rPr lang="en-US" dirty="0"/>
              <a:t> Mining</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7" name="Content Placeholder 6"/>
          <p:cNvSpPr>
            <a:spLocks noGrp="1"/>
          </p:cNvSpPr>
          <p:nvPr>
            <p:ph sz="half" idx="1"/>
          </p:nvPr>
        </p:nvSpPr>
        <p:spPr/>
        <p:txBody>
          <a:bodyPr>
            <a:noAutofit/>
          </a:bodyPr>
          <a:lstStyle/>
          <a:p>
            <a:pPr>
              <a:spcBef>
                <a:spcPts val="0"/>
              </a:spcBef>
              <a:spcAft>
                <a:spcPts val="1200"/>
              </a:spcAft>
            </a:pPr>
            <a:r>
              <a:rPr lang="en-US" sz="1600" dirty="0"/>
              <a:t>In order to be accepted by the rest of the network, a new block must contain a so-called </a:t>
            </a:r>
            <a:r>
              <a:rPr lang="en-US" sz="1600" dirty="0">
                <a:solidFill>
                  <a:srgbClr val="2014FF"/>
                </a:solidFill>
              </a:rPr>
              <a:t>proof-of-work.</a:t>
            </a:r>
            <a:r>
              <a:rPr lang="en-US" sz="1600" dirty="0"/>
              <a:t> </a:t>
            </a:r>
          </a:p>
          <a:p>
            <a:pPr>
              <a:spcBef>
                <a:spcPts val="0"/>
              </a:spcBef>
              <a:spcAft>
                <a:spcPts val="1200"/>
              </a:spcAft>
            </a:pPr>
            <a:r>
              <a:rPr lang="en-US" sz="1600" dirty="0"/>
              <a:t>The proof-of-work requires miners to find a random number called a </a:t>
            </a:r>
            <a:r>
              <a:rPr lang="en-US" sz="1600" dirty="0">
                <a:solidFill>
                  <a:srgbClr val="2014FF"/>
                </a:solidFill>
              </a:rPr>
              <a:t>nonce</a:t>
            </a:r>
            <a:r>
              <a:rPr lang="en-US" sz="1600" dirty="0"/>
              <a:t>, such that when the block content is hashed along with the nonce, the result is numerically smaller number than the network's </a:t>
            </a:r>
            <a:r>
              <a:rPr lang="en-US" sz="1600" dirty="0">
                <a:solidFill>
                  <a:srgbClr val="2014FF"/>
                </a:solidFill>
              </a:rPr>
              <a:t>difficulty target</a:t>
            </a:r>
            <a:r>
              <a:rPr lang="en-US" sz="1600" dirty="0"/>
              <a:t>.</a:t>
            </a:r>
          </a:p>
          <a:p>
            <a:pPr>
              <a:spcBef>
                <a:spcPts val="0"/>
              </a:spcBef>
              <a:spcAft>
                <a:spcPts val="1200"/>
              </a:spcAft>
            </a:pPr>
            <a:r>
              <a:rPr lang="en-US" sz="1600" dirty="0"/>
              <a:t>This proof is easy for any node in the network to verify, but extremely time-consuming to generate, as for a secure cryptographic hash, </a:t>
            </a:r>
            <a:r>
              <a:rPr lang="en-US" sz="1600" dirty="0">
                <a:solidFill>
                  <a:srgbClr val="2014FF"/>
                </a:solidFill>
              </a:rPr>
              <a:t>miners must try many different nonce values </a:t>
            </a:r>
            <a:r>
              <a:rPr lang="en-US" sz="1600" dirty="0"/>
              <a:t>(usually the sequence of tested values is 0, 1, 2, 3, </a:t>
            </a:r>
            <a:r>
              <a:rPr lang="is-IS" sz="1600" dirty="0"/>
              <a:t>…</a:t>
            </a:r>
            <a:r>
              <a:rPr lang="en-US" sz="1600" dirty="0"/>
              <a:t>) before meeting the difficulty target.</a:t>
            </a:r>
          </a:p>
        </p:txBody>
      </p:sp>
      <p:pic>
        <p:nvPicPr>
          <p:cNvPr id="9" name="Content Placeholder 5" descr="Screen Shot 2017-02-21 at 9.21.41 AM.png"/>
          <p:cNvPicPr>
            <a:picLocks noGrp="1" noChangeAspect="1"/>
          </p:cNvPicPr>
          <p:nvPr>
            <p:ph sz="half" idx="2"/>
          </p:nvPr>
        </p:nvPicPr>
        <p:blipFill>
          <a:blip r:embed="rId2">
            <a:extLst>
              <a:ext uri="{28A0092B-C50C-407E-A947-70E740481C1C}">
                <a14:useLocalDpi xmlns:a14="http://schemas.microsoft.com/office/drawing/2010/main" val="0"/>
              </a:ext>
            </a:extLst>
          </a:blip>
          <a:srcRect t="-23370" b="-23370"/>
          <a:stretch>
            <a:fillRect/>
          </a:stretch>
        </p:blipFill>
        <p:spPr/>
      </p:pic>
      <p:sp>
        <p:nvSpPr>
          <p:cNvPr id="10" name="Slide Number Placeholder 9"/>
          <p:cNvSpPr>
            <a:spLocks noGrp="1"/>
          </p:cNvSpPr>
          <p:nvPr>
            <p:ph type="sldNum" sz="quarter" idx="12"/>
          </p:nvPr>
        </p:nvSpPr>
        <p:spPr/>
        <p:txBody>
          <a:bodyPr/>
          <a:lstStyle/>
          <a:p>
            <a:fld id="{16CE333F-2060-0E4C-9522-8EFD15CA4C3C}" type="slidenum">
              <a:rPr lang="en-US" smtClean="0"/>
              <a:t>122</a:t>
            </a:fld>
            <a:endParaRPr lang="en-US"/>
          </a:p>
        </p:txBody>
      </p:sp>
    </p:spTree>
    <p:extLst>
      <p:ext uri="{BB962C8B-B14F-4D97-AF65-F5344CB8AC3E}">
        <p14:creationId xmlns:p14="http://schemas.microsoft.com/office/powerpoint/2010/main" val="24300689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5488577" cy="1143000"/>
          </a:xfrm>
        </p:spPr>
        <p:txBody>
          <a:bodyPr>
            <a:normAutofit fontScale="90000"/>
          </a:bodyPr>
          <a:lstStyle/>
          <a:p>
            <a:pPr algn="l"/>
            <a:r>
              <a:rPr lang="en-US" dirty="0"/>
              <a:t>Meaning of a “Nonce”</a:t>
            </a:r>
            <a:br>
              <a:rPr lang="en-US" dirty="0"/>
            </a:br>
            <a:r>
              <a:rPr lang="en-US" sz="2700" dirty="0"/>
              <a:t>https://</a:t>
            </a:r>
            <a:r>
              <a:rPr lang="en-US" sz="2700" dirty="0" err="1"/>
              <a:t>en.bitcoin.it</a:t>
            </a:r>
            <a:r>
              <a:rPr lang="en-US" sz="2700" dirty="0"/>
              <a:t>/wiki/Nonce</a:t>
            </a:r>
          </a:p>
        </p:txBody>
      </p:sp>
      <p:sp>
        <p:nvSpPr>
          <p:cNvPr id="5" name="Slide Number Placeholder 4"/>
          <p:cNvSpPr>
            <a:spLocks noGrp="1"/>
          </p:cNvSpPr>
          <p:nvPr>
            <p:ph type="sldNum" sz="quarter" idx="12"/>
          </p:nvPr>
        </p:nvSpPr>
        <p:spPr/>
        <p:txBody>
          <a:bodyPr/>
          <a:lstStyle/>
          <a:p>
            <a:fld id="{16CE333F-2060-0E4C-9522-8EFD15CA4C3C}" type="slidenum">
              <a:rPr lang="en-US" smtClean="0"/>
              <a:t>123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234" y="1417638"/>
            <a:ext cx="7245531" cy="5285802"/>
          </a:xfrm>
          <a:prstGeom prst="rect">
            <a:avLst/>
          </a:prstGeom>
        </p:spPr>
      </p:pic>
      <p:sp>
        <p:nvSpPr>
          <p:cNvPr id="8" name="Rectangular Callout 7"/>
          <p:cNvSpPr/>
          <p:nvPr/>
        </p:nvSpPr>
        <p:spPr>
          <a:xfrm>
            <a:off x="6339840" y="731519"/>
            <a:ext cx="2734491" cy="984069"/>
          </a:xfrm>
          <a:prstGeom prst="wedgeRectCallout">
            <a:avLst>
              <a:gd name="adj1" fmla="val -100172"/>
              <a:gd name="adj2" fmla="val 68695"/>
            </a:avLst>
          </a:prstGeom>
          <a:solidFill>
            <a:srgbClr val="F79646">
              <a:alpha val="3411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420393" y="811302"/>
            <a:ext cx="2592980" cy="830997"/>
          </a:xfrm>
          <a:prstGeom prst="rect">
            <a:avLst/>
          </a:prstGeom>
          <a:noFill/>
        </p:spPr>
        <p:txBody>
          <a:bodyPr wrap="square" rtlCol="0">
            <a:spAutoFit/>
          </a:bodyPr>
          <a:lstStyle/>
          <a:p>
            <a:pPr algn="just"/>
            <a:r>
              <a:rPr lang="en-US" sz="1200" dirty="0" err="1"/>
              <a:t>i.e</a:t>
            </a:r>
            <a:r>
              <a:rPr lang="en-US" sz="1200" dirty="0"/>
              <a:t>, Miners have to find the string of random integers that will lead to the required number of leading zeros in the hash by using random trials</a:t>
            </a:r>
          </a:p>
        </p:txBody>
      </p:sp>
      <p:sp>
        <p:nvSpPr>
          <p:cNvPr id="2" name="Rectangle 1">
            <a:extLst>
              <a:ext uri="{FF2B5EF4-FFF2-40B4-BE49-F238E27FC236}">
                <a16:creationId xmlns:a16="http://schemas.microsoft.com/office/drawing/2014/main" id="{19C254ED-E54B-F045-AE0F-BDC7EB0EFB8F}"/>
              </a:ext>
            </a:extLst>
          </p:cNvPr>
          <p:cNvSpPr/>
          <p:nvPr/>
        </p:nvSpPr>
        <p:spPr>
          <a:xfrm>
            <a:off x="949234" y="3914078"/>
            <a:ext cx="7245531" cy="98130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1810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6568" y="274638"/>
            <a:ext cx="8710864" cy="1143000"/>
          </a:xfrm>
        </p:spPr>
        <p:txBody>
          <a:bodyPr>
            <a:normAutofit fontScale="90000"/>
          </a:bodyPr>
          <a:lstStyle/>
          <a:p>
            <a:pPr algn="l"/>
            <a:r>
              <a:rPr lang="en-US" dirty="0"/>
              <a:t>Example of a Hashed Block</a:t>
            </a:r>
            <a:br>
              <a:rPr lang="en-US" dirty="0"/>
            </a:br>
            <a:r>
              <a:rPr lang="en-US" sz="1600" dirty="0"/>
              <a:t>https://</a:t>
            </a:r>
            <a:r>
              <a:rPr lang="en-US" sz="1600" dirty="0" err="1"/>
              <a:t>blockexplorer.com</a:t>
            </a:r>
            <a:r>
              <a:rPr lang="en-US" sz="1600" dirty="0"/>
              <a:t>/block/00000000000000001e8d6829a8a21adc5d38d0a473b144b6765798e61f98bd1d</a:t>
            </a:r>
          </a:p>
        </p:txBody>
      </p:sp>
      <p:pic>
        <p:nvPicPr>
          <p:cNvPr id="8" name="Content Placeholder 7" descr="Screen Shot 2017-03-07 at 1.16.36 PM.png"/>
          <p:cNvPicPr>
            <a:picLocks noGrp="1" noChangeAspect="1"/>
          </p:cNvPicPr>
          <p:nvPr>
            <p:ph idx="1"/>
          </p:nvPr>
        </p:nvPicPr>
        <p:blipFill>
          <a:blip r:embed="rId2">
            <a:extLst>
              <a:ext uri="{28A0092B-C50C-407E-A947-70E740481C1C}">
                <a14:useLocalDpi xmlns:a14="http://schemas.microsoft.com/office/drawing/2010/main" val="0"/>
              </a:ext>
            </a:extLst>
          </a:blip>
          <a:srcRect l="-12124" r="-12124"/>
          <a:stretch>
            <a:fillRect/>
          </a:stretch>
        </p:blipFill>
        <p:spPr>
          <a:xfrm>
            <a:off x="437950" y="1600199"/>
            <a:ext cx="8230176" cy="4526280"/>
          </a:xfrm>
        </p:spPr>
      </p:pic>
      <p:sp>
        <p:nvSpPr>
          <p:cNvPr id="5" name="Slide Number Placeholder 4"/>
          <p:cNvSpPr>
            <a:spLocks noGrp="1"/>
          </p:cNvSpPr>
          <p:nvPr>
            <p:ph type="sldNum" sz="quarter" idx="12"/>
          </p:nvPr>
        </p:nvSpPr>
        <p:spPr/>
        <p:txBody>
          <a:bodyPr/>
          <a:lstStyle/>
          <a:p>
            <a:fld id="{16CE333F-2060-0E4C-9522-8EFD15CA4C3C}" type="slidenum">
              <a:rPr lang="en-US" smtClean="0"/>
              <a:t>124</a:t>
            </a:fld>
            <a:endParaRPr lang="en-US"/>
          </a:p>
        </p:txBody>
      </p:sp>
      <p:sp>
        <p:nvSpPr>
          <p:cNvPr id="2" name="Rectangle 1">
            <a:extLst>
              <a:ext uri="{FF2B5EF4-FFF2-40B4-BE49-F238E27FC236}">
                <a16:creationId xmlns:a16="http://schemas.microsoft.com/office/drawing/2014/main" id="{9AE2401C-0282-104B-8B61-63850A7F9892}"/>
              </a:ext>
            </a:extLst>
          </p:cNvPr>
          <p:cNvSpPr/>
          <p:nvPr/>
        </p:nvSpPr>
        <p:spPr>
          <a:xfrm>
            <a:off x="2698744" y="1031397"/>
            <a:ext cx="1463040" cy="20900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ular Callout 2">
            <a:extLst>
              <a:ext uri="{FF2B5EF4-FFF2-40B4-BE49-F238E27FC236}">
                <a16:creationId xmlns:a16="http://schemas.microsoft.com/office/drawing/2014/main" id="{D9CA3F9E-708B-8A42-B1E3-762C436413B1}"/>
              </a:ext>
            </a:extLst>
          </p:cNvPr>
          <p:cNvSpPr/>
          <p:nvPr/>
        </p:nvSpPr>
        <p:spPr>
          <a:xfrm>
            <a:off x="4972480" y="2048635"/>
            <a:ext cx="3695645" cy="468086"/>
          </a:xfrm>
          <a:prstGeom prst="wedgeRectCallout">
            <a:avLst>
              <a:gd name="adj1" fmla="val -96465"/>
              <a:gd name="adj2" fmla="val -221295"/>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This is the required number of 0’s</a:t>
            </a:r>
          </a:p>
        </p:txBody>
      </p:sp>
    </p:spTree>
    <p:extLst>
      <p:ext uri="{BB962C8B-B14F-4D97-AF65-F5344CB8AC3E}">
        <p14:creationId xmlns:p14="http://schemas.microsoft.com/office/powerpoint/2010/main" val="10378085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95800" y="274638"/>
            <a:ext cx="4191000" cy="1143000"/>
          </a:xfrm>
        </p:spPr>
        <p:txBody>
          <a:bodyPr>
            <a:normAutofit fontScale="90000"/>
          </a:bodyPr>
          <a:lstStyle/>
          <a:p>
            <a:pPr algn="l"/>
            <a:r>
              <a:rPr lang="en-US" dirty="0" err="1"/>
              <a:t>Bitcoin</a:t>
            </a:r>
            <a:r>
              <a:rPr lang="en-US" dirty="0"/>
              <a:t> </a:t>
            </a:r>
            <a:r>
              <a:rPr lang="en-US" dirty="0" err="1"/>
              <a:t>Blockchain</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3" name="Content Placeholder 2"/>
          <p:cNvSpPr>
            <a:spLocks noGrp="1"/>
          </p:cNvSpPr>
          <p:nvPr>
            <p:ph sz="half" idx="1"/>
          </p:nvPr>
        </p:nvSpPr>
        <p:spPr>
          <a:xfrm>
            <a:off x="331694" y="452718"/>
            <a:ext cx="4038600" cy="5481917"/>
          </a:xfrm>
        </p:spPr>
        <p:txBody>
          <a:bodyPr>
            <a:noAutofit/>
          </a:bodyPr>
          <a:lstStyle/>
          <a:p>
            <a:pPr>
              <a:spcBef>
                <a:spcPts val="0"/>
              </a:spcBef>
              <a:spcAft>
                <a:spcPts val="600"/>
              </a:spcAft>
            </a:pPr>
            <a:r>
              <a:rPr lang="en-US" sz="1800" dirty="0"/>
              <a:t>The </a:t>
            </a:r>
            <a:r>
              <a:rPr lang="en-US" sz="1800" dirty="0">
                <a:solidFill>
                  <a:srgbClr val="2014FF"/>
                </a:solidFill>
              </a:rPr>
              <a:t>blockchain</a:t>
            </a:r>
            <a:r>
              <a:rPr lang="en-US" sz="1800" dirty="0"/>
              <a:t> is a public ledger that records bitcoin transactions.</a:t>
            </a:r>
          </a:p>
          <a:p>
            <a:pPr>
              <a:spcBef>
                <a:spcPts val="0"/>
              </a:spcBef>
              <a:spcAft>
                <a:spcPts val="600"/>
              </a:spcAft>
            </a:pPr>
            <a:r>
              <a:rPr lang="en-US" sz="1800" dirty="0"/>
              <a:t>A novel solution accomplishes this without any trusted central authority: maintenance of the blockchain is performed by a network of communicating nodes running bitcoin software.</a:t>
            </a:r>
          </a:p>
          <a:p>
            <a:pPr>
              <a:spcBef>
                <a:spcPts val="0"/>
              </a:spcBef>
              <a:spcAft>
                <a:spcPts val="600"/>
              </a:spcAft>
            </a:pPr>
            <a:r>
              <a:rPr lang="en-US" sz="1800" dirty="0">
                <a:solidFill>
                  <a:srgbClr val="2014FF"/>
                </a:solidFill>
              </a:rPr>
              <a:t>Transactions of the form payer X sends Y bitcoins to payee Z are broadcast to this network using readily available software applications</a:t>
            </a:r>
            <a:r>
              <a:rPr lang="en-US" sz="1800" dirty="0"/>
              <a:t>.</a:t>
            </a:r>
          </a:p>
          <a:p>
            <a:pPr>
              <a:spcBef>
                <a:spcPts val="0"/>
              </a:spcBef>
              <a:spcAft>
                <a:spcPts val="600"/>
              </a:spcAft>
            </a:pPr>
            <a:r>
              <a:rPr lang="en-US" sz="1800" dirty="0"/>
              <a:t>Network nodes can validate transactions, add them to their copy of the ledger, and then broadcast these ledger additions to other nodes. </a:t>
            </a:r>
          </a:p>
          <a:p>
            <a:pPr>
              <a:spcBef>
                <a:spcPts val="0"/>
              </a:spcBef>
              <a:spcAft>
                <a:spcPts val="600"/>
              </a:spcAft>
            </a:pPr>
            <a:endParaRPr lang="en-US" sz="1800" dirty="0"/>
          </a:p>
        </p:txBody>
      </p:sp>
      <p:pic>
        <p:nvPicPr>
          <p:cNvPr id="6" name="Content Placeholder 5" descr="Screen Shot 2017-02-21 at 9.07.25 AM.png"/>
          <p:cNvPicPr>
            <a:picLocks noGrp="1" noChangeAspect="1"/>
          </p:cNvPicPr>
          <p:nvPr>
            <p:ph sz="half" idx="2"/>
          </p:nvPr>
        </p:nvPicPr>
        <p:blipFill>
          <a:blip r:embed="rId2">
            <a:extLst>
              <a:ext uri="{28A0092B-C50C-407E-A947-70E740481C1C}">
                <a14:useLocalDpi xmlns:a14="http://schemas.microsoft.com/office/drawing/2010/main" val="0"/>
              </a:ext>
            </a:extLst>
          </a:blip>
          <a:srcRect t="-23047" b="-23047"/>
          <a:stretch>
            <a:fillRect/>
          </a:stretch>
        </p:blipFill>
        <p:spPr/>
      </p:pic>
      <p:sp>
        <p:nvSpPr>
          <p:cNvPr id="7" name="Slide Number Placeholder 6"/>
          <p:cNvSpPr>
            <a:spLocks noGrp="1"/>
          </p:cNvSpPr>
          <p:nvPr>
            <p:ph type="sldNum" sz="quarter" idx="12"/>
          </p:nvPr>
        </p:nvSpPr>
        <p:spPr/>
        <p:txBody>
          <a:bodyPr/>
          <a:lstStyle/>
          <a:p>
            <a:fld id="{16CE333F-2060-0E4C-9522-8EFD15CA4C3C}" type="slidenum">
              <a:rPr lang="en-US" smtClean="0"/>
              <a:t>125</a:t>
            </a:fld>
            <a:endParaRPr lang="en-US" dirty="0"/>
          </a:p>
        </p:txBody>
      </p:sp>
    </p:spTree>
    <p:extLst>
      <p:ext uri="{BB962C8B-B14F-4D97-AF65-F5344CB8AC3E}">
        <p14:creationId xmlns:p14="http://schemas.microsoft.com/office/powerpoint/2010/main" val="39091484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err="1"/>
              <a:t>Bitcoin</a:t>
            </a:r>
            <a:r>
              <a:rPr lang="en-US" dirty="0"/>
              <a:t> </a:t>
            </a:r>
            <a:r>
              <a:rPr lang="en-US" dirty="0" err="1"/>
              <a:t>Blockchain</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2" name="Content Placeholder 1"/>
          <p:cNvSpPr>
            <a:spLocks noGrp="1"/>
          </p:cNvSpPr>
          <p:nvPr>
            <p:ph idx="1"/>
          </p:nvPr>
        </p:nvSpPr>
        <p:spPr/>
        <p:txBody>
          <a:bodyPr>
            <a:normAutofit/>
          </a:bodyPr>
          <a:lstStyle/>
          <a:p>
            <a:r>
              <a:rPr lang="en-US" sz="2000" dirty="0"/>
              <a:t>The blockchain is a distributed database – to achieve independent verification of the chain of ownership of any and every bitcoin (amount), each network node stores its own copy of the blockchain.</a:t>
            </a:r>
          </a:p>
          <a:p>
            <a:r>
              <a:rPr lang="en-US" sz="2000" dirty="0">
                <a:solidFill>
                  <a:srgbClr val="2014FF"/>
                </a:solidFill>
              </a:rPr>
              <a:t>Approximately six times per hour, a new group of accepted transactions, a block, is created, added to the blockchain, and quickly published to all nodes. </a:t>
            </a:r>
          </a:p>
          <a:p>
            <a:r>
              <a:rPr lang="en-US" sz="2000" dirty="0"/>
              <a:t>This allows bitcoin software to determine when a particular bitcoin amount has been spent, which is necessary in order to prevent double-spending in an environment without central oversight.</a:t>
            </a:r>
          </a:p>
          <a:p>
            <a:r>
              <a:rPr lang="en-US" sz="2000" dirty="0"/>
              <a:t>Whereas a conventional ledger records the transfers of actual bills or promissory notes that exist apart from it, </a:t>
            </a:r>
            <a:r>
              <a:rPr lang="en-US" sz="2000" dirty="0">
                <a:solidFill>
                  <a:srgbClr val="2014FF"/>
                </a:solidFill>
              </a:rPr>
              <a:t>the blockchain is the only place that bitcoins can be said to exist</a:t>
            </a:r>
            <a:r>
              <a:rPr lang="en-US" sz="2000" dirty="0"/>
              <a:t> in the form of unspent outputs of transactions.</a:t>
            </a:r>
          </a:p>
          <a:p>
            <a:endParaRPr lang="en-US" sz="2000" dirty="0"/>
          </a:p>
        </p:txBody>
      </p:sp>
      <p:sp>
        <p:nvSpPr>
          <p:cNvPr id="3" name="Slide Number Placeholder 2"/>
          <p:cNvSpPr>
            <a:spLocks noGrp="1"/>
          </p:cNvSpPr>
          <p:nvPr>
            <p:ph type="sldNum" sz="quarter" idx="12"/>
          </p:nvPr>
        </p:nvSpPr>
        <p:spPr/>
        <p:txBody>
          <a:bodyPr/>
          <a:lstStyle/>
          <a:p>
            <a:fld id="{16CE333F-2060-0E4C-9522-8EFD15CA4C3C}" type="slidenum">
              <a:rPr lang="en-US" smtClean="0"/>
              <a:t>126</a:t>
            </a:fld>
            <a:endParaRPr lang="en-US" dirty="0"/>
          </a:p>
        </p:txBody>
      </p:sp>
      <p:sp>
        <p:nvSpPr>
          <p:cNvPr id="4" name="TextBox 3">
            <a:extLst>
              <a:ext uri="{FF2B5EF4-FFF2-40B4-BE49-F238E27FC236}">
                <a16:creationId xmlns:a16="http://schemas.microsoft.com/office/drawing/2014/main" id="{DDE79947-D560-48A2-0A07-AF497236C9AC}"/>
              </a:ext>
            </a:extLst>
          </p:cNvPr>
          <p:cNvSpPr txBox="1"/>
          <p:nvPr/>
        </p:nvSpPr>
        <p:spPr>
          <a:xfrm>
            <a:off x="947057" y="5802997"/>
            <a:ext cx="6672943" cy="646331"/>
          </a:xfrm>
          <a:prstGeom prst="rect">
            <a:avLst/>
          </a:prstGeom>
          <a:solidFill>
            <a:srgbClr val="DCE6F2"/>
          </a:solidFill>
        </p:spPr>
        <p:txBody>
          <a:bodyPr wrap="square" rtlCol="0">
            <a:spAutoFit/>
          </a:bodyPr>
          <a:lstStyle/>
          <a:p>
            <a:pPr algn="ctr"/>
            <a:r>
              <a:rPr lang="en-US" dirty="0"/>
              <a:t>(However, the lightning network upgrade (2020), a layer-2 improvement, allows millions of transactions per second, in theory)</a:t>
            </a:r>
          </a:p>
        </p:txBody>
      </p:sp>
    </p:spTree>
    <p:extLst>
      <p:ext uri="{BB962C8B-B14F-4D97-AF65-F5344CB8AC3E}">
        <p14:creationId xmlns:p14="http://schemas.microsoft.com/office/powerpoint/2010/main" val="20949241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US" dirty="0"/>
              <a:t>Building the </a:t>
            </a:r>
            <a:r>
              <a:rPr lang="en-US" dirty="0" err="1"/>
              <a:t>Blockchain</a:t>
            </a:r>
            <a:br>
              <a:rPr lang="en-US" dirty="0"/>
            </a:br>
            <a:r>
              <a:rPr lang="en-US" sz="2700" dirty="0"/>
              <a:t>https://99bitcoins.com/bitcoin-blocks-confirmations/</a:t>
            </a:r>
          </a:p>
        </p:txBody>
      </p:sp>
      <p:sp>
        <p:nvSpPr>
          <p:cNvPr id="5" name="Slide Number Placeholder 4"/>
          <p:cNvSpPr>
            <a:spLocks noGrp="1"/>
          </p:cNvSpPr>
          <p:nvPr>
            <p:ph type="sldNum" sz="quarter" idx="12"/>
          </p:nvPr>
        </p:nvSpPr>
        <p:spPr/>
        <p:txBody>
          <a:bodyPr/>
          <a:lstStyle/>
          <a:p>
            <a:fld id="{16CE333F-2060-0E4C-9522-8EFD15CA4C3C}" type="slidenum">
              <a:rPr lang="en-US" smtClean="0"/>
              <a:t>127</a:t>
            </a:fld>
            <a:endParaRPr lang="en-US"/>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0" y="1591448"/>
            <a:ext cx="7327900" cy="4964061"/>
          </a:xfrm>
          <a:prstGeom prst="rect">
            <a:avLst/>
          </a:prstGeom>
        </p:spPr>
      </p:pic>
    </p:spTree>
    <p:extLst>
      <p:ext uri="{BB962C8B-B14F-4D97-AF65-F5344CB8AC3E}">
        <p14:creationId xmlns:p14="http://schemas.microsoft.com/office/powerpoint/2010/main" val="11678274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3600" dirty="0" err="1"/>
              <a:t>Blockchain</a:t>
            </a:r>
            <a:br>
              <a:rPr lang="en-US" sz="2400" dirty="0"/>
            </a:br>
            <a:r>
              <a:rPr lang="en-US" sz="2400" dirty="0"/>
              <a:t>https://</a:t>
            </a:r>
            <a:r>
              <a:rPr lang="en-US" sz="2400" dirty="0" err="1"/>
              <a:t>www.blockchain.com</a:t>
            </a:r>
            <a:r>
              <a:rPr lang="en-US" sz="2400" dirty="0"/>
              <a:t>/</a:t>
            </a:r>
          </a:p>
        </p:txBody>
      </p:sp>
      <p:sp>
        <p:nvSpPr>
          <p:cNvPr id="4" name="Slide Number Placeholder 3"/>
          <p:cNvSpPr>
            <a:spLocks noGrp="1"/>
          </p:cNvSpPr>
          <p:nvPr>
            <p:ph type="sldNum" sz="quarter" idx="12"/>
          </p:nvPr>
        </p:nvSpPr>
        <p:spPr/>
        <p:txBody>
          <a:bodyPr/>
          <a:lstStyle/>
          <a:p>
            <a:fld id="{16CE333F-2060-0E4C-9522-8EFD15CA4C3C}" type="slidenum">
              <a:rPr lang="en-US" smtClean="0"/>
              <a:t>128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4177"/>
            <a:ext cx="9144000" cy="4148214"/>
          </a:xfrm>
          <a:prstGeom prst="rect">
            <a:avLst/>
          </a:prstGeom>
        </p:spPr>
      </p:pic>
    </p:spTree>
    <p:extLst>
      <p:ext uri="{BB962C8B-B14F-4D97-AF65-F5344CB8AC3E}">
        <p14:creationId xmlns:p14="http://schemas.microsoft.com/office/powerpoint/2010/main" val="3002071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16CE333F-2060-0E4C-9522-8EFD15CA4C3C}" type="slidenum">
              <a:rPr lang="en-US" smtClean="0"/>
              <a:t>129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17" y="274638"/>
            <a:ext cx="8191883" cy="5908040"/>
          </a:xfrm>
          <a:prstGeom prst="rect">
            <a:avLst/>
          </a:prstGeom>
        </p:spPr>
      </p:pic>
    </p:spTree>
    <p:extLst>
      <p:ext uri="{BB962C8B-B14F-4D97-AF65-F5344CB8AC3E}">
        <p14:creationId xmlns:p14="http://schemas.microsoft.com/office/powerpoint/2010/main" val="843540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8906-E0C9-F378-0000-7CC9AC409C08}"/>
              </a:ext>
            </a:extLst>
          </p:cNvPr>
          <p:cNvSpPr>
            <a:spLocks noGrp="1"/>
          </p:cNvSpPr>
          <p:nvPr>
            <p:ph type="title"/>
          </p:nvPr>
        </p:nvSpPr>
        <p:spPr/>
        <p:txBody>
          <a:bodyPr>
            <a:normAutofit/>
          </a:bodyPr>
          <a:lstStyle/>
          <a:p>
            <a:r>
              <a:rPr lang="en-US" sz="2800" dirty="0">
                <a:solidFill>
                  <a:srgbClr val="FF0000"/>
                </a:solidFill>
              </a:rPr>
              <a:t>On the Value of Krugman’s (or Anyone’s) Predictions</a:t>
            </a:r>
          </a:p>
        </p:txBody>
      </p:sp>
      <p:pic>
        <p:nvPicPr>
          <p:cNvPr id="9" name="Content Placeholder 8" descr="Graphical user interface, website&#10;&#10;Description automatically generated">
            <a:extLst>
              <a:ext uri="{FF2B5EF4-FFF2-40B4-BE49-F238E27FC236}">
                <a16:creationId xmlns:a16="http://schemas.microsoft.com/office/drawing/2014/main" id="{DBB84A5E-5F87-FF40-E2D0-786D8CA58904}"/>
              </a:ext>
            </a:extLst>
          </p:cNvPr>
          <p:cNvPicPr>
            <a:picLocks noGrp="1" noChangeAspect="1"/>
          </p:cNvPicPr>
          <p:nvPr>
            <p:ph sz="half" idx="1"/>
          </p:nvPr>
        </p:nvPicPr>
        <p:blipFill>
          <a:blip r:embed="rId2"/>
          <a:stretch>
            <a:fillRect/>
          </a:stretch>
        </p:blipFill>
        <p:spPr>
          <a:xfrm>
            <a:off x="457200" y="2111415"/>
            <a:ext cx="4038600" cy="3503532"/>
          </a:xfrm>
        </p:spPr>
      </p:pic>
      <p:pic>
        <p:nvPicPr>
          <p:cNvPr id="11" name="Content Placeholder 10" descr="Graphical user interface, text, application, email&#10;&#10;Description automatically generated">
            <a:extLst>
              <a:ext uri="{FF2B5EF4-FFF2-40B4-BE49-F238E27FC236}">
                <a16:creationId xmlns:a16="http://schemas.microsoft.com/office/drawing/2014/main" id="{D75BE232-AFBD-92CD-F06E-1629A4236B35}"/>
              </a:ext>
            </a:extLst>
          </p:cNvPr>
          <p:cNvPicPr>
            <a:picLocks noGrp="1" noChangeAspect="1"/>
          </p:cNvPicPr>
          <p:nvPr>
            <p:ph sz="half" idx="2"/>
          </p:nvPr>
        </p:nvPicPr>
        <p:blipFill>
          <a:blip r:embed="rId3"/>
          <a:stretch>
            <a:fillRect/>
          </a:stretch>
        </p:blipFill>
        <p:spPr>
          <a:xfrm>
            <a:off x="4648200" y="1827138"/>
            <a:ext cx="4038600" cy="4072087"/>
          </a:xfrm>
        </p:spPr>
      </p:pic>
      <p:sp>
        <p:nvSpPr>
          <p:cNvPr id="4" name="Footer Placeholder 3">
            <a:extLst>
              <a:ext uri="{FF2B5EF4-FFF2-40B4-BE49-F238E27FC236}">
                <a16:creationId xmlns:a16="http://schemas.microsoft.com/office/drawing/2014/main" id="{62A32899-30FA-BDA2-8D32-6E5A687EBA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E045F3-6F42-CCF5-9FD3-C036E9DE55B6}"/>
              </a:ext>
            </a:extLst>
          </p:cNvPr>
          <p:cNvSpPr>
            <a:spLocks noGrp="1"/>
          </p:cNvSpPr>
          <p:nvPr>
            <p:ph type="sldNum" sz="quarter" idx="12"/>
          </p:nvPr>
        </p:nvSpPr>
        <p:spPr/>
        <p:txBody>
          <a:bodyPr/>
          <a:lstStyle/>
          <a:p>
            <a:fld id="{E8CF437E-86C5-A84C-AD9D-29A4EB34C4D8}" type="slidenum">
              <a:rPr lang="en-US" smtClean="0"/>
              <a:t>13</a:t>
            </a:fld>
            <a:endParaRPr lang="en-US"/>
          </a:p>
        </p:txBody>
      </p:sp>
      <p:sp>
        <p:nvSpPr>
          <p:cNvPr id="3" name="TextBox 2">
            <a:extLst>
              <a:ext uri="{FF2B5EF4-FFF2-40B4-BE49-F238E27FC236}">
                <a16:creationId xmlns:a16="http://schemas.microsoft.com/office/drawing/2014/main" id="{5E984BEE-AC11-F4A7-A01D-2CF9C3B76ACE}"/>
              </a:ext>
            </a:extLst>
          </p:cNvPr>
          <p:cNvSpPr txBox="1"/>
          <p:nvPr/>
        </p:nvSpPr>
        <p:spPr>
          <a:xfrm>
            <a:off x="555171" y="5976257"/>
            <a:ext cx="1785258" cy="380093"/>
          </a:xfrm>
          <a:prstGeom prst="rect">
            <a:avLst/>
          </a:prstGeom>
          <a:noFill/>
        </p:spPr>
        <p:txBody>
          <a:bodyPr wrap="square" rtlCol="0">
            <a:spAutoFit/>
          </a:bodyPr>
          <a:lstStyle/>
          <a:p>
            <a:r>
              <a:rPr lang="en-US" dirty="0">
                <a:solidFill>
                  <a:srgbClr val="FF0000"/>
                </a:solidFill>
              </a:rPr>
              <a:t>Oops…</a:t>
            </a:r>
          </a:p>
        </p:txBody>
      </p:sp>
    </p:spTree>
    <p:extLst>
      <p:ext uri="{BB962C8B-B14F-4D97-AF65-F5344CB8AC3E}">
        <p14:creationId xmlns:p14="http://schemas.microsoft.com/office/powerpoint/2010/main" val="41398976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404631"/>
          </a:xfrm>
        </p:spPr>
        <p:txBody>
          <a:bodyPr>
            <a:normAutofit fontScale="90000"/>
          </a:bodyPr>
          <a:lstStyle/>
          <a:p>
            <a:r>
              <a:rPr lang="en-US" dirty="0"/>
              <a:t>Block #513521 Transactions </a:t>
            </a:r>
          </a:p>
        </p:txBody>
      </p:sp>
      <p:sp>
        <p:nvSpPr>
          <p:cNvPr id="4" name="Slide Number Placeholder 3"/>
          <p:cNvSpPr>
            <a:spLocks noGrp="1"/>
          </p:cNvSpPr>
          <p:nvPr>
            <p:ph type="sldNum" sz="quarter" idx="12"/>
          </p:nvPr>
        </p:nvSpPr>
        <p:spPr/>
        <p:txBody>
          <a:bodyPr/>
          <a:lstStyle/>
          <a:p>
            <a:fld id="{16CE333F-2060-0E4C-9522-8EFD15CA4C3C}" type="slidenum">
              <a:rPr lang="en-US" smtClean="0"/>
              <a:t>130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035" y="894747"/>
            <a:ext cx="7165300" cy="5826728"/>
          </a:xfrm>
          <a:prstGeom prst="rect">
            <a:avLst/>
          </a:prstGeom>
        </p:spPr>
      </p:pic>
      <p:sp>
        <p:nvSpPr>
          <p:cNvPr id="9" name="TextBox 8"/>
          <p:cNvSpPr txBox="1"/>
          <p:nvPr/>
        </p:nvSpPr>
        <p:spPr>
          <a:xfrm>
            <a:off x="2960914" y="6451822"/>
            <a:ext cx="2734492" cy="369332"/>
          </a:xfrm>
          <a:prstGeom prst="rect">
            <a:avLst/>
          </a:prstGeom>
          <a:noFill/>
        </p:spPr>
        <p:txBody>
          <a:bodyPr wrap="square" rtlCol="0">
            <a:spAutoFit/>
          </a:bodyPr>
          <a:lstStyle/>
          <a:p>
            <a:pPr algn="ctr"/>
            <a:r>
              <a:rPr lang="mr-IN" dirty="0"/>
              <a:t>…</a:t>
            </a:r>
            <a:r>
              <a:rPr lang="en-US" dirty="0"/>
              <a:t>and many more</a:t>
            </a:r>
          </a:p>
        </p:txBody>
      </p:sp>
    </p:spTree>
    <p:extLst>
      <p:ext uri="{BB962C8B-B14F-4D97-AF65-F5344CB8AC3E}">
        <p14:creationId xmlns:p14="http://schemas.microsoft.com/office/powerpoint/2010/main" val="18418816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3600" dirty="0"/>
              <a:t>Blockchain</a:t>
            </a:r>
            <a:br>
              <a:rPr lang="en-US" sz="2400" dirty="0"/>
            </a:br>
            <a:r>
              <a:rPr lang="en-US" sz="2400" dirty="0"/>
              <a:t>https://</a:t>
            </a:r>
            <a:r>
              <a:rPr lang="en-US" sz="2400" dirty="0" err="1"/>
              <a:t>blockexplorer.one</a:t>
            </a:r>
            <a:r>
              <a:rPr lang="en-US" sz="2400" dirty="0"/>
              <a:t>/bitcoin/</a:t>
            </a:r>
            <a:r>
              <a:rPr lang="en-US" sz="2400" dirty="0" err="1"/>
              <a:t>mainnet</a:t>
            </a:r>
            <a:endParaRPr lang="en-US" sz="2400" dirty="0"/>
          </a:p>
        </p:txBody>
      </p:sp>
      <p:sp>
        <p:nvSpPr>
          <p:cNvPr id="4" name="Slide Number Placeholder 3"/>
          <p:cNvSpPr>
            <a:spLocks noGrp="1"/>
          </p:cNvSpPr>
          <p:nvPr>
            <p:ph type="sldNum" sz="quarter" idx="12"/>
          </p:nvPr>
        </p:nvSpPr>
        <p:spPr/>
        <p:txBody>
          <a:bodyPr/>
          <a:lstStyle/>
          <a:p>
            <a:fld id="{16CE333F-2060-0E4C-9522-8EFD15CA4C3C}" type="slidenum">
              <a:rPr lang="en-US" smtClean="0"/>
              <a:t>131</a:t>
            </a:fld>
            <a:endParaRPr lang="en-US"/>
          </a:p>
        </p:txBody>
      </p:sp>
      <p:pic>
        <p:nvPicPr>
          <p:cNvPr id="8" name="Content Placeholder 7" descr="A screenshot of a graph&#10;&#10;Description automatically generated">
            <a:extLst>
              <a:ext uri="{FF2B5EF4-FFF2-40B4-BE49-F238E27FC236}">
                <a16:creationId xmlns:a16="http://schemas.microsoft.com/office/drawing/2014/main" id="{41D4ADA6-05D1-2E6F-DA04-D983B3BDC3D4}"/>
              </a:ext>
            </a:extLst>
          </p:cNvPr>
          <p:cNvPicPr>
            <a:picLocks noGrp="1" noChangeAspect="1"/>
          </p:cNvPicPr>
          <p:nvPr>
            <p:ph idx="1"/>
          </p:nvPr>
        </p:nvPicPr>
        <p:blipFill>
          <a:blip r:embed="rId2"/>
          <a:stretch>
            <a:fillRect/>
          </a:stretch>
        </p:blipFill>
        <p:spPr>
          <a:xfrm>
            <a:off x="457200" y="2285735"/>
            <a:ext cx="8229600" cy="3154893"/>
          </a:xfrm>
        </p:spPr>
      </p:pic>
    </p:spTree>
    <p:extLst>
      <p:ext uri="{BB962C8B-B14F-4D97-AF65-F5344CB8AC3E}">
        <p14:creationId xmlns:p14="http://schemas.microsoft.com/office/powerpoint/2010/main" val="40285019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3600" dirty="0"/>
              <a:t>Blockchain</a:t>
            </a:r>
            <a:br>
              <a:rPr lang="en-US" sz="2400" dirty="0"/>
            </a:br>
            <a:r>
              <a:rPr lang="en-US" sz="2400" dirty="0"/>
              <a:t>https://</a:t>
            </a:r>
            <a:r>
              <a:rPr lang="en-US" sz="2400" dirty="0" err="1"/>
              <a:t>blockexplorer.one</a:t>
            </a:r>
            <a:r>
              <a:rPr lang="en-US" sz="2400" dirty="0"/>
              <a:t>/bitcoin/</a:t>
            </a:r>
            <a:r>
              <a:rPr lang="en-US" sz="2400" dirty="0" err="1"/>
              <a:t>mainnet</a:t>
            </a:r>
            <a:endParaRPr lang="en-US" sz="2400" dirty="0"/>
          </a:p>
        </p:txBody>
      </p:sp>
      <p:pic>
        <p:nvPicPr>
          <p:cNvPr id="7" name="Content Placeholder 6" descr="A screenshot of a screen&#10;&#10;Description automatically generated">
            <a:extLst>
              <a:ext uri="{FF2B5EF4-FFF2-40B4-BE49-F238E27FC236}">
                <a16:creationId xmlns:a16="http://schemas.microsoft.com/office/drawing/2014/main" id="{E771212F-0453-FB2D-B94B-F7E21DE25AC9}"/>
              </a:ext>
            </a:extLst>
          </p:cNvPr>
          <p:cNvPicPr>
            <a:picLocks noGrp="1" noChangeAspect="1"/>
          </p:cNvPicPr>
          <p:nvPr>
            <p:ph idx="1"/>
          </p:nvPr>
        </p:nvPicPr>
        <p:blipFill>
          <a:blip r:embed="rId2"/>
          <a:stretch>
            <a:fillRect/>
          </a:stretch>
        </p:blipFill>
        <p:spPr>
          <a:xfrm>
            <a:off x="457200" y="1722307"/>
            <a:ext cx="8229600" cy="4281748"/>
          </a:xfrm>
        </p:spPr>
      </p:pic>
      <p:sp>
        <p:nvSpPr>
          <p:cNvPr id="4" name="Slide Number Placeholder 3"/>
          <p:cNvSpPr>
            <a:spLocks noGrp="1"/>
          </p:cNvSpPr>
          <p:nvPr>
            <p:ph type="sldNum" sz="quarter" idx="12"/>
          </p:nvPr>
        </p:nvSpPr>
        <p:spPr/>
        <p:txBody>
          <a:bodyPr/>
          <a:lstStyle/>
          <a:p>
            <a:fld id="{16CE333F-2060-0E4C-9522-8EFD15CA4C3C}" type="slidenum">
              <a:rPr lang="en-US" smtClean="0"/>
              <a:t>132</a:t>
            </a:fld>
            <a:endParaRPr lang="en-US"/>
          </a:p>
        </p:txBody>
      </p:sp>
    </p:spTree>
    <p:extLst>
      <p:ext uri="{BB962C8B-B14F-4D97-AF65-F5344CB8AC3E}">
        <p14:creationId xmlns:p14="http://schemas.microsoft.com/office/powerpoint/2010/main" val="16244304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3600" dirty="0"/>
              <a:t>Blockchain</a:t>
            </a:r>
            <a:br>
              <a:rPr lang="en-US" sz="2400" dirty="0"/>
            </a:br>
            <a:r>
              <a:rPr lang="en-US" sz="2400" dirty="0"/>
              <a:t>https://</a:t>
            </a:r>
            <a:r>
              <a:rPr lang="en-US" sz="2400" dirty="0" err="1"/>
              <a:t>blockexplorer.one</a:t>
            </a:r>
            <a:r>
              <a:rPr lang="en-US" sz="2400" dirty="0"/>
              <a:t>/bitcoin/</a:t>
            </a:r>
            <a:r>
              <a:rPr lang="en-US" sz="2400" dirty="0" err="1"/>
              <a:t>mainnet</a:t>
            </a:r>
            <a:endParaRPr lang="en-US" sz="2400" dirty="0"/>
          </a:p>
        </p:txBody>
      </p:sp>
      <p:sp>
        <p:nvSpPr>
          <p:cNvPr id="4" name="Slide Number Placeholder 3"/>
          <p:cNvSpPr>
            <a:spLocks noGrp="1"/>
          </p:cNvSpPr>
          <p:nvPr>
            <p:ph type="sldNum" sz="quarter" idx="12"/>
          </p:nvPr>
        </p:nvSpPr>
        <p:spPr/>
        <p:txBody>
          <a:bodyPr/>
          <a:lstStyle/>
          <a:p>
            <a:fld id="{16CE333F-2060-0E4C-9522-8EFD15CA4C3C}" type="slidenum">
              <a:rPr lang="en-US" smtClean="0"/>
              <a:t>133</a:t>
            </a:fld>
            <a:endParaRPr lang="en-US"/>
          </a:p>
        </p:txBody>
      </p:sp>
      <p:pic>
        <p:nvPicPr>
          <p:cNvPr id="8" name="Content Placeholder 7" descr="A close-up of a credit card&#10;&#10;Description automatically generated">
            <a:extLst>
              <a:ext uri="{FF2B5EF4-FFF2-40B4-BE49-F238E27FC236}">
                <a16:creationId xmlns:a16="http://schemas.microsoft.com/office/drawing/2014/main" id="{0A4FD0B5-DFE8-227D-B9D0-E109829BF53F}"/>
              </a:ext>
            </a:extLst>
          </p:cNvPr>
          <p:cNvPicPr>
            <a:picLocks noGrp="1" noChangeAspect="1"/>
          </p:cNvPicPr>
          <p:nvPr>
            <p:ph idx="1"/>
          </p:nvPr>
        </p:nvPicPr>
        <p:blipFill>
          <a:blip r:embed="rId2"/>
          <a:stretch>
            <a:fillRect/>
          </a:stretch>
        </p:blipFill>
        <p:spPr>
          <a:xfrm>
            <a:off x="457200" y="2596326"/>
            <a:ext cx="8229600" cy="2533711"/>
          </a:xfrm>
        </p:spPr>
      </p:pic>
    </p:spTree>
    <p:extLst>
      <p:ext uri="{BB962C8B-B14F-4D97-AF65-F5344CB8AC3E}">
        <p14:creationId xmlns:p14="http://schemas.microsoft.com/office/powerpoint/2010/main" val="28665640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err="1"/>
              <a:t>Bitcoin</a:t>
            </a:r>
            <a:r>
              <a:rPr lang="en-US" dirty="0"/>
              <a:t> Mining</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7" name="Content Placeholder 6"/>
          <p:cNvSpPr>
            <a:spLocks noGrp="1"/>
          </p:cNvSpPr>
          <p:nvPr>
            <p:ph idx="1"/>
          </p:nvPr>
        </p:nvSpPr>
        <p:spPr/>
        <p:txBody>
          <a:bodyPr>
            <a:normAutofit fontScale="92500" lnSpcReduction="10000"/>
          </a:bodyPr>
          <a:lstStyle/>
          <a:p>
            <a:pPr>
              <a:spcBef>
                <a:spcPts val="0"/>
              </a:spcBef>
              <a:spcAft>
                <a:spcPts val="1200"/>
              </a:spcAft>
            </a:pPr>
            <a:r>
              <a:rPr lang="en-US" sz="2000" dirty="0">
                <a:solidFill>
                  <a:srgbClr val="2014FF"/>
                </a:solidFill>
              </a:rPr>
              <a:t>Every 2016 blocks (approximately 14 days), the difficulty target is adjusted based on the network's recent performance, with the aim of keeping the average time between new blocks at ten minutes. </a:t>
            </a:r>
          </a:p>
          <a:p>
            <a:pPr>
              <a:spcBef>
                <a:spcPts val="0"/>
              </a:spcBef>
              <a:spcAft>
                <a:spcPts val="1200"/>
              </a:spcAft>
            </a:pPr>
            <a:r>
              <a:rPr lang="en-US" sz="2000" dirty="0"/>
              <a:t>In this way the system automatically adapts to the total amount of mining power on the network.</a:t>
            </a:r>
          </a:p>
          <a:p>
            <a:pPr>
              <a:spcBef>
                <a:spcPts val="0"/>
              </a:spcBef>
              <a:spcAft>
                <a:spcPts val="1200"/>
              </a:spcAft>
            </a:pPr>
            <a:r>
              <a:rPr lang="en-US" sz="2000" dirty="0">
                <a:solidFill>
                  <a:srgbClr val="2014FF"/>
                </a:solidFill>
              </a:rPr>
              <a:t>Between 1 March 2014 and 1 March 2015, the average number of </a:t>
            </a:r>
            <a:r>
              <a:rPr lang="en-US" sz="2000" dirty="0" err="1">
                <a:solidFill>
                  <a:srgbClr val="2014FF"/>
                </a:solidFill>
              </a:rPr>
              <a:t>nonces</a:t>
            </a:r>
            <a:r>
              <a:rPr lang="en-US" sz="2000" dirty="0">
                <a:solidFill>
                  <a:srgbClr val="2014FF"/>
                </a:solidFill>
              </a:rPr>
              <a:t> miners had to try before creating a new block increased from 16.4 quintillion to 200.5 quintillion.</a:t>
            </a:r>
          </a:p>
          <a:p>
            <a:pPr>
              <a:spcBef>
                <a:spcPts val="0"/>
              </a:spcBef>
              <a:spcAft>
                <a:spcPts val="1200"/>
              </a:spcAft>
            </a:pPr>
            <a:r>
              <a:rPr lang="en-US" sz="2000" dirty="0"/>
              <a:t>The </a:t>
            </a:r>
            <a:r>
              <a:rPr lang="en-US" sz="2000" dirty="0">
                <a:solidFill>
                  <a:srgbClr val="2014FF"/>
                </a:solidFill>
              </a:rPr>
              <a:t>proof-of-work system</a:t>
            </a:r>
            <a:r>
              <a:rPr lang="en-US" sz="2000" dirty="0"/>
              <a:t>, alongside the chaining of blocks, makes modifications of the </a:t>
            </a:r>
            <a:r>
              <a:rPr lang="en-US" sz="2000" dirty="0" err="1"/>
              <a:t>blockchain</a:t>
            </a:r>
            <a:r>
              <a:rPr lang="en-US" sz="2000" dirty="0"/>
              <a:t> extremely hard, as an attacker must modify all subsequent blocks in order for the modifications of one block to be accepted. </a:t>
            </a:r>
          </a:p>
          <a:p>
            <a:pPr>
              <a:spcBef>
                <a:spcPts val="0"/>
              </a:spcBef>
              <a:spcAft>
                <a:spcPts val="1200"/>
              </a:spcAft>
            </a:pPr>
            <a:r>
              <a:rPr lang="en-US" sz="2000" dirty="0"/>
              <a:t>As new blocks are mined all the time, the difficulty of modifying a block increases as time passes and the number of subsequent blocks (also called </a:t>
            </a:r>
            <a:r>
              <a:rPr lang="en-US" sz="2000" dirty="0">
                <a:solidFill>
                  <a:srgbClr val="2014FF"/>
                </a:solidFill>
              </a:rPr>
              <a:t>confirmations</a:t>
            </a:r>
            <a:r>
              <a:rPr lang="en-US" sz="2000" dirty="0"/>
              <a:t> of the given block) increases.</a:t>
            </a:r>
          </a:p>
          <a:p>
            <a:pPr>
              <a:spcBef>
                <a:spcPts val="0"/>
              </a:spcBef>
              <a:spcAft>
                <a:spcPts val="1200"/>
              </a:spcAft>
            </a:pPr>
            <a:endParaRPr lang="en-US" sz="2000" dirty="0"/>
          </a:p>
        </p:txBody>
      </p:sp>
      <p:sp>
        <p:nvSpPr>
          <p:cNvPr id="2" name="Slide Number Placeholder 1"/>
          <p:cNvSpPr>
            <a:spLocks noGrp="1"/>
          </p:cNvSpPr>
          <p:nvPr>
            <p:ph type="sldNum" sz="quarter" idx="12"/>
          </p:nvPr>
        </p:nvSpPr>
        <p:spPr/>
        <p:txBody>
          <a:bodyPr/>
          <a:lstStyle/>
          <a:p>
            <a:fld id="{16CE333F-2060-0E4C-9522-8EFD15CA4C3C}" type="slidenum">
              <a:rPr lang="en-US" smtClean="0"/>
              <a:t>134</a:t>
            </a:fld>
            <a:endParaRPr lang="en-US"/>
          </a:p>
        </p:txBody>
      </p:sp>
    </p:spTree>
    <p:extLst>
      <p:ext uri="{BB962C8B-B14F-4D97-AF65-F5344CB8AC3E}">
        <p14:creationId xmlns:p14="http://schemas.microsoft.com/office/powerpoint/2010/main" val="1700981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err="1"/>
              <a:t>Bitcoin</a:t>
            </a:r>
            <a:r>
              <a:rPr lang="en-US" dirty="0"/>
              <a:t> Mining Practicalities</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7" name="Content Placeholder 6"/>
          <p:cNvSpPr>
            <a:spLocks noGrp="1"/>
          </p:cNvSpPr>
          <p:nvPr>
            <p:ph idx="1"/>
          </p:nvPr>
        </p:nvSpPr>
        <p:spPr/>
        <p:txBody>
          <a:bodyPr>
            <a:noAutofit/>
          </a:bodyPr>
          <a:lstStyle/>
          <a:p>
            <a:pPr>
              <a:spcBef>
                <a:spcPts val="0"/>
              </a:spcBef>
              <a:spcAft>
                <a:spcPts val="1200"/>
              </a:spcAft>
            </a:pPr>
            <a:r>
              <a:rPr lang="en-US" sz="1800" dirty="0"/>
              <a:t>It has become common for miners to join </a:t>
            </a:r>
            <a:r>
              <a:rPr lang="en-US" sz="1800" dirty="0">
                <a:solidFill>
                  <a:srgbClr val="2014FF"/>
                </a:solidFill>
              </a:rPr>
              <a:t>mining pools </a:t>
            </a:r>
            <a:r>
              <a:rPr lang="en-US" sz="1800" dirty="0"/>
              <a:t>which combine the computational resources of their members in order to increase the frequency of generating new blocks. </a:t>
            </a:r>
          </a:p>
          <a:p>
            <a:pPr>
              <a:spcBef>
                <a:spcPts val="0"/>
              </a:spcBef>
              <a:spcAft>
                <a:spcPts val="1200"/>
              </a:spcAft>
            </a:pPr>
            <a:r>
              <a:rPr lang="en-US" sz="1800" dirty="0"/>
              <a:t>The reward for each block is then split proportionately among the members, creating a more predictable stream of income for each miner without necessarily changing their long-term average income,</a:t>
            </a:r>
            <a:r>
              <a:rPr lang="en-US" sz="1800" baseline="30000" dirty="0"/>
              <a:t> </a:t>
            </a:r>
            <a:r>
              <a:rPr lang="en-US" sz="1800" dirty="0"/>
              <a:t>although a fee may be charged for the service.</a:t>
            </a:r>
          </a:p>
          <a:p>
            <a:pPr>
              <a:spcBef>
                <a:spcPts val="0"/>
              </a:spcBef>
              <a:spcAft>
                <a:spcPts val="1200"/>
              </a:spcAft>
            </a:pPr>
            <a:r>
              <a:rPr lang="en-US" sz="1800" dirty="0">
                <a:solidFill>
                  <a:srgbClr val="2014FF"/>
                </a:solidFill>
              </a:rPr>
              <a:t>The competitive nature of mining has led to ever-more-specialized technology being utilized (GPU’s and ASIC chips)</a:t>
            </a:r>
          </a:p>
          <a:p>
            <a:pPr>
              <a:spcBef>
                <a:spcPts val="0"/>
              </a:spcBef>
              <a:spcAft>
                <a:spcPts val="1200"/>
              </a:spcAft>
            </a:pPr>
            <a:r>
              <a:rPr lang="en-US" sz="1800" dirty="0"/>
              <a:t>The most efficient mining hardware makes use of custom designed application-specific integrated circuits, which outperform general-purpose CPUs while using less power.</a:t>
            </a:r>
          </a:p>
          <a:p>
            <a:pPr>
              <a:spcBef>
                <a:spcPts val="0"/>
              </a:spcBef>
              <a:spcAft>
                <a:spcPts val="1200"/>
              </a:spcAft>
            </a:pPr>
            <a:r>
              <a:rPr lang="en-US" sz="1800" dirty="0"/>
              <a:t>As of 2015, a miner who is not using purpose-built hardware is unlikely to earn enough to cover the cost of the electricity used in their efforts, even if they are a member of a pool.</a:t>
            </a:r>
          </a:p>
          <a:p>
            <a:pPr>
              <a:spcBef>
                <a:spcPts val="0"/>
              </a:spcBef>
              <a:spcAft>
                <a:spcPts val="1200"/>
              </a:spcAft>
            </a:pPr>
            <a:endParaRPr lang="en-US" sz="1800" dirty="0"/>
          </a:p>
        </p:txBody>
      </p:sp>
      <p:sp>
        <p:nvSpPr>
          <p:cNvPr id="2" name="Slide Number Placeholder 1"/>
          <p:cNvSpPr>
            <a:spLocks noGrp="1"/>
          </p:cNvSpPr>
          <p:nvPr>
            <p:ph type="sldNum" sz="quarter" idx="12"/>
          </p:nvPr>
        </p:nvSpPr>
        <p:spPr/>
        <p:txBody>
          <a:bodyPr/>
          <a:lstStyle/>
          <a:p>
            <a:fld id="{16CE333F-2060-0E4C-9522-8EFD15CA4C3C}" type="slidenum">
              <a:rPr lang="en-US" smtClean="0"/>
              <a:t>135</a:t>
            </a:fld>
            <a:endParaRPr lang="en-US"/>
          </a:p>
        </p:txBody>
      </p:sp>
    </p:spTree>
    <p:extLst>
      <p:ext uri="{BB962C8B-B14F-4D97-AF65-F5344CB8AC3E}">
        <p14:creationId xmlns:p14="http://schemas.microsoft.com/office/powerpoint/2010/main" val="19962365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l"/>
            <a:r>
              <a:rPr lang="en-US" dirty="0" err="1"/>
              <a:t>Cryptojacking</a:t>
            </a:r>
            <a:br>
              <a:rPr lang="en-US" sz="2800" dirty="0"/>
            </a:br>
            <a:r>
              <a:rPr lang="en-US" sz="2200" dirty="0"/>
              <a:t>https://</a:t>
            </a:r>
            <a:r>
              <a:rPr lang="en-US" sz="2200" dirty="0" err="1"/>
              <a:t>www.wired.com</a:t>
            </a:r>
            <a:r>
              <a:rPr lang="en-US" sz="2200" dirty="0"/>
              <a:t>/story/</a:t>
            </a:r>
            <a:r>
              <a:rPr lang="en-US" sz="2200" dirty="0" err="1"/>
              <a:t>cryptojacking</a:t>
            </a:r>
            <a:r>
              <a:rPr lang="en-US" sz="2200" dirty="0"/>
              <a:t>-cryptocurrency-mining-browser/</a:t>
            </a:r>
          </a:p>
        </p:txBody>
      </p:sp>
      <p:sp>
        <p:nvSpPr>
          <p:cNvPr id="4" name="Content Placeholder 3"/>
          <p:cNvSpPr>
            <a:spLocks noGrp="1"/>
          </p:cNvSpPr>
          <p:nvPr>
            <p:ph idx="1"/>
          </p:nvPr>
        </p:nvSpPr>
        <p:spPr/>
        <p:txBody>
          <a:bodyPr>
            <a:noAutofit/>
          </a:bodyPr>
          <a:lstStyle/>
          <a:p>
            <a:pPr>
              <a:spcBef>
                <a:spcPts val="0"/>
              </a:spcBef>
              <a:spcAft>
                <a:spcPts val="1200"/>
              </a:spcAft>
            </a:pPr>
            <a:r>
              <a:rPr lang="en-US" sz="1800" dirty="0"/>
              <a:t>There’s something new to add to your fun mental list of invisible internet dangers. </a:t>
            </a:r>
          </a:p>
          <a:p>
            <a:pPr>
              <a:spcBef>
                <a:spcPts val="0"/>
              </a:spcBef>
              <a:spcAft>
                <a:spcPts val="1200"/>
              </a:spcAft>
            </a:pPr>
            <a:r>
              <a:rPr lang="en-US" sz="1800" dirty="0"/>
              <a:t>Joining classic favorites like adware and spyware comes a new, tricky threat called “</a:t>
            </a:r>
            <a:r>
              <a:rPr lang="en-US" sz="1800" dirty="0" err="1">
                <a:solidFill>
                  <a:srgbClr val="123DFF"/>
                </a:solidFill>
              </a:rPr>
              <a:t>cryptojacking</a:t>
            </a:r>
            <a:r>
              <a:rPr lang="en-US" sz="1800" dirty="0"/>
              <a:t>,” which secretly uses your laptop or mobile device to mine cryptocurrency when you visit an infected site.</a:t>
            </a:r>
          </a:p>
          <a:p>
            <a:pPr>
              <a:spcBef>
                <a:spcPts val="0"/>
              </a:spcBef>
              <a:spcAft>
                <a:spcPts val="1200"/>
              </a:spcAft>
            </a:pPr>
            <a:r>
              <a:rPr lang="en-US" sz="1800" dirty="0" err="1"/>
              <a:t>Cryptojacking</a:t>
            </a:r>
            <a:r>
              <a:rPr lang="en-US" sz="1800" dirty="0"/>
              <a:t> has exploded in popularity over the past few weeks (as of 2018), because it offers a clever twist. </a:t>
            </a:r>
          </a:p>
          <a:p>
            <a:pPr>
              <a:spcBef>
                <a:spcPts val="0"/>
              </a:spcBef>
              <a:spcAft>
                <a:spcPts val="1200"/>
              </a:spcAft>
            </a:pPr>
            <a:r>
              <a:rPr lang="en-US" sz="1800" dirty="0"/>
              <a:t>The latest technique uses </a:t>
            </a:r>
            <a:r>
              <a:rPr lang="en-US" sz="1800" dirty="0" err="1"/>
              <a:t>Javascript</a:t>
            </a:r>
            <a:r>
              <a:rPr lang="en-US" sz="1800" dirty="0"/>
              <a:t> to start working instantly when you load a compromised web page. </a:t>
            </a:r>
          </a:p>
          <a:p>
            <a:pPr>
              <a:spcBef>
                <a:spcPts val="0"/>
              </a:spcBef>
              <a:spcAft>
                <a:spcPts val="1200"/>
              </a:spcAft>
            </a:pPr>
            <a:r>
              <a:rPr lang="en-US" sz="1800" dirty="0"/>
              <a:t>There's no immediate way to tell that the page has a hidden mining component, and you may not even notice any impact on performance</a:t>
            </a:r>
          </a:p>
        </p:txBody>
      </p:sp>
      <p:sp>
        <p:nvSpPr>
          <p:cNvPr id="2" name="Slide Number Placeholder 1"/>
          <p:cNvSpPr>
            <a:spLocks noGrp="1"/>
          </p:cNvSpPr>
          <p:nvPr>
            <p:ph type="sldNum" sz="quarter" idx="12"/>
          </p:nvPr>
        </p:nvSpPr>
        <p:spPr/>
        <p:txBody>
          <a:bodyPr/>
          <a:lstStyle/>
          <a:p>
            <a:fld id="{16CE333F-2060-0E4C-9522-8EFD15CA4C3C}" type="slidenum">
              <a:rPr lang="en-US" smtClean="0"/>
              <a:t>136</a:t>
            </a:fld>
            <a:endParaRPr lang="en-US"/>
          </a:p>
        </p:txBody>
      </p:sp>
    </p:spTree>
    <p:extLst>
      <p:ext uri="{BB962C8B-B14F-4D97-AF65-F5344CB8AC3E}">
        <p14:creationId xmlns:p14="http://schemas.microsoft.com/office/powerpoint/2010/main" val="26398437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244809" y="422138"/>
            <a:ext cx="4220389" cy="5621164"/>
          </a:xfrm>
        </p:spPr>
        <p:txBody>
          <a:bodyPr>
            <a:noAutofit/>
          </a:bodyPr>
          <a:lstStyle/>
          <a:p>
            <a:pPr>
              <a:spcBef>
                <a:spcPts val="0"/>
              </a:spcBef>
              <a:spcAft>
                <a:spcPts val="1200"/>
              </a:spcAft>
            </a:pPr>
            <a:r>
              <a:rPr lang="en-US" sz="1800" dirty="0"/>
              <a:t>In 2013, Mark </a:t>
            </a:r>
            <a:r>
              <a:rPr lang="en-US" sz="1800" dirty="0" err="1"/>
              <a:t>Gimein</a:t>
            </a:r>
            <a:r>
              <a:rPr lang="en-US" sz="1800" dirty="0"/>
              <a:t> estimated electricity use to be about 40.9 megawatts (982 megawatt-hours a day).</a:t>
            </a:r>
          </a:p>
          <a:p>
            <a:pPr>
              <a:spcBef>
                <a:spcPts val="0"/>
              </a:spcBef>
              <a:spcAft>
                <a:spcPts val="1200"/>
              </a:spcAft>
            </a:pPr>
            <a:r>
              <a:rPr lang="en-US" sz="1800" dirty="0"/>
              <a:t>In 2014, Hass McCook estimated 80.7 megawatts (80,666 kW). </a:t>
            </a:r>
          </a:p>
          <a:p>
            <a:pPr>
              <a:spcBef>
                <a:spcPts val="0"/>
              </a:spcBef>
              <a:spcAft>
                <a:spcPts val="1200"/>
              </a:spcAft>
            </a:pPr>
            <a:r>
              <a:rPr lang="en-US" sz="1800" dirty="0"/>
              <a:t>As of 2015, </a:t>
            </a:r>
            <a:r>
              <a:rPr lang="en-US" sz="1800" i="1" dirty="0"/>
              <a:t>The Economist</a:t>
            </a:r>
            <a:r>
              <a:rPr lang="en-US" sz="1800" dirty="0"/>
              <a:t> estimated that even if all miners used modern facilities, the combined electricity consumption would be 166.7 megawatts (1.46 terawatt-hours per year).</a:t>
            </a:r>
          </a:p>
          <a:p>
            <a:pPr>
              <a:spcBef>
                <a:spcPts val="0"/>
              </a:spcBef>
              <a:spcAft>
                <a:spcPts val="1200"/>
              </a:spcAft>
            </a:pPr>
            <a:r>
              <a:rPr lang="en-US" sz="1800" dirty="0"/>
              <a:t>Journalist Matt O'Brien opined that it is not obvious whether </a:t>
            </a:r>
            <a:r>
              <a:rPr lang="en-US" sz="1800" dirty="0" err="1"/>
              <a:t>bitcoin</a:t>
            </a:r>
            <a:r>
              <a:rPr lang="en-US" sz="1800" dirty="0"/>
              <a:t> is lowering transaction costs, since the costs are transformed into pollution costs, which he characterizes as "environmental spillovers on everyone else, or what economists call negative externalities.”</a:t>
            </a:r>
          </a:p>
          <a:p>
            <a:pPr>
              <a:spcBef>
                <a:spcPts val="0"/>
              </a:spcBef>
              <a:spcAft>
                <a:spcPts val="1200"/>
              </a:spcAft>
            </a:pPr>
            <a:endParaRPr lang="en-US" sz="1800" dirty="0"/>
          </a:p>
        </p:txBody>
      </p:sp>
      <p:pic>
        <p:nvPicPr>
          <p:cNvPr id="8" name="Content Placeholder 7" descr="Screen Shot 2017-02-21 at 10.22.20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970" b="-3418"/>
          <a:stretch/>
        </p:blipFill>
        <p:spPr>
          <a:xfrm>
            <a:off x="4648200" y="1637070"/>
            <a:ext cx="4038600" cy="2998702"/>
          </a:xfrm>
        </p:spPr>
      </p:pic>
      <p:sp>
        <p:nvSpPr>
          <p:cNvPr id="4" name="Slide Number Placeholder 3"/>
          <p:cNvSpPr>
            <a:spLocks noGrp="1"/>
          </p:cNvSpPr>
          <p:nvPr>
            <p:ph type="sldNum" sz="quarter" idx="12"/>
          </p:nvPr>
        </p:nvSpPr>
        <p:spPr/>
        <p:txBody>
          <a:bodyPr/>
          <a:lstStyle/>
          <a:p>
            <a:fld id="{16CE333F-2060-0E4C-9522-8EFD15CA4C3C}" type="slidenum">
              <a:rPr lang="en-US" smtClean="0"/>
              <a:t>137</a:t>
            </a:fld>
            <a:endParaRPr lang="en-US"/>
          </a:p>
        </p:txBody>
      </p:sp>
      <p:sp>
        <p:nvSpPr>
          <p:cNvPr id="9" name="TextBox 8"/>
          <p:cNvSpPr txBox="1"/>
          <p:nvPr/>
        </p:nvSpPr>
        <p:spPr>
          <a:xfrm>
            <a:off x="4648201" y="4651054"/>
            <a:ext cx="4149624" cy="1646605"/>
          </a:xfrm>
          <a:prstGeom prst="rect">
            <a:avLst/>
          </a:prstGeom>
          <a:noFill/>
        </p:spPr>
        <p:txBody>
          <a:bodyPr wrap="square" rtlCol="0">
            <a:spAutoFit/>
          </a:bodyPr>
          <a:lstStyle/>
          <a:p>
            <a:pPr marL="285750" indent="-285750">
              <a:spcAft>
                <a:spcPts val="600"/>
              </a:spcAft>
              <a:buFont typeface="Arial"/>
              <a:buChar char="•"/>
            </a:pPr>
            <a:r>
              <a:rPr lang="en-US" sz="1600" dirty="0"/>
              <a:t>To lower the costs, bitcoin miners have set up in places like Iceland where geothermal energy is cheap and cooling Arctic air is free.</a:t>
            </a:r>
          </a:p>
          <a:p>
            <a:pPr marL="285750" indent="-285750">
              <a:spcAft>
                <a:spcPts val="600"/>
              </a:spcAft>
              <a:buFont typeface="Arial"/>
              <a:buChar char="•"/>
            </a:pPr>
            <a:r>
              <a:rPr lang="en-US" sz="1600" dirty="0"/>
              <a:t>Chinese bitcoin miners are known to use hydroelectric power in Tibet to reduce electricity costs.</a:t>
            </a:r>
          </a:p>
        </p:txBody>
      </p:sp>
      <p:sp>
        <p:nvSpPr>
          <p:cNvPr id="10" name="Title 4"/>
          <p:cNvSpPr>
            <a:spLocks noGrp="1"/>
          </p:cNvSpPr>
          <p:nvPr>
            <p:ph type="title"/>
          </p:nvPr>
        </p:nvSpPr>
        <p:spPr>
          <a:xfrm>
            <a:off x="4207655" y="274638"/>
            <a:ext cx="4727875" cy="1143000"/>
          </a:xfrm>
        </p:spPr>
        <p:txBody>
          <a:bodyPr>
            <a:normAutofit/>
          </a:bodyPr>
          <a:lstStyle/>
          <a:p>
            <a:r>
              <a:rPr lang="en-US" sz="2800" dirty="0" err="1"/>
              <a:t>Bitcoin</a:t>
            </a:r>
            <a:r>
              <a:rPr lang="en-US" sz="2800" dirty="0"/>
              <a:t> Energy Consumption</a:t>
            </a:r>
            <a:br>
              <a:rPr lang="en-US" sz="2700" dirty="0"/>
            </a:br>
            <a:r>
              <a:rPr lang="en-US" sz="2200" dirty="0"/>
              <a:t>https://</a:t>
            </a:r>
            <a:r>
              <a:rPr lang="en-US" sz="2200" dirty="0" err="1"/>
              <a:t>en.wikipedia.org</a:t>
            </a:r>
            <a:r>
              <a:rPr lang="en-US" sz="2200" dirty="0"/>
              <a:t>/wiki/</a:t>
            </a:r>
            <a:r>
              <a:rPr lang="en-US" sz="2200" dirty="0" err="1"/>
              <a:t>Bitcoin</a:t>
            </a:r>
            <a:endParaRPr lang="en-US" sz="2200" dirty="0"/>
          </a:p>
        </p:txBody>
      </p:sp>
    </p:spTree>
    <p:extLst>
      <p:ext uri="{BB962C8B-B14F-4D97-AF65-F5344CB8AC3E}">
        <p14:creationId xmlns:p14="http://schemas.microsoft.com/office/powerpoint/2010/main" val="10068309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data shows Bitcoin’s energy use would represent just a rounding error in the construction, transportation or healthcare industries.">
            <a:extLst>
              <a:ext uri="{FF2B5EF4-FFF2-40B4-BE49-F238E27FC236}">
                <a16:creationId xmlns:a16="http://schemas.microsoft.com/office/drawing/2014/main" id="{453F24C9-FE9A-7E07-98F2-CDBAD6A3C1D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15027" y="1485978"/>
            <a:ext cx="7113947" cy="51787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D78D333-8BE0-3FC6-C213-B41585A98A10}"/>
              </a:ext>
            </a:extLst>
          </p:cNvPr>
          <p:cNvSpPr>
            <a:spLocks noGrp="1"/>
          </p:cNvSpPr>
          <p:nvPr>
            <p:ph type="title"/>
          </p:nvPr>
        </p:nvSpPr>
        <p:spPr/>
        <p:txBody>
          <a:bodyPr>
            <a:normAutofit/>
          </a:bodyPr>
          <a:lstStyle/>
          <a:p>
            <a:r>
              <a:rPr lang="en-US" sz="3200" dirty="0"/>
              <a:t>Energy Consumption Statistics</a:t>
            </a:r>
            <a:br>
              <a:rPr lang="en-US" sz="2000" dirty="0"/>
            </a:br>
            <a:r>
              <a:rPr lang="en-US" sz="2000" dirty="0"/>
              <a:t>https://</a:t>
            </a:r>
            <a:r>
              <a:rPr lang="en-US" sz="2000" dirty="0" err="1"/>
              <a:t>bitcoinmagazine.com</a:t>
            </a:r>
            <a:r>
              <a:rPr lang="en-US" sz="2000" dirty="0"/>
              <a:t>/business/bitcoin-energy-use-compare-industry</a:t>
            </a:r>
            <a:endParaRPr lang="en-US" sz="1300" dirty="0"/>
          </a:p>
        </p:txBody>
      </p:sp>
      <p:sp>
        <p:nvSpPr>
          <p:cNvPr id="5" name="Slide Number Placeholder 4">
            <a:extLst>
              <a:ext uri="{FF2B5EF4-FFF2-40B4-BE49-F238E27FC236}">
                <a16:creationId xmlns:a16="http://schemas.microsoft.com/office/drawing/2014/main" id="{27D601DD-C360-2BFD-6414-98BB2B2DBFE9}"/>
              </a:ext>
            </a:extLst>
          </p:cNvPr>
          <p:cNvSpPr>
            <a:spLocks noGrp="1"/>
          </p:cNvSpPr>
          <p:nvPr>
            <p:ph type="sldNum" sz="quarter" idx="12"/>
          </p:nvPr>
        </p:nvSpPr>
        <p:spPr/>
        <p:txBody>
          <a:bodyPr/>
          <a:lstStyle/>
          <a:p>
            <a:fld id="{16CE333F-2060-0E4C-9522-8EFD15CA4C3C}" type="slidenum">
              <a:rPr lang="en-US" smtClean="0"/>
              <a:t>138</a:t>
            </a:fld>
            <a:endParaRPr lang="en-US"/>
          </a:p>
        </p:txBody>
      </p:sp>
      <p:sp>
        <p:nvSpPr>
          <p:cNvPr id="8" name="Rounded Rectangular Callout 7">
            <a:extLst>
              <a:ext uri="{FF2B5EF4-FFF2-40B4-BE49-F238E27FC236}">
                <a16:creationId xmlns:a16="http://schemas.microsoft.com/office/drawing/2014/main" id="{9B6AD535-933B-1179-BD7C-1FFA9D8058CD}"/>
              </a:ext>
            </a:extLst>
          </p:cNvPr>
          <p:cNvSpPr/>
          <p:nvPr/>
        </p:nvSpPr>
        <p:spPr>
          <a:xfrm>
            <a:off x="457200" y="5679848"/>
            <a:ext cx="957943" cy="903514"/>
          </a:xfrm>
          <a:prstGeom prst="wedgeRoundRectCallout">
            <a:avLst>
              <a:gd name="adj1" fmla="val 87870"/>
              <a:gd name="adj2" fmla="val -45552"/>
              <a:gd name="adj3" fmla="val 16667"/>
            </a:avLst>
          </a:prstGeom>
          <a:solidFill>
            <a:srgbClr val="DCE6F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Bitcoin Mining</a:t>
            </a:r>
          </a:p>
        </p:txBody>
      </p:sp>
      <p:sp>
        <p:nvSpPr>
          <p:cNvPr id="9" name="TextBox 8">
            <a:extLst>
              <a:ext uri="{FF2B5EF4-FFF2-40B4-BE49-F238E27FC236}">
                <a16:creationId xmlns:a16="http://schemas.microsoft.com/office/drawing/2014/main" id="{C6D304D1-F82F-5686-3C68-0FE294120919}"/>
              </a:ext>
            </a:extLst>
          </p:cNvPr>
          <p:cNvSpPr txBox="1"/>
          <p:nvPr/>
        </p:nvSpPr>
        <p:spPr>
          <a:xfrm>
            <a:off x="3451036" y="2271522"/>
            <a:ext cx="3657600" cy="369332"/>
          </a:xfrm>
          <a:prstGeom prst="rect">
            <a:avLst/>
          </a:prstGeom>
          <a:solidFill>
            <a:srgbClr val="DCE6F2"/>
          </a:solidFill>
        </p:spPr>
        <p:txBody>
          <a:bodyPr wrap="square" rtlCol="0">
            <a:spAutoFit/>
          </a:bodyPr>
          <a:lstStyle/>
          <a:p>
            <a:pPr algn="ctr"/>
            <a:r>
              <a:rPr lang="en-US" dirty="0"/>
              <a:t>Putting BTC Mining in Perspective</a:t>
            </a:r>
          </a:p>
        </p:txBody>
      </p:sp>
    </p:spTree>
    <p:extLst>
      <p:ext uri="{BB962C8B-B14F-4D97-AF65-F5344CB8AC3E}">
        <p14:creationId xmlns:p14="http://schemas.microsoft.com/office/powerpoint/2010/main" val="28850499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8D333-8BE0-3FC6-C213-B41585A98A10}"/>
              </a:ext>
            </a:extLst>
          </p:cNvPr>
          <p:cNvSpPr>
            <a:spLocks noGrp="1"/>
          </p:cNvSpPr>
          <p:nvPr>
            <p:ph type="title"/>
          </p:nvPr>
        </p:nvSpPr>
        <p:spPr/>
        <p:txBody>
          <a:bodyPr>
            <a:normAutofit/>
          </a:bodyPr>
          <a:lstStyle/>
          <a:p>
            <a:r>
              <a:rPr lang="en-US" sz="3200" dirty="0"/>
              <a:t>Energy Consumption Statistics</a:t>
            </a:r>
            <a:br>
              <a:rPr lang="en-US" sz="2000" dirty="0"/>
            </a:br>
            <a:r>
              <a:rPr lang="en-US" sz="1300" dirty="0"/>
              <a:t>https://</a:t>
            </a:r>
            <a:r>
              <a:rPr lang="en-US" sz="1300" dirty="0" err="1"/>
              <a:t>bitcoinminingcouncil.com</a:t>
            </a:r>
            <a:r>
              <a:rPr lang="en-US" sz="1300" dirty="0"/>
              <a:t>/wp-content/uploads/2022/07/2022.07.19-BMC-Presentation-Q2-22-Presentation.pdf</a:t>
            </a:r>
            <a:br>
              <a:rPr lang="en-US" sz="1300" dirty="0"/>
            </a:br>
            <a:r>
              <a:rPr lang="en-US" sz="1300" dirty="0"/>
              <a:t>Also: https://</a:t>
            </a:r>
            <a:r>
              <a:rPr lang="en-US" sz="1300" dirty="0" err="1"/>
              <a:t>docsend.com</a:t>
            </a:r>
            <a:r>
              <a:rPr lang="en-US" sz="1300" dirty="0"/>
              <a:t>/view/adwmdeeyfvqwecj2</a:t>
            </a:r>
          </a:p>
        </p:txBody>
      </p:sp>
      <p:pic>
        <p:nvPicPr>
          <p:cNvPr id="7" name="Content Placeholder 6" descr="Chart, histogram, waterfall chart&#10;&#10;Description automatically generated">
            <a:extLst>
              <a:ext uri="{FF2B5EF4-FFF2-40B4-BE49-F238E27FC236}">
                <a16:creationId xmlns:a16="http://schemas.microsoft.com/office/drawing/2014/main" id="{2F8418FC-BD74-3DA3-EAC0-D763349F3802}"/>
              </a:ext>
            </a:extLst>
          </p:cNvPr>
          <p:cNvPicPr>
            <a:picLocks noGrp="1" noChangeAspect="1"/>
          </p:cNvPicPr>
          <p:nvPr>
            <p:ph sz="half" idx="2"/>
          </p:nvPr>
        </p:nvPicPr>
        <p:blipFill>
          <a:blip r:embed="rId2"/>
          <a:stretch>
            <a:fillRect/>
          </a:stretch>
        </p:blipFill>
        <p:spPr>
          <a:xfrm>
            <a:off x="678836" y="1959023"/>
            <a:ext cx="7786328" cy="4572000"/>
          </a:xfrm>
        </p:spPr>
      </p:pic>
      <p:sp>
        <p:nvSpPr>
          <p:cNvPr id="5" name="Slide Number Placeholder 4">
            <a:extLst>
              <a:ext uri="{FF2B5EF4-FFF2-40B4-BE49-F238E27FC236}">
                <a16:creationId xmlns:a16="http://schemas.microsoft.com/office/drawing/2014/main" id="{27D601DD-C360-2BFD-6414-98BB2B2DBFE9}"/>
              </a:ext>
            </a:extLst>
          </p:cNvPr>
          <p:cNvSpPr>
            <a:spLocks noGrp="1"/>
          </p:cNvSpPr>
          <p:nvPr>
            <p:ph type="sldNum" sz="quarter" idx="12"/>
          </p:nvPr>
        </p:nvSpPr>
        <p:spPr/>
        <p:txBody>
          <a:bodyPr/>
          <a:lstStyle/>
          <a:p>
            <a:fld id="{16CE333F-2060-0E4C-9522-8EFD15CA4C3C}" type="slidenum">
              <a:rPr lang="en-US" smtClean="0"/>
              <a:t>139</a:t>
            </a:fld>
            <a:endParaRPr lang="en-US"/>
          </a:p>
        </p:txBody>
      </p:sp>
      <p:sp>
        <p:nvSpPr>
          <p:cNvPr id="8" name="Rounded Rectangular Callout 7">
            <a:extLst>
              <a:ext uri="{FF2B5EF4-FFF2-40B4-BE49-F238E27FC236}">
                <a16:creationId xmlns:a16="http://schemas.microsoft.com/office/drawing/2014/main" id="{9B6AD535-933B-1179-BD7C-1FFA9D8058CD}"/>
              </a:ext>
            </a:extLst>
          </p:cNvPr>
          <p:cNvSpPr/>
          <p:nvPr/>
        </p:nvSpPr>
        <p:spPr>
          <a:xfrm>
            <a:off x="457200" y="3657600"/>
            <a:ext cx="957943" cy="903514"/>
          </a:xfrm>
          <a:prstGeom prst="wedgeRoundRectCallout">
            <a:avLst>
              <a:gd name="adj1" fmla="val 56440"/>
              <a:gd name="adj2" fmla="val 90211"/>
              <a:gd name="adj3" fmla="val 16667"/>
            </a:avLst>
          </a:prstGeom>
          <a:solidFill>
            <a:srgbClr val="DCE6F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Bitcoin Mining</a:t>
            </a:r>
          </a:p>
        </p:txBody>
      </p:sp>
      <p:sp>
        <p:nvSpPr>
          <p:cNvPr id="9" name="TextBox 8">
            <a:extLst>
              <a:ext uri="{FF2B5EF4-FFF2-40B4-BE49-F238E27FC236}">
                <a16:creationId xmlns:a16="http://schemas.microsoft.com/office/drawing/2014/main" id="{C6D304D1-F82F-5686-3C68-0FE294120919}"/>
              </a:ext>
            </a:extLst>
          </p:cNvPr>
          <p:cNvSpPr txBox="1"/>
          <p:nvPr/>
        </p:nvSpPr>
        <p:spPr>
          <a:xfrm>
            <a:off x="3439885" y="2862537"/>
            <a:ext cx="3657600" cy="369332"/>
          </a:xfrm>
          <a:prstGeom prst="rect">
            <a:avLst/>
          </a:prstGeom>
          <a:solidFill>
            <a:srgbClr val="DCE6F2"/>
          </a:solidFill>
        </p:spPr>
        <p:txBody>
          <a:bodyPr wrap="square" rtlCol="0">
            <a:spAutoFit/>
          </a:bodyPr>
          <a:lstStyle/>
          <a:p>
            <a:pPr algn="ctr"/>
            <a:r>
              <a:rPr lang="en-US" dirty="0"/>
              <a:t>Putting BTC Mining in Perspective</a:t>
            </a:r>
          </a:p>
        </p:txBody>
      </p:sp>
    </p:spTree>
    <p:extLst>
      <p:ext uri="{BB962C8B-B14F-4D97-AF65-F5344CB8AC3E}">
        <p14:creationId xmlns:p14="http://schemas.microsoft.com/office/powerpoint/2010/main" val="3366696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Text&#10;&#10;Description automatically generated">
            <a:extLst>
              <a:ext uri="{FF2B5EF4-FFF2-40B4-BE49-F238E27FC236}">
                <a16:creationId xmlns:a16="http://schemas.microsoft.com/office/drawing/2014/main" id="{25D7A26E-6BFA-7484-A06D-E336C8C1F131}"/>
              </a:ext>
            </a:extLst>
          </p:cNvPr>
          <p:cNvPicPr>
            <a:picLocks noChangeAspect="1"/>
          </p:cNvPicPr>
          <p:nvPr/>
        </p:nvPicPr>
        <p:blipFill rotWithShape="1">
          <a:blip r:embed="rId2"/>
          <a:srcRect t="5596" r="-1" b="29728"/>
          <a:stretch/>
        </p:blipFill>
        <p:spPr>
          <a:xfrm>
            <a:off x="20" y="1282"/>
            <a:ext cx="9143980" cy="6856718"/>
          </a:xfrm>
          <a:prstGeom prst="rect">
            <a:avLst/>
          </a:prstGeom>
        </p:spPr>
      </p:pic>
      <p:sp>
        <p:nvSpPr>
          <p:cNvPr id="4" name="Slide Number Placeholder 3">
            <a:extLst>
              <a:ext uri="{FF2B5EF4-FFF2-40B4-BE49-F238E27FC236}">
                <a16:creationId xmlns:a16="http://schemas.microsoft.com/office/drawing/2014/main" id="{E74E25CB-2FD6-FB3C-545C-AEA6AAB1F7A3}"/>
              </a:ext>
            </a:extLst>
          </p:cNvPr>
          <p:cNvSpPr>
            <a:spLocks noGrp="1"/>
          </p:cNvSpPr>
          <p:nvPr>
            <p:ph type="sldNum" sz="quarter" idx="12"/>
          </p:nvPr>
        </p:nvSpPr>
        <p:spPr>
          <a:xfrm>
            <a:off x="6457950" y="6356350"/>
            <a:ext cx="2057400" cy="365125"/>
          </a:xfrm>
        </p:spPr>
        <p:txBody>
          <a:bodyPr>
            <a:normAutofit/>
          </a:bodyPr>
          <a:lstStyle/>
          <a:p>
            <a:pPr>
              <a:spcAft>
                <a:spcPts val="600"/>
              </a:spcAft>
            </a:pPr>
            <a:fld id="{16CE333F-2060-0E4C-9522-8EFD15CA4C3C}" type="slidenum">
              <a:rPr lang="en-US">
                <a:solidFill>
                  <a:srgbClr val="FFFFFF"/>
                </a:solidFill>
              </a:rPr>
              <a:pPr>
                <a:spcAft>
                  <a:spcPts val="600"/>
                </a:spcAft>
              </a:pPr>
              <a:t>14</a:t>
            </a:fld>
            <a:endParaRPr lang="en-US">
              <a:solidFill>
                <a:srgbClr val="FFFFFF"/>
              </a:solidFill>
            </a:endParaRPr>
          </a:p>
        </p:txBody>
      </p:sp>
    </p:spTree>
    <p:extLst>
      <p:ext uri="{BB962C8B-B14F-4D97-AF65-F5344CB8AC3E}">
        <p14:creationId xmlns:p14="http://schemas.microsoft.com/office/powerpoint/2010/main" val="9267828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screen shot&#10;&#10;Description automatically generated">
            <a:extLst>
              <a:ext uri="{FF2B5EF4-FFF2-40B4-BE49-F238E27FC236}">
                <a16:creationId xmlns:a16="http://schemas.microsoft.com/office/drawing/2014/main" id="{022C4AF8-AFBF-C347-D0A6-BCFD3518234D}"/>
              </a:ext>
            </a:extLst>
          </p:cNvPr>
          <p:cNvPicPr>
            <a:picLocks noGrp="1" noChangeAspect="1"/>
          </p:cNvPicPr>
          <p:nvPr>
            <p:ph idx="1"/>
          </p:nvPr>
        </p:nvPicPr>
        <p:blipFill>
          <a:blip r:embed="rId2"/>
          <a:stretch>
            <a:fillRect/>
          </a:stretch>
        </p:blipFill>
        <p:spPr>
          <a:xfrm>
            <a:off x="1447510" y="304510"/>
            <a:ext cx="6248980" cy="6248980"/>
          </a:xfrm>
        </p:spPr>
      </p:pic>
      <p:sp>
        <p:nvSpPr>
          <p:cNvPr id="5" name="Slide Number Placeholder 4">
            <a:extLst>
              <a:ext uri="{FF2B5EF4-FFF2-40B4-BE49-F238E27FC236}">
                <a16:creationId xmlns:a16="http://schemas.microsoft.com/office/drawing/2014/main" id="{7ABC8D6B-EC9D-9B0C-CDFF-25219AD12748}"/>
              </a:ext>
            </a:extLst>
          </p:cNvPr>
          <p:cNvSpPr>
            <a:spLocks noGrp="1"/>
          </p:cNvSpPr>
          <p:nvPr>
            <p:ph type="sldNum" sz="quarter" idx="12"/>
          </p:nvPr>
        </p:nvSpPr>
        <p:spPr/>
        <p:txBody>
          <a:bodyPr/>
          <a:lstStyle/>
          <a:p>
            <a:fld id="{16CE333F-2060-0E4C-9522-8EFD15CA4C3C}" type="slidenum">
              <a:rPr lang="en-US" smtClean="0"/>
              <a:t>140</a:t>
            </a:fld>
            <a:endParaRPr lang="en-US"/>
          </a:p>
        </p:txBody>
      </p:sp>
      <p:sp>
        <p:nvSpPr>
          <p:cNvPr id="10" name="TextBox 9">
            <a:extLst>
              <a:ext uri="{FF2B5EF4-FFF2-40B4-BE49-F238E27FC236}">
                <a16:creationId xmlns:a16="http://schemas.microsoft.com/office/drawing/2014/main" id="{DF5445BB-438E-5699-C4EF-882BDA5792EB}"/>
              </a:ext>
            </a:extLst>
          </p:cNvPr>
          <p:cNvSpPr txBox="1"/>
          <p:nvPr/>
        </p:nvSpPr>
        <p:spPr>
          <a:xfrm>
            <a:off x="817467" y="5965904"/>
            <a:ext cx="7509066" cy="646331"/>
          </a:xfrm>
          <a:prstGeom prst="rect">
            <a:avLst/>
          </a:prstGeom>
          <a:solidFill>
            <a:schemeClr val="bg1"/>
          </a:solidFill>
        </p:spPr>
        <p:txBody>
          <a:bodyPr wrap="square" rtlCol="0">
            <a:spAutoFit/>
          </a:bodyPr>
          <a:lstStyle/>
          <a:p>
            <a:r>
              <a:rPr lang="en-US" sz="1200" b="0" i="0" u="none" strike="noStrike" dirty="0">
                <a:solidFill>
                  <a:srgbClr val="2A2A2A"/>
                </a:solidFill>
                <a:effectLst/>
                <a:latin typeface="Georgia" panose="02040502050405020303" pitchFamily="18" charset="0"/>
              </a:rPr>
              <a:t>Vast swaths of the United States are at risk of running short of power as electricity-hungry data centers and clean-technology factories proliferate around the country, leaving utilities and regulators grasping for credible plans to expand the nation’s creaking power grid.</a:t>
            </a:r>
            <a:endParaRPr lang="en-US" sz="1200" dirty="0"/>
          </a:p>
        </p:txBody>
      </p:sp>
    </p:spTree>
    <p:extLst>
      <p:ext uri="{BB962C8B-B14F-4D97-AF65-F5344CB8AC3E}">
        <p14:creationId xmlns:p14="http://schemas.microsoft.com/office/powerpoint/2010/main" val="17511292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183607" y="274638"/>
            <a:ext cx="4464593" cy="6446837"/>
          </a:xfrm>
        </p:spPr>
        <p:txBody>
          <a:bodyPr>
            <a:noAutofit/>
          </a:bodyPr>
          <a:lstStyle/>
          <a:p>
            <a:pPr>
              <a:spcBef>
                <a:spcPts val="0"/>
              </a:spcBef>
              <a:spcAft>
                <a:spcPts val="1200"/>
              </a:spcAft>
            </a:pPr>
            <a:r>
              <a:rPr lang="en-US" sz="1600" dirty="0"/>
              <a:t>The successful miner finding the new block is rewarded with newly created </a:t>
            </a:r>
            <a:r>
              <a:rPr lang="en-US" sz="1600" dirty="0" err="1"/>
              <a:t>bitcoins</a:t>
            </a:r>
            <a:r>
              <a:rPr lang="en-US" sz="1600" dirty="0"/>
              <a:t> and transaction fees.</a:t>
            </a:r>
          </a:p>
          <a:p>
            <a:pPr>
              <a:spcBef>
                <a:spcPts val="0"/>
              </a:spcBef>
              <a:spcAft>
                <a:spcPts val="1200"/>
              </a:spcAft>
            </a:pPr>
            <a:r>
              <a:rPr lang="en-US" sz="1600" dirty="0">
                <a:solidFill>
                  <a:srgbClr val="2014FF"/>
                </a:solidFill>
              </a:rPr>
              <a:t>As of 9 July 2016, the reward amounted to 12.5 newly created bitcoins per block added to the blockchain, and in May 11, 2020 the reward dropped to 6.25 coins</a:t>
            </a:r>
          </a:p>
          <a:p>
            <a:pPr>
              <a:spcBef>
                <a:spcPts val="0"/>
              </a:spcBef>
              <a:spcAft>
                <a:spcPts val="1200"/>
              </a:spcAft>
            </a:pPr>
            <a:r>
              <a:rPr lang="en-US" sz="1600" dirty="0"/>
              <a:t>To claim the reward, a special transaction called a </a:t>
            </a:r>
            <a:r>
              <a:rPr lang="en-US" sz="1600" i="1" dirty="0" err="1"/>
              <a:t>coinbase</a:t>
            </a:r>
            <a:r>
              <a:rPr lang="en-US" sz="1600" dirty="0"/>
              <a:t> is included with the processed payments.</a:t>
            </a:r>
          </a:p>
          <a:p>
            <a:pPr>
              <a:spcBef>
                <a:spcPts val="0"/>
              </a:spcBef>
              <a:spcAft>
                <a:spcPts val="1200"/>
              </a:spcAft>
            </a:pPr>
            <a:r>
              <a:rPr lang="en-US" sz="1600" dirty="0"/>
              <a:t>All </a:t>
            </a:r>
            <a:r>
              <a:rPr lang="en-US" sz="1600" dirty="0" err="1"/>
              <a:t>bitcoins</a:t>
            </a:r>
            <a:r>
              <a:rPr lang="en-US" sz="1600" dirty="0"/>
              <a:t> in existence have been created in such </a:t>
            </a:r>
            <a:r>
              <a:rPr lang="en-US" sz="1600" dirty="0" err="1"/>
              <a:t>coinbase</a:t>
            </a:r>
            <a:r>
              <a:rPr lang="en-US" sz="1600" dirty="0"/>
              <a:t> transactions.</a:t>
            </a:r>
          </a:p>
          <a:p>
            <a:pPr>
              <a:spcBef>
                <a:spcPts val="0"/>
              </a:spcBef>
              <a:spcAft>
                <a:spcPts val="1200"/>
              </a:spcAft>
            </a:pPr>
            <a:r>
              <a:rPr lang="en-US" sz="1600" dirty="0"/>
              <a:t> The bitcoin protocol specifies that the reward for adding a block will be halved every 210,000 blocks (approximately every four years).</a:t>
            </a:r>
          </a:p>
          <a:p>
            <a:pPr>
              <a:spcBef>
                <a:spcPts val="0"/>
              </a:spcBef>
              <a:spcAft>
                <a:spcPts val="1200"/>
              </a:spcAft>
            </a:pPr>
            <a:r>
              <a:rPr lang="en-US" sz="1600" dirty="0"/>
              <a:t> </a:t>
            </a:r>
            <a:r>
              <a:rPr lang="en-US" sz="1600" dirty="0">
                <a:solidFill>
                  <a:srgbClr val="2014FF"/>
                </a:solidFill>
              </a:rPr>
              <a:t>Eventually, the reward will decrease to zero, and the limit of 21 million bitcoins</a:t>
            </a:r>
            <a:r>
              <a:rPr lang="en-US" sz="1600" baseline="30000" dirty="0">
                <a:solidFill>
                  <a:srgbClr val="2014FF"/>
                </a:solidFill>
              </a:rPr>
              <a:t> </a:t>
            </a:r>
            <a:r>
              <a:rPr lang="en-US" sz="1600" dirty="0">
                <a:solidFill>
                  <a:srgbClr val="2014FF"/>
                </a:solidFill>
              </a:rPr>
              <a:t>will be reached ca. 2140</a:t>
            </a:r>
          </a:p>
          <a:p>
            <a:pPr>
              <a:spcBef>
                <a:spcPts val="0"/>
              </a:spcBef>
              <a:spcAft>
                <a:spcPts val="1200"/>
              </a:spcAft>
            </a:pPr>
            <a:r>
              <a:rPr lang="en-US" sz="1600" dirty="0"/>
              <a:t>The record keeping will then be rewarded by transaction fees solely.</a:t>
            </a:r>
          </a:p>
        </p:txBody>
      </p:sp>
      <p:pic>
        <p:nvPicPr>
          <p:cNvPr id="8" name="Content Placeholder 7" descr="Screen Shot 2017-02-21 at 11.14.20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534" b="-2081"/>
          <a:stretch/>
        </p:blipFill>
        <p:spPr>
          <a:xfrm>
            <a:off x="4877715" y="1468782"/>
            <a:ext cx="4038600" cy="2876307"/>
          </a:xfrm>
        </p:spPr>
      </p:pic>
      <p:sp>
        <p:nvSpPr>
          <p:cNvPr id="4" name="Slide Number Placeholder 3"/>
          <p:cNvSpPr>
            <a:spLocks noGrp="1"/>
          </p:cNvSpPr>
          <p:nvPr>
            <p:ph type="sldNum" sz="quarter" idx="12"/>
          </p:nvPr>
        </p:nvSpPr>
        <p:spPr/>
        <p:txBody>
          <a:bodyPr/>
          <a:lstStyle/>
          <a:p>
            <a:fld id="{16CE333F-2060-0E4C-9522-8EFD15CA4C3C}" type="slidenum">
              <a:rPr lang="en-US" smtClean="0"/>
              <a:t>141</a:t>
            </a:fld>
            <a:endParaRPr lang="en-US"/>
          </a:p>
        </p:txBody>
      </p:sp>
      <p:sp>
        <p:nvSpPr>
          <p:cNvPr id="9" name="TextBox 8"/>
          <p:cNvSpPr txBox="1"/>
          <p:nvPr/>
        </p:nvSpPr>
        <p:spPr>
          <a:xfrm>
            <a:off x="4877715" y="4398878"/>
            <a:ext cx="4091660" cy="1892826"/>
          </a:xfrm>
          <a:prstGeom prst="rect">
            <a:avLst/>
          </a:prstGeom>
          <a:noFill/>
        </p:spPr>
        <p:txBody>
          <a:bodyPr wrap="square" rtlCol="0">
            <a:spAutoFit/>
          </a:bodyPr>
          <a:lstStyle/>
          <a:p>
            <a:pPr marL="285750" indent="-285750">
              <a:spcAft>
                <a:spcPts val="600"/>
              </a:spcAft>
              <a:buFont typeface="Arial"/>
              <a:buChar char="•"/>
            </a:pPr>
            <a:r>
              <a:rPr lang="en-US" sz="1400" dirty="0"/>
              <a:t>In other words, </a:t>
            </a:r>
            <a:r>
              <a:rPr lang="en-US" sz="1400" dirty="0" err="1"/>
              <a:t>bitcoin's</a:t>
            </a:r>
            <a:r>
              <a:rPr lang="en-US" sz="1400" dirty="0"/>
              <a:t> inventor </a:t>
            </a:r>
            <a:r>
              <a:rPr lang="en-US" sz="1400" dirty="0" err="1"/>
              <a:t>Nakamoto</a:t>
            </a:r>
            <a:r>
              <a:rPr lang="en-US" sz="1400" dirty="0"/>
              <a:t> set a monetary policy based on artificial scarcity at </a:t>
            </a:r>
            <a:r>
              <a:rPr lang="en-US" sz="1400" dirty="0" err="1"/>
              <a:t>bitcoin's</a:t>
            </a:r>
            <a:r>
              <a:rPr lang="en-US" sz="1400" dirty="0"/>
              <a:t> inception that there would only ever be 21 million </a:t>
            </a:r>
            <a:r>
              <a:rPr lang="en-US" sz="1400" dirty="0" err="1"/>
              <a:t>bitcoins</a:t>
            </a:r>
            <a:r>
              <a:rPr lang="en-US" sz="1400" dirty="0"/>
              <a:t> in total. </a:t>
            </a:r>
          </a:p>
          <a:p>
            <a:pPr marL="285750" indent="-285750">
              <a:spcAft>
                <a:spcPts val="600"/>
              </a:spcAft>
              <a:buFont typeface="Arial"/>
              <a:buChar char="•"/>
            </a:pPr>
            <a:r>
              <a:rPr lang="en-US" sz="1400" dirty="0"/>
              <a:t>Their numbers are being released roughly every ten minutes and the rate at which they are generated would drop by half every four years until all were in circulation.</a:t>
            </a:r>
          </a:p>
        </p:txBody>
      </p:sp>
      <p:sp>
        <p:nvSpPr>
          <p:cNvPr id="10" name="Title 4"/>
          <p:cNvSpPr>
            <a:spLocks noGrp="1"/>
          </p:cNvSpPr>
          <p:nvPr>
            <p:ph type="title"/>
          </p:nvPr>
        </p:nvSpPr>
        <p:spPr>
          <a:xfrm>
            <a:off x="4847113" y="274638"/>
            <a:ext cx="4038600" cy="1143000"/>
          </a:xfrm>
        </p:spPr>
        <p:txBody>
          <a:bodyPr>
            <a:normAutofit fontScale="90000"/>
          </a:bodyPr>
          <a:lstStyle/>
          <a:p>
            <a:r>
              <a:rPr lang="en-US" sz="3600" dirty="0" err="1"/>
              <a:t>Bitcoin</a:t>
            </a:r>
            <a:r>
              <a:rPr lang="en-US" sz="3600" dirty="0"/>
              <a:t> Supply</a:t>
            </a:r>
            <a:br>
              <a:rPr lang="en-US" sz="3600" dirty="0"/>
            </a:br>
            <a:r>
              <a:rPr lang="en-US" sz="2200" dirty="0"/>
              <a:t>https://</a:t>
            </a:r>
            <a:r>
              <a:rPr lang="en-US" sz="2200" dirty="0" err="1"/>
              <a:t>en.wikipedia.org</a:t>
            </a:r>
            <a:r>
              <a:rPr lang="en-US" sz="2200" dirty="0"/>
              <a:t>/wiki/</a:t>
            </a:r>
            <a:r>
              <a:rPr lang="en-US" sz="2200" dirty="0" err="1"/>
              <a:t>Bitcoin</a:t>
            </a:r>
            <a:endParaRPr lang="en-US" sz="2200" dirty="0"/>
          </a:p>
        </p:txBody>
      </p:sp>
      <p:sp>
        <p:nvSpPr>
          <p:cNvPr id="2" name="TextBox 1">
            <a:extLst>
              <a:ext uri="{FF2B5EF4-FFF2-40B4-BE49-F238E27FC236}">
                <a16:creationId xmlns:a16="http://schemas.microsoft.com/office/drawing/2014/main" id="{29703996-DA42-A74D-91F7-B761013FE150}"/>
              </a:ext>
            </a:extLst>
          </p:cNvPr>
          <p:cNvSpPr txBox="1"/>
          <p:nvPr/>
        </p:nvSpPr>
        <p:spPr>
          <a:xfrm>
            <a:off x="510138" y="6356350"/>
            <a:ext cx="7507705" cy="369332"/>
          </a:xfrm>
          <a:prstGeom prst="rect">
            <a:avLst/>
          </a:prstGeom>
          <a:noFill/>
        </p:spPr>
        <p:txBody>
          <a:bodyPr wrap="square" rtlCol="0">
            <a:spAutoFit/>
          </a:bodyPr>
          <a:lstStyle/>
          <a:p>
            <a:pPr algn="ctr"/>
            <a:r>
              <a:rPr lang="en-US" dirty="0">
                <a:solidFill>
                  <a:srgbClr val="C00000"/>
                </a:solidFill>
              </a:rPr>
              <a:t>As of 3/2023 there are a little over 19 million bitcoins have been mined</a:t>
            </a:r>
          </a:p>
        </p:txBody>
      </p:sp>
    </p:spTree>
    <p:extLst>
      <p:ext uri="{BB962C8B-B14F-4D97-AF65-F5344CB8AC3E}">
        <p14:creationId xmlns:p14="http://schemas.microsoft.com/office/powerpoint/2010/main" val="16194573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4191000" cy="1143000"/>
          </a:xfrm>
        </p:spPr>
        <p:txBody>
          <a:bodyPr>
            <a:normAutofit fontScale="90000"/>
          </a:bodyPr>
          <a:lstStyle/>
          <a:p>
            <a:r>
              <a:rPr lang="en-US" dirty="0"/>
              <a:t>Wallets</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7" name="Content Placeholder 6"/>
          <p:cNvSpPr>
            <a:spLocks noGrp="1"/>
          </p:cNvSpPr>
          <p:nvPr>
            <p:ph sz="half" idx="1"/>
          </p:nvPr>
        </p:nvSpPr>
        <p:spPr/>
        <p:txBody>
          <a:bodyPr>
            <a:normAutofit fontScale="92500" lnSpcReduction="10000"/>
          </a:bodyPr>
          <a:lstStyle/>
          <a:p>
            <a:pPr>
              <a:spcBef>
                <a:spcPts val="0"/>
              </a:spcBef>
              <a:spcAft>
                <a:spcPts val="600"/>
              </a:spcAft>
            </a:pPr>
            <a:r>
              <a:rPr lang="en-US" sz="1800" dirty="0"/>
              <a:t>A </a:t>
            </a:r>
            <a:r>
              <a:rPr lang="en-US" sz="1800" dirty="0">
                <a:solidFill>
                  <a:srgbClr val="2014FF"/>
                </a:solidFill>
              </a:rPr>
              <a:t>wallet</a:t>
            </a:r>
            <a:r>
              <a:rPr lang="en-US" sz="1800" dirty="0"/>
              <a:t> stores the information necessary to transact </a:t>
            </a:r>
            <a:r>
              <a:rPr lang="en-US" sz="1800" dirty="0" err="1"/>
              <a:t>bitcoins</a:t>
            </a:r>
            <a:r>
              <a:rPr lang="en-US" sz="1800" dirty="0"/>
              <a:t>. </a:t>
            </a:r>
          </a:p>
          <a:p>
            <a:pPr>
              <a:spcBef>
                <a:spcPts val="0"/>
              </a:spcBef>
              <a:spcAft>
                <a:spcPts val="600"/>
              </a:spcAft>
            </a:pPr>
            <a:r>
              <a:rPr lang="en-US" sz="1800" dirty="0"/>
              <a:t>While wallets are often described as a place to hold or store </a:t>
            </a:r>
            <a:r>
              <a:rPr lang="en-US" sz="1800" dirty="0" err="1"/>
              <a:t>bitcoins,due</a:t>
            </a:r>
            <a:r>
              <a:rPr lang="en-US" sz="1800" dirty="0"/>
              <a:t> to the nature of the system, </a:t>
            </a:r>
            <a:r>
              <a:rPr lang="en-US" sz="1800" dirty="0" err="1"/>
              <a:t>bitcoins</a:t>
            </a:r>
            <a:r>
              <a:rPr lang="en-US" sz="1800" dirty="0"/>
              <a:t> are inseparable from the </a:t>
            </a:r>
            <a:r>
              <a:rPr lang="en-US" sz="1800" dirty="0" err="1"/>
              <a:t>blockchain</a:t>
            </a:r>
            <a:r>
              <a:rPr lang="en-US" sz="1800" dirty="0"/>
              <a:t> transaction ledger. </a:t>
            </a:r>
          </a:p>
          <a:p>
            <a:pPr>
              <a:spcBef>
                <a:spcPts val="0"/>
              </a:spcBef>
              <a:spcAft>
                <a:spcPts val="600"/>
              </a:spcAft>
            </a:pPr>
            <a:r>
              <a:rPr lang="en-US" sz="1800" dirty="0">
                <a:solidFill>
                  <a:srgbClr val="2014FF"/>
                </a:solidFill>
              </a:rPr>
              <a:t>A better way to describe a wallet is something that "stores the digital credentials for your bitcoin holdings” and allows you to access (and spend) them. </a:t>
            </a:r>
          </a:p>
          <a:p>
            <a:pPr>
              <a:spcBef>
                <a:spcPts val="0"/>
              </a:spcBef>
              <a:spcAft>
                <a:spcPts val="600"/>
              </a:spcAft>
            </a:pPr>
            <a:r>
              <a:rPr lang="en-US" sz="1800" dirty="0" err="1"/>
              <a:t>Bitcoin</a:t>
            </a:r>
            <a:r>
              <a:rPr lang="en-US" sz="1800" dirty="0"/>
              <a:t> uses public-key cryptography, in which two cryptographic keys, one public and one private, are generated.</a:t>
            </a:r>
          </a:p>
          <a:p>
            <a:pPr>
              <a:spcBef>
                <a:spcPts val="0"/>
              </a:spcBef>
              <a:spcAft>
                <a:spcPts val="600"/>
              </a:spcAft>
            </a:pPr>
            <a:r>
              <a:rPr lang="en-US" sz="1800" dirty="0"/>
              <a:t>At its most basic, a wallet is a collection of these keys.</a:t>
            </a:r>
          </a:p>
        </p:txBody>
      </p:sp>
      <p:pic>
        <p:nvPicPr>
          <p:cNvPr id="9" name="Content Placeholder 8" descr="Screen Shot 2017-02-21 at 2.17.18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378" r="-3420"/>
          <a:stretch/>
        </p:blipFill>
        <p:spPr>
          <a:xfrm>
            <a:off x="5285640" y="27346"/>
            <a:ext cx="3190873" cy="6694129"/>
          </a:xfrm>
        </p:spPr>
      </p:pic>
      <p:sp>
        <p:nvSpPr>
          <p:cNvPr id="5" name="Slide Number Placeholder 4"/>
          <p:cNvSpPr>
            <a:spLocks noGrp="1"/>
          </p:cNvSpPr>
          <p:nvPr>
            <p:ph type="sldNum" sz="quarter" idx="12"/>
          </p:nvPr>
        </p:nvSpPr>
        <p:spPr/>
        <p:txBody>
          <a:bodyPr/>
          <a:lstStyle/>
          <a:p>
            <a:fld id="{16CE333F-2060-0E4C-9522-8EFD15CA4C3C}" type="slidenum">
              <a:rPr lang="en-US" smtClean="0"/>
              <a:t>142</a:t>
            </a:fld>
            <a:endParaRPr lang="en-US"/>
          </a:p>
        </p:txBody>
      </p:sp>
    </p:spTree>
    <p:extLst>
      <p:ext uri="{BB962C8B-B14F-4D97-AF65-F5344CB8AC3E}">
        <p14:creationId xmlns:p14="http://schemas.microsoft.com/office/powerpoint/2010/main" val="20785109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1143000"/>
          </a:xfrm>
        </p:spPr>
        <p:txBody>
          <a:bodyPr>
            <a:normAutofit fontScale="90000"/>
          </a:bodyPr>
          <a:lstStyle/>
          <a:p>
            <a:pPr algn="l"/>
            <a:r>
              <a:rPr lang="en-US" dirty="0"/>
              <a:t>Wallets</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7" name="Content Placeholder 6"/>
          <p:cNvSpPr>
            <a:spLocks noGrp="1"/>
          </p:cNvSpPr>
          <p:nvPr>
            <p:ph idx="1"/>
          </p:nvPr>
        </p:nvSpPr>
        <p:spPr/>
        <p:txBody>
          <a:bodyPr>
            <a:noAutofit/>
          </a:bodyPr>
          <a:lstStyle/>
          <a:p>
            <a:pPr marL="0" indent="0">
              <a:buNone/>
            </a:pPr>
            <a:r>
              <a:rPr lang="en-US" sz="2000" dirty="0"/>
              <a:t>There are several types of wallets. </a:t>
            </a:r>
          </a:p>
          <a:p>
            <a:pPr marL="0" indent="0">
              <a:spcBef>
                <a:spcPts val="1032"/>
              </a:spcBef>
              <a:buNone/>
            </a:pPr>
            <a:r>
              <a:rPr lang="en-US" sz="2000" dirty="0">
                <a:solidFill>
                  <a:srgbClr val="2014FF"/>
                </a:solidFill>
              </a:rPr>
              <a:t>Software wallets </a:t>
            </a:r>
            <a:r>
              <a:rPr lang="en-US" sz="2000" dirty="0"/>
              <a:t>connect to the network and allow spending </a:t>
            </a:r>
            <a:r>
              <a:rPr lang="en-US" sz="2000" dirty="0" err="1"/>
              <a:t>bitcoins</a:t>
            </a:r>
            <a:r>
              <a:rPr lang="en-US" sz="2000" dirty="0"/>
              <a:t> in addition to holding the credentials that prove ownership.</a:t>
            </a:r>
            <a:r>
              <a:rPr lang="en-US" sz="2000" baseline="30000" dirty="0"/>
              <a:t> </a:t>
            </a:r>
          </a:p>
          <a:p>
            <a:pPr marL="0" indent="0">
              <a:spcBef>
                <a:spcPts val="1032"/>
              </a:spcBef>
              <a:buNone/>
            </a:pPr>
            <a:r>
              <a:rPr lang="en-US" sz="2000" dirty="0"/>
              <a:t>Software wallets can be split further in two categories: full clients and lightweight clients:</a:t>
            </a:r>
          </a:p>
          <a:p>
            <a:pPr marL="573088">
              <a:spcBef>
                <a:spcPts val="1032"/>
              </a:spcBef>
            </a:pPr>
            <a:r>
              <a:rPr lang="en-US" sz="1800" dirty="0">
                <a:solidFill>
                  <a:srgbClr val="2014FF"/>
                </a:solidFill>
              </a:rPr>
              <a:t>Full clients </a:t>
            </a:r>
            <a:r>
              <a:rPr lang="en-US" sz="1800" dirty="0"/>
              <a:t>verify transactions directly on a local copy of the blockchain (over 80 GB as of November 2016, or a subset of the blockchain (around 2 GB).</a:t>
            </a:r>
          </a:p>
          <a:p>
            <a:pPr marL="573088">
              <a:spcBef>
                <a:spcPts val="1032"/>
              </a:spcBef>
            </a:pPr>
            <a:r>
              <a:rPr lang="en-US" sz="1800" dirty="0">
                <a:solidFill>
                  <a:srgbClr val="2014FF"/>
                </a:solidFill>
              </a:rPr>
              <a:t>Lightweight clients </a:t>
            </a:r>
            <a:r>
              <a:rPr lang="en-US" sz="1800" dirty="0"/>
              <a:t>on the other hand consult a full client to send and receive transactions without requiring a local copy of the entire blockchain (see simplified payment verification – SPV). </a:t>
            </a:r>
          </a:p>
          <a:p>
            <a:pPr marL="573088">
              <a:spcBef>
                <a:spcPts val="1032"/>
              </a:spcBef>
            </a:pPr>
            <a:r>
              <a:rPr lang="en-US" sz="1800" dirty="0"/>
              <a:t>Because of its size / complexity, the entire </a:t>
            </a:r>
            <a:r>
              <a:rPr lang="en-US" sz="1800" dirty="0" err="1"/>
              <a:t>blockchain</a:t>
            </a:r>
            <a:r>
              <a:rPr lang="en-US" sz="1800" dirty="0"/>
              <a:t> is not suitable for all computing devices</a:t>
            </a:r>
            <a:r>
              <a:rPr lang="en-US" sz="2000" dirty="0"/>
              <a:t>.</a:t>
            </a:r>
          </a:p>
          <a:p>
            <a:endParaRPr lang="en-US" sz="2000" dirty="0"/>
          </a:p>
        </p:txBody>
      </p:sp>
      <p:sp>
        <p:nvSpPr>
          <p:cNvPr id="5" name="Slide Number Placeholder 4"/>
          <p:cNvSpPr>
            <a:spLocks noGrp="1"/>
          </p:cNvSpPr>
          <p:nvPr>
            <p:ph type="sldNum" sz="quarter" idx="12"/>
          </p:nvPr>
        </p:nvSpPr>
        <p:spPr/>
        <p:txBody>
          <a:bodyPr/>
          <a:lstStyle/>
          <a:p>
            <a:fld id="{16CE333F-2060-0E4C-9522-8EFD15CA4C3C}" type="slidenum">
              <a:rPr lang="en-US" smtClean="0"/>
              <a:t>143</a:t>
            </a:fld>
            <a:endParaRPr lang="en-US"/>
          </a:p>
        </p:txBody>
      </p:sp>
    </p:spTree>
    <p:extLst>
      <p:ext uri="{BB962C8B-B14F-4D97-AF65-F5344CB8AC3E}">
        <p14:creationId xmlns:p14="http://schemas.microsoft.com/office/powerpoint/2010/main" val="14712801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0"/>
              </a:spcBef>
              <a:spcAft>
                <a:spcPts val="1200"/>
              </a:spcAft>
            </a:pPr>
            <a:r>
              <a:rPr lang="en-US" sz="2000" dirty="0"/>
              <a:t>Lightweight clients are much faster to set up and can be used on low-power, low-bandwidth devices such as smartphones. </a:t>
            </a:r>
          </a:p>
          <a:p>
            <a:pPr>
              <a:spcBef>
                <a:spcPts val="0"/>
              </a:spcBef>
              <a:spcAft>
                <a:spcPts val="1200"/>
              </a:spcAft>
            </a:pPr>
            <a:r>
              <a:rPr lang="en-US" sz="2000" dirty="0"/>
              <a:t>When using a lightweight wallet however, the user must trust the server to a certain degree. </a:t>
            </a:r>
          </a:p>
          <a:p>
            <a:pPr>
              <a:spcBef>
                <a:spcPts val="0"/>
              </a:spcBef>
              <a:spcAft>
                <a:spcPts val="1200"/>
              </a:spcAft>
            </a:pPr>
            <a:r>
              <a:rPr lang="en-US" sz="2000" dirty="0"/>
              <a:t>When using a lightweight client, the server can not steal </a:t>
            </a:r>
            <a:r>
              <a:rPr lang="en-US" sz="2000" dirty="0" err="1"/>
              <a:t>bitcoins</a:t>
            </a:r>
            <a:r>
              <a:rPr lang="en-US" sz="2000" dirty="0"/>
              <a:t>, but it can report faulty values back to the user. </a:t>
            </a:r>
          </a:p>
          <a:p>
            <a:pPr>
              <a:spcBef>
                <a:spcPts val="0"/>
              </a:spcBef>
              <a:spcAft>
                <a:spcPts val="1200"/>
              </a:spcAft>
            </a:pPr>
            <a:r>
              <a:rPr lang="en-US" sz="2000" dirty="0"/>
              <a:t>With both types of software wallets, the users are responsible for keeping their private keys in a secure place.</a:t>
            </a:r>
          </a:p>
          <a:p>
            <a:pPr>
              <a:spcBef>
                <a:spcPts val="0"/>
              </a:spcBef>
              <a:spcAft>
                <a:spcPts val="1200"/>
              </a:spcAft>
            </a:pPr>
            <a:endParaRPr lang="en-US" sz="2000" dirty="0"/>
          </a:p>
        </p:txBody>
      </p:sp>
      <p:sp>
        <p:nvSpPr>
          <p:cNvPr id="4" name="Slide Number Placeholder 3"/>
          <p:cNvSpPr>
            <a:spLocks noGrp="1"/>
          </p:cNvSpPr>
          <p:nvPr>
            <p:ph type="sldNum" sz="quarter" idx="12"/>
          </p:nvPr>
        </p:nvSpPr>
        <p:spPr/>
        <p:txBody>
          <a:bodyPr/>
          <a:lstStyle/>
          <a:p>
            <a:fld id="{16CE333F-2060-0E4C-9522-8EFD15CA4C3C}" type="slidenum">
              <a:rPr lang="en-US" smtClean="0"/>
              <a:t>144</a:t>
            </a:fld>
            <a:endParaRPr lang="en-US"/>
          </a:p>
        </p:txBody>
      </p:sp>
      <p:sp>
        <p:nvSpPr>
          <p:cNvPr id="5" name="Title 5"/>
          <p:cNvSpPr>
            <a:spLocks noGrp="1"/>
          </p:cNvSpPr>
          <p:nvPr>
            <p:ph type="title"/>
          </p:nvPr>
        </p:nvSpPr>
        <p:spPr/>
        <p:txBody>
          <a:bodyPr>
            <a:normAutofit fontScale="90000"/>
          </a:bodyPr>
          <a:lstStyle/>
          <a:p>
            <a:pPr algn="l"/>
            <a:r>
              <a:rPr lang="en-US" dirty="0"/>
              <a:t>Wallets</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Tree>
    <p:extLst>
      <p:ext uri="{BB962C8B-B14F-4D97-AF65-F5344CB8AC3E}">
        <p14:creationId xmlns:p14="http://schemas.microsoft.com/office/powerpoint/2010/main" val="32705638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0"/>
              </a:spcBef>
              <a:spcAft>
                <a:spcPts val="1200"/>
              </a:spcAft>
            </a:pPr>
            <a:r>
              <a:rPr lang="en-US" sz="2000" dirty="0"/>
              <a:t>Besides </a:t>
            </a:r>
            <a:r>
              <a:rPr lang="en-US" sz="2000" dirty="0">
                <a:solidFill>
                  <a:srgbClr val="2014FF"/>
                </a:solidFill>
              </a:rPr>
              <a:t>software wallets</a:t>
            </a:r>
            <a:r>
              <a:rPr lang="en-US" sz="2000" dirty="0"/>
              <a:t>, Internet services called </a:t>
            </a:r>
            <a:r>
              <a:rPr lang="en-US" sz="2000" dirty="0">
                <a:solidFill>
                  <a:srgbClr val="2014FF"/>
                </a:solidFill>
              </a:rPr>
              <a:t>online wallets </a:t>
            </a:r>
            <a:r>
              <a:rPr lang="en-US" sz="2000" dirty="0"/>
              <a:t>offer similar functionality but may be easier to use. </a:t>
            </a:r>
          </a:p>
          <a:p>
            <a:pPr>
              <a:spcBef>
                <a:spcPts val="0"/>
              </a:spcBef>
              <a:spcAft>
                <a:spcPts val="1200"/>
              </a:spcAft>
            </a:pPr>
            <a:r>
              <a:rPr lang="en-US" sz="2000" dirty="0"/>
              <a:t>In this case, credentials to access funds are stored with the online wallet provider rather than on the user's hardware.</a:t>
            </a:r>
            <a:endParaRPr lang="en-US" sz="2000" baseline="30000" dirty="0"/>
          </a:p>
          <a:p>
            <a:pPr>
              <a:spcBef>
                <a:spcPts val="0"/>
              </a:spcBef>
              <a:spcAft>
                <a:spcPts val="1200"/>
              </a:spcAft>
            </a:pPr>
            <a:r>
              <a:rPr lang="en-US" sz="2000" dirty="0"/>
              <a:t> As a result, the user must have complete trust in the wallet provider. </a:t>
            </a:r>
          </a:p>
          <a:p>
            <a:pPr>
              <a:spcBef>
                <a:spcPts val="0"/>
              </a:spcBef>
              <a:spcAft>
                <a:spcPts val="1200"/>
              </a:spcAft>
            </a:pPr>
            <a:r>
              <a:rPr lang="en-US" sz="2000" dirty="0"/>
              <a:t>A malicious provider or a breach in server security may cause entrusted </a:t>
            </a:r>
            <a:r>
              <a:rPr lang="en-US" sz="2000" dirty="0" err="1"/>
              <a:t>bitcoins</a:t>
            </a:r>
            <a:r>
              <a:rPr lang="en-US" sz="2000" dirty="0"/>
              <a:t> to be stolen. </a:t>
            </a:r>
          </a:p>
          <a:p>
            <a:pPr>
              <a:spcBef>
                <a:spcPts val="0"/>
              </a:spcBef>
              <a:spcAft>
                <a:spcPts val="1200"/>
              </a:spcAft>
            </a:pPr>
            <a:r>
              <a:rPr lang="en-US" sz="2000" dirty="0">
                <a:solidFill>
                  <a:srgbClr val="2014FF"/>
                </a:solidFill>
              </a:rPr>
              <a:t>An example of such security breach occurred with Mt. Gox in 2011.</a:t>
            </a:r>
          </a:p>
          <a:p>
            <a:pPr>
              <a:spcBef>
                <a:spcPts val="0"/>
              </a:spcBef>
              <a:spcAft>
                <a:spcPts val="1200"/>
              </a:spcAft>
            </a:pPr>
            <a:r>
              <a:rPr lang="en-US" sz="2000" dirty="0">
                <a:solidFill>
                  <a:srgbClr val="2014FF"/>
                </a:solidFill>
              </a:rPr>
              <a:t>Physical wallets </a:t>
            </a:r>
            <a:r>
              <a:rPr lang="en-US" sz="2000" dirty="0"/>
              <a:t>store the credentials necessary to spend </a:t>
            </a:r>
            <a:r>
              <a:rPr lang="en-US" sz="2000" dirty="0" err="1"/>
              <a:t>bitcoins</a:t>
            </a:r>
            <a:r>
              <a:rPr lang="en-US" sz="2000" dirty="0"/>
              <a:t> offline.</a:t>
            </a:r>
          </a:p>
          <a:p>
            <a:pPr>
              <a:spcBef>
                <a:spcPts val="0"/>
              </a:spcBef>
              <a:spcAft>
                <a:spcPts val="1200"/>
              </a:spcAft>
            </a:pPr>
            <a:r>
              <a:rPr lang="en-US" sz="2000" dirty="0"/>
              <a:t>Examples combine a novelty coin with these credentials printed on metal</a:t>
            </a:r>
          </a:p>
          <a:p>
            <a:pPr>
              <a:spcBef>
                <a:spcPts val="0"/>
              </a:spcBef>
              <a:spcAft>
                <a:spcPts val="1200"/>
              </a:spcAft>
            </a:pPr>
            <a:endParaRPr lang="en-US" sz="2000" dirty="0"/>
          </a:p>
          <a:p>
            <a:pPr>
              <a:spcBef>
                <a:spcPts val="0"/>
              </a:spcBef>
              <a:spcAft>
                <a:spcPts val="1200"/>
              </a:spcAft>
            </a:pPr>
            <a:endParaRPr lang="en-US" sz="2000" dirty="0"/>
          </a:p>
        </p:txBody>
      </p:sp>
      <p:sp>
        <p:nvSpPr>
          <p:cNvPr id="4" name="Slide Number Placeholder 3"/>
          <p:cNvSpPr>
            <a:spLocks noGrp="1"/>
          </p:cNvSpPr>
          <p:nvPr>
            <p:ph type="sldNum" sz="quarter" idx="12"/>
          </p:nvPr>
        </p:nvSpPr>
        <p:spPr/>
        <p:txBody>
          <a:bodyPr/>
          <a:lstStyle/>
          <a:p>
            <a:fld id="{16CE333F-2060-0E4C-9522-8EFD15CA4C3C}" type="slidenum">
              <a:rPr lang="en-US" smtClean="0"/>
              <a:t>145</a:t>
            </a:fld>
            <a:endParaRPr lang="en-US"/>
          </a:p>
        </p:txBody>
      </p:sp>
      <p:sp>
        <p:nvSpPr>
          <p:cNvPr id="5" name="Title 5"/>
          <p:cNvSpPr>
            <a:spLocks noGrp="1"/>
          </p:cNvSpPr>
          <p:nvPr>
            <p:ph type="title"/>
          </p:nvPr>
        </p:nvSpPr>
        <p:spPr/>
        <p:txBody>
          <a:bodyPr>
            <a:normAutofit fontScale="90000"/>
          </a:bodyPr>
          <a:lstStyle/>
          <a:p>
            <a:pPr algn="l"/>
            <a:r>
              <a:rPr lang="en-US" dirty="0"/>
              <a:t>Wallets</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Tree>
    <p:extLst>
      <p:ext uri="{BB962C8B-B14F-4D97-AF65-F5344CB8AC3E}">
        <p14:creationId xmlns:p14="http://schemas.microsoft.com/office/powerpoint/2010/main" val="10600815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495800" y="274638"/>
            <a:ext cx="4191000" cy="1143000"/>
          </a:xfrm>
        </p:spPr>
        <p:txBody>
          <a:bodyPr>
            <a:normAutofit/>
          </a:bodyPr>
          <a:lstStyle/>
          <a:p>
            <a:r>
              <a:rPr lang="en-US" dirty="0"/>
              <a:t>Ownership</a:t>
            </a:r>
            <a:br>
              <a:rPr lang="en-US" dirty="0"/>
            </a:br>
            <a:r>
              <a:rPr lang="en-US" sz="2000" dirty="0"/>
              <a:t>https://</a:t>
            </a:r>
            <a:r>
              <a:rPr lang="en-US" sz="2000" dirty="0" err="1"/>
              <a:t>en.wikipedia.org</a:t>
            </a:r>
            <a:r>
              <a:rPr lang="en-US" sz="2000" dirty="0"/>
              <a:t>/wiki/</a:t>
            </a:r>
            <a:r>
              <a:rPr lang="en-US" sz="2000" dirty="0" err="1"/>
              <a:t>Bitcoin</a:t>
            </a:r>
            <a:endParaRPr lang="en-US" sz="2000" dirty="0"/>
          </a:p>
        </p:txBody>
      </p:sp>
      <p:sp>
        <p:nvSpPr>
          <p:cNvPr id="3" name="Content Placeholder 2"/>
          <p:cNvSpPr>
            <a:spLocks noGrp="1"/>
          </p:cNvSpPr>
          <p:nvPr>
            <p:ph sz="half" idx="1"/>
          </p:nvPr>
        </p:nvSpPr>
        <p:spPr>
          <a:xfrm>
            <a:off x="120582" y="253093"/>
            <a:ext cx="4558219" cy="6407186"/>
          </a:xfrm>
        </p:spPr>
        <p:txBody>
          <a:bodyPr>
            <a:noAutofit/>
          </a:bodyPr>
          <a:lstStyle/>
          <a:p>
            <a:pPr>
              <a:spcBef>
                <a:spcPts val="0"/>
              </a:spcBef>
              <a:spcAft>
                <a:spcPts val="1200"/>
              </a:spcAft>
            </a:pPr>
            <a:r>
              <a:rPr lang="en-US" sz="1600" dirty="0"/>
              <a:t>Ownership of bitcoins implies that a user can spend bitcoins associated with a specific address. </a:t>
            </a:r>
          </a:p>
          <a:p>
            <a:pPr>
              <a:spcBef>
                <a:spcPts val="0"/>
              </a:spcBef>
              <a:spcAft>
                <a:spcPts val="1200"/>
              </a:spcAft>
            </a:pPr>
            <a:r>
              <a:rPr lang="en-US" sz="1600" dirty="0">
                <a:solidFill>
                  <a:srgbClr val="2014FF"/>
                </a:solidFill>
              </a:rPr>
              <a:t>To do so, a payer must digitally sign the transaction using the corresponding private key. </a:t>
            </a:r>
          </a:p>
          <a:p>
            <a:pPr>
              <a:spcBef>
                <a:spcPts val="0"/>
              </a:spcBef>
              <a:spcAft>
                <a:spcPts val="1200"/>
              </a:spcAft>
            </a:pPr>
            <a:r>
              <a:rPr lang="en-US" sz="1600" dirty="0"/>
              <a:t>Without knowledge of the private key, the transaction cannot be signed, and bitcoins cannot be spent. </a:t>
            </a:r>
          </a:p>
          <a:p>
            <a:pPr>
              <a:spcBef>
                <a:spcPts val="0"/>
              </a:spcBef>
              <a:spcAft>
                <a:spcPts val="1200"/>
              </a:spcAft>
            </a:pPr>
            <a:r>
              <a:rPr lang="en-US" sz="1600" dirty="0">
                <a:solidFill>
                  <a:srgbClr val="0017FF"/>
                </a:solidFill>
              </a:rPr>
              <a:t>The network verifies the signature using the public key.</a:t>
            </a:r>
          </a:p>
          <a:p>
            <a:pPr>
              <a:spcBef>
                <a:spcPts val="0"/>
              </a:spcBef>
              <a:spcAft>
                <a:spcPts val="1200"/>
              </a:spcAft>
            </a:pPr>
            <a:r>
              <a:rPr lang="en-US" sz="1600" dirty="0"/>
              <a:t>If the private key is lost, the bitcoin network will not recognize any other evidence of ownership</a:t>
            </a:r>
          </a:p>
          <a:p>
            <a:pPr>
              <a:spcBef>
                <a:spcPts val="0"/>
              </a:spcBef>
              <a:spcAft>
                <a:spcPts val="1200"/>
              </a:spcAft>
            </a:pPr>
            <a:r>
              <a:rPr lang="en-US" sz="1600" dirty="0"/>
              <a:t>The coins are then unusable, and thus effectively lost. </a:t>
            </a:r>
          </a:p>
          <a:p>
            <a:pPr>
              <a:spcBef>
                <a:spcPts val="0"/>
              </a:spcBef>
              <a:spcAft>
                <a:spcPts val="1200"/>
              </a:spcAft>
            </a:pPr>
            <a:r>
              <a:rPr lang="en-US" sz="1600" dirty="0"/>
              <a:t>For example, in 2013 one user claimed to have lost 7,500 bitcoins, worth $7.5 million at the time, when he accidentally discarded a hard drive containing his private key.</a:t>
            </a:r>
          </a:p>
          <a:p>
            <a:pPr>
              <a:spcBef>
                <a:spcPts val="0"/>
              </a:spcBef>
              <a:spcAft>
                <a:spcPts val="1200"/>
              </a:spcAft>
            </a:pPr>
            <a:endParaRPr lang="en-US" sz="1600" dirty="0"/>
          </a:p>
        </p:txBody>
      </p:sp>
      <p:pic>
        <p:nvPicPr>
          <p:cNvPr id="7" name="Content Placeholder 6" descr="Screen Shot 2017-02-21 at 2.30.37 PM.png"/>
          <p:cNvPicPr>
            <a:picLocks noGrp="1" noChangeAspect="1"/>
          </p:cNvPicPr>
          <p:nvPr>
            <p:ph sz="half" idx="2"/>
          </p:nvPr>
        </p:nvPicPr>
        <p:blipFill>
          <a:blip r:embed="rId2">
            <a:extLst>
              <a:ext uri="{28A0092B-C50C-407E-A947-70E740481C1C}">
                <a14:useLocalDpi xmlns:a14="http://schemas.microsoft.com/office/drawing/2010/main" val="0"/>
              </a:ext>
            </a:extLst>
          </a:blip>
          <a:srcRect t="-7181" b="-7181"/>
          <a:stretch>
            <a:fillRect/>
          </a:stretch>
        </p:blipFill>
        <p:spPr>
          <a:xfrm>
            <a:off x="4846638" y="1662113"/>
            <a:ext cx="4038600" cy="4525962"/>
          </a:xfrm>
        </p:spPr>
      </p:pic>
      <p:sp>
        <p:nvSpPr>
          <p:cNvPr id="4" name="Slide Number Placeholder 3"/>
          <p:cNvSpPr>
            <a:spLocks noGrp="1"/>
          </p:cNvSpPr>
          <p:nvPr>
            <p:ph type="sldNum" sz="quarter" idx="12"/>
          </p:nvPr>
        </p:nvSpPr>
        <p:spPr/>
        <p:txBody>
          <a:bodyPr/>
          <a:lstStyle/>
          <a:p>
            <a:fld id="{16CE333F-2060-0E4C-9522-8EFD15CA4C3C}" type="slidenum">
              <a:rPr lang="en-US" smtClean="0"/>
              <a:t>146</a:t>
            </a:fld>
            <a:endParaRPr lang="en-US"/>
          </a:p>
        </p:txBody>
      </p:sp>
    </p:spTree>
    <p:extLst>
      <p:ext uri="{BB962C8B-B14F-4D97-AF65-F5344CB8AC3E}">
        <p14:creationId xmlns:p14="http://schemas.microsoft.com/office/powerpoint/2010/main" val="25329189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Autofit/>
          </a:bodyPr>
          <a:lstStyle/>
          <a:p>
            <a:pPr>
              <a:spcBef>
                <a:spcPts val="0"/>
              </a:spcBef>
              <a:spcAft>
                <a:spcPts val="1200"/>
              </a:spcAft>
            </a:pPr>
            <a:r>
              <a:rPr lang="en-US" sz="1600" dirty="0"/>
              <a:t>Nakamoto stepped back in 2010 and handed governance of the bitcoin network alert key to Gavin Andresen.</a:t>
            </a:r>
          </a:p>
          <a:p>
            <a:pPr>
              <a:spcBef>
                <a:spcPts val="0"/>
              </a:spcBef>
              <a:spcAft>
                <a:spcPts val="1200"/>
              </a:spcAft>
            </a:pPr>
            <a:r>
              <a:rPr lang="en-US" sz="1600" dirty="0"/>
              <a:t>Andresen stated he subsequently sought to decentralize control stating: </a:t>
            </a:r>
          </a:p>
          <a:p>
            <a:pPr marL="0" indent="0">
              <a:spcBef>
                <a:spcPts val="0"/>
              </a:spcBef>
              <a:spcAft>
                <a:spcPts val="1200"/>
              </a:spcAft>
              <a:buNone/>
            </a:pPr>
            <a:r>
              <a:rPr lang="en-US" sz="1600" dirty="0"/>
              <a:t>		</a:t>
            </a:r>
            <a:r>
              <a:rPr lang="en-US" sz="1600" dirty="0">
                <a:solidFill>
                  <a:srgbClr val="2014FF"/>
                </a:solidFill>
              </a:rPr>
              <a:t>"As soon as Satoshi stepped back and threw the project onto my shoulders, one of the 		first things I did was try to decentralize that. So, if I get hit by a bus, it would be clear 		that the project would go on.”</a:t>
            </a:r>
          </a:p>
          <a:p>
            <a:pPr>
              <a:spcBef>
                <a:spcPts val="0"/>
              </a:spcBef>
              <a:spcAft>
                <a:spcPts val="1200"/>
              </a:spcAft>
            </a:pPr>
            <a:r>
              <a:rPr lang="en-US" sz="1600" dirty="0"/>
              <a:t>This left opportunity for controversy to develop over the future development path of </a:t>
            </a:r>
            <a:r>
              <a:rPr lang="en-US" sz="1600" dirty="0" err="1"/>
              <a:t>bitcoin</a:t>
            </a:r>
            <a:r>
              <a:rPr lang="en-US" sz="1600" dirty="0"/>
              <a:t>. </a:t>
            </a:r>
          </a:p>
          <a:p>
            <a:pPr>
              <a:spcBef>
                <a:spcPts val="0"/>
              </a:spcBef>
              <a:spcAft>
                <a:spcPts val="1200"/>
              </a:spcAft>
            </a:pPr>
            <a:r>
              <a:rPr lang="en-US" sz="1600" dirty="0"/>
              <a:t>The reference implementation of the </a:t>
            </a:r>
            <a:r>
              <a:rPr lang="en-US" sz="1600" dirty="0" err="1"/>
              <a:t>bitcoin</a:t>
            </a:r>
            <a:r>
              <a:rPr lang="en-US" sz="1600" dirty="0"/>
              <a:t> protocol called </a:t>
            </a:r>
            <a:r>
              <a:rPr lang="en-US" sz="1600" dirty="0" err="1"/>
              <a:t>Bitcoin</a:t>
            </a:r>
            <a:r>
              <a:rPr lang="en-US" sz="1600" dirty="0"/>
              <a:t> Core obtained competing versions that propose to solve various governance and </a:t>
            </a:r>
            <a:r>
              <a:rPr lang="en-US" sz="1600" dirty="0" err="1"/>
              <a:t>blocksize</a:t>
            </a:r>
            <a:r>
              <a:rPr lang="en-US" sz="1600" dirty="0"/>
              <a:t> debates</a:t>
            </a:r>
          </a:p>
          <a:p>
            <a:pPr>
              <a:spcBef>
                <a:spcPts val="0"/>
              </a:spcBef>
              <a:spcAft>
                <a:spcPts val="1200"/>
              </a:spcAft>
            </a:pPr>
            <a:r>
              <a:rPr lang="en-US" sz="1600" dirty="0"/>
              <a:t>The alternatives are called </a:t>
            </a:r>
            <a:r>
              <a:rPr lang="en-US" sz="1600" dirty="0" err="1"/>
              <a:t>Bitcoin</a:t>
            </a:r>
            <a:r>
              <a:rPr lang="en-US" sz="1600" dirty="0"/>
              <a:t> XT, </a:t>
            </a:r>
            <a:r>
              <a:rPr lang="en-US" sz="1600" dirty="0" err="1"/>
              <a:t>Bitcoin</a:t>
            </a:r>
            <a:r>
              <a:rPr lang="en-US" sz="1600" dirty="0"/>
              <a:t> Classic, and </a:t>
            </a:r>
            <a:r>
              <a:rPr lang="en-US" sz="1600" dirty="0" err="1"/>
              <a:t>Bitcoin</a:t>
            </a:r>
            <a:r>
              <a:rPr lang="en-US" sz="1600" dirty="0"/>
              <a:t> Unlimited.</a:t>
            </a:r>
          </a:p>
        </p:txBody>
      </p:sp>
      <p:sp>
        <p:nvSpPr>
          <p:cNvPr id="5" name="Slide Number Placeholder 4"/>
          <p:cNvSpPr>
            <a:spLocks noGrp="1"/>
          </p:cNvSpPr>
          <p:nvPr>
            <p:ph type="sldNum" sz="quarter" idx="12"/>
          </p:nvPr>
        </p:nvSpPr>
        <p:spPr/>
        <p:txBody>
          <a:bodyPr/>
          <a:lstStyle/>
          <a:p>
            <a:fld id="{16CE333F-2060-0E4C-9522-8EFD15CA4C3C}" type="slidenum">
              <a:rPr lang="en-US" smtClean="0"/>
              <a:t>147</a:t>
            </a:fld>
            <a:endParaRPr lang="en-US" dirty="0"/>
          </a:p>
        </p:txBody>
      </p:sp>
      <p:sp>
        <p:nvSpPr>
          <p:cNvPr id="8" name="Title 5"/>
          <p:cNvSpPr>
            <a:spLocks noGrp="1"/>
          </p:cNvSpPr>
          <p:nvPr>
            <p:ph type="title"/>
          </p:nvPr>
        </p:nvSpPr>
        <p:spPr/>
        <p:txBody>
          <a:bodyPr>
            <a:normAutofit fontScale="90000"/>
          </a:bodyPr>
          <a:lstStyle/>
          <a:p>
            <a:pPr algn="l"/>
            <a:r>
              <a:rPr lang="en-US" dirty="0"/>
              <a:t>Governance</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Tree>
    <p:extLst>
      <p:ext uri="{BB962C8B-B14F-4D97-AF65-F5344CB8AC3E}">
        <p14:creationId xmlns:p14="http://schemas.microsoft.com/office/powerpoint/2010/main" val="3764530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Governance</a:t>
            </a:r>
            <a:br>
              <a:rPr lang="en-US" dirty="0"/>
            </a:br>
            <a:r>
              <a:rPr lang="en-US" sz="2200" dirty="0"/>
              <a:t>https://</a:t>
            </a:r>
            <a:r>
              <a:rPr lang="en-US" sz="2200" dirty="0" err="1"/>
              <a:t>en.wikipedia.org</a:t>
            </a:r>
            <a:r>
              <a:rPr lang="en-US" sz="2200" dirty="0"/>
              <a:t>/wiki/</a:t>
            </a:r>
            <a:r>
              <a:rPr lang="en-US" sz="2200" dirty="0" err="1"/>
              <a:t>Bitcoin</a:t>
            </a:r>
            <a:endParaRPr lang="en-US" sz="2200" dirty="0"/>
          </a:p>
        </p:txBody>
      </p:sp>
      <p:sp>
        <p:nvSpPr>
          <p:cNvPr id="3" name="Content Placeholder 2"/>
          <p:cNvSpPr>
            <a:spLocks noGrp="1"/>
          </p:cNvSpPr>
          <p:nvPr>
            <p:ph idx="1"/>
          </p:nvPr>
        </p:nvSpPr>
        <p:spPr/>
        <p:txBody>
          <a:bodyPr>
            <a:noAutofit/>
          </a:bodyPr>
          <a:lstStyle/>
          <a:p>
            <a:pPr>
              <a:spcBef>
                <a:spcPts val="0"/>
              </a:spcBef>
              <a:spcAft>
                <a:spcPts val="1200"/>
              </a:spcAft>
            </a:pPr>
            <a:endParaRPr lang="en-US" sz="1800" dirty="0"/>
          </a:p>
          <a:p>
            <a:pPr>
              <a:spcBef>
                <a:spcPts val="0"/>
              </a:spcBef>
              <a:spcAft>
                <a:spcPts val="1200"/>
              </a:spcAft>
            </a:pPr>
            <a:r>
              <a:rPr lang="en-US" sz="1800" dirty="0"/>
              <a:t>Since bitcoin is pseudo-anonymous, funds are not tied to real-world entities but rather bitcoin addresses. </a:t>
            </a:r>
          </a:p>
          <a:p>
            <a:pPr>
              <a:spcBef>
                <a:spcPts val="0"/>
              </a:spcBef>
              <a:spcAft>
                <a:spcPts val="1200"/>
              </a:spcAft>
            </a:pPr>
            <a:r>
              <a:rPr lang="en-US" sz="1800" dirty="0">
                <a:solidFill>
                  <a:srgbClr val="2014FF"/>
                </a:solidFill>
              </a:rPr>
              <a:t>Owners of </a:t>
            </a:r>
            <a:r>
              <a:rPr lang="en-US" sz="1800" dirty="0" err="1">
                <a:solidFill>
                  <a:srgbClr val="2014FF"/>
                </a:solidFill>
              </a:rPr>
              <a:t>bitcoin</a:t>
            </a:r>
            <a:r>
              <a:rPr lang="en-US" sz="1800" dirty="0">
                <a:solidFill>
                  <a:srgbClr val="2014FF"/>
                </a:solidFill>
              </a:rPr>
              <a:t> addresses are not explicitly identified, but all transactions on the </a:t>
            </a:r>
            <a:r>
              <a:rPr lang="en-US" sz="1800" dirty="0" err="1">
                <a:solidFill>
                  <a:srgbClr val="2014FF"/>
                </a:solidFill>
              </a:rPr>
              <a:t>blockchain</a:t>
            </a:r>
            <a:r>
              <a:rPr lang="en-US" sz="1800" dirty="0">
                <a:solidFill>
                  <a:srgbClr val="2014FF"/>
                </a:solidFill>
              </a:rPr>
              <a:t> are public. </a:t>
            </a:r>
          </a:p>
          <a:p>
            <a:pPr>
              <a:spcBef>
                <a:spcPts val="0"/>
              </a:spcBef>
              <a:spcAft>
                <a:spcPts val="1200"/>
              </a:spcAft>
            </a:pPr>
            <a:r>
              <a:rPr lang="en-US" sz="1800" dirty="0"/>
              <a:t>In addition, transactions can be linked to individuals and companies through "idioms of use" (e.g., transactions that spend coins from multiple inputs indicate that the inputs may have a common owner) and corroborating public transaction data with known information on owners of certain addresses.</a:t>
            </a:r>
          </a:p>
          <a:p>
            <a:pPr>
              <a:spcBef>
                <a:spcPts val="0"/>
              </a:spcBef>
              <a:spcAft>
                <a:spcPts val="1200"/>
              </a:spcAft>
            </a:pPr>
            <a:r>
              <a:rPr lang="en-US" sz="1800" dirty="0"/>
              <a:t>Additionally, </a:t>
            </a:r>
            <a:r>
              <a:rPr lang="en-US" sz="1800" dirty="0" err="1"/>
              <a:t>bitcoin</a:t>
            </a:r>
            <a:r>
              <a:rPr lang="en-US" sz="1800" dirty="0"/>
              <a:t> exchanges, where </a:t>
            </a:r>
            <a:r>
              <a:rPr lang="en-US" sz="1800" dirty="0" err="1"/>
              <a:t>bitcoins</a:t>
            </a:r>
            <a:r>
              <a:rPr lang="en-US" sz="1800" dirty="0"/>
              <a:t> are traded for traditional currencies, may be required by law to collect personal information.</a:t>
            </a:r>
          </a:p>
          <a:p>
            <a:pPr>
              <a:spcBef>
                <a:spcPts val="0"/>
              </a:spcBef>
              <a:spcAft>
                <a:spcPts val="1200"/>
              </a:spcAft>
            </a:pPr>
            <a:r>
              <a:rPr lang="en-US" sz="1800" dirty="0"/>
              <a:t>According to Dan </a:t>
            </a:r>
            <a:r>
              <a:rPr lang="en-US" sz="1800" dirty="0" err="1"/>
              <a:t>Blystone</a:t>
            </a:r>
            <a:r>
              <a:rPr lang="en-US" sz="1800" dirty="0"/>
              <a:t>, "Ultimately, </a:t>
            </a:r>
            <a:r>
              <a:rPr lang="en-US" sz="1800" dirty="0" err="1"/>
              <a:t>bitcoin</a:t>
            </a:r>
            <a:r>
              <a:rPr lang="en-US" sz="1800" dirty="0"/>
              <a:t> resembles cash as much as it does credit cards.”</a:t>
            </a:r>
          </a:p>
          <a:p>
            <a:pPr>
              <a:spcBef>
                <a:spcPts val="0"/>
              </a:spcBef>
              <a:spcAft>
                <a:spcPts val="1200"/>
              </a:spcAft>
            </a:pPr>
            <a:endParaRPr lang="en-US" sz="1800" dirty="0"/>
          </a:p>
        </p:txBody>
      </p:sp>
      <p:sp>
        <p:nvSpPr>
          <p:cNvPr id="4" name="Slide Number Placeholder 3"/>
          <p:cNvSpPr>
            <a:spLocks noGrp="1"/>
          </p:cNvSpPr>
          <p:nvPr>
            <p:ph type="sldNum" sz="quarter" idx="12"/>
          </p:nvPr>
        </p:nvSpPr>
        <p:spPr/>
        <p:txBody>
          <a:bodyPr/>
          <a:lstStyle/>
          <a:p>
            <a:fld id="{16CE333F-2060-0E4C-9522-8EFD15CA4C3C}" type="slidenum">
              <a:rPr lang="en-US" smtClean="0"/>
              <a:t>148</a:t>
            </a:fld>
            <a:endParaRPr lang="en-US"/>
          </a:p>
        </p:txBody>
      </p:sp>
    </p:spTree>
    <p:extLst>
      <p:ext uri="{BB962C8B-B14F-4D97-AF65-F5344CB8AC3E}">
        <p14:creationId xmlns:p14="http://schemas.microsoft.com/office/powerpoint/2010/main" val="26037375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6CE333F-2060-0E4C-9522-8EFD15CA4C3C}" type="slidenum">
              <a:rPr lang="en-US" smtClean="0"/>
              <a:t>149</a:t>
            </a:fld>
            <a:endParaRPr lang="en-US"/>
          </a:p>
        </p:txBody>
      </p:sp>
      <p:pic>
        <p:nvPicPr>
          <p:cNvPr id="5" name="Picture 4" descr="Screen Shot 2017-02-21 at 11.19.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767" y="244805"/>
            <a:ext cx="5296578" cy="5894141"/>
          </a:xfrm>
          <a:prstGeom prst="rect">
            <a:avLst/>
          </a:prstGeom>
        </p:spPr>
      </p:pic>
      <p:sp>
        <p:nvSpPr>
          <p:cNvPr id="6" name="TextBox 5"/>
          <p:cNvSpPr txBox="1"/>
          <p:nvPr/>
        </p:nvSpPr>
        <p:spPr>
          <a:xfrm>
            <a:off x="1637166" y="6428640"/>
            <a:ext cx="5534884" cy="369332"/>
          </a:xfrm>
          <a:prstGeom prst="rect">
            <a:avLst/>
          </a:prstGeom>
          <a:noFill/>
        </p:spPr>
        <p:txBody>
          <a:bodyPr wrap="square" rtlCol="0">
            <a:spAutoFit/>
          </a:bodyPr>
          <a:lstStyle/>
          <a:p>
            <a:r>
              <a:rPr lang="en-US" dirty="0">
                <a:solidFill>
                  <a:srgbClr val="0000FF"/>
                </a:solidFill>
              </a:rPr>
              <a:t>https://</a:t>
            </a:r>
            <a:r>
              <a:rPr lang="en-US" dirty="0" err="1">
                <a:solidFill>
                  <a:srgbClr val="0000FF"/>
                </a:solidFill>
              </a:rPr>
              <a:t>www.hobbymining.com</a:t>
            </a:r>
            <a:r>
              <a:rPr lang="en-US" dirty="0">
                <a:solidFill>
                  <a:srgbClr val="0000FF"/>
                </a:solidFill>
              </a:rPr>
              <a:t>/</a:t>
            </a:r>
            <a:r>
              <a:rPr lang="en-US" dirty="0" err="1">
                <a:solidFill>
                  <a:srgbClr val="0000FF"/>
                </a:solidFill>
              </a:rPr>
              <a:t>bitcoin</a:t>
            </a:r>
            <a:r>
              <a:rPr lang="en-US" dirty="0">
                <a:solidFill>
                  <a:srgbClr val="0000FF"/>
                </a:solidFill>
              </a:rPr>
              <a:t>-mining-software/</a:t>
            </a:r>
          </a:p>
        </p:txBody>
      </p:sp>
    </p:spTree>
    <p:extLst>
      <p:ext uri="{BB962C8B-B14F-4D97-AF65-F5344CB8AC3E}">
        <p14:creationId xmlns:p14="http://schemas.microsoft.com/office/powerpoint/2010/main" val="1297399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3B5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2" name="Slide Number Placeholder 1">
            <a:extLst>
              <a:ext uri="{FF2B5EF4-FFF2-40B4-BE49-F238E27FC236}">
                <a16:creationId xmlns:a16="http://schemas.microsoft.com/office/drawing/2014/main" id="{983ADDEB-A5F7-B4E4-BED3-4A1C8D80759D}"/>
              </a:ext>
            </a:extLst>
          </p:cNvPr>
          <p:cNvSpPr>
            <a:spLocks noGrp="1"/>
          </p:cNvSpPr>
          <p:nvPr>
            <p:ph type="sldNum" sz="quarter" idx="12"/>
          </p:nvPr>
        </p:nvSpPr>
        <p:spPr>
          <a:xfrm>
            <a:off x="6457950" y="6356351"/>
            <a:ext cx="2057400" cy="365125"/>
          </a:xfrm>
        </p:spPr>
        <p:txBody>
          <a:bodyPr>
            <a:normAutofit/>
          </a:bodyPr>
          <a:lstStyle/>
          <a:p>
            <a:pPr>
              <a:spcAft>
                <a:spcPts val="600"/>
              </a:spcAft>
            </a:pPr>
            <a:fld id="{16CE333F-2060-0E4C-9522-8EFD15CA4C3C}" type="slidenum">
              <a:rPr lang="en-US" sz="1050"/>
              <a:pPr>
                <a:spcAft>
                  <a:spcPts val="600"/>
                </a:spcAft>
              </a:pPr>
              <a:t>15</a:t>
            </a:fld>
            <a:endParaRPr lang="en-US" sz="1050"/>
          </a:p>
        </p:txBody>
      </p:sp>
      <p:sp>
        <p:nvSpPr>
          <p:cNvPr id="19"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descr="A picture containing website&#10;&#10;Description automatically generated">
            <a:extLst>
              <a:ext uri="{FF2B5EF4-FFF2-40B4-BE49-F238E27FC236}">
                <a16:creationId xmlns:a16="http://schemas.microsoft.com/office/drawing/2014/main" id="{62E2DCAF-7D95-5C6B-1E51-9EB702E419FA}"/>
              </a:ext>
            </a:extLst>
          </p:cNvPr>
          <p:cNvPicPr>
            <a:picLocks noChangeAspect="1"/>
          </p:cNvPicPr>
          <p:nvPr/>
        </p:nvPicPr>
        <p:blipFill>
          <a:blip r:embed="rId3"/>
          <a:stretch>
            <a:fillRect/>
          </a:stretch>
        </p:blipFill>
        <p:spPr>
          <a:xfrm>
            <a:off x="2549098" y="1172029"/>
            <a:ext cx="3960984" cy="4513942"/>
          </a:xfrm>
          <a:prstGeom prst="rect">
            <a:avLst/>
          </a:prstGeom>
        </p:spPr>
      </p:pic>
    </p:spTree>
    <p:extLst>
      <p:ext uri="{BB962C8B-B14F-4D97-AF65-F5344CB8AC3E}">
        <p14:creationId xmlns:p14="http://schemas.microsoft.com/office/powerpoint/2010/main" val="17678912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Applications of </a:t>
            </a:r>
            <a:r>
              <a:rPr lang="en-US" dirty="0" err="1"/>
              <a:t>Blockchain</a:t>
            </a:r>
            <a:br>
              <a:rPr lang="en-US" dirty="0"/>
            </a:br>
            <a:r>
              <a:rPr lang="en-US" sz="1100" dirty="0"/>
              <a:t>https://</a:t>
            </a:r>
            <a:r>
              <a:rPr lang="en-US" sz="1100" dirty="0" err="1"/>
              <a:t>www.nytimes.com</a:t>
            </a:r>
            <a:r>
              <a:rPr lang="en-US" sz="1100" dirty="0"/>
              <a:t>/2017/03/04/business/</a:t>
            </a:r>
            <a:r>
              <a:rPr lang="en-US" sz="1100" dirty="0" err="1"/>
              <a:t>dealbook</a:t>
            </a:r>
            <a:r>
              <a:rPr lang="en-US" sz="1100" dirty="0"/>
              <a:t>/</a:t>
            </a:r>
            <a:r>
              <a:rPr lang="en-US" sz="1100" dirty="0" err="1"/>
              <a:t>blockchain-ibm-bitcoin.html?hp&amp;action</a:t>
            </a:r>
            <a:r>
              <a:rPr lang="en-US" sz="1100" dirty="0"/>
              <a:t>=</a:t>
            </a:r>
            <a:r>
              <a:rPr lang="en-US" sz="1100" dirty="0" err="1"/>
              <a:t>click&amp;pgtype</a:t>
            </a:r>
            <a:r>
              <a:rPr lang="en-US" sz="1100" dirty="0"/>
              <a:t>=</a:t>
            </a:r>
            <a:r>
              <a:rPr lang="en-US" sz="1100" dirty="0" err="1"/>
              <a:t>Homepage&amp;clickSource</a:t>
            </a:r>
            <a:r>
              <a:rPr lang="en-US" sz="1100" dirty="0"/>
              <a:t>=</a:t>
            </a:r>
            <a:r>
              <a:rPr lang="en-US" sz="1100" dirty="0" err="1"/>
              <a:t>story-heading&amp;module</a:t>
            </a:r>
            <a:r>
              <a:rPr lang="en-US" sz="1100" dirty="0"/>
              <a:t>=</a:t>
            </a:r>
            <a:r>
              <a:rPr lang="en-US" sz="1100" dirty="0" err="1"/>
              <a:t>second-column-region&amp;region</a:t>
            </a:r>
            <a:r>
              <a:rPr lang="en-US" sz="1100" dirty="0"/>
              <a:t>=</a:t>
            </a:r>
            <a:r>
              <a:rPr lang="en-US" sz="1100" dirty="0" err="1"/>
              <a:t>top-news&amp;WT.nav</a:t>
            </a:r>
            <a:r>
              <a:rPr lang="en-US" sz="1100" dirty="0"/>
              <a:t>=top-news</a:t>
            </a:r>
          </a:p>
        </p:txBody>
      </p:sp>
      <p:pic>
        <p:nvPicPr>
          <p:cNvPr id="5" name="Content Placeholder 4" descr="Screen Shot 2017-03-04 at 8.04.08 PM.png"/>
          <p:cNvPicPr>
            <a:picLocks noGrp="1" noChangeAspect="1"/>
          </p:cNvPicPr>
          <p:nvPr>
            <p:ph idx="1"/>
          </p:nvPr>
        </p:nvPicPr>
        <p:blipFill>
          <a:blip r:embed="rId2">
            <a:extLst>
              <a:ext uri="{28A0092B-C50C-407E-A947-70E740481C1C}">
                <a14:useLocalDpi xmlns:a14="http://schemas.microsoft.com/office/drawing/2010/main" val="0"/>
              </a:ext>
            </a:extLst>
          </a:blip>
          <a:srcRect l="-5108" r="-5108"/>
          <a:stretch>
            <a:fillRect/>
          </a:stretch>
        </p:blipFill>
        <p:spPr/>
      </p:pic>
      <p:sp>
        <p:nvSpPr>
          <p:cNvPr id="4" name="Slide Number Placeholder 3"/>
          <p:cNvSpPr>
            <a:spLocks noGrp="1"/>
          </p:cNvSpPr>
          <p:nvPr>
            <p:ph type="sldNum" sz="quarter" idx="12"/>
          </p:nvPr>
        </p:nvSpPr>
        <p:spPr/>
        <p:txBody>
          <a:bodyPr/>
          <a:lstStyle/>
          <a:p>
            <a:fld id="{16CE333F-2060-0E4C-9522-8EFD15CA4C3C}" type="slidenum">
              <a:rPr lang="en-US" smtClean="0"/>
              <a:t>150</a:t>
            </a:fld>
            <a:endParaRPr lang="en-US"/>
          </a:p>
        </p:txBody>
      </p:sp>
    </p:spTree>
    <p:extLst>
      <p:ext uri="{BB962C8B-B14F-4D97-AF65-F5344CB8AC3E}">
        <p14:creationId xmlns:p14="http://schemas.microsoft.com/office/powerpoint/2010/main" val="41840596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6188-D9A9-2340-8BDD-87F9C289A0FE}"/>
              </a:ext>
            </a:extLst>
          </p:cNvPr>
          <p:cNvSpPr>
            <a:spLocks noGrp="1"/>
          </p:cNvSpPr>
          <p:nvPr>
            <p:ph type="title"/>
          </p:nvPr>
        </p:nvSpPr>
        <p:spPr/>
        <p:txBody>
          <a:bodyPr>
            <a:normAutofit/>
          </a:bodyPr>
          <a:lstStyle/>
          <a:p>
            <a:pPr algn="l"/>
            <a:r>
              <a:rPr lang="en-US" sz="2400" dirty="0"/>
              <a:t>Recent Advances in Bitcoin Technology:</a:t>
            </a:r>
            <a:br>
              <a:rPr lang="en-US" sz="2400" dirty="0"/>
            </a:br>
            <a:r>
              <a:rPr lang="en-US" sz="2400" dirty="0"/>
              <a:t>Lightning Network</a:t>
            </a:r>
          </a:p>
        </p:txBody>
      </p:sp>
      <p:sp>
        <p:nvSpPr>
          <p:cNvPr id="3" name="Content Placeholder 2">
            <a:extLst>
              <a:ext uri="{FF2B5EF4-FFF2-40B4-BE49-F238E27FC236}">
                <a16:creationId xmlns:a16="http://schemas.microsoft.com/office/drawing/2014/main" id="{355CC790-3E6A-4141-B678-D89F62682872}"/>
              </a:ext>
            </a:extLst>
          </p:cNvPr>
          <p:cNvSpPr>
            <a:spLocks noGrp="1"/>
          </p:cNvSpPr>
          <p:nvPr>
            <p:ph sz="half" idx="1"/>
          </p:nvPr>
        </p:nvSpPr>
        <p:spPr>
          <a:xfrm>
            <a:off x="327259" y="1600200"/>
            <a:ext cx="4320941" cy="4525963"/>
          </a:xfrm>
        </p:spPr>
        <p:txBody>
          <a:bodyPr>
            <a:noAutofit/>
          </a:bodyPr>
          <a:lstStyle/>
          <a:p>
            <a:r>
              <a:rPr lang="en-US" sz="1800" dirty="0"/>
              <a:t>The Lightning Network (LN) is a "</a:t>
            </a:r>
            <a:r>
              <a:rPr lang="en-US" sz="1800" dirty="0">
                <a:solidFill>
                  <a:srgbClr val="2014FF"/>
                </a:solidFill>
              </a:rPr>
              <a:t>layer 2</a:t>
            </a:r>
            <a:r>
              <a:rPr lang="en-US" sz="1800" dirty="0"/>
              <a:t>" payment protocol layered on top of a blockchain-based cryptocurrency such as bitcoin or </a:t>
            </a:r>
            <a:r>
              <a:rPr lang="en-US" sz="1800" dirty="0" err="1"/>
              <a:t>litecoin</a:t>
            </a:r>
            <a:r>
              <a:rPr lang="en-US" sz="1800" dirty="0"/>
              <a:t>.</a:t>
            </a:r>
          </a:p>
          <a:p>
            <a:r>
              <a:rPr lang="en-US" sz="1800" dirty="0"/>
              <a:t>It is intended to enable fast transactions among participating nodes and has been proposed as a solution to the bitcoin scalability problem.</a:t>
            </a:r>
          </a:p>
          <a:p>
            <a:r>
              <a:rPr lang="en-US" sz="1800" dirty="0"/>
              <a:t>It features a peer-to-peer system for making micropayments of cryptocurrency through a network of bidirectional payment channels without delegating custody of funds.</a:t>
            </a:r>
          </a:p>
        </p:txBody>
      </p:sp>
      <p:pic>
        <p:nvPicPr>
          <p:cNvPr id="7" name="Content Placeholder 6" descr="Graphical user interface&#10;&#10;Description automatically generated">
            <a:extLst>
              <a:ext uri="{FF2B5EF4-FFF2-40B4-BE49-F238E27FC236}">
                <a16:creationId xmlns:a16="http://schemas.microsoft.com/office/drawing/2014/main" id="{644FB837-0903-774F-9D91-D27DF12ADF45}"/>
              </a:ext>
            </a:extLst>
          </p:cNvPr>
          <p:cNvPicPr>
            <a:picLocks noGrp="1" noChangeAspect="1"/>
          </p:cNvPicPr>
          <p:nvPr>
            <p:ph sz="half" idx="2"/>
          </p:nvPr>
        </p:nvPicPr>
        <p:blipFill>
          <a:blip r:embed="rId2"/>
          <a:stretch>
            <a:fillRect/>
          </a:stretch>
        </p:blipFill>
        <p:spPr>
          <a:xfrm>
            <a:off x="4773329" y="1660795"/>
            <a:ext cx="4038600" cy="3403744"/>
          </a:xfrm>
        </p:spPr>
      </p:pic>
      <p:sp>
        <p:nvSpPr>
          <p:cNvPr id="4" name="Slide Number Placeholder 3">
            <a:extLst>
              <a:ext uri="{FF2B5EF4-FFF2-40B4-BE49-F238E27FC236}">
                <a16:creationId xmlns:a16="http://schemas.microsoft.com/office/drawing/2014/main" id="{E5A27163-4DCB-044C-8832-D36701BF39E1}"/>
              </a:ext>
            </a:extLst>
          </p:cNvPr>
          <p:cNvSpPr>
            <a:spLocks noGrp="1"/>
          </p:cNvSpPr>
          <p:nvPr>
            <p:ph type="sldNum" sz="quarter" idx="12"/>
          </p:nvPr>
        </p:nvSpPr>
        <p:spPr/>
        <p:txBody>
          <a:bodyPr/>
          <a:lstStyle/>
          <a:p>
            <a:fld id="{16CE333F-2060-0E4C-9522-8EFD15CA4C3C}" type="slidenum">
              <a:rPr lang="en-US" smtClean="0"/>
              <a:t>151</a:t>
            </a:fld>
            <a:endParaRPr lang="en-US"/>
          </a:p>
        </p:txBody>
      </p:sp>
    </p:spTree>
    <p:extLst>
      <p:ext uri="{BB962C8B-B14F-4D97-AF65-F5344CB8AC3E}">
        <p14:creationId xmlns:p14="http://schemas.microsoft.com/office/powerpoint/2010/main" val="2275061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85AF06-B8E8-7D47-8B3A-5A76667741B7}"/>
              </a:ext>
            </a:extLst>
          </p:cNvPr>
          <p:cNvSpPr>
            <a:spLocks noGrp="1"/>
          </p:cNvSpPr>
          <p:nvPr>
            <p:ph type="sldNum" sz="quarter" idx="12"/>
          </p:nvPr>
        </p:nvSpPr>
        <p:spPr/>
        <p:txBody>
          <a:bodyPr/>
          <a:lstStyle/>
          <a:p>
            <a:fld id="{16CE333F-2060-0E4C-9522-8EFD15CA4C3C}" type="slidenum">
              <a:rPr lang="en-US" smtClean="0"/>
              <a:t>152</a:t>
            </a:fld>
            <a:endParaRPr lang="en-US"/>
          </a:p>
        </p:txBody>
      </p:sp>
      <p:pic>
        <p:nvPicPr>
          <p:cNvPr id="8" name="Picture 7" descr="Graphical user interface, text, application, email&#10;&#10;Description automatically generated">
            <a:extLst>
              <a:ext uri="{FF2B5EF4-FFF2-40B4-BE49-F238E27FC236}">
                <a16:creationId xmlns:a16="http://schemas.microsoft.com/office/drawing/2014/main" id="{B2F1F0CC-0A34-B14C-B3D1-238D7F3F9259}"/>
              </a:ext>
            </a:extLst>
          </p:cNvPr>
          <p:cNvPicPr>
            <a:picLocks noChangeAspect="1"/>
          </p:cNvPicPr>
          <p:nvPr/>
        </p:nvPicPr>
        <p:blipFill>
          <a:blip r:embed="rId2"/>
          <a:stretch>
            <a:fillRect/>
          </a:stretch>
        </p:blipFill>
        <p:spPr>
          <a:xfrm>
            <a:off x="3987209" y="728846"/>
            <a:ext cx="4572000" cy="5575040"/>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A5508D5A-BB98-4441-AA0C-D1F0CC13A28D}"/>
              </a:ext>
            </a:extLst>
          </p:cNvPr>
          <p:cNvPicPr>
            <a:picLocks noChangeAspect="1"/>
          </p:cNvPicPr>
          <p:nvPr/>
        </p:nvPicPr>
        <p:blipFill>
          <a:blip r:embed="rId3"/>
          <a:stretch>
            <a:fillRect/>
          </a:stretch>
        </p:blipFill>
        <p:spPr>
          <a:xfrm>
            <a:off x="457200" y="1703425"/>
            <a:ext cx="2832100" cy="495300"/>
          </a:xfrm>
          <a:prstGeom prst="rect">
            <a:avLst/>
          </a:prstGeom>
        </p:spPr>
      </p:pic>
      <p:sp>
        <p:nvSpPr>
          <p:cNvPr id="11" name="TextBox 10">
            <a:extLst>
              <a:ext uri="{FF2B5EF4-FFF2-40B4-BE49-F238E27FC236}">
                <a16:creationId xmlns:a16="http://schemas.microsoft.com/office/drawing/2014/main" id="{A9691FE1-7629-814D-8593-22ED3F685D12}"/>
              </a:ext>
            </a:extLst>
          </p:cNvPr>
          <p:cNvSpPr txBox="1"/>
          <p:nvPr/>
        </p:nvSpPr>
        <p:spPr>
          <a:xfrm>
            <a:off x="457200" y="6413587"/>
            <a:ext cx="5443870" cy="307777"/>
          </a:xfrm>
          <a:prstGeom prst="rect">
            <a:avLst/>
          </a:prstGeom>
          <a:noFill/>
        </p:spPr>
        <p:txBody>
          <a:bodyPr wrap="square" rtlCol="0">
            <a:spAutoFit/>
          </a:bodyPr>
          <a:lstStyle/>
          <a:p>
            <a:r>
              <a:rPr lang="en-US" sz="1400" dirty="0"/>
              <a:t>https://</a:t>
            </a:r>
            <a:r>
              <a:rPr lang="en-US" sz="1400" dirty="0" err="1"/>
              <a:t>www.investopedia.com</a:t>
            </a:r>
            <a:r>
              <a:rPr lang="en-US" sz="1400" dirty="0"/>
              <a:t>/bitcoin-taproot-upgrade-5210039</a:t>
            </a:r>
          </a:p>
        </p:txBody>
      </p:sp>
      <p:sp>
        <p:nvSpPr>
          <p:cNvPr id="12" name="Title 1">
            <a:extLst>
              <a:ext uri="{FF2B5EF4-FFF2-40B4-BE49-F238E27FC236}">
                <a16:creationId xmlns:a16="http://schemas.microsoft.com/office/drawing/2014/main" id="{A2CD53EB-DE08-C947-8205-70FDFC2E67BD}"/>
              </a:ext>
            </a:extLst>
          </p:cNvPr>
          <p:cNvSpPr txBox="1">
            <a:spLocks/>
          </p:cNvSpPr>
          <p:nvPr/>
        </p:nvSpPr>
        <p:spPr>
          <a:xfrm>
            <a:off x="457200" y="13652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dirty="0"/>
              <a:t>Recent Advances in Bitcoin Technology:</a:t>
            </a:r>
            <a:br>
              <a:rPr lang="en-US" sz="2400" dirty="0"/>
            </a:br>
            <a:r>
              <a:rPr lang="en-US" sz="2400" dirty="0"/>
              <a:t>Taproot Upgrade</a:t>
            </a:r>
          </a:p>
        </p:txBody>
      </p:sp>
      <p:sp>
        <p:nvSpPr>
          <p:cNvPr id="2" name="TextBox 1">
            <a:extLst>
              <a:ext uri="{FF2B5EF4-FFF2-40B4-BE49-F238E27FC236}">
                <a16:creationId xmlns:a16="http://schemas.microsoft.com/office/drawing/2014/main" id="{8597416B-CACF-86B7-58C7-332A753B3B2D}"/>
              </a:ext>
            </a:extLst>
          </p:cNvPr>
          <p:cNvSpPr txBox="1"/>
          <p:nvPr/>
        </p:nvSpPr>
        <p:spPr>
          <a:xfrm>
            <a:off x="688423" y="3828279"/>
            <a:ext cx="2832100" cy="830997"/>
          </a:xfrm>
          <a:prstGeom prst="rect">
            <a:avLst/>
          </a:prstGeom>
          <a:solidFill>
            <a:srgbClr val="DCE6F2"/>
          </a:solidFill>
        </p:spPr>
        <p:txBody>
          <a:bodyPr wrap="square" rtlCol="0">
            <a:spAutoFit/>
          </a:bodyPr>
          <a:lstStyle/>
          <a:p>
            <a:pPr algn="ctr"/>
            <a:r>
              <a:rPr lang="en-US" sz="1200" dirty="0"/>
              <a:t>Taproot has led to the</a:t>
            </a:r>
          </a:p>
          <a:p>
            <a:pPr algn="ctr"/>
            <a:r>
              <a:rPr lang="en-US" sz="1200" dirty="0"/>
              <a:t> introduction of “Ordinals” on the </a:t>
            </a:r>
          </a:p>
          <a:p>
            <a:pPr algn="ctr"/>
            <a:r>
              <a:rPr lang="en-US" sz="1200" dirty="0"/>
              <a:t>BTC blockchain, which are </a:t>
            </a:r>
            <a:r>
              <a:rPr lang="en-US" sz="1200" dirty="0" err="1"/>
              <a:t>similiar</a:t>
            </a:r>
            <a:r>
              <a:rPr lang="en-US" sz="1200" dirty="0"/>
              <a:t> to NFTs </a:t>
            </a:r>
          </a:p>
          <a:p>
            <a:pPr algn="ctr"/>
            <a:r>
              <a:rPr lang="en-US" sz="1200" dirty="0"/>
              <a:t>on the Ether blockchain (3/2023)</a:t>
            </a:r>
          </a:p>
        </p:txBody>
      </p:sp>
    </p:spTree>
    <p:extLst>
      <p:ext uri="{BB962C8B-B14F-4D97-AF65-F5344CB8AC3E}">
        <p14:creationId xmlns:p14="http://schemas.microsoft.com/office/powerpoint/2010/main" val="13744496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DFF9F1-47EC-82EB-8004-20C6F73D0463}"/>
              </a:ext>
            </a:extLst>
          </p:cNvPr>
          <p:cNvSpPr>
            <a:spLocks noGrp="1"/>
          </p:cNvSpPr>
          <p:nvPr>
            <p:ph type="title"/>
          </p:nvPr>
        </p:nvSpPr>
        <p:spPr>
          <a:xfrm>
            <a:off x="360759" y="3752849"/>
            <a:ext cx="2468166" cy="2452687"/>
          </a:xfrm>
        </p:spPr>
        <p:txBody>
          <a:bodyPr vert="horz" lIns="91440" tIns="45720" rIns="91440" bIns="45720" rtlCol="0" anchor="ctr">
            <a:normAutofit/>
          </a:bodyPr>
          <a:lstStyle/>
          <a:p>
            <a:pPr algn="l" defTabSz="914400">
              <a:lnSpc>
                <a:spcPct val="90000"/>
              </a:lnSpc>
            </a:pPr>
            <a:r>
              <a:rPr lang="en-US" sz="3100"/>
              <a:t>Bitcoin Ordinals (2/17/2023)</a:t>
            </a:r>
          </a:p>
        </p:txBody>
      </p:sp>
      <p:pic>
        <p:nvPicPr>
          <p:cNvPr id="1026" name="Picture 2" descr="Ordinal Bitcoin NFT">
            <a:extLst>
              <a:ext uri="{FF2B5EF4-FFF2-40B4-BE49-F238E27FC236}">
                <a16:creationId xmlns:a16="http://schemas.microsoft.com/office/drawing/2014/main" id="{63516D3F-4160-F217-F5B4-21645CBB58F4}"/>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14381" b="13478"/>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60954C04-EAA1-7A3E-F849-22191F411741}"/>
              </a:ext>
            </a:extLst>
          </p:cNvPr>
          <p:cNvSpPr>
            <a:spLocks noGrp="1"/>
          </p:cNvSpPr>
          <p:nvPr>
            <p:ph sz="half" idx="1"/>
          </p:nvPr>
        </p:nvSpPr>
        <p:spPr>
          <a:xfrm>
            <a:off x="3167986" y="3752850"/>
            <a:ext cx="5614060" cy="2452687"/>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1200"/>
              <a:t>Bitcoin developers have worked to bring non-fungible tokens or NFTs to the number one blockchain for nearly a decade</a:t>
            </a:r>
          </a:p>
          <a:p>
            <a:pPr indent="-228600" defTabSz="914400">
              <a:lnSpc>
                <a:spcPct val="90000"/>
              </a:lnSpc>
              <a:buFont typeface="Arial" panose="020B0604020202020204" pitchFamily="34" charset="0"/>
              <a:buChar char="•"/>
            </a:pPr>
            <a:r>
              <a:rPr lang="en-US" sz="1200"/>
              <a:t>The Inscription process writes or inscribes the data of the content stored into the witness of the Bitcoin transaction. </a:t>
            </a:r>
          </a:p>
          <a:p>
            <a:pPr indent="-228600" defTabSz="914400">
              <a:lnSpc>
                <a:spcPct val="90000"/>
              </a:lnSpc>
              <a:buFont typeface="Arial" panose="020B0604020202020204" pitchFamily="34" charset="0"/>
              <a:buChar char="•"/>
            </a:pPr>
            <a:r>
              <a:rPr lang="en-US" sz="1200"/>
              <a:t>The witness was introduced in the SegWit upgrade to the Bitcoin network in 2017.</a:t>
            </a:r>
          </a:p>
          <a:p>
            <a:pPr indent="-228600" defTabSz="914400">
              <a:lnSpc>
                <a:spcPct val="90000"/>
              </a:lnSpc>
              <a:buFont typeface="Arial" panose="020B0604020202020204" pitchFamily="34" charset="0"/>
              <a:buChar char="•"/>
            </a:pPr>
            <a:r>
              <a:rPr lang="en-US" sz="1200"/>
              <a:t>“What the team came up with Ordinals is genius,” Alex Miller, CEO of Hiro, a developer for layer-2 smart contract platform Stacks, told Decrypt in an interview. </a:t>
            </a:r>
          </a:p>
          <a:p>
            <a:pPr indent="-228600" defTabSz="914400">
              <a:lnSpc>
                <a:spcPct val="90000"/>
              </a:lnSpc>
              <a:buFont typeface="Arial" panose="020B0604020202020204" pitchFamily="34" charset="0"/>
              <a:buChar char="•"/>
            </a:pPr>
            <a:r>
              <a:rPr lang="en-US" sz="1200"/>
              <a:t>“It’s super core to the Bitcoin ethos in that they basically took several different things and pieced them together in a way the original creators did not foresee or expect.”</a:t>
            </a:r>
          </a:p>
          <a:p>
            <a:pPr indent="-228600" defTabSz="914400">
              <a:lnSpc>
                <a:spcPct val="90000"/>
              </a:lnSpc>
              <a:buFont typeface="Arial" panose="020B0604020202020204" pitchFamily="34" charset="0"/>
              <a:buChar char="•"/>
            </a:pPr>
            <a:endParaRPr lang="en-US" sz="1200"/>
          </a:p>
        </p:txBody>
      </p:sp>
      <p:sp>
        <p:nvSpPr>
          <p:cNvPr id="3" name="Slide Number Placeholder 2">
            <a:extLst>
              <a:ext uri="{FF2B5EF4-FFF2-40B4-BE49-F238E27FC236}">
                <a16:creationId xmlns:a16="http://schemas.microsoft.com/office/drawing/2014/main" id="{D67C9B82-BB47-C420-5EA3-FDBF8460C6FA}"/>
              </a:ext>
            </a:extLst>
          </p:cNvPr>
          <p:cNvSpPr>
            <a:spLocks noGrp="1"/>
          </p:cNvSpPr>
          <p:nvPr>
            <p:ph type="sldNum" sz="quarter" idx="12"/>
          </p:nvPr>
        </p:nvSpPr>
        <p:spPr>
          <a:xfrm>
            <a:off x="6648450" y="6356350"/>
            <a:ext cx="2057400" cy="365125"/>
          </a:xfrm>
        </p:spPr>
        <p:txBody>
          <a:bodyPr vert="horz" lIns="91440" tIns="45720" rIns="91440" bIns="45720" rtlCol="0" anchor="ctr">
            <a:normAutofit/>
          </a:bodyPr>
          <a:lstStyle/>
          <a:p>
            <a:pPr defTabSz="914400">
              <a:spcAft>
                <a:spcPts val="600"/>
              </a:spcAft>
              <a:defRPr/>
            </a:pPr>
            <a:fld id="{16CE333F-2060-0E4C-9522-8EFD15CA4C3C}" type="slidenum">
              <a:rPr lang="en-US" sz="1000">
                <a:solidFill>
                  <a:schemeClr val="tx1">
                    <a:lumMod val="75000"/>
                    <a:lumOff val="25000"/>
                  </a:schemeClr>
                </a:solidFill>
                <a:latin typeface="Calibri" panose="020F0502020204030204"/>
              </a:rPr>
              <a:pPr defTabSz="914400">
                <a:spcAft>
                  <a:spcPts val="600"/>
                </a:spcAft>
                <a:defRPr/>
              </a:pPr>
              <a:t>153</a:t>
            </a:fld>
            <a:endParaRPr lang="en-US" sz="1000">
              <a:solidFill>
                <a:schemeClr val="tx1">
                  <a:lumMod val="75000"/>
                  <a:lumOff val="25000"/>
                </a:schemeClr>
              </a:solidFill>
              <a:latin typeface="Calibri" panose="020F0502020204030204"/>
            </a:endParaRPr>
          </a:p>
        </p:txBody>
      </p:sp>
      <p:sp>
        <p:nvSpPr>
          <p:cNvPr id="7" name="TextBox 6">
            <a:extLst>
              <a:ext uri="{FF2B5EF4-FFF2-40B4-BE49-F238E27FC236}">
                <a16:creationId xmlns:a16="http://schemas.microsoft.com/office/drawing/2014/main" id="{F4399466-7464-C6C7-51DD-C88D7B7022B1}"/>
              </a:ext>
            </a:extLst>
          </p:cNvPr>
          <p:cNvSpPr txBox="1"/>
          <p:nvPr/>
        </p:nvSpPr>
        <p:spPr>
          <a:xfrm>
            <a:off x="825190" y="5819278"/>
            <a:ext cx="7493620" cy="584775"/>
          </a:xfrm>
          <a:prstGeom prst="rect">
            <a:avLst/>
          </a:prstGeom>
          <a:solidFill>
            <a:schemeClr val="accent1">
              <a:lumMod val="20000"/>
              <a:lumOff val="80000"/>
            </a:schemeClr>
          </a:solidFill>
        </p:spPr>
        <p:txBody>
          <a:bodyPr wrap="square" rtlCol="0">
            <a:spAutoFit/>
          </a:bodyPr>
          <a:lstStyle/>
          <a:p>
            <a:pPr algn="ctr"/>
            <a:r>
              <a:rPr lang="en-US" sz="1600" dirty="0"/>
              <a:t>https://</a:t>
            </a:r>
            <a:r>
              <a:rPr lang="en-US" sz="1600" dirty="0" err="1"/>
              <a:t>decrypt.co</a:t>
            </a:r>
            <a:r>
              <a:rPr lang="en-US" sz="1600" dirty="0"/>
              <a:t>/resources/what-are-ordinals-a-beginners-guide-to-bitcoin-</a:t>
            </a:r>
            <a:r>
              <a:rPr lang="en-US" sz="1600" dirty="0" err="1"/>
              <a:t>nfts</a:t>
            </a:r>
            <a:endParaRPr lang="en-US" sz="1600" dirty="0"/>
          </a:p>
          <a:p>
            <a:pPr algn="ctr"/>
            <a:r>
              <a:rPr lang="en-US" sz="1600" dirty="0"/>
              <a:t>https://</a:t>
            </a:r>
            <a:r>
              <a:rPr lang="en-US" sz="1600" dirty="0" err="1"/>
              <a:t>cryptobullsclub.com</a:t>
            </a:r>
            <a:r>
              <a:rPr lang="en-US" sz="1600" dirty="0"/>
              <a:t>/ordinals-bitcoin-</a:t>
            </a:r>
            <a:r>
              <a:rPr lang="en-US" sz="1600" dirty="0" err="1"/>
              <a:t>nfts</a:t>
            </a:r>
            <a:r>
              <a:rPr lang="en-US" sz="1600" dirty="0"/>
              <a:t>/</a:t>
            </a:r>
          </a:p>
        </p:txBody>
      </p:sp>
    </p:spTree>
    <p:extLst>
      <p:ext uri="{BB962C8B-B14F-4D97-AF65-F5344CB8AC3E}">
        <p14:creationId xmlns:p14="http://schemas.microsoft.com/office/powerpoint/2010/main" val="15275685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B2EA-4267-D745-94CD-0A4CB1D15E21}"/>
              </a:ext>
            </a:extLst>
          </p:cNvPr>
          <p:cNvSpPr>
            <a:spLocks noGrp="1"/>
          </p:cNvSpPr>
          <p:nvPr>
            <p:ph type="title"/>
          </p:nvPr>
        </p:nvSpPr>
        <p:spPr/>
        <p:txBody>
          <a:bodyPr>
            <a:normAutofit/>
          </a:bodyPr>
          <a:lstStyle/>
          <a:p>
            <a:pPr algn="l"/>
            <a:r>
              <a:rPr lang="en-US" sz="2800" dirty="0"/>
              <a:t>…And the Adoption Wave Continues (CNBC:  3/9/2022)</a:t>
            </a:r>
            <a:br>
              <a:rPr lang="en-US" sz="2800" dirty="0"/>
            </a:br>
            <a:r>
              <a:rPr lang="en-US" sz="1600" dirty="0"/>
              <a:t>https://</a:t>
            </a:r>
            <a:r>
              <a:rPr lang="en-US" sz="1600" dirty="0" err="1"/>
              <a:t>www.cnbc.com</a:t>
            </a:r>
            <a:r>
              <a:rPr lang="en-US" sz="1600" dirty="0"/>
              <a:t>/2022/03/09/</a:t>
            </a:r>
            <a:r>
              <a:rPr lang="en-US" sz="1600" dirty="0" err="1"/>
              <a:t>heres</a:t>
            </a:r>
            <a:r>
              <a:rPr lang="en-US" sz="1600" dirty="0"/>
              <a:t>-</a:t>
            </a:r>
            <a:r>
              <a:rPr lang="en-US" sz="1600" dirty="0" err="1"/>
              <a:t>whats</a:t>
            </a:r>
            <a:r>
              <a:rPr lang="en-US" sz="1600" dirty="0"/>
              <a:t>-in-</a:t>
            </a:r>
            <a:r>
              <a:rPr lang="en-US" sz="1600" dirty="0" err="1"/>
              <a:t>bidens</a:t>
            </a:r>
            <a:r>
              <a:rPr lang="en-US" sz="1600" dirty="0"/>
              <a:t>-executive-order-on-</a:t>
            </a:r>
            <a:r>
              <a:rPr lang="en-US" sz="1600" dirty="0" err="1"/>
              <a:t>crypto.html</a:t>
            </a:r>
            <a:endParaRPr lang="en-US" sz="1600" dirty="0"/>
          </a:p>
        </p:txBody>
      </p:sp>
      <p:pic>
        <p:nvPicPr>
          <p:cNvPr id="6" name="Content Placeholder 5" descr="Graphical user interface, text, application&#10;&#10;Description automatically generated">
            <a:extLst>
              <a:ext uri="{FF2B5EF4-FFF2-40B4-BE49-F238E27FC236}">
                <a16:creationId xmlns:a16="http://schemas.microsoft.com/office/drawing/2014/main" id="{8F58B428-143D-D34B-8FF5-153E4F382EEB}"/>
              </a:ext>
            </a:extLst>
          </p:cNvPr>
          <p:cNvPicPr>
            <a:picLocks noGrp="1" noChangeAspect="1"/>
          </p:cNvPicPr>
          <p:nvPr>
            <p:ph idx="1"/>
          </p:nvPr>
        </p:nvPicPr>
        <p:blipFill>
          <a:blip r:embed="rId2"/>
          <a:stretch>
            <a:fillRect/>
          </a:stretch>
        </p:blipFill>
        <p:spPr>
          <a:xfrm>
            <a:off x="2140624" y="1417638"/>
            <a:ext cx="4862751" cy="4525963"/>
          </a:xfrm>
        </p:spPr>
      </p:pic>
      <p:sp>
        <p:nvSpPr>
          <p:cNvPr id="4" name="Slide Number Placeholder 3">
            <a:extLst>
              <a:ext uri="{FF2B5EF4-FFF2-40B4-BE49-F238E27FC236}">
                <a16:creationId xmlns:a16="http://schemas.microsoft.com/office/drawing/2014/main" id="{95EE26B7-790D-8E40-A615-19447A29FE56}"/>
              </a:ext>
            </a:extLst>
          </p:cNvPr>
          <p:cNvSpPr>
            <a:spLocks noGrp="1"/>
          </p:cNvSpPr>
          <p:nvPr>
            <p:ph type="sldNum" sz="quarter" idx="12"/>
          </p:nvPr>
        </p:nvSpPr>
        <p:spPr/>
        <p:txBody>
          <a:bodyPr/>
          <a:lstStyle/>
          <a:p>
            <a:fld id="{16CE333F-2060-0E4C-9522-8EFD15CA4C3C}" type="slidenum">
              <a:rPr lang="en-US" smtClean="0"/>
              <a:t>154</a:t>
            </a:fld>
            <a:endParaRPr lang="en-US"/>
          </a:p>
        </p:txBody>
      </p:sp>
    </p:spTree>
    <p:extLst>
      <p:ext uri="{BB962C8B-B14F-4D97-AF65-F5344CB8AC3E}">
        <p14:creationId xmlns:p14="http://schemas.microsoft.com/office/powerpoint/2010/main" val="36134700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F18E64-C823-FC46-B123-EEF4237EEBC4}"/>
              </a:ext>
            </a:extLst>
          </p:cNvPr>
          <p:cNvSpPr>
            <a:spLocks noGrp="1"/>
          </p:cNvSpPr>
          <p:nvPr>
            <p:ph type="title"/>
          </p:nvPr>
        </p:nvSpPr>
        <p:spPr/>
        <p:txBody>
          <a:bodyPr>
            <a:normAutofit fontScale="90000"/>
          </a:bodyPr>
          <a:lstStyle/>
          <a:p>
            <a:pPr algn="l"/>
            <a:r>
              <a:rPr lang="en-US" dirty="0"/>
              <a:t>Decentralized Finance (</a:t>
            </a:r>
            <a:r>
              <a:rPr lang="en-US" dirty="0" err="1"/>
              <a:t>DeFi</a:t>
            </a:r>
            <a:r>
              <a:rPr lang="en-US" dirty="0"/>
              <a:t>)</a:t>
            </a:r>
            <a:br>
              <a:rPr lang="en-US" dirty="0"/>
            </a:br>
            <a:r>
              <a:rPr lang="en-US" sz="2700" dirty="0"/>
              <a:t>https://</a:t>
            </a:r>
            <a:r>
              <a:rPr lang="en-US" sz="2700" dirty="0" err="1"/>
              <a:t>en.wikipedia.org</a:t>
            </a:r>
            <a:r>
              <a:rPr lang="en-US" sz="2700" dirty="0"/>
              <a:t>/wiki/</a:t>
            </a:r>
            <a:r>
              <a:rPr lang="en-US" sz="2700" dirty="0" err="1"/>
              <a:t>Decentralized_finance</a:t>
            </a:r>
            <a:endParaRPr lang="en-US" sz="2700" dirty="0"/>
          </a:p>
        </p:txBody>
      </p:sp>
      <p:sp>
        <p:nvSpPr>
          <p:cNvPr id="6" name="Content Placeholder 5">
            <a:extLst>
              <a:ext uri="{FF2B5EF4-FFF2-40B4-BE49-F238E27FC236}">
                <a16:creationId xmlns:a16="http://schemas.microsoft.com/office/drawing/2014/main" id="{75103140-D894-3D40-BD8A-3BC80747606B}"/>
              </a:ext>
            </a:extLst>
          </p:cNvPr>
          <p:cNvSpPr>
            <a:spLocks noGrp="1"/>
          </p:cNvSpPr>
          <p:nvPr>
            <p:ph idx="1"/>
          </p:nvPr>
        </p:nvSpPr>
        <p:spPr/>
        <p:txBody>
          <a:bodyPr>
            <a:normAutofit/>
          </a:bodyPr>
          <a:lstStyle/>
          <a:p>
            <a:r>
              <a:rPr lang="en-US" sz="2000" dirty="0">
                <a:solidFill>
                  <a:srgbClr val="2014FF"/>
                </a:solidFill>
              </a:rPr>
              <a:t>Decentralized finance (</a:t>
            </a:r>
            <a:r>
              <a:rPr lang="en-US" sz="2000" dirty="0" err="1">
                <a:solidFill>
                  <a:srgbClr val="2014FF"/>
                </a:solidFill>
              </a:rPr>
              <a:t>DeFi</a:t>
            </a:r>
            <a:r>
              <a:rPr lang="en-US" sz="2000" dirty="0">
                <a:solidFill>
                  <a:srgbClr val="2014FF"/>
                </a:solidFill>
              </a:rPr>
              <a:t>) </a:t>
            </a:r>
            <a:r>
              <a:rPr lang="en-US" sz="2000" dirty="0"/>
              <a:t>offers financial instruments without relying on intermediaries such as brokerages, exchanges, or banks by using smart contracts on a blockchain. </a:t>
            </a:r>
          </a:p>
          <a:p>
            <a:r>
              <a:rPr lang="en-US" sz="2000" dirty="0" err="1">
                <a:solidFill>
                  <a:srgbClr val="2014FF"/>
                </a:solidFill>
              </a:rPr>
              <a:t>DeFi</a:t>
            </a:r>
            <a:r>
              <a:rPr lang="en-US" sz="2000" dirty="0">
                <a:solidFill>
                  <a:srgbClr val="2014FF"/>
                </a:solidFill>
              </a:rPr>
              <a:t> platforms allow people to lend or borrow funds from others, speculate on price movements on assets using derivatives, trade cryptocurrencies, insure against risks, and earn interest in savings-like accounts.</a:t>
            </a:r>
          </a:p>
          <a:p>
            <a:r>
              <a:rPr lang="en-US" sz="2000" dirty="0" err="1"/>
              <a:t>DeFi</a:t>
            </a:r>
            <a:r>
              <a:rPr lang="en-US" sz="2000" dirty="0"/>
              <a:t> uses a layered architecture and highly composable building blocks.</a:t>
            </a:r>
          </a:p>
          <a:p>
            <a:r>
              <a:rPr lang="en-US" sz="2000" dirty="0"/>
              <a:t>Some applications promote high interest rates but are subject to high risk.</a:t>
            </a:r>
          </a:p>
          <a:p>
            <a:r>
              <a:rPr lang="en-US" sz="2000" dirty="0"/>
              <a:t>As of October 2021, the value of assets used in decentralized finance amounted to $100 billion</a:t>
            </a:r>
          </a:p>
        </p:txBody>
      </p:sp>
      <p:sp>
        <p:nvSpPr>
          <p:cNvPr id="4" name="Slide Number Placeholder 3">
            <a:extLst>
              <a:ext uri="{FF2B5EF4-FFF2-40B4-BE49-F238E27FC236}">
                <a16:creationId xmlns:a16="http://schemas.microsoft.com/office/drawing/2014/main" id="{044B03BB-534A-F245-9B80-FB4C1BE1BF64}"/>
              </a:ext>
            </a:extLst>
          </p:cNvPr>
          <p:cNvSpPr>
            <a:spLocks noGrp="1"/>
          </p:cNvSpPr>
          <p:nvPr>
            <p:ph type="sldNum" sz="quarter" idx="12"/>
          </p:nvPr>
        </p:nvSpPr>
        <p:spPr/>
        <p:txBody>
          <a:bodyPr/>
          <a:lstStyle/>
          <a:p>
            <a:fld id="{16CE333F-2060-0E4C-9522-8EFD15CA4C3C}" type="slidenum">
              <a:rPr lang="en-US" smtClean="0"/>
              <a:t>155</a:t>
            </a:fld>
            <a:endParaRPr lang="en-US"/>
          </a:p>
        </p:txBody>
      </p:sp>
    </p:spTree>
    <p:extLst>
      <p:ext uri="{BB962C8B-B14F-4D97-AF65-F5344CB8AC3E}">
        <p14:creationId xmlns:p14="http://schemas.microsoft.com/office/powerpoint/2010/main" val="11498733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FDE40-66A7-2C48-BCB3-5CB42BFA1653}"/>
              </a:ext>
            </a:extLst>
          </p:cNvPr>
          <p:cNvSpPr>
            <a:spLocks noGrp="1"/>
          </p:cNvSpPr>
          <p:nvPr>
            <p:ph type="title"/>
          </p:nvPr>
        </p:nvSpPr>
        <p:spPr/>
        <p:txBody>
          <a:bodyPr/>
          <a:lstStyle/>
          <a:p>
            <a:pPr algn="l"/>
            <a:r>
              <a:rPr lang="en-US" dirty="0"/>
              <a:t>History of </a:t>
            </a:r>
            <a:r>
              <a:rPr lang="en-US" dirty="0" err="1"/>
              <a:t>DeFi</a:t>
            </a:r>
            <a:endParaRPr lang="en-US" dirty="0"/>
          </a:p>
        </p:txBody>
      </p:sp>
      <p:sp>
        <p:nvSpPr>
          <p:cNvPr id="6" name="Content Placeholder 5">
            <a:extLst>
              <a:ext uri="{FF2B5EF4-FFF2-40B4-BE49-F238E27FC236}">
                <a16:creationId xmlns:a16="http://schemas.microsoft.com/office/drawing/2014/main" id="{B2DDD4B3-5200-3042-8E37-4EF208ED2DF4}"/>
              </a:ext>
            </a:extLst>
          </p:cNvPr>
          <p:cNvSpPr>
            <a:spLocks noGrp="1"/>
          </p:cNvSpPr>
          <p:nvPr>
            <p:ph sz="half" idx="1"/>
          </p:nvPr>
        </p:nvSpPr>
        <p:spPr/>
        <p:txBody>
          <a:bodyPr>
            <a:normAutofit/>
          </a:bodyPr>
          <a:lstStyle/>
          <a:p>
            <a:r>
              <a:rPr lang="en-US" sz="1600" dirty="0"/>
              <a:t>Decentralized exchanges (abbreviated DEXs) as alternative payment ecosystems with new protocols for financial transactions emerged within the framework of decentralized finance, which is part of blockchain technology and FinTech.</a:t>
            </a:r>
          </a:p>
          <a:p>
            <a:r>
              <a:rPr lang="en-US" sz="1600" dirty="0"/>
              <a:t>Centralized cryptocurrency exchanges (CEXs), such as Coinbase, </a:t>
            </a:r>
            <a:r>
              <a:rPr lang="en-US" sz="1600" dirty="0" err="1"/>
              <a:t>Huobi</a:t>
            </a:r>
            <a:r>
              <a:rPr lang="en-US" sz="1600" dirty="0"/>
              <a:t> or </a:t>
            </a:r>
            <a:r>
              <a:rPr lang="en-US" sz="1600" dirty="0" err="1"/>
              <a:t>Binance</a:t>
            </a:r>
            <a:r>
              <a:rPr lang="en-US" sz="1600" dirty="0"/>
              <a:t>, use order books to match buyers and sellers on the open market and keep crypto assets in an exchange-based wallet </a:t>
            </a:r>
          </a:p>
          <a:p>
            <a:r>
              <a:rPr lang="en-US" sz="1600" dirty="0"/>
              <a:t>DEXs are non-custodial and leverage the functionality of self-executing smart contracts for peer-to-peer trading, while users retain control of their private keys and funds.</a:t>
            </a:r>
          </a:p>
          <a:p>
            <a:endParaRPr lang="en-US" sz="1600" dirty="0"/>
          </a:p>
        </p:txBody>
      </p:sp>
      <p:pic>
        <p:nvPicPr>
          <p:cNvPr id="9" name="Content Placeholder 8">
            <a:extLst>
              <a:ext uri="{FF2B5EF4-FFF2-40B4-BE49-F238E27FC236}">
                <a16:creationId xmlns:a16="http://schemas.microsoft.com/office/drawing/2014/main" id="{2CD04C42-6F0A-844D-B5CE-BBB70BADF0BD}"/>
              </a:ext>
            </a:extLst>
          </p:cNvPr>
          <p:cNvPicPr>
            <a:picLocks noGrp="1" noChangeAspect="1"/>
          </p:cNvPicPr>
          <p:nvPr>
            <p:ph sz="half" idx="2"/>
          </p:nvPr>
        </p:nvPicPr>
        <p:blipFill>
          <a:blip r:embed="rId2"/>
          <a:stretch>
            <a:fillRect/>
          </a:stretch>
        </p:blipFill>
        <p:spPr>
          <a:xfrm>
            <a:off x="4648200" y="2406131"/>
            <a:ext cx="4038600" cy="2914100"/>
          </a:xfrm>
        </p:spPr>
      </p:pic>
      <p:sp>
        <p:nvSpPr>
          <p:cNvPr id="4" name="Slide Number Placeholder 3">
            <a:extLst>
              <a:ext uri="{FF2B5EF4-FFF2-40B4-BE49-F238E27FC236}">
                <a16:creationId xmlns:a16="http://schemas.microsoft.com/office/drawing/2014/main" id="{9E80760C-7813-A14D-99D1-19E24E6889B2}"/>
              </a:ext>
            </a:extLst>
          </p:cNvPr>
          <p:cNvSpPr>
            <a:spLocks noGrp="1"/>
          </p:cNvSpPr>
          <p:nvPr>
            <p:ph type="sldNum" sz="quarter" idx="12"/>
          </p:nvPr>
        </p:nvSpPr>
        <p:spPr/>
        <p:txBody>
          <a:bodyPr/>
          <a:lstStyle/>
          <a:p>
            <a:fld id="{16CE333F-2060-0E4C-9522-8EFD15CA4C3C}" type="slidenum">
              <a:rPr lang="en-US" smtClean="0"/>
              <a:t>156</a:t>
            </a:fld>
            <a:endParaRPr lang="en-US"/>
          </a:p>
        </p:txBody>
      </p:sp>
    </p:spTree>
    <p:extLst>
      <p:ext uri="{BB962C8B-B14F-4D97-AF65-F5344CB8AC3E}">
        <p14:creationId xmlns:p14="http://schemas.microsoft.com/office/powerpoint/2010/main" val="103396950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84DF74-EAB4-7A4A-815A-DAE55D43B645}"/>
              </a:ext>
            </a:extLst>
          </p:cNvPr>
          <p:cNvSpPr>
            <a:spLocks noGrp="1"/>
          </p:cNvSpPr>
          <p:nvPr>
            <p:ph type="title"/>
          </p:nvPr>
        </p:nvSpPr>
        <p:spPr/>
        <p:txBody>
          <a:bodyPr/>
          <a:lstStyle/>
          <a:p>
            <a:pPr algn="l"/>
            <a:r>
              <a:rPr lang="en-US" dirty="0"/>
              <a:t>Aggregators</a:t>
            </a:r>
          </a:p>
        </p:txBody>
      </p:sp>
      <p:sp>
        <p:nvSpPr>
          <p:cNvPr id="7" name="Content Placeholder 6">
            <a:extLst>
              <a:ext uri="{FF2B5EF4-FFF2-40B4-BE49-F238E27FC236}">
                <a16:creationId xmlns:a16="http://schemas.microsoft.com/office/drawing/2014/main" id="{9A5F91D9-1B5F-354C-A237-BA10644E2489}"/>
              </a:ext>
            </a:extLst>
          </p:cNvPr>
          <p:cNvSpPr>
            <a:spLocks noGrp="1"/>
          </p:cNvSpPr>
          <p:nvPr>
            <p:ph idx="1"/>
          </p:nvPr>
        </p:nvSpPr>
        <p:spPr/>
        <p:txBody>
          <a:bodyPr>
            <a:normAutofit lnSpcReduction="10000"/>
          </a:bodyPr>
          <a:lstStyle/>
          <a:p>
            <a:r>
              <a:rPr lang="en-US" sz="1800" dirty="0"/>
              <a:t>Most recently, DEX aggregators have begun to play a more distinctive part in the DEX segment. </a:t>
            </a:r>
          </a:p>
          <a:p>
            <a:r>
              <a:rPr lang="en-US" sz="1800" dirty="0"/>
              <a:t>DEX aggregators form user-centric hubs that compose to several applications and protocols, also providing tools to compare and rate services, which allow users to perform otherwise complex tasks by connecting to several protocols simultaneously.</a:t>
            </a:r>
          </a:p>
          <a:p>
            <a:r>
              <a:rPr lang="en-US" sz="1800" dirty="0"/>
              <a:t>CEXs, DEXs and DEX aggregators are all built on the multi-layered </a:t>
            </a:r>
            <a:r>
              <a:rPr lang="en-US" sz="1800" dirty="0" err="1"/>
              <a:t>DeFi</a:t>
            </a:r>
            <a:r>
              <a:rPr lang="en-US" sz="1800" dirty="0"/>
              <a:t> architecture or components, where each layer serves a well-defined purpose</a:t>
            </a:r>
          </a:p>
          <a:p>
            <a:r>
              <a:rPr lang="en-US" sz="1800" dirty="0"/>
              <a:t>While they share common components of the first four layers, such as Settlement layer, Asset layer, Protocol layer and Application layer, DEX aggregators have an additional component or Aggregator layer, which allows them to connect and interact with other DEXs via smart contracts.</a:t>
            </a:r>
          </a:p>
          <a:p>
            <a:r>
              <a:rPr lang="en-US" sz="1800" dirty="0"/>
              <a:t>The Ethereum blockchain popularized smart contracts, which are the basis of </a:t>
            </a:r>
            <a:r>
              <a:rPr lang="en-US" sz="1800" dirty="0" err="1"/>
              <a:t>DeFi</a:t>
            </a:r>
            <a:r>
              <a:rPr lang="en-US" sz="1800" dirty="0"/>
              <a:t>, in 2017. </a:t>
            </a:r>
          </a:p>
          <a:p>
            <a:r>
              <a:rPr lang="en-US" sz="1800" dirty="0"/>
              <a:t>Other blockchains such as the BTC blockchain </a:t>
            </a:r>
            <a:r>
              <a:rPr lang="en-US" sz="1800"/>
              <a:t>have now implemented </a:t>
            </a:r>
            <a:r>
              <a:rPr lang="en-US" sz="1800" dirty="0"/>
              <a:t>smart contracts</a:t>
            </a:r>
          </a:p>
        </p:txBody>
      </p:sp>
      <p:sp>
        <p:nvSpPr>
          <p:cNvPr id="5" name="Slide Number Placeholder 4">
            <a:extLst>
              <a:ext uri="{FF2B5EF4-FFF2-40B4-BE49-F238E27FC236}">
                <a16:creationId xmlns:a16="http://schemas.microsoft.com/office/drawing/2014/main" id="{152C97B4-E754-B54B-8314-607C177A2493}"/>
              </a:ext>
            </a:extLst>
          </p:cNvPr>
          <p:cNvSpPr>
            <a:spLocks noGrp="1"/>
          </p:cNvSpPr>
          <p:nvPr>
            <p:ph type="sldNum" sz="quarter" idx="12"/>
          </p:nvPr>
        </p:nvSpPr>
        <p:spPr/>
        <p:txBody>
          <a:bodyPr/>
          <a:lstStyle/>
          <a:p>
            <a:fld id="{16CE333F-2060-0E4C-9522-8EFD15CA4C3C}" type="slidenum">
              <a:rPr lang="en-US" smtClean="0"/>
              <a:t>157</a:t>
            </a:fld>
            <a:endParaRPr lang="en-US"/>
          </a:p>
        </p:txBody>
      </p:sp>
    </p:spTree>
    <p:extLst>
      <p:ext uri="{BB962C8B-B14F-4D97-AF65-F5344CB8AC3E}">
        <p14:creationId xmlns:p14="http://schemas.microsoft.com/office/powerpoint/2010/main" val="26041812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D5D8D-839E-374E-85EB-3194D2D32273}"/>
              </a:ext>
            </a:extLst>
          </p:cNvPr>
          <p:cNvSpPr>
            <a:spLocks noGrp="1"/>
          </p:cNvSpPr>
          <p:nvPr>
            <p:ph type="title"/>
          </p:nvPr>
        </p:nvSpPr>
        <p:spPr/>
        <p:txBody>
          <a:bodyPr>
            <a:normAutofit fontScale="90000"/>
          </a:bodyPr>
          <a:lstStyle/>
          <a:p>
            <a:r>
              <a:rPr lang="en-US" dirty="0"/>
              <a:t>And Finally…Volcanoes can be Useful!</a:t>
            </a:r>
          </a:p>
        </p:txBody>
      </p:sp>
      <p:pic>
        <p:nvPicPr>
          <p:cNvPr id="6" name="Content Placeholder 5">
            <a:extLst>
              <a:ext uri="{FF2B5EF4-FFF2-40B4-BE49-F238E27FC236}">
                <a16:creationId xmlns:a16="http://schemas.microsoft.com/office/drawing/2014/main" id="{40B7A3BE-213B-BF48-B595-55D5CFB71BDD}"/>
              </a:ext>
            </a:extLst>
          </p:cNvPr>
          <p:cNvPicPr>
            <a:picLocks noGrp="1" noChangeAspect="1"/>
          </p:cNvPicPr>
          <p:nvPr>
            <p:ph idx="1"/>
          </p:nvPr>
        </p:nvPicPr>
        <p:blipFill>
          <a:blip r:embed="rId2"/>
          <a:stretch>
            <a:fillRect/>
          </a:stretch>
        </p:blipFill>
        <p:spPr>
          <a:xfrm>
            <a:off x="2157724" y="1600200"/>
            <a:ext cx="4828552" cy="4525963"/>
          </a:xfrm>
        </p:spPr>
      </p:pic>
      <p:sp>
        <p:nvSpPr>
          <p:cNvPr id="4" name="Slide Number Placeholder 3">
            <a:extLst>
              <a:ext uri="{FF2B5EF4-FFF2-40B4-BE49-F238E27FC236}">
                <a16:creationId xmlns:a16="http://schemas.microsoft.com/office/drawing/2014/main" id="{1A5671FE-B35F-664E-A8A5-019E80E2B1C3}"/>
              </a:ext>
            </a:extLst>
          </p:cNvPr>
          <p:cNvSpPr>
            <a:spLocks noGrp="1"/>
          </p:cNvSpPr>
          <p:nvPr>
            <p:ph type="sldNum" sz="quarter" idx="12"/>
          </p:nvPr>
        </p:nvSpPr>
        <p:spPr/>
        <p:txBody>
          <a:bodyPr/>
          <a:lstStyle/>
          <a:p>
            <a:fld id="{EE03CC9D-6EAB-594E-A35A-5D5CDDFB64DD}" type="slidenum">
              <a:rPr lang="en-US" smtClean="0"/>
              <a:pPr/>
              <a:t>158</a:t>
            </a:fld>
            <a:endParaRPr lang="en-US"/>
          </a:p>
        </p:txBody>
      </p:sp>
    </p:spTree>
    <p:extLst>
      <p:ext uri="{BB962C8B-B14F-4D97-AF65-F5344CB8AC3E}">
        <p14:creationId xmlns:p14="http://schemas.microsoft.com/office/powerpoint/2010/main" val="1161095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89C05B2A-11E7-3243-64D1-ADF65025AFE3}"/>
              </a:ext>
            </a:extLst>
          </p:cNvPr>
          <p:cNvSpPr>
            <a:spLocks noGrp="1"/>
          </p:cNvSpPr>
          <p:nvPr>
            <p:ph type="sldNum" sz="quarter" idx="12"/>
          </p:nvPr>
        </p:nvSpPr>
        <p:spPr>
          <a:xfrm>
            <a:off x="6603999" y="6356350"/>
            <a:ext cx="2057400" cy="365125"/>
          </a:xfrm>
        </p:spPr>
        <p:txBody>
          <a:bodyPr>
            <a:normAutofit/>
          </a:bodyPr>
          <a:lstStyle/>
          <a:p>
            <a:pPr>
              <a:spcAft>
                <a:spcPts val="600"/>
              </a:spcAft>
            </a:pPr>
            <a:fld id="{16CE333F-2060-0E4C-9522-8EFD15CA4C3C}" type="slidenum">
              <a:rPr lang="en-US" smtClean="0"/>
              <a:pPr>
                <a:spcAft>
                  <a:spcPts val="600"/>
                </a:spcAft>
              </a:pPr>
              <a:t>16</a:t>
            </a:fld>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imeline&#10;&#10;Description automatically generated">
            <a:extLst>
              <a:ext uri="{FF2B5EF4-FFF2-40B4-BE49-F238E27FC236}">
                <a16:creationId xmlns:a16="http://schemas.microsoft.com/office/drawing/2014/main" id="{F5B6D05D-D878-4024-EB55-01C8287585F8}"/>
              </a:ext>
            </a:extLst>
          </p:cNvPr>
          <p:cNvPicPr>
            <a:picLocks noChangeAspect="1"/>
          </p:cNvPicPr>
          <p:nvPr/>
        </p:nvPicPr>
        <p:blipFill>
          <a:blip r:embed="rId2"/>
          <a:stretch>
            <a:fillRect/>
          </a:stretch>
        </p:blipFill>
        <p:spPr>
          <a:xfrm>
            <a:off x="482600" y="1128713"/>
            <a:ext cx="8178799" cy="4600572"/>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621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0B1EA0DC-E26F-E9FE-BFB6-0F7433759EA4}"/>
              </a:ext>
            </a:extLst>
          </p:cNvPr>
          <p:cNvSpPr>
            <a:spLocks noGrp="1"/>
          </p:cNvSpPr>
          <p:nvPr>
            <p:ph type="sldNum" sz="quarter" idx="12"/>
          </p:nvPr>
        </p:nvSpPr>
        <p:spPr>
          <a:xfrm>
            <a:off x="6603999" y="6356350"/>
            <a:ext cx="2057400" cy="365125"/>
          </a:xfrm>
        </p:spPr>
        <p:txBody>
          <a:bodyPr>
            <a:normAutofit/>
          </a:bodyPr>
          <a:lstStyle/>
          <a:p>
            <a:pPr>
              <a:spcAft>
                <a:spcPts val="600"/>
              </a:spcAft>
            </a:pPr>
            <a:fld id="{16CE333F-2060-0E4C-9522-8EFD15CA4C3C}" type="slidenum">
              <a:rPr lang="en-US" smtClean="0"/>
              <a:pPr>
                <a:spcAft>
                  <a:spcPts val="600"/>
                </a:spcAft>
              </a:pPr>
              <a:t>17</a:t>
            </a:fld>
            <a:endParaRPr lang="en-US"/>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D22CE827-2081-9A3B-9E05-01F6B918E72D}"/>
              </a:ext>
            </a:extLst>
          </p:cNvPr>
          <p:cNvPicPr>
            <a:picLocks noChangeAspect="1"/>
          </p:cNvPicPr>
          <p:nvPr/>
        </p:nvPicPr>
        <p:blipFill>
          <a:blip r:embed="rId2"/>
          <a:stretch>
            <a:fillRect/>
          </a:stretch>
        </p:blipFill>
        <p:spPr>
          <a:xfrm>
            <a:off x="482600" y="1128713"/>
            <a:ext cx="8178799" cy="4600572"/>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405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a:extLst>
              <a:ext uri="{FF2B5EF4-FFF2-40B4-BE49-F238E27FC236}">
                <a16:creationId xmlns:a16="http://schemas.microsoft.com/office/drawing/2014/main" id="{F18C06B4-C8C9-F22D-C86F-52028E2F7DB7}"/>
              </a:ext>
            </a:extLst>
          </p:cNvPr>
          <p:cNvPicPr>
            <a:picLocks noChangeAspect="1"/>
          </p:cNvPicPr>
          <p:nvPr/>
        </p:nvPicPr>
        <p:blipFill>
          <a:blip r:embed="rId2"/>
          <a:stretch>
            <a:fillRect/>
          </a:stretch>
        </p:blipFill>
        <p:spPr>
          <a:xfrm>
            <a:off x="1919668" y="457200"/>
            <a:ext cx="5304663" cy="5943600"/>
          </a:xfrm>
          <a:prstGeom prst="rect">
            <a:avLst/>
          </a:prstGeom>
        </p:spPr>
      </p:pic>
      <p:sp>
        <p:nvSpPr>
          <p:cNvPr id="2" name="Slide Number Placeholder 1">
            <a:extLst>
              <a:ext uri="{FF2B5EF4-FFF2-40B4-BE49-F238E27FC236}">
                <a16:creationId xmlns:a16="http://schemas.microsoft.com/office/drawing/2014/main" id="{AEE0D74E-43BC-E3E9-7F15-B269B3DEA123}"/>
              </a:ext>
            </a:extLst>
          </p:cNvPr>
          <p:cNvSpPr>
            <a:spLocks noGrp="1"/>
          </p:cNvSpPr>
          <p:nvPr>
            <p:ph type="sldNum" sz="quarter" idx="12"/>
          </p:nvPr>
        </p:nvSpPr>
        <p:spPr>
          <a:xfrm>
            <a:off x="8778240" y="6455664"/>
            <a:ext cx="336042" cy="365125"/>
          </a:xfrm>
        </p:spPr>
        <p:txBody>
          <a:bodyPr>
            <a:normAutofit/>
          </a:bodyPr>
          <a:lstStyle/>
          <a:p>
            <a:pPr>
              <a:spcAft>
                <a:spcPts val="600"/>
              </a:spcAft>
            </a:pPr>
            <a:fld id="{16CE333F-2060-0E4C-9522-8EFD15CA4C3C}" type="slidenum">
              <a:rPr lang="en-US" sz="1000">
                <a:solidFill>
                  <a:srgbClr val="FFFFFF"/>
                </a:solidFill>
              </a:rPr>
              <a:pPr>
                <a:spcAft>
                  <a:spcPts val="600"/>
                </a:spcAft>
              </a:pPr>
              <a:t>18</a:t>
            </a:fld>
            <a:endParaRPr lang="en-US" sz="1000">
              <a:solidFill>
                <a:srgbClr val="FFFFFF"/>
              </a:solidFill>
            </a:endParaRPr>
          </a:p>
        </p:txBody>
      </p:sp>
    </p:spTree>
    <p:extLst>
      <p:ext uri="{BB962C8B-B14F-4D97-AF65-F5344CB8AC3E}">
        <p14:creationId xmlns:p14="http://schemas.microsoft.com/office/powerpoint/2010/main" val="3068444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56D25295-484C-25A0-358D-20E5C91FA339}"/>
              </a:ext>
            </a:extLst>
          </p:cNvPr>
          <p:cNvPicPr>
            <a:picLocks noChangeAspect="1"/>
          </p:cNvPicPr>
          <p:nvPr/>
        </p:nvPicPr>
        <p:blipFill>
          <a:blip r:embed="rId2"/>
          <a:stretch>
            <a:fillRect/>
          </a:stretch>
        </p:blipFill>
        <p:spPr>
          <a:xfrm>
            <a:off x="1919668" y="457200"/>
            <a:ext cx="5304663" cy="5943600"/>
          </a:xfrm>
          <a:prstGeom prst="rect">
            <a:avLst/>
          </a:prstGeom>
        </p:spPr>
      </p:pic>
      <p:sp>
        <p:nvSpPr>
          <p:cNvPr id="2" name="Slide Number Placeholder 1">
            <a:extLst>
              <a:ext uri="{FF2B5EF4-FFF2-40B4-BE49-F238E27FC236}">
                <a16:creationId xmlns:a16="http://schemas.microsoft.com/office/drawing/2014/main" id="{1908191C-540B-F5D8-27C5-DCFFBEE2F692}"/>
              </a:ext>
            </a:extLst>
          </p:cNvPr>
          <p:cNvSpPr>
            <a:spLocks noGrp="1"/>
          </p:cNvSpPr>
          <p:nvPr>
            <p:ph type="sldNum" sz="quarter" idx="12"/>
          </p:nvPr>
        </p:nvSpPr>
        <p:spPr>
          <a:xfrm>
            <a:off x="8778240" y="6455664"/>
            <a:ext cx="336042" cy="365125"/>
          </a:xfrm>
        </p:spPr>
        <p:txBody>
          <a:bodyPr>
            <a:normAutofit/>
          </a:bodyPr>
          <a:lstStyle/>
          <a:p>
            <a:pPr>
              <a:spcAft>
                <a:spcPts val="600"/>
              </a:spcAft>
            </a:pPr>
            <a:fld id="{16CE333F-2060-0E4C-9522-8EFD15CA4C3C}" type="slidenum">
              <a:rPr lang="en-US" sz="1000">
                <a:solidFill>
                  <a:srgbClr val="FFFFFF"/>
                </a:solidFill>
              </a:rPr>
              <a:pPr>
                <a:spcAft>
                  <a:spcPts val="600"/>
                </a:spcAft>
              </a:pPr>
              <a:t>19</a:t>
            </a:fld>
            <a:endParaRPr lang="en-US" sz="1000">
              <a:solidFill>
                <a:srgbClr val="FFFFFF"/>
              </a:solidFill>
            </a:endParaRPr>
          </a:p>
        </p:txBody>
      </p:sp>
    </p:spTree>
    <p:extLst>
      <p:ext uri="{BB962C8B-B14F-4D97-AF65-F5344CB8AC3E}">
        <p14:creationId xmlns:p14="http://schemas.microsoft.com/office/powerpoint/2010/main" val="2549792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DE5AB-67BB-E38A-26B1-6DC7C62E8A42}"/>
              </a:ext>
            </a:extLst>
          </p:cNvPr>
          <p:cNvSpPr>
            <a:spLocks noGrp="1"/>
          </p:cNvSpPr>
          <p:nvPr>
            <p:ph type="title"/>
          </p:nvPr>
        </p:nvSpPr>
        <p:spPr/>
        <p:txBody>
          <a:bodyPr>
            <a:normAutofit fontScale="90000"/>
          </a:bodyPr>
          <a:lstStyle/>
          <a:p>
            <a:r>
              <a:rPr lang="en-US" dirty="0"/>
              <a:t>Santa Fe Institute Meeting on Money</a:t>
            </a:r>
            <a:br>
              <a:rPr lang="en-US" dirty="0"/>
            </a:br>
            <a:r>
              <a:rPr lang="en-US" sz="2700" dirty="0"/>
              <a:t>November 12-14, 2015</a:t>
            </a:r>
          </a:p>
        </p:txBody>
      </p:sp>
      <p:pic>
        <p:nvPicPr>
          <p:cNvPr id="9" name="Content Placeholder 8" descr="A screenshot of a computer&#10;&#10;Description automatically generated">
            <a:extLst>
              <a:ext uri="{FF2B5EF4-FFF2-40B4-BE49-F238E27FC236}">
                <a16:creationId xmlns:a16="http://schemas.microsoft.com/office/drawing/2014/main" id="{CBE8FAFB-1877-B7C9-0977-81AE14D980B4}"/>
              </a:ext>
            </a:extLst>
          </p:cNvPr>
          <p:cNvPicPr>
            <a:picLocks noGrp="1" noChangeAspect="1"/>
          </p:cNvPicPr>
          <p:nvPr>
            <p:ph sz="half" idx="1"/>
          </p:nvPr>
        </p:nvPicPr>
        <p:blipFill>
          <a:blip r:embed="rId2"/>
          <a:stretch>
            <a:fillRect/>
          </a:stretch>
        </p:blipFill>
        <p:spPr>
          <a:xfrm>
            <a:off x="457200" y="2196791"/>
            <a:ext cx="4038600" cy="2764700"/>
          </a:xfrm>
        </p:spPr>
      </p:pic>
      <p:pic>
        <p:nvPicPr>
          <p:cNvPr id="11" name="Content Placeholder 10" descr="A screenshot of a computer&#10;&#10;Description automatically generated">
            <a:extLst>
              <a:ext uri="{FF2B5EF4-FFF2-40B4-BE49-F238E27FC236}">
                <a16:creationId xmlns:a16="http://schemas.microsoft.com/office/drawing/2014/main" id="{73C5B793-53BB-47BB-11FD-4F0FB54F3392}"/>
              </a:ext>
            </a:extLst>
          </p:cNvPr>
          <p:cNvPicPr>
            <a:picLocks noGrp="1" noChangeAspect="1"/>
          </p:cNvPicPr>
          <p:nvPr>
            <p:ph sz="half" idx="2"/>
          </p:nvPr>
        </p:nvPicPr>
        <p:blipFill>
          <a:blip r:embed="rId3"/>
          <a:stretch>
            <a:fillRect/>
          </a:stretch>
        </p:blipFill>
        <p:spPr>
          <a:xfrm>
            <a:off x="4648200" y="2196791"/>
            <a:ext cx="4038600" cy="2764700"/>
          </a:xfrm>
        </p:spPr>
      </p:pic>
      <p:sp>
        <p:nvSpPr>
          <p:cNvPr id="4" name="Slide Number Placeholder 3">
            <a:extLst>
              <a:ext uri="{FF2B5EF4-FFF2-40B4-BE49-F238E27FC236}">
                <a16:creationId xmlns:a16="http://schemas.microsoft.com/office/drawing/2014/main" id="{698B1EB9-5A13-FEFF-298B-754661EBF41A}"/>
              </a:ext>
            </a:extLst>
          </p:cNvPr>
          <p:cNvSpPr>
            <a:spLocks noGrp="1"/>
          </p:cNvSpPr>
          <p:nvPr>
            <p:ph type="sldNum" sz="quarter" idx="12"/>
          </p:nvPr>
        </p:nvSpPr>
        <p:spPr/>
        <p:txBody>
          <a:bodyPr/>
          <a:lstStyle/>
          <a:p>
            <a:fld id="{16CE333F-2060-0E4C-9522-8EFD15CA4C3C}" type="slidenum">
              <a:rPr lang="en-US" smtClean="0"/>
              <a:t>2</a:t>
            </a:fld>
            <a:endParaRPr lang="en-US"/>
          </a:p>
        </p:txBody>
      </p:sp>
    </p:spTree>
    <p:extLst>
      <p:ext uri="{BB962C8B-B14F-4D97-AF65-F5344CB8AC3E}">
        <p14:creationId xmlns:p14="http://schemas.microsoft.com/office/powerpoint/2010/main" val="1900239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3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10;&#10;Description automatically generated">
            <a:extLst>
              <a:ext uri="{FF2B5EF4-FFF2-40B4-BE49-F238E27FC236}">
                <a16:creationId xmlns:a16="http://schemas.microsoft.com/office/drawing/2014/main" id="{A3BDFC57-A0FC-91EC-3AD8-F23D699FBD95}"/>
              </a:ext>
            </a:extLst>
          </p:cNvPr>
          <p:cNvPicPr>
            <a:picLocks noChangeAspect="1"/>
          </p:cNvPicPr>
          <p:nvPr/>
        </p:nvPicPr>
        <p:blipFill>
          <a:blip r:embed="rId2"/>
          <a:stretch>
            <a:fillRect/>
          </a:stretch>
        </p:blipFill>
        <p:spPr>
          <a:xfrm>
            <a:off x="882552" y="643467"/>
            <a:ext cx="7378894" cy="5571066"/>
          </a:xfrm>
          <a:prstGeom prst="rect">
            <a:avLst/>
          </a:prstGeom>
        </p:spPr>
      </p:pic>
      <p:sp>
        <p:nvSpPr>
          <p:cNvPr id="2" name="Slide Number Placeholder 1">
            <a:extLst>
              <a:ext uri="{FF2B5EF4-FFF2-40B4-BE49-F238E27FC236}">
                <a16:creationId xmlns:a16="http://schemas.microsoft.com/office/drawing/2014/main" id="{6057FDB2-7837-5AD1-DB24-88B8EB98337E}"/>
              </a:ext>
            </a:extLst>
          </p:cNvPr>
          <p:cNvSpPr>
            <a:spLocks noGrp="1"/>
          </p:cNvSpPr>
          <p:nvPr>
            <p:ph type="sldNum" sz="quarter" idx="12"/>
          </p:nvPr>
        </p:nvSpPr>
        <p:spPr>
          <a:xfrm>
            <a:off x="6457950" y="6356350"/>
            <a:ext cx="2057400" cy="365125"/>
          </a:xfrm>
        </p:spPr>
        <p:txBody>
          <a:bodyPr>
            <a:normAutofit/>
          </a:bodyPr>
          <a:lstStyle/>
          <a:p>
            <a:pPr>
              <a:spcAft>
                <a:spcPts val="600"/>
              </a:spcAft>
            </a:pPr>
            <a:fld id="{16CE333F-2060-0E4C-9522-8EFD15CA4C3C}" type="slidenum">
              <a:rPr lang="en-US">
                <a:solidFill>
                  <a:srgbClr val="FFFFFF"/>
                </a:solidFill>
              </a:rPr>
              <a:pPr>
                <a:spcAft>
                  <a:spcPts val="600"/>
                </a:spcAft>
              </a:pPr>
              <a:t>20</a:t>
            </a:fld>
            <a:endParaRPr lang="en-US">
              <a:solidFill>
                <a:srgbClr val="FFFFFF"/>
              </a:solidFill>
            </a:endParaRPr>
          </a:p>
        </p:txBody>
      </p:sp>
    </p:spTree>
    <p:extLst>
      <p:ext uri="{BB962C8B-B14F-4D97-AF65-F5344CB8AC3E}">
        <p14:creationId xmlns:p14="http://schemas.microsoft.com/office/powerpoint/2010/main" val="2397415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suit&#10;&#10;Description automatically generated with low confidence">
            <a:extLst>
              <a:ext uri="{FF2B5EF4-FFF2-40B4-BE49-F238E27FC236}">
                <a16:creationId xmlns:a16="http://schemas.microsoft.com/office/drawing/2014/main" id="{80214E0C-1269-4F1D-B27F-4E8AC04819AD}"/>
              </a:ext>
            </a:extLst>
          </p:cNvPr>
          <p:cNvPicPr>
            <a:picLocks noChangeAspect="1"/>
          </p:cNvPicPr>
          <p:nvPr/>
        </p:nvPicPr>
        <p:blipFill>
          <a:blip r:embed="rId2"/>
          <a:stretch>
            <a:fillRect/>
          </a:stretch>
        </p:blipFill>
        <p:spPr>
          <a:xfrm>
            <a:off x="1012957" y="457200"/>
            <a:ext cx="7118085" cy="5943600"/>
          </a:xfrm>
          <a:prstGeom prst="rect">
            <a:avLst/>
          </a:prstGeom>
        </p:spPr>
      </p:pic>
      <p:sp>
        <p:nvSpPr>
          <p:cNvPr id="2" name="Slide Number Placeholder 1">
            <a:extLst>
              <a:ext uri="{FF2B5EF4-FFF2-40B4-BE49-F238E27FC236}">
                <a16:creationId xmlns:a16="http://schemas.microsoft.com/office/drawing/2014/main" id="{E0F3B4FD-5215-01C5-E3FF-3EB04113F1A3}"/>
              </a:ext>
            </a:extLst>
          </p:cNvPr>
          <p:cNvSpPr>
            <a:spLocks noGrp="1"/>
          </p:cNvSpPr>
          <p:nvPr>
            <p:ph type="sldNum" sz="quarter" idx="12"/>
          </p:nvPr>
        </p:nvSpPr>
        <p:spPr>
          <a:xfrm>
            <a:off x="8778240" y="6455664"/>
            <a:ext cx="336042" cy="365125"/>
          </a:xfrm>
        </p:spPr>
        <p:txBody>
          <a:bodyPr>
            <a:normAutofit/>
          </a:bodyPr>
          <a:lstStyle/>
          <a:p>
            <a:pPr>
              <a:spcAft>
                <a:spcPts val="600"/>
              </a:spcAft>
            </a:pPr>
            <a:fld id="{16CE333F-2060-0E4C-9522-8EFD15CA4C3C}" type="slidenum">
              <a:rPr lang="en-US" sz="1000">
                <a:solidFill>
                  <a:srgbClr val="FFFFFF"/>
                </a:solidFill>
              </a:rPr>
              <a:pPr>
                <a:spcAft>
                  <a:spcPts val="600"/>
                </a:spcAft>
              </a:pPr>
              <a:t>21</a:t>
            </a:fld>
            <a:endParaRPr lang="en-US" sz="1000">
              <a:solidFill>
                <a:srgbClr val="FFFFFF"/>
              </a:solidFill>
            </a:endParaRPr>
          </a:p>
        </p:txBody>
      </p:sp>
    </p:spTree>
    <p:extLst>
      <p:ext uri="{BB962C8B-B14F-4D97-AF65-F5344CB8AC3E}">
        <p14:creationId xmlns:p14="http://schemas.microsoft.com/office/powerpoint/2010/main" val="2793485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D651D-262C-BCE1-03E9-85654AA1FAC6}"/>
              </a:ext>
            </a:extLst>
          </p:cNvPr>
          <p:cNvSpPr>
            <a:spLocks noGrp="1"/>
          </p:cNvSpPr>
          <p:nvPr>
            <p:ph type="title"/>
          </p:nvPr>
        </p:nvSpPr>
        <p:spPr/>
        <p:txBody>
          <a:bodyPr/>
          <a:lstStyle/>
          <a:p>
            <a:r>
              <a:rPr lang="en-US" dirty="0"/>
              <a:t>Cathie Wood on Bitcoin (2/3/2023)</a:t>
            </a:r>
          </a:p>
        </p:txBody>
      </p:sp>
      <p:pic>
        <p:nvPicPr>
          <p:cNvPr id="6" name="Content Placeholder 5" descr="A person wearing glasses&#10;&#10;Description automatically generated with medium confidence">
            <a:extLst>
              <a:ext uri="{FF2B5EF4-FFF2-40B4-BE49-F238E27FC236}">
                <a16:creationId xmlns:a16="http://schemas.microsoft.com/office/drawing/2014/main" id="{E085CA62-829B-FB13-84AC-AE35A2F33503}"/>
              </a:ext>
            </a:extLst>
          </p:cNvPr>
          <p:cNvPicPr>
            <a:picLocks noGrp="1" noChangeAspect="1"/>
          </p:cNvPicPr>
          <p:nvPr>
            <p:ph idx="1"/>
          </p:nvPr>
        </p:nvPicPr>
        <p:blipFill>
          <a:blip r:embed="rId2"/>
          <a:stretch>
            <a:fillRect/>
          </a:stretch>
        </p:blipFill>
        <p:spPr>
          <a:xfrm>
            <a:off x="2130432" y="1600200"/>
            <a:ext cx="4883135" cy="4525963"/>
          </a:xfrm>
        </p:spPr>
      </p:pic>
      <p:sp>
        <p:nvSpPr>
          <p:cNvPr id="2" name="Slide Number Placeholder 1">
            <a:extLst>
              <a:ext uri="{FF2B5EF4-FFF2-40B4-BE49-F238E27FC236}">
                <a16:creationId xmlns:a16="http://schemas.microsoft.com/office/drawing/2014/main" id="{8D008837-F964-2D5A-7874-3206E576E3E4}"/>
              </a:ext>
            </a:extLst>
          </p:cNvPr>
          <p:cNvSpPr>
            <a:spLocks noGrp="1"/>
          </p:cNvSpPr>
          <p:nvPr>
            <p:ph type="sldNum" sz="quarter" idx="12"/>
          </p:nvPr>
        </p:nvSpPr>
        <p:spPr/>
        <p:txBody>
          <a:bodyPr/>
          <a:lstStyle/>
          <a:p>
            <a:fld id="{16CE333F-2060-0E4C-9522-8EFD15CA4C3C}" type="slidenum">
              <a:rPr lang="en-US" smtClean="0"/>
              <a:t>22</a:t>
            </a:fld>
            <a:endParaRPr lang="en-US"/>
          </a:p>
        </p:txBody>
      </p:sp>
    </p:spTree>
    <p:extLst>
      <p:ext uri="{BB962C8B-B14F-4D97-AF65-F5344CB8AC3E}">
        <p14:creationId xmlns:p14="http://schemas.microsoft.com/office/powerpoint/2010/main" val="1098160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05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69017DD0-AA2E-9EFF-3A8C-AB09695E709A}"/>
              </a:ext>
            </a:extLst>
          </p:cNvPr>
          <p:cNvPicPr>
            <a:picLocks noChangeAspect="1"/>
          </p:cNvPicPr>
          <p:nvPr/>
        </p:nvPicPr>
        <p:blipFill>
          <a:blip r:embed="rId2"/>
          <a:stretch>
            <a:fillRect/>
          </a:stretch>
        </p:blipFill>
        <p:spPr>
          <a:xfrm>
            <a:off x="2044129" y="643467"/>
            <a:ext cx="5055740" cy="5571066"/>
          </a:xfrm>
          <a:prstGeom prst="rect">
            <a:avLst/>
          </a:prstGeom>
        </p:spPr>
      </p:pic>
      <p:sp>
        <p:nvSpPr>
          <p:cNvPr id="4" name="Slide Number Placeholder 3">
            <a:extLst>
              <a:ext uri="{FF2B5EF4-FFF2-40B4-BE49-F238E27FC236}">
                <a16:creationId xmlns:a16="http://schemas.microsoft.com/office/drawing/2014/main" id="{949282E0-6239-F4E4-9EFA-1F3816F05FF2}"/>
              </a:ext>
            </a:extLst>
          </p:cNvPr>
          <p:cNvSpPr>
            <a:spLocks noGrp="1"/>
          </p:cNvSpPr>
          <p:nvPr>
            <p:ph type="sldNum" sz="quarter" idx="12"/>
          </p:nvPr>
        </p:nvSpPr>
        <p:spPr>
          <a:xfrm>
            <a:off x="6457950" y="6356350"/>
            <a:ext cx="2057400" cy="365125"/>
          </a:xfrm>
        </p:spPr>
        <p:txBody>
          <a:bodyPr>
            <a:normAutofit/>
          </a:bodyPr>
          <a:lstStyle/>
          <a:p>
            <a:pPr>
              <a:spcAft>
                <a:spcPts val="600"/>
              </a:spcAft>
            </a:pPr>
            <a:fld id="{16CE333F-2060-0E4C-9522-8EFD15CA4C3C}" type="slidenum">
              <a:rPr lang="en-US">
                <a:solidFill>
                  <a:srgbClr val="FFFFFF"/>
                </a:solidFill>
              </a:rPr>
              <a:pPr>
                <a:spcAft>
                  <a:spcPts val="600"/>
                </a:spcAft>
              </a:pPr>
              <a:t>23</a:t>
            </a:fld>
            <a:endParaRPr lang="en-US">
              <a:solidFill>
                <a:srgbClr val="FFFFFF"/>
              </a:solidFill>
            </a:endParaRPr>
          </a:p>
        </p:txBody>
      </p:sp>
    </p:spTree>
    <p:extLst>
      <p:ext uri="{BB962C8B-B14F-4D97-AF65-F5344CB8AC3E}">
        <p14:creationId xmlns:p14="http://schemas.microsoft.com/office/powerpoint/2010/main" val="3763057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36BBA4-915C-6901-F2C1-4E068BBC5E52}"/>
              </a:ext>
            </a:extLst>
          </p:cNvPr>
          <p:cNvSpPr>
            <a:spLocks noGrp="1"/>
          </p:cNvSpPr>
          <p:nvPr>
            <p:ph type="title"/>
          </p:nvPr>
        </p:nvSpPr>
        <p:spPr/>
        <p:txBody>
          <a:bodyPr>
            <a:normAutofit/>
          </a:bodyPr>
          <a:lstStyle/>
          <a:p>
            <a:r>
              <a:rPr lang="en-US" sz="3600" dirty="0"/>
              <a:t>If You Read No Other Book, Read This One</a:t>
            </a:r>
          </a:p>
        </p:txBody>
      </p:sp>
      <p:pic>
        <p:nvPicPr>
          <p:cNvPr id="9" name="Content Placeholder 8" descr="Graphical user interface&#10;&#10;Description automatically generated">
            <a:extLst>
              <a:ext uri="{FF2B5EF4-FFF2-40B4-BE49-F238E27FC236}">
                <a16:creationId xmlns:a16="http://schemas.microsoft.com/office/drawing/2014/main" id="{2CE4AF8B-A022-91D7-80EC-8AF00B9B47E8}"/>
              </a:ext>
            </a:extLst>
          </p:cNvPr>
          <p:cNvPicPr>
            <a:picLocks noGrp="1" noChangeAspect="1"/>
          </p:cNvPicPr>
          <p:nvPr>
            <p:ph sz="half" idx="1"/>
          </p:nvPr>
        </p:nvPicPr>
        <p:blipFill>
          <a:blip r:embed="rId2"/>
          <a:stretch>
            <a:fillRect/>
          </a:stretch>
        </p:blipFill>
        <p:spPr>
          <a:xfrm>
            <a:off x="1391015" y="1894115"/>
            <a:ext cx="2847185" cy="4206240"/>
          </a:xfrm>
        </p:spPr>
      </p:pic>
      <p:pic>
        <p:nvPicPr>
          <p:cNvPr id="11" name="Content Placeholder 10" descr="Text, letter&#10;&#10;Description automatically generated">
            <a:extLst>
              <a:ext uri="{FF2B5EF4-FFF2-40B4-BE49-F238E27FC236}">
                <a16:creationId xmlns:a16="http://schemas.microsoft.com/office/drawing/2014/main" id="{3B8FB869-F444-FB7B-AC33-8A59A1A4ACC1}"/>
              </a:ext>
            </a:extLst>
          </p:cNvPr>
          <p:cNvPicPr>
            <a:picLocks noGrp="1" noChangeAspect="1"/>
          </p:cNvPicPr>
          <p:nvPr>
            <p:ph sz="half" idx="2"/>
          </p:nvPr>
        </p:nvPicPr>
        <p:blipFill>
          <a:blip r:embed="rId3"/>
          <a:stretch>
            <a:fillRect/>
          </a:stretch>
        </p:blipFill>
        <p:spPr>
          <a:xfrm>
            <a:off x="5117245" y="1926771"/>
            <a:ext cx="2618453" cy="4206240"/>
          </a:xfrm>
        </p:spPr>
      </p:pic>
      <p:sp>
        <p:nvSpPr>
          <p:cNvPr id="4" name="Slide Number Placeholder 3">
            <a:extLst>
              <a:ext uri="{FF2B5EF4-FFF2-40B4-BE49-F238E27FC236}">
                <a16:creationId xmlns:a16="http://schemas.microsoft.com/office/drawing/2014/main" id="{403973D5-AFA0-4774-8D97-1E30C7B22878}"/>
              </a:ext>
            </a:extLst>
          </p:cNvPr>
          <p:cNvSpPr>
            <a:spLocks noGrp="1"/>
          </p:cNvSpPr>
          <p:nvPr>
            <p:ph type="sldNum" sz="quarter" idx="12"/>
          </p:nvPr>
        </p:nvSpPr>
        <p:spPr/>
        <p:txBody>
          <a:bodyPr/>
          <a:lstStyle/>
          <a:p>
            <a:fld id="{16CE333F-2060-0E4C-9522-8EFD15CA4C3C}" type="slidenum">
              <a:rPr lang="en-US" smtClean="0"/>
              <a:t>24</a:t>
            </a:fld>
            <a:endParaRPr lang="en-US"/>
          </a:p>
        </p:txBody>
      </p:sp>
      <p:sp>
        <p:nvSpPr>
          <p:cNvPr id="2" name="TextBox 1">
            <a:extLst>
              <a:ext uri="{FF2B5EF4-FFF2-40B4-BE49-F238E27FC236}">
                <a16:creationId xmlns:a16="http://schemas.microsoft.com/office/drawing/2014/main" id="{2AB221A6-D224-F8D2-5711-E0252E680C0D}"/>
              </a:ext>
            </a:extLst>
          </p:cNvPr>
          <p:cNvSpPr txBox="1"/>
          <p:nvPr/>
        </p:nvSpPr>
        <p:spPr>
          <a:xfrm>
            <a:off x="914400" y="1230086"/>
            <a:ext cx="7315200" cy="523220"/>
          </a:xfrm>
          <a:prstGeom prst="rect">
            <a:avLst/>
          </a:prstGeom>
          <a:solidFill>
            <a:srgbClr val="DCE6F2"/>
          </a:solidFill>
        </p:spPr>
        <p:txBody>
          <a:bodyPr wrap="square" rtlCol="0">
            <a:spAutoFit/>
          </a:bodyPr>
          <a:lstStyle/>
          <a:p>
            <a:pPr algn="ctr"/>
            <a:r>
              <a:rPr lang="en-US" sz="1400" dirty="0"/>
              <a:t>(or read the short version at:  https://</a:t>
            </a:r>
            <a:r>
              <a:rPr lang="en-US" sz="1400" dirty="0" err="1"/>
              <a:t>medium.com</a:t>
            </a:r>
            <a:r>
              <a:rPr lang="en-US" sz="1400" dirty="0"/>
              <a:t>/</a:t>
            </a:r>
            <a:r>
              <a:rPr lang="en-US" sz="1400" dirty="0" err="1"/>
              <a:t>zen</a:t>
            </a:r>
            <a:r>
              <a:rPr lang="en-US" sz="1400" dirty="0"/>
              <a:t>-and-the-art-of-crypto/the-reasons-why-fiat-money-is-already-on-its-way-out-745f73fec8d4)</a:t>
            </a:r>
          </a:p>
        </p:txBody>
      </p:sp>
    </p:spTree>
    <p:extLst>
      <p:ext uri="{BB962C8B-B14F-4D97-AF65-F5344CB8AC3E}">
        <p14:creationId xmlns:p14="http://schemas.microsoft.com/office/powerpoint/2010/main" val="716396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B4BA9C-9746-C04C-9F98-E2729C34BDD6}"/>
              </a:ext>
            </a:extLst>
          </p:cNvPr>
          <p:cNvSpPr>
            <a:spLocks noGrp="1"/>
          </p:cNvSpPr>
          <p:nvPr>
            <p:ph type="title"/>
          </p:nvPr>
        </p:nvSpPr>
        <p:spPr/>
        <p:txBody>
          <a:bodyPr>
            <a:normAutofit/>
          </a:bodyPr>
          <a:lstStyle/>
          <a:p>
            <a:pPr algn="l"/>
            <a:r>
              <a:rPr lang="en-US" dirty="0"/>
              <a:t>Money</a:t>
            </a:r>
            <a:br>
              <a:rPr lang="en-US" dirty="0"/>
            </a:br>
            <a:r>
              <a:rPr lang="en-US" sz="2200" dirty="0"/>
              <a:t>https://</a:t>
            </a:r>
            <a:r>
              <a:rPr lang="en-US" sz="2200" dirty="0" err="1"/>
              <a:t>en.wikipedia.org</a:t>
            </a:r>
            <a:r>
              <a:rPr lang="en-US" sz="2200" dirty="0"/>
              <a:t>/wiki/Money</a:t>
            </a:r>
          </a:p>
        </p:txBody>
      </p:sp>
      <p:sp>
        <p:nvSpPr>
          <p:cNvPr id="10" name="Content Placeholder 9">
            <a:extLst>
              <a:ext uri="{FF2B5EF4-FFF2-40B4-BE49-F238E27FC236}">
                <a16:creationId xmlns:a16="http://schemas.microsoft.com/office/drawing/2014/main" id="{876FB526-66E9-CB44-9F59-66C5A45525DE}"/>
              </a:ext>
            </a:extLst>
          </p:cNvPr>
          <p:cNvSpPr>
            <a:spLocks noGrp="1"/>
          </p:cNvSpPr>
          <p:nvPr>
            <p:ph idx="1"/>
          </p:nvPr>
        </p:nvSpPr>
        <p:spPr/>
        <p:txBody>
          <a:bodyPr>
            <a:normAutofit fontScale="92500" lnSpcReduction="10000"/>
          </a:bodyPr>
          <a:lstStyle/>
          <a:p>
            <a:pPr marL="285750" indent="-285750">
              <a:buFont typeface="Arial" panose="020B0604020202020204" pitchFamily="34" charset="0"/>
              <a:buChar char="•"/>
            </a:pPr>
            <a:r>
              <a:rPr lang="en-US" sz="2000" dirty="0"/>
              <a:t>Money is any item or verifiable record that is generally accepted as payment for goods and services and repayment of debts, such as taxes, in a particular country or socio-economic context.</a:t>
            </a:r>
          </a:p>
          <a:p>
            <a:pPr marL="285750" indent="-285750">
              <a:buFont typeface="Arial" panose="020B0604020202020204" pitchFamily="34" charset="0"/>
              <a:buChar char="•"/>
            </a:pPr>
            <a:r>
              <a:rPr lang="en-US" sz="2000" dirty="0">
                <a:solidFill>
                  <a:srgbClr val="2014FF"/>
                </a:solidFill>
              </a:rPr>
              <a:t>It is based on trust, that someone else will accept it as standard of value in place of a physical item</a:t>
            </a:r>
          </a:p>
          <a:p>
            <a:pPr marL="285750" indent="-285750">
              <a:buFont typeface="Arial" panose="020B0604020202020204" pitchFamily="34" charset="0"/>
              <a:buChar char="•"/>
            </a:pPr>
            <a:r>
              <a:rPr lang="en-US" sz="2000" dirty="0"/>
              <a:t>The main functions of money are distinguished as</a:t>
            </a:r>
          </a:p>
          <a:p>
            <a:pPr lvl="1"/>
            <a:r>
              <a:rPr lang="en-US" sz="1800" dirty="0"/>
              <a:t>A medium of exchange, </a:t>
            </a:r>
          </a:p>
          <a:p>
            <a:pPr lvl="1"/>
            <a:r>
              <a:rPr lang="en-US" sz="1800" dirty="0"/>
              <a:t>A </a:t>
            </a:r>
            <a:r>
              <a:rPr lang="en-US" sz="1800" dirty="0">
                <a:solidFill>
                  <a:srgbClr val="2014FF"/>
                </a:solidFill>
              </a:rPr>
              <a:t>unit of account </a:t>
            </a:r>
            <a:r>
              <a:rPr lang="en-US" sz="1800" dirty="0"/>
              <a:t>or measure of value, </a:t>
            </a:r>
          </a:p>
          <a:p>
            <a:pPr lvl="1"/>
            <a:r>
              <a:rPr lang="en-US" sz="1800" dirty="0"/>
              <a:t>A store of </a:t>
            </a:r>
            <a:r>
              <a:rPr lang="en-US" sz="1800" dirty="0">
                <a:solidFill>
                  <a:srgbClr val="2014FF"/>
                </a:solidFill>
              </a:rPr>
              <a:t>value</a:t>
            </a:r>
            <a:r>
              <a:rPr lang="en-US" sz="1800" dirty="0"/>
              <a:t>, </a:t>
            </a:r>
          </a:p>
          <a:p>
            <a:pPr lvl="1"/>
            <a:r>
              <a:rPr lang="en-US" sz="1800" dirty="0"/>
              <a:t>A standard of deferred payment.</a:t>
            </a:r>
          </a:p>
          <a:p>
            <a:pPr lvl="1"/>
            <a:r>
              <a:rPr lang="en-US" sz="1800" dirty="0"/>
              <a:t>It must be </a:t>
            </a:r>
            <a:r>
              <a:rPr lang="en-US" sz="1800" dirty="0">
                <a:solidFill>
                  <a:srgbClr val="2014FF"/>
                </a:solidFill>
              </a:rPr>
              <a:t>divisible</a:t>
            </a:r>
            <a:r>
              <a:rPr lang="en-US" sz="1800" dirty="0"/>
              <a:t> into smaller units</a:t>
            </a:r>
          </a:p>
          <a:p>
            <a:pPr lvl="1"/>
            <a:r>
              <a:rPr lang="en-US" sz="1800" dirty="0"/>
              <a:t>It must be </a:t>
            </a:r>
            <a:r>
              <a:rPr lang="en-US" sz="1800" dirty="0">
                <a:solidFill>
                  <a:srgbClr val="2014FF"/>
                </a:solidFill>
              </a:rPr>
              <a:t>fungible</a:t>
            </a:r>
            <a:r>
              <a:rPr lang="en-US" sz="1800" dirty="0"/>
              <a:t>, meaning that $1 is the same as any other $1</a:t>
            </a:r>
          </a:p>
          <a:p>
            <a:pPr lvl="1"/>
            <a:r>
              <a:rPr lang="en-US" sz="1800" dirty="0">
                <a:solidFill>
                  <a:srgbClr val="2014FF"/>
                </a:solidFill>
              </a:rPr>
              <a:t>Scarce</a:t>
            </a:r>
            <a:r>
              <a:rPr lang="en-US" sz="1800" dirty="0"/>
              <a:t>, or at least not easily produced</a:t>
            </a:r>
          </a:p>
          <a:p>
            <a:pPr marL="285750" indent="-285750">
              <a:buFont typeface="Arial" panose="020B0604020202020204" pitchFamily="34" charset="0"/>
              <a:buChar char="•"/>
            </a:pPr>
            <a:r>
              <a:rPr lang="en-US" sz="2000" dirty="0"/>
              <a:t>Any item or verifiable record that fulfills these functions can be considered as money. </a:t>
            </a:r>
          </a:p>
          <a:p>
            <a:endParaRPr lang="en-US" sz="2000" dirty="0"/>
          </a:p>
        </p:txBody>
      </p:sp>
      <p:sp>
        <p:nvSpPr>
          <p:cNvPr id="4" name="Slide Number Placeholder 3">
            <a:extLst>
              <a:ext uri="{FF2B5EF4-FFF2-40B4-BE49-F238E27FC236}">
                <a16:creationId xmlns:a16="http://schemas.microsoft.com/office/drawing/2014/main" id="{C86F9E2E-5F02-1B42-A708-8A201912E0C1}"/>
              </a:ext>
            </a:extLst>
          </p:cNvPr>
          <p:cNvSpPr>
            <a:spLocks noGrp="1"/>
          </p:cNvSpPr>
          <p:nvPr>
            <p:ph type="sldNum" sz="quarter" idx="12"/>
          </p:nvPr>
        </p:nvSpPr>
        <p:spPr/>
        <p:txBody>
          <a:bodyPr/>
          <a:lstStyle/>
          <a:p>
            <a:fld id="{16CE333F-2060-0E4C-9522-8EFD15CA4C3C}" type="slidenum">
              <a:rPr lang="en-US" smtClean="0"/>
              <a:t>25</a:t>
            </a:fld>
            <a:endParaRPr lang="en-US"/>
          </a:p>
        </p:txBody>
      </p:sp>
    </p:spTree>
    <p:extLst>
      <p:ext uri="{BB962C8B-B14F-4D97-AF65-F5344CB8AC3E}">
        <p14:creationId xmlns:p14="http://schemas.microsoft.com/office/powerpoint/2010/main" val="3207724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83540-9501-5743-A611-BF674C071E4C}"/>
              </a:ext>
            </a:extLst>
          </p:cNvPr>
          <p:cNvSpPr>
            <a:spLocks noGrp="1"/>
          </p:cNvSpPr>
          <p:nvPr>
            <p:ph type="title"/>
          </p:nvPr>
        </p:nvSpPr>
        <p:spPr/>
        <p:txBody>
          <a:bodyPr/>
          <a:lstStyle/>
          <a:p>
            <a:pPr algn="l"/>
            <a:r>
              <a:rPr lang="en-US" dirty="0"/>
              <a:t>Alternatively</a:t>
            </a:r>
          </a:p>
        </p:txBody>
      </p:sp>
      <p:sp>
        <p:nvSpPr>
          <p:cNvPr id="3" name="Content Placeholder 2">
            <a:extLst>
              <a:ext uri="{FF2B5EF4-FFF2-40B4-BE49-F238E27FC236}">
                <a16:creationId xmlns:a16="http://schemas.microsoft.com/office/drawing/2014/main" id="{ED7BD107-6611-0E43-9FBA-81DEBE7745DB}"/>
              </a:ext>
            </a:extLst>
          </p:cNvPr>
          <p:cNvSpPr>
            <a:spLocks noGrp="1"/>
          </p:cNvSpPr>
          <p:nvPr>
            <p:ph idx="1"/>
          </p:nvPr>
        </p:nvSpPr>
        <p:spPr/>
        <p:txBody>
          <a:bodyPr>
            <a:normAutofit fontScale="85000" lnSpcReduction="20000"/>
          </a:bodyPr>
          <a:lstStyle/>
          <a:p>
            <a:pPr>
              <a:spcBef>
                <a:spcPts val="0"/>
              </a:spcBef>
              <a:spcAft>
                <a:spcPts val="1200"/>
              </a:spcAft>
            </a:pPr>
            <a:r>
              <a:rPr lang="en-US" dirty="0"/>
              <a:t>Money must be:</a:t>
            </a:r>
          </a:p>
          <a:p>
            <a:pPr lvl="1">
              <a:spcBef>
                <a:spcPts val="0"/>
              </a:spcBef>
              <a:spcAft>
                <a:spcPts val="1200"/>
              </a:spcAft>
            </a:pPr>
            <a:r>
              <a:rPr lang="en-US" dirty="0">
                <a:solidFill>
                  <a:srgbClr val="2014FF"/>
                </a:solidFill>
              </a:rPr>
              <a:t>Fungible</a:t>
            </a:r>
            <a:r>
              <a:rPr lang="en-US" dirty="0"/>
              <a:t>, its individual units must be capable of mutual substitution (i.e., interchangeability).</a:t>
            </a:r>
          </a:p>
          <a:p>
            <a:pPr lvl="1">
              <a:spcBef>
                <a:spcPts val="0"/>
              </a:spcBef>
              <a:spcAft>
                <a:spcPts val="1200"/>
              </a:spcAft>
            </a:pPr>
            <a:r>
              <a:rPr lang="en-US" dirty="0">
                <a:solidFill>
                  <a:srgbClr val="2014FF"/>
                </a:solidFill>
              </a:rPr>
              <a:t>Durable</a:t>
            </a:r>
            <a:r>
              <a:rPr lang="en-US" dirty="0"/>
              <a:t>, able to withstand repeated use.</a:t>
            </a:r>
          </a:p>
          <a:p>
            <a:pPr lvl="1">
              <a:spcBef>
                <a:spcPts val="0"/>
              </a:spcBef>
              <a:spcAft>
                <a:spcPts val="1200"/>
              </a:spcAft>
            </a:pPr>
            <a:r>
              <a:rPr lang="en-US" dirty="0">
                <a:solidFill>
                  <a:srgbClr val="2014FF"/>
                </a:solidFill>
              </a:rPr>
              <a:t>Divisible</a:t>
            </a:r>
            <a:r>
              <a:rPr lang="en-US" dirty="0"/>
              <a:t>, divisible to small units.</a:t>
            </a:r>
          </a:p>
          <a:p>
            <a:pPr lvl="1">
              <a:spcBef>
                <a:spcPts val="0"/>
              </a:spcBef>
              <a:spcAft>
                <a:spcPts val="1200"/>
              </a:spcAft>
            </a:pPr>
            <a:r>
              <a:rPr lang="en-US" dirty="0">
                <a:solidFill>
                  <a:srgbClr val="2014FF"/>
                </a:solidFill>
              </a:rPr>
              <a:t>Portable</a:t>
            </a:r>
            <a:r>
              <a:rPr lang="en-US" dirty="0"/>
              <a:t>, easily carried and transported.</a:t>
            </a:r>
          </a:p>
          <a:p>
            <a:pPr lvl="1">
              <a:spcBef>
                <a:spcPts val="0"/>
              </a:spcBef>
              <a:spcAft>
                <a:spcPts val="1200"/>
              </a:spcAft>
            </a:pPr>
            <a:r>
              <a:rPr lang="en-US" dirty="0">
                <a:solidFill>
                  <a:srgbClr val="2014FF"/>
                </a:solidFill>
              </a:rPr>
              <a:t>Acceptable</a:t>
            </a:r>
            <a:r>
              <a:rPr lang="en-US" dirty="0"/>
              <a:t>, everyone must accept the money as payment</a:t>
            </a:r>
          </a:p>
          <a:p>
            <a:pPr lvl="1">
              <a:spcBef>
                <a:spcPts val="0"/>
              </a:spcBef>
              <a:spcAft>
                <a:spcPts val="1200"/>
              </a:spcAft>
            </a:pPr>
            <a:r>
              <a:rPr lang="en-US" dirty="0">
                <a:solidFill>
                  <a:srgbClr val="2014FF"/>
                </a:solidFill>
              </a:rPr>
              <a:t>Uniform</a:t>
            </a:r>
            <a:r>
              <a:rPr lang="en-US" dirty="0"/>
              <a:t>, all units of the same denomination have the same value</a:t>
            </a:r>
          </a:p>
          <a:p>
            <a:pPr lvl="1">
              <a:spcBef>
                <a:spcPts val="0"/>
              </a:spcBef>
              <a:spcAft>
                <a:spcPts val="1200"/>
              </a:spcAft>
            </a:pPr>
            <a:r>
              <a:rPr lang="en-US" dirty="0">
                <a:solidFill>
                  <a:srgbClr val="2014FF"/>
                </a:solidFill>
              </a:rPr>
              <a:t>Limited</a:t>
            </a:r>
            <a:r>
              <a:rPr lang="en-US" dirty="0"/>
              <a:t>, its supply in circulation must </a:t>
            </a:r>
            <a:r>
              <a:rPr lang="en-US"/>
              <a:t>be restricted.</a:t>
            </a:r>
            <a:endParaRPr lang="en-US" dirty="0"/>
          </a:p>
          <a:p>
            <a:pPr>
              <a:spcBef>
                <a:spcPts val="0"/>
              </a:spcBef>
              <a:spcAft>
                <a:spcPts val="1200"/>
              </a:spcAft>
            </a:pPr>
            <a:endParaRPr lang="en-US" dirty="0"/>
          </a:p>
        </p:txBody>
      </p:sp>
      <p:sp>
        <p:nvSpPr>
          <p:cNvPr id="4" name="Slide Number Placeholder 3">
            <a:extLst>
              <a:ext uri="{FF2B5EF4-FFF2-40B4-BE49-F238E27FC236}">
                <a16:creationId xmlns:a16="http://schemas.microsoft.com/office/drawing/2014/main" id="{7A0AD9B0-2003-A64D-88C0-2EEADF038A80}"/>
              </a:ext>
            </a:extLst>
          </p:cNvPr>
          <p:cNvSpPr>
            <a:spLocks noGrp="1"/>
          </p:cNvSpPr>
          <p:nvPr>
            <p:ph type="sldNum" sz="quarter" idx="12"/>
          </p:nvPr>
        </p:nvSpPr>
        <p:spPr/>
        <p:txBody>
          <a:bodyPr/>
          <a:lstStyle/>
          <a:p>
            <a:fld id="{16CE333F-2060-0E4C-9522-8EFD15CA4C3C}" type="slidenum">
              <a:rPr lang="en-US" smtClean="0"/>
              <a:t>26</a:t>
            </a:fld>
            <a:endParaRPr lang="en-US"/>
          </a:p>
        </p:txBody>
      </p:sp>
    </p:spTree>
    <p:extLst>
      <p:ext uri="{BB962C8B-B14F-4D97-AF65-F5344CB8AC3E}">
        <p14:creationId xmlns:p14="http://schemas.microsoft.com/office/powerpoint/2010/main" val="4261977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8395-B3E3-8095-3F37-D661E1FCA6DA}"/>
              </a:ext>
            </a:extLst>
          </p:cNvPr>
          <p:cNvSpPr>
            <a:spLocks noGrp="1"/>
          </p:cNvSpPr>
          <p:nvPr>
            <p:ph type="title"/>
          </p:nvPr>
        </p:nvSpPr>
        <p:spPr>
          <a:xfrm>
            <a:off x="486696" y="629266"/>
            <a:ext cx="2629122" cy="1622321"/>
          </a:xfrm>
        </p:spPr>
        <p:txBody>
          <a:bodyPr vert="horz" lIns="91440" tIns="45720" rIns="91440" bIns="45720" rtlCol="0" anchor="ctr">
            <a:noAutofit/>
          </a:bodyPr>
          <a:lstStyle/>
          <a:p>
            <a:pPr defTabSz="914400">
              <a:lnSpc>
                <a:spcPct val="90000"/>
              </a:lnSpc>
            </a:pPr>
            <a:r>
              <a:rPr lang="en-US" sz="3200" kern="1200" dirty="0">
                <a:solidFill>
                  <a:schemeClr val="tx1"/>
                </a:solidFill>
                <a:latin typeface="+mj-lt"/>
                <a:ea typeface="+mj-ea"/>
                <a:cs typeface="+mj-cs"/>
              </a:rPr>
              <a:t>Example:  </a:t>
            </a: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A Simple form of Money</a:t>
            </a:r>
          </a:p>
        </p:txBody>
      </p:sp>
      <p:sp>
        <p:nvSpPr>
          <p:cNvPr id="3" name="Content Placeholder 2">
            <a:extLst>
              <a:ext uri="{FF2B5EF4-FFF2-40B4-BE49-F238E27FC236}">
                <a16:creationId xmlns:a16="http://schemas.microsoft.com/office/drawing/2014/main" id="{33C94FEE-6609-8EAA-B8FE-ABC70071CF97}"/>
              </a:ext>
            </a:extLst>
          </p:cNvPr>
          <p:cNvSpPr>
            <a:spLocks noGrp="1"/>
          </p:cNvSpPr>
          <p:nvPr>
            <p:ph sz="half" idx="1"/>
          </p:nvPr>
        </p:nvSpPr>
        <p:spPr>
          <a:xfrm>
            <a:off x="323410" y="2614123"/>
            <a:ext cx="2780649" cy="3427447"/>
          </a:xfrm>
        </p:spPr>
        <p:txBody>
          <a:bodyPr vert="horz" lIns="91440" tIns="45720" rIns="91440" bIns="45720" rtlCol="0">
            <a:noAutofit/>
          </a:bodyPr>
          <a:lstStyle/>
          <a:p>
            <a:pPr marL="238125" indent="-228600" defTabSz="914400">
              <a:lnSpc>
                <a:spcPct val="90000"/>
              </a:lnSpc>
              <a:spcBef>
                <a:spcPts val="0"/>
              </a:spcBef>
              <a:spcAft>
                <a:spcPts val="600"/>
              </a:spcAft>
              <a:buFont typeface="Arial" panose="020B0604020202020204" pitchFamily="34" charset="0"/>
              <a:buChar char="•"/>
            </a:pPr>
            <a:r>
              <a:rPr lang="en-US" sz="1800" dirty="0"/>
              <a:t>United Mileage Plus miles are a private form of money</a:t>
            </a:r>
          </a:p>
          <a:p>
            <a:pPr marL="238125" indent="-238125" defTabSz="914400">
              <a:lnSpc>
                <a:spcPct val="90000"/>
              </a:lnSpc>
              <a:spcBef>
                <a:spcPts val="0"/>
              </a:spcBef>
              <a:spcAft>
                <a:spcPts val="600"/>
              </a:spcAft>
              <a:buFont typeface="Arial" panose="020B0604020202020204" pitchFamily="34" charset="0"/>
              <a:buChar char="•"/>
            </a:pPr>
            <a:r>
              <a:rPr lang="en-US" sz="1800" dirty="0"/>
              <a:t>Earned by flying United or partner airlines</a:t>
            </a:r>
          </a:p>
          <a:p>
            <a:pPr marL="238125" indent="-238125" defTabSz="914400">
              <a:lnSpc>
                <a:spcPct val="90000"/>
              </a:lnSpc>
              <a:spcBef>
                <a:spcPts val="0"/>
              </a:spcBef>
              <a:spcAft>
                <a:spcPts val="600"/>
              </a:spcAft>
              <a:buFont typeface="Arial" panose="020B0604020202020204" pitchFamily="34" charset="0"/>
              <a:buChar char="•"/>
            </a:pPr>
            <a:r>
              <a:rPr lang="en-US" sz="1800" dirty="0"/>
              <a:t>Or purchasing items on a United-linked credit card</a:t>
            </a:r>
          </a:p>
          <a:p>
            <a:pPr marL="238125" indent="-238125" defTabSz="914400">
              <a:lnSpc>
                <a:spcPct val="90000"/>
              </a:lnSpc>
              <a:spcBef>
                <a:spcPts val="0"/>
              </a:spcBef>
              <a:spcAft>
                <a:spcPts val="600"/>
              </a:spcAft>
              <a:buFont typeface="Arial" panose="020B0604020202020204" pitchFamily="34" charset="0"/>
              <a:buChar char="•"/>
            </a:pPr>
            <a:r>
              <a:rPr lang="en-US" sz="1800" dirty="0"/>
              <a:t>They can be accumulated without limit</a:t>
            </a:r>
          </a:p>
          <a:p>
            <a:pPr marL="238125" indent="-238125" defTabSz="914400">
              <a:lnSpc>
                <a:spcPct val="90000"/>
              </a:lnSpc>
              <a:spcBef>
                <a:spcPts val="0"/>
              </a:spcBef>
              <a:spcAft>
                <a:spcPts val="600"/>
              </a:spcAft>
              <a:buFont typeface="Arial" panose="020B0604020202020204" pitchFamily="34" charset="0"/>
              <a:buChar char="•"/>
            </a:pPr>
            <a:r>
              <a:rPr lang="en-US" sz="1800" dirty="0"/>
              <a:t>They can be transferred to relatives or friends</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Graphical user interface, website&#10;&#10;Description automatically generated">
            <a:extLst>
              <a:ext uri="{FF2B5EF4-FFF2-40B4-BE49-F238E27FC236}">
                <a16:creationId xmlns:a16="http://schemas.microsoft.com/office/drawing/2014/main" id="{EBC84196-8F02-4FF2-8E9D-14E88769C7F8}"/>
              </a:ext>
            </a:extLst>
          </p:cNvPr>
          <p:cNvPicPr>
            <a:picLocks noGrp="1" noChangeAspect="1"/>
          </p:cNvPicPr>
          <p:nvPr>
            <p:ph sz="half" idx="2"/>
          </p:nvPr>
        </p:nvPicPr>
        <p:blipFill>
          <a:blip r:embed="rId2"/>
          <a:stretch>
            <a:fillRect/>
          </a:stretch>
        </p:blipFill>
        <p:spPr>
          <a:xfrm>
            <a:off x="4054396" y="1497429"/>
            <a:ext cx="4514498" cy="3859895"/>
          </a:xfrm>
          <a:prstGeom prst="rect">
            <a:avLst/>
          </a:prstGeom>
          <a:effectLst/>
        </p:spPr>
      </p:pic>
      <p:sp>
        <p:nvSpPr>
          <p:cNvPr id="4" name="Slide Number Placeholder 3">
            <a:extLst>
              <a:ext uri="{FF2B5EF4-FFF2-40B4-BE49-F238E27FC236}">
                <a16:creationId xmlns:a16="http://schemas.microsoft.com/office/drawing/2014/main" id="{4A60619F-098D-26C3-B4C8-1D91F228FBEE}"/>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16CE333F-2060-0E4C-9522-8EFD15CA4C3C}" type="slidenum">
              <a:rPr lang="en-US">
                <a:solidFill>
                  <a:srgbClr val="303030"/>
                </a:solidFill>
              </a:rPr>
              <a:pPr defTabSz="914400">
                <a:spcAft>
                  <a:spcPts val="600"/>
                </a:spcAft>
              </a:pPr>
              <a:t>27</a:t>
            </a:fld>
            <a:endParaRPr lang="en-US">
              <a:solidFill>
                <a:srgbClr val="303030"/>
              </a:solidFill>
            </a:endParaRPr>
          </a:p>
        </p:txBody>
      </p:sp>
    </p:spTree>
    <p:extLst>
      <p:ext uri="{BB962C8B-B14F-4D97-AF65-F5344CB8AC3E}">
        <p14:creationId xmlns:p14="http://schemas.microsoft.com/office/powerpoint/2010/main" val="303610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CEF6-DEE9-900F-8DAD-FE5BD1C50B10}"/>
              </a:ext>
            </a:extLst>
          </p:cNvPr>
          <p:cNvSpPr>
            <a:spLocks noGrp="1"/>
          </p:cNvSpPr>
          <p:nvPr>
            <p:ph type="title"/>
          </p:nvPr>
        </p:nvSpPr>
        <p:spPr>
          <a:xfrm>
            <a:off x="486696" y="629266"/>
            <a:ext cx="3708114" cy="1622321"/>
          </a:xfrm>
        </p:spPr>
        <p:txBody>
          <a:bodyPr vert="horz" lIns="91440" tIns="45720" rIns="91440" bIns="45720" rtlCol="0" anchor="ctr">
            <a:normAutofit/>
          </a:bodyPr>
          <a:lstStyle/>
          <a:p>
            <a:pPr defTabSz="914400">
              <a:lnSpc>
                <a:spcPct val="90000"/>
              </a:lnSpc>
            </a:pPr>
            <a:r>
              <a:rPr lang="en-US" sz="3700" kern="1200" dirty="0">
                <a:solidFill>
                  <a:schemeClr val="tx1"/>
                </a:solidFill>
                <a:latin typeface="+mj-lt"/>
                <a:ea typeface="+mj-ea"/>
                <a:cs typeface="+mj-cs"/>
              </a:rPr>
              <a:t>United Miles Can be Used for Many Things</a:t>
            </a:r>
          </a:p>
        </p:txBody>
      </p:sp>
      <p:sp>
        <p:nvSpPr>
          <p:cNvPr id="3" name="Content Placeholder 2">
            <a:extLst>
              <a:ext uri="{FF2B5EF4-FFF2-40B4-BE49-F238E27FC236}">
                <a16:creationId xmlns:a16="http://schemas.microsoft.com/office/drawing/2014/main" id="{D4DA462D-6945-77F7-92EC-7F9D7E239B59}"/>
              </a:ext>
            </a:extLst>
          </p:cNvPr>
          <p:cNvSpPr>
            <a:spLocks noGrp="1"/>
          </p:cNvSpPr>
          <p:nvPr>
            <p:ph sz="half" idx="1"/>
          </p:nvPr>
        </p:nvSpPr>
        <p:spPr>
          <a:xfrm>
            <a:off x="486697" y="2438401"/>
            <a:ext cx="3708113" cy="2168014"/>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100" dirty="0"/>
              <a:t>Travel on airlines</a:t>
            </a:r>
          </a:p>
          <a:p>
            <a:pPr indent="-228600" defTabSz="914400">
              <a:lnSpc>
                <a:spcPct val="90000"/>
              </a:lnSpc>
              <a:buFont typeface="Arial" panose="020B0604020202020204" pitchFamily="34" charset="0"/>
              <a:buChar char="•"/>
            </a:pPr>
            <a:r>
              <a:rPr lang="en-US" sz="2100" dirty="0"/>
              <a:t>Hotel stays</a:t>
            </a:r>
          </a:p>
          <a:p>
            <a:pPr indent="-228600" defTabSz="914400">
              <a:lnSpc>
                <a:spcPct val="90000"/>
              </a:lnSpc>
              <a:buFont typeface="Arial" panose="020B0604020202020204" pitchFamily="34" charset="0"/>
              <a:buChar char="•"/>
            </a:pPr>
            <a:r>
              <a:rPr lang="en-US" sz="2100" dirty="0"/>
              <a:t>Apple computer products</a:t>
            </a:r>
          </a:p>
          <a:p>
            <a:pPr indent="-228600" defTabSz="914400">
              <a:lnSpc>
                <a:spcPct val="90000"/>
              </a:lnSpc>
              <a:buFont typeface="Arial" panose="020B0604020202020204" pitchFamily="34" charset="0"/>
              <a:buChar char="•"/>
            </a:pPr>
            <a:r>
              <a:rPr lang="en-US" sz="2100" dirty="0"/>
              <a:t>Housewares</a:t>
            </a:r>
          </a:p>
          <a:p>
            <a:pPr indent="-228600" defTabSz="914400">
              <a:lnSpc>
                <a:spcPct val="90000"/>
              </a:lnSpc>
              <a:buFont typeface="Arial" panose="020B0604020202020204" pitchFamily="34" charset="0"/>
              <a:buChar char="•"/>
            </a:pPr>
            <a:r>
              <a:rPr lang="en-US" sz="2100" dirty="0"/>
              <a:t>Jewelry</a:t>
            </a:r>
          </a:p>
          <a:p>
            <a:pPr indent="-228600" defTabSz="914400">
              <a:lnSpc>
                <a:spcPct val="90000"/>
              </a:lnSpc>
              <a:buFont typeface="Arial" panose="020B0604020202020204" pitchFamily="34" charset="0"/>
              <a:buChar char="•"/>
            </a:pPr>
            <a:r>
              <a:rPr lang="en-US" sz="2100" dirty="0"/>
              <a:t>Event tickets</a:t>
            </a:r>
          </a:p>
          <a:p>
            <a:pPr indent="-228600" defTabSz="914400">
              <a:lnSpc>
                <a:spcPct val="90000"/>
              </a:lnSpc>
              <a:buFont typeface="Arial" panose="020B0604020202020204" pitchFamily="34" charset="0"/>
              <a:buChar char="•"/>
            </a:pPr>
            <a:endParaRPr lang="en-US" sz="2100" dirty="0"/>
          </a:p>
        </p:txBody>
      </p:sp>
      <p:sp>
        <p:nvSpPr>
          <p:cNvPr id="12" name="Rectangle 1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Graphical user interface, website&#10;&#10;Description automatically generated">
            <a:extLst>
              <a:ext uri="{FF2B5EF4-FFF2-40B4-BE49-F238E27FC236}">
                <a16:creationId xmlns:a16="http://schemas.microsoft.com/office/drawing/2014/main" id="{11761653-FEAB-7DD2-6E87-6CDA8558AF09}"/>
              </a:ext>
            </a:extLst>
          </p:cNvPr>
          <p:cNvPicPr>
            <a:picLocks noGrp="1" noChangeAspect="1"/>
          </p:cNvPicPr>
          <p:nvPr>
            <p:ph sz="half" idx="2"/>
          </p:nvPr>
        </p:nvPicPr>
        <p:blipFill>
          <a:blip r:embed="rId2"/>
          <a:stretch>
            <a:fillRect/>
          </a:stretch>
        </p:blipFill>
        <p:spPr>
          <a:xfrm>
            <a:off x="5178531" y="1302915"/>
            <a:ext cx="3356649" cy="4248923"/>
          </a:xfrm>
          <a:prstGeom prst="rect">
            <a:avLst/>
          </a:prstGeom>
          <a:effectLst/>
        </p:spPr>
      </p:pic>
      <p:sp>
        <p:nvSpPr>
          <p:cNvPr id="5" name="Slide Number Placeholder 4">
            <a:extLst>
              <a:ext uri="{FF2B5EF4-FFF2-40B4-BE49-F238E27FC236}">
                <a16:creationId xmlns:a16="http://schemas.microsoft.com/office/drawing/2014/main" id="{8CEBD2EC-EB47-242B-4E2F-278AE05BC998}"/>
              </a:ext>
            </a:extLst>
          </p:cNvPr>
          <p:cNvSpPr>
            <a:spLocks noGrp="1"/>
          </p:cNvSpPr>
          <p:nvPr>
            <p:ph type="sldNum" sz="quarter" idx="12"/>
          </p:nvPr>
        </p:nvSpPr>
        <p:spPr>
          <a:xfrm>
            <a:off x="7767586" y="6356350"/>
            <a:ext cx="747763" cy="365125"/>
          </a:xfrm>
        </p:spPr>
        <p:txBody>
          <a:bodyPr vert="horz" lIns="91440" tIns="45720" rIns="91440" bIns="45720" rtlCol="0" anchor="ctr">
            <a:normAutofit/>
          </a:bodyPr>
          <a:lstStyle/>
          <a:p>
            <a:pPr defTabSz="914400">
              <a:spcAft>
                <a:spcPts val="600"/>
              </a:spcAft>
            </a:pPr>
            <a:fld id="{16CE333F-2060-0E4C-9522-8EFD15CA4C3C}" type="slidenum">
              <a:rPr lang="en-US">
                <a:solidFill>
                  <a:srgbClr val="404040"/>
                </a:solidFill>
              </a:rPr>
              <a:pPr defTabSz="914400">
                <a:spcAft>
                  <a:spcPts val="600"/>
                </a:spcAft>
              </a:pPr>
              <a:t>28</a:t>
            </a:fld>
            <a:endParaRPr lang="en-US">
              <a:solidFill>
                <a:srgbClr val="404040"/>
              </a:solidFill>
            </a:endParaRPr>
          </a:p>
        </p:txBody>
      </p:sp>
      <p:sp>
        <p:nvSpPr>
          <p:cNvPr id="8" name="TextBox 7">
            <a:extLst>
              <a:ext uri="{FF2B5EF4-FFF2-40B4-BE49-F238E27FC236}">
                <a16:creationId xmlns:a16="http://schemas.microsoft.com/office/drawing/2014/main" id="{93EC18AF-C9DE-9E64-B78F-081582C035BD}"/>
              </a:ext>
            </a:extLst>
          </p:cNvPr>
          <p:cNvSpPr txBox="1"/>
          <p:nvPr/>
        </p:nvSpPr>
        <p:spPr>
          <a:xfrm>
            <a:off x="486696" y="4711828"/>
            <a:ext cx="3388618" cy="1975926"/>
          </a:xfrm>
          <a:prstGeom prst="rect">
            <a:avLst/>
          </a:prstGeom>
          <a:noFill/>
        </p:spPr>
        <p:txBody>
          <a:bodyPr wrap="square" rtlCol="0">
            <a:spAutoFit/>
          </a:bodyPr>
          <a:lstStyle/>
          <a:p>
            <a:pPr marL="285750" indent="-285750" defTabSz="914400">
              <a:lnSpc>
                <a:spcPct val="90000"/>
              </a:lnSpc>
              <a:spcBef>
                <a:spcPts val="0"/>
              </a:spcBef>
              <a:spcAft>
                <a:spcPts val="600"/>
              </a:spcAft>
              <a:buFont typeface="Arial" panose="020B0604020202020204" pitchFamily="34" charset="0"/>
              <a:buChar char="•"/>
            </a:pPr>
            <a:r>
              <a:rPr lang="en-US" sz="1600" dirty="0">
                <a:solidFill>
                  <a:srgbClr val="2014FF"/>
                </a:solidFill>
              </a:rPr>
              <a:t>Miles are fungible digital tokens</a:t>
            </a:r>
          </a:p>
          <a:p>
            <a:pPr marL="285750" indent="-285750" defTabSz="914400">
              <a:lnSpc>
                <a:spcPct val="90000"/>
              </a:lnSpc>
              <a:spcBef>
                <a:spcPts val="0"/>
              </a:spcBef>
              <a:spcAft>
                <a:spcPts val="600"/>
              </a:spcAft>
              <a:buFont typeface="Arial" panose="020B0604020202020204" pitchFamily="34" charset="0"/>
              <a:buChar char="•"/>
            </a:pPr>
            <a:r>
              <a:rPr lang="en-US" sz="1600" dirty="0">
                <a:solidFill>
                  <a:srgbClr val="2014FF"/>
                </a:solidFill>
              </a:rPr>
              <a:t>Miles are only valuable if United says they are</a:t>
            </a:r>
          </a:p>
          <a:p>
            <a:pPr marL="285750" indent="-285750" defTabSz="914400">
              <a:lnSpc>
                <a:spcPct val="90000"/>
              </a:lnSpc>
              <a:spcBef>
                <a:spcPts val="0"/>
              </a:spcBef>
              <a:spcAft>
                <a:spcPts val="600"/>
              </a:spcAft>
              <a:buFont typeface="Arial" panose="020B0604020202020204" pitchFamily="34" charset="0"/>
              <a:buChar char="•"/>
            </a:pPr>
            <a:r>
              <a:rPr lang="en-US" sz="1600" dirty="0">
                <a:solidFill>
                  <a:srgbClr val="2014FF"/>
                </a:solidFill>
              </a:rPr>
              <a:t>Their value can be inflated to zero</a:t>
            </a:r>
          </a:p>
          <a:p>
            <a:pPr marL="285750" indent="-285750" defTabSz="914400">
              <a:lnSpc>
                <a:spcPct val="90000"/>
              </a:lnSpc>
              <a:spcBef>
                <a:spcPts val="0"/>
              </a:spcBef>
              <a:spcAft>
                <a:spcPts val="600"/>
              </a:spcAft>
              <a:buFont typeface="Arial" panose="020B0604020202020204" pitchFamily="34" charset="0"/>
              <a:buChar char="•"/>
            </a:pPr>
            <a:r>
              <a:rPr lang="en-US" sz="1600" dirty="0">
                <a:solidFill>
                  <a:srgbClr val="2014FF"/>
                </a:solidFill>
              </a:rPr>
              <a:t>If United goes bankrupt, miles are worthless</a:t>
            </a:r>
          </a:p>
          <a:p>
            <a:pPr algn="ctr">
              <a:spcAft>
                <a:spcPts val="600"/>
              </a:spcAft>
            </a:pPr>
            <a:r>
              <a:rPr lang="en-US" sz="1600" dirty="0">
                <a:solidFill>
                  <a:srgbClr val="FF0000"/>
                </a:solidFill>
              </a:rPr>
              <a:t>So:  Should we trust them?</a:t>
            </a:r>
          </a:p>
        </p:txBody>
      </p:sp>
    </p:spTree>
    <p:extLst>
      <p:ext uri="{BB962C8B-B14F-4D97-AF65-F5344CB8AC3E}">
        <p14:creationId xmlns:p14="http://schemas.microsoft.com/office/powerpoint/2010/main" val="3679198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67AD-44B7-6E40-8D96-CA85AA297F77}"/>
              </a:ext>
            </a:extLst>
          </p:cNvPr>
          <p:cNvSpPr>
            <a:spLocks noGrp="1"/>
          </p:cNvSpPr>
          <p:nvPr>
            <p:ph type="title"/>
          </p:nvPr>
        </p:nvSpPr>
        <p:spPr/>
        <p:txBody>
          <a:bodyPr/>
          <a:lstStyle/>
          <a:p>
            <a:pPr algn="l"/>
            <a:r>
              <a:rPr lang="en-US" dirty="0"/>
              <a:t>Commodity Money</a:t>
            </a:r>
          </a:p>
        </p:txBody>
      </p:sp>
      <p:sp>
        <p:nvSpPr>
          <p:cNvPr id="3" name="Content Placeholder 2">
            <a:extLst>
              <a:ext uri="{FF2B5EF4-FFF2-40B4-BE49-F238E27FC236}">
                <a16:creationId xmlns:a16="http://schemas.microsoft.com/office/drawing/2014/main" id="{0BDBCA78-BF97-3B43-82C0-3E349D046F50}"/>
              </a:ext>
            </a:extLst>
          </p:cNvPr>
          <p:cNvSpPr>
            <a:spLocks noGrp="1"/>
          </p:cNvSpPr>
          <p:nvPr>
            <p:ph idx="1"/>
          </p:nvPr>
        </p:nvSpPr>
        <p:spPr/>
        <p:txBody>
          <a:bodyPr>
            <a:normAutofit fontScale="62500" lnSpcReduction="20000"/>
          </a:bodyPr>
          <a:lstStyle/>
          <a:p>
            <a:r>
              <a:rPr lang="en-US" dirty="0"/>
              <a:t>Many items have been used as commodity money such as </a:t>
            </a:r>
            <a:r>
              <a:rPr lang="en-US" dirty="0">
                <a:solidFill>
                  <a:srgbClr val="2014FF"/>
                </a:solidFill>
              </a:rPr>
              <a:t>naturally scarce precious metals, conch shells, barley, beads</a:t>
            </a:r>
            <a:r>
              <a:rPr lang="en-US" dirty="0"/>
              <a:t>, etc., as well as many other things that are thought of as having value. </a:t>
            </a:r>
          </a:p>
          <a:p>
            <a:r>
              <a:rPr lang="en-US" dirty="0"/>
              <a:t>Commodity money value comes from the commodity out of which it is made. </a:t>
            </a:r>
          </a:p>
          <a:p>
            <a:r>
              <a:rPr lang="en-US" dirty="0">
                <a:solidFill>
                  <a:srgbClr val="2014FF"/>
                </a:solidFill>
              </a:rPr>
              <a:t>The commodity itself constitutes the money, and the money is the commodity</a:t>
            </a:r>
            <a:r>
              <a:rPr lang="en-US" dirty="0"/>
              <a:t>.</a:t>
            </a:r>
          </a:p>
          <a:p>
            <a:r>
              <a:rPr lang="en-US" dirty="0">
                <a:solidFill>
                  <a:srgbClr val="0B1BFF"/>
                </a:solidFill>
              </a:rPr>
              <a:t>Examples of commodities that have been used as mediums of exchange include gold, silver, copper, rice, Wampum, salt, peppercorns, large stones, decorated belts, shells, alcohol, cigarettes, cannabis, candy, etc. </a:t>
            </a:r>
          </a:p>
          <a:p>
            <a:r>
              <a:rPr lang="en-US" dirty="0"/>
              <a:t>These items were sometimes used in a metric of perceived value in conjunction with one another, in various commodity valuation or price system economies. </a:t>
            </a:r>
          </a:p>
          <a:p>
            <a:r>
              <a:rPr lang="en-US" dirty="0"/>
              <a:t>The use of commodity money is similar to barter, but a commodity money provides a simple and automatic unit of account for the commodity which is being used as money. </a:t>
            </a:r>
          </a:p>
        </p:txBody>
      </p:sp>
      <p:sp>
        <p:nvSpPr>
          <p:cNvPr id="4" name="Slide Number Placeholder 3">
            <a:extLst>
              <a:ext uri="{FF2B5EF4-FFF2-40B4-BE49-F238E27FC236}">
                <a16:creationId xmlns:a16="http://schemas.microsoft.com/office/drawing/2014/main" id="{209214D5-99F1-3940-A4C1-A165822DFB47}"/>
              </a:ext>
            </a:extLst>
          </p:cNvPr>
          <p:cNvSpPr>
            <a:spLocks noGrp="1"/>
          </p:cNvSpPr>
          <p:nvPr>
            <p:ph type="sldNum" sz="quarter" idx="12"/>
          </p:nvPr>
        </p:nvSpPr>
        <p:spPr/>
        <p:txBody>
          <a:bodyPr/>
          <a:lstStyle/>
          <a:p>
            <a:fld id="{16CE333F-2060-0E4C-9522-8EFD15CA4C3C}" type="slidenum">
              <a:rPr lang="en-US" smtClean="0"/>
              <a:t>29</a:t>
            </a:fld>
            <a:endParaRPr lang="en-US"/>
          </a:p>
        </p:txBody>
      </p:sp>
    </p:spTree>
    <p:extLst>
      <p:ext uri="{BB962C8B-B14F-4D97-AF65-F5344CB8AC3E}">
        <p14:creationId xmlns:p14="http://schemas.microsoft.com/office/powerpoint/2010/main" val="2797245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210F6F-F240-7139-A097-B84D530EBEAC}"/>
              </a:ext>
            </a:extLst>
          </p:cNvPr>
          <p:cNvSpPr>
            <a:spLocks noGrp="1"/>
          </p:cNvSpPr>
          <p:nvPr>
            <p:ph type="title"/>
          </p:nvPr>
        </p:nvSpPr>
        <p:spPr>
          <a:xfrm>
            <a:off x="4591209" y="666393"/>
            <a:ext cx="3733482" cy="1454051"/>
          </a:xfrm>
          <a:solidFill>
            <a:schemeClr val="accent3">
              <a:lumMod val="20000"/>
              <a:lumOff val="80000"/>
            </a:schemeClr>
          </a:solidFill>
        </p:spPr>
        <p:txBody>
          <a:bodyPr>
            <a:normAutofit/>
          </a:bodyPr>
          <a:lstStyle/>
          <a:p>
            <a:r>
              <a:rPr lang="en-US" sz="3100" dirty="0">
                <a:solidFill>
                  <a:schemeClr val="tx2"/>
                </a:solidFill>
              </a:rPr>
              <a:t>Properties of Money</a:t>
            </a:r>
          </a:p>
        </p:txBody>
      </p:sp>
      <p:pic>
        <p:nvPicPr>
          <p:cNvPr id="8" name="Graphic 7" descr="Money">
            <a:extLst>
              <a:ext uri="{FF2B5EF4-FFF2-40B4-BE49-F238E27FC236}">
                <a16:creationId xmlns:a16="http://schemas.microsoft.com/office/drawing/2014/main" id="{8A4E0077-300C-B046-1FC5-DF0AE5850B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534" y="2230670"/>
            <a:ext cx="2746373" cy="2746373"/>
          </a:xfrm>
          <a:prstGeom prst="rect">
            <a:avLst/>
          </a:prstGeom>
        </p:spPr>
      </p:pic>
      <p:sp>
        <p:nvSpPr>
          <p:cNvPr id="4" name="Content Placeholder 3">
            <a:extLst>
              <a:ext uri="{FF2B5EF4-FFF2-40B4-BE49-F238E27FC236}">
                <a16:creationId xmlns:a16="http://schemas.microsoft.com/office/drawing/2014/main" id="{4452F88C-7A1F-D3AA-EE7F-2AC2EFE085D6}"/>
              </a:ext>
            </a:extLst>
          </p:cNvPr>
          <p:cNvSpPr>
            <a:spLocks noGrp="1"/>
          </p:cNvSpPr>
          <p:nvPr>
            <p:ph idx="1"/>
          </p:nvPr>
        </p:nvSpPr>
        <p:spPr>
          <a:xfrm>
            <a:off x="4567930" y="2421682"/>
            <a:ext cx="3733184" cy="3639289"/>
          </a:xfrm>
        </p:spPr>
        <p:txBody>
          <a:bodyPr anchor="ctr">
            <a:normAutofit fontScale="85000" lnSpcReduction="10000"/>
          </a:bodyPr>
          <a:lstStyle/>
          <a:p>
            <a:pPr>
              <a:lnSpc>
                <a:spcPct val="90000"/>
              </a:lnSpc>
            </a:pPr>
            <a:r>
              <a:rPr lang="en-US" sz="1800" dirty="0">
                <a:solidFill>
                  <a:srgbClr val="0017FF"/>
                </a:solidFill>
              </a:rPr>
              <a:t>Store of Value</a:t>
            </a:r>
          </a:p>
          <a:p>
            <a:pPr>
              <a:lnSpc>
                <a:spcPct val="90000"/>
              </a:lnSpc>
            </a:pPr>
            <a:r>
              <a:rPr lang="en-US" sz="1800" dirty="0">
                <a:solidFill>
                  <a:srgbClr val="0017FF"/>
                </a:solidFill>
              </a:rPr>
              <a:t>Medium of Exchange</a:t>
            </a:r>
          </a:p>
          <a:p>
            <a:pPr>
              <a:lnSpc>
                <a:spcPct val="90000"/>
              </a:lnSpc>
            </a:pPr>
            <a:r>
              <a:rPr lang="en-US" sz="1800" dirty="0">
                <a:solidFill>
                  <a:srgbClr val="0017FF"/>
                </a:solidFill>
              </a:rPr>
              <a:t>Ledger of Account</a:t>
            </a:r>
          </a:p>
          <a:p>
            <a:pPr>
              <a:lnSpc>
                <a:spcPct val="90000"/>
              </a:lnSpc>
            </a:pPr>
            <a:r>
              <a:rPr lang="en-US" sz="1800" dirty="0">
                <a:solidFill>
                  <a:srgbClr val="0017FF"/>
                </a:solidFill>
              </a:rPr>
              <a:t>Fungible, meaning that one dollar is the same as every other dollar</a:t>
            </a:r>
          </a:p>
          <a:p>
            <a:pPr>
              <a:lnSpc>
                <a:spcPct val="90000"/>
              </a:lnSpc>
            </a:pPr>
            <a:r>
              <a:rPr lang="en-US" sz="1800" dirty="0">
                <a:solidFill>
                  <a:srgbClr val="0017FF"/>
                </a:solidFill>
              </a:rPr>
              <a:t>Divisible into smaller units</a:t>
            </a:r>
          </a:p>
          <a:p>
            <a:pPr>
              <a:lnSpc>
                <a:spcPct val="90000"/>
              </a:lnSpc>
            </a:pPr>
            <a:r>
              <a:rPr lang="en-US" sz="1800" dirty="0">
                <a:solidFill>
                  <a:srgbClr val="0017FF"/>
                </a:solidFill>
              </a:rPr>
              <a:t>Can’t be “Double Spent” (no counterfeiting by law)</a:t>
            </a:r>
          </a:p>
          <a:p>
            <a:pPr>
              <a:lnSpc>
                <a:spcPct val="90000"/>
              </a:lnSpc>
            </a:pPr>
            <a:r>
              <a:rPr lang="en-US" sz="1800" dirty="0">
                <a:solidFill>
                  <a:srgbClr val="0017FF"/>
                </a:solidFill>
              </a:rPr>
              <a:t>It must be Scarce</a:t>
            </a:r>
          </a:p>
          <a:p>
            <a:pPr>
              <a:lnSpc>
                <a:spcPct val="90000"/>
              </a:lnSpc>
            </a:pPr>
            <a:r>
              <a:rPr lang="en-US" sz="1800" dirty="0">
                <a:solidFill>
                  <a:srgbClr val="0017FF"/>
                </a:solidFill>
              </a:rPr>
              <a:t>Depends on “Trust”:</a:t>
            </a:r>
          </a:p>
          <a:p>
            <a:pPr lvl="1">
              <a:lnSpc>
                <a:spcPct val="90000"/>
              </a:lnSpc>
            </a:pPr>
            <a:r>
              <a:rPr lang="en-US" sz="1800" dirty="0">
                <a:solidFill>
                  <a:srgbClr val="0017FF"/>
                </a:solidFill>
              </a:rPr>
              <a:t>We trust the government to act responsibly and not inflate the money supply to cause bad inflation</a:t>
            </a:r>
          </a:p>
          <a:p>
            <a:pPr lvl="1">
              <a:lnSpc>
                <a:spcPct val="90000"/>
              </a:lnSpc>
            </a:pPr>
            <a:r>
              <a:rPr lang="en-US" sz="1800" dirty="0">
                <a:solidFill>
                  <a:srgbClr val="0017FF"/>
                </a:solidFill>
              </a:rPr>
              <a:t>We loan our money to the banks, and we trust the banks to return our money to us when we want it</a:t>
            </a:r>
          </a:p>
          <a:p>
            <a:pPr>
              <a:lnSpc>
                <a:spcPct val="90000"/>
              </a:lnSpc>
            </a:pPr>
            <a:endParaRPr lang="en-US" sz="1500" dirty="0">
              <a:solidFill>
                <a:srgbClr val="0017FF"/>
              </a:solidFill>
            </a:endParaRPr>
          </a:p>
        </p:txBody>
      </p:sp>
      <p:grpSp>
        <p:nvGrpSpPr>
          <p:cNvPr id="15" name="Group 14">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6" y="52996"/>
            <a:ext cx="4446455" cy="6805005"/>
            <a:chOff x="6095999" y="52996"/>
            <a:chExt cx="6093363" cy="6805005"/>
          </a:xfrm>
          <a:solidFill>
            <a:schemeClr val="accent5">
              <a:alpha val="10000"/>
            </a:schemeClr>
          </a:solidFill>
        </p:grpSpPr>
        <p:sp>
          <p:nvSpPr>
            <p:cNvPr id="16" name="Freeform: Shape 15">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F450EABC-0167-6467-87B5-9ABA06A7FE4F}"/>
              </a:ext>
            </a:extLst>
          </p:cNvPr>
          <p:cNvSpPr>
            <a:spLocks noGrp="1"/>
          </p:cNvSpPr>
          <p:nvPr>
            <p:ph type="sldNum" sz="quarter" idx="12"/>
          </p:nvPr>
        </p:nvSpPr>
        <p:spPr>
          <a:xfrm>
            <a:off x="6457950" y="6356350"/>
            <a:ext cx="2057400" cy="365125"/>
          </a:xfrm>
        </p:spPr>
        <p:txBody>
          <a:bodyPr>
            <a:normAutofit/>
          </a:bodyPr>
          <a:lstStyle/>
          <a:p>
            <a:pPr>
              <a:spcAft>
                <a:spcPts val="600"/>
              </a:spcAft>
            </a:pPr>
            <a:fld id="{16CE333F-2060-0E4C-9522-8EFD15CA4C3C}" type="slidenum">
              <a:rPr lang="en-US" smtClean="0"/>
              <a:pPr>
                <a:spcAft>
                  <a:spcPts val="600"/>
                </a:spcAft>
              </a:pPr>
              <a:t>3</a:t>
            </a:fld>
            <a:endParaRPr lang="en-US" dirty="0"/>
          </a:p>
        </p:txBody>
      </p:sp>
    </p:spTree>
    <p:extLst>
      <p:ext uri="{BB962C8B-B14F-4D97-AF65-F5344CB8AC3E}">
        <p14:creationId xmlns:p14="http://schemas.microsoft.com/office/powerpoint/2010/main" val="1330596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50787C-1B7F-6D48-A5D1-4CBC067FFA58}"/>
              </a:ext>
            </a:extLst>
          </p:cNvPr>
          <p:cNvSpPr>
            <a:spLocks noGrp="1"/>
          </p:cNvSpPr>
          <p:nvPr>
            <p:ph type="title"/>
          </p:nvPr>
        </p:nvSpPr>
        <p:spPr/>
        <p:txBody>
          <a:bodyPr/>
          <a:lstStyle/>
          <a:p>
            <a:pPr algn="l"/>
            <a:r>
              <a:rPr lang="en-US" dirty="0"/>
              <a:t>Fiat Money</a:t>
            </a:r>
          </a:p>
        </p:txBody>
      </p:sp>
      <p:sp>
        <p:nvSpPr>
          <p:cNvPr id="6" name="Content Placeholder 5">
            <a:extLst>
              <a:ext uri="{FF2B5EF4-FFF2-40B4-BE49-F238E27FC236}">
                <a16:creationId xmlns:a16="http://schemas.microsoft.com/office/drawing/2014/main" id="{0944747D-5771-AA42-8244-39794831BAB8}"/>
              </a:ext>
            </a:extLst>
          </p:cNvPr>
          <p:cNvSpPr>
            <a:spLocks noGrp="1"/>
          </p:cNvSpPr>
          <p:nvPr>
            <p:ph idx="1"/>
          </p:nvPr>
        </p:nvSpPr>
        <p:spPr/>
        <p:txBody>
          <a:bodyPr>
            <a:normAutofit/>
          </a:bodyPr>
          <a:lstStyle/>
          <a:p>
            <a:r>
              <a:rPr lang="en-US" sz="2000" dirty="0"/>
              <a:t>Money is historically an </a:t>
            </a:r>
            <a:r>
              <a:rPr lang="en-US" sz="2000" dirty="0">
                <a:solidFill>
                  <a:srgbClr val="0017FF"/>
                </a:solidFill>
              </a:rPr>
              <a:t>emergent market phenomenon </a:t>
            </a:r>
            <a:r>
              <a:rPr lang="en-US" sz="2000" dirty="0"/>
              <a:t>establishing a commodity money, but nearly all contemporary money systems are based on fiat money</a:t>
            </a:r>
          </a:p>
          <a:p>
            <a:r>
              <a:rPr lang="en-US" sz="2000" dirty="0"/>
              <a:t>Fiat money, like any check or note of debt, is without use value as a physical commodity.</a:t>
            </a:r>
          </a:p>
          <a:p>
            <a:r>
              <a:rPr lang="en-US" sz="2000" dirty="0">
                <a:solidFill>
                  <a:srgbClr val="0B1BFF"/>
                </a:solidFill>
              </a:rPr>
              <a:t>It derives its value by being declared by a government to be legal tender</a:t>
            </a:r>
          </a:p>
          <a:p>
            <a:r>
              <a:rPr lang="en-US" sz="2000" dirty="0">
                <a:solidFill>
                  <a:srgbClr val="0B1BFF"/>
                </a:solidFill>
              </a:rPr>
              <a:t>There is an element of trust!!</a:t>
            </a:r>
          </a:p>
          <a:p>
            <a:r>
              <a:rPr lang="en-US" sz="2000" dirty="0"/>
              <a:t>That is, it must be accepted as a form of payment within the boundaries of the country, for "all debts, public and private". </a:t>
            </a:r>
          </a:p>
          <a:p>
            <a:r>
              <a:rPr lang="en-US" sz="2000" dirty="0"/>
              <a:t>Counterfeit money can cause good money to lose its value. </a:t>
            </a:r>
          </a:p>
          <a:p>
            <a:r>
              <a:rPr lang="en-US" sz="2000" dirty="0">
                <a:solidFill>
                  <a:srgbClr val="2014FF"/>
                </a:solidFill>
              </a:rPr>
              <a:t>Printing money indiscriminately can cause inflation such as what happened in the Weimar Republic (Germany, 1920’s), Venezuela, and Turkey</a:t>
            </a:r>
          </a:p>
          <a:p>
            <a:endParaRPr lang="en-US" sz="2000" dirty="0"/>
          </a:p>
        </p:txBody>
      </p:sp>
      <p:sp>
        <p:nvSpPr>
          <p:cNvPr id="4" name="Slide Number Placeholder 3">
            <a:extLst>
              <a:ext uri="{FF2B5EF4-FFF2-40B4-BE49-F238E27FC236}">
                <a16:creationId xmlns:a16="http://schemas.microsoft.com/office/drawing/2014/main" id="{8FE30022-C18A-1747-B5A2-840D4598B49F}"/>
              </a:ext>
            </a:extLst>
          </p:cNvPr>
          <p:cNvSpPr>
            <a:spLocks noGrp="1"/>
          </p:cNvSpPr>
          <p:nvPr>
            <p:ph type="sldNum" sz="quarter" idx="12"/>
          </p:nvPr>
        </p:nvSpPr>
        <p:spPr/>
        <p:txBody>
          <a:bodyPr/>
          <a:lstStyle/>
          <a:p>
            <a:fld id="{16CE333F-2060-0E4C-9522-8EFD15CA4C3C}" type="slidenum">
              <a:rPr lang="en-US" smtClean="0"/>
              <a:t>30</a:t>
            </a:fld>
            <a:endParaRPr lang="en-US"/>
          </a:p>
        </p:txBody>
      </p:sp>
    </p:spTree>
    <p:extLst>
      <p:ext uri="{BB962C8B-B14F-4D97-AF65-F5344CB8AC3E}">
        <p14:creationId xmlns:p14="http://schemas.microsoft.com/office/powerpoint/2010/main" val="3052719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11EE0-5D8D-2B4A-871C-467CF1E6DB4A}"/>
              </a:ext>
            </a:extLst>
          </p:cNvPr>
          <p:cNvSpPr>
            <a:spLocks noGrp="1"/>
          </p:cNvSpPr>
          <p:nvPr>
            <p:ph type="title"/>
          </p:nvPr>
        </p:nvSpPr>
        <p:spPr/>
        <p:txBody>
          <a:bodyPr/>
          <a:lstStyle/>
          <a:p>
            <a:pPr algn="l"/>
            <a:r>
              <a:rPr lang="en-US" dirty="0"/>
              <a:t>Money Supply</a:t>
            </a:r>
          </a:p>
        </p:txBody>
      </p:sp>
      <p:sp>
        <p:nvSpPr>
          <p:cNvPr id="3" name="Content Placeholder 2">
            <a:extLst>
              <a:ext uri="{FF2B5EF4-FFF2-40B4-BE49-F238E27FC236}">
                <a16:creationId xmlns:a16="http://schemas.microsoft.com/office/drawing/2014/main" id="{8666E25E-F64F-F649-A438-38131B734124}"/>
              </a:ext>
            </a:extLst>
          </p:cNvPr>
          <p:cNvSpPr>
            <a:spLocks noGrp="1"/>
          </p:cNvSpPr>
          <p:nvPr>
            <p:ph idx="1"/>
          </p:nvPr>
        </p:nvSpPr>
        <p:spPr/>
        <p:txBody>
          <a:bodyPr>
            <a:normAutofit/>
          </a:bodyPr>
          <a:lstStyle/>
          <a:p>
            <a:r>
              <a:rPr lang="en-US" sz="2400" dirty="0"/>
              <a:t>The money supply of a country consists of currency (banknotes and coins) </a:t>
            </a:r>
          </a:p>
          <a:p>
            <a:r>
              <a:rPr lang="en-US" sz="2400" dirty="0"/>
              <a:t>Depending on the particulars of the definition used,  money supply consists in part of one or more types of bank money (the balances held in checking accounts, savings accounts, and other types of bank accounts).</a:t>
            </a:r>
          </a:p>
          <a:p>
            <a:r>
              <a:rPr lang="en-US" sz="2400" dirty="0"/>
              <a:t> Bank money, which consists only of records (mostly computerized in modern banking), forms by far the largest part of broad money in developed countries</a:t>
            </a:r>
          </a:p>
        </p:txBody>
      </p:sp>
      <p:sp>
        <p:nvSpPr>
          <p:cNvPr id="4" name="Slide Number Placeholder 3">
            <a:extLst>
              <a:ext uri="{FF2B5EF4-FFF2-40B4-BE49-F238E27FC236}">
                <a16:creationId xmlns:a16="http://schemas.microsoft.com/office/drawing/2014/main" id="{CE0FBD47-C7CB-9443-95FA-8D804BB75C73}"/>
              </a:ext>
            </a:extLst>
          </p:cNvPr>
          <p:cNvSpPr>
            <a:spLocks noGrp="1"/>
          </p:cNvSpPr>
          <p:nvPr>
            <p:ph type="sldNum" sz="quarter" idx="12"/>
          </p:nvPr>
        </p:nvSpPr>
        <p:spPr/>
        <p:txBody>
          <a:bodyPr/>
          <a:lstStyle/>
          <a:p>
            <a:fld id="{16CE333F-2060-0E4C-9522-8EFD15CA4C3C}" type="slidenum">
              <a:rPr lang="en-US" smtClean="0"/>
              <a:t>31</a:t>
            </a:fld>
            <a:endParaRPr lang="en-US"/>
          </a:p>
        </p:txBody>
      </p:sp>
    </p:spTree>
    <p:extLst>
      <p:ext uri="{BB962C8B-B14F-4D97-AF65-F5344CB8AC3E}">
        <p14:creationId xmlns:p14="http://schemas.microsoft.com/office/powerpoint/2010/main" val="1057945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4A99-4272-CB4A-9AFC-4A100C6137A0}"/>
              </a:ext>
            </a:extLst>
          </p:cNvPr>
          <p:cNvSpPr>
            <a:spLocks noGrp="1"/>
          </p:cNvSpPr>
          <p:nvPr>
            <p:ph type="title"/>
          </p:nvPr>
        </p:nvSpPr>
        <p:spPr/>
        <p:txBody>
          <a:bodyPr/>
          <a:lstStyle/>
          <a:p>
            <a:pPr algn="l"/>
            <a:r>
              <a:rPr lang="en-US" dirty="0"/>
              <a:t>Types of Money (US)</a:t>
            </a:r>
          </a:p>
        </p:txBody>
      </p:sp>
      <p:sp>
        <p:nvSpPr>
          <p:cNvPr id="3" name="Content Placeholder 2">
            <a:extLst>
              <a:ext uri="{FF2B5EF4-FFF2-40B4-BE49-F238E27FC236}">
                <a16:creationId xmlns:a16="http://schemas.microsoft.com/office/drawing/2014/main" id="{8D065BD4-EE31-FF4D-B79B-21B7BAAFA688}"/>
              </a:ext>
            </a:extLst>
          </p:cNvPr>
          <p:cNvSpPr>
            <a:spLocks noGrp="1"/>
          </p:cNvSpPr>
          <p:nvPr>
            <p:ph idx="1"/>
          </p:nvPr>
        </p:nvSpPr>
        <p:spPr/>
        <p:txBody>
          <a:bodyPr>
            <a:normAutofit fontScale="70000" lnSpcReduction="20000"/>
          </a:bodyPr>
          <a:lstStyle/>
          <a:p>
            <a:pPr>
              <a:spcBef>
                <a:spcPts val="0"/>
              </a:spcBef>
              <a:spcAft>
                <a:spcPts val="1200"/>
              </a:spcAft>
            </a:pPr>
            <a:r>
              <a:rPr lang="en-US" sz="2900" dirty="0"/>
              <a:t>Modern monetary theory distinguishes among different ways to measure the stock of money or money supply. </a:t>
            </a:r>
          </a:p>
          <a:p>
            <a:pPr>
              <a:spcBef>
                <a:spcPts val="0"/>
              </a:spcBef>
              <a:spcAft>
                <a:spcPts val="1200"/>
              </a:spcAft>
            </a:pPr>
            <a:r>
              <a:rPr lang="en-US" sz="2900" dirty="0"/>
              <a:t>The most commonly used monetary aggregates (or types of money) are conventionally designated M1, M2, and M3.</a:t>
            </a:r>
          </a:p>
          <a:p>
            <a:pPr>
              <a:spcBef>
                <a:spcPts val="0"/>
              </a:spcBef>
              <a:spcAft>
                <a:spcPts val="1200"/>
              </a:spcAft>
            </a:pPr>
            <a:r>
              <a:rPr lang="en-US" sz="2900" dirty="0"/>
              <a:t>These are successively larger aggregate categories: </a:t>
            </a:r>
          </a:p>
          <a:p>
            <a:pPr lvl="1">
              <a:spcBef>
                <a:spcPts val="0"/>
              </a:spcBef>
              <a:spcAft>
                <a:spcPts val="1200"/>
              </a:spcAft>
            </a:pPr>
            <a:r>
              <a:rPr lang="en-US" sz="2600" dirty="0"/>
              <a:t>M1 is currency (coins and bills) plus demand deposits (such as checking accounts); </a:t>
            </a:r>
          </a:p>
          <a:p>
            <a:pPr lvl="1">
              <a:spcBef>
                <a:spcPts val="0"/>
              </a:spcBef>
              <a:spcAft>
                <a:spcPts val="1200"/>
              </a:spcAft>
            </a:pPr>
            <a:r>
              <a:rPr lang="en-US" sz="2600" dirty="0"/>
              <a:t>M2 is M1 plus savings accounts and time deposits under $100,000; </a:t>
            </a:r>
          </a:p>
          <a:p>
            <a:pPr lvl="1">
              <a:spcBef>
                <a:spcPts val="0"/>
              </a:spcBef>
              <a:spcAft>
                <a:spcPts val="1200"/>
              </a:spcAft>
            </a:pPr>
            <a:r>
              <a:rPr lang="en-US" sz="2600" dirty="0"/>
              <a:t>M3 is M2 plus larger time deposits and similar institutional accounts. </a:t>
            </a:r>
          </a:p>
          <a:p>
            <a:pPr marL="457200" lvl="1" indent="-457200">
              <a:spcBef>
                <a:spcPts val="0"/>
              </a:spcBef>
              <a:spcAft>
                <a:spcPts val="1200"/>
              </a:spcAft>
              <a:buFont typeface="Arial" panose="020B0604020202020204" pitchFamily="34" charset="0"/>
              <a:buChar char="•"/>
            </a:pPr>
            <a:r>
              <a:rPr lang="en-US" dirty="0"/>
              <a:t>M1 includes only the most liquid financial instruments, and M3 relatively illiquid instruments. </a:t>
            </a:r>
          </a:p>
          <a:p>
            <a:pPr marL="457200" lvl="1" indent="-457200">
              <a:spcBef>
                <a:spcPts val="0"/>
              </a:spcBef>
              <a:spcAft>
                <a:spcPts val="1200"/>
              </a:spcAft>
              <a:buFont typeface="Arial" panose="020B0604020202020204" pitchFamily="34" charset="0"/>
              <a:buChar char="•"/>
            </a:pPr>
            <a:r>
              <a:rPr lang="en-US" dirty="0"/>
              <a:t>The precise definition of M1, M2, etc. may be different in different countries. </a:t>
            </a:r>
          </a:p>
        </p:txBody>
      </p:sp>
      <p:sp>
        <p:nvSpPr>
          <p:cNvPr id="4" name="Slide Number Placeholder 3">
            <a:extLst>
              <a:ext uri="{FF2B5EF4-FFF2-40B4-BE49-F238E27FC236}">
                <a16:creationId xmlns:a16="http://schemas.microsoft.com/office/drawing/2014/main" id="{0BD44490-1949-6D48-94E7-42AA0E1AA4B9}"/>
              </a:ext>
            </a:extLst>
          </p:cNvPr>
          <p:cNvSpPr>
            <a:spLocks noGrp="1"/>
          </p:cNvSpPr>
          <p:nvPr>
            <p:ph type="sldNum" sz="quarter" idx="12"/>
          </p:nvPr>
        </p:nvSpPr>
        <p:spPr/>
        <p:txBody>
          <a:bodyPr/>
          <a:lstStyle/>
          <a:p>
            <a:fld id="{16CE333F-2060-0E4C-9522-8EFD15CA4C3C}" type="slidenum">
              <a:rPr lang="en-US" smtClean="0"/>
              <a:t>32</a:t>
            </a:fld>
            <a:endParaRPr lang="en-US"/>
          </a:p>
        </p:txBody>
      </p:sp>
    </p:spTree>
    <p:extLst>
      <p:ext uri="{BB962C8B-B14F-4D97-AF65-F5344CB8AC3E}">
        <p14:creationId xmlns:p14="http://schemas.microsoft.com/office/powerpoint/2010/main" val="459031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A5F96-7BB9-26D7-8749-D7BB322FC78B}"/>
              </a:ext>
            </a:extLst>
          </p:cNvPr>
          <p:cNvSpPr>
            <a:spLocks noGrp="1"/>
          </p:cNvSpPr>
          <p:nvPr>
            <p:ph type="title"/>
          </p:nvPr>
        </p:nvSpPr>
        <p:spPr/>
        <p:txBody>
          <a:bodyPr>
            <a:normAutofit fontScale="90000"/>
          </a:bodyPr>
          <a:lstStyle/>
          <a:p>
            <a:r>
              <a:rPr lang="en-US" dirty="0"/>
              <a:t>Money Supply is Shrinking (2022)</a:t>
            </a:r>
            <a:br>
              <a:rPr lang="en-US" dirty="0"/>
            </a:br>
            <a:r>
              <a:rPr lang="en-US" sz="3600" dirty="0">
                <a:solidFill>
                  <a:srgbClr val="0B1BFF"/>
                </a:solidFill>
              </a:rPr>
              <a:t>First Time Ever!</a:t>
            </a:r>
          </a:p>
        </p:txBody>
      </p:sp>
      <p:pic>
        <p:nvPicPr>
          <p:cNvPr id="9" name="Content Placeholder 8" descr="Graphical user interface, website&#10;&#10;Description automatically generated">
            <a:extLst>
              <a:ext uri="{FF2B5EF4-FFF2-40B4-BE49-F238E27FC236}">
                <a16:creationId xmlns:a16="http://schemas.microsoft.com/office/drawing/2014/main" id="{9F647122-0425-A263-729E-1D3EE3BD3C09}"/>
              </a:ext>
            </a:extLst>
          </p:cNvPr>
          <p:cNvPicPr>
            <a:picLocks noGrp="1" noChangeAspect="1"/>
          </p:cNvPicPr>
          <p:nvPr>
            <p:ph sz="half" idx="1"/>
          </p:nvPr>
        </p:nvPicPr>
        <p:blipFill>
          <a:blip r:embed="rId2"/>
          <a:stretch>
            <a:fillRect/>
          </a:stretch>
        </p:blipFill>
        <p:spPr>
          <a:xfrm>
            <a:off x="938501" y="1600200"/>
            <a:ext cx="3075997" cy="4525963"/>
          </a:xfrm>
        </p:spPr>
      </p:pic>
      <p:pic>
        <p:nvPicPr>
          <p:cNvPr id="11" name="Content Placeholder 10" descr="Graphical user interface, application, table&#10;&#10;Description automatically generated">
            <a:extLst>
              <a:ext uri="{FF2B5EF4-FFF2-40B4-BE49-F238E27FC236}">
                <a16:creationId xmlns:a16="http://schemas.microsoft.com/office/drawing/2014/main" id="{25F1BF64-3FB9-2BD9-216C-82887FF87F72}"/>
              </a:ext>
            </a:extLst>
          </p:cNvPr>
          <p:cNvPicPr>
            <a:picLocks noGrp="1" noChangeAspect="1"/>
          </p:cNvPicPr>
          <p:nvPr>
            <p:ph sz="half" idx="2"/>
          </p:nvPr>
        </p:nvPicPr>
        <p:blipFill>
          <a:blip r:embed="rId3"/>
          <a:stretch>
            <a:fillRect/>
          </a:stretch>
        </p:blipFill>
        <p:spPr>
          <a:xfrm>
            <a:off x="4734599" y="1558493"/>
            <a:ext cx="3625814" cy="2441235"/>
          </a:xfrm>
        </p:spPr>
      </p:pic>
      <p:sp>
        <p:nvSpPr>
          <p:cNvPr id="4" name="Slide Number Placeholder 3">
            <a:extLst>
              <a:ext uri="{FF2B5EF4-FFF2-40B4-BE49-F238E27FC236}">
                <a16:creationId xmlns:a16="http://schemas.microsoft.com/office/drawing/2014/main" id="{8357F59C-8547-8DDA-D060-AC034F288954}"/>
              </a:ext>
            </a:extLst>
          </p:cNvPr>
          <p:cNvSpPr>
            <a:spLocks noGrp="1"/>
          </p:cNvSpPr>
          <p:nvPr>
            <p:ph type="sldNum" sz="quarter" idx="12"/>
          </p:nvPr>
        </p:nvSpPr>
        <p:spPr/>
        <p:txBody>
          <a:bodyPr/>
          <a:lstStyle/>
          <a:p>
            <a:fld id="{16CE333F-2060-0E4C-9522-8EFD15CA4C3C}" type="slidenum">
              <a:rPr lang="en-US" smtClean="0"/>
              <a:t>33</a:t>
            </a:fld>
            <a:endParaRPr lang="en-US"/>
          </a:p>
        </p:txBody>
      </p:sp>
      <p:pic>
        <p:nvPicPr>
          <p:cNvPr id="13" name="Picture 12" descr="Graphical user interface, application&#10;&#10;Description automatically generated">
            <a:extLst>
              <a:ext uri="{FF2B5EF4-FFF2-40B4-BE49-F238E27FC236}">
                <a16:creationId xmlns:a16="http://schemas.microsoft.com/office/drawing/2014/main" id="{A2911CAD-8171-222C-6C3F-FCA8090571A1}"/>
              </a:ext>
            </a:extLst>
          </p:cNvPr>
          <p:cNvPicPr>
            <a:picLocks noChangeAspect="1"/>
          </p:cNvPicPr>
          <p:nvPr/>
        </p:nvPicPr>
        <p:blipFill>
          <a:blip r:embed="rId4"/>
          <a:stretch>
            <a:fillRect/>
          </a:stretch>
        </p:blipFill>
        <p:spPr>
          <a:xfrm>
            <a:off x="4734598" y="4114798"/>
            <a:ext cx="3625814" cy="2560320"/>
          </a:xfrm>
          <a:prstGeom prst="rect">
            <a:avLst/>
          </a:prstGeom>
        </p:spPr>
      </p:pic>
      <p:sp>
        <p:nvSpPr>
          <p:cNvPr id="14" name="TextBox 13">
            <a:extLst>
              <a:ext uri="{FF2B5EF4-FFF2-40B4-BE49-F238E27FC236}">
                <a16:creationId xmlns:a16="http://schemas.microsoft.com/office/drawing/2014/main" id="{7AE6C8F5-7FC3-5784-B86F-D05F34B68323}"/>
              </a:ext>
            </a:extLst>
          </p:cNvPr>
          <p:cNvSpPr txBox="1"/>
          <p:nvPr/>
        </p:nvSpPr>
        <p:spPr>
          <a:xfrm>
            <a:off x="6547505" y="1013508"/>
            <a:ext cx="2111829" cy="461665"/>
          </a:xfrm>
          <a:prstGeom prst="rect">
            <a:avLst/>
          </a:prstGeom>
          <a:solidFill>
            <a:srgbClr val="DCE6F2"/>
          </a:solidFill>
        </p:spPr>
        <p:txBody>
          <a:bodyPr wrap="square" rtlCol="0">
            <a:spAutoFit/>
          </a:bodyPr>
          <a:lstStyle/>
          <a:p>
            <a:r>
              <a:rPr lang="en-US" sz="1200" dirty="0"/>
              <a:t>https://</a:t>
            </a:r>
            <a:r>
              <a:rPr lang="en-US" sz="1200" dirty="0" err="1"/>
              <a:t>fred.stlouisfed.org</a:t>
            </a:r>
            <a:r>
              <a:rPr lang="en-US" sz="1200" dirty="0"/>
              <a:t>/series/MABMM301USM189S</a:t>
            </a:r>
          </a:p>
        </p:txBody>
      </p:sp>
      <p:sp>
        <p:nvSpPr>
          <p:cNvPr id="15" name="TextBox 14">
            <a:extLst>
              <a:ext uri="{FF2B5EF4-FFF2-40B4-BE49-F238E27FC236}">
                <a16:creationId xmlns:a16="http://schemas.microsoft.com/office/drawing/2014/main" id="{9AC3EDC0-95AD-CE93-7135-A6AFE40B4860}"/>
              </a:ext>
            </a:extLst>
          </p:cNvPr>
          <p:cNvSpPr txBox="1"/>
          <p:nvPr/>
        </p:nvSpPr>
        <p:spPr>
          <a:xfrm>
            <a:off x="370114" y="6356350"/>
            <a:ext cx="4038600" cy="461665"/>
          </a:xfrm>
          <a:prstGeom prst="rect">
            <a:avLst/>
          </a:prstGeom>
          <a:solidFill>
            <a:srgbClr val="DCE6F2"/>
          </a:solidFill>
        </p:spPr>
        <p:txBody>
          <a:bodyPr wrap="square" rtlCol="0">
            <a:spAutoFit/>
          </a:bodyPr>
          <a:lstStyle/>
          <a:p>
            <a:pPr algn="ctr"/>
            <a:r>
              <a:rPr lang="en-US" sz="1200" dirty="0"/>
              <a:t>https://</a:t>
            </a:r>
            <a:r>
              <a:rPr lang="en-US" sz="1200" dirty="0" err="1"/>
              <a:t>schiffgold.com</a:t>
            </a:r>
            <a:r>
              <a:rPr lang="en-US" sz="1200" dirty="0"/>
              <a:t>/exploring-finance/money-supply-shrinks-in-2022-for-the-first-time-on-record/</a:t>
            </a:r>
          </a:p>
        </p:txBody>
      </p:sp>
    </p:spTree>
    <p:extLst>
      <p:ext uri="{BB962C8B-B14F-4D97-AF65-F5344CB8AC3E}">
        <p14:creationId xmlns:p14="http://schemas.microsoft.com/office/powerpoint/2010/main" val="2912039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A5F96-7BB9-26D7-8749-D7BB322FC78B}"/>
              </a:ext>
            </a:extLst>
          </p:cNvPr>
          <p:cNvSpPr>
            <a:spLocks noGrp="1"/>
          </p:cNvSpPr>
          <p:nvPr>
            <p:ph type="title"/>
          </p:nvPr>
        </p:nvSpPr>
        <p:spPr/>
        <p:txBody>
          <a:bodyPr>
            <a:normAutofit fontScale="90000"/>
          </a:bodyPr>
          <a:lstStyle/>
          <a:p>
            <a:r>
              <a:rPr lang="en-US" dirty="0"/>
              <a:t>Money Supply is Shrinking (2022)</a:t>
            </a:r>
            <a:br>
              <a:rPr lang="en-US" dirty="0"/>
            </a:br>
            <a:r>
              <a:rPr lang="en-US" sz="3600" dirty="0">
                <a:solidFill>
                  <a:srgbClr val="0B1BFF"/>
                </a:solidFill>
              </a:rPr>
              <a:t>First Time Ever!</a:t>
            </a:r>
          </a:p>
        </p:txBody>
      </p:sp>
      <p:pic>
        <p:nvPicPr>
          <p:cNvPr id="9" name="Content Placeholder 8" descr="Graphical user interface, website&#10;&#10;Description automatically generated">
            <a:extLst>
              <a:ext uri="{FF2B5EF4-FFF2-40B4-BE49-F238E27FC236}">
                <a16:creationId xmlns:a16="http://schemas.microsoft.com/office/drawing/2014/main" id="{9F647122-0425-A263-729E-1D3EE3BD3C09}"/>
              </a:ext>
            </a:extLst>
          </p:cNvPr>
          <p:cNvPicPr>
            <a:picLocks noGrp="1" noChangeAspect="1"/>
          </p:cNvPicPr>
          <p:nvPr>
            <p:ph sz="half" idx="1"/>
          </p:nvPr>
        </p:nvPicPr>
        <p:blipFill>
          <a:blip r:embed="rId2"/>
          <a:stretch>
            <a:fillRect/>
          </a:stretch>
        </p:blipFill>
        <p:spPr>
          <a:xfrm>
            <a:off x="938501" y="1600200"/>
            <a:ext cx="3075997" cy="4525963"/>
          </a:xfrm>
        </p:spPr>
      </p:pic>
      <p:sp>
        <p:nvSpPr>
          <p:cNvPr id="4" name="Slide Number Placeholder 3">
            <a:extLst>
              <a:ext uri="{FF2B5EF4-FFF2-40B4-BE49-F238E27FC236}">
                <a16:creationId xmlns:a16="http://schemas.microsoft.com/office/drawing/2014/main" id="{8357F59C-8547-8DDA-D060-AC034F288954}"/>
              </a:ext>
            </a:extLst>
          </p:cNvPr>
          <p:cNvSpPr>
            <a:spLocks noGrp="1"/>
          </p:cNvSpPr>
          <p:nvPr>
            <p:ph type="sldNum" sz="quarter" idx="12"/>
          </p:nvPr>
        </p:nvSpPr>
        <p:spPr/>
        <p:txBody>
          <a:bodyPr/>
          <a:lstStyle/>
          <a:p>
            <a:fld id="{16CE333F-2060-0E4C-9522-8EFD15CA4C3C}" type="slidenum">
              <a:rPr lang="en-US" smtClean="0"/>
              <a:t>34</a:t>
            </a:fld>
            <a:endParaRPr lang="en-US"/>
          </a:p>
        </p:txBody>
      </p:sp>
      <p:sp>
        <p:nvSpPr>
          <p:cNvPr id="15" name="TextBox 14">
            <a:extLst>
              <a:ext uri="{FF2B5EF4-FFF2-40B4-BE49-F238E27FC236}">
                <a16:creationId xmlns:a16="http://schemas.microsoft.com/office/drawing/2014/main" id="{9AC3EDC0-95AD-CE93-7135-A6AFE40B4860}"/>
              </a:ext>
            </a:extLst>
          </p:cNvPr>
          <p:cNvSpPr txBox="1"/>
          <p:nvPr/>
        </p:nvSpPr>
        <p:spPr>
          <a:xfrm>
            <a:off x="4648200" y="5717938"/>
            <a:ext cx="4038600" cy="461665"/>
          </a:xfrm>
          <a:prstGeom prst="rect">
            <a:avLst/>
          </a:prstGeom>
          <a:solidFill>
            <a:srgbClr val="DCE6F2"/>
          </a:solidFill>
        </p:spPr>
        <p:txBody>
          <a:bodyPr wrap="square" rtlCol="0">
            <a:spAutoFit/>
          </a:bodyPr>
          <a:lstStyle/>
          <a:p>
            <a:pPr algn="ctr"/>
            <a:r>
              <a:rPr lang="en-US" sz="1200" dirty="0"/>
              <a:t>https://</a:t>
            </a:r>
            <a:r>
              <a:rPr lang="en-US" sz="1200" dirty="0" err="1"/>
              <a:t>schiffgold.com</a:t>
            </a:r>
            <a:r>
              <a:rPr lang="en-US" sz="1200" dirty="0"/>
              <a:t>/exploring-finance/money-supply-shrinks-in-2022-for-the-first-time-on-record/</a:t>
            </a:r>
          </a:p>
        </p:txBody>
      </p:sp>
      <p:pic>
        <p:nvPicPr>
          <p:cNvPr id="7" name="Content Placeholder 6" descr="Chart, bar chart&#10;&#10;Description automatically generated">
            <a:extLst>
              <a:ext uri="{FF2B5EF4-FFF2-40B4-BE49-F238E27FC236}">
                <a16:creationId xmlns:a16="http://schemas.microsoft.com/office/drawing/2014/main" id="{CE5B2E5E-CB01-D5D3-9EC2-374DED67687B}"/>
              </a:ext>
            </a:extLst>
          </p:cNvPr>
          <p:cNvPicPr>
            <a:picLocks noGrp="1" noChangeAspect="1"/>
          </p:cNvPicPr>
          <p:nvPr>
            <p:ph sz="half" idx="2"/>
          </p:nvPr>
        </p:nvPicPr>
        <p:blipFill>
          <a:blip r:embed="rId3"/>
          <a:stretch>
            <a:fillRect/>
          </a:stretch>
        </p:blipFill>
        <p:spPr>
          <a:xfrm>
            <a:off x="4648200" y="2185172"/>
            <a:ext cx="4038600" cy="3356019"/>
          </a:xfrm>
        </p:spPr>
      </p:pic>
    </p:spTree>
    <p:extLst>
      <p:ext uri="{BB962C8B-B14F-4D97-AF65-F5344CB8AC3E}">
        <p14:creationId xmlns:p14="http://schemas.microsoft.com/office/powerpoint/2010/main" val="1469109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FC7E-CE90-E299-3FCB-55A597015BDD}"/>
              </a:ext>
            </a:extLst>
          </p:cNvPr>
          <p:cNvSpPr>
            <a:spLocks noGrp="1"/>
          </p:cNvSpPr>
          <p:nvPr>
            <p:ph type="title"/>
          </p:nvPr>
        </p:nvSpPr>
        <p:spPr/>
        <p:txBody>
          <a:bodyPr>
            <a:normAutofit fontScale="90000"/>
          </a:bodyPr>
          <a:lstStyle/>
          <a:p>
            <a:r>
              <a:rPr lang="en-US" dirty="0"/>
              <a:t>Money Supply is Shrinking (2022)</a:t>
            </a:r>
            <a:br>
              <a:rPr lang="en-US" dirty="0"/>
            </a:br>
            <a:endParaRPr lang="en-US" dirty="0"/>
          </a:p>
        </p:txBody>
      </p:sp>
      <p:pic>
        <p:nvPicPr>
          <p:cNvPr id="7" name="Content Placeholder 6" descr="Text, letter&#10;&#10;Description automatically generated">
            <a:extLst>
              <a:ext uri="{FF2B5EF4-FFF2-40B4-BE49-F238E27FC236}">
                <a16:creationId xmlns:a16="http://schemas.microsoft.com/office/drawing/2014/main" id="{31749BF0-4C86-B809-B043-7FD7DDE34EDF}"/>
              </a:ext>
            </a:extLst>
          </p:cNvPr>
          <p:cNvPicPr>
            <a:picLocks noGrp="1" noChangeAspect="1"/>
          </p:cNvPicPr>
          <p:nvPr>
            <p:ph sz="half" idx="1"/>
          </p:nvPr>
        </p:nvPicPr>
        <p:blipFill>
          <a:blip r:embed="rId2"/>
          <a:stretch>
            <a:fillRect/>
          </a:stretch>
        </p:blipFill>
        <p:spPr>
          <a:xfrm>
            <a:off x="1660071" y="1505949"/>
            <a:ext cx="5823857" cy="5032963"/>
          </a:xfrm>
        </p:spPr>
      </p:pic>
      <p:sp>
        <p:nvSpPr>
          <p:cNvPr id="5" name="Slide Number Placeholder 4">
            <a:extLst>
              <a:ext uri="{FF2B5EF4-FFF2-40B4-BE49-F238E27FC236}">
                <a16:creationId xmlns:a16="http://schemas.microsoft.com/office/drawing/2014/main" id="{2CE54117-AE75-93CF-294B-62B903FF1BC2}"/>
              </a:ext>
            </a:extLst>
          </p:cNvPr>
          <p:cNvSpPr>
            <a:spLocks noGrp="1"/>
          </p:cNvSpPr>
          <p:nvPr>
            <p:ph type="sldNum" sz="quarter" idx="12"/>
          </p:nvPr>
        </p:nvSpPr>
        <p:spPr/>
        <p:txBody>
          <a:bodyPr/>
          <a:lstStyle/>
          <a:p>
            <a:fld id="{16CE333F-2060-0E4C-9522-8EFD15CA4C3C}" type="slidenum">
              <a:rPr lang="en-US" smtClean="0"/>
              <a:t>35</a:t>
            </a:fld>
            <a:endParaRPr lang="en-US"/>
          </a:p>
        </p:txBody>
      </p:sp>
      <p:sp>
        <p:nvSpPr>
          <p:cNvPr id="8" name="TextBox 7">
            <a:extLst>
              <a:ext uri="{FF2B5EF4-FFF2-40B4-BE49-F238E27FC236}">
                <a16:creationId xmlns:a16="http://schemas.microsoft.com/office/drawing/2014/main" id="{65232673-D817-6713-5C9E-4872CD08FCC0}"/>
              </a:ext>
            </a:extLst>
          </p:cNvPr>
          <p:cNvSpPr txBox="1"/>
          <p:nvPr/>
        </p:nvSpPr>
        <p:spPr>
          <a:xfrm>
            <a:off x="2552699" y="955973"/>
            <a:ext cx="4038600" cy="461665"/>
          </a:xfrm>
          <a:prstGeom prst="rect">
            <a:avLst/>
          </a:prstGeom>
          <a:solidFill>
            <a:srgbClr val="DCE6F2"/>
          </a:solidFill>
        </p:spPr>
        <p:txBody>
          <a:bodyPr wrap="square" rtlCol="0">
            <a:spAutoFit/>
          </a:bodyPr>
          <a:lstStyle/>
          <a:p>
            <a:pPr algn="ctr"/>
            <a:r>
              <a:rPr lang="en-US" sz="1200" dirty="0"/>
              <a:t>https://</a:t>
            </a:r>
            <a:r>
              <a:rPr lang="en-US" sz="1200" dirty="0" err="1"/>
              <a:t>schiffgold.com</a:t>
            </a:r>
            <a:r>
              <a:rPr lang="en-US" sz="1200" dirty="0"/>
              <a:t>/exploring-finance/money-supply-shrinks-in-2022-for-the-first-time-on-record/</a:t>
            </a:r>
          </a:p>
        </p:txBody>
      </p:sp>
      <p:sp>
        <p:nvSpPr>
          <p:cNvPr id="9" name="TextBox 8">
            <a:extLst>
              <a:ext uri="{FF2B5EF4-FFF2-40B4-BE49-F238E27FC236}">
                <a16:creationId xmlns:a16="http://schemas.microsoft.com/office/drawing/2014/main" id="{64A93DFB-BEC3-8B1E-C7BB-82ED7E5142D5}"/>
              </a:ext>
            </a:extLst>
          </p:cNvPr>
          <p:cNvSpPr txBox="1"/>
          <p:nvPr/>
        </p:nvSpPr>
        <p:spPr>
          <a:xfrm>
            <a:off x="1796143" y="5127171"/>
            <a:ext cx="5562600" cy="1411741"/>
          </a:xfrm>
          <a:prstGeom prst="rect">
            <a:avLst/>
          </a:prstGeom>
          <a:noFill/>
          <a:ln>
            <a:solidFill>
              <a:srgbClr val="FF0000"/>
            </a:solidFill>
          </a:ln>
        </p:spPr>
        <p:txBody>
          <a:bodyPr wrap="square" rtlCol="0">
            <a:spAutoFit/>
          </a:bodyPr>
          <a:lstStyle/>
          <a:p>
            <a:endParaRPr lang="en-US" dirty="0"/>
          </a:p>
        </p:txBody>
      </p:sp>
      <p:sp>
        <p:nvSpPr>
          <p:cNvPr id="10" name="Rounded Rectangular Callout 9">
            <a:extLst>
              <a:ext uri="{FF2B5EF4-FFF2-40B4-BE49-F238E27FC236}">
                <a16:creationId xmlns:a16="http://schemas.microsoft.com/office/drawing/2014/main" id="{CDD790E6-2B33-C9BC-B95A-3C2FA00F51A1}"/>
              </a:ext>
            </a:extLst>
          </p:cNvPr>
          <p:cNvSpPr/>
          <p:nvPr/>
        </p:nvSpPr>
        <p:spPr>
          <a:xfrm>
            <a:off x="7483928" y="4441371"/>
            <a:ext cx="1420586" cy="612648"/>
          </a:xfrm>
          <a:prstGeom prst="wedgeRoundRectCallout">
            <a:avLst>
              <a:gd name="adj1" fmla="val -63827"/>
              <a:gd name="adj2" fmla="val 201092"/>
              <a:gd name="adj3" fmla="val 16667"/>
            </a:avLst>
          </a:prstGeom>
          <a:solidFill>
            <a:srgbClr val="DCE6F2">
              <a:alpha val="5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And possibly bitcoin</a:t>
            </a:r>
          </a:p>
        </p:txBody>
      </p:sp>
    </p:spTree>
    <p:extLst>
      <p:ext uri="{BB962C8B-B14F-4D97-AF65-F5344CB8AC3E}">
        <p14:creationId xmlns:p14="http://schemas.microsoft.com/office/powerpoint/2010/main" val="517928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A5F96-7BB9-26D7-8749-D7BB322FC78B}"/>
              </a:ext>
            </a:extLst>
          </p:cNvPr>
          <p:cNvSpPr>
            <a:spLocks noGrp="1"/>
          </p:cNvSpPr>
          <p:nvPr>
            <p:ph type="title"/>
          </p:nvPr>
        </p:nvSpPr>
        <p:spPr/>
        <p:txBody>
          <a:bodyPr>
            <a:normAutofit fontScale="90000"/>
          </a:bodyPr>
          <a:lstStyle/>
          <a:p>
            <a:r>
              <a:rPr lang="en-US" dirty="0"/>
              <a:t>M3 Money Supply to 3/2024</a:t>
            </a:r>
            <a:br>
              <a:rPr lang="en-US" dirty="0"/>
            </a:br>
            <a:r>
              <a:rPr lang="en-US" sz="2000" dirty="0"/>
              <a:t>(and the shrinking continues…)</a:t>
            </a:r>
            <a:br>
              <a:rPr lang="en-US" dirty="0"/>
            </a:br>
            <a:r>
              <a:rPr lang="en-US" sz="1800" dirty="0">
                <a:solidFill>
                  <a:srgbClr val="0B1BFF"/>
                </a:solidFill>
              </a:rPr>
              <a:t>https://</a:t>
            </a:r>
            <a:r>
              <a:rPr lang="en-US" sz="1800" dirty="0" err="1">
                <a:solidFill>
                  <a:srgbClr val="0B1BFF"/>
                </a:solidFill>
              </a:rPr>
              <a:t>fred.stlouisfed.org</a:t>
            </a:r>
            <a:r>
              <a:rPr lang="en-US" sz="1800" dirty="0">
                <a:solidFill>
                  <a:srgbClr val="0B1BFF"/>
                </a:solidFill>
              </a:rPr>
              <a:t>/series/MABMM301USM189S</a:t>
            </a:r>
            <a:br>
              <a:rPr lang="en-US" sz="1800" dirty="0">
                <a:solidFill>
                  <a:srgbClr val="0B1BFF"/>
                </a:solidFill>
              </a:rPr>
            </a:br>
            <a:endParaRPr lang="en-US" sz="1800" dirty="0">
              <a:solidFill>
                <a:srgbClr val="0B1BFF"/>
              </a:solidFill>
            </a:endParaRPr>
          </a:p>
        </p:txBody>
      </p:sp>
      <p:sp>
        <p:nvSpPr>
          <p:cNvPr id="4" name="Slide Number Placeholder 3">
            <a:extLst>
              <a:ext uri="{FF2B5EF4-FFF2-40B4-BE49-F238E27FC236}">
                <a16:creationId xmlns:a16="http://schemas.microsoft.com/office/drawing/2014/main" id="{8357F59C-8547-8DDA-D060-AC034F288954}"/>
              </a:ext>
            </a:extLst>
          </p:cNvPr>
          <p:cNvSpPr>
            <a:spLocks noGrp="1"/>
          </p:cNvSpPr>
          <p:nvPr>
            <p:ph type="sldNum" sz="quarter" idx="12"/>
          </p:nvPr>
        </p:nvSpPr>
        <p:spPr/>
        <p:txBody>
          <a:bodyPr/>
          <a:lstStyle/>
          <a:p>
            <a:fld id="{16CE333F-2060-0E4C-9522-8EFD15CA4C3C}" type="slidenum">
              <a:rPr lang="en-US" smtClean="0"/>
              <a:t>36</a:t>
            </a:fld>
            <a:endParaRPr lang="en-US"/>
          </a:p>
        </p:txBody>
      </p:sp>
      <p:pic>
        <p:nvPicPr>
          <p:cNvPr id="7" name="Content Placeholder 6" descr="A graph on a computer screen&#10;&#10;Description automatically generated">
            <a:extLst>
              <a:ext uri="{FF2B5EF4-FFF2-40B4-BE49-F238E27FC236}">
                <a16:creationId xmlns:a16="http://schemas.microsoft.com/office/drawing/2014/main" id="{4CE3B3FB-B064-4471-415D-B06769CFA879}"/>
              </a:ext>
            </a:extLst>
          </p:cNvPr>
          <p:cNvPicPr>
            <a:picLocks noGrp="1" noChangeAspect="1"/>
          </p:cNvPicPr>
          <p:nvPr>
            <p:ph idx="1"/>
          </p:nvPr>
        </p:nvPicPr>
        <p:blipFill>
          <a:blip r:embed="rId2"/>
          <a:stretch>
            <a:fillRect/>
          </a:stretch>
        </p:blipFill>
        <p:spPr>
          <a:xfrm>
            <a:off x="1138331" y="1600200"/>
            <a:ext cx="6867338" cy="4525963"/>
          </a:xfrm>
        </p:spPr>
      </p:pic>
    </p:spTree>
    <p:extLst>
      <p:ext uri="{BB962C8B-B14F-4D97-AF65-F5344CB8AC3E}">
        <p14:creationId xmlns:p14="http://schemas.microsoft.com/office/powerpoint/2010/main" val="1378088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12FA2-4FD3-6A48-85A9-AAEE1CB65670}"/>
              </a:ext>
            </a:extLst>
          </p:cNvPr>
          <p:cNvSpPr>
            <a:spLocks noGrp="1"/>
          </p:cNvSpPr>
          <p:nvPr>
            <p:ph type="title"/>
          </p:nvPr>
        </p:nvSpPr>
        <p:spPr/>
        <p:txBody>
          <a:bodyPr>
            <a:normAutofit fontScale="90000"/>
          </a:bodyPr>
          <a:lstStyle/>
          <a:p>
            <a:r>
              <a:rPr lang="en-US" dirty="0"/>
              <a:t>What Could Go Wrong?</a:t>
            </a:r>
            <a:br>
              <a:rPr lang="en-US" dirty="0"/>
            </a:br>
            <a:endParaRPr lang="en-US" dirty="0"/>
          </a:p>
        </p:txBody>
      </p:sp>
      <p:sp>
        <p:nvSpPr>
          <p:cNvPr id="3" name="Content Placeholder 2">
            <a:extLst>
              <a:ext uri="{FF2B5EF4-FFF2-40B4-BE49-F238E27FC236}">
                <a16:creationId xmlns:a16="http://schemas.microsoft.com/office/drawing/2014/main" id="{41F057C4-1D6B-1D91-2869-010601487DC9}"/>
              </a:ext>
            </a:extLst>
          </p:cNvPr>
          <p:cNvSpPr>
            <a:spLocks noGrp="1"/>
          </p:cNvSpPr>
          <p:nvPr>
            <p:ph sz="half" idx="1"/>
          </p:nvPr>
        </p:nvSpPr>
        <p:spPr>
          <a:xfrm>
            <a:off x="337457" y="1028700"/>
            <a:ext cx="4158344" cy="5510212"/>
          </a:xfrm>
        </p:spPr>
        <p:txBody>
          <a:bodyPr>
            <a:noAutofit/>
          </a:bodyPr>
          <a:lstStyle/>
          <a:p>
            <a:r>
              <a:rPr lang="en-US" sz="1600" dirty="0">
                <a:solidFill>
                  <a:srgbClr val="2014FF"/>
                </a:solidFill>
              </a:rPr>
              <a:t>On September 17, 2019, interest rates on overnight repurchase agreements (or "repos"), which are short-term loans between financial institutions, experienced a sudden and unexpected spike. </a:t>
            </a:r>
          </a:p>
          <a:p>
            <a:r>
              <a:rPr lang="en-US" sz="1600" dirty="0"/>
              <a:t>A measure of the interest rate on overnight repos in the United States, the Secured Overnight Financing Rate (SOFR), increased from 2.43 percent on September 16 to 5.25 percent on September 17. </a:t>
            </a:r>
          </a:p>
          <a:p>
            <a:r>
              <a:rPr lang="en-US" sz="1600" dirty="0">
                <a:solidFill>
                  <a:srgbClr val="2014FF"/>
                </a:solidFill>
              </a:rPr>
              <a:t>During the trading day, interest rates reached as high as 10 percent. </a:t>
            </a:r>
          </a:p>
          <a:p>
            <a:r>
              <a:rPr lang="en-US" sz="1600" dirty="0"/>
              <a:t>The activity also affected the interest rates on unsecured loans between financial institutions, and the Effective Federal Funds Rate (EFFR), which serves as a measure for such interest rates, moved above its target range determined by the Federal Reserve.</a:t>
            </a:r>
          </a:p>
        </p:txBody>
      </p:sp>
      <p:pic>
        <p:nvPicPr>
          <p:cNvPr id="7" name="Content Placeholder 6" descr="Chart&#10;&#10;Description automatically generated">
            <a:extLst>
              <a:ext uri="{FF2B5EF4-FFF2-40B4-BE49-F238E27FC236}">
                <a16:creationId xmlns:a16="http://schemas.microsoft.com/office/drawing/2014/main" id="{66224791-3EC3-B0C0-785C-0F3A493B6544}"/>
              </a:ext>
            </a:extLst>
          </p:cNvPr>
          <p:cNvPicPr>
            <a:picLocks noGrp="1" noChangeAspect="1"/>
          </p:cNvPicPr>
          <p:nvPr>
            <p:ph sz="half" idx="2"/>
          </p:nvPr>
        </p:nvPicPr>
        <p:blipFill>
          <a:blip r:embed="rId2"/>
          <a:stretch>
            <a:fillRect/>
          </a:stretch>
        </p:blipFill>
        <p:spPr>
          <a:xfrm>
            <a:off x="4648200" y="2225122"/>
            <a:ext cx="4038600" cy="3689776"/>
          </a:xfrm>
        </p:spPr>
      </p:pic>
      <p:sp>
        <p:nvSpPr>
          <p:cNvPr id="4" name="Slide Number Placeholder 3">
            <a:extLst>
              <a:ext uri="{FF2B5EF4-FFF2-40B4-BE49-F238E27FC236}">
                <a16:creationId xmlns:a16="http://schemas.microsoft.com/office/drawing/2014/main" id="{AB767E3D-D470-0D6C-DA43-31183378D1CF}"/>
              </a:ext>
            </a:extLst>
          </p:cNvPr>
          <p:cNvSpPr>
            <a:spLocks noGrp="1"/>
          </p:cNvSpPr>
          <p:nvPr>
            <p:ph type="sldNum" sz="quarter" idx="12"/>
          </p:nvPr>
        </p:nvSpPr>
        <p:spPr/>
        <p:txBody>
          <a:bodyPr/>
          <a:lstStyle/>
          <a:p>
            <a:fld id="{16CE333F-2060-0E4C-9522-8EFD15CA4C3C}" type="slidenum">
              <a:rPr lang="en-US" smtClean="0"/>
              <a:t>37</a:t>
            </a:fld>
            <a:endParaRPr lang="en-US"/>
          </a:p>
        </p:txBody>
      </p:sp>
      <p:sp>
        <p:nvSpPr>
          <p:cNvPr id="8" name="TextBox 7">
            <a:extLst>
              <a:ext uri="{FF2B5EF4-FFF2-40B4-BE49-F238E27FC236}">
                <a16:creationId xmlns:a16="http://schemas.microsoft.com/office/drawing/2014/main" id="{85425FC5-A822-085F-FC67-7BE61130F1A3}"/>
              </a:ext>
            </a:extLst>
          </p:cNvPr>
          <p:cNvSpPr txBox="1"/>
          <p:nvPr/>
        </p:nvSpPr>
        <p:spPr>
          <a:xfrm>
            <a:off x="4615544" y="1358065"/>
            <a:ext cx="4038600" cy="646331"/>
          </a:xfrm>
          <a:prstGeom prst="rect">
            <a:avLst/>
          </a:prstGeom>
          <a:solidFill>
            <a:srgbClr val="DCE6F2"/>
          </a:solidFill>
        </p:spPr>
        <p:txBody>
          <a:bodyPr wrap="square" rtlCol="0">
            <a:spAutoFit/>
          </a:bodyPr>
          <a:lstStyle/>
          <a:p>
            <a:r>
              <a:rPr lang="en-US" dirty="0"/>
              <a:t>https://</a:t>
            </a:r>
            <a:r>
              <a:rPr lang="en-US" dirty="0" err="1"/>
              <a:t>en.wikipedia.org</a:t>
            </a:r>
            <a:r>
              <a:rPr lang="en-US" dirty="0"/>
              <a:t>/wiki/September_2019_events_in_the_U.S._repo_market</a:t>
            </a:r>
          </a:p>
        </p:txBody>
      </p:sp>
    </p:spTree>
    <p:extLst>
      <p:ext uri="{BB962C8B-B14F-4D97-AF65-F5344CB8AC3E}">
        <p14:creationId xmlns:p14="http://schemas.microsoft.com/office/powerpoint/2010/main" val="2104519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BDE4-6458-E744-BDAE-B18001E84A87}"/>
              </a:ext>
            </a:extLst>
          </p:cNvPr>
          <p:cNvSpPr>
            <a:spLocks noGrp="1"/>
          </p:cNvSpPr>
          <p:nvPr>
            <p:ph type="title"/>
          </p:nvPr>
        </p:nvSpPr>
        <p:spPr/>
        <p:txBody>
          <a:bodyPr/>
          <a:lstStyle/>
          <a:p>
            <a:r>
              <a:rPr lang="en-US" dirty="0"/>
              <a:t>Money: Rai Stones in Micronesia</a:t>
            </a:r>
          </a:p>
        </p:txBody>
      </p:sp>
      <p:sp>
        <p:nvSpPr>
          <p:cNvPr id="6" name="Content Placeholder 5">
            <a:extLst>
              <a:ext uri="{FF2B5EF4-FFF2-40B4-BE49-F238E27FC236}">
                <a16:creationId xmlns:a16="http://schemas.microsoft.com/office/drawing/2014/main" id="{68229848-59D4-A34F-AE1D-F943D07ACE00}"/>
              </a:ext>
            </a:extLst>
          </p:cNvPr>
          <p:cNvSpPr>
            <a:spLocks noGrp="1"/>
          </p:cNvSpPr>
          <p:nvPr>
            <p:ph sz="half" idx="1"/>
          </p:nvPr>
        </p:nvSpPr>
        <p:spPr/>
        <p:txBody>
          <a:bodyPr>
            <a:normAutofit/>
          </a:bodyPr>
          <a:lstStyle/>
          <a:p>
            <a:r>
              <a:rPr lang="en-US" sz="1600" dirty="0"/>
              <a:t>A </a:t>
            </a:r>
            <a:r>
              <a:rPr lang="en-US" sz="1600" dirty="0">
                <a:solidFill>
                  <a:srgbClr val="2014FF"/>
                </a:solidFill>
              </a:rPr>
              <a:t>rai stone </a:t>
            </a:r>
            <a:r>
              <a:rPr lang="en-US" sz="1600" dirty="0"/>
              <a:t>(Yapese: </a:t>
            </a:r>
            <a:r>
              <a:rPr lang="en-US" sz="1600" dirty="0" err="1"/>
              <a:t>raay</a:t>
            </a:r>
            <a:r>
              <a:rPr lang="en-US" sz="1600" dirty="0"/>
              <a:t>), or </a:t>
            </a:r>
            <a:r>
              <a:rPr lang="en-US" sz="1600" dirty="0" err="1"/>
              <a:t>fei</a:t>
            </a:r>
            <a:r>
              <a:rPr lang="en-US" sz="1600" dirty="0"/>
              <a:t> stone, is one of many large artifacts that were manufactured and treasured by the native inhabitants of the Yap islands in Micronesia. </a:t>
            </a:r>
          </a:p>
          <a:p>
            <a:r>
              <a:rPr lang="en-US" sz="1600" dirty="0"/>
              <a:t>They are also known as Yapese stone money or similar names. </a:t>
            </a:r>
          </a:p>
          <a:p>
            <a:r>
              <a:rPr lang="en-US" sz="1600" dirty="0"/>
              <a:t>The typical rai stone is carved out of crystalline limestone and is shaped as a disk with a hole in the center. </a:t>
            </a:r>
          </a:p>
          <a:p>
            <a:r>
              <a:rPr lang="en-US" sz="1600" dirty="0"/>
              <a:t>The smallest may be 3.5 </a:t>
            </a:r>
            <a:r>
              <a:rPr lang="en-US" sz="1600" dirty="0" err="1"/>
              <a:t>centimetres</a:t>
            </a:r>
            <a:r>
              <a:rPr lang="en-US" sz="1600" dirty="0"/>
              <a:t> (1.4 in) in diameter. </a:t>
            </a:r>
          </a:p>
          <a:p>
            <a:r>
              <a:rPr lang="en-US" sz="1600" dirty="0"/>
              <a:t>The largest extant stone is located on </a:t>
            </a:r>
            <a:r>
              <a:rPr lang="en-US" sz="1600" dirty="0" err="1"/>
              <a:t>Rumung</a:t>
            </a:r>
            <a:r>
              <a:rPr lang="en-US" sz="1600" dirty="0"/>
              <a:t> island, near the </a:t>
            </a:r>
            <a:r>
              <a:rPr lang="en-US" sz="1600" dirty="0" err="1"/>
              <a:t>Riy</a:t>
            </a:r>
            <a:r>
              <a:rPr lang="en-US" sz="1600" dirty="0"/>
              <a:t> village,  it is 3.6 </a:t>
            </a:r>
            <a:r>
              <a:rPr lang="en-US" sz="1600" dirty="0" err="1"/>
              <a:t>metres</a:t>
            </a:r>
            <a:r>
              <a:rPr lang="en-US" sz="1600" dirty="0"/>
              <a:t> (12 ft) in diameter and 50 </a:t>
            </a:r>
            <a:r>
              <a:rPr lang="en-US" sz="1600" dirty="0" err="1"/>
              <a:t>centimetres</a:t>
            </a:r>
            <a:r>
              <a:rPr lang="en-US" sz="1600" dirty="0"/>
              <a:t> (20 in) thick, and weighs 4,000 kilograms (8,800 </a:t>
            </a:r>
            <a:r>
              <a:rPr lang="en-US" sz="1600" dirty="0" err="1"/>
              <a:t>lb</a:t>
            </a:r>
            <a:r>
              <a:rPr lang="en-US" sz="1600" dirty="0"/>
              <a:t>)</a:t>
            </a:r>
          </a:p>
        </p:txBody>
      </p:sp>
      <p:sp>
        <p:nvSpPr>
          <p:cNvPr id="4" name="Slide Number Placeholder 3">
            <a:extLst>
              <a:ext uri="{FF2B5EF4-FFF2-40B4-BE49-F238E27FC236}">
                <a16:creationId xmlns:a16="http://schemas.microsoft.com/office/drawing/2014/main" id="{BD53D89D-4C28-494B-A678-439C49D2BE69}"/>
              </a:ext>
            </a:extLst>
          </p:cNvPr>
          <p:cNvSpPr>
            <a:spLocks noGrp="1"/>
          </p:cNvSpPr>
          <p:nvPr>
            <p:ph type="sldNum" sz="quarter" idx="12"/>
          </p:nvPr>
        </p:nvSpPr>
        <p:spPr/>
        <p:txBody>
          <a:bodyPr/>
          <a:lstStyle/>
          <a:p>
            <a:fld id="{16CE333F-2060-0E4C-9522-8EFD15CA4C3C}" type="slidenum">
              <a:rPr lang="en-US" smtClean="0"/>
              <a:t>38</a:t>
            </a:fld>
            <a:endParaRPr lang="en-US"/>
          </a:p>
        </p:txBody>
      </p:sp>
      <p:pic>
        <p:nvPicPr>
          <p:cNvPr id="10" name="Content Placeholder 9" descr="Calendar&#10;&#10;Description automatically generated with medium confidence">
            <a:extLst>
              <a:ext uri="{FF2B5EF4-FFF2-40B4-BE49-F238E27FC236}">
                <a16:creationId xmlns:a16="http://schemas.microsoft.com/office/drawing/2014/main" id="{79E4A047-93C8-4F4E-A7B0-2F438F583293}"/>
              </a:ext>
            </a:extLst>
          </p:cNvPr>
          <p:cNvPicPr>
            <a:picLocks noGrp="1" noChangeAspect="1"/>
          </p:cNvPicPr>
          <p:nvPr>
            <p:ph sz="half" idx="2"/>
          </p:nvPr>
        </p:nvPicPr>
        <p:blipFill>
          <a:blip r:embed="rId2"/>
          <a:stretch>
            <a:fillRect/>
          </a:stretch>
        </p:blipFill>
        <p:spPr>
          <a:xfrm>
            <a:off x="4648200" y="1751834"/>
            <a:ext cx="4038600" cy="4222695"/>
          </a:xfrm>
        </p:spPr>
      </p:pic>
    </p:spTree>
    <p:extLst>
      <p:ext uri="{BB962C8B-B14F-4D97-AF65-F5344CB8AC3E}">
        <p14:creationId xmlns:p14="http://schemas.microsoft.com/office/powerpoint/2010/main" val="793141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8A73-8010-D34B-B016-173FE4ECDDB5}"/>
              </a:ext>
            </a:extLst>
          </p:cNvPr>
          <p:cNvSpPr>
            <a:spLocks noGrp="1"/>
          </p:cNvSpPr>
          <p:nvPr>
            <p:ph type="title"/>
          </p:nvPr>
        </p:nvSpPr>
        <p:spPr>
          <a:xfrm>
            <a:off x="3724072" y="629268"/>
            <a:ext cx="4939868" cy="1286160"/>
          </a:xfrm>
        </p:spPr>
        <p:txBody>
          <a:bodyPr anchor="b">
            <a:normAutofit/>
          </a:bodyPr>
          <a:lstStyle/>
          <a:p>
            <a:pPr>
              <a:lnSpc>
                <a:spcPct val="90000"/>
              </a:lnSpc>
            </a:pPr>
            <a:r>
              <a:rPr lang="en-US" sz="4100"/>
              <a:t>History of Money</a:t>
            </a:r>
            <a:br>
              <a:rPr lang="en-US" sz="4100"/>
            </a:br>
            <a:r>
              <a:rPr lang="en-US" sz="4100"/>
              <a:t>Barter</a:t>
            </a:r>
          </a:p>
        </p:txBody>
      </p:sp>
      <p:sp>
        <p:nvSpPr>
          <p:cNvPr id="5" name="Content Placeholder 4">
            <a:extLst>
              <a:ext uri="{FF2B5EF4-FFF2-40B4-BE49-F238E27FC236}">
                <a16:creationId xmlns:a16="http://schemas.microsoft.com/office/drawing/2014/main" id="{3AF7C1D4-EECF-3A4F-97BA-1EA9D8F67E87}"/>
              </a:ext>
            </a:extLst>
          </p:cNvPr>
          <p:cNvSpPr>
            <a:spLocks noGrp="1"/>
          </p:cNvSpPr>
          <p:nvPr>
            <p:ph idx="1"/>
          </p:nvPr>
        </p:nvSpPr>
        <p:spPr>
          <a:xfrm>
            <a:off x="3724073" y="2438400"/>
            <a:ext cx="4939867" cy="3785419"/>
          </a:xfrm>
        </p:spPr>
        <p:txBody>
          <a:bodyPr>
            <a:normAutofit/>
          </a:bodyPr>
          <a:lstStyle/>
          <a:p>
            <a:r>
              <a:rPr lang="en-US" sz="1700"/>
              <a:t>The use of barter-like methods may date back to at least 100,000 years ago, though there is no evidence of a society or economy that relied primarily on barter.</a:t>
            </a:r>
          </a:p>
          <a:p>
            <a:r>
              <a:rPr lang="en-US" sz="1700"/>
              <a:t> Instead, non-monetary societies operated largely along the principles of gift economy and debt.</a:t>
            </a:r>
          </a:p>
          <a:p>
            <a:r>
              <a:rPr lang="en-US" sz="1700"/>
              <a:t>When barter did in fact occur, it was usually between either complete strangers or potential enemies.</a:t>
            </a:r>
          </a:p>
          <a:p>
            <a:r>
              <a:rPr lang="en-US" sz="1700"/>
              <a:t>Many cultures around the world eventually developed the use of commodity money. </a:t>
            </a:r>
          </a:p>
          <a:p>
            <a:endParaRPr lang="en-US" sz="1700"/>
          </a:p>
        </p:txBody>
      </p:sp>
      <p:pic>
        <p:nvPicPr>
          <p:cNvPr id="7" name="Picture 6" descr="Stock exchange numbers">
            <a:extLst>
              <a:ext uri="{FF2B5EF4-FFF2-40B4-BE49-F238E27FC236}">
                <a16:creationId xmlns:a16="http://schemas.microsoft.com/office/drawing/2014/main" id="{43AB8CF1-9D44-1E1C-1F91-8D83B632F0E3}"/>
              </a:ext>
            </a:extLst>
          </p:cNvPr>
          <p:cNvPicPr>
            <a:picLocks noChangeAspect="1"/>
          </p:cNvPicPr>
          <p:nvPr/>
        </p:nvPicPr>
        <p:blipFill rotWithShape="1">
          <a:blip r:embed="rId2"/>
          <a:srcRect l="33821" r="32340" b="-1"/>
          <a:stretch/>
        </p:blipFill>
        <p:spPr>
          <a:xfrm>
            <a:off x="20" y="10"/>
            <a:ext cx="3476673"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8E97C"/>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1D3558F-F3BA-DB40-A00C-6D4B7323C8A3}"/>
              </a:ext>
            </a:extLst>
          </p:cNvPr>
          <p:cNvSpPr>
            <a:spLocks noGrp="1"/>
          </p:cNvSpPr>
          <p:nvPr>
            <p:ph type="sldNum" sz="quarter" idx="12"/>
          </p:nvPr>
        </p:nvSpPr>
        <p:spPr>
          <a:xfrm>
            <a:off x="7625281" y="6356350"/>
            <a:ext cx="890069" cy="365125"/>
          </a:xfrm>
        </p:spPr>
        <p:txBody>
          <a:bodyPr>
            <a:normAutofit/>
          </a:bodyPr>
          <a:lstStyle/>
          <a:p>
            <a:pPr>
              <a:spcAft>
                <a:spcPts val="600"/>
              </a:spcAft>
            </a:pPr>
            <a:fld id="{16CE333F-2060-0E4C-9522-8EFD15CA4C3C}" type="slidenum">
              <a:rPr lang="en-US" smtClean="0"/>
              <a:pPr>
                <a:spcAft>
                  <a:spcPts val="600"/>
                </a:spcAft>
              </a:pPr>
              <a:t>39</a:t>
            </a:fld>
            <a:endParaRPr lang="en-US"/>
          </a:p>
        </p:txBody>
      </p:sp>
    </p:spTree>
    <p:extLst>
      <p:ext uri="{BB962C8B-B14F-4D97-AF65-F5344CB8AC3E}">
        <p14:creationId xmlns:p14="http://schemas.microsoft.com/office/powerpoint/2010/main" val="156497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8F2C90-FE14-988B-FD31-43D7FC8363DE}"/>
              </a:ext>
            </a:extLst>
          </p:cNvPr>
          <p:cNvSpPr>
            <a:spLocks noGrp="1"/>
          </p:cNvSpPr>
          <p:nvPr>
            <p:ph type="title"/>
          </p:nvPr>
        </p:nvSpPr>
        <p:spPr>
          <a:xfrm>
            <a:off x="1147082" y="540080"/>
            <a:ext cx="6849836" cy="994172"/>
          </a:xfrm>
        </p:spPr>
        <p:txBody>
          <a:bodyPr>
            <a:normAutofit/>
          </a:bodyPr>
          <a:lstStyle/>
          <a:p>
            <a:pPr algn="ctr"/>
            <a:r>
              <a:rPr lang="en-US" sz="2800" dirty="0"/>
              <a:t>Below are shown pieces of paper with pictures of dead people on them</a:t>
            </a:r>
          </a:p>
        </p:txBody>
      </p:sp>
      <p:pic>
        <p:nvPicPr>
          <p:cNvPr id="6" name="Picture 5" descr="A close up of a money bill&#10;&#10;Description automatically generated">
            <a:extLst>
              <a:ext uri="{FF2B5EF4-FFF2-40B4-BE49-F238E27FC236}">
                <a16:creationId xmlns:a16="http://schemas.microsoft.com/office/drawing/2014/main" id="{93F80BFE-BAB7-8DE8-158E-4EA563AF2546}"/>
              </a:ext>
            </a:extLst>
          </p:cNvPr>
          <p:cNvPicPr>
            <a:picLocks noChangeAspect="1"/>
          </p:cNvPicPr>
          <p:nvPr/>
        </p:nvPicPr>
        <p:blipFill>
          <a:blip r:embed="rId2"/>
          <a:stretch>
            <a:fillRect/>
          </a:stretch>
        </p:blipFill>
        <p:spPr>
          <a:xfrm>
            <a:off x="1414398" y="1846429"/>
            <a:ext cx="3157603" cy="1341981"/>
          </a:xfrm>
          <a:prstGeom prst="rect">
            <a:avLst/>
          </a:prstGeom>
        </p:spPr>
      </p:pic>
      <p:pic>
        <p:nvPicPr>
          <p:cNvPr id="1026" name="Picture 2" descr="T206 Honus Wagner - Wikipedia">
            <a:extLst>
              <a:ext uri="{FF2B5EF4-FFF2-40B4-BE49-F238E27FC236}">
                <a16:creationId xmlns:a16="http://schemas.microsoft.com/office/drawing/2014/main" id="{FBDB7FC4-E558-B8FB-C483-EC5CBE789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150" y="1830959"/>
            <a:ext cx="1210234" cy="22593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68B5C9C-EDEC-C8D6-A950-75435DFA1D61}"/>
              </a:ext>
            </a:extLst>
          </p:cNvPr>
          <p:cNvSpPr txBox="1"/>
          <p:nvPr/>
        </p:nvSpPr>
        <p:spPr>
          <a:xfrm>
            <a:off x="5477006" y="4447334"/>
            <a:ext cx="3109586" cy="507831"/>
          </a:xfrm>
          <a:prstGeom prst="rect">
            <a:avLst/>
          </a:prstGeom>
          <a:noFill/>
        </p:spPr>
        <p:txBody>
          <a:bodyPr wrap="square" rtlCol="0">
            <a:spAutoFit/>
          </a:bodyPr>
          <a:lstStyle/>
          <a:p>
            <a:pPr algn="ctr"/>
            <a:r>
              <a:rPr lang="en-US" sz="1350" dirty="0" err="1"/>
              <a:t>Honus</a:t>
            </a:r>
            <a:r>
              <a:rPr lang="en-US" sz="1350" dirty="0"/>
              <a:t> Wagner baseball card.  Sold for $7.25 Million in August 2022</a:t>
            </a:r>
          </a:p>
        </p:txBody>
      </p:sp>
      <p:sp>
        <p:nvSpPr>
          <p:cNvPr id="8" name="Up Arrow 7">
            <a:extLst>
              <a:ext uri="{FF2B5EF4-FFF2-40B4-BE49-F238E27FC236}">
                <a16:creationId xmlns:a16="http://schemas.microsoft.com/office/drawing/2014/main" id="{FC033167-4985-7A03-D3F6-B99ACC529F7E}"/>
              </a:ext>
            </a:extLst>
          </p:cNvPr>
          <p:cNvSpPr/>
          <p:nvPr/>
        </p:nvSpPr>
        <p:spPr>
          <a:xfrm>
            <a:off x="6825530" y="4133364"/>
            <a:ext cx="363474" cy="262040"/>
          </a:xfrm>
          <a:prstGeom prst="upArrow">
            <a:avLst/>
          </a:prstGeom>
          <a:solidFill>
            <a:srgbClr val="FFC0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44AAE3EB-930A-B2E7-605B-923D035C695A}"/>
              </a:ext>
            </a:extLst>
          </p:cNvPr>
          <p:cNvSpPr txBox="1"/>
          <p:nvPr/>
        </p:nvSpPr>
        <p:spPr>
          <a:xfrm>
            <a:off x="1403032" y="3560608"/>
            <a:ext cx="3109586" cy="300082"/>
          </a:xfrm>
          <a:prstGeom prst="rect">
            <a:avLst/>
          </a:prstGeom>
          <a:noFill/>
        </p:spPr>
        <p:txBody>
          <a:bodyPr wrap="square" rtlCol="0">
            <a:spAutoFit/>
          </a:bodyPr>
          <a:lstStyle/>
          <a:p>
            <a:pPr algn="ctr"/>
            <a:r>
              <a:rPr lang="en-US" sz="1350" dirty="0"/>
              <a:t>Worth $1 as per US Government</a:t>
            </a:r>
          </a:p>
        </p:txBody>
      </p:sp>
      <p:sp>
        <p:nvSpPr>
          <p:cNvPr id="10" name="Up Arrow 9">
            <a:extLst>
              <a:ext uri="{FF2B5EF4-FFF2-40B4-BE49-F238E27FC236}">
                <a16:creationId xmlns:a16="http://schemas.microsoft.com/office/drawing/2014/main" id="{0E0BBD28-C49E-34AE-F1E3-F951E0628F2B}"/>
              </a:ext>
            </a:extLst>
          </p:cNvPr>
          <p:cNvSpPr/>
          <p:nvPr/>
        </p:nvSpPr>
        <p:spPr>
          <a:xfrm>
            <a:off x="2751556" y="3246639"/>
            <a:ext cx="363474" cy="262040"/>
          </a:xfrm>
          <a:prstGeom prst="upArrow">
            <a:avLst/>
          </a:prstGeom>
          <a:solidFill>
            <a:srgbClr val="FFC0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26E8D0FF-3D05-00A0-08A9-33E9AADEDCA9}"/>
              </a:ext>
            </a:extLst>
          </p:cNvPr>
          <p:cNvSpPr txBox="1"/>
          <p:nvPr/>
        </p:nvSpPr>
        <p:spPr>
          <a:xfrm>
            <a:off x="1182883" y="5494454"/>
            <a:ext cx="6778234" cy="830997"/>
          </a:xfrm>
          <a:prstGeom prst="rect">
            <a:avLst/>
          </a:prstGeom>
          <a:solidFill>
            <a:schemeClr val="accent5">
              <a:lumMod val="20000"/>
              <a:lumOff val="80000"/>
            </a:schemeClr>
          </a:solidFill>
        </p:spPr>
        <p:txBody>
          <a:bodyPr wrap="square" rtlCol="0">
            <a:spAutoFit/>
          </a:bodyPr>
          <a:lstStyle/>
          <a:p>
            <a:pPr algn="ctr"/>
            <a:r>
              <a:rPr lang="en-US" sz="2400" dirty="0"/>
              <a:t>Why is the one on the left worth $1 and the one on the right is worth $7.25 million?</a:t>
            </a:r>
          </a:p>
        </p:txBody>
      </p:sp>
    </p:spTree>
    <p:extLst>
      <p:ext uri="{BB962C8B-B14F-4D97-AF65-F5344CB8AC3E}">
        <p14:creationId xmlns:p14="http://schemas.microsoft.com/office/powerpoint/2010/main" val="1418213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61EC48-DFBF-E54B-B4A8-BBF854DF5BEF}"/>
              </a:ext>
            </a:extLst>
          </p:cNvPr>
          <p:cNvSpPr>
            <a:spLocks noGrp="1"/>
          </p:cNvSpPr>
          <p:nvPr>
            <p:ph type="title"/>
          </p:nvPr>
        </p:nvSpPr>
        <p:spPr/>
        <p:txBody>
          <a:bodyPr>
            <a:noAutofit/>
          </a:bodyPr>
          <a:lstStyle/>
          <a:p>
            <a:pPr algn="l"/>
            <a:r>
              <a:rPr lang="en-US" sz="4000" dirty="0"/>
              <a:t>History of Money</a:t>
            </a:r>
            <a:br>
              <a:rPr lang="en-US" sz="4000" dirty="0"/>
            </a:br>
            <a:r>
              <a:rPr lang="en-US" sz="4000" dirty="0"/>
              <a:t>Representative Money</a:t>
            </a:r>
          </a:p>
        </p:txBody>
      </p:sp>
      <p:sp>
        <p:nvSpPr>
          <p:cNvPr id="7" name="Content Placeholder 6">
            <a:extLst>
              <a:ext uri="{FF2B5EF4-FFF2-40B4-BE49-F238E27FC236}">
                <a16:creationId xmlns:a16="http://schemas.microsoft.com/office/drawing/2014/main" id="{080CB6C0-6352-2548-8A34-8D69C3D599DE}"/>
              </a:ext>
            </a:extLst>
          </p:cNvPr>
          <p:cNvSpPr>
            <a:spLocks noGrp="1"/>
          </p:cNvSpPr>
          <p:nvPr>
            <p:ph sz="half" idx="1"/>
          </p:nvPr>
        </p:nvSpPr>
        <p:spPr>
          <a:xfrm>
            <a:off x="457200" y="1600200"/>
            <a:ext cx="4800600" cy="4525963"/>
          </a:xfrm>
        </p:spPr>
        <p:txBody>
          <a:bodyPr>
            <a:noAutofit/>
          </a:bodyPr>
          <a:lstStyle/>
          <a:p>
            <a:r>
              <a:rPr lang="en-US" sz="1600" dirty="0">
                <a:solidFill>
                  <a:srgbClr val="2014FF"/>
                </a:solidFill>
              </a:rPr>
              <a:t>The system of commodity (“hard”) money eventually evolved into a system of representative money (promissory notes).</a:t>
            </a:r>
          </a:p>
          <a:p>
            <a:r>
              <a:rPr lang="en-US" sz="1600" dirty="0"/>
              <a:t>This occurred because gold and silver merchants or banks would issue receipts to their depositors – redeemable for the commodity money deposited. </a:t>
            </a:r>
          </a:p>
          <a:p>
            <a:r>
              <a:rPr lang="en-US" sz="1600" dirty="0"/>
              <a:t>Eventually, these receipts became generally accepted as a means of payment and were used as money. </a:t>
            </a:r>
          </a:p>
          <a:p>
            <a:r>
              <a:rPr lang="en-US" sz="1600" dirty="0">
                <a:solidFill>
                  <a:srgbClr val="2014FF"/>
                </a:solidFill>
              </a:rPr>
              <a:t>Paper money or banknotes were first used in China during the Song dynasty. </a:t>
            </a:r>
          </a:p>
          <a:p>
            <a:r>
              <a:rPr lang="en-US" sz="1600" dirty="0"/>
              <a:t>These banknotes, known as "jiaozi", evolved from promissory notes that had been used since the 7th century. </a:t>
            </a:r>
          </a:p>
          <a:p>
            <a:r>
              <a:rPr lang="en-US" sz="1600" dirty="0"/>
              <a:t>However, they did not displace commodity money and were used alongside coins. </a:t>
            </a:r>
          </a:p>
          <a:p>
            <a:r>
              <a:rPr lang="en-US" sz="1600" dirty="0"/>
              <a:t>In the 13th century, paper money became known in Europe through the accounts of travelers, such as Marco Polo and William of </a:t>
            </a:r>
            <a:r>
              <a:rPr lang="en-US" sz="1600" dirty="0" err="1"/>
              <a:t>Rubruck</a:t>
            </a:r>
            <a:endParaRPr lang="en-US" sz="1600" dirty="0"/>
          </a:p>
        </p:txBody>
      </p:sp>
      <p:pic>
        <p:nvPicPr>
          <p:cNvPr id="12" name="Content Placeholder 11" descr="A picture containing text, rug, furniture&#10;&#10;Description automatically generated">
            <a:extLst>
              <a:ext uri="{FF2B5EF4-FFF2-40B4-BE49-F238E27FC236}">
                <a16:creationId xmlns:a16="http://schemas.microsoft.com/office/drawing/2014/main" id="{7CD8EA96-5A96-EB47-A016-3F4052F334E3}"/>
              </a:ext>
            </a:extLst>
          </p:cNvPr>
          <p:cNvPicPr>
            <a:picLocks noGrp="1" noChangeAspect="1"/>
          </p:cNvPicPr>
          <p:nvPr>
            <p:ph sz="half" idx="2"/>
          </p:nvPr>
        </p:nvPicPr>
        <p:blipFill>
          <a:blip r:embed="rId2"/>
          <a:stretch>
            <a:fillRect/>
          </a:stretch>
        </p:blipFill>
        <p:spPr>
          <a:xfrm>
            <a:off x="5453098" y="1600200"/>
            <a:ext cx="2428803" cy="4525963"/>
          </a:xfrm>
        </p:spPr>
      </p:pic>
      <p:sp>
        <p:nvSpPr>
          <p:cNvPr id="5" name="Slide Number Placeholder 4">
            <a:extLst>
              <a:ext uri="{FF2B5EF4-FFF2-40B4-BE49-F238E27FC236}">
                <a16:creationId xmlns:a16="http://schemas.microsoft.com/office/drawing/2014/main" id="{FC25016F-7637-3746-8DC2-70712CB274EE}"/>
              </a:ext>
            </a:extLst>
          </p:cNvPr>
          <p:cNvSpPr>
            <a:spLocks noGrp="1"/>
          </p:cNvSpPr>
          <p:nvPr>
            <p:ph type="sldNum" sz="quarter" idx="12"/>
          </p:nvPr>
        </p:nvSpPr>
        <p:spPr/>
        <p:txBody>
          <a:bodyPr/>
          <a:lstStyle/>
          <a:p>
            <a:fld id="{16CE333F-2060-0E4C-9522-8EFD15CA4C3C}" type="slidenum">
              <a:rPr lang="en-US" smtClean="0"/>
              <a:t>40</a:t>
            </a:fld>
            <a:endParaRPr lang="en-US"/>
          </a:p>
        </p:txBody>
      </p:sp>
    </p:spTree>
    <p:extLst>
      <p:ext uri="{BB962C8B-B14F-4D97-AF65-F5344CB8AC3E}">
        <p14:creationId xmlns:p14="http://schemas.microsoft.com/office/powerpoint/2010/main" val="816217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C39F-78E6-9E4B-B14E-8DCE8A320CC9}"/>
              </a:ext>
            </a:extLst>
          </p:cNvPr>
          <p:cNvSpPr>
            <a:spLocks noGrp="1"/>
          </p:cNvSpPr>
          <p:nvPr>
            <p:ph type="title"/>
          </p:nvPr>
        </p:nvSpPr>
        <p:spPr/>
        <p:txBody>
          <a:bodyPr>
            <a:normAutofit/>
          </a:bodyPr>
          <a:lstStyle/>
          <a:p>
            <a:pPr algn="l"/>
            <a:r>
              <a:rPr lang="en-US" dirty="0"/>
              <a:t>History of Money: Coins</a:t>
            </a:r>
          </a:p>
        </p:txBody>
      </p:sp>
      <p:sp>
        <p:nvSpPr>
          <p:cNvPr id="3" name="Content Placeholder 2">
            <a:extLst>
              <a:ext uri="{FF2B5EF4-FFF2-40B4-BE49-F238E27FC236}">
                <a16:creationId xmlns:a16="http://schemas.microsoft.com/office/drawing/2014/main" id="{664AE52C-7465-174E-827D-78832EEA955B}"/>
              </a:ext>
            </a:extLst>
          </p:cNvPr>
          <p:cNvSpPr>
            <a:spLocks noGrp="1"/>
          </p:cNvSpPr>
          <p:nvPr>
            <p:ph sz="half" idx="1"/>
          </p:nvPr>
        </p:nvSpPr>
        <p:spPr>
          <a:xfrm>
            <a:off x="457199" y="1600200"/>
            <a:ext cx="4778829" cy="4525963"/>
          </a:xfrm>
        </p:spPr>
        <p:txBody>
          <a:bodyPr>
            <a:noAutofit/>
          </a:bodyPr>
          <a:lstStyle/>
          <a:p>
            <a:r>
              <a:rPr lang="en-US" sz="2000" dirty="0"/>
              <a:t>The Mesopotamian shekel was a unit of weight and relied on the mass of something like 160 grains of barley.</a:t>
            </a:r>
          </a:p>
          <a:p>
            <a:r>
              <a:rPr lang="en-US" sz="2000" dirty="0"/>
              <a:t>The first usage of the term came from Mesopotamia circa 3000 BC. Societies in the Americas, Asia, Africa and Australia used shell money – often, the shells of the cowry (</a:t>
            </a:r>
            <a:r>
              <a:rPr lang="en-US" sz="2000" dirty="0" err="1"/>
              <a:t>Cypraea</a:t>
            </a:r>
            <a:r>
              <a:rPr lang="en-US" sz="2000" dirty="0"/>
              <a:t> </a:t>
            </a:r>
            <a:r>
              <a:rPr lang="en-US" sz="2000" dirty="0" err="1"/>
              <a:t>moneta</a:t>
            </a:r>
            <a:r>
              <a:rPr lang="en-US" sz="2000" dirty="0"/>
              <a:t> L. or C. annulus L.). </a:t>
            </a:r>
          </a:p>
          <a:p>
            <a:r>
              <a:rPr lang="en-US" sz="2000" dirty="0"/>
              <a:t>According to Herodotus, the Lydians were the first people to introduce the use of gold and silver coins.</a:t>
            </a:r>
          </a:p>
          <a:p>
            <a:r>
              <a:rPr lang="en-US" sz="2000" dirty="0">
                <a:solidFill>
                  <a:srgbClr val="2014FF"/>
                </a:solidFill>
              </a:rPr>
              <a:t>It is thought by modern scholars that these first stamped coins were minted around 650 to 600 BC</a:t>
            </a:r>
          </a:p>
          <a:p>
            <a:endParaRPr lang="en-US" sz="2000" dirty="0"/>
          </a:p>
        </p:txBody>
      </p:sp>
      <p:pic>
        <p:nvPicPr>
          <p:cNvPr id="7" name="Content Placeholder 6" descr="A picture containing text, coin&#10;&#10;Description automatically generated">
            <a:extLst>
              <a:ext uri="{FF2B5EF4-FFF2-40B4-BE49-F238E27FC236}">
                <a16:creationId xmlns:a16="http://schemas.microsoft.com/office/drawing/2014/main" id="{29FF2BE1-F9ED-0F49-B0A0-51CF7F6B5404}"/>
              </a:ext>
            </a:extLst>
          </p:cNvPr>
          <p:cNvPicPr>
            <a:picLocks noGrp="1" noChangeAspect="1"/>
          </p:cNvPicPr>
          <p:nvPr>
            <p:ph sz="half" idx="2"/>
          </p:nvPr>
        </p:nvPicPr>
        <p:blipFill>
          <a:blip r:embed="rId2"/>
          <a:stretch>
            <a:fillRect/>
          </a:stretch>
        </p:blipFill>
        <p:spPr>
          <a:xfrm>
            <a:off x="5344886" y="1905853"/>
            <a:ext cx="3526064" cy="2222214"/>
          </a:xfrm>
        </p:spPr>
      </p:pic>
      <p:sp>
        <p:nvSpPr>
          <p:cNvPr id="5" name="Slide Number Placeholder 4">
            <a:extLst>
              <a:ext uri="{FF2B5EF4-FFF2-40B4-BE49-F238E27FC236}">
                <a16:creationId xmlns:a16="http://schemas.microsoft.com/office/drawing/2014/main" id="{711647F7-5924-A745-AF11-8128A826DAB9}"/>
              </a:ext>
            </a:extLst>
          </p:cNvPr>
          <p:cNvSpPr>
            <a:spLocks noGrp="1"/>
          </p:cNvSpPr>
          <p:nvPr>
            <p:ph type="sldNum" sz="quarter" idx="12"/>
          </p:nvPr>
        </p:nvSpPr>
        <p:spPr/>
        <p:txBody>
          <a:bodyPr/>
          <a:lstStyle/>
          <a:p>
            <a:fld id="{16CE333F-2060-0E4C-9522-8EFD15CA4C3C}" type="slidenum">
              <a:rPr lang="en-US" smtClean="0"/>
              <a:t>41</a:t>
            </a:fld>
            <a:endParaRPr lang="en-US"/>
          </a:p>
        </p:txBody>
      </p:sp>
    </p:spTree>
    <p:extLst>
      <p:ext uri="{BB962C8B-B14F-4D97-AF65-F5344CB8AC3E}">
        <p14:creationId xmlns:p14="http://schemas.microsoft.com/office/powerpoint/2010/main" val="460786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1E58C576-E765-034C-AF69-29E2DBBFD6AB}"/>
              </a:ext>
            </a:extLst>
          </p:cNvPr>
          <p:cNvSpPr>
            <a:spLocks noGrp="1"/>
          </p:cNvSpPr>
          <p:nvPr>
            <p:ph type="title"/>
          </p:nvPr>
        </p:nvSpPr>
        <p:spPr>
          <a:xfrm>
            <a:off x="482599" y="321734"/>
            <a:ext cx="5168390" cy="1135737"/>
          </a:xfrm>
        </p:spPr>
        <p:txBody>
          <a:bodyPr>
            <a:normAutofit/>
          </a:bodyPr>
          <a:lstStyle/>
          <a:p>
            <a:r>
              <a:rPr lang="en-US" sz="3100"/>
              <a:t>History of Money</a:t>
            </a:r>
            <a:br>
              <a:rPr lang="en-US" sz="3100"/>
            </a:br>
            <a:r>
              <a:rPr lang="en-US" sz="3100"/>
              <a:t>Gold Standard</a:t>
            </a:r>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0AF61DE-7C37-3183-DF2F-57600C7C933F}"/>
              </a:ext>
            </a:extLst>
          </p:cNvPr>
          <p:cNvPicPr>
            <a:picLocks noChangeAspect="1"/>
          </p:cNvPicPr>
          <p:nvPr/>
        </p:nvPicPr>
        <p:blipFill rotWithShape="1">
          <a:blip r:embed="rId2"/>
          <a:srcRect l="30394" r="25182"/>
          <a:stretch/>
        </p:blipFill>
        <p:spPr>
          <a:xfrm>
            <a:off x="6097404" y="10"/>
            <a:ext cx="3046596" cy="6857990"/>
          </a:xfrm>
          <a:prstGeom prst="rect">
            <a:avLst/>
          </a:prstGeom>
        </p:spPr>
      </p:pic>
      <p:grpSp>
        <p:nvGrpSpPr>
          <p:cNvPr id="20" name="Group 19">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21" name="Rectangle 2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2CDC6E61-6D5D-214F-A697-AC7539D175F9}"/>
              </a:ext>
            </a:extLst>
          </p:cNvPr>
          <p:cNvSpPr>
            <a:spLocks noGrp="1"/>
          </p:cNvSpPr>
          <p:nvPr>
            <p:ph type="sldNum" sz="quarter" idx="12"/>
          </p:nvPr>
        </p:nvSpPr>
        <p:spPr>
          <a:xfrm>
            <a:off x="6603999" y="6356350"/>
            <a:ext cx="2057400" cy="365125"/>
          </a:xfrm>
        </p:spPr>
        <p:txBody>
          <a:bodyPr>
            <a:normAutofit/>
          </a:bodyPr>
          <a:lstStyle/>
          <a:p>
            <a:pPr>
              <a:spcAft>
                <a:spcPts val="600"/>
              </a:spcAft>
            </a:pPr>
            <a:fld id="{16CE333F-2060-0E4C-9522-8EFD15CA4C3C}" type="slidenum">
              <a:rPr lang="en-US">
                <a:solidFill>
                  <a:srgbClr val="FFFFFF"/>
                </a:solidFill>
              </a:rPr>
              <a:pPr>
                <a:spcAft>
                  <a:spcPts val="600"/>
                </a:spcAft>
              </a:pPr>
              <a:t>42</a:t>
            </a:fld>
            <a:endParaRPr lang="en-US">
              <a:solidFill>
                <a:srgbClr val="FFFFFF"/>
              </a:solidFill>
            </a:endParaRPr>
          </a:p>
        </p:txBody>
      </p:sp>
      <p:graphicFrame>
        <p:nvGraphicFramePr>
          <p:cNvPr id="9" name="Content Placeholder 6">
            <a:extLst>
              <a:ext uri="{FF2B5EF4-FFF2-40B4-BE49-F238E27FC236}">
                <a16:creationId xmlns:a16="http://schemas.microsoft.com/office/drawing/2014/main" id="{952A7BA5-C439-F0FC-85CD-B9094BB93F66}"/>
              </a:ext>
            </a:extLst>
          </p:cNvPr>
          <p:cNvGraphicFramePr>
            <a:graphicFrameLocks noGrp="1"/>
          </p:cNvGraphicFramePr>
          <p:nvPr>
            <p:ph idx="1"/>
            <p:extLst>
              <p:ext uri="{D42A27DB-BD31-4B8C-83A1-F6EECF244321}">
                <p14:modId xmlns:p14="http://schemas.microsoft.com/office/powerpoint/2010/main" val="747335808"/>
              </p:ext>
            </p:extLst>
          </p:nvPr>
        </p:nvGraphicFramePr>
        <p:xfrm>
          <a:off x="482600" y="1782981"/>
          <a:ext cx="5168390"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7426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58C576-E765-034C-AF69-29E2DBBFD6AB}"/>
              </a:ext>
            </a:extLst>
          </p:cNvPr>
          <p:cNvSpPr>
            <a:spLocks noGrp="1"/>
          </p:cNvSpPr>
          <p:nvPr>
            <p:ph type="title"/>
          </p:nvPr>
        </p:nvSpPr>
        <p:spPr/>
        <p:txBody>
          <a:bodyPr>
            <a:normAutofit fontScale="90000"/>
          </a:bodyPr>
          <a:lstStyle/>
          <a:p>
            <a:pPr algn="l"/>
            <a:r>
              <a:rPr lang="en-US" dirty="0"/>
              <a:t>History of Money</a:t>
            </a:r>
            <a:br>
              <a:rPr lang="en-US" dirty="0"/>
            </a:br>
            <a:r>
              <a:rPr lang="en-US" sz="3600" dirty="0">
                <a:solidFill>
                  <a:srgbClr val="123DFF"/>
                </a:solidFill>
              </a:rPr>
              <a:t>Rise of the Petrodollar Standard</a:t>
            </a:r>
            <a:br>
              <a:rPr lang="en-US" dirty="0"/>
            </a:br>
            <a:endParaRPr lang="en-US" sz="1300" dirty="0"/>
          </a:p>
        </p:txBody>
      </p:sp>
      <p:sp>
        <p:nvSpPr>
          <p:cNvPr id="7" name="Content Placeholder 6">
            <a:extLst>
              <a:ext uri="{FF2B5EF4-FFF2-40B4-BE49-F238E27FC236}">
                <a16:creationId xmlns:a16="http://schemas.microsoft.com/office/drawing/2014/main" id="{67CAF9CD-909A-DA44-A24A-AA409645615B}"/>
              </a:ext>
            </a:extLst>
          </p:cNvPr>
          <p:cNvSpPr>
            <a:spLocks noGrp="1"/>
          </p:cNvSpPr>
          <p:nvPr>
            <p:ph idx="1"/>
          </p:nvPr>
        </p:nvSpPr>
        <p:spPr/>
        <p:txBody>
          <a:bodyPr>
            <a:normAutofit fontScale="55000" lnSpcReduction="20000"/>
          </a:bodyPr>
          <a:lstStyle/>
          <a:p>
            <a:pPr>
              <a:spcBef>
                <a:spcPts val="0"/>
              </a:spcBef>
              <a:spcAft>
                <a:spcPts val="1200"/>
              </a:spcAft>
            </a:pPr>
            <a:r>
              <a:rPr lang="en-US" dirty="0"/>
              <a:t>After the Bretton Woods agreement in 1944 until 1971, the value of the US dollar was determined by its value relative to gold.</a:t>
            </a:r>
          </a:p>
          <a:p>
            <a:pPr>
              <a:spcBef>
                <a:spcPts val="0"/>
              </a:spcBef>
              <a:spcAft>
                <a:spcPts val="1200"/>
              </a:spcAft>
            </a:pPr>
            <a:r>
              <a:rPr lang="en-US" dirty="0"/>
              <a:t>But since fiat currencies are much harder to define their value, you need some sort of threshold or element to which to compare their value</a:t>
            </a:r>
          </a:p>
          <a:p>
            <a:pPr algn="l">
              <a:spcBef>
                <a:spcPts val="0"/>
              </a:spcBef>
              <a:spcAft>
                <a:spcPts val="1200"/>
              </a:spcAft>
            </a:pPr>
            <a:r>
              <a:rPr lang="en-US" dirty="0"/>
              <a:t>You can compare its value to other fiat currencies to get an idea, but if you want to retain the title as the ‘</a:t>
            </a:r>
            <a:r>
              <a:rPr lang="en-US" dirty="0">
                <a:solidFill>
                  <a:srgbClr val="123DFF"/>
                </a:solidFill>
              </a:rPr>
              <a:t>world’s reserve currency</a:t>
            </a:r>
            <a:r>
              <a:rPr lang="en-US" dirty="0"/>
              <a:t>’ you might need something more.</a:t>
            </a:r>
          </a:p>
          <a:p>
            <a:pPr algn="l">
              <a:spcBef>
                <a:spcPts val="0"/>
              </a:spcBef>
              <a:spcAft>
                <a:spcPts val="1200"/>
              </a:spcAft>
            </a:pPr>
            <a:r>
              <a:rPr lang="en-US" dirty="0"/>
              <a:t>The US government knew this…while also acknowledging the critical importance oil was going to have over the next several decades (for the economy, wars, etc.).</a:t>
            </a:r>
          </a:p>
          <a:p>
            <a:pPr algn="l">
              <a:spcBef>
                <a:spcPts val="0"/>
              </a:spcBef>
              <a:spcAft>
                <a:spcPts val="1200"/>
              </a:spcAft>
            </a:pPr>
            <a:r>
              <a:rPr lang="en-US" dirty="0">
                <a:solidFill>
                  <a:srgbClr val="123DFF"/>
                </a:solidFill>
              </a:rPr>
              <a:t>Consequently, in 1979, they reached an agreement with Saudi Arabia so that all oil exports from that country — and all Middle-East oil-exporting countries today — had the value of oil denominated in dollars.</a:t>
            </a:r>
          </a:p>
          <a:p>
            <a:pPr algn="l">
              <a:spcBef>
                <a:spcPts val="0"/>
              </a:spcBef>
              <a:spcAft>
                <a:spcPts val="1200"/>
              </a:spcAft>
            </a:pPr>
            <a:r>
              <a:rPr lang="en-US" dirty="0">
                <a:solidFill>
                  <a:srgbClr val="123DFF"/>
                </a:solidFill>
              </a:rPr>
              <a:t>In very simple terms, if you need oil, you must own dollars to acquire it. </a:t>
            </a:r>
          </a:p>
          <a:p>
            <a:pPr algn="l">
              <a:spcBef>
                <a:spcPts val="0"/>
              </a:spcBef>
              <a:spcAft>
                <a:spcPts val="1200"/>
              </a:spcAft>
            </a:pPr>
            <a:r>
              <a:rPr lang="en-US" dirty="0"/>
              <a:t>This created the concept of the ‘petrodollar’ which forged the US dollar as the world’s reserve currency.</a:t>
            </a:r>
          </a:p>
          <a:p>
            <a:pPr algn="l">
              <a:spcBef>
                <a:spcPts val="0"/>
              </a:spcBef>
              <a:spcAft>
                <a:spcPts val="1200"/>
              </a:spcAft>
            </a:pPr>
            <a:endParaRPr lang="en-US" sz="1200" b="0" i="0" u="none" strike="noStrike" dirty="0">
              <a:solidFill>
                <a:srgbClr val="292929"/>
              </a:solidFill>
              <a:effectLst/>
              <a:latin typeface="source-serif-pro"/>
            </a:endParaRPr>
          </a:p>
          <a:p>
            <a:pPr>
              <a:spcBef>
                <a:spcPts val="0"/>
              </a:spcBef>
              <a:spcAft>
                <a:spcPts val="1200"/>
              </a:spcAft>
            </a:pPr>
            <a:endParaRPr lang="en-US" sz="2000" dirty="0"/>
          </a:p>
        </p:txBody>
      </p:sp>
      <p:sp>
        <p:nvSpPr>
          <p:cNvPr id="5" name="Slide Number Placeholder 4">
            <a:extLst>
              <a:ext uri="{FF2B5EF4-FFF2-40B4-BE49-F238E27FC236}">
                <a16:creationId xmlns:a16="http://schemas.microsoft.com/office/drawing/2014/main" id="{2CDC6E61-6D5D-214F-A697-AC7539D175F9}"/>
              </a:ext>
            </a:extLst>
          </p:cNvPr>
          <p:cNvSpPr>
            <a:spLocks noGrp="1"/>
          </p:cNvSpPr>
          <p:nvPr>
            <p:ph type="sldNum" sz="quarter" idx="12"/>
          </p:nvPr>
        </p:nvSpPr>
        <p:spPr/>
        <p:txBody>
          <a:bodyPr/>
          <a:lstStyle/>
          <a:p>
            <a:fld id="{16CE333F-2060-0E4C-9522-8EFD15CA4C3C}" type="slidenum">
              <a:rPr lang="en-US" smtClean="0"/>
              <a:t>43</a:t>
            </a:fld>
            <a:endParaRPr lang="en-US"/>
          </a:p>
        </p:txBody>
      </p:sp>
      <p:sp>
        <p:nvSpPr>
          <p:cNvPr id="2" name="TextBox 1">
            <a:extLst>
              <a:ext uri="{FF2B5EF4-FFF2-40B4-BE49-F238E27FC236}">
                <a16:creationId xmlns:a16="http://schemas.microsoft.com/office/drawing/2014/main" id="{0CA12F71-6195-5B2B-C7A0-9A12D6A9E5A3}"/>
              </a:ext>
            </a:extLst>
          </p:cNvPr>
          <p:cNvSpPr txBox="1"/>
          <p:nvPr/>
        </p:nvSpPr>
        <p:spPr>
          <a:xfrm>
            <a:off x="2261508" y="5833130"/>
            <a:ext cx="4620985" cy="523220"/>
          </a:xfrm>
          <a:prstGeom prst="rect">
            <a:avLst/>
          </a:prstGeom>
          <a:solidFill>
            <a:schemeClr val="accent1">
              <a:lumMod val="20000"/>
              <a:lumOff val="80000"/>
            </a:schemeClr>
          </a:solidFill>
        </p:spPr>
        <p:txBody>
          <a:bodyPr wrap="square" rtlCol="0">
            <a:spAutoFit/>
          </a:bodyPr>
          <a:lstStyle/>
          <a:p>
            <a:r>
              <a:rPr lang="en-US" sz="1400" dirty="0"/>
              <a:t>https://</a:t>
            </a:r>
            <a:r>
              <a:rPr lang="en-US" sz="1400" dirty="0" err="1"/>
              <a:t>medium.com</a:t>
            </a:r>
            <a:r>
              <a:rPr lang="en-US" sz="1400" dirty="0"/>
              <a:t>/@</a:t>
            </a:r>
            <a:r>
              <a:rPr lang="en-US" sz="1400" dirty="0" err="1"/>
              <a:t>ignacio.de.gregorio.noblejas</a:t>
            </a:r>
            <a:r>
              <a:rPr lang="en-US" sz="1400" dirty="0"/>
              <a:t>/crypto-is-the-path-to-digital-world-domination-3dd42176266f</a:t>
            </a:r>
          </a:p>
        </p:txBody>
      </p:sp>
    </p:spTree>
    <p:extLst>
      <p:ext uri="{BB962C8B-B14F-4D97-AF65-F5344CB8AC3E}">
        <p14:creationId xmlns:p14="http://schemas.microsoft.com/office/powerpoint/2010/main" val="55236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8FEB-9114-DD46-8F2F-7EF363F1ED46}"/>
              </a:ext>
            </a:extLst>
          </p:cNvPr>
          <p:cNvSpPr>
            <a:spLocks noGrp="1"/>
          </p:cNvSpPr>
          <p:nvPr>
            <p:ph type="title"/>
          </p:nvPr>
        </p:nvSpPr>
        <p:spPr>
          <a:xfrm>
            <a:off x="3724072" y="629268"/>
            <a:ext cx="4939868" cy="1286160"/>
          </a:xfrm>
        </p:spPr>
        <p:txBody>
          <a:bodyPr anchor="b">
            <a:normAutofit/>
          </a:bodyPr>
          <a:lstStyle/>
          <a:p>
            <a:pPr>
              <a:lnSpc>
                <a:spcPct val="90000"/>
              </a:lnSpc>
            </a:pPr>
            <a:r>
              <a:rPr lang="en-US" sz="4100" dirty="0"/>
              <a:t>Monetary Policy: Federal Reserve</a:t>
            </a:r>
          </a:p>
        </p:txBody>
      </p:sp>
      <p:pic>
        <p:nvPicPr>
          <p:cNvPr id="7" name="Picture 6">
            <a:extLst>
              <a:ext uri="{FF2B5EF4-FFF2-40B4-BE49-F238E27FC236}">
                <a16:creationId xmlns:a16="http://schemas.microsoft.com/office/drawing/2014/main" id="{0727F48A-51ED-EE90-C4B5-AA6C8F0B8539}"/>
              </a:ext>
            </a:extLst>
          </p:cNvPr>
          <p:cNvPicPr>
            <a:picLocks noChangeAspect="1"/>
          </p:cNvPicPr>
          <p:nvPr/>
        </p:nvPicPr>
        <p:blipFill rotWithShape="1">
          <a:blip r:embed="rId2"/>
          <a:srcRect l="33963" r="32197" b="-1"/>
          <a:stretch/>
        </p:blipFill>
        <p:spPr>
          <a:xfrm>
            <a:off x="20" y="10"/>
            <a:ext cx="3476673"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94E15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77544E4-B2F6-964C-8D21-FF0727269CBE}"/>
              </a:ext>
            </a:extLst>
          </p:cNvPr>
          <p:cNvSpPr>
            <a:spLocks noGrp="1"/>
          </p:cNvSpPr>
          <p:nvPr>
            <p:ph type="sldNum" sz="quarter" idx="12"/>
          </p:nvPr>
        </p:nvSpPr>
        <p:spPr>
          <a:xfrm>
            <a:off x="7625281" y="6356350"/>
            <a:ext cx="890069" cy="365125"/>
          </a:xfrm>
        </p:spPr>
        <p:txBody>
          <a:bodyPr>
            <a:normAutofit/>
          </a:bodyPr>
          <a:lstStyle/>
          <a:p>
            <a:pPr>
              <a:spcAft>
                <a:spcPts val="600"/>
              </a:spcAft>
            </a:pPr>
            <a:fld id="{16CE333F-2060-0E4C-9522-8EFD15CA4C3C}" type="slidenum">
              <a:rPr lang="en-US" smtClean="0"/>
              <a:pPr>
                <a:spcAft>
                  <a:spcPts val="600"/>
                </a:spcAft>
              </a:pPr>
              <a:t>44</a:t>
            </a:fld>
            <a:endParaRPr lang="en-US"/>
          </a:p>
        </p:txBody>
      </p:sp>
      <p:graphicFrame>
        <p:nvGraphicFramePr>
          <p:cNvPr id="6" name="Content Placeholder 2">
            <a:extLst>
              <a:ext uri="{FF2B5EF4-FFF2-40B4-BE49-F238E27FC236}">
                <a16:creationId xmlns:a16="http://schemas.microsoft.com/office/drawing/2014/main" id="{BABD5A1D-0FDA-F9B5-7ACC-AD5FC4F7095B}"/>
              </a:ext>
            </a:extLst>
          </p:cNvPr>
          <p:cNvGraphicFramePr>
            <a:graphicFrameLocks noGrp="1"/>
          </p:cNvGraphicFramePr>
          <p:nvPr>
            <p:ph idx="1"/>
            <p:extLst>
              <p:ext uri="{D42A27DB-BD31-4B8C-83A1-F6EECF244321}">
                <p14:modId xmlns:p14="http://schemas.microsoft.com/office/powerpoint/2010/main" val="2463144365"/>
              </p:ext>
            </p:extLst>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5428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D6DF-776D-DC4D-9002-91A25BBAC97E}"/>
              </a:ext>
            </a:extLst>
          </p:cNvPr>
          <p:cNvSpPr>
            <a:spLocks noGrp="1"/>
          </p:cNvSpPr>
          <p:nvPr>
            <p:ph type="title"/>
          </p:nvPr>
        </p:nvSpPr>
        <p:spPr/>
        <p:txBody>
          <a:bodyPr>
            <a:normAutofit fontScale="90000"/>
          </a:bodyPr>
          <a:lstStyle/>
          <a:p>
            <a:pPr algn="l"/>
            <a:r>
              <a:rPr lang="en-US" dirty="0"/>
              <a:t>Monetary Policy</a:t>
            </a:r>
            <a:br>
              <a:rPr lang="en-US" dirty="0"/>
            </a:br>
            <a:r>
              <a:rPr lang="en-US" dirty="0"/>
              <a:t>Inflation and Deflation</a:t>
            </a:r>
          </a:p>
        </p:txBody>
      </p:sp>
      <p:sp>
        <p:nvSpPr>
          <p:cNvPr id="3" name="Content Placeholder 2">
            <a:extLst>
              <a:ext uri="{FF2B5EF4-FFF2-40B4-BE49-F238E27FC236}">
                <a16:creationId xmlns:a16="http://schemas.microsoft.com/office/drawing/2014/main" id="{2C6E7790-5AA7-EE4D-83B5-1074E9F96948}"/>
              </a:ext>
            </a:extLst>
          </p:cNvPr>
          <p:cNvSpPr>
            <a:spLocks noGrp="1"/>
          </p:cNvSpPr>
          <p:nvPr>
            <p:ph idx="1"/>
          </p:nvPr>
        </p:nvSpPr>
        <p:spPr/>
        <p:txBody>
          <a:bodyPr>
            <a:normAutofit/>
          </a:bodyPr>
          <a:lstStyle/>
          <a:p>
            <a:r>
              <a:rPr lang="en-US" sz="2000" dirty="0"/>
              <a:t>When gold and silver are used as money, the money supply can grow only if the supply of these metals is increased by mining. </a:t>
            </a:r>
          </a:p>
          <a:p>
            <a:r>
              <a:rPr lang="en-US" sz="2000" dirty="0"/>
              <a:t>This rate of increase will accelerate during periods of gold rushes and discoveries, such as when Columbus traveled to the New World and brought back gold and silver to Spain, or when gold was discovered in California in 1848. </a:t>
            </a:r>
          </a:p>
          <a:p>
            <a:r>
              <a:rPr lang="en-US" sz="2000" dirty="0"/>
              <a:t>This caused </a:t>
            </a:r>
            <a:r>
              <a:rPr lang="en-US" sz="2000" dirty="0">
                <a:solidFill>
                  <a:srgbClr val="2014FF"/>
                </a:solidFill>
              </a:rPr>
              <a:t>inflation, as the value of gold went down (briefly)</a:t>
            </a:r>
            <a:r>
              <a:rPr lang="en-US" sz="2000" dirty="0"/>
              <a:t>. </a:t>
            </a:r>
          </a:p>
          <a:p>
            <a:r>
              <a:rPr lang="en-US" sz="2000" dirty="0"/>
              <a:t>However, if the rate of gold mining cannot keep up with the growth of the economy, gold becomes </a:t>
            </a:r>
            <a:r>
              <a:rPr lang="en-US" sz="2000" dirty="0">
                <a:solidFill>
                  <a:srgbClr val="0017FF"/>
                </a:solidFill>
              </a:rPr>
              <a:t>relatively more valuable</a:t>
            </a:r>
            <a:r>
              <a:rPr lang="en-US" sz="2000" dirty="0"/>
              <a:t>, and prices (denominated in gold) must drop, causing </a:t>
            </a:r>
            <a:r>
              <a:rPr lang="en-US" sz="2000" dirty="0">
                <a:solidFill>
                  <a:srgbClr val="0017FF"/>
                </a:solidFill>
              </a:rPr>
              <a:t>deflation</a:t>
            </a:r>
            <a:r>
              <a:rPr lang="en-US" sz="2000" dirty="0"/>
              <a:t>. </a:t>
            </a:r>
          </a:p>
          <a:p>
            <a:r>
              <a:rPr lang="en-US" sz="2000" dirty="0"/>
              <a:t>Deflation was the more typical situation for over a century when gold and paper money backed by gold were used as money in the 18th and 19th centuries, which is when many “panics” and “recessions” occurred</a:t>
            </a:r>
          </a:p>
        </p:txBody>
      </p:sp>
      <p:sp>
        <p:nvSpPr>
          <p:cNvPr id="4" name="Slide Number Placeholder 3">
            <a:extLst>
              <a:ext uri="{FF2B5EF4-FFF2-40B4-BE49-F238E27FC236}">
                <a16:creationId xmlns:a16="http://schemas.microsoft.com/office/drawing/2014/main" id="{A2E4B680-6621-3641-8A8E-05618FC6EDCE}"/>
              </a:ext>
            </a:extLst>
          </p:cNvPr>
          <p:cNvSpPr>
            <a:spLocks noGrp="1"/>
          </p:cNvSpPr>
          <p:nvPr>
            <p:ph type="sldNum" sz="quarter" idx="12"/>
          </p:nvPr>
        </p:nvSpPr>
        <p:spPr/>
        <p:txBody>
          <a:bodyPr/>
          <a:lstStyle/>
          <a:p>
            <a:fld id="{16CE333F-2060-0E4C-9522-8EFD15CA4C3C}" type="slidenum">
              <a:rPr lang="en-US" smtClean="0"/>
              <a:t>45</a:t>
            </a:fld>
            <a:endParaRPr lang="en-US"/>
          </a:p>
        </p:txBody>
      </p:sp>
    </p:spTree>
    <p:extLst>
      <p:ext uri="{BB962C8B-B14F-4D97-AF65-F5344CB8AC3E}">
        <p14:creationId xmlns:p14="http://schemas.microsoft.com/office/powerpoint/2010/main" val="2052312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A7D45-AC3B-B745-8B35-5F85712D7592}"/>
              </a:ext>
            </a:extLst>
          </p:cNvPr>
          <p:cNvSpPr>
            <a:spLocks noGrp="1"/>
          </p:cNvSpPr>
          <p:nvPr>
            <p:ph type="title"/>
          </p:nvPr>
        </p:nvSpPr>
        <p:spPr/>
        <p:txBody>
          <a:bodyPr/>
          <a:lstStyle/>
          <a:p>
            <a:pPr algn="l"/>
            <a:r>
              <a:rPr lang="en-US"/>
              <a:t>Control of Money Supply</a:t>
            </a:r>
            <a:endParaRPr lang="en-US" dirty="0"/>
          </a:p>
        </p:txBody>
      </p:sp>
      <p:sp>
        <p:nvSpPr>
          <p:cNvPr id="3" name="Content Placeholder 2">
            <a:extLst>
              <a:ext uri="{FF2B5EF4-FFF2-40B4-BE49-F238E27FC236}">
                <a16:creationId xmlns:a16="http://schemas.microsoft.com/office/drawing/2014/main" id="{FBF954D2-5FEB-414A-BF77-2F59DBDB7D97}"/>
              </a:ext>
            </a:extLst>
          </p:cNvPr>
          <p:cNvSpPr>
            <a:spLocks noGrp="1"/>
          </p:cNvSpPr>
          <p:nvPr>
            <p:ph idx="1"/>
          </p:nvPr>
        </p:nvSpPr>
        <p:spPr/>
        <p:txBody>
          <a:bodyPr>
            <a:normAutofit fontScale="70000" lnSpcReduction="20000"/>
          </a:bodyPr>
          <a:lstStyle/>
          <a:p>
            <a:r>
              <a:rPr lang="en-US" dirty="0"/>
              <a:t>Some of the tools used to control the money supply include: </a:t>
            </a:r>
          </a:p>
          <a:p>
            <a:pPr lvl="1"/>
            <a:r>
              <a:rPr lang="en-US" dirty="0">
                <a:solidFill>
                  <a:srgbClr val="2014FF"/>
                </a:solidFill>
              </a:rPr>
              <a:t>Changing the interest rate at which the central bank loans money to (or borrows money from) the commercial banks</a:t>
            </a:r>
          </a:p>
          <a:p>
            <a:pPr lvl="1"/>
            <a:r>
              <a:rPr lang="en-US" dirty="0">
                <a:solidFill>
                  <a:srgbClr val="2014FF"/>
                </a:solidFill>
              </a:rPr>
              <a:t>Currency purchases or sales</a:t>
            </a:r>
          </a:p>
          <a:p>
            <a:pPr lvl="1"/>
            <a:r>
              <a:rPr lang="en-US" dirty="0">
                <a:solidFill>
                  <a:srgbClr val="2014FF"/>
                </a:solidFill>
              </a:rPr>
              <a:t>Increasing or lowering government borrowing (“monetary policy”)</a:t>
            </a:r>
          </a:p>
          <a:p>
            <a:pPr lvl="1"/>
            <a:r>
              <a:rPr lang="en-US" dirty="0">
                <a:solidFill>
                  <a:srgbClr val="2014FF"/>
                </a:solidFill>
              </a:rPr>
              <a:t>Increasing or lowering government spending (“fiscal policy”)</a:t>
            </a:r>
          </a:p>
          <a:p>
            <a:pPr lvl="1"/>
            <a:r>
              <a:rPr lang="en-US" dirty="0">
                <a:solidFill>
                  <a:srgbClr val="2014FF"/>
                </a:solidFill>
              </a:rPr>
              <a:t>Manipulation of exchange rates</a:t>
            </a:r>
          </a:p>
          <a:p>
            <a:pPr lvl="1"/>
            <a:r>
              <a:rPr lang="en-US" dirty="0">
                <a:solidFill>
                  <a:srgbClr val="2014FF"/>
                </a:solidFill>
              </a:rPr>
              <a:t>Raising or lowering bank reserve requirements</a:t>
            </a:r>
          </a:p>
          <a:p>
            <a:r>
              <a:rPr lang="en-US" dirty="0"/>
              <a:t>In the US, the Federal Reserve (FED) is responsible for controlling the money supply, while in the Euro area the respective institution is the </a:t>
            </a:r>
            <a:r>
              <a:rPr lang="en-US" dirty="0">
                <a:solidFill>
                  <a:srgbClr val="2014FF"/>
                </a:solidFill>
              </a:rPr>
              <a:t>European Central Bank </a:t>
            </a:r>
            <a:r>
              <a:rPr lang="en-US" dirty="0"/>
              <a:t>(ECB)</a:t>
            </a:r>
          </a:p>
          <a:p>
            <a:r>
              <a:rPr lang="en-US" dirty="0"/>
              <a:t>Other central banks with a significant impact on global finances are the Bank of Japan (</a:t>
            </a:r>
            <a:r>
              <a:rPr lang="en-US" dirty="0" err="1"/>
              <a:t>BoJ</a:t>
            </a:r>
            <a:r>
              <a:rPr lang="en-US" dirty="0"/>
              <a:t>), People's Bank of China (</a:t>
            </a:r>
            <a:r>
              <a:rPr lang="en-US" dirty="0" err="1"/>
              <a:t>PBoC</a:t>
            </a:r>
            <a:r>
              <a:rPr lang="en-US" dirty="0"/>
              <a:t>) and the Bank of England (BoE). </a:t>
            </a:r>
          </a:p>
          <a:p>
            <a:endParaRPr lang="en-US" dirty="0"/>
          </a:p>
        </p:txBody>
      </p:sp>
      <p:sp>
        <p:nvSpPr>
          <p:cNvPr id="4" name="Slide Number Placeholder 3">
            <a:extLst>
              <a:ext uri="{FF2B5EF4-FFF2-40B4-BE49-F238E27FC236}">
                <a16:creationId xmlns:a16="http://schemas.microsoft.com/office/drawing/2014/main" id="{3DA29EEF-A4A2-714C-A1F7-D26EC37B70D8}"/>
              </a:ext>
            </a:extLst>
          </p:cNvPr>
          <p:cNvSpPr>
            <a:spLocks noGrp="1"/>
          </p:cNvSpPr>
          <p:nvPr>
            <p:ph type="sldNum" sz="quarter" idx="12"/>
          </p:nvPr>
        </p:nvSpPr>
        <p:spPr/>
        <p:txBody>
          <a:bodyPr/>
          <a:lstStyle/>
          <a:p>
            <a:fld id="{16CE333F-2060-0E4C-9522-8EFD15CA4C3C}" type="slidenum">
              <a:rPr lang="en-US" smtClean="0"/>
              <a:t>46</a:t>
            </a:fld>
            <a:endParaRPr lang="en-US"/>
          </a:p>
        </p:txBody>
      </p:sp>
    </p:spTree>
    <p:extLst>
      <p:ext uri="{BB962C8B-B14F-4D97-AF65-F5344CB8AC3E}">
        <p14:creationId xmlns:p14="http://schemas.microsoft.com/office/powerpoint/2010/main" val="210110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9E40-CA15-3243-B688-D2C817EBC937}"/>
              </a:ext>
            </a:extLst>
          </p:cNvPr>
          <p:cNvSpPr>
            <a:spLocks noGrp="1"/>
          </p:cNvSpPr>
          <p:nvPr>
            <p:ph type="title"/>
          </p:nvPr>
        </p:nvSpPr>
        <p:spPr/>
        <p:txBody>
          <a:bodyPr/>
          <a:lstStyle/>
          <a:p>
            <a:r>
              <a:rPr lang="en-US" dirty="0"/>
              <a:t>Self Organizing Monetary Systems</a:t>
            </a:r>
          </a:p>
        </p:txBody>
      </p:sp>
      <p:sp>
        <p:nvSpPr>
          <p:cNvPr id="3" name="Content Placeholder 2">
            <a:extLst>
              <a:ext uri="{FF2B5EF4-FFF2-40B4-BE49-F238E27FC236}">
                <a16:creationId xmlns:a16="http://schemas.microsoft.com/office/drawing/2014/main" id="{AAC32B29-AEEC-B94D-BEA3-ED12CECCDBF1}"/>
              </a:ext>
            </a:extLst>
          </p:cNvPr>
          <p:cNvSpPr>
            <a:spLocks noGrp="1"/>
          </p:cNvSpPr>
          <p:nvPr>
            <p:ph idx="1"/>
          </p:nvPr>
        </p:nvSpPr>
        <p:spPr/>
        <p:txBody>
          <a:bodyPr>
            <a:normAutofit fontScale="92500" lnSpcReduction="10000"/>
          </a:bodyPr>
          <a:lstStyle/>
          <a:p>
            <a:r>
              <a:rPr lang="en-US" sz="2000" dirty="0"/>
              <a:t>In the aftermath of the Great Financial Crisis of 2008, a mysterious person, never identified, by the name of “</a:t>
            </a:r>
            <a:r>
              <a:rPr lang="en-US" sz="2000" dirty="0">
                <a:solidFill>
                  <a:srgbClr val="2014FF"/>
                </a:solidFill>
              </a:rPr>
              <a:t>Satoshi Nakamoto</a:t>
            </a:r>
            <a:r>
              <a:rPr lang="en-US" sz="2000" dirty="0"/>
              <a:t>”, proposed a new monetary system that satisfied the major requirements of a monetary system, but was not under any central control</a:t>
            </a:r>
          </a:p>
          <a:p>
            <a:r>
              <a:rPr lang="en-US" sz="2000" dirty="0">
                <a:solidFill>
                  <a:srgbClr val="2014FF"/>
                </a:solidFill>
              </a:rPr>
              <a:t>Nakamoto wrote a white paper and sent it to a selected list of email recipients, following which he placed the software in open access on the world wide web, encouraging others to download it and join the network</a:t>
            </a:r>
          </a:p>
          <a:p>
            <a:r>
              <a:rPr lang="en-US" sz="2000" dirty="0"/>
              <a:t>Since that time, many other alternative coins have been proposed, including Ethereum, </a:t>
            </a:r>
            <a:r>
              <a:rPr lang="en-US" sz="2000" dirty="0" err="1"/>
              <a:t>Cardano</a:t>
            </a:r>
            <a:r>
              <a:rPr lang="en-US" sz="2000" dirty="0"/>
              <a:t>, XRP, Terra, Solana, Avalanche, </a:t>
            </a:r>
            <a:r>
              <a:rPr lang="en-US" sz="2000" dirty="0" err="1"/>
              <a:t>Polkadot</a:t>
            </a:r>
            <a:r>
              <a:rPr lang="en-US" sz="2000" dirty="0"/>
              <a:t>…</a:t>
            </a:r>
          </a:p>
          <a:p>
            <a:r>
              <a:rPr lang="en-US" sz="2000" dirty="0"/>
              <a:t>All of these make use of the most novel development of Bitcoin (BTC), which is the idea of the blockchain, a means of verifying BTC transactions by mechanisms that prevent the double spending of coins</a:t>
            </a:r>
          </a:p>
          <a:p>
            <a:r>
              <a:rPr lang="en-US" sz="2000" dirty="0"/>
              <a:t>Blockchains have now been investigated as a means of legitimizing the authenticity of ledger entries that are required for all monetary transactions, thereby establishing the trust that is needed for any monetary system to be accepted</a:t>
            </a:r>
          </a:p>
        </p:txBody>
      </p:sp>
      <p:sp>
        <p:nvSpPr>
          <p:cNvPr id="4" name="Slide Number Placeholder 3">
            <a:extLst>
              <a:ext uri="{FF2B5EF4-FFF2-40B4-BE49-F238E27FC236}">
                <a16:creationId xmlns:a16="http://schemas.microsoft.com/office/drawing/2014/main" id="{E6748E6A-AE8D-DE47-9F01-114B0B7B7037}"/>
              </a:ext>
            </a:extLst>
          </p:cNvPr>
          <p:cNvSpPr>
            <a:spLocks noGrp="1"/>
          </p:cNvSpPr>
          <p:nvPr>
            <p:ph type="sldNum" sz="quarter" idx="12"/>
          </p:nvPr>
        </p:nvSpPr>
        <p:spPr/>
        <p:txBody>
          <a:bodyPr/>
          <a:lstStyle/>
          <a:p>
            <a:fld id="{16CE333F-2060-0E4C-9522-8EFD15CA4C3C}" type="slidenum">
              <a:rPr lang="en-US" smtClean="0"/>
              <a:t>47</a:t>
            </a:fld>
            <a:endParaRPr lang="en-US"/>
          </a:p>
        </p:txBody>
      </p:sp>
    </p:spTree>
    <p:extLst>
      <p:ext uri="{BB962C8B-B14F-4D97-AF65-F5344CB8AC3E}">
        <p14:creationId xmlns:p14="http://schemas.microsoft.com/office/powerpoint/2010/main" val="2761956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1337" t="14095" r="10219"/>
          <a:stretch/>
        </p:blipFill>
        <p:spPr>
          <a:xfrm>
            <a:off x="1619794" y="539930"/>
            <a:ext cx="5913121" cy="5891349"/>
          </a:xfrm>
          <a:prstGeom prst="rect">
            <a:avLst/>
          </a:prstGeom>
        </p:spPr>
      </p:pic>
      <p:sp>
        <p:nvSpPr>
          <p:cNvPr id="4" name="Slide Number Placeholder 3"/>
          <p:cNvSpPr>
            <a:spLocks noGrp="1"/>
          </p:cNvSpPr>
          <p:nvPr>
            <p:ph type="sldNum" sz="quarter" idx="12"/>
          </p:nvPr>
        </p:nvSpPr>
        <p:spPr/>
        <p:txBody>
          <a:bodyPr/>
          <a:lstStyle/>
          <a:p>
            <a:fld id="{16CE333F-2060-0E4C-9522-8EFD15CA4C3C}" type="slidenum">
              <a:rPr lang="en-US" smtClean="0"/>
              <a:t>48</a:t>
            </a:fld>
            <a:endParaRPr lang="en-US"/>
          </a:p>
        </p:txBody>
      </p:sp>
      <p:sp>
        <p:nvSpPr>
          <p:cNvPr id="7" name="TextBox 6"/>
          <p:cNvSpPr txBox="1"/>
          <p:nvPr/>
        </p:nvSpPr>
        <p:spPr>
          <a:xfrm>
            <a:off x="1785254" y="226423"/>
            <a:ext cx="5582194" cy="369332"/>
          </a:xfrm>
          <a:prstGeom prst="rect">
            <a:avLst/>
          </a:prstGeom>
          <a:noFill/>
        </p:spPr>
        <p:txBody>
          <a:bodyPr wrap="square" rtlCol="0">
            <a:spAutoFit/>
          </a:bodyPr>
          <a:lstStyle/>
          <a:p>
            <a:pPr algn="ctr"/>
            <a:r>
              <a:rPr lang="en-US" dirty="0">
                <a:solidFill>
                  <a:srgbClr val="FF0000"/>
                </a:solidFill>
              </a:rPr>
              <a:t>https://</a:t>
            </a:r>
            <a:r>
              <a:rPr lang="en-US" dirty="0" err="1">
                <a:solidFill>
                  <a:srgbClr val="FF0000"/>
                </a:solidFill>
              </a:rPr>
              <a:t>bitcoin.org</a:t>
            </a:r>
            <a:r>
              <a:rPr lang="en-US" dirty="0">
                <a:solidFill>
                  <a:srgbClr val="FF0000"/>
                </a:solidFill>
              </a:rPr>
              <a:t>/</a:t>
            </a:r>
            <a:r>
              <a:rPr lang="en-US" dirty="0" err="1">
                <a:solidFill>
                  <a:srgbClr val="FF0000"/>
                </a:solidFill>
              </a:rPr>
              <a:t>bitcoin.pdf</a:t>
            </a:r>
            <a:endParaRPr lang="en-US" dirty="0">
              <a:solidFill>
                <a:srgbClr val="FF0000"/>
              </a:solidFill>
            </a:endParaRPr>
          </a:p>
        </p:txBody>
      </p:sp>
    </p:spTree>
    <p:extLst>
      <p:ext uri="{BB962C8B-B14F-4D97-AF65-F5344CB8AC3E}">
        <p14:creationId xmlns:p14="http://schemas.microsoft.com/office/powerpoint/2010/main" val="8208749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732C24-0EE5-BE40-9F7D-AD6502A84270}"/>
              </a:ext>
            </a:extLst>
          </p:cNvPr>
          <p:cNvSpPr>
            <a:spLocks noGrp="1"/>
          </p:cNvSpPr>
          <p:nvPr>
            <p:ph type="title"/>
          </p:nvPr>
        </p:nvSpPr>
        <p:spPr/>
        <p:txBody>
          <a:bodyPr/>
          <a:lstStyle/>
          <a:p>
            <a:pPr algn="l"/>
            <a:r>
              <a:rPr lang="en-US" dirty="0"/>
              <a:t>Bitcoin</a:t>
            </a:r>
          </a:p>
        </p:txBody>
      </p:sp>
      <p:sp>
        <p:nvSpPr>
          <p:cNvPr id="6" name="Content Placeholder 5">
            <a:extLst>
              <a:ext uri="{FF2B5EF4-FFF2-40B4-BE49-F238E27FC236}">
                <a16:creationId xmlns:a16="http://schemas.microsoft.com/office/drawing/2014/main" id="{12234F0C-CFFC-0C41-869D-38DCA51D66ED}"/>
              </a:ext>
            </a:extLst>
          </p:cNvPr>
          <p:cNvSpPr>
            <a:spLocks noGrp="1"/>
          </p:cNvSpPr>
          <p:nvPr>
            <p:ph sz="half" idx="1"/>
          </p:nvPr>
        </p:nvSpPr>
        <p:spPr>
          <a:xfrm>
            <a:off x="320040" y="1271016"/>
            <a:ext cx="4846320" cy="4525963"/>
          </a:xfrm>
        </p:spPr>
        <p:txBody>
          <a:bodyPr>
            <a:noAutofit/>
          </a:bodyPr>
          <a:lstStyle/>
          <a:p>
            <a:r>
              <a:rPr lang="en-US" sz="1600" dirty="0">
                <a:solidFill>
                  <a:srgbClr val="0017FF"/>
                </a:solidFill>
              </a:rPr>
              <a:t>Bitcoin is a cryptocurrency, a digital asset that uses cryptography to control its creation and management, rather than relying on central authorities.</a:t>
            </a:r>
          </a:p>
          <a:p>
            <a:r>
              <a:rPr lang="en-US" sz="1600" dirty="0"/>
              <a:t>Originally designed as a medium of exchange, Bitcoin is now primarily regarded as a store of value, often called “digital gold”. </a:t>
            </a:r>
          </a:p>
          <a:p>
            <a:r>
              <a:rPr lang="en-US" sz="1600" dirty="0"/>
              <a:t>Over the course of bitcoin's history, it has undergone rapid growth to become a significant store of value both on- and offline. </a:t>
            </a:r>
          </a:p>
          <a:p>
            <a:r>
              <a:rPr lang="en-US" sz="1600" dirty="0"/>
              <a:t>From the mid-2010s, some businesses began accepting bitcoin in addition to traditional currencies. </a:t>
            </a:r>
          </a:p>
          <a:p>
            <a:endParaRPr lang="en-US" sz="1600" dirty="0"/>
          </a:p>
          <a:p>
            <a:endParaRPr lang="en-US" sz="1600" dirty="0"/>
          </a:p>
        </p:txBody>
      </p:sp>
      <p:pic>
        <p:nvPicPr>
          <p:cNvPr id="9" name="Content Placeholder 8">
            <a:extLst>
              <a:ext uri="{FF2B5EF4-FFF2-40B4-BE49-F238E27FC236}">
                <a16:creationId xmlns:a16="http://schemas.microsoft.com/office/drawing/2014/main" id="{5971D765-823B-E64D-A2B5-B06F544E084A}"/>
              </a:ext>
            </a:extLst>
          </p:cNvPr>
          <p:cNvPicPr>
            <a:picLocks noGrp="1" noChangeAspect="1"/>
          </p:cNvPicPr>
          <p:nvPr>
            <p:ph sz="half" idx="2"/>
          </p:nvPr>
        </p:nvPicPr>
        <p:blipFill>
          <a:blip r:embed="rId2"/>
          <a:stretch>
            <a:fillRect/>
          </a:stretch>
        </p:blipFill>
        <p:spPr>
          <a:xfrm>
            <a:off x="5407190" y="1271016"/>
            <a:ext cx="3352761" cy="2126271"/>
          </a:xfrm>
        </p:spPr>
      </p:pic>
      <p:sp>
        <p:nvSpPr>
          <p:cNvPr id="4" name="Slide Number Placeholder 3">
            <a:extLst>
              <a:ext uri="{FF2B5EF4-FFF2-40B4-BE49-F238E27FC236}">
                <a16:creationId xmlns:a16="http://schemas.microsoft.com/office/drawing/2014/main" id="{ACED2B24-2DDC-6C49-90E1-F1813667CB9A}"/>
              </a:ext>
            </a:extLst>
          </p:cNvPr>
          <p:cNvSpPr>
            <a:spLocks noGrp="1"/>
          </p:cNvSpPr>
          <p:nvPr>
            <p:ph type="sldNum" sz="quarter" idx="12"/>
          </p:nvPr>
        </p:nvSpPr>
        <p:spPr/>
        <p:txBody>
          <a:bodyPr/>
          <a:lstStyle/>
          <a:p>
            <a:fld id="{16CE333F-2060-0E4C-9522-8EFD15CA4C3C}" type="slidenum">
              <a:rPr lang="en-US" smtClean="0"/>
              <a:t>49</a:t>
            </a:fld>
            <a:endParaRPr lang="en-US"/>
          </a:p>
        </p:txBody>
      </p:sp>
      <p:pic>
        <p:nvPicPr>
          <p:cNvPr id="10" name="Picture 9">
            <a:extLst>
              <a:ext uri="{FF2B5EF4-FFF2-40B4-BE49-F238E27FC236}">
                <a16:creationId xmlns:a16="http://schemas.microsoft.com/office/drawing/2014/main" id="{12D4B64C-293F-364C-9E04-E85265A746A1}"/>
              </a:ext>
            </a:extLst>
          </p:cNvPr>
          <p:cNvPicPr>
            <a:picLocks noChangeAspect="1"/>
          </p:cNvPicPr>
          <p:nvPr/>
        </p:nvPicPr>
        <p:blipFill>
          <a:blip r:embed="rId3"/>
          <a:stretch>
            <a:fillRect/>
          </a:stretch>
        </p:blipFill>
        <p:spPr>
          <a:xfrm>
            <a:off x="5407190" y="3740911"/>
            <a:ext cx="3279610" cy="2123489"/>
          </a:xfrm>
          <a:prstGeom prst="rect">
            <a:avLst/>
          </a:prstGeom>
        </p:spPr>
      </p:pic>
    </p:spTree>
    <p:extLst>
      <p:ext uri="{BB962C8B-B14F-4D97-AF65-F5344CB8AC3E}">
        <p14:creationId xmlns:p14="http://schemas.microsoft.com/office/powerpoint/2010/main" val="1765983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6EEB92-4B4F-B4CD-CD16-35F26F92FC98}"/>
              </a:ext>
            </a:extLst>
          </p:cNvPr>
          <p:cNvSpPr>
            <a:spLocks noGrp="1"/>
          </p:cNvSpPr>
          <p:nvPr>
            <p:ph type="title"/>
          </p:nvPr>
        </p:nvSpPr>
        <p:spPr/>
        <p:txBody>
          <a:bodyPr>
            <a:normAutofit/>
          </a:bodyPr>
          <a:lstStyle/>
          <a:p>
            <a:r>
              <a:rPr lang="en-US" dirty="0"/>
              <a:t>Three Stages of Money</a:t>
            </a:r>
            <a:br>
              <a:rPr lang="en-US" dirty="0"/>
            </a:br>
            <a:r>
              <a:rPr lang="en-US" sz="2025" dirty="0">
                <a:solidFill>
                  <a:srgbClr val="0728FF"/>
                </a:solidFill>
              </a:rPr>
              <a:t>(as per Ray </a:t>
            </a:r>
            <a:r>
              <a:rPr lang="en-US" sz="2025" dirty="0" err="1">
                <a:solidFill>
                  <a:srgbClr val="0728FF"/>
                </a:solidFill>
              </a:rPr>
              <a:t>Dalio</a:t>
            </a:r>
            <a:r>
              <a:rPr lang="en-US" sz="2025" dirty="0">
                <a:solidFill>
                  <a:srgbClr val="0728FF"/>
                </a:solidFill>
              </a:rPr>
              <a:t>, “Principles for Dealing with the Changing World Order”)</a:t>
            </a:r>
          </a:p>
        </p:txBody>
      </p:sp>
      <p:sp>
        <p:nvSpPr>
          <p:cNvPr id="4" name="Content Placeholder 3">
            <a:extLst>
              <a:ext uri="{FF2B5EF4-FFF2-40B4-BE49-F238E27FC236}">
                <a16:creationId xmlns:a16="http://schemas.microsoft.com/office/drawing/2014/main" id="{81CC2146-EC5F-5F10-91C9-7C880B726D52}"/>
              </a:ext>
            </a:extLst>
          </p:cNvPr>
          <p:cNvSpPr>
            <a:spLocks noGrp="1"/>
          </p:cNvSpPr>
          <p:nvPr>
            <p:ph idx="1"/>
          </p:nvPr>
        </p:nvSpPr>
        <p:spPr/>
        <p:txBody>
          <a:bodyPr>
            <a:normAutofit fontScale="92500" lnSpcReduction="20000"/>
          </a:bodyPr>
          <a:lstStyle/>
          <a:p>
            <a:pPr marL="385763" indent="-385763">
              <a:buFont typeface="+mj-lt"/>
              <a:buAutoNum type="arabicPeriod"/>
            </a:pPr>
            <a:r>
              <a:rPr lang="en-US" dirty="0"/>
              <a:t>The objects (coins) are themselves valuable</a:t>
            </a:r>
          </a:p>
          <a:p>
            <a:pPr marL="385763" indent="-385763">
              <a:buFont typeface="+mj-lt"/>
              <a:buAutoNum type="arabicPeriod"/>
            </a:pPr>
            <a:endParaRPr lang="en-US" dirty="0"/>
          </a:p>
          <a:p>
            <a:pPr marL="385763" indent="-385763">
              <a:buFont typeface="+mj-lt"/>
              <a:buAutoNum type="arabicPeriod"/>
            </a:pPr>
            <a:r>
              <a:rPr lang="en-US" dirty="0"/>
              <a:t>Pieces of paper are used to represent valuable objects, and can be exchanged for those objects (Bretton Woods 1944, “Gold Standard”)</a:t>
            </a:r>
          </a:p>
          <a:p>
            <a:pPr marL="385763" indent="-385763">
              <a:buFont typeface="+mj-lt"/>
              <a:buAutoNum type="arabicPeriod"/>
            </a:pPr>
            <a:endParaRPr lang="en-US" dirty="0"/>
          </a:p>
          <a:p>
            <a:pPr marL="385763" indent="-385763">
              <a:buFont typeface="+mj-lt"/>
              <a:buAutoNum type="arabicPeriod"/>
            </a:pPr>
            <a:r>
              <a:rPr lang="en-US" dirty="0"/>
              <a:t>Pieces of paper are declared to be themselves of value by the issuer, and are not backed by any valuable object (”fiat money”, Nixon takes us off the gold standard in 1971)</a:t>
            </a:r>
          </a:p>
        </p:txBody>
      </p:sp>
      <p:pic>
        <p:nvPicPr>
          <p:cNvPr id="2050" name="Picture 2" descr="How Much Gold Is in That Roman Coin? - Archaeology Magazine">
            <a:extLst>
              <a:ext uri="{FF2B5EF4-FFF2-40B4-BE49-F238E27FC236}">
                <a16:creationId xmlns:a16="http://schemas.microsoft.com/office/drawing/2014/main" id="{5A8034B8-72D1-7AA2-1634-3B6D11CB3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341" y="1977001"/>
            <a:ext cx="584835" cy="5486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3DE2B7-CA4D-55BC-E8BD-BB4925D09A12}"/>
              </a:ext>
            </a:extLst>
          </p:cNvPr>
          <p:cNvSpPr txBox="1"/>
          <p:nvPr/>
        </p:nvSpPr>
        <p:spPr>
          <a:xfrm>
            <a:off x="7575458" y="2082686"/>
            <a:ext cx="1013291" cy="300082"/>
          </a:xfrm>
          <a:prstGeom prst="rect">
            <a:avLst/>
          </a:prstGeom>
          <a:noFill/>
        </p:spPr>
        <p:txBody>
          <a:bodyPr wrap="none" rtlCol="0">
            <a:spAutoFit/>
          </a:bodyPr>
          <a:lstStyle/>
          <a:p>
            <a:r>
              <a:rPr lang="en-US" sz="1350" dirty="0"/>
              <a:t>Roman coin</a:t>
            </a:r>
          </a:p>
        </p:txBody>
      </p:sp>
      <p:sp>
        <p:nvSpPr>
          <p:cNvPr id="6" name="Left Arrow 5">
            <a:extLst>
              <a:ext uri="{FF2B5EF4-FFF2-40B4-BE49-F238E27FC236}">
                <a16:creationId xmlns:a16="http://schemas.microsoft.com/office/drawing/2014/main" id="{D70DF288-6E3C-EA35-6C39-D37590DBC0A2}"/>
              </a:ext>
            </a:extLst>
          </p:cNvPr>
          <p:cNvSpPr/>
          <p:nvPr/>
        </p:nvSpPr>
        <p:spPr>
          <a:xfrm>
            <a:off x="7327917" y="2050603"/>
            <a:ext cx="272034" cy="363474"/>
          </a:xfrm>
          <a:prstGeom prst="leftArrow">
            <a:avLst/>
          </a:prstGeom>
          <a:solidFill>
            <a:srgbClr val="FFC0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29623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60539-AAA7-0040-8A82-15CD9B7C8881}"/>
              </a:ext>
            </a:extLst>
          </p:cNvPr>
          <p:cNvSpPr>
            <a:spLocks noGrp="1"/>
          </p:cNvSpPr>
          <p:nvPr>
            <p:ph type="title"/>
          </p:nvPr>
        </p:nvSpPr>
        <p:spPr/>
        <p:txBody>
          <a:bodyPr/>
          <a:lstStyle/>
          <a:p>
            <a:pPr algn="l"/>
            <a:r>
              <a:rPr lang="en-US" dirty="0"/>
              <a:t>Bitcoin</a:t>
            </a:r>
          </a:p>
        </p:txBody>
      </p:sp>
      <p:sp>
        <p:nvSpPr>
          <p:cNvPr id="7" name="Content Placeholder 6">
            <a:extLst>
              <a:ext uri="{FF2B5EF4-FFF2-40B4-BE49-F238E27FC236}">
                <a16:creationId xmlns:a16="http://schemas.microsoft.com/office/drawing/2014/main" id="{BC660EE0-060C-3847-9478-D7628FE5D8D9}"/>
              </a:ext>
            </a:extLst>
          </p:cNvPr>
          <p:cNvSpPr>
            <a:spLocks noGrp="1"/>
          </p:cNvSpPr>
          <p:nvPr>
            <p:ph sz="half" idx="1"/>
          </p:nvPr>
        </p:nvSpPr>
        <p:spPr/>
        <p:txBody>
          <a:bodyPr>
            <a:noAutofit/>
          </a:bodyPr>
          <a:lstStyle/>
          <a:p>
            <a:r>
              <a:rPr lang="en-US" sz="1800" dirty="0"/>
              <a:t>Prior to the release of bitcoin, there were a number of digital cash technologies starting with the issuer based </a:t>
            </a:r>
            <a:r>
              <a:rPr lang="en-US" sz="1800" dirty="0" err="1"/>
              <a:t>ecash</a:t>
            </a:r>
            <a:r>
              <a:rPr lang="en-US" sz="1800" dirty="0"/>
              <a:t> protocols of David </a:t>
            </a:r>
            <a:r>
              <a:rPr lang="en-US" sz="1800" dirty="0" err="1"/>
              <a:t>Chaum</a:t>
            </a:r>
            <a:r>
              <a:rPr lang="en-US" sz="1800" dirty="0"/>
              <a:t> and Stefan Brands.</a:t>
            </a:r>
          </a:p>
          <a:p>
            <a:r>
              <a:rPr lang="en-US" sz="1800" dirty="0"/>
              <a:t>The idea that solutions to computational puzzles could have some value was first proposed by cryptographers Cynthia </a:t>
            </a:r>
            <a:r>
              <a:rPr lang="en-US" sz="1800" dirty="0" err="1"/>
              <a:t>Dwork</a:t>
            </a:r>
            <a:r>
              <a:rPr lang="en-US" sz="1800" dirty="0"/>
              <a:t> and Moni </a:t>
            </a:r>
            <a:r>
              <a:rPr lang="en-US" sz="1800" dirty="0" err="1"/>
              <a:t>Naor</a:t>
            </a:r>
            <a:r>
              <a:rPr lang="en-US" sz="1800" dirty="0"/>
              <a:t> in 1992. </a:t>
            </a:r>
          </a:p>
          <a:p>
            <a:r>
              <a:rPr lang="en-US" sz="1800" dirty="0"/>
              <a:t>The idea was independently rediscovered by Adam Back who developed </a:t>
            </a:r>
            <a:r>
              <a:rPr lang="en-US" sz="1800" dirty="0" err="1">
                <a:solidFill>
                  <a:srgbClr val="0017FF"/>
                </a:solidFill>
              </a:rPr>
              <a:t>hashcash</a:t>
            </a:r>
            <a:r>
              <a:rPr lang="en-US" sz="1800" dirty="0"/>
              <a:t>, a proof-of-work scheme for spam control in 1997.</a:t>
            </a:r>
          </a:p>
          <a:p>
            <a:endParaRPr lang="en-US" sz="1800" dirty="0"/>
          </a:p>
        </p:txBody>
      </p:sp>
      <p:pic>
        <p:nvPicPr>
          <p:cNvPr id="4" name="Content Placeholder 3" descr="A screenshot of a cell phone&#10;&#10;Description automatically generated">
            <a:extLst>
              <a:ext uri="{FF2B5EF4-FFF2-40B4-BE49-F238E27FC236}">
                <a16:creationId xmlns:a16="http://schemas.microsoft.com/office/drawing/2014/main" id="{03AB7C3E-0C40-EF4E-A624-69CF4BC5632C}"/>
              </a:ext>
            </a:extLst>
          </p:cNvPr>
          <p:cNvPicPr>
            <a:picLocks noGrp="1" noChangeAspect="1"/>
          </p:cNvPicPr>
          <p:nvPr>
            <p:ph sz="half" idx="2"/>
          </p:nvPr>
        </p:nvPicPr>
        <p:blipFill>
          <a:blip r:embed="rId2"/>
          <a:stretch>
            <a:fillRect/>
          </a:stretch>
        </p:blipFill>
        <p:spPr>
          <a:xfrm>
            <a:off x="4775289" y="1600200"/>
            <a:ext cx="3784421" cy="4525963"/>
          </a:xfrm>
        </p:spPr>
      </p:pic>
      <p:sp>
        <p:nvSpPr>
          <p:cNvPr id="5" name="Slide Number Placeholder 4">
            <a:extLst>
              <a:ext uri="{FF2B5EF4-FFF2-40B4-BE49-F238E27FC236}">
                <a16:creationId xmlns:a16="http://schemas.microsoft.com/office/drawing/2014/main" id="{7B94C9FF-A65D-1840-A17D-1A2212364F28}"/>
              </a:ext>
            </a:extLst>
          </p:cNvPr>
          <p:cNvSpPr>
            <a:spLocks noGrp="1"/>
          </p:cNvSpPr>
          <p:nvPr>
            <p:ph type="sldNum" sz="quarter" idx="12"/>
          </p:nvPr>
        </p:nvSpPr>
        <p:spPr/>
        <p:txBody>
          <a:bodyPr/>
          <a:lstStyle/>
          <a:p>
            <a:fld id="{16CE333F-2060-0E4C-9522-8EFD15CA4C3C}" type="slidenum">
              <a:rPr lang="en-US" smtClean="0"/>
              <a:t>50</a:t>
            </a:fld>
            <a:endParaRPr lang="en-US"/>
          </a:p>
        </p:txBody>
      </p:sp>
    </p:spTree>
    <p:extLst>
      <p:ext uri="{BB962C8B-B14F-4D97-AF65-F5344CB8AC3E}">
        <p14:creationId xmlns:p14="http://schemas.microsoft.com/office/powerpoint/2010/main" val="3230235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37D8B-5C0F-8DDF-C943-BB2BD4D60AB8}"/>
              </a:ext>
            </a:extLst>
          </p:cNvPr>
          <p:cNvSpPr>
            <a:spLocks noGrp="1"/>
          </p:cNvSpPr>
          <p:nvPr>
            <p:ph type="title"/>
          </p:nvPr>
        </p:nvSpPr>
        <p:spPr/>
        <p:txBody>
          <a:bodyPr/>
          <a:lstStyle/>
          <a:p>
            <a:pPr algn="l"/>
            <a:r>
              <a:rPr lang="en-US" dirty="0"/>
              <a:t>Bitcoin</a:t>
            </a:r>
          </a:p>
        </p:txBody>
      </p:sp>
      <p:sp>
        <p:nvSpPr>
          <p:cNvPr id="3" name="Content Placeholder 2">
            <a:extLst>
              <a:ext uri="{FF2B5EF4-FFF2-40B4-BE49-F238E27FC236}">
                <a16:creationId xmlns:a16="http://schemas.microsoft.com/office/drawing/2014/main" id="{51422635-6B2F-59D3-F53F-107D7E13D74D}"/>
              </a:ext>
            </a:extLst>
          </p:cNvPr>
          <p:cNvSpPr>
            <a:spLocks noGrp="1"/>
          </p:cNvSpPr>
          <p:nvPr>
            <p:ph sz="half" idx="1"/>
          </p:nvPr>
        </p:nvSpPr>
        <p:spPr/>
        <p:txBody>
          <a:bodyPr>
            <a:normAutofit/>
          </a:bodyPr>
          <a:lstStyle/>
          <a:p>
            <a:r>
              <a:rPr lang="en-US" sz="1600" dirty="0"/>
              <a:t>The first proposals for distributed digital scarcity-based cryptocurrencies were Wei Dai's b-money and Nick Szabo's </a:t>
            </a:r>
            <a:r>
              <a:rPr lang="en-US" sz="1600" dirty="0" err="1"/>
              <a:t>bitgold</a:t>
            </a:r>
            <a:r>
              <a:rPr lang="en-US" sz="1600" dirty="0"/>
              <a:t>.</a:t>
            </a:r>
          </a:p>
          <a:p>
            <a:r>
              <a:rPr lang="en-US" sz="1600" dirty="0"/>
              <a:t>Hal Finney developed reusable proof of work (RPOW) using </a:t>
            </a:r>
            <a:r>
              <a:rPr lang="en-US" sz="1600" dirty="0" err="1"/>
              <a:t>hashcash</a:t>
            </a:r>
            <a:r>
              <a:rPr lang="en-US" sz="1600" dirty="0"/>
              <a:t> as its proof of work algorithm.</a:t>
            </a:r>
          </a:p>
          <a:p>
            <a:r>
              <a:rPr lang="en-US" sz="1600" dirty="0"/>
              <a:t>In the </a:t>
            </a:r>
            <a:r>
              <a:rPr lang="en-US" sz="1600" dirty="0" err="1"/>
              <a:t>bitgold</a:t>
            </a:r>
            <a:r>
              <a:rPr lang="en-US" sz="1600" dirty="0"/>
              <a:t> proposal which proposed a collectible market-based mechanism for inflation control, Nick Szabo also investigated some additional aspects including a Byzantine fault-tolerant agreement protocol based on quorum addresses to store and transfer the chained proof-of-work solutions</a:t>
            </a:r>
          </a:p>
          <a:p>
            <a:endParaRPr lang="en-US" sz="1600" dirty="0"/>
          </a:p>
        </p:txBody>
      </p:sp>
      <p:pic>
        <p:nvPicPr>
          <p:cNvPr id="7" name="Content Placeholder 6" descr="A screenshot of a cell phone&#10;&#10;Description automatically generated">
            <a:extLst>
              <a:ext uri="{FF2B5EF4-FFF2-40B4-BE49-F238E27FC236}">
                <a16:creationId xmlns:a16="http://schemas.microsoft.com/office/drawing/2014/main" id="{43F1ED57-5FE4-B861-C42F-A06B9E22B919}"/>
              </a:ext>
            </a:extLst>
          </p:cNvPr>
          <p:cNvPicPr>
            <a:picLocks noGrp="1" noChangeAspect="1"/>
          </p:cNvPicPr>
          <p:nvPr>
            <p:ph sz="half" idx="2"/>
          </p:nvPr>
        </p:nvPicPr>
        <p:blipFill>
          <a:blip r:embed="rId2"/>
          <a:stretch>
            <a:fillRect/>
          </a:stretch>
        </p:blipFill>
        <p:spPr>
          <a:xfrm>
            <a:off x="4775289" y="1600200"/>
            <a:ext cx="3784421" cy="4525963"/>
          </a:xfrm>
        </p:spPr>
      </p:pic>
      <p:sp>
        <p:nvSpPr>
          <p:cNvPr id="5" name="Slide Number Placeholder 4">
            <a:extLst>
              <a:ext uri="{FF2B5EF4-FFF2-40B4-BE49-F238E27FC236}">
                <a16:creationId xmlns:a16="http://schemas.microsoft.com/office/drawing/2014/main" id="{FD9E68C5-4DBA-E96C-E095-60693627C944}"/>
              </a:ext>
            </a:extLst>
          </p:cNvPr>
          <p:cNvSpPr>
            <a:spLocks noGrp="1"/>
          </p:cNvSpPr>
          <p:nvPr>
            <p:ph type="sldNum" sz="quarter" idx="12"/>
          </p:nvPr>
        </p:nvSpPr>
        <p:spPr/>
        <p:txBody>
          <a:bodyPr/>
          <a:lstStyle/>
          <a:p>
            <a:fld id="{16CE333F-2060-0E4C-9522-8EFD15CA4C3C}" type="slidenum">
              <a:rPr lang="en-US" smtClean="0"/>
              <a:t>51</a:t>
            </a:fld>
            <a:endParaRPr lang="en-US"/>
          </a:p>
        </p:txBody>
      </p:sp>
    </p:spTree>
    <p:extLst>
      <p:ext uri="{BB962C8B-B14F-4D97-AF65-F5344CB8AC3E}">
        <p14:creationId xmlns:p14="http://schemas.microsoft.com/office/powerpoint/2010/main" val="42570828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87AC8D-FD40-9349-A365-80A99C472F2F}"/>
              </a:ext>
            </a:extLst>
          </p:cNvPr>
          <p:cNvSpPr>
            <a:spLocks noGrp="1"/>
          </p:cNvSpPr>
          <p:nvPr>
            <p:ph type="sldNum" sz="quarter" idx="12"/>
          </p:nvPr>
        </p:nvSpPr>
        <p:spPr/>
        <p:txBody>
          <a:bodyPr/>
          <a:lstStyle/>
          <a:p>
            <a:fld id="{16CE333F-2060-0E4C-9522-8EFD15CA4C3C}" type="slidenum">
              <a:rPr lang="en-US" smtClean="0"/>
              <a:t>52</a:t>
            </a:fld>
            <a:endParaRPr lang="en-US"/>
          </a:p>
        </p:txBody>
      </p:sp>
      <p:pic>
        <p:nvPicPr>
          <p:cNvPr id="6" name="Picture 5">
            <a:extLst>
              <a:ext uri="{FF2B5EF4-FFF2-40B4-BE49-F238E27FC236}">
                <a16:creationId xmlns:a16="http://schemas.microsoft.com/office/drawing/2014/main" id="{49043520-6A4D-3B4F-BD0C-859BD7186C98}"/>
              </a:ext>
            </a:extLst>
          </p:cNvPr>
          <p:cNvPicPr>
            <a:picLocks noChangeAspect="1"/>
          </p:cNvPicPr>
          <p:nvPr/>
        </p:nvPicPr>
        <p:blipFill>
          <a:blip r:embed="rId2"/>
          <a:stretch>
            <a:fillRect/>
          </a:stretch>
        </p:blipFill>
        <p:spPr>
          <a:xfrm>
            <a:off x="208460" y="0"/>
            <a:ext cx="7307705" cy="6858000"/>
          </a:xfrm>
          <a:prstGeom prst="rect">
            <a:avLst/>
          </a:prstGeom>
        </p:spPr>
      </p:pic>
      <p:sp>
        <p:nvSpPr>
          <p:cNvPr id="7" name="TextBox 6">
            <a:extLst>
              <a:ext uri="{FF2B5EF4-FFF2-40B4-BE49-F238E27FC236}">
                <a16:creationId xmlns:a16="http://schemas.microsoft.com/office/drawing/2014/main" id="{602A00EA-AECB-1F47-8F81-56B4FEA2E874}"/>
              </a:ext>
            </a:extLst>
          </p:cNvPr>
          <p:cNvSpPr txBox="1"/>
          <p:nvPr/>
        </p:nvSpPr>
        <p:spPr>
          <a:xfrm>
            <a:off x="2889578" y="545909"/>
            <a:ext cx="5336274" cy="276999"/>
          </a:xfrm>
          <a:prstGeom prst="rect">
            <a:avLst/>
          </a:prstGeom>
          <a:noFill/>
        </p:spPr>
        <p:txBody>
          <a:bodyPr wrap="square" rtlCol="0">
            <a:spAutoFit/>
          </a:bodyPr>
          <a:lstStyle/>
          <a:p>
            <a:r>
              <a:rPr lang="en-US" sz="1200" dirty="0">
                <a:solidFill>
                  <a:srgbClr val="FF0000"/>
                </a:solidFill>
              </a:rPr>
              <a:t>https://</a:t>
            </a:r>
            <a:r>
              <a:rPr lang="en-US" sz="1200" dirty="0" err="1">
                <a:solidFill>
                  <a:srgbClr val="FF0000"/>
                </a:solidFill>
              </a:rPr>
              <a:t>www.cnbc.com</a:t>
            </a:r>
            <a:r>
              <a:rPr lang="en-US" sz="1200" dirty="0">
                <a:solidFill>
                  <a:srgbClr val="FF0000"/>
                </a:solidFill>
              </a:rPr>
              <a:t>/2021/03/01/bitcoin-</a:t>
            </a:r>
            <a:r>
              <a:rPr lang="en-US" sz="1200" dirty="0" err="1">
                <a:solidFill>
                  <a:srgbClr val="FF0000"/>
                </a:solidFill>
              </a:rPr>
              <a:t>btc</a:t>
            </a:r>
            <a:r>
              <a:rPr lang="en-US" sz="1200" dirty="0">
                <a:solidFill>
                  <a:srgbClr val="FF0000"/>
                </a:solidFill>
              </a:rPr>
              <a:t>-is-at-a-tipping-point-</a:t>
            </a:r>
            <a:r>
              <a:rPr lang="en-US" sz="1200" dirty="0" err="1">
                <a:solidFill>
                  <a:srgbClr val="FF0000"/>
                </a:solidFill>
              </a:rPr>
              <a:t>citi</a:t>
            </a:r>
            <a:r>
              <a:rPr lang="en-US" sz="1200" dirty="0">
                <a:solidFill>
                  <a:srgbClr val="FF0000"/>
                </a:solidFill>
              </a:rPr>
              <a:t>-</a:t>
            </a:r>
            <a:r>
              <a:rPr lang="en-US" sz="1200" dirty="0" err="1">
                <a:solidFill>
                  <a:srgbClr val="FF0000"/>
                </a:solidFill>
              </a:rPr>
              <a:t>says.html</a:t>
            </a:r>
            <a:endParaRPr lang="en-US" sz="1200" dirty="0">
              <a:solidFill>
                <a:srgbClr val="FF0000"/>
              </a:solidFill>
            </a:endParaRPr>
          </a:p>
        </p:txBody>
      </p:sp>
      <p:pic>
        <p:nvPicPr>
          <p:cNvPr id="9" name="Picture 8">
            <a:extLst>
              <a:ext uri="{FF2B5EF4-FFF2-40B4-BE49-F238E27FC236}">
                <a16:creationId xmlns:a16="http://schemas.microsoft.com/office/drawing/2014/main" id="{3D09A5A7-775C-2D4E-B1A0-99134A7F8161}"/>
              </a:ext>
            </a:extLst>
          </p:cNvPr>
          <p:cNvPicPr>
            <a:picLocks noChangeAspect="1"/>
          </p:cNvPicPr>
          <p:nvPr/>
        </p:nvPicPr>
        <p:blipFill>
          <a:blip r:embed="rId3"/>
          <a:stretch>
            <a:fillRect/>
          </a:stretch>
        </p:blipFill>
        <p:spPr>
          <a:xfrm>
            <a:off x="5445457" y="2033919"/>
            <a:ext cx="3411940" cy="4406217"/>
          </a:xfrm>
          <a:prstGeom prst="rect">
            <a:avLst/>
          </a:prstGeom>
        </p:spPr>
      </p:pic>
    </p:spTree>
    <p:extLst>
      <p:ext uri="{BB962C8B-B14F-4D97-AF65-F5344CB8AC3E}">
        <p14:creationId xmlns:p14="http://schemas.microsoft.com/office/powerpoint/2010/main" val="2122567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0EB82D-983A-2A45-84FC-04E15FE3CFD8}"/>
              </a:ext>
            </a:extLst>
          </p:cNvPr>
          <p:cNvSpPr>
            <a:spLocks noGrp="1"/>
          </p:cNvSpPr>
          <p:nvPr>
            <p:ph type="sldNum" sz="quarter" idx="12"/>
          </p:nvPr>
        </p:nvSpPr>
        <p:spPr/>
        <p:txBody>
          <a:bodyPr/>
          <a:lstStyle/>
          <a:p>
            <a:fld id="{16CE333F-2060-0E4C-9522-8EFD15CA4C3C}" type="slidenum">
              <a:rPr lang="en-US" smtClean="0"/>
              <a:t>53</a:t>
            </a:fld>
            <a:endParaRPr lang="en-US"/>
          </a:p>
        </p:txBody>
      </p:sp>
      <p:pic>
        <p:nvPicPr>
          <p:cNvPr id="4" name="Picture 3">
            <a:extLst>
              <a:ext uri="{FF2B5EF4-FFF2-40B4-BE49-F238E27FC236}">
                <a16:creationId xmlns:a16="http://schemas.microsoft.com/office/drawing/2014/main" id="{F04340C9-1AF0-644C-B281-BB3D6011019E}"/>
              </a:ext>
            </a:extLst>
          </p:cNvPr>
          <p:cNvPicPr>
            <a:picLocks noChangeAspect="1"/>
          </p:cNvPicPr>
          <p:nvPr/>
        </p:nvPicPr>
        <p:blipFill>
          <a:blip r:embed="rId2"/>
          <a:stretch>
            <a:fillRect/>
          </a:stretch>
        </p:blipFill>
        <p:spPr>
          <a:xfrm>
            <a:off x="1164062" y="0"/>
            <a:ext cx="6815875" cy="6858000"/>
          </a:xfrm>
          <a:prstGeom prst="rect">
            <a:avLst/>
          </a:prstGeom>
        </p:spPr>
      </p:pic>
      <p:sp>
        <p:nvSpPr>
          <p:cNvPr id="5" name="TextBox 4">
            <a:extLst>
              <a:ext uri="{FF2B5EF4-FFF2-40B4-BE49-F238E27FC236}">
                <a16:creationId xmlns:a16="http://schemas.microsoft.com/office/drawing/2014/main" id="{70E6F787-F050-604B-BFC1-FC75A1C1AD67}"/>
              </a:ext>
            </a:extLst>
          </p:cNvPr>
          <p:cNvSpPr txBox="1"/>
          <p:nvPr/>
        </p:nvSpPr>
        <p:spPr>
          <a:xfrm>
            <a:off x="1164062" y="2101755"/>
            <a:ext cx="7301553" cy="276999"/>
          </a:xfrm>
          <a:prstGeom prst="rect">
            <a:avLst/>
          </a:prstGeom>
          <a:noFill/>
        </p:spPr>
        <p:txBody>
          <a:bodyPr wrap="square" rtlCol="0">
            <a:spAutoFit/>
          </a:bodyPr>
          <a:lstStyle/>
          <a:p>
            <a:r>
              <a:rPr lang="en-US" sz="1200" dirty="0">
                <a:solidFill>
                  <a:srgbClr val="FF0000"/>
                </a:solidFill>
              </a:rPr>
              <a:t>https://</a:t>
            </a:r>
            <a:r>
              <a:rPr lang="en-US" sz="1200" dirty="0" err="1">
                <a:solidFill>
                  <a:srgbClr val="FF0000"/>
                </a:solidFill>
              </a:rPr>
              <a:t>www.cnbc.com</a:t>
            </a:r>
            <a:r>
              <a:rPr lang="en-US" sz="1200" dirty="0">
                <a:solidFill>
                  <a:srgbClr val="FF0000"/>
                </a:solidFill>
              </a:rPr>
              <a:t>/2021/03/01/goldman-sachs-restarts-cryptocurrency-desk-amid-bitcoin-boom.html</a:t>
            </a:r>
          </a:p>
        </p:txBody>
      </p:sp>
    </p:spTree>
    <p:extLst>
      <p:ext uri="{BB962C8B-B14F-4D97-AF65-F5344CB8AC3E}">
        <p14:creationId xmlns:p14="http://schemas.microsoft.com/office/powerpoint/2010/main" val="3272592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Cryptocurrencies</a:t>
            </a:r>
            <a:br>
              <a:rPr lang="en-US" dirty="0"/>
            </a:br>
            <a:r>
              <a:rPr lang="en-US" sz="2700" dirty="0"/>
              <a:t>https://</a:t>
            </a:r>
            <a:r>
              <a:rPr lang="en-US" sz="2700" dirty="0" err="1"/>
              <a:t>en.wikipedia.org</a:t>
            </a:r>
            <a:r>
              <a:rPr lang="en-US" sz="2700" dirty="0"/>
              <a:t>/wiki/Cryptocurrency</a:t>
            </a:r>
          </a:p>
        </p:txBody>
      </p:sp>
      <p:sp>
        <p:nvSpPr>
          <p:cNvPr id="3" name="Content Placeholder 2"/>
          <p:cNvSpPr>
            <a:spLocks noGrp="1"/>
          </p:cNvSpPr>
          <p:nvPr>
            <p:ph idx="1"/>
          </p:nvPr>
        </p:nvSpPr>
        <p:spPr/>
        <p:txBody>
          <a:bodyPr>
            <a:normAutofit/>
          </a:bodyPr>
          <a:lstStyle/>
          <a:p>
            <a:pPr>
              <a:spcBef>
                <a:spcPts val="0"/>
              </a:spcBef>
              <a:spcAft>
                <a:spcPts val="1200"/>
              </a:spcAft>
            </a:pPr>
            <a:r>
              <a:rPr lang="en-US" sz="1800" dirty="0">
                <a:solidFill>
                  <a:srgbClr val="2014FF"/>
                </a:solidFill>
              </a:rPr>
              <a:t>A cryptocurrency (or crypto currency) is a digital asset designed to work as a medium of exchange that uses cryptography to secure its transactions, to control the creation of additional units, and to verify the transfer of assets.</a:t>
            </a:r>
          </a:p>
          <a:p>
            <a:pPr>
              <a:spcBef>
                <a:spcPts val="0"/>
              </a:spcBef>
              <a:spcAft>
                <a:spcPts val="1200"/>
              </a:spcAft>
            </a:pPr>
            <a:r>
              <a:rPr lang="en-US" sz="1800" dirty="0"/>
              <a:t>Cryptocurrencies are a type of digital currencies, alternative currencies and virtual currencies. </a:t>
            </a:r>
          </a:p>
          <a:p>
            <a:pPr>
              <a:spcBef>
                <a:spcPts val="0"/>
              </a:spcBef>
              <a:spcAft>
                <a:spcPts val="1200"/>
              </a:spcAft>
            </a:pPr>
            <a:r>
              <a:rPr lang="en-US" sz="1800" dirty="0">
                <a:solidFill>
                  <a:srgbClr val="2014FF"/>
                </a:solidFill>
              </a:rPr>
              <a:t>Cryptocurrencies use decentralized control as opposed to centralized electronic money and central banking systems.</a:t>
            </a:r>
          </a:p>
          <a:p>
            <a:pPr>
              <a:spcBef>
                <a:spcPts val="0"/>
              </a:spcBef>
              <a:spcAft>
                <a:spcPts val="1200"/>
              </a:spcAft>
            </a:pPr>
            <a:r>
              <a:rPr lang="en-US" sz="1800" dirty="0"/>
              <a:t>The decentralized control of each cryptocurrency works through a blockchain, which is a public transaction database, functioning as a distributed ledger.</a:t>
            </a:r>
          </a:p>
          <a:p>
            <a:pPr>
              <a:spcBef>
                <a:spcPts val="0"/>
              </a:spcBef>
              <a:spcAft>
                <a:spcPts val="1200"/>
              </a:spcAft>
            </a:pPr>
            <a:r>
              <a:rPr lang="en-US" sz="1800" dirty="0">
                <a:solidFill>
                  <a:srgbClr val="2014FF"/>
                </a:solidFill>
              </a:rPr>
              <a:t>Bitcoin, created in 2009, was the first decentralized cryptocurrency.</a:t>
            </a:r>
          </a:p>
          <a:p>
            <a:pPr>
              <a:spcBef>
                <a:spcPts val="0"/>
              </a:spcBef>
              <a:spcAft>
                <a:spcPts val="1200"/>
              </a:spcAft>
            </a:pPr>
            <a:r>
              <a:rPr lang="en-US" sz="1800" dirty="0"/>
              <a:t>Since then, numerous other cryptocurrencies have been created.</a:t>
            </a:r>
          </a:p>
          <a:p>
            <a:pPr>
              <a:spcBef>
                <a:spcPts val="0"/>
              </a:spcBef>
              <a:spcAft>
                <a:spcPts val="1200"/>
              </a:spcAft>
            </a:pPr>
            <a:r>
              <a:rPr lang="en-US" sz="1800" dirty="0"/>
              <a:t>These are frequently called altcoins, as a blend of alternative coin.</a:t>
            </a:r>
          </a:p>
        </p:txBody>
      </p:sp>
      <p:sp>
        <p:nvSpPr>
          <p:cNvPr id="4" name="Slide Number Placeholder 3"/>
          <p:cNvSpPr>
            <a:spLocks noGrp="1"/>
          </p:cNvSpPr>
          <p:nvPr>
            <p:ph type="sldNum" sz="quarter" idx="12"/>
          </p:nvPr>
        </p:nvSpPr>
        <p:spPr/>
        <p:txBody>
          <a:bodyPr/>
          <a:lstStyle/>
          <a:p>
            <a:fld id="{16CE333F-2060-0E4C-9522-8EFD15CA4C3C}" type="slidenum">
              <a:rPr lang="en-US" smtClean="0"/>
              <a:t>54</a:t>
            </a:fld>
            <a:endParaRPr lang="en-US"/>
          </a:p>
        </p:txBody>
      </p:sp>
    </p:spTree>
    <p:extLst>
      <p:ext uri="{BB962C8B-B14F-4D97-AF65-F5344CB8AC3E}">
        <p14:creationId xmlns:p14="http://schemas.microsoft.com/office/powerpoint/2010/main" val="445800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8639E8-F53C-4A42-A75A-A9B1D3D24F55}"/>
              </a:ext>
            </a:extLst>
          </p:cNvPr>
          <p:cNvSpPr>
            <a:spLocks noGrp="1"/>
          </p:cNvSpPr>
          <p:nvPr>
            <p:ph type="title"/>
          </p:nvPr>
        </p:nvSpPr>
        <p:spPr/>
        <p:txBody>
          <a:bodyPr>
            <a:normAutofit/>
          </a:bodyPr>
          <a:lstStyle/>
          <a:p>
            <a:pPr algn="l"/>
            <a:r>
              <a:rPr lang="en-US" dirty="0"/>
              <a:t>Cryptocurrencies</a:t>
            </a:r>
            <a:br>
              <a:rPr lang="en-US" dirty="0"/>
            </a:br>
            <a:r>
              <a:rPr lang="en-US" sz="2000" dirty="0"/>
              <a:t>https://</a:t>
            </a:r>
            <a:r>
              <a:rPr lang="en-US" sz="2000" dirty="0" err="1"/>
              <a:t>en.wikipedia.org</a:t>
            </a:r>
            <a:r>
              <a:rPr lang="en-US" sz="2000" dirty="0"/>
              <a:t>/wiki/</a:t>
            </a:r>
            <a:r>
              <a:rPr lang="en-US" sz="2000" dirty="0" err="1"/>
              <a:t>List_of_cryptocurrencies</a:t>
            </a:r>
            <a:endParaRPr lang="en-US" sz="2000" dirty="0"/>
          </a:p>
        </p:txBody>
      </p:sp>
      <p:sp>
        <p:nvSpPr>
          <p:cNvPr id="5" name="Content Placeholder 4">
            <a:extLst>
              <a:ext uri="{FF2B5EF4-FFF2-40B4-BE49-F238E27FC236}">
                <a16:creationId xmlns:a16="http://schemas.microsoft.com/office/drawing/2014/main" id="{1943FA29-6B50-A14A-86B4-81264E43277A}"/>
              </a:ext>
            </a:extLst>
          </p:cNvPr>
          <p:cNvSpPr>
            <a:spLocks noGrp="1"/>
          </p:cNvSpPr>
          <p:nvPr>
            <p:ph sz="half" idx="1"/>
          </p:nvPr>
        </p:nvSpPr>
        <p:spPr/>
        <p:txBody>
          <a:bodyPr>
            <a:noAutofit/>
          </a:bodyPr>
          <a:lstStyle/>
          <a:p>
            <a:pPr>
              <a:spcBef>
                <a:spcPts val="0"/>
              </a:spcBef>
              <a:spcAft>
                <a:spcPts val="1200"/>
              </a:spcAft>
            </a:pPr>
            <a:r>
              <a:rPr lang="en-US" sz="1800" dirty="0"/>
              <a:t>The number of cryptocurrencies available over the internet as of 19 August 2018 is over 1600 and growing.</a:t>
            </a:r>
          </a:p>
          <a:p>
            <a:pPr>
              <a:spcBef>
                <a:spcPts val="0"/>
              </a:spcBef>
              <a:spcAft>
                <a:spcPts val="1200"/>
              </a:spcAft>
            </a:pPr>
            <a:r>
              <a:rPr lang="en-US" sz="1800" dirty="0"/>
              <a:t>A new cryptocurrency can be created at any time.</a:t>
            </a:r>
          </a:p>
          <a:p>
            <a:pPr>
              <a:spcBef>
                <a:spcPts val="0"/>
              </a:spcBef>
              <a:spcAft>
                <a:spcPts val="1200"/>
              </a:spcAft>
            </a:pPr>
            <a:r>
              <a:rPr lang="en-US" sz="1800" dirty="0">
                <a:solidFill>
                  <a:srgbClr val="2014FF"/>
                </a:solidFill>
              </a:rPr>
              <a:t>By market capitalization, Bitcoin is currently (December 15, 2018) the largest blockchain network, followed by Ripple, Ethereum and Tether</a:t>
            </a:r>
            <a:r>
              <a:rPr lang="en-US" sz="1800" dirty="0"/>
              <a:t>.</a:t>
            </a:r>
          </a:p>
          <a:p>
            <a:pPr>
              <a:spcBef>
                <a:spcPts val="0"/>
              </a:spcBef>
              <a:spcAft>
                <a:spcPts val="1200"/>
              </a:spcAft>
            </a:pPr>
            <a:r>
              <a:rPr lang="en-US" sz="1800" dirty="0"/>
              <a:t>As of 15 December 2018, total cryptocurrencies market capitalization is $100bn and larger than GDP of 127 countries.</a:t>
            </a:r>
          </a:p>
          <a:p>
            <a:pPr>
              <a:spcBef>
                <a:spcPts val="0"/>
              </a:spcBef>
              <a:spcAft>
                <a:spcPts val="1200"/>
              </a:spcAft>
            </a:pPr>
            <a:endParaRPr lang="en-US" sz="1800" dirty="0"/>
          </a:p>
        </p:txBody>
      </p:sp>
      <p:pic>
        <p:nvPicPr>
          <p:cNvPr id="8" name="Content Placeholder 7">
            <a:extLst>
              <a:ext uri="{FF2B5EF4-FFF2-40B4-BE49-F238E27FC236}">
                <a16:creationId xmlns:a16="http://schemas.microsoft.com/office/drawing/2014/main" id="{B05E6315-BCC9-1843-B94C-53D5B3D84B83}"/>
              </a:ext>
            </a:extLst>
          </p:cNvPr>
          <p:cNvPicPr>
            <a:picLocks noGrp="1" noChangeAspect="1"/>
          </p:cNvPicPr>
          <p:nvPr>
            <p:ph sz="half" idx="2"/>
          </p:nvPr>
        </p:nvPicPr>
        <p:blipFill>
          <a:blip r:embed="rId2"/>
          <a:stretch>
            <a:fillRect/>
          </a:stretch>
        </p:blipFill>
        <p:spPr>
          <a:xfrm>
            <a:off x="4648200" y="2346910"/>
            <a:ext cx="4038600" cy="3032543"/>
          </a:xfrm>
        </p:spPr>
      </p:pic>
      <p:sp>
        <p:nvSpPr>
          <p:cNvPr id="3" name="Slide Number Placeholder 2">
            <a:extLst>
              <a:ext uri="{FF2B5EF4-FFF2-40B4-BE49-F238E27FC236}">
                <a16:creationId xmlns:a16="http://schemas.microsoft.com/office/drawing/2014/main" id="{34F130D5-F039-A84B-AC3A-51FF1A7445C1}"/>
              </a:ext>
            </a:extLst>
          </p:cNvPr>
          <p:cNvSpPr>
            <a:spLocks noGrp="1"/>
          </p:cNvSpPr>
          <p:nvPr>
            <p:ph type="sldNum" sz="quarter" idx="12"/>
          </p:nvPr>
        </p:nvSpPr>
        <p:spPr/>
        <p:txBody>
          <a:bodyPr/>
          <a:lstStyle/>
          <a:p>
            <a:fld id="{16CE333F-2060-0E4C-9522-8EFD15CA4C3C}" type="slidenum">
              <a:rPr lang="en-US" smtClean="0"/>
              <a:t>55</a:t>
            </a:fld>
            <a:endParaRPr lang="en-US"/>
          </a:p>
        </p:txBody>
      </p:sp>
      <p:sp>
        <p:nvSpPr>
          <p:cNvPr id="9" name="TextBox 8">
            <a:extLst>
              <a:ext uri="{FF2B5EF4-FFF2-40B4-BE49-F238E27FC236}">
                <a16:creationId xmlns:a16="http://schemas.microsoft.com/office/drawing/2014/main" id="{8291356E-EC5A-4B4D-BB39-88569E1F1F07}"/>
              </a:ext>
            </a:extLst>
          </p:cNvPr>
          <p:cNvSpPr txBox="1"/>
          <p:nvPr/>
        </p:nvSpPr>
        <p:spPr>
          <a:xfrm>
            <a:off x="1062446" y="6244046"/>
            <a:ext cx="6574971" cy="369332"/>
          </a:xfrm>
          <a:prstGeom prst="rect">
            <a:avLst/>
          </a:prstGeom>
          <a:noFill/>
        </p:spPr>
        <p:txBody>
          <a:bodyPr wrap="square" rtlCol="0">
            <a:spAutoFit/>
          </a:bodyPr>
          <a:lstStyle/>
          <a:p>
            <a:pPr algn="ctr"/>
            <a:r>
              <a:rPr lang="en-US" dirty="0">
                <a:solidFill>
                  <a:srgbClr val="123DFF"/>
                </a:solidFill>
              </a:rPr>
              <a:t>99% of cryptocurrencies are probably scams!</a:t>
            </a:r>
          </a:p>
        </p:txBody>
      </p:sp>
    </p:spTree>
    <p:extLst>
      <p:ext uri="{BB962C8B-B14F-4D97-AF65-F5344CB8AC3E}">
        <p14:creationId xmlns:p14="http://schemas.microsoft.com/office/powerpoint/2010/main" val="94529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6CE333F-2060-0E4C-9522-8EFD15CA4C3C}" type="slidenum">
              <a:rPr lang="en-US" smtClean="0"/>
              <a:t>56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82" y="0"/>
            <a:ext cx="5740176" cy="6858000"/>
          </a:xfrm>
          <a:prstGeom prst="rect">
            <a:avLst/>
          </a:prstGeom>
        </p:spPr>
      </p:pic>
      <p:sp>
        <p:nvSpPr>
          <p:cNvPr id="4" name="TextBox 3"/>
          <p:cNvSpPr txBox="1"/>
          <p:nvPr/>
        </p:nvSpPr>
        <p:spPr>
          <a:xfrm>
            <a:off x="2993366" y="1630393"/>
            <a:ext cx="3433313" cy="369332"/>
          </a:xfrm>
          <a:prstGeom prst="rect">
            <a:avLst/>
          </a:prstGeom>
          <a:noFill/>
        </p:spPr>
        <p:txBody>
          <a:bodyPr wrap="square" rtlCol="0">
            <a:spAutoFit/>
          </a:bodyPr>
          <a:lstStyle/>
          <a:p>
            <a:r>
              <a:rPr lang="en-US" dirty="0"/>
              <a:t>Wired  October 20,2017</a:t>
            </a:r>
          </a:p>
        </p:txBody>
      </p:sp>
      <p:sp>
        <p:nvSpPr>
          <p:cNvPr id="5" name="TextBox 4"/>
          <p:cNvSpPr txBox="1"/>
          <p:nvPr/>
        </p:nvSpPr>
        <p:spPr>
          <a:xfrm>
            <a:off x="5132717" y="146649"/>
            <a:ext cx="3554083" cy="646331"/>
          </a:xfrm>
          <a:prstGeom prst="rect">
            <a:avLst/>
          </a:prstGeom>
          <a:noFill/>
        </p:spPr>
        <p:txBody>
          <a:bodyPr wrap="square" rtlCol="0">
            <a:spAutoFit/>
          </a:bodyPr>
          <a:lstStyle/>
          <a:p>
            <a:pPr algn="ctr"/>
            <a:r>
              <a:rPr lang="en-US" dirty="0">
                <a:solidFill>
                  <a:srgbClr val="FF0000"/>
                </a:solidFill>
              </a:rPr>
              <a:t>But the scammers are coming out of the woodwork!</a:t>
            </a:r>
          </a:p>
        </p:txBody>
      </p:sp>
    </p:spTree>
    <p:extLst>
      <p:ext uri="{BB962C8B-B14F-4D97-AF65-F5344CB8AC3E}">
        <p14:creationId xmlns:p14="http://schemas.microsoft.com/office/powerpoint/2010/main" val="1451879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dirty="0" err="1"/>
              <a:t>Bitcoin</a:t>
            </a:r>
            <a:r>
              <a:rPr lang="en-US" dirty="0"/>
              <a:t> Summary</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pic>
        <p:nvPicPr>
          <p:cNvPr id="9" name="Content Placeholder 8" descr="Screen Shot 2017-02-20 at 8.01.47 PM.png"/>
          <p:cNvPicPr>
            <a:picLocks noGrp="1" noChangeAspect="1"/>
          </p:cNvPicPr>
          <p:nvPr>
            <p:ph sz="half" idx="1"/>
          </p:nvPr>
        </p:nvPicPr>
        <p:blipFill>
          <a:blip r:embed="rId2">
            <a:extLst>
              <a:ext uri="{28A0092B-C50C-407E-A947-70E740481C1C}">
                <a14:useLocalDpi xmlns:a14="http://schemas.microsoft.com/office/drawing/2010/main" val="0"/>
              </a:ext>
            </a:extLst>
          </a:blip>
          <a:srcRect l="-22752" r="-22752"/>
          <a:stretch>
            <a:fillRect/>
          </a:stretch>
        </p:blipFill>
        <p:spPr/>
      </p:pic>
      <p:pic>
        <p:nvPicPr>
          <p:cNvPr id="10" name="Content Placeholder 9" descr="Screen Shot 2017-02-20 at 8.02.24 PM.png"/>
          <p:cNvPicPr>
            <a:picLocks noGrp="1" noChangeAspect="1"/>
          </p:cNvPicPr>
          <p:nvPr>
            <p:ph sz="half" idx="2"/>
          </p:nvPr>
        </p:nvPicPr>
        <p:blipFill>
          <a:blip r:embed="rId3">
            <a:extLst>
              <a:ext uri="{28A0092B-C50C-407E-A947-70E740481C1C}">
                <a14:useLocalDpi xmlns:a14="http://schemas.microsoft.com/office/drawing/2010/main" val="0"/>
              </a:ext>
            </a:extLst>
          </a:blip>
          <a:srcRect l="-12813" r="-12813"/>
          <a:stretch>
            <a:fillRect/>
          </a:stretch>
        </p:blipFill>
        <p:spPr/>
      </p:pic>
      <p:sp>
        <p:nvSpPr>
          <p:cNvPr id="2" name="Slide Number Placeholder 1"/>
          <p:cNvSpPr>
            <a:spLocks noGrp="1"/>
          </p:cNvSpPr>
          <p:nvPr>
            <p:ph type="sldNum" sz="quarter" idx="12"/>
          </p:nvPr>
        </p:nvSpPr>
        <p:spPr/>
        <p:txBody>
          <a:bodyPr/>
          <a:lstStyle/>
          <a:p>
            <a:fld id="{16CE333F-2060-0E4C-9522-8EFD15CA4C3C}" type="slidenum">
              <a:rPr lang="en-US" smtClean="0"/>
              <a:t>57</a:t>
            </a:fld>
            <a:endParaRPr lang="en-US"/>
          </a:p>
        </p:txBody>
      </p:sp>
    </p:spTree>
    <p:extLst>
      <p:ext uri="{BB962C8B-B14F-4D97-AF65-F5344CB8AC3E}">
        <p14:creationId xmlns:p14="http://schemas.microsoft.com/office/powerpoint/2010/main" val="1760066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6CE333F-2060-0E4C-9522-8EFD15CA4C3C}" type="slidenum">
              <a:rPr lang="en-US" smtClean="0"/>
              <a:t>58</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2956"/>
            <a:ext cx="9144000" cy="4755331"/>
          </a:xfrm>
          <a:prstGeom prst="rect">
            <a:avLst/>
          </a:prstGeom>
        </p:spPr>
      </p:pic>
      <p:sp>
        <p:nvSpPr>
          <p:cNvPr id="8" name="Title 5"/>
          <p:cNvSpPr>
            <a:spLocks noGrp="1"/>
          </p:cNvSpPr>
          <p:nvPr>
            <p:ph type="title"/>
          </p:nvPr>
        </p:nvSpPr>
        <p:spPr>
          <a:xfrm>
            <a:off x="457200" y="183918"/>
            <a:ext cx="8229600" cy="836704"/>
          </a:xfrm>
        </p:spPr>
        <p:txBody>
          <a:bodyPr>
            <a:normAutofit fontScale="90000"/>
          </a:bodyPr>
          <a:lstStyle/>
          <a:p>
            <a:pPr algn="l"/>
            <a:r>
              <a:rPr lang="en-US" dirty="0"/>
              <a:t>Bitcoin Wiki</a:t>
            </a:r>
            <a:br>
              <a:rPr lang="en-US" dirty="0"/>
            </a:br>
            <a:r>
              <a:rPr lang="en-US" sz="2700" dirty="0"/>
              <a:t>https://</a:t>
            </a:r>
            <a:r>
              <a:rPr lang="en-US" sz="2700" dirty="0" err="1"/>
              <a:t>en.bitcoin.it</a:t>
            </a:r>
            <a:r>
              <a:rPr lang="en-US" sz="2700" dirty="0"/>
              <a:t>/wiki/</a:t>
            </a:r>
            <a:r>
              <a:rPr lang="en-US" sz="2700" dirty="0" err="1"/>
              <a:t>Main_Page</a:t>
            </a:r>
            <a:endParaRPr lang="en-US" sz="2700" dirty="0"/>
          </a:p>
        </p:txBody>
      </p:sp>
    </p:spTree>
    <p:extLst>
      <p:ext uri="{BB962C8B-B14F-4D97-AF65-F5344CB8AC3E}">
        <p14:creationId xmlns:p14="http://schemas.microsoft.com/office/powerpoint/2010/main" val="250534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86433066"/>
              </p:ext>
            </p:extLst>
          </p:nvPr>
        </p:nvGraphicFramePr>
        <p:xfrm>
          <a:off x="457200" y="1828641"/>
          <a:ext cx="8229600" cy="4617720"/>
        </p:xfrm>
        <a:graphic>
          <a:graphicData uri="http://schemas.openxmlformats.org/drawingml/2006/table">
            <a:tbl>
              <a:tblPr/>
              <a:tblGrid>
                <a:gridCol w="8229600">
                  <a:extLst>
                    <a:ext uri="{9D8B030D-6E8A-4147-A177-3AD203B41FA5}">
                      <a16:colId xmlns:a16="http://schemas.microsoft.com/office/drawing/2014/main" val="20000"/>
                    </a:ext>
                  </a:extLst>
                </a:gridCol>
              </a:tblGrid>
              <a:tr h="0">
                <a:tc>
                  <a:txBody>
                    <a:bodyPr/>
                    <a:lstStyle/>
                    <a:p>
                      <a:pPr algn="r"/>
                      <a:r>
                        <a:rPr lang="en-US" b="1">
                          <a:solidFill>
                            <a:srgbClr val="000000"/>
                          </a:solidFill>
                          <a:effectLst/>
                          <a:hlinkClick r:id="rId2"/>
                        </a:rPr>
                        <a:t>Edit</a:t>
                      </a:r>
                      <a:r>
                        <a:rPr lang="en-US">
                          <a:solidFill>
                            <a:srgbClr val="000000"/>
                          </a:solidFill>
                          <a:effectLst/>
                        </a:rPr>
                        <a:t> – </a:t>
                      </a:r>
                      <a:r>
                        <a:rPr lang="en-US" b="1">
                          <a:solidFill>
                            <a:srgbClr val="000000"/>
                          </a:solidFill>
                          <a:effectLst/>
                          <a:hlinkClick r:id="rId3" tooltip="Special:Categories"/>
                        </a:rPr>
                        <a:t>See More</a:t>
                      </a:r>
                      <a:endParaRPr lang="en-US">
                        <a:solidFill>
                          <a:srgbClr val="000000"/>
                        </a:solidFill>
                        <a:effectLst/>
                      </a:endParaRPr>
                    </a:p>
                  </a:txBody>
                  <a:tcPr marL="63500" marR="63500" marT="25400" marB="63500">
                    <a:lnL>
                      <a:noFill/>
                    </a:lnL>
                    <a:lnR>
                      <a:noFill/>
                    </a:lnR>
                    <a:lnT>
                      <a:noFill/>
                    </a:lnT>
                    <a:lnB>
                      <a:noFill/>
                    </a:lnB>
                    <a:solidFill>
                      <a:srgbClr val="F6E5F1"/>
                    </a:solidFill>
                  </a:tcPr>
                </a:tc>
                <a:extLst>
                  <a:ext uri="{0D108BD9-81ED-4DB2-BD59-A6C34878D82A}">
                    <a16:rowId xmlns:a16="http://schemas.microsoft.com/office/drawing/2014/main" val="10000"/>
                  </a:ext>
                </a:extLst>
              </a:tr>
              <a:tr h="0">
                <a:tc>
                  <a:txBody>
                    <a:bodyPr/>
                    <a:lstStyle/>
                    <a:p>
                      <a:pPr algn="l"/>
                      <a:r>
                        <a:rPr lang="en-US" b="1">
                          <a:solidFill>
                            <a:srgbClr val="000000"/>
                          </a:solidFill>
                          <a:effectLst/>
                        </a:rPr>
                        <a:t>FAQ</a:t>
                      </a:r>
                    </a:p>
                  </a:txBody>
                  <a:tcPr marL="25400" marR="25400" marT="25400" marB="25400">
                    <a:lnL>
                      <a:noFill/>
                    </a:lnL>
                    <a:lnR>
                      <a:noFill/>
                    </a:lnR>
                    <a:lnT>
                      <a:noFill/>
                    </a:lnT>
                    <a:lnB>
                      <a:noFill/>
                    </a:lnB>
                    <a:solidFill>
                      <a:srgbClr val="F6E5F1"/>
                    </a:solidFill>
                  </a:tcPr>
                </a:tc>
                <a:extLst>
                  <a:ext uri="{0D108BD9-81ED-4DB2-BD59-A6C34878D82A}">
                    <a16:rowId xmlns:a16="http://schemas.microsoft.com/office/drawing/2014/main" val="10001"/>
                  </a:ext>
                </a:extLst>
              </a:tr>
              <a:tr h="0">
                <a:tc>
                  <a:txBody>
                    <a:bodyPr/>
                    <a:lstStyle/>
                    <a:p>
                      <a:r>
                        <a:rPr lang="en-US" b="1" dirty="0">
                          <a:solidFill>
                            <a:srgbClr val="000000"/>
                          </a:solidFill>
                          <a:effectLst/>
                        </a:rPr>
                        <a:t>Q. What is Bitcoin?</a:t>
                      </a:r>
                      <a:r>
                        <a:rPr lang="en-US" dirty="0">
                          <a:solidFill>
                            <a:srgbClr val="000000"/>
                          </a:solidFill>
                          <a:effectLst/>
                        </a:rPr>
                        <a:t> </a:t>
                      </a:r>
                    </a:p>
                    <a:p>
                      <a:r>
                        <a:rPr lang="en-US" dirty="0">
                          <a:solidFill>
                            <a:srgbClr val="000000"/>
                          </a:solidFill>
                          <a:effectLst/>
                        </a:rPr>
                        <a:t>A. Bitcoin is a peer-to-peer currency. Peer-to-peer means that no central authority issues new money or tracks transactions. These tasks are managed collectively by the network. </a:t>
                      </a:r>
                    </a:p>
                    <a:p>
                      <a:endParaRPr lang="en-US" dirty="0">
                        <a:solidFill>
                          <a:srgbClr val="000000"/>
                        </a:solidFill>
                        <a:effectLst/>
                      </a:endParaRPr>
                    </a:p>
                    <a:p>
                      <a:r>
                        <a:rPr lang="en-US" b="1" dirty="0">
                          <a:solidFill>
                            <a:srgbClr val="000000"/>
                          </a:solidFill>
                          <a:effectLst/>
                        </a:rPr>
                        <a:t>Q. How does Bitcoin work?</a:t>
                      </a:r>
                      <a:r>
                        <a:rPr lang="en-US" dirty="0">
                          <a:solidFill>
                            <a:srgbClr val="000000"/>
                          </a:solidFill>
                          <a:effectLst/>
                        </a:rPr>
                        <a:t> </a:t>
                      </a:r>
                    </a:p>
                    <a:p>
                      <a:r>
                        <a:rPr lang="en-US" dirty="0">
                          <a:solidFill>
                            <a:srgbClr val="000000"/>
                          </a:solidFill>
                          <a:effectLst/>
                        </a:rPr>
                        <a:t>A. Bitcoin uses public-key cryptography, peer-to-peer networking, and proof-of-work to process and verify payments. Bitcoins are sent (or signed over) from one address to another with each user potentially having many, many addresses. Each payment transaction is broadcast to the network and included in the </a:t>
                      </a:r>
                      <a:r>
                        <a:rPr lang="en-US" dirty="0" err="1">
                          <a:solidFill>
                            <a:srgbClr val="000000"/>
                          </a:solidFill>
                          <a:effectLst/>
                        </a:rPr>
                        <a:t>blockchain</a:t>
                      </a:r>
                      <a:r>
                        <a:rPr lang="en-US" dirty="0">
                          <a:solidFill>
                            <a:srgbClr val="000000"/>
                          </a:solidFill>
                          <a:effectLst/>
                        </a:rPr>
                        <a:t> so that the included bitcoins cannot be spent twice. After an hour or two, each transaction is locked in time by the massive amount of processing power that continues to extend the </a:t>
                      </a:r>
                      <a:r>
                        <a:rPr lang="en-US" dirty="0" err="1">
                          <a:solidFill>
                            <a:srgbClr val="000000"/>
                          </a:solidFill>
                          <a:effectLst/>
                        </a:rPr>
                        <a:t>blockchain</a:t>
                      </a:r>
                      <a:r>
                        <a:rPr lang="en-US" dirty="0">
                          <a:solidFill>
                            <a:srgbClr val="000000"/>
                          </a:solidFill>
                          <a:effectLst/>
                        </a:rPr>
                        <a:t>. Using these techniques, Bitcoin provides a fast and extremely reliable payment network that anyone can use. </a:t>
                      </a:r>
                    </a:p>
                  </a:txBody>
                  <a:tcPr marL="63500" marR="63500" marT="25400" marB="63500">
                    <a:lnL>
                      <a:noFill/>
                    </a:lnL>
                    <a:lnR>
                      <a:noFill/>
                    </a:lnR>
                    <a:lnT>
                      <a:noFill/>
                    </a:lnT>
                    <a:lnB>
                      <a:noFill/>
                    </a:lnB>
                    <a:solidFill>
                      <a:srgbClr val="F6E5F1"/>
                    </a:solidFill>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12"/>
          </p:nvPr>
        </p:nvSpPr>
        <p:spPr/>
        <p:txBody>
          <a:bodyPr/>
          <a:lstStyle/>
          <a:p>
            <a:fld id="{16CE333F-2060-0E4C-9522-8EFD15CA4C3C}" type="slidenum">
              <a:rPr lang="en-US" smtClean="0"/>
              <a:t>59</a:t>
            </a:fld>
            <a:endParaRPr lang="en-US"/>
          </a:p>
        </p:txBody>
      </p:sp>
      <p:sp>
        <p:nvSpPr>
          <p:cNvPr id="7" name="Title 5"/>
          <p:cNvSpPr>
            <a:spLocks noGrp="1"/>
          </p:cNvSpPr>
          <p:nvPr>
            <p:ph type="title"/>
          </p:nvPr>
        </p:nvSpPr>
        <p:spPr>
          <a:xfrm>
            <a:off x="457200" y="183918"/>
            <a:ext cx="8229600" cy="836704"/>
          </a:xfrm>
        </p:spPr>
        <p:txBody>
          <a:bodyPr>
            <a:normAutofit fontScale="90000"/>
          </a:bodyPr>
          <a:lstStyle/>
          <a:p>
            <a:pPr algn="l"/>
            <a:r>
              <a:rPr lang="en-US" dirty="0"/>
              <a:t>Bitcoin Wiki</a:t>
            </a:r>
            <a:br>
              <a:rPr lang="en-US" dirty="0"/>
            </a:br>
            <a:r>
              <a:rPr lang="en-US" sz="2700" dirty="0"/>
              <a:t>https://</a:t>
            </a:r>
            <a:r>
              <a:rPr lang="en-US" sz="2700" dirty="0" err="1"/>
              <a:t>en.bitcoin.it</a:t>
            </a:r>
            <a:r>
              <a:rPr lang="en-US" sz="2700" dirty="0"/>
              <a:t>/wiki/</a:t>
            </a:r>
            <a:r>
              <a:rPr lang="en-US" sz="2700" dirty="0" err="1"/>
              <a:t>Main_Page</a:t>
            </a:r>
            <a:endParaRPr lang="en-US" sz="2700" dirty="0"/>
          </a:p>
        </p:txBody>
      </p:sp>
    </p:spTree>
    <p:extLst>
      <p:ext uri="{BB962C8B-B14F-4D97-AF65-F5344CB8AC3E}">
        <p14:creationId xmlns:p14="http://schemas.microsoft.com/office/powerpoint/2010/main" val="21208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815987-9FA9-345D-5224-85D8A6C8844E}"/>
              </a:ext>
            </a:extLst>
          </p:cNvPr>
          <p:cNvSpPr>
            <a:spLocks noGrp="1"/>
          </p:cNvSpPr>
          <p:nvPr>
            <p:ph type="title"/>
          </p:nvPr>
        </p:nvSpPr>
        <p:spPr/>
        <p:txBody>
          <a:bodyPr/>
          <a:lstStyle/>
          <a:p>
            <a:r>
              <a:rPr lang="en-US" dirty="0"/>
              <a:t>Crypto is Controversial!</a:t>
            </a:r>
          </a:p>
        </p:txBody>
      </p:sp>
      <p:pic>
        <p:nvPicPr>
          <p:cNvPr id="8" name="Content Placeholder 7">
            <a:extLst>
              <a:ext uri="{FF2B5EF4-FFF2-40B4-BE49-F238E27FC236}">
                <a16:creationId xmlns:a16="http://schemas.microsoft.com/office/drawing/2014/main" id="{F0D29042-B34C-3646-1B6C-A3DC4F5E46BB}"/>
              </a:ext>
            </a:extLst>
          </p:cNvPr>
          <p:cNvPicPr>
            <a:picLocks noGrp="1" noChangeAspect="1"/>
          </p:cNvPicPr>
          <p:nvPr>
            <p:ph idx="1"/>
          </p:nvPr>
        </p:nvPicPr>
        <p:blipFill>
          <a:blip r:embed="rId2"/>
          <a:stretch>
            <a:fillRect/>
          </a:stretch>
        </p:blipFill>
        <p:spPr>
          <a:xfrm>
            <a:off x="1293543" y="1600200"/>
            <a:ext cx="6556913" cy="4525963"/>
          </a:xfrm>
        </p:spPr>
      </p:pic>
      <p:sp>
        <p:nvSpPr>
          <p:cNvPr id="4" name="Slide Number Placeholder 3">
            <a:extLst>
              <a:ext uri="{FF2B5EF4-FFF2-40B4-BE49-F238E27FC236}">
                <a16:creationId xmlns:a16="http://schemas.microsoft.com/office/drawing/2014/main" id="{26344498-82D2-384F-3284-F3695C1D2784}"/>
              </a:ext>
            </a:extLst>
          </p:cNvPr>
          <p:cNvSpPr>
            <a:spLocks noGrp="1"/>
          </p:cNvSpPr>
          <p:nvPr>
            <p:ph type="sldNum" sz="quarter" idx="12"/>
          </p:nvPr>
        </p:nvSpPr>
        <p:spPr/>
        <p:txBody>
          <a:bodyPr/>
          <a:lstStyle/>
          <a:p>
            <a:fld id="{16CE333F-2060-0E4C-9522-8EFD15CA4C3C}" type="slidenum">
              <a:rPr lang="en-US" smtClean="0"/>
              <a:t>6</a:t>
            </a:fld>
            <a:endParaRPr lang="en-US"/>
          </a:p>
        </p:txBody>
      </p:sp>
    </p:spTree>
    <p:extLst>
      <p:ext uri="{BB962C8B-B14F-4D97-AF65-F5344CB8AC3E}">
        <p14:creationId xmlns:p14="http://schemas.microsoft.com/office/powerpoint/2010/main" val="1721693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US" dirty="0"/>
              <a:t>Bitcoin Approached a Record Value</a:t>
            </a:r>
            <a:br>
              <a:rPr lang="en-US" dirty="0"/>
            </a:br>
            <a:r>
              <a:rPr lang="en-US" sz="1600" dirty="0"/>
              <a:t>http://</a:t>
            </a:r>
            <a:r>
              <a:rPr lang="en-US" sz="1600" dirty="0" err="1"/>
              <a:t>www.cnbc.com</a:t>
            </a:r>
            <a:r>
              <a:rPr lang="en-US" sz="1600" dirty="0"/>
              <a:t>/2017/02/23/bitcoin-is-surging--but-that-might-not-mean-what-you-</a:t>
            </a:r>
            <a:r>
              <a:rPr lang="en-US" sz="1600" dirty="0" err="1"/>
              <a:t>think.html</a:t>
            </a:r>
            <a:endParaRPr lang="en-US" sz="1600" dirty="0"/>
          </a:p>
        </p:txBody>
      </p:sp>
      <p:pic>
        <p:nvPicPr>
          <p:cNvPr id="8" name="Content Placeholder 7" descr="Screen Shot 2017-02-23 at 12.48.54 PM.png"/>
          <p:cNvPicPr>
            <a:picLocks noGrp="1" noChangeAspect="1"/>
          </p:cNvPicPr>
          <p:nvPr>
            <p:ph idx="1"/>
          </p:nvPr>
        </p:nvPicPr>
        <p:blipFill>
          <a:blip r:embed="rId2">
            <a:extLst>
              <a:ext uri="{28A0092B-C50C-407E-A947-70E740481C1C}">
                <a14:useLocalDpi xmlns:a14="http://schemas.microsoft.com/office/drawing/2010/main" val="0"/>
              </a:ext>
            </a:extLst>
          </a:blip>
          <a:srcRect l="-1096" r="-1096"/>
          <a:stretch>
            <a:fillRect/>
          </a:stretch>
        </p:blipFill>
        <p:spPr/>
      </p:pic>
      <p:sp>
        <p:nvSpPr>
          <p:cNvPr id="5" name="Slide Number Placeholder 4"/>
          <p:cNvSpPr>
            <a:spLocks noGrp="1"/>
          </p:cNvSpPr>
          <p:nvPr>
            <p:ph type="sldNum" sz="quarter" idx="12"/>
          </p:nvPr>
        </p:nvSpPr>
        <p:spPr/>
        <p:txBody>
          <a:bodyPr/>
          <a:lstStyle/>
          <a:p>
            <a:fld id="{16CE333F-2060-0E4C-9522-8EFD15CA4C3C}" type="slidenum">
              <a:rPr lang="en-US" smtClean="0"/>
              <a:t>60</a:t>
            </a:fld>
            <a:endParaRPr lang="en-US"/>
          </a:p>
        </p:txBody>
      </p:sp>
      <p:sp>
        <p:nvSpPr>
          <p:cNvPr id="2" name="TextBox 1"/>
          <p:cNvSpPr txBox="1"/>
          <p:nvPr/>
        </p:nvSpPr>
        <p:spPr>
          <a:xfrm>
            <a:off x="5930537" y="191589"/>
            <a:ext cx="2756263" cy="369332"/>
          </a:xfrm>
          <a:prstGeom prst="rect">
            <a:avLst/>
          </a:prstGeom>
          <a:noFill/>
        </p:spPr>
        <p:txBody>
          <a:bodyPr wrap="square" rtlCol="0">
            <a:spAutoFit/>
          </a:bodyPr>
          <a:lstStyle/>
          <a:p>
            <a:r>
              <a:rPr lang="en-US"/>
              <a:t>From February 23, 2017</a:t>
            </a:r>
          </a:p>
        </p:txBody>
      </p:sp>
    </p:spTree>
    <p:extLst>
      <p:ext uri="{BB962C8B-B14F-4D97-AF65-F5344CB8AC3E}">
        <p14:creationId xmlns:p14="http://schemas.microsoft.com/office/powerpoint/2010/main" val="2233438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7-02-23 at 12.52.40 PM.png"/>
          <p:cNvPicPr>
            <a:picLocks noGrp="1" noChangeAspect="1"/>
          </p:cNvPicPr>
          <p:nvPr>
            <p:ph idx="1"/>
          </p:nvPr>
        </p:nvPicPr>
        <p:blipFill>
          <a:blip r:embed="rId2">
            <a:extLst>
              <a:ext uri="{28A0092B-C50C-407E-A947-70E740481C1C}">
                <a14:useLocalDpi xmlns:a14="http://schemas.microsoft.com/office/drawing/2010/main" val="0"/>
              </a:ext>
            </a:extLst>
          </a:blip>
          <a:srcRect l="-3224" r="-3224"/>
          <a:stretch>
            <a:fillRect/>
          </a:stretch>
        </p:blipFill>
        <p:spPr/>
      </p:pic>
      <p:sp>
        <p:nvSpPr>
          <p:cNvPr id="4" name="Slide Number Placeholder 3"/>
          <p:cNvSpPr>
            <a:spLocks noGrp="1"/>
          </p:cNvSpPr>
          <p:nvPr>
            <p:ph type="sldNum" sz="quarter" idx="12"/>
          </p:nvPr>
        </p:nvSpPr>
        <p:spPr/>
        <p:txBody>
          <a:bodyPr/>
          <a:lstStyle/>
          <a:p>
            <a:fld id="{16CE333F-2060-0E4C-9522-8EFD15CA4C3C}" type="slidenum">
              <a:rPr lang="en-US" smtClean="0"/>
              <a:t>61</a:t>
            </a:fld>
            <a:endParaRPr lang="en-US"/>
          </a:p>
        </p:txBody>
      </p:sp>
      <p:sp>
        <p:nvSpPr>
          <p:cNvPr id="6" name="Title 5"/>
          <p:cNvSpPr>
            <a:spLocks noGrp="1"/>
          </p:cNvSpPr>
          <p:nvPr>
            <p:ph type="title"/>
          </p:nvPr>
        </p:nvSpPr>
        <p:spPr/>
        <p:txBody>
          <a:bodyPr>
            <a:normAutofit fontScale="90000"/>
          </a:bodyPr>
          <a:lstStyle/>
          <a:p>
            <a:pPr algn="l"/>
            <a:r>
              <a:rPr lang="en-US" dirty="0" err="1"/>
              <a:t>Bitcoin</a:t>
            </a:r>
            <a:r>
              <a:rPr lang="en-US" dirty="0"/>
              <a:t> Approaches a Record Value</a:t>
            </a:r>
            <a:br>
              <a:rPr lang="en-US" dirty="0"/>
            </a:br>
            <a:r>
              <a:rPr lang="en-US" sz="1600" dirty="0"/>
              <a:t>http://</a:t>
            </a:r>
            <a:r>
              <a:rPr lang="en-US" sz="1600" dirty="0" err="1"/>
              <a:t>www.cnbc.com</a:t>
            </a:r>
            <a:r>
              <a:rPr lang="en-US" sz="1600" dirty="0"/>
              <a:t>/2017/02/23/</a:t>
            </a:r>
            <a:r>
              <a:rPr lang="en-US" sz="1600" dirty="0" err="1"/>
              <a:t>bitcoin</a:t>
            </a:r>
            <a:r>
              <a:rPr lang="en-US" sz="1600" dirty="0"/>
              <a:t>-is-surging--but-that-might-not-mean-what-you-</a:t>
            </a:r>
            <a:r>
              <a:rPr lang="en-US" sz="1600" dirty="0" err="1"/>
              <a:t>think.html</a:t>
            </a:r>
            <a:endParaRPr lang="en-US" sz="1600" dirty="0"/>
          </a:p>
        </p:txBody>
      </p:sp>
      <p:sp>
        <p:nvSpPr>
          <p:cNvPr id="7" name="TextBox 6"/>
          <p:cNvSpPr txBox="1"/>
          <p:nvPr/>
        </p:nvSpPr>
        <p:spPr>
          <a:xfrm>
            <a:off x="6639454" y="33760"/>
            <a:ext cx="2756263" cy="369332"/>
          </a:xfrm>
          <a:prstGeom prst="rect">
            <a:avLst/>
          </a:prstGeom>
          <a:noFill/>
        </p:spPr>
        <p:txBody>
          <a:bodyPr wrap="square" rtlCol="0">
            <a:spAutoFit/>
          </a:bodyPr>
          <a:lstStyle/>
          <a:p>
            <a:r>
              <a:rPr lang="en-US" dirty="0"/>
              <a:t>From February 23, 2017</a:t>
            </a:r>
          </a:p>
        </p:txBody>
      </p:sp>
    </p:spTree>
    <p:extLst>
      <p:ext uri="{BB962C8B-B14F-4D97-AF65-F5344CB8AC3E}">
        <p14:creationId xmlns:p14="http://schemas.microsoft.com/office/powerpoint/2010/main" val="9209974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6ECF72-4D62-864A-B3BB-66ACCAAF0A8F}"/>
              </a:ext>
            </a:extLst>
          </p:cNvPr>
          <p:cNvSpPr>
            <a:spLocks noGrp="1"/>
          </p:cNvSpPr>
          <p:nvPr>
            <p:ph type="sldNum" sz="quarter" idx="12"/>
          </p:nvPr>
        </p:nvSpPr>
        <p:spPr/>
        <p:txBody>
          <a:bodyPr/>
          <a:lstStyle/>
          <a:p>
            <a:fld id="{16CE333F-2060-0E4C-9522-8EFD15CA4C3C}" type="slidenum">
              <a:rPr lang="en-US" smtClean="0"/>
              <a:t>62</a:t>
            </a:fld>
            <a:endParaRPr lang="en-US"/>
          </a:p>
        </p:txBody>
      </p:sp>
      <p:pic>
        <p:nvPicPr>
          <p:cNvPr id="6" name="Picture 5">
            <a:extLst>
              <a:ext uri="{FF2B5EF4-FFF2-40B4-BE49-F238E27FC236}">
                <a16:creationId xmlns:a16="http://schemas.microsoft.com/office/drawing/2014/main" id="{326842D1-71A0-BA49-BE8B-50002988AD60}"/>
              </a:ext>
            </a:extLst>
          </p:cNvPr>
          <p:cNvPicPr>
            <a:picLocks noChangeAspect="1"/>
          </p:cNvPicPr>
          <p:nvPr/>
        </p:nvPicPr>
        <p:blipFill>
          <a:blip r:embed="rId2"/>
          <a:stretch>
            <a:fillRect/>
          </a:stretch>
        </p:blipFill>
        <p:spPr>
          <a:xfrm>
            <a:off x="0" y="513461"/>
            <a:ext cx="9144000" cy="5831078"/>
          </a:xfrm>
          <a:prstGeom prst="rect">
            <a:avLst/>
          </a:prstGeom>
        </p:spPr>
      </p:pic>
      <p:sp>
        <p:nvSpPr>
          <p:cNvPr id="7" name="TextBox 6">
            <a:extLst>
              <a:ext uri="{FF2B5EF4-FFF2-40B4-BE49-F238E27FC236}">
                <a16:creationId xmlns:a16="http://schemas.microsoft.com/office/drawing/2014/main" id="{8427CC18-323F-4247-B574-D6EE1BE730B6}"/>
              </a:ext>
            </a:extLst>
          </p:cNvPr>
          <p:cNvSpPr txBox="1"/>
          <p:nvPr/>
        </p:nvSpPr>
        <p:spPr>
          <a:xfrm>
            <a:off x="1776548" y="4841966"/>
            <a:ext cx="2403565" cy="369332"/>
          </a:xfrm>
          <a:prstGeom prst="rect">
            <a:avLst/>
          </a:prstGeom>
          <a:noFill/>
          <a:ln>
            <a:solidFill>
              <a:srgbClr val="123DFF"/>
            </a:solidFill>
          </a:ln>
        </p:spPr>
        <p:txBody>
          <a:bodyPr wrap="square" rtlCol="0">
            <a:spAutoFit/>
          </a:bodyPr>
          <a:lstStyle/>
          <a:p>
            <a:r>
              <a:rPr lang="en-US" dirty="0"/>
              <a:t>7/18/2010 – 3/11/2019</a:t>
            </a:r>
          </a:p>
        </p:txBody>
      </p:sp>
      <p:sp>
        <p:nvSpPr>
          <p:cNvPr id="8" name="Rectangular Callout 7">
            <a:extLst>
              <a:ext uri="{FF2B5EF4-FFF2-40B4-BE49-F238E27FC236}">
                <a16:creationId xmlns:a16="http://schemas.microsoft.com/office/drawing/2014/main" id="{9582A980-48C9-3E4F-BE34-E2A8CA918824}"/>
              </a:ext>
            </a:extLst>
          </p:cNvPr>
          <p:cNvSpPr/>
          <p:nvPr/>
        </p:nvSpPr>
        <p:spPr>
          <a:xfrm>
            <a:off x="2603863" y="3422469"/>
            <a:ext cx="1402080" cy="862148"/>
          </a:xfrm>
          <a:prstGeom prst="wedgeRectCallout">
            <a:avLst>
              <a:gd name="adj1" fmla="val 117387"/>
              <a:gd name="adj2" fmla="val -23537"/>
            </a:avLst>
          </a:prstGeom>
          <a:noFill/>
          <a:ln>
            <a:solidFill>
              <a:srgbClr val="123D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$17,394.97</a:t>
            </a:r>
          </a:p>
          <a:p>
            <a:pPr algn="ctr"/>
            <a:r>
              <a:rPr lang="en-US" sz="1600" dirty="0">
                <a:solidFill>
                  <a:schemeClr val="tx1"/>
                </a:solidFill>
              </a:rPr>
              <a:t>On 12/11/2017</a:t>
            </a:r>
          </a:p>
        </p:txBody>
      </p:sp>
      <p:sp>
        <p:nvSpPr>
          <p:cNvPr id="2" name="TextBox 1">
            <a:extLst>
              <a:ext uri="{FF2B5EF4-FFF2-40B4-BE49-F238E27FC236}">
                <a16:creationId xmlns:a16="http://schemas.microsoft.com/office/drawing/2014/main" id="{C9B9A258-E6C4-6A48-A4E9-182FD46CF979}"/>
              </a:ext>
            </a:extLst>
          </p:cNvPr>
          <p:cNvSpPr txBox="1"/>
          <p:nvPr/>
        </p:nvSpPr>
        <p:spPr>
          <a:xfrm>
            <a:off x="2603863" y="1463040"/>
            <a:ext cx="5068389" cy="400110"/>
          </a:xfrm>
          <a:prstGeom prst="rect">
            <a:avLst/>
          </a:prstGeom>
          <a:noFill/>
        </p:spPr>
        <p:txBody>
          <a:bodyPr wrap="square" rtlCol="0">
            <a:spAutoFit/>
          </a:bodyPr>
          <a:lstStyle/>
          <a:p>
            <a:pPr algn="ctr"/>
            <a:r>
              <a:rPr lang="en-US" sz="2000" dirty="0"/>
              <a:t>But then came the crash!</a:t>
            </a:r>
          </a:p>
        </p:txBody>
      </p:sp>
      <p:sp>
        <p:nvSpPr>
          <p:cNvPr id="3" name="Rectangle 2">
            <a:extLst>
              <a:ext uri="{FF2B5EF4-FFF2-40B4-BE49-F238E27FC236}">
                <a16:creationId xmlns:a16="http://schemas.microsoft.com/office/drawing/2014/main" id="{7B5B7DAE-DD35-B743-81E6-5DEE7C2C96BF}"/>
              </a:ext>
            </a:extLst>
          </p:cNvPr>
          <p:cNvSpPr/>
          <p:nvPr/>
        </p:nvSpPr>
        <p:spPr>
          <a:xfrm>
            <a:off x="8046719" y="2751906"/>
            <a:ext cx="914400" cy="209006"/>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7D428DC4-1EC4-4641-8190-87F6D3E1D223}"/>
              </a:ext>
            </a:extLst>
          </p:cNvPr>
          <p:cNvCxnSpPr>
            <a:stCxn id="3" idx="1"/>
          </p:cNvCxnSpPr>
          <p:nvPr/>
        </p:nvCxnSpPr>
        <p:spPr>
          <a:xfrm flipH="1">
            <a:off x="6078583" y="2856409"/>
            <a:ext cx="1968136" cy="2621282"/>
          </a:xfrm>
          <a:prstGeom prst="straightConnector1">
            <a:avLst/>
          </a:prstGeom>
          <a:ln>
            <a:solidFill>
              <a:srgbClr val="123DFF"/>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2505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Graphical user interface&#10;&#10;Description automatically generated">
            <a:extLst>
              <a:ext uri="{FF2B5EF4-FFF2-40B4-BE49-F238E27FC236}">
                <a16:creationId xmlns:a16="http://schemas.microsoft.com/office/drawing/2014/main" id="{6944C7AF-0ED1-4445-18C4-BAB8B7431F0A}"/>
              </a:ext>
            </a:extLst>
          </p:cNvPr>
          <p:cNvPicPr>
            <a:picLocks noChangeAspect="1"/>
          </p:cNvPicPr>
          <p:nvPr/>
        </p:nvPicPr>
        <p:blipFill rotWithShape="1">
          <a:blip r:embed="rId2"/>
          <a:srcRect b="1658"/>
          <a:stretch/>
        </p:blipFill>
        <p:spPr>
          <a:xfrm>
            <a:off x="20" y="1282"/>
            <a:ext cx="9143980" cy="6856718"/>
          </a:xfrm>
          <a:prstGeom prst="rect">
            <a:avLst/>
          </a:prstGeom>
        </p:spPr>
      </p:pic>
      <p:sp>
        <p:nvSpPr>
          <p:cNvPr id="2" name="Slide Number Placeholder 1">
            <a:extLst>
              <a:ext uri="{FF2B5EF4-FFF2-40B4-BE49-F238E27FC236}">
                <a16:creationId xmlns:a16="http://schemas.microsoft.com/office/drawing/2014/main" id="{BDB046A1-6B46-B2F8-3EF6-83D0D83B97B2}"/>
              </a:ext>
            </a:extLst>
          </p:cNvPr>
          <p:cNvSpPr>
            <a:spLocks noGrp="1"/>
          </p:cNvSpPr>
          <p:nvPr>
            <p:ph type="sldNum" sz="quarter" idx="12"/>
          </p:nvPr>
        </p:nvSpPr>
        <p:spPr>
          <a:xfrm>
            <a:off x="6457950" y="6356350"/>
            <a:ext cx="2057400" cy="365125"/>
          </a:xfrm>
        </p:spPr>
        <p:txBody>
          <a:bodyPr>
            <a:normAutofit/>
          </a:bodyPr>
          <a:lstStyle/>
          <a:p>
            <a:pPr>
              <a:spcAft>
                <a:spcPts val="600"/>
              </a:spcAft>
            </a:pPr>
            <a:fld id="{16CE333F-2060-0E4C-9522-8EFD15CA4C3C}" type="slidenum">
              <a:rPr lang="en-US">
                <a:solidFill>
                  <a:srgbClr val="FFFFFF"/>
                </a:solidFill>
              </a:rPr>
              <a:pPr>
                <a:spcAft>
                  <a:spcPts val="600"/>
                </a:spcAft>
              </a:pPr>
              <a:t>63</a:t>
            </a:fld>
            <a:endParaRPr lang="en-US">
              <a:solidFill>
                <a:srgbClr val="FFFFFF"/>
              </a:solidFill>
            </a:endParaRPr>
          </a:p>
        </p:txBody>
      </p:sp>
      <p:sp>
        <p:nvSpPr>
          <p:cNvPr id="5" name="TextBox 4">
            <a:extLst>
              <a:ext uri="{FF2B5EF4-FFF2-40B4-BE49-F238E27FC236}">
                <a16:creationId xmlns:a16="http://schemas.microsoft.com/office/drawing/2014/main" id="{74C053AB-0D94-44DE-0564-C1459FE464B7}"/>
              </a:ext>
            </a:extLst>
          </p:cNvPr>
          <p:cNvSpPr txBox="1"/>
          <p:nvPr/>
        </p:nvSpPr>
        <p:spPr>
          <a:xfrm>
            <a:off x="6553200" y="1208314"/>
            <a:ext cx="1962150" cy="369332"/>
          </a:xfrm>
          <a:prstGeom prst="rect">
            <a:avLst/>
          </a:prstGeom>
          <a:noFill/>
        </p:spPr>
        <p:txBody>
          <a:bodyPr wrap="square" rtlCol="0">
            <a:spAutoFit/>
          </a:bodyPr>
          <a:lstStyle/>
          <a:p>
            <a:pPr algn="ctr"/>
            <a:r>
              <a:rPr lang="en-US" dirty="0">
                <a:solidFill>
                  <a:schemeClr val="bg1"/>
                </a:solidFill>
              </a:rPr>
              <a:t>2/21/2023</a:t>
            </a:r>
          </a:p>
        </p:txBody>
      </p:sp>
    </p:spTree>
    <p:extLst>
      <p:ext uri="{BB962C8B-B14F-4D97-AF65-F5344CB8AC3E}">
        <p14:creationId xmlns:p14="http://schemas.microsoft.com/office/powerpoint/2010/main" val="2862648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4E5EF4-12DA-CF57-DCDF-E23AE87EA82D}"/>
              </a:ext>
            </a:extLst>
          </p:cNvPr>
          <p:cNvSpPr>
            <a:spLocks noGrp="1"/>
          </p:cNvSpPr>
          <p:nvPr>
            <p:ph type="sldNum" sz="quarter" idx="12"/>
          </p:nvPr>
        </p:nvSpPr>
        <p:spPr/>
        <p:txBody>
          <a:bodyPr/>
          <a:lstStyle/>
          <a:p>
            <a:fld id="{16CE333F-2060-0E4C-9522-8EFD15CA4C3C}" type="slidenum">
              <a:rPr lang="en-US" smtClean="0"/>
              <a:t>64</a:t>
            </a:fld>
            <a:endParaRPr lang="en-US"/>
          </a:p>
        </p:txBody>
      </p:sp>
      <p:sp>
        <p:nvSpPr>
          <p:cNvPr id="5" name="TextBox 4">
            <a:extLst>
              <a:ext uri="{FF2B5EF4-FFF2-40B4-BE49-F238E27FC236}">
                <a16:creationId xmlns:a16="http://schemas.microsoft.com/office/drawing/2014/main" id="{A1124FF0-DBAB-E40A-1D9A-8CAE87D2D95A}"/>
              </a:ext>
            </a:extLst>
          </p:cNvPr>
          <p:cNvSpPr txBox="1"/>
          <p:nvPr/>
        </p:nvSpPr>
        <p:spPr>
          <a:xfrm>
            <a:off x="1906859" y="4025590"/>
            <a:ext cx="1527717" cy="369332"/>
          </a:xfrm>
          <a:prstGeom prst="rect">
            <a:avLst/>
          </a:prstGeom>
          <a:noFill/>
        </p:spPr>
        <p:txBody>
          <a:bodyPr wrap="square" rtlCol="0">
            <a:spAutoFit/>
          </a:bodyPr>
          <a:lstStyle/>
          <a:p>
            <a:r>
              <a:rPr lang="en-US" dirty="0"/>
              <a:t>To</a:t>
            </a:r>
            <a:r>
              <a:rPr lang="en-US" dirty="0">
                <a:solidFill>
                  <a:schemeClr val="bg1"/>
                </a:solidFill>
              </a:rPr>
              <a:t>3/8/2024</a:t>
            </a:r>
            <a:endParaRPr lang="en-US" dirty="0"/>
          </a:p>
        </p:txBody>
      </p:sp>
      <p:pic>
        <p:nvPicPr>
          <p:cNvPr id="6" name="Picture 5" descr="A screenshot of a graph&#10;&#10;Description automatically generated">
            <a:extLst>
              <a:ext uri="{FF2B5EF4-FFF2-40B4-BE49-F238E27FC236}">
                <a16:creationId xmlns:a16="http://schemas.microsoft.com/office/drawing/2014/main" id="{2DD3427F-C523-5CB5-8164-8FBD159C8038}"/>
              </a:ext>
            </a:extLst>
          </p:cNvPr>
          <p:cNvPicPr>
            <a:picLocks noChangeAspect="1"/>
          </p:cNvPicPr>
          <p:nvPr/>
        </p:nvPicPr>
        <p:blipFill>
          <a:blip r:embed="rId2"/>
          <a:stretch>
            <a:fillRect/>
          </a:stretch>
        </p:blipFill>
        <p:spPr>
          <a:xfrm>
            <a:off x="1006169" y="0"/>
            <a:ext cx="7131662" cy="6766560"/>
          </a:xfrm>
          <a:prstGeom prst="rect">
            <a:avLst/>
          </a:prstGeom>
        </p:spPr>
      </p:pic>
      <p:sp>
        <p:nvSpPr>
          <p:cNvPr id="7" name="TextBox 6">
            <a:extLst>
              <a:ext uri="{FF2B5EF4-FFF2-40B4-BE49-F238E27FC236}">
                <a16:creationId xmlns:a16="http://schemas.microsoft.com/office/drawing/2014/main" id="{36BCF7B1-AC27-F033-B432-6329F64B240B}"/>
              </a:ext>
            </a:extLst>
          </p:cNvPr>
          <p:cNvSpPr txBox="1"/>
          <p:nvPr/>
        </p:nvSpPr>
        <p:spPr>
          <a:xfrm>
            <a:off x="3434576" y="3429000"/>
            <a:ext cx="1795346" cy="461665"/>
          </a:xfrm>
          <a:prstGeom prst="rect">
            <a:avLst/>
          </a:prstGeom>
          <a:noFill/>
        </p:spPr>
        <p:txBody>
          <a:bodyPr wrap="square" rtlCol="0">
            <a:spAutoFit/>
          </a:bodyPr>
          <a:lstStyle/>
          <a:p>
            <a:pPr algn="ctr"/>
            <a:r>
              <a:rPr lang="en-US" sz="2400" dirty="0">
                <a:solidFill>
                  <a:schemeClr val="bg1"/>
                </a:solidFill>
              </a:rPr>
              <a:t>3/11/2024</a:t>
            </a:r>
          </a:p>
        </p:txBody>
      </p:sp>
    </p:spTree>
    <p:extLst>
      <p:ext uri="{BB962C8B-B14F-4D97-AF65-F5344CB8AC3E}">
        <p14:creationId xmlns:p14="http://schemas.microsoft.com/office/powerpoint/2010/main" val="1013867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61DE75-F93F-A14C-9F91-4F8E650FCB0C}"/>
              </a:ext>
            </a:extLst>
          </p:cNvPr>
          <p:cNvSpPr>
            <a:spLocks noGrp="1"/>
          </p:cNvSpPr>
          <p:nvPr>
            <p:ph type="title"/>
          </p:nvPr>
        </p:nvSpPr>
        <p:spPr/>
        <p:txBody>
          <a:bodyPr>
            <a:normAutofit fontScale="90000"/>
          </a:bodyPr>
          <a:lstStyle/>
          <a:p>
            <a:pPr algn="l"/>
            <a:r>
              <a:rPr lang="en-US" dirty="0"/>
              <a:t>How Isaac Newton went Broke</a:t>
            </a:r>
            <a:br>
              <a:rPr lang="en-US" dirty="0"/>
            </a:br>
            <a:r>
              <a:rPr lang="en-US" sz="3100" dirty="0"/>
              <a:t>The South Sea Bubble</a:t>
            </a:r>
            <a:br>
              <a:rPr lang="en-US" sz="3100" dirty="0"/>
            </a:br>
            <a:endParaRPr lang="en-US" sz="3100" dirty="0"/>
          </a:p>
        </p:txBody>
      </p:sp>
      <p:pic>
        <p:nvPicPr>
          <p:cNvPr id="7" name="Content Placeholder 6">
            <a:extLst>
              <a:ext uri="{FF2B5EF4-FFF2-40B4-BE49-F238E27FC236}">
                <a16:creationId xmlns:a16="http://schemas.microsoft.com/office/drawing/2014/main" id="{F3E9F6F9-D6A7-CB42-AA3A-EC31CD4D3668}"/>
              </a:ext>
            </a:extLst>
          </p:cNvPr>
          <p:cNvPicPr>
            <a:picLocks noGrp="1" noChangeAspect="1"/>
          </p:cNvPicPr>
          <p:nvPr>
            <p:ph sz="half" idx="1"/>
          </p:nvPr>
        </p:nvPicPr>
        <p:blipFill>
          <a:blip r:embed="rId2"/>
          <a:stretch>
            <a:fillRect/>
          </a:stretch>
        </p:blipFill>
        <p:spPr>
          <a:xfrm>
            <a:off x="457200" y="1811381"/>
            <a:ext cx="2329543" cy="2826512"/>
          </a:xfrm>
        </p:spPr>
      </p:pic>
      <p:pic>
        <p:nvPicPr>
          <p:cNvPr id="9" name="Content Placeholder 8">
            <a:extLst>
              <a:ext uri="{FF2B5EF4-FFF2-40B4-BE49-F238E27FC236}">
                <a16:creationId xmlns:a16="http://schemas.microsoft.com/office/drawing/2014/main" id="{72D7F7A1-BB92-E045-9D59-557347CB83F8}"/>
              </a:ext>
            </a:extLst>
          </p:cNvPr>
          <p:cNvPicPr>
            <a:picLocks noGrp="1" noChangeAspect="1"/>
          </p:cNvPicPr>
          <p:nvPr>
            <p:ph sz="half" idx="2"/>
          </p:nvPr>
        </p:nvPicPr>
        <p:blipFill>
          <a:blip r:embed="rId3"/>
          <a:stretch>
            <a:fillRect/>
          </a:stretch>
        </p:blipFill>
        <p:spPr>
          <a:xfrm>
            <a:off x="2960914" y="1205951"/>
            <a:ext cx="5725886" cy="3916505"/>
          </a:xfrm>
        </p:spPr>
      </p:pic>
      <p:sp>
        <p:nvSpPr>
          <p:cNvPr id="2" name="Slide Number Placeholder 1">
            <a:extLst>
              <a:ext uri="{FF2B5EF4-FFF2-40B4-BE49-F238E27FC236}">
                <a16:creationId xmlns:a16="http://schemas.microsoft.com/office/drawing/2014/main" id="{1216DA59-51D0-CE4B-AECF-5B86BA56E8E7}"/>
              </a:ext>
            </a:extLst>
          </p:cNvPr>
          <p:cNvSpPr>
            <a:spLocks noGrp="1"/>
          </p:cNvSpPr>
          <p:nvPr>
            <p:ph type="sldNum" sz="quarter" idx="12"/>
          </p:nvPr>
        </p:nvSpPr>
        <p:spPr/>
        <p:txBody>
          <a:bodyPr/>
          <a:lstStyle/>
          <a:p>
            <a:fld id="{16CE333F-2060-0E4C-9522-8EFD15CA4C3C}" type="slidenum">
              <a:rPr lang="en-US" smtClean="0"/>
              <a:t>65</a:t>
            </a:fld>
            <a:endParaRPr lang="en-US"/>
          </a:p>
        </p:txBody>
      </p:sp>
      <p:sp>
        <p:nvSpPr>
          <p:cNvPr id="10" name="TextBox 9">
            <a:extLst>
              <a:ext uri="{FF2B5EF4-FFF2-40B4-BE49-F238E27FC236}">
                <a16:creationId xmlns:a16="http://schemas.microsoft.com/office/drawing/2014/main" id="{59EA679C-EA6A-DC49-824F-07AE4AE16029}"/>
              </a:ext>
            </a:extLst>
          </p:cNvPr>
          <p:cNvSpPr txBox="1"/>
          <p:nvPr/>
        </p:nvSpPr>
        <p:spPr>
          <a:xfrm>
            <a:off x="627017" y="5062972"/>
            <a:ext cx="7454538" cy="161582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An early example is the case of Sir Isaac Newton and the South Sea Company, which was established in the early 18th Century and granted a monopoly on trade in the South Seas in exchange for assuming England’s war debt.  </a:t>
            </a:r>
          </a:p>
          <a:p>
            <a:pPr marL="285750" indent="-285750">
              <a:spcAft>
                <a:spcPts val="600"/>
              </a:spcAft>
              <a:buFont typeface="Arial" panose="020B0604020202020204" pitchFamily="34" charset="0"/>
              <a:buChar char="•"/>
            </a:pPr>
            <a:r>
              <a:rPr lang="en-US" sz="1400" dirty="0"/>
              <a:t>It was one of the first companies whose shares were actively traded</a:t>
            </a:r>
          </a:p>
          <a:p>
            <a:pPr marL="285750" indent="-285750">
              <a:spcAft>
                <a:spcPts val="600"/>
              </a:spcAft>
              <a:buFont typeface="Arial" panose="020B0604020202020204" pitchFamily="34" charset="0"/>
              <a:buChar char="•"/>
            </a:pPr>
            <a:r>
              <a:rPr lang="en-US" sz="1400" dirty="0"/>
              <a:t>Newton proceeded to lose £20,000, which, in 1720, amounted to almost all his life savings.</a:t>
            </a:r>
          </a:p>
          <a:p>
            <a:pPr marL="285750" indent="-285750">
              <a:spcAft>
                <a:spcPts val="600"/>
              </a:spcAft>
              <a:buFont typeface="Arial" panose="020B0604020202020204" pitchFamily="34" charset="0"/>
              <a:buChar char="•"/>
            </a:pPr>
            <a:r>
              <a:rPr lang="en-US" sz="1400" dirty="0"/>
              <a:t>Newton died in 1727</a:t>
            </a:r>
          </a:p>
        </p:txBody>
      </p:sp>
      <p:sp>
        <p:nvSpPr>
          <p:cNvPr id="11" name="TextBox 10">
            <a:extLst>
              <a:ext uri="{FF2B5EF4-FFF2-40B4-BE49-F238E27FC236}">
                <a16:creationId xmlns:a16="http://schemas.microsoft.com/office/drawing/2014/main" id="{DE62FD11-4F27-594D-B91F-5A2D65373819}"/>
              </a:ext>
            </a:extLst>
          </p:cNvPr>
          <p:cNvSpPr txBox="1"/>
          <p:nvPr/>
        </p:nvSpPr>
        <p:spPr>
          <a:xfrm>
            <a:off x="992777" y="1189377"/>
            <a:ext cx="6958149" cy="276999"/>
          </a:xfrm>
          <a:prstGeom prst="rect">
            <a:avLst/>
          </a:prstGeom>
          <a:noFill/>
        </p:spPr>
        <p:txBody>
          <a:bodyPr wrap="square" rtlCol="0">
            <a:spAutoFit/>
          </a:bodyPr>
          <a:lstStyle/>
          <a:p>
            <a:r>
              <a:rPr lang="en-US" sz="1200" dirty="0">
                <a:solidFill>
                  <a:srgbClr val="123DFF"/>
                </a:solidFill>
              </a:rPr>
              <a:t>https://</a:t>
            </a:r>
            <a:r>
              <a:rPr lang="en-US" sz="1200" dirty="0" err="1">
                <a:solidFill>
                  <a:srgbClr val="123DFF"/>
                </a:solidFill>
              </a:rPr>
              <a:t>www.sovereignman.com</a:t>
            </a:r>
            <a:r>
              <a:rPr lang="en-US" sz="1200" dirty="0">
                <a:solidFill>
                  <a:srgbClr val="123DFF"/>
                </a:solidFill>
              </a:rPr>
              <a:t>/finance/how-isaac-newton-went-flat-broke-chasing-a-stock-bubble-13268/</a:t>
            </a:r>
          </a:p>
        </p:txBody>
      </p:sp>
    </p:spTree>
    <p:extLst>
      <p:ext uri="{BB962C8B-B14F-4D97-AF65-F5344CB8AC3E}">
        <p14:creationId xmlns:p14="http://schemas.microsoft.com/office/powerpoint/2010/main" val="1470904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592E4F-EF6B-E441-95EE-866C383D8A78}"/>
              </a:ext>
            </a:extLst>
          </p:cNvPr>
          <p:cNvSpPr>
            <a:spLocks noGrp="1"/>
          </p:cNvSpPr>
          <p:nvPr>
            <p:ph type="title"/>
          </p:nvPr>
        </p:nvSpPr>
        <p:spPr/>
        <p:txBody>
          <a:bodyPr>
            <a:normAutofit fontScale="90000"/>
          </a:bodyPr>
          <a:lstStyle/>
          <a:p>
            <a:pPr algn="l"/>
            <a:r>
              <a:rPr lang="en-US" dirty="0"/>
              <a:t>Model for Bitcoin Future Values</a:t>
            </a:r>
            <a:br>
              <a:rPr lang="en-US" dirty="0"/>
            </a:br>
            <a:r>
              <a:rPr lang="en-US" sz="1800" dirty="0"/>
              <a:t>https://</a:t>
            </a:r>
            <a:r>
              <a:rPr lang="en-US" sz="1800" dirty="0" err="1"/>
              <a:t>medium.com</a:t>
            </a:r>
            <a:r>
              <a:rPr lang="en-US" sz="1800" dirty="0"/>
              <a:t>/@100trillionUSD/modeling-bitcoins-value-with-scarcity-91fa0fc03e25</a:t>
            </a:r>
          </a:p>
        </p:txBody>
      </p:sp>
      <p:sp>
        <p:nvSpPr>
          <p:cNvPr id="2" name="Slide Number Placeholder 1">
            <a:extLst>
              <a:ext uri="{FF2B5EF4-FFF2-40B4-BE49-F238E27FC236}">
                <a16:creationId xmlns:a16="http://schemas.microsoft.com/office/drawing/2014/main" id="{CEF82B1C-EFE2-1D4E-8A28-B70BFD0BB5DE}"/>
              </a:ext>
            </a:extLst>
          </p:cNvPr>
          <p:cNvSpPr>
            <a:spLocks noGrp="1"/>
          </p:cNvSpPr>
          <p:nvPr>
            <p:ph type="sldNum" sz="quarter" idx="12"/>
          </p:nvPr>
        </p:nvSpPr>
        <p:spPr/>
        <p:txBody>
          <a:bodyPr/>
          <a:lstStyle/>
          <a:p>
            <a:fld id="{16CE333F-2060-0E4C-9522-8EFD15CA4C3C}" type="slidenum">
              <a:rPr lang="en-US" smtClean="0"/>
              <a:t>66</a:t>
            </a:fld>
            <a:endParaRPr lang="en-US"/>
          </a:p>
        </p:txBody>
      </p:sp>
      <p:pic>
        <p:nvPicPr>
          <p:cNvPr id="5" name="Picture 4">
            <a:extLst>
              <a:ext uri="{FF2B5EF4-FFF2-40B4-BE49-F238E27FC236}">
                <a16:creationId xmlns:a16="http://schemas.microsoft.com/office/drawing/2014/main" id="{B5240CCA-F548-A94A-B0F8-D3808BCBE3E9}"/>
              </a:ext>
            </a:extLst>
          </p:cNvPr>
          <p:cNvPicPr>
            <a:picLocks noChangeAspect="1"/>
          </p:cNvPicPr>
          <p:nvPr/>
        </p:nvPicPr>
        <p:blipFill>
          <a:blip r:embed="rId2"/>
          <a:stretch>
            <a:fillRect/>
          </a:stretch>
        </p:blipFill>
        <p:spPr>
          <a:xfrm>
            <a:off x="3209179" y="1859563"/>
            <a:ext cx="5477621" cy="4054862"/>
          </a:xfrm>
          <a:prstGeom prst="rect">
            <a:avLst/>
          </a:prstGeom>
        </p:spPr>
      </p:pic>
      <p:sp>
        <p:nvSpPr>
          <p:cNvPr id="6" name="TextBox 5">
            <a:extLst>
              <a:ext uri="{FF2B5EF4-FFF2-40B4-BE49-F238E27FC236}">
                <a16:creationId xmlns:a16="http://schemas.microsoft.com/office/drawing/2014/main" id="{DBC31D2A-E603-E440-BFA5-DFEE065F745A}"/>
              </a:ext>
            </a:extLst>
          </p:cNvPr>
          <p:cNvSpPr txBox="1"/>
          <p:nvPr/>
        </p:nvSpPr>
        <p:spPr>
          <a:xfrm>
            <a:off x="457200" y="1859563"/>
            <a:ext cx="2609385" cy="4524315"/>
          </a:xfrm>
          <a:prstGeom prst="rect">
            <a:avLst/>
          </a:prstGeom>
          <a:noFill/>
        </p:spPr>
        <p:txBody>
          <a:bodyPr wrap="square" rtlCol="0">
            <a:spAutoFit/>
          </a:bodyPr>
          <a:lstStyle/>
          <a:p>
            <a:r>
              <a:rPr lang="en-US" dirty="0"/>
              <a:t>Model is based on the ratio of the current stock of a commodity to its possible production rate (“flow”)</a:t>
            </a:r>
          </a:p>
          <a:p>
            <a:endParaRPr lang="en-US" dirty="0"/>
          </a:p>
          <a:p>
            <a:r>
              <a:rPr lang="en-US" dirty="0"/>
              <a:t>A high SF ratio means that if the price drops suddenly, additional quantities cannot be produced that would lower the price further</a:t>
            </a:r>
          </a:p>
          <a:p>
            <a:endParaRPr lang="en-US" dirty="0"/>
          </a:p>
          <a:p>
            <a:r>
              <a:rPr lang="en-US" dirty="0"/>
              <a:t>The underlying idea is scarcity of the basic commodity</a:t>
            </a:r>
          </a:p>
        </p:txBody>
      </p:sp>
      <p:sp>
        <p:nvSpPr>
          <p:cNvPr id="7" name="TextBox 6">
            <a:extLst>
              <a:ext uri="{FF2B5EF4-FFF2-40B4-BE49-F238E27FC236}">
                <a16:creationId xmlns:a16="http://schemas.microsoft.com/office/drawing/2014/main" id="{13832F17-A757-0242-92BE-90FA0109E5D8}"/>
              </a:ext>
            </a:extLst>
          </p:cNvPr>
          <p:cNvSpPr txBox="1"/>
          <p:nvPr/>
        </p:nvSpPr>
        <p:spPr>
          <a:xfrm>
            <a:off x="1360449" y="6352143"/>
            <a:ext cx="6133170" cy="369332"/>
          </a:xfrm>
          <a:prstGeom prst="rect">
            <a:avLst/>
          </a:prstGeom>
          <a:noFill/>
        </p:spPr>
        <p:txBody>
          <a:bodyPr wrap="square" rtlCol="0">
            <a:spAutoFit/>
          </a:bodyPr>
          <a:lstStyle/>
          <a:p>
            <a:pPr algn="ctr"/>
            <a:r>
              <a:rPr lang="en-US" b="1" dirty="0"/>
              <a:t>Follow </a:t>
            </a:r>
            <a:r>
              <a:rPr lang="en-US" b="1" dirty="0" err="1"/>
              <a:t>PlanB</a:t>
            </a:r>
            <a:r>
              <a:rPr lang="en-US" b="1" dirty="0"/>
              <a:t>: </a:t>
            </a:r>
            <a:r>
              <a:rPr lang="en-US" b="1" dirty="0">
                <a:hlinkClick r:id="rId3"/>
              </a:rPr>
              <a:t>PlanB@100trillionUSD</a:t>
            </a:r>
            <a:r>
              <a:rPr lang="en-US" b="1" dirty="0"/>
              <a:t> or </a:t>
            </a:r>
            <a:r>
              <a:rPr lang="en-US" b="1" dirty="0">
                <a:hlinkClick r:id="rId4"/>
              </a:rPr>
              <a:t>PlanBTC.com</a:t>
            </a:r>
            <a:endParaRPr lang="en-US" dirty="0"/>
          </a:p>
        </p:txBody>
      </p:sp>
    </p:spTree>
    <p:extLst>
      <p:ext uri="{BB962C8B-B14F-4D97-AF65-F5344CB8AC3E}">
        <p14:creationId xmlns:p14="http://schemas.microsoft.com/office/powerpoint/2010/main" val="24383012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AD0A95-9D76-0845-98E6-03A5BE9A1451}"/>
              </a:ext>
            </a:extLst>
          </p:cNvPr>
          <p:cNvSpPr>
            <a:spLocks noGrp="1"/>
          </p:cNvSpPr>
          <p:nvPr>
            <p:ph type="sldNum" sz="quarter" idx="12"/>
          </p:nvPr>
        </p:nvSpPr>
        <p:spPr/>
        <p:txBody>
          <a:bodyPr/>
          <a:lstStyle/>
          <a:p>
            <a:fld id="{16CE333F-2060-0E4C-9522-8EFD15CA4C3C}" type="slidenum">
              <a:rPr lang="en-US" smtClean="0"/>
              <a:t>67</a:t>
            </a:fld>
            <a:endParaRPr lang="en-US"/>
          </a:p>
        </p:txBody>
      </p:sp>
      <p:sp>
        <p:nvSpPr>
          <p:cNvPr id="4" name="Title 2">
            <a:extLst>
              <a:ext uri="{FF2B5EF4-FFF2-40B4-BE49-F238E27FC236}">
                <a16:creationId xmlns:a16="http://schemas.microsoft.com/office/drawing/2014/main" id="{A9EC131A-CC9B-814A-AE6A-B25D07EE3043}"/>
              </a:ext>
            </a:extLst>
          </p:cNvPr>
          <p:cNvSpPr>
            <a:spLocks noGrp="1"/>
          </p:cNvSpPr>
          <p:nvPr>
            <p:ph type="title"/>
          </p:nvPr>
        </p:nvSpPr>
        <p:spPr>
          <a:xfrm>
            <a:off x="457200" y="274638"/>
            <a:ext cx="8229600" cy="1143000"/>
          </a:xfrm>
        </p:spPr>
        <p:txBody>
          <a:bodyPr>
            <a:normAutofit fontScale="90000"/>
          </a:bodyPr>
          <a:lstStyle/>
          <a:p>
            <a:pPr algn="l"/>
            <a:r>
              <a:rPr lang="en-US" dirty="0"/>
              <a:t>Model for Bitcoin Future Values</a:t>
            </a:r>
            <a:br>
              <a:rPr lang="en-US" dirty="0"/>
            </a:br>
            <a:r>
              <a:rPr lang="en-US" sz="1800" dirty="0"/>
              <a:t>https://</a:t>
            </a:r>
            <a:r>
              <a:rPr lang="en-US" sz="1800" dirty="0" err="1"/>
              <a:t>medium.com</a:t>
            </a:r>
            <a:r>
              <a:rPr lang="en-US" sz="1800" dirty="0"/>
              <a:t>/@100trillionUSD/modeling-bitcoins-value-with-scarcity-91fa0fc03e25</a:t>
            </a:r>
          </a:p>
        </p:txBody>
      </p:sp>
      <p:pic>
        <p:nvPicPr>
          <p:cNvPr id="6" name="Picture 5">
            <a:extLst>
              <a:ext uri="{FF2B5EF4-FFF2-40B4-BE49-F238E27FC236}">
                <a16:creationId xmlns:a16="http://schemas.microsoft.com/office/drawing/2014/main" id="{02D7F756-39D0-A043-BEE8-18861DE6311F}"/>
              </a:ext>
            </a:extLst>
          </p:cNvPr>
          <p:cNvPicPr>
            <a:picLocks noChangeAspect="1"/>
          </p:cNvPicPr>
          <p:nvPr/>
        </p:nvPicPr>
        <p:blipFill>
          <a:blip r:embed="rId2"/>
          <a:stretch>
            <a:fillRect/>
          </a:stretch>
        </p:blipFill>
        <p:spPr>
          <a:xfrm>
            <a:off x="1682120" y="1503233"/>
            <a:ext cx="5779761" cy="4433902"/>
          </a:xfrm>
          <a:prstGeom prst="rect">
            <a:avLst/>
          </a:prstGeom>
        </p:spPr>
      </p:pic>
      <p:sp>
        <p:nvSpPr>
          <p:cNvPr id="7" name="TextBox 6">
            <a:extLst>
              <a:ext uri="{FF2B5EF4-FFF2-40B4-BE49-F238E27FC236}">
                <a16:creationId xmlns:a16="http://schemas.microsoft.com/office/drawing/2014/main" id="{9EC785F6-244F-344D-B982-88B9E0DBC8DD}"/>
              </a:ext>
            </a:extLst>
          </p:cNvPr>
          <p:cNvSpPr txBox="1"/>
          <p:nvPr/>
        </p:nvSpPr>
        <p:spPr>
          <a:xfrm>
            <a:off x="897673" y="6110868"/>
            <a:ext cx="7348654" cy="584775"/>
          </a:xfrm>
          <a:prstGeom prst="rect">
            <a:avLst/>
          </a:prstGeom>
          <a:noFill/>
        </p:spPr>
        <p:txBody>
          <a:bodyPr wrap="square" rtlCol="0">
            <a:spAutoFit/>
          </a:bodyPr>
          <a:lstStyle/>
          <a:p>
            <a:pPr algn="ctr"/>
            <a:r>
              <a:rPr lang="en-US" sz="1600" dirty="0"/>
              <a:t>BTC has the properties that it is scarce, can be easily transferred electronically, and has a built-in Proof-of-Work property so that it cannot be easily counterfeited</a:t>
            </a:r>
          </a:p>
        </p:txBody>
      </p:sp>
    </p:spTree>
    <p:extLst>
      <p:ext uri="{BB962C8B-B14F-4D97-AF65-F5344CB8AC3E}">
        <p14:creationId xmlns:p14="http://schemas.microsoft.com/office/powerpoint/2010/main" val="9370498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1F2C44-876D-764B-999F-F2F4B6B81E37}"/>
              </a:ext>
            </a:extLst>
          </p:cNvPr>
          <p:cNvSpPr>
            <a:spLocks noGrp="1"/>
          </p:cNvSpPr>
          <p:nvPr>
            <p:ph type="sldNum" sz="quarter" idx="12"/>
          </p:nvPr>
        </p:nvSpPr>
        <p:spPr/>
        <p:txBody>
          <a:bodyPr/>
          <a:lstStyle/>
          <a:p>
            <a:fld id="{16CE333F-2060-0E4C-9522-8EFD15CA4C3C}" type="slidenum">
              <a:rPr lang="en-US" smtClean="0"/>
              <a:t>68</a:t>
            </a:fld>
            <a:endParaRPr lang="en-US"/>
          </a:p>
        </p:txBody>
      </p:sp>
      <p:sp>
        <p:nvSpPr>
          <p:cNvPr id="5" name="Title 2">
            <a:extLst>
              <a:ext uri="{FF2B5EF4-FFF2-40B4-BE49-F238E27FC236}">
                <a16:creationId xmlns:a16="http://schemas.microsoft.com/office/drawing/2014/main" id="{EA780E53-61B9-A94C-AFA5-AB16D6950684}"/>
              </a:ext>
            </a:extLst>
          </p:cNvPr>
          <p:cNvSpPr>
            <a:spLocks noGrp="1"/>
          </p:cNvSpPr>
          <p:nvPr>
            <p:ph type="title"/>
          </p:nvPr>
        </p:nvSpPr>
        <p:spPr>
          <a:xfrm>
            <a:off x="457200" y="274638"/>
            <a:ext cx="8229600" cy="1143000"/>
          </a:xfrm>
        </p:spPr>
        <p:txBody>
          <a:bodyPr>
            <a:normAutofit fontScale="90000"/>
          </a:bodyPr>
          <a:lstStyle/>
          <a:p>
            <a:pPr algn="l"/>
            <a:r>
              <a:rPr lang="en-US" dirty="0"/>
              <a:t>Bitcoin is Inherently Deflationary</a:t>
            </a:r>
            <a:br>
              <a:rPr lang="en-US" dirty="0"/>
            </a:br>
            <a:r>
              <a:rPr lang="en-US" sz="2700" dirty="0"/>
              <a:t>(Meaning that a unit is worth more over time)</a:t>
            </a:r>
            <a:br>
              <a:rPr lang="en-US" sz="2700" dirty="0"/>
            </a:br>
            <a:r>
              <a:rPr lang="en-US" sz="1800" dirty="0"/>
              <a:t>https://</a:t>
            </a:r>
            <a:r>
              <a:rPr lang="en-US" sz="1800" dirty="0" err="1"/>
              <a:t>medium.com</a:t>
            </a:r>
            <a:r>
              <a:rPr lang="en-US" sz="1800" dirty="0"/>
              <a:t>/@100trillionUSD/modeling-bitcoins-value-with-scarcity-91fa0fc03e25</a:t>
            </a:r>
          </a:p>
        </p:txBody>
      </p:sp>
      <p:pic>
        <p:nvPicPr>
          <p:cNvPr id="7" name="Picture 6">
            <a:extLst>
              <a:ext uri="{FF2B5EF4-FFF2-40B4-BE49-F238E27FC236}">
                <a16:creationId xmlns:a16="http://schemas.microsoft.com/office/drawing/2014/main" id="{0A04B793-8ADC-9448-9301-ED92057CA5B8}"/>
              </a:ext>
            </a:extLst>
          </p:cNvPr>
          <p:cNvPicPr>
            <a:picLocks noChangeAspect="1"/>
          </p:cNvPicPr>
          <p:nvPr/>
        </p:nvPicPr>
        <p:blipFill>
          <a:blip r:embed="rId2"/>
          <a:stretch>
            <a:fillRect/>
          </a:stretch>
        </p:blipFill>
        <p:spPr>
          <a:xfrm>
            <a:off x="457200" y="1770692"/>
            <a:ext cx="8363415" cy="4445175"/>
          </a:xfrm>
          <a:prstGeom prst="rect">
            <a:avLst/>
          </a:prstGeom>
        </p:spPr>
      </p:pic>
    </p:spTree>
    <p:extLst>
      <p:ext uri="{BB962C8B-B14F-4D97-AF65-F5344CB8AC3E}">
        <p14:creationId xmlns:p14="http://schemas.microsoft.com/office/powerpoint/2010/main" val="1307928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687FCF-A2D7-F741-8F3F-6C3B90145CBB}"/>
              </a:ext>
            </a:extLst>
          </p:cNvPr>
          <p:cNvSpPr>
            <a:spLocks noGrp="1"/>
          </p:cNvSpPr>
          <p:nvPr>
            <p:ph type="sldNum" sz="quarter" idx="12"/>
          </p:nvPr>
        </p:nvSpPr>
        <p:spPr/>
        <p:txBody>
          <a:bodyPr/>
          <a:lstStyle/>
          <a:p>
            <a:fld id="{16CE333F-2060-0E4C-9522-8EFD15CA4C3C}" type="slidenum">
              <a:rPr lang="en-US" smtClean="0"/>
              <a:t>69</a:t>
            </a:fld>
            <a:endParaRPr lang="en-US"/>
          </a:p>
        </p:txBody>
      </p:sp>
      <p:sp>
        <p:nvSpPr>
          <p:cNvPr id="4" name="Title 2">
            <a:extLst>
              <a:ext uri="{FF2B5EF4-FFF2-40B4-BE49-F238E27FC236}">
                <a16:creationId xmlns:a16="http://schemas.microsoft.com/office/drawing/2014/main" id="{619906BA-530D-B047-BB10-473779A99398}"/>
              </a:ext>
            </a:extLst>
          </p:cNvPr>
          <p:cNvSpPr>
            <a:spLocks noGrp="1"/>
          </p:cNvSpPr>
          <p:nvPr>
            <p:ph type="title"/>
          </p:nvPr>
        </p:nvSpPr>
        <p:spPr>
          <a:xfrm>
            <a:off x="457200" y="274638"/>
            <a:ext cx="8229600" cy="1143000"/>
          </a:xfrm>
        </p:spPr>
        <p:txBody>
          <a:bodyPr>
            <a:normAutofit fontScale="90000"/>
          </a:bodyPr>
          <a:lstStyle/>
          <a:p>
            <a:pPr algn="l"/>
            <a:r>
              <a:rPr lang="en-US" dirty="0"/>
              <a:t>Model for Bitcoin Future Values</a:t>
            </a:r>
            <a:br>
              <a:rPr lang="en-US" dirty="0"/>
            </a:br>
            <a:r>
              <a:rPr lang="en-US" sz="1800" dirty="0"/>
              <a:t>https://</a:t>
            </a:r>
            <a:r>
              <a:rPr lang="en-US" sz="1800" dirty="0" err="1"/>
              <a:t>medium.com</a:t>
            </a:r>
            <a:r>
              <a:rPr lang="en-US" sz="1800" dirty="0"/>
              <a:t>/@100trillionUSD/modeling-bitcoins-value-with-scarcity-91fa0fc03e25</a:t>
            </a:r>
          </a:p>
        </p:txBody>
      </p:sp>
      <p:pic>
        <p:nvPicPr>
          <p:cNvPr id="8" name="Picture 7">
            <a:extLst>
              <a:ext uri="{FF2B5EF4-FFF2-40B4-BE49-F238E27FC236}">
                <a16:creationId xmlns:a16="http://schemas.microsoft.com/office/drawing/2014/main" id="{882030FA-5140-4843-B789-CAC418A331E7}"/>
              </a:ext>
            </a:extLst>
          </p:cNvPr>
          <p:cNvPicPr>
            <a:picLocks noChangeAspect="1"/>
          </p:cNvPicPr>
          <p:nvPr/>
        </p:nvPicPr>
        <p:blipFill>
          <a:blip r:embed="rId2"/>
          <a:stretch>
            <a:fillRect/>
          </a:stretch>
        </p:blipFill>
        <p:spPr>
          <a:xfrm>
            <a:off x="2747724" y="1771669"/>
            <a:ext cx="6068554" cy="4230649"/>
          </a:xfrm>
          <a:prstGeom prst="rect">
            <a:avLst/>
          </a:prstGeom>
        </p:spPr>
      </p:pic>
      <p:sp>
        <p:nvSpPr>
          <p:cNvPr id="9" name="TextBox 8">
            <a:extLst>
              <a:ext uri="{FF2B5EF4-FFF2-40B4-BE49-F238E27FC236}">
                <a16:creationId xmlns:a16="http://schemas.microsoft.com/office/drawing/2014/main" id="{6E44DC83-9DAD-DB44-A562-7DB3FA48F50F}"/>
              </a:ext>
            </a:extLst>
          </p:cNvPr>
          <p:cNvSpPr txBox="1"/>
          <p:nvPr/>
        </p:nvSpPr>
        <p:spPr>
          <a:xfrm>
            <a:off x="457200" y="2308302"/>
            <a:ext cx="2290524" cy="3539430"/>
          </a:xfrm>
          <a:prstGeom prst="rect">
            <a:avLst/>
          </a:prstGeom>
          <a:noFill/>
        </p:spPr>
        <p:txBody>
          <a:bodyPr wrap="square" rtlCol="0">
            <a:spAutoFit/>
          </a:bodyPr>
          <a:lstStyle/>
          <a:p>
            <a:r>
              <a:rPr lang="en-US" sz="1600" dirty="0"/>
              <a:t>The model, which was first published in 2019 to substantial derision, projected that BTC would be worth $55,000 USD in early 2021.</a:t>
            </a:r>
          </a:p>
          <a:p>
            <a:endParaRPr lang="en-US" sz="1600" dirty="0"/>
          </a:p>
          <a:p>
            <a:r>
              <a:rPr lang="en-US" sz="1600" dirty="0"/>
              <a:t>In fact, the high achieved this year was $58,332.36</a:t>
            </a:r>
          </a:p>
          <a:p>
            <a:endParaRPr lang="en-US" sz="1600" dirty="0"/>
          </a:p>
          <a:p>
            <a:r>
              <a:rPr lang="en-US" sz="1600" dirty="0"/>
              <a:t>Model projects that by the end of 2021, BTC could double in value from its current valuation</a:t>
            </a:r>
          </a:p>
        </p:txBody>
      </p:sp>
      <p:sp>
        <p:nvSpPr>
          <p:cNvPr id="10" name="TextBox 9">
            <a:extLst>
              <a:ext uri="{FF2B5EF4-FFF2-40B4-BE49-F238E27FC236}">
                <a16:creationId xmlns:a16="http://schemas.microsoft.com/office/drawing/2014/main" id="{5914A218-BFEC-A040-92AB-8CBCD7029C21}"/>
              </a:ext>
            </a:extLst>
          </p:cNvPr>
          <p:cNvSpPr txBox="1"/>
          <p:nvPr/>
        </p:nvSpPr>
        <p:spPr>
          <a:xfrm>
            <a:off x="5787482" y="1268235"/>
            <a:ext cx="2051824" cy="307777"/>
          </a:xfrm>
          <a:prstGeom prst="rect">
            <a:avLst/>
          </a:prstGeom>
          <a:noFill/>
        </p:spPr>
        <p:txBody>
          <a:bodyPr wrap="square" rtlCol="0">
            <a:spAutoFit/>
          </a:bodyPr>
          <a:lstStyle/>
          <a:p>
            <a:pPr algn="ctr"/>
            <a:r>
              <a:rPr lang="en-US" sz="1400" dirty="0">
                <a:solidFill>
                  <a:srgbClr val="FF0000"/>
                </a:solidFill>
              </a:rPr>
              <a:t>Based on the hash rate</a:t>
            </a:r>
          </a:p>
        </p:txBody>
      </p:sp>
      <p:sp>
        <p:nvSpPr>
          <p:cNvPr id="11" name="Down Arrow 10">
            <a:extLst>
              <a:ext uri="{FF2B5EF4-FFF2-40B4-BE49-F238E27FC236}">
                <a16:creationId xmlns:a16="http://schemas.microsoft.com/office/drawing/2014/main" id="{EC37B967-790D-AB45-A3F2-55C49D269276}"/>
              </a:ext>
            </a:extLst>
          </p:cNvPr>
          <p:cNvSpPr/>
          <p:nvPr/>
        </p:nvSpPr>
        <p:spPr>
          <a:xfrm>
            <a:off x="6657278" y="1563429"/>
            <a:ext cx="484632" cy="220080"/>
          </a:xfrm>
          <a:prstGeom prst="down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5845FC9-7B5F-AA46-8E49-470E1C6F6774}"/>
              </a:ext>
            </a:extLst>
          </p:cNvPr>
          <p:cNvSpPr txBox="1"/>
          <p:nvPr/>
        </p:nvSpPr>
        <p:spPr>
          <a:xfrm>
            <a:off x="1349298" y="6233532"/>
            <a:ext cx="6133170" cy="369332"/>
          </a:xfrm>
          <a:prstGeom prst="rect">
            <a:avLst/>
          </a:prstGeom>
          <a:noFill/>
        </p:spPr>
        <p:txBody>
          <a:bodyPr wrap="square" rtlCol="0">
            <a:spAutoFit/>
          </a:bodyPr>
          <a:lstStyle/>
          <a:p>
            <a:pPr algn="ctr"/>
            <a:r>
              <a:rPr lang="en-US" b="1" dirty="0"/>
              <a:t>Follow </a:t>
            </a:r>
            <a:r>
              <a:rPr lang="en-US" b="1" dirty="0" err="1"/>
              <a:t>PlanB</a:t>
            </a:r>
            <a:r>
              <a:rPr lang="en-US" b="1" dirty="0"/>
              <a:t>: </a:t>
            </a:r>
            <a:r>
              <a:rPr lang="en-US" b="1" dirty="0">
                <a:hlinkClick r:id="rId3"/>
              </a:rPr>
              <a:t>PlanB@100trillionUSD</a:t>
            </a:r>
            <a:r>
              <a:rPr lang="en-US" b="1" dirty="0"/>
              <a:t> or </a:t>
            </a:r>
            <a:r>
              <a:rPr lang="en-US" b="1" dirty="0">
                <a:hlinkClick r:id="rId4"/>
              </a:rPr>
              <a:t>PlanBTC.com</a:t>
            </a:r>
            <a:endParaRPr lang="en-US" dirty="0"/>
          </a:p>
        </p:txBody>
      </p:sp>
      <p:sp>
        <p:nvSpPr>
          <p:cNvPr id="13" name="TextBox 12">
            <a:extLst>
              <a:ext uri="{FF2B5EF4-FFF2-40B4-BE49-F238E27FC236}">
                <a16:creationId xmlns:a16="http://schemas.microsoft.com/office/drawing/2014/main" id="{05999553-98C3-104A-BD06-F0FC03F899EE}"/>
              </a:ext>
            </a:extLst>
          </p:cNvPr>
          <p:cNvSpPr txBox="1"/>
          <p:nvPr/>
        </p:nvSpPr>
        <p:spPr>
          <a:xfrm>
            <a:off x="457200" y="1576012"/>
            <a:ext cx="2776654" cy="369332"/>
          </a:xfrm>
          <a:prstGeom prst="rect">
            <a:avLst/>
          </a:prstGeom>
          <a:noFill/>
        </p:spPr>
        <p:txBody>
          <a:bodyPr wrap="square" rtlCol="0">
            <a:spAutoFit/>
          </a:bodyPr>
          <a:lstStyle/>
          <a:p>
            <a:r>
              <a:rPr lang="en-US" dirty="0">
                <a:solidFill>
                  <a:srgbClr val="FF0000"/>
                </a:solidFill>
              </a:rPr>
              <a:t>Published March 22, 2019</a:t>
            </a:r>
          </a:p>
        </p:txBody>
      </p:sp>
    </p:spTree>
    <p:extLst>
      <p:ext uri="{BB962C8B-B14F-4D97-AF65-F5344CB8AC3E}">
        <p14:creationId xmlns:p14="http://schemas.microsoft.com/office/powerpoint/2010/main" val="1772679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 email&#10;&#10;Description automatically generated">
            <a:extLst>
              <a:ext uri="{FF2B5EF4-FFF2-40B4-BE49-F238E27FC236}">
                <a16:creationId xmlns:a16="http://schemas.microsoft.com/office/drawing/2014/main" id="{C0AF7F38-12EC-F4E9-4A34-2D459AD83C6D}"/>
              </a:ext>
            </a:extLst>
          </p:cNvPr>
          <p:cNvPicPr>
            <a:picLocks noChangeAspect="1"/>
          </p:cNvPicPr>
          <p:nvPr/>
        </p:nvPicPr>
        <p:blipFill rotWithShape="1">
          <a:blip r:embed="rId2"/>
          <a:srcRect t="11840" r="2" b="21752"/>
          <a:stretch/>
        </p:blipFill>
        <p:spPr>
          <a:xfrm>
            <a:off x="342900" y="1208314"/>
            <a:ext cx="8458200" cy="4212772"/>
          </a:xfrm>
          <a:prstGeom prst="rect">
            <a:avLst/>
          </a:prstGeom>
        </p:spPr>
      </p:pic>
      <p:sp>
        <p:nvSpPr>
          <p:cNvPr id="2" name="Slide Number Placeholder 1">
            <a:extLst>
              <a:ext uri="{FF2B5EF4-FFF2-40B4-BE49-F238E27FC236}">
                <a16:creationId xmlns:a16="http://schemas.microsoft.com/office/drawing/2014/main" id="{E0F97300-42F4-B087-EFB5-AD8C4BEE832A}"/>
              </a:ext>
            </a:extLst>
          </p:cNvPr>
          <p:cNvSpPr>
            <a:spLocks noGrp="1"/>
          </p:cNvSpPr>
          <p:nvPr>
            <p:ph type="sldNum" sz="quarter" idx="12"/>
          </p:nvPr>
        </p:nvSpPr>
        <p:spPr>
          <a:xfrm>
            <a:off x="8778240" y="6455664"/>
            <a:ext cx="336042" cy="365125"/>
          </a:xfrm>
        </p:spPr>
        <p:txBody>
          <a:bodyPr>
            <a:normAutofit/>
          </a:bodyPr>
          <a:lstStyle/>
          <a:p>
            <a:pPr>
              <a:spcAft>
                <a:spcPts val="600"/>
              </a:spcAft>
            </a:pPr>
            <a:fld id="{16CE333F-2060-0E4C-9522-8EFD15CA4C3C}" type="slidenum">
              <a:rPr lang="en-US" sz="1000">
                <a:solidFill>
                  <a:srgbClr val="FFFFFF"/>
                </a:solidFill>
              </a:rPr>
              <a:pPr>
                <a:spcAft>
                  <a:spcPts val="600"/>
                </a:spcAft>
              </a:pPr>
              <a:t>7</a:t>
            </a:fld>
            <a:endParaRPr lang="en-US" sz="1000">
              <a:solidFill>
                <a:srgbClr val="FFFFFF"/>
              </a:solidFill>
            </a:endParaRPr>
          </a:p>
        </p:txBody>
      </p:sp>
      <p:sp>
        <p:nvSpPr>
          <p:cNvPr id="5" name="TextBox 4">
            <a:extLst>
              <a:ext uri="{FF2B5EF4-FFF2-40B4-BE49-F238E27FC236}">
                <a16:creationId xmlns:a16="http://schemas.microsoft.com/office/drawing/2014/main" id="{000B1AA7-7DF7-A34D-E46C-844A05E4E957}"/>
              </a:ext>
            </a:extLst>
          </p:cNvPr>
          <p:cNvSpPr txBox="1"/>
          <p:nvPr/>
        </p:nvSpPr>
        <p:spPr>
          <a:xfrm>
            <a:off x="1034142" y="4525019"/>
            <a:ext cx="7369629" cy="830997"/>
          </a:xfrm>
          <a:prstGeom prst="rect">
            <a:avLst/>
          </a:prstGeom>
          <a:noFill/>
        </p:spPr>
        <p:txBody>
          <a:bodyPr wrap="square" rtlCol="0">
            <a:spAutoFit/>
          </a:bodyPr>
          <a:lstStyle/>
          <a:p>
            <a:pPr algn="ctr"/>
            <a:r>
              <a:rPr lang="en-US" sz="1600" dirty="0"/>
              <a:t>At the current (2/27/2023) of $23,500, 1700 BTC is worth $40 Million</a:t>
            </a:r>
          </a:p>
          <a:p>
            <a:pPr algn="ctr"/>
            <a:r>
              <a:rPr lang="en-US" sz="1600" dirty="0"/>
              <a:t>At the peak value of $69,000 it was worth $117 Million.  </a:t>
            </a:r>
          </a:p>
          <a:p>
            <a:pPr algn="ctr"/>
            <a:r>
              <a:rPr lang="en-US" sz="1600" dirty="0"/>
              <a:t>On 3/11/2024 1700 BTC is now worth $123 Million</a:t>
            </a:r>
          </a:p>
        </p:txBody>
      </p:sp>
      <p:sp>
        <p:nvSpPr>
          <p:cNvPr id="6" name="TextBox 5">
            <a:extLst>
              <a:ext uri="{FF2B5EF4-FFF2-40B4-BE49-F238E27FC236}">
                <a16:creationId xmlns:a16="http://schemas.microsoft.com/office/drawing/2014/main" id="{A564D6E3-DB72-21C3-E882-2F6111926FF9}"/>
              </a:ext>
            </a:extLst>
          </p:cNvPr>
          <p:cNvSpPr txBox="1"/>
          <p:nvPr/>
        </p:nvSpPr>
        <p:spPr>
          <a:xfrm>
            <a:off x="1415143" y="1963650"/>
            <a:ext cx="6607628" cy="523220"/>
          </a:xfrm>
          <a:prstGeom prst="rect">
            <a:avLst/>
          </a:prstGeom>
          <a:noFill/>
        </p:spPr>
        <p:txBody>
          <a:bodyPr wrap="square" rtlCol="0">
            <a:spAutoFit/>
          </a:bodyPr>
          <a:lstStyle/>
          <a:p>
            <a:pPr algn="ctr"/>
            <a:r>
              <a:rPr lang="en-US" sz="2800" dirty="0"/>
              <a:t>This fellow sold too early…</a:t>
            </a:r>
          </a:p>
        </p:txBody>
      </p:sp>
      <p:sp>
        <p:nvSpPr>
          <p:cNvPr id="3" name="Rounded Rectangular Callout 2">
            <a:extLst>
              <a:ext uri="{FF2B5EF4-FFF2-40B4-BE49-F238E27FC236}">
                <a16:creationId xmlns:a16="http://schemas.microsoft.com/office/drawing/2014/main" id="{4AD5F0F3-96E3-8A16-CCD8-57547B0C4620}"/>
              </a:ext>
            </a:extLst>
          </p:cNvPr>
          <p:cNvSpPr/>
          <p:nvPr/>
        </p:nvSpPr>
        <p:spPr>
          <a:xfrm>
            <a:off x="6971278" y="2087315"/>
            <a:ext cx="914400" cy="1157019"/>
          </a:xfrm>
          <a:prstGeom prst="wedgeRoundRectCallout">
            <a:avLst>
              <a:gd name="adj1" fmla="val -206548"/>
              <a:gd name="adj2" fmla="val 60496"/>
              <a:gd name="adj3" fmla="val 16667"/>
            </a:avLst>
          </a:prstGeom>
          <a:solidFill>
            <a:srgbClr val="DCE6F2">
              <a:alpha val="5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Worth</a:t>
            </a:r>
          </a:p>
          <a:p>
            <a:pPr algn="ctr"/>
            <a:r>
              <a:rPr lang="en-US" dirty="0">
                <a:solidFill>
                  <a:schemeClr val="tx1"/>
                </a:solidFill>
              </a:rPr>
              <a:t>$102 at that time</a:t>
            </a:r>
          </a:p>
        </p:txBody>
      </p:sp>
      <p:sp>
        <p:nvSpPr>
          <p:cNvPr id="7" name="TextBox 6">
            <a:extLst>
              <a:ext uri="{FF2B5EF4-FFF2-40B4-BE49-F238E27FC236}">
                <a16:creationId xmlns:a16="http://schemas.microsoft.com/office/drawing/2014/main" id="{0C512D83-6CE7-4446-7221-5C1E5D58C49D}"/>
              </a:ext>
            </a:extLst>
          </p:cNvPr>
          <p:cNvSpPr txBox="1"/>
          <p:nvPr/>
        </p:nvSpPr>
        <p:spPr>
          <a:xfrm>
            <a:off x="2107580" y="5854390"/>
            <a:ext cx="4449337" cy="369332"/>
          </a:xfrm>
          <a:prstGeom prst="rect">
            <a:avLst/>
          </a:prstGeom>
          <a:noFill/>
        </p:spPr>
        <p:txBody>
          <a:bodyPr wrap="square" rtlCol="0">
            <a:spAutoFit/>
          </a:bodyPr>
          <a:lstStyle/>
          <a:p>
            <a:pPr algn="ctr"/>
            <a:r>
              <a:rPr lang="en-US" dirty="0">
                <a:solidFill>
                  <a:schemeClr val="bg1"/>
                </a:solidFill>
              </a:rPr>
              <a:t>This morning, 3/11/2024, BTC -&gt; $72,307</a:t>
            </a:r>
          </a:p>
        </p:txBody>
      </p:sp>
    </p:spTree>
    <p:extLst>
      <p:ext uri="{BB962C8B-B14F-4D97-AF65-F5344CB8AC3E}">
        <p14:creationId xmlns:p14="http://schemas.microsoft.com/office/powerpoint/2010/main" val="4775308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687FCF-A2D7-F741-8F3F-6C3B90145CBB}"/>
              </a:ext>
            </a:extLst>
          </p:cNvPr>
          <p:cNvSpPr>
            <a:spLocks noGrp="1"/>
          </p:cNvSpPr>
          <p:nvPr>
            <p:ph type="sldNum" sz="quarter" idx="12"/>
          </p:nvPr>
        </p:nvSpPr>
        <p:spPr/>
        <p:txBody>
          <a:bodyPr/>
          <a:lstStyle/>
          <a:p>
            <a:fld id="{16CE333F-2060-0E4C-9522-8EFD15CA4C3C}" type="slidenum">
              <a:rPr lang="en-US" smtClean="0"/>
              <a:t>70</a:t>
            </a:fld>
            <a:endParaRPr lang="en-US" dirty="0"/>
          </a:p>
        </p:txBody>
      </p:sp>
      <p:sp>
        <p:nvSpPr>
          <p:cNvPr id="4" name="Title 2">
            <a:extLst>
              <a:ext uri="{FF2B5EF4-FFF2-40B4-BE49-F238E27FC236}">
                <a16:creationId xmlns:a16="http://schemas.microsoft.com/office/drawing/2014/main" id="{619906BA-530D-B047-BB10-473779A99398}"/>
              </a:ext>
            </a:extLst>
          </p:cNvPr>
          <p:cNvSpPr>
            <a:spLocks noGrp="1"/>
          </p:cNvSpPr>
          <p:nvPr>
            <p:ph type="title"/>
          </p:nvPr>
        </p:nvSpPr>
        <p:spPr>
          <a:xfrm>
            <a:off x="457200" y="274638"/>
            <a:ext cx="8229600" cy="1143000"/>
          </a:xfrm>
        </p:spPr>
        <p:txBody>
          <a:bodyPr>
            <a:normAutofit fontScale="90000"/>
          </a:bodyPr>
          <a:lstStyle/>
          <a:p>
            <a:pPr algn="l"/>
            <a:r>
              <a:rPr lang="en-US" dirty="0"/>
              <a:t>Bitcoin S2F Model Validation</a:t>
            </a:r>
            <a:br>
              <a:rPr lang="en-US" dirty="0"/>
            </a:br>
            <a:r>
              <a:rPr lang="en-US" sz="1800" dirty="0"/>
              <a:t>https://</a:t>
            </a:r>
            <a:r>
              <a:rPr lang="en-US" sz="1800" dirty="0" err="1"/>
              <a:t>medium.com</a:t>
            </a:r>
            <a:r>
              <a:rPr lang="en-US" sz="1800" dirty="0"/>
              <a:t>/@100trillionUSD/modeling-bitcoins-value-with-scarcity-91fa0fc03e25</a:t>
            </a:r>
          </a:p>
        </p:txBody>
      </p:sp>
      <p:sp>
        <p:nvSpPr>
          <p:cNvPr id="12" name="TextBox 11">
            <a:extLst>
              <a:ext uri="{FF2B5EF4-FFF2-40B4-BE49-F238E27FC236}">
                <a16:creationId xmlns:a16="http://schemas.microsoft.com/office/drawing/2014/main" id="{E5845FC9-7B5F-AA46-8E49-470E1C6F6774}"/>
              </a:ext>
            </a:extLst>
          </p:cNvPr>
          <p:cNvSpPr txBox="1"/>
          <p:nvPr/>
        </p:nvSpPr>
        <p:spPr>
          <a:xfrm>
            <a:off x="1349298" y="6233532"/>
            <a:ext cx="6133170" cy="369332"/>
          </a:xfrm>
          <a:prstGeom prst="rect">
            <a:avLst/>
          </a:prstGeom>
          <a:noFill/>
        </p:spPr>
        <p:txBody>
          <a:bodyPr wrap="square" rtlCol="0">
            <a:spAutoFit/>
          </a:bodyPr>
          <a:lstStyle/>
          <a:p>
            <a:pPr algn="ctr"/>
            <a:r>
              <a:rPr lang="en-US" b="1" dirty="0"/>
              <a:t>Follow </a:t>
            </a:r>
            <a:r>
              <a:rPr lang="en-US" b="1" dirty="0" err="1"/>
              <a:t>PlanB</a:t>
            </a:r>
            <a:r>
              <a:rPr lang="en-US" b="1" dirty="0"/>
              <a:t>: </a:t>
            </a:r>
            <a:r>
              <a:rPr lang="en-US" b="1" dirty="0">
                <a:hlinkClick r:id="rId2"/>
              </a:rPr>
              <a:t>PlanB@100trillionUSD</a:t>
            </a:r>
            <a:r>
              <a:rPr lang="en-US" b="1" dirty="0"/>
              <a:t> or </a:t>
            </a:r>
            <a:r>
              <a:rPr lang="en-US" b="1" dirty="0">
                <a:hlinkClick r:id="rId3"/>
              </a:rPr>
              <a:t>PlanBTC.com</a:t>
            </a:r>
            <a:endParaRPr lang="en-US" dirty="0"/>
          </a:p>
        </p:txBody>
      </p:sp>
      <p:sp>
        <p:nvSpPr>
          <p:cNvPr id="13" name="TextBox 12">
            <a:extLst>
              <a:ext uri="{FF2B5EF4-FFF2-40B4-BE49-F238E27FC236}">
                <a16:creationId xmlns:a16="http://schemas.microsoft.com/office/drawing/2014/main" id="{05999553-98C3-104A-BD06-F0FC03F899EE}"/>
              </a:ext>
            </a:extLst>
          </p:cNvPr>
          <p:cNvSpPr txBox="1"/>
          <p:nvPr/>
        </p:nvSpPr>
        <p:spPr>
          <a:xfrm>
            <a:off x="457200" y="1576012"/>
            <a:ext cx="2776654" cy="369332"/>
          </a:xfrm>
          <a:prstGeom prst="rect">
            <a:avLst/>
          </a:prstGeom>
          <a:noFill/>
        </p:spPr>
        <p:txBody>
          <a:bodyPr wrap="square" rtlCol="0">
            <a:spAutoFit/>
          </a:bodyPr>
          <a:lstStyle/>
          <a:p>
            <a:r>
              <a:rPr lang="en-US" dirty="0">
                <a:solidFill>
                  <a:srgbClr val="FF0000"/>
                </a:solidFill>
              </a:rPr>
              <a:t>Status as of 2/25/2021</a:t>
            </a:r>
          </a:p>
        </p:txBody>
      </p:sp>
      <p:pic>
        <p:nvPicPr>
          <p:cNvPr id="5" name="Picture 4">
            <a:extLst>
              <a:ext uri="{FF2B5EF4-FFF2-40B4-BE49-F238E27FC236}">
                <a16:creationId xmlns:a16="http://schemas.microsoft.com/office/drawing/2014/main" id="{5FB9D5B9-0211-D148-9514-96B639B6E46D}"/>
              </a:ext>
            </a:extLst>
          </p:cNvPr>
          <p:cNvPicPr>
            <a:picLocks noChangeAspect="1"/>
          </p:cNvPicPr>
          <p:nvPr/>
        </p:nvPicPr>
        <p:blipFill>
          <a:blip r:embed="rId4"/>
          <a:stretch>
            <a:fillRect/>
          </a:stretch>
        </p:blipFill>
        <p:spPr>
          <a:xfrm>
            <a:off x="2710553" y="1803438"/>
            <a:ext cx="6268275" cy="3760965"/>
          </a:xfrm>
          <a:prstGeom prst="rect">
            <a:avLst/>
          </a:prstGeom>
        </p:spPr>
      </p:pic>
      <p:sp>
        <p:nvSpPr>
          <p:cNvPr id="6" name="Up Arrow 5">
            <a:extLst>
              <a:ext uri="{FF2B5EF4-FFF2-40B4-BE49-F238E27FC236}">
                <a16:creationId xmlns:a16="http://schemas.microsoft.com/office/drawing/2014/main" id="{D5C05DA1-8E39-E647-9C6A-F2C60D7D623F}"/>
              </a:ext>
            </a:extLst>
          </p:cNvPr>
          <p:cNvSpPr/>
          <p:nvPr/>
        </p:nvSpPr>
        <p:spPr>
          <a:xfrm rot="10800000">
            <a:off x="6450980" y="2520176"/>
            <a:ext cx="204439" cy="25647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896F66-84BA-1B4F-996D-D77D4F67B7C1}"/>
              </a:ext>
            </a:extLst>
          </p:cNvPr>
          <p:cNvSpPr txBox="1"/>
          <p:nvPr/>
        </p:nvSpPr>
        <p:spPr>
          <a:xfrm>
            <a:off x="6055112" y="2274849"/>
            <a:ext cx="947854" cy="276999"/>
          </a:xfrm>
          <a:prstGeom prst="rect">
            <a:avLst/>
          </a:prstGeom>
          <a:noFill/>
        </p:spPr>
        <p:txBody>
          <a:bodyPr wrap="square" rtlCol="0">
            <a:spAutoFit/>
          </a:bodyPr>
          <a:lstStyle/>
          <a:p>
            <a:pPr algn="ctr"/>
            <a:r>
              <a:rPr lang="en-US" sz="1200" dirty="0">
                <a:solidFill>
                  <a:srgbClr val="FF0000"/>
                </a:solidFill>
              </a:rPr>
              <a:t>2/25/2021</a:t>
            </a:r>
            <a:endParaRPr lang="en-US" sz="1200" dirty="0"/>
          </a:p>
        </p:txBody>
      </p:sp>
      <p:sp>
        <p:nvSpPr>
          <p:cNvPr id="14" name="TextBox 13">
            <a:extLst>
              <a:ext uri="{FF2B5EF4-FFF2-40B4-BE49-F238E27FC236}">
                <a16:creationId xmlns:a16="http://schemas.microsoft.com/office/drawing/2014/main" id="{9BCA04EA-7401-D544-BDB4-234A35854A1B}"/>
              </a:ext>
            </a:extLst>
          </p:cNvPr>
          <p:cNvSpPr txBox="1"/>
          <p:nvPr/>
        </p:nvSpPr>
        <p:spPr>
          <a:xfrm>
            <a:off x="1839949" y="2978876"/>
            <a:ext cx="1092819" cy="276999"/>
          </a:xfrm>
          <a:prstGeom prst="rect">
            <a:avLst/>
          </a:prstGeom>
          <a:noFill/>
        </p:spPr>
        <p:txBody>
          <a:bodyPr wrap="square" rtlCol="0">
            <a:spAutoFit/>
          </a:bodyPr>
          <a:lstStyle/>
          <a:p>
            <a:pPr algn="r"/>
            <a:r>
              <a:rPr lang="en-US" sz="1200" dirty="0"/>
              <a:t>$10,000 USD</a:t>
            </a:r>
          </a:p>
        </p:txBody>
      </p:sp>
      <p:sp>
        <p:nvSpPr>
          <p:cNvPr id="15" name="TextBox 14">
            <a:extLst>
              <a:ext uri="{FF2B5EF4-FFF2-40B4-BE49-F238E27FC236}">
                <a16:creationId xmlns:a16="http://schemas.microsoft.com/office/drawing/2014/main" id="{D23D3818-51A4-1749-9D41-1BCAE4140A5C}"/>
              </a:ext>
            </a:extLst>
          </p:cNvPr>
          <p:cNvSpPr txBox="1"/>
          <p:nvPr/>
        </p:nvSpPr>
        <p:spPr>
          <a:xfrm>
            <a:off x="1845527" y="2616913"/>
            <a:ext cx="1092819" cy="276999"/>
          </a:xfrm>
          <a:prstGeom prst="rect">
            <a:avLst/>
          </a:prstGeom>
          <a:noFill/>
        </p:spPr>
        <p:txBody>
          <a:bodyPr wrap="square" rtlCol="0">
            <a:spAutoFit/>
          </a:bodyPr>
          <a:lstStyle/>
          <a:p>
            <a:pPr algn="r"/>
            <a:r>
              <a:rPr lang="en-US" sz="1200" dirty="0"/>
              <a:t>$100,000 USD</a:t>
            </a:r>
          </a:p>
        </p:txBody>
      </p:sp>
      <p:sp>
        <p:nvSpPr>
          <p:cNvPr id="16" name="Up Arrow 15">
            <a:extLst>
              <a:ext uri="{FF2B5EF4-FFF2-40B4-BE49-F238E27FC236}">
                <a16:creationId xmlns:a16="http://schemas.microsoft.com/office/drawing/2014/main" id="{6CA583EA-DB0E-1C42-9340-F2F4757C26E7}"/>
              </a:ext>
            </a:extLst>
          </p:cNvPr>
          <p:cNvSpPr/>
          <p:nvPr/>
        </p:nvSpPr>
        <p:spPr>
          <a:xfrm>
            <a:off x="8209759" y="5591004"/>
            <a:ext cx="204439" cy="25647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Up Arrow 17">
            <a:extLst>
              <a:ext uri="{FF2B5EF4-FFF2-40B4-BE49-F238E27FC236}">
                <a16:creationId xmlns:a16="http://schemas.microsoft.com/office/drawing/2014/main" id="{FEB03293-5F66-AE43-84CE-68817146DD44}"/>
              </a:ext>
            </a:extLst>
          </p:cNvPr>
          <p:cNvSpPr/>
          <p:nvPr/>
        </p:nvSpPr>
        <p:spPr>
          <a:xfrm>
            <a:off x="6401554" y="5570958"/>
            <a:ext cx="204439" cy="25647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3BC69F7-C862-4940-88A6-F45EBF17C589}"/>
              </a:ext>
            </a:extLst>
          </p:cNvPr>
          <p:cNvSpPr txBox="1"/>
          <p:nvPr/>
        </p:nvSpPr>
        <p:spPr>
          <a:xfrm>
            <a:off x="6066917" y="5877233"/>
            <a:ext cx="947854" cy="276999"/>
          </a:xfrm>
          <a:prstGeom prst="rect">
            <a:avLst/>
          </a:prstGeom>
          <a:noFill/>
        </p:spPr>
        <p:txBody>
          <a:bodyPr wrap="square" rtlCol="0">
            <a:spAutoFit/>
          </a:bodyPr>
          <a:lstStyle/>
          <a:p>
            <a:pPr algn="ctr"/>
            <a:r>
              <a:rPr lang="en-US" sz="1200" dirty="0">
                <a:solidFill>
                  <a:srgbClr val="FF0000"/>
                </a:solidFill>
              </a:rPr>
              <a:t>1/1/2021</a:t>
            </a:r>
            <a:endParaRPr lang="en-US" sz="1200" dirty="0"/>
          </a:p>
        </p:txBody>
      </p:sp>
      <p:sp>
        <p:nvSpPr>
          <p:cNvPr id="20" name="TextBox 19">
            <a:extLst>
              <a:ext uri="{FF2B5EF4-FFF2-40B4-BE49-F238E27FC236}">
                <a16:creationId xmlns:a16="http://schemas.microsoft.com/office/drawing/2014/main" id="{8858E984-49C3-CD4E-9AF9-970EB8D64A29}"/>
              </a:ext>
            </a:extLst>
          </p:cNvPr>
          <p:cNvSpPr txBox="1"/>
          <p:nvPr/>
        </p:nvSpPr>
        <p:spPr>
          <a:xfrm>
            <a:off x="7862770" y="5868992"/>
            <a:ext cx="947854" cy="276999"/>
          </a:xfrm>
          <a:prstGeom prst="rect">
            <a:avLst/>
          </a:prstGeom>
          <a:noFill/>
        </p:spPr>
        <p:txBody>
          <a:bodyPr wrap="square" rtlCol="0">
            <a:spAutoFit/>
          </a:bodyPr>
          <a:lstStyle/>
          <a:p>
            <a:pPr algn="ctr"/>
            <a:r>
              <a:rPr lang="en-US" sz="1200" dirty="0">
                <a:solidFill>
                  <a:srgbClr val="FF0000"/>
                </a:solidFill>
              </a:rPr>
              <a:t>1/1/2027</a:t>
            </a:r>
            <a:endParaRPr lang="en-US" sz="1200" dirty="0"/>
          </a:p>
        </p:txBody>
      </p:sp>
      <p:sp>
        <p:nvSpPr>
          <p:cNvPr id="21" name="TextBox 20">
            <a:extLst>
              <a:ext uri="{FF2B5EF4-FFF2-40B4-BE49-F238E27FC236}">
                <a16:creationId xmlns:a16="http://schemas.microsoft.com/office/drawing/2014/main" id="{8A9047C7-010C-9344-9A00-8358E42378E4}"/>
              </a:ext>
            </a:extLst>
          </p:cNvPr>
          <p:cNvSpPr txBox="1"/>
          <p:nvPr/>
        </p:nvSpPr>
        <p:spPr>
          <a:xfrm>
            <a:off x="1482811" y="2226274"/>
            <a:ext cx="1455535" cy="276999"/>
          </a:xfrm>
          <a:prstGeom prst="rect">
            <a:avLst/>
          </a:prstGeom>
          <a:noFill/>
        </p:spPr>
        <p:txBody>
          <a:bodyPr wrap="square" rtlCol="0">
            <a:spAutoFit/>
          </a:bodyPr>
          <a:lstStyle/>
          <a:p>
            <a:pPr algn="r"/>
            <a:r>
              <a:rPr lang="en-US" sz="1200" dirty="0"/>
              <a:t>$1,000,000 USD</a:t>
            </a:r>
          </a:p>
        </p:txBody>
      </p:sp>
      <p:sp>
        <p:nvSpPr>
          <p:cNvPr id="22" name="TextBox 21">
            <a:extLst>
              <a:ext uri="{FF2B5EF4-FFF2-40B4-BE49-F238E27FC236}">
                <a16:creationId xmlns:a16="http://schemas.microsoft.com/office/drawing/2014/main" id="{2FDE4568-38D1-CE49-959F-39C484E6E5DE}"/>
              </a:ext>
            </a:extLst>
          </p:cNvPr>
          <p:cNvSpPr txBox="1"/>
          <p:nvPr/>
        </p:nvSpPr>
        <p:spPr>
          <a:xfrm>
            <a:off x="420029" y="3731478"/>
            <a:ext cx="2290524" cy="1323439"/>
          </a:xfrm>
          <a:prstGeom prst="rect">
            <a:avLst/>
          </a:prstGeom>
          <a:noFill/>
        </p:spPr>
        <p:txBody>
          <a:bodyPr wrap="square" rtlCol="0">
            <a:spAutoFit/>
          </a:bodyPr>
          <a:lstStyle/>
          <a:p>
            <a:r>
              <a:rPr lang="en-US" sz="1600" dirty="0"/>
              <a:t>Model projects that by the end of 2021, BTC could double in value from its current valuation of ~$50,000 USD</a:t>
            </a:r>
          </a:p>
        </p:txBody>
      </p:sp>
      <p:sp>
        <p:nvSpPr>
          <p:cNvPr id="23" name="Up Arrow 22">
            <a:extLst>
              <a:ext uri="{FF2B5EF4-FFF2-40B4-BE49-F238E27FC236}">
                <a16:creationId xmlns:a16="http://schemas.microsoft.com/office/drawing/2014/main" id="{410A2021-1115-124A-AF9A-59D17910161E}"/>
              </a:ext>
            </a:extLst>
          </p:cNvPr>
          <p:cNvSpPr/>
          <p:nvPr/>
        </p:nvSpPr>
        <p:spPr>
          <a:xfrm>
            <a:off x="3267046" y="5562717"/>
            <a:ext cx="204439" cy="25647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D718F27-E0DC-E240-B3FF-43AED441754E}"/>
              </a:ext>
            </a:extLst>
          </p:cNvPr>
          <p:cNvSpPr txBox="1"/>
          <p:nvPr/>
        </p:nvSpPr>
        <p:spPr>
          <a:xfrm>
            <a:off x="2932409" y="5868992"/>
            <a:ext cx="947854" cy="276999"/>
          </a:xfrm>
          <a:prstGeom prst="rect">
            <a:avLst/>
          </a:prstGeom>
          <a:noFill/>
        </p:spPr>
        <p:txBody>
          <a:bodyPr wrap="square" rtlCol="0">
            <a:spAutoFit/>
          </a:bodyPr>
          <a:lstStyle/>
          <a:p>
            <a:pPr algn="ctr"/>
            <a:r>
              <a:rPr lang="en-US" sz="1200" dirty="0">
                <a:solidFill>
                  <a:srgbClr val="FF0000"/>
                </a:solidFill>
              </a:rPr>
              <a:t>7/1/2010</a:t>
            </a:r>
            <a:endParaRPr lang="en-US" sz="1200" dirty="0"/>
          </a:p>
        </p:txBody>
      </p:sp>
    </p:spTree>
    <p:extLst>
      <p:ext uri="{BB962C8B-B14F-4D97-AF65-F5344CB8AC3E}">
        <p14:creationId xmlns:p14="http://schemas.microsoft.com/office/powerpoint/2010/main" val="38903992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F12301FC-6652-8C49-BA93-E7B9B8D1A4EC}"/>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2932409" y="1866343"/>
            <a:ext cx="6027978" cy="3542487"/>
          </a:xfrm>
          <a:prstGeom prst="rect">
            <a:avLst/>
          </a:prstGeom>
        </p:spPr>
      </p:pic>
      <p:sp>
        <p:nvSpPr>
          <p:cNvPr id="3" name="Slide Number Placeholder 2">
            <a:extLst>
              <a:ext uri="{FF2B5EF4-FFF2-40B4-BE49-F238E27FC236}">
                <a16:creationId xmlns:a16="http://schemas.microsoft.com/office/drawing/2014/main" id="{83687FCF-A2D7-F741-8F3F-6C3B90145CBB}"/>
              </a:ext>
            </a:extLst>
          </p:cNvPr>
          <p:cNvSpPr>
            <a:spLocks noGrp="1"/>
          </p:cNvSpPr>
          <p:nvPr>
            <p:ph type="sldNum" sz="quarter" idx="12"/>
          </p:nvPr>
        </p:nvSpPr>
        <p:spPr/>
        <p:txBody>
          <a:bodyPr/>
          <a:lstStyle/>
          <a:p>
            <a:fld id="{16CE333F-2060-0E4C-9522-8EFD15CA4C3C}" type="slidenum">
              <a:rPr lang="en-US" smtClean="0"/>
              <a:t>71</a:t>
            </a:fld>
            <a:endParaRPr lang="en-US" dirty="0"/>
          </a:p>
        </p:txBody>
      </p:sp>
      <p:sp>
        <p:nvSpPr>
          <p:cNvPr id="4" name="Title 2">
            <a:extLst>
              <a:ext uri="{FF2B5EF4-FFF2-40B4-BE49-F238E27FC236}">
                <a16:creationId xmlns:a16="http://schemas.microsoft.com/office/drawing/2014/main" id="{619906BA-530D-B047-BB10-473779A99398}"/>
              </a:ext>
            </a:extLst>
          </p:cNvPr>
          <p:cNvSpPr>
            <a:spLocks noGrp="1"/>
          </p:cNvSpPr>
          <p:nvPr>
            <p:ph type="title"/>
          </p:nvPr>
        </p:nvSpPr>
        <p:spPr>
          <a:xfrm>
            <a:off x="457200" y="274638"/>
            <a:ext cx="8229600" cy="1143000"/>
          </a:xfrm>
        </p:spPr>
        <p:txBody>
          <a:bodyPr>
            <a:normAutofit fontScale="90000"/>
          </a:bodyPr>
          <a:lstStyle/>
          <a:p>
            <a:pPr algn="l"/>
            <a:r>
              <a:rPr lang="en-US" dirty="0"/>
              <a:t>Bitcoin S2F Model Validation</a:t>
            </a:r>
            <a:br>
              <a:rPr lang="en-US" dirty="0"/>
            </a:br>
            <a:r>
              <a:rPr lang="en-US" sz="1800" dirty="0"/>
              <a:t>https://</a:t>
            </a:r>
            <a:r>
              <a:rPr lang="en-US" sz="1800" dirty="0" err="1"/>
              <a:t>medium.com</a:t>
            </a:r>
            <a:r>
              <a:rPr lang="en-US" sz="1800" dirty="0"/>
              <a:t>/@100trillionUSD/modeling-bitcoins-value-with-scarcity-91fa0fc03e25</a:t>
            </a:r>
          </a:p>
        </p:txBody>
      </p:sp>
      <p:sp>
        <p:nvSpPr>
          <p:cNvPr id="12" name="TextBox 11">
            <a:extLst>
              <a:ext uri="{FF2B5EF4-FFF2-40B4-BE49-F238E27FC236}">
                <a16:creationId xmlns:a16="http://schemas.microsoft.com/office/drawing/2014/main" id="{E5845FC9-7B5F-AA46-8E49-470E1C6F6774}"/>
              </a:ext>
            </a:extLst>
          </p:cNvPr>
          <p:cNvSpPr txBox="1"/>
          <p:nvPr/>
        </p:nvSpPr>
        <p:spPr>
          <a:xfrm>
            <a:off x="1349298" y="6233532"/>
            <a:ext cx="6133170" cy="369332"/>
          </a:xfrm>
          <a:prstGeom prst="rect">
            <a:avLst/>
          </a:prstGeom>
          <a:noFill/>
        </p:spPr>
        <p:txBody>
          <a:bodyPr wrap="square" rtlCol="0">
            <a:spAutoFit/>
          </a:bodyPr>
          <a:lstStyle/>
          <a:p>
            <a:pPr algn="ctr"/>
            <a:r>
              <a:rPr lang="en-US" b="1" dirty="0"/>
              <a:t>Follow </a:t>
            </a:r>
            <a:r>
              <a:rPr lang="en-US" b="1" dirty="0" err="1"/>
              <a:t>PlanB</a:t>
            </a:r>
            <a:r>
              <a:rPr lang="en-US" b="1" dirty="0"/>
              <a:t>: </a:t>
            </a:r>
            <a:r>
              <a:rPr lang="en-US" b="1" dirty="0">
                <a:hlinkClick r:id="rId3"/>
              </a:rPr>
              <a:t>PlanB@100trillionUSD</a:t>
            </a:r>
            <a:r>
              <a:rPr lang="en-US" b="1" dirty="0"/>
              <a:t> or </a:t>
            </a:r>
            <a:r>
              <a:rPr lang="en-US" b="1" dirty="0">
                <a:hlinkClick r:id="rId4"/>
              </a:rPr>
              <a:t>PlanBTC.com</a:t>
            </a:r>
            <a:endParaRPr lang="en-US" dirty="0"/>
          </a:p>
        </p:txBody>
      </p:sp>
      <p:sp>
        <p:nvSpPr>
          <p:cNvPr id="13" name="TextBox 12">
            <a:extLst>
              <a:ext uri="{FF2B5EF4-FFF2-40B4-BE49-F238E27FC236}">
                <a16:creationId xmlns:a16="http://schemas.microsoft.com/office/drawing/2014/main" id="{05999553-98C3-104A-BD06-F0FC03F899EE}"/>
              </a:ext>
            </a:extLst>
          </p:cNvPr>
          <p:cNvSpPr txBox="1"/>
          <p:nvPr/>
        </p:nvSpPr>
        <p:spPr>
          <a:xfrm>
            <a:off x="457200" y="1576012"/>
            <a:ext cx="2776654" cy="369332"/>
          </a:xfrm>
          <a:prstGeom prst="rect">
            <a:avLst/>
          </a:prstGeom>
          <a:noFill/>
        </p:spPr>
        <p:txBody>
          <a:bodyPr wrap="square" rtlCol="0">
            <a:spAutoFit/>
          </a:bodyPr>
          <a:lstStyle/>
          <a:p>
            <a:r>
              <a:rPr lang="en-US" dirty="0">
                <a:solidFill>
                  <a:srgbClr val="FF0000"/>
                </a:solidFill>
              </a:rPr>
              <a:t>Status as of 3/07/2022</a:t>
            </a:r>
          </a:p>
        </p:txBody>
      </p:sp>
      <p:sp>
        <p:nvSpPr>
          <p:cNvPr id="6" name="Up Arrow 5">
            <a:extLst>
              <a:ext uri="{FF2B5EF4-FFF2-40B4-BE49-F238E27FC236}">
                <a16:creationId xmlns:a16="http://schemas.microsoft.com/office/drawing/2014/main" id="{D5C05DA1-8E39-E647-9C6A-F2C60D7D623F}"/>
              </a:ext>
            </a:extLst>
          </p:cNvPr>
          <p:cNvSpPr/>
          <p:nvPr/>
        </p:nvSpPr>
        <p:spPr>
          <a:xfrm rot="10800000">
            <a:off x="7103449" y="2545649"/>
            <a:ext cx="204439" cy="25647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896F66-84BA-1B4F-996D-D77D4F67B7C1}"/>
              </a:ext>
            </a:extLst>
          </p:cNvPr>
          <p:cNvSpPr txBox="1"/>
          <p:nvPr/>
        </p:nvSpPr>
        <p:spPr>
          <a:xfrm>
            <a:off x="6713335" y="2224879"/>
            <a:ext cx="947854" cy="276999"/>
          </a:xfrm>
          <a:prstGeom prst="rect">
            <a:avLst/>
          </a:prstGeom>
          <a:noFill/>
        </p:spPr>
        <p:txBody>
          <a:bodyPr wrap="square" rtlCol="0">
            <a:spAutoFit/>
          </a:bodyPr>
          <a:lstStyle/>
          <a:p>
            <a:pPr algn="ctr"/>
            <a:r>
              <a:rPr lang="en-US" sz="1200" dirty="0">
                <a:solidFill>
                  <a:srgbClr val="FF0000"/>
                </a:solidFill>
              </a:rPr>
              <a:t>3/07/2022</a:t>
            </a:r>
            <a:endParaRPr lang="en-US" sz="1200" dirty="0"/>
          </a:p>
        </p:txBody>
      </p:sp>
      <p:sp>
        <p:nvSpPr>
          <p:cNvPr id="14" name="TextBox 13">
            <a:extLst>
              <a:ext uri="{FF2B5EF4-FFF2-40B4-BE49-F238E27FC236}">
                <a16:creationId xmlns:a16="http://schemas.microsoft.com/office/drawing/2014/main" id="{9BCA04EA-7401-D544-BDB4-234A35854A1B}"/>
              </a:ext>
            </a:extLst>
          </p:cNvPr>
          <p:cNvSpPr txBox="1"/>
          <p:nvPr/>
        </p:nvSpPr>
        <p:spPr>
          <a:xfrm>
            <a:off x="2460439" y="3316336"/>
            <a:ext cx="1092819" cy="230832"/>
          </a:xfrm>
          <a:prstGeom prst="rect">
            <a:avLst/>
          </a:prstGeom>
          <a:noFill/>
        </p:spPr>
        <p:txBody>
          <a:bodyPr wrap="square" rtlCol="0">
            <a:spAutoFit/>
          </a:bodyPr>
          <a:lstStyle/>
          <a:p>
            <a:pPr algn="r"/>
            <a:r>
              <a:rPr lang="en-US" sz="900" dirty="0"/>
              <a:t>$10,000 USD</a:t>
            </a:r>
          </a:p>
        </p:txBody>
      </p:sp>
      <p:sp>
        <p:nvSpPr>
          <p:cNvPr id="15" name="TextBox 14">
            <a:extLst>
              <a:ext uri="{FF2B5EF4-FFF2-40B4-BE49-F238E27FC236}">
                <a16:creationId xmlns:a16="http://schemas.microsoft.com/office/drawing/2014/main" id="{D23D3818-51A4-1749-9D41-1BCAE4140A5C}"/>
              </a:ext>
            </a:extLst>
          </p:cNvPr>
          <p:cNvSpPr txBox="1"/>
          <p:nvPr/>
        </p:nvSpPr>
        <p:spPr>
          <a:xfrm>
            <a:off x="2476899" y="3030572"/>
            <a:ext cx="1092819" cy="230832"/>
          </a:xfrm>
          <a:prstGeom prst="rect">
            <a:avLst/>
          </a:prstGeom>
          <a:noFill/>
        </p:spPr>
        <p:txBody>
          <a:bodyPr wrap="square" rtlCol="0">
            <a:spAutoFit/>
          </a:bodyPr>
          <a:lstStyle/>
          <a:p>
            <a:pPr algn="r"/>
            <a:r>
              <a:rPr lang="en-US" sz="900" dirty="0"/>
              <a:t>$100,000 USD</a:t>
            </a:r>
          </a:p>
        </p:txBody>
      </p:sp>
      <p:sp>
        <p:nvSpPr>
          <p:cNvPr id="16" name="Up Arrow 15">
            <a:extLst>
              <a:ext uri="{FF2B5EF4-FFF2-40B4-BE49-F238E27FC236}">
                <a16:creationId xmlns:a16="http://schemas.microsoft.com/office/drawing/2014/main" id="{6CA583EA-DB0E-1C42-9340-F2F4757C26E7}"/>
              </a:ext>
            </a:extLst>
          </p:cNvPr>
          <p:cNvSpPr/>
          <p:nvPr/>
        </p:nvSpPr>
        <p:spPr>
          <a:xfrm>
            <a:off x="8318617" y="5591004"/>
            <a:ext cx="204439" cy="25647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Up Arrow 17">
            <a:extLst>
              <a:ext uri="{FF2B5EF4-FFF2-40B4-BE49-F238E27FC236}">
                <a16:creationId xmlns:a16="http://schemas.microsoft.com/office/drawing/2014/main" id="{FEB03293-5F66-AE43-84CE-68817146DD44}"/>
              </a:ext>
            </a:extLst>
          </p:cNvPr>
          <p:cNvSpPr/>
          <p:nvPr/>
        </p:nvSpPr>
        <p:spPr>
          <a:xfrm>
            <a:off x="6749897" y="5570958"/>
            <a:ext cx="204439" cy="25647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3BC69F7-C862-4940-88A6-F45EBF17C589}"/>
              </a:ext>
            </a:extLst>
          </p:cNvPr>
          <p:cNvSpPr txBox="1"/>
          <p:nvPr/>
        </p:nvSpPr>
        <p:spPr>
          <a:xfrm>
            <a:off x="6415260" y="5877233"/>
            <a:ext cx="947854" cy="276999"/>
          </a:xfrm>
          <a:prstGeom prst="rect">
            <a:avLst/>
          </a:prstGeom>
          <a:noFill/>
        </p:spPr>
        <p:txBody>
          <a:bodyPr wrap="square" rtlCol="0">
            <a:spAutoFit/>
          </a:bodyPr>
          <a:lstStyle/>
          <a:p>
            <a:pPr algn="ctr"/>
            <a:r>
              <a:rPr lang="en-US" sz="1200" dirty="0">
                <a:solidFill>
                  <a:srgbClr val="FF0000"/>
                </a:solidFill>
              </a:rPr>
              <a:t>1/1/2021</a:t>
            </a:r>
            <a:endParaRPr lang="en-US" sz="1200" dirty="0"/>
          </a:p>
        </p:txBody>
      </p:sp>
      <p:sp>
        <p:nvSpPr>
          <p:cNvPr id="20" name="TextBox 19">
            <a:extLst>
              <a:ext uri="{FF2B5EF4-FFF2-40B4-BE49-F238E27FC236}">
                <a16:creationId xmlns:a16="http://schemas.microsoft.com/office/drawing/2014/main" id="{8858E984-49C3-CD4E-9AF9-970EB8D64A29}"/>
              </a:ext>
            </a:extLst>
          </p:cNvPr>
          <p:cNvSpPr txBox="1"/>
          <p:nvPr/>
        </p:nvSpPr>
        <p:spPr>
          <a:xfrm>
            <a:off x="7971628" y="5868992"/>
            <a:ext cx="947854" cy="276999"/>
          </a:xfrm>
          <a:prstGeom prst="rect">
            <a:avLst/>
          </a:prstGeom>
          <a:noFill/>
        </p:spPr>
        <p:txBody>
          <a:bodyPr wrap="square" rtlCol="0">
            <a:spAutoFit/>
          </a:bodyPr>
          <a:lstStyle/>
          <a:p>
            <a:pPr algn="ctr"/>
            <a:r>
              <a:rPr lang="en-US" sz="1200" dirty="0">
                <a:solidFill>
                  <a:srgbClr val="FF0000"/>
                </a:solidFill>
              </a:rPr>
              <a:t>1/1/2026</a:t>
            </a:r>
            <a:endParaRPr lang="en-US" sz="1200" dirty="0"/>
          </a:p>
        </p:txBody>
      </p:sp>
      <p:sp>
        <p:nvSpPr>
          <p:cNvPr id="21" name="TextBox 20">
            <a:extLst>
              <a:ext uri="{FF2B5EF4-FFF2-40B4-BE49-F238E27FC236}">
                <a16:creationId xmlns:a16="http://schemas.microsoft.com/office/drawing/2014/main" id="{8A9047C7-010C-9344-9A00-8358E42378E4}"/>
              </a:ext>
            </a:extLst>
          </p:cNvPr>
          <p:cNvSpPr txBox="1"/>
          <p:nvPr/>
        </p:nvSpPr>
        <p:spPr>
          <a:xfrm>
            <a:off x="2095914" y="2780131"/>
            <a:ext cx="1455535" cy="230832"/>
          </a:xfrm>
          <a:prstGeom prst="rect">
            <a:avLst/>
          </a:prstGeom>
          <a:noFill/>
        </p:spPr>
        <p:txBody>
          <a:bodyPr wrap="square" rtlCol="0">
            <a:spAutoFit/>
          </a:bodyPr>
          <a:lstStyle/>
          <a:p>
            <a:pPr algn="r"/>
            <a:r>
              <a:rPr lang="en-US" sz="900" dirty="0"/>
              <a:t>$1,000,000 USD</a:t>
            </a:r>
          </a:p>
        </p:txBody>
      </p:sp>
      <p:sp>
        <p:nvSpPr>
          <p:cNvPr id="22" name="TextBox 21">
            <a:extLst>
              <a:ext uri="{FF2B5EF4-FFF2-40B4-BE49-F238E27FC236}">
                <a16:creationId xmlns:a16="http://schemas.microsoft.com/office/drawing/2014/main" id="{2FDE4568-38D1-CE49-959F-39C484E6E5DE}"/>
              </a:ext>
            </a:extLst>
          </p:cNvPr>
          <p:cNvSpPr txBox="1"/>
          <p:nvPr/>
        </p:nvSpPr>
        <p:spPr>
          <a:xfrm>
            <a:off x="311173" y="4244431"/>
            <a:ext cx="2621236" cy="1815882"/>
          </a:xfrm>
          <a:prstGeom prst="rect">
            <a:avLst/>
          </a:prstGeom>
          <a:noFill/>
        </p:spPr>
        <p:txBody>
          <a:bodyPr wrap="square" rtlCol="0">
            <a:spAutoFit/>
          </a:bodyPr>
          <a:lstStyle/>
          <a:p>
            <a:r>
              <a:rPr lang="en-US" sz="1600" dirty="0"/>
              <a:t>Model projected that by the end of 2021, BTC could double in value from its current valuation of ~$50,000 USD:</a:t>
            </a:r>
          </a:p>
          <a:p>
            <a:endParaRPr lang="en-US" sz="1600" dirty="0"/>
          </a:p>
          <a:p>
            <a:r>
              <a:rPr lang="en-US" sz="1600" dirty="0"/>
              <a:t>Model was wrong (for now)!</a:t>
            </a:r>
          </a:p>
        </p:txBody>
      </p:sp>
      <p:sp>
        <p:nvSpPr>
          <p:cNvPr id="23" name="Up Arrow 22">
            <a:extLst>
              <a:ext uri="{FF2B5EF4-FFF2-40B4-BE49-F238E27FC236}">
                <a16:creationId xmlns:a16="http://schemas.microsoft.com/office/drawing/2014/main" id="{410A2021-1115-124A-AF9A-59D17910161E}"/>
              </a:ext>
            </a:extLst>
          </p:cNvPr>
          <p:cNvSpPr/>
          <p:nvPr/>
        </p:nvSpPr>
        <p:spPr>
          <a:xfrm>
            <a:off x="3408560" y="5562717"/>
            <a:ext cx="204439" cy="25647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D718F27-E0DC-E240-B3FF-43AED441754E}"/>
              </a:ext>
            </a:extLst>
          </p:cNvPr>
          <p:cNvSpPr txBox="1"/>
          <p:nvPr/>
        </p:nvSpPr>
        <p:spPr>
          <a:xfrm>
            <a:off x="3073923" y="5868992"/>
            <a:ext cx="947854" cy="276999"/>
          </a:xfrm>
          <a:prstGeom prst="rect">
            <a:avLst/>
          </a:prstGeom>
          <a:noFill/>
        </p:spPr>
        <p:txBody>
          <a:bodyPr wrap="square" rtlCol="0">
            <a:spAutoFit/>
          </a:bodyPr>
          <a:lstStyle/>
          <a:p>
            <a:pPr algn="ctr"/>
            <a:r>
              <a:rPr lang="en-US" sz="1200" dirty="0">
                <a:solidFill>
                  <a:srgbClr val="FF0000"/>
                </a:solidFill>
              </a:rPr>
              <a:t>7/1/2010</a:t>
            </a:r>
            <a:endParaRPr lang="en-US" sz="1200" dirty="0"/>
          </a:p>
        </p:txBody>
      </p:sp>
      <p:sp>
        <p:nvSpPr>
          <p:cNvPr id="25" name="TextBox 24">
            <a:extLst>
              <a:ext uri="{FF2B5EF4-FFF2-40B4-BE49-F238E27FC236}">
                <a16:creationId xmlns:a16="http://schemas.microsoft.com/office/drawing/2014/main" id="{BB80CE76-A1DF-BE4B-8FA0-151F80CDEA26}"/>
              </a:ext>
            </a:extLst>
          </p:cNvPr>
          <p:cNvSpPr txBox="1"/>
          <p:nvPr/>
        </p:nvSpPr>
        <p:spPr>
          <a:xfrm>
            <a:off x="2471321" y="3577596"/>
            <a:ext cx="1092819" cy="230832"/>
          </a:xfrm>
          <a:prstGeom prst="rect">
            <a:avLst/>
          </a:prstGeom>
          <a:noFill/>
        </p:spPr>
        <p:txBody>
          <a:bodyPr wrap="square" rtlCol="0">
            <a:spAutoFit/>
          </a:bodyPr>
          <a:lstStyle/>
          <a:p>
            <a:pPr algn="r"/>
            <a:r>
              <a:rPr lang="en-US" sz="900" dirty="0"/>
              <a:t>$1,000 USD</a:t>
            </a:r>
          </a:p>
        </p:txBody>
      </p:sp>
    </p:spTree>
    <p:extLst>
      <p:ext uri="{BB962C8B-B14F-4D97-AF65-F5344CB8AC3E}">
        <p14:creationId xmlns:p14="http://schemas.microsoft.com/office/powerpoint/2010/main" val="36497836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18E48F-720B-9146-B958-8F530ACDAADF}"/>
              </a:ext>
            </a:extLst>
          </p:cNvPr>
          <p:cNvPicPr>
            <a:picLocks noChangeAspect="1"/>
          </p:cNvPicPr>
          <p:nvPr/>
        </p:nvPicPr>
        <p:blipFill>
          <a:blip r:embed="rId2"/>
          <a:stretch>
            <a:fillRect/>
          </a:stretch>
        </p:blipFill>
        <p:spPr>
          <a:xfrm>
            <a:off x="2859085" y="2024556"/>
            <a:ext cx="6253393" cy="3566160"/>
          </a:xfrm>
          <a:prstGeom prst="rect">
            <a:avLst/>
          </a:prstGeom>
        </p:spPr>
      </p:pic>
      <p:sp>
        <p:nvSpPr>
          <p:cNvPr id="3" name="Slide Number Placeholder 2">
            <a:extLst>
              <a:ext uri="{FF2B5EF4-FFF2-40B4-BE49-F238E27FC236}">
                <a16:creationId xmlns:a16="http://schemas.microsoft.com/office/drawing/2014/main" id="{83687FCF-A2D7-F741-8F3F-6C3B90145CBB}"/>
              </a:ext>
            </a:extLst>
          </p:cNvPr>
          <p:cNvSpPr>
            <a:spLocks noGrp="1"/>
          </p:cNvSpPr>
          <p:nvPr>
            <p:ph type="sldNum" sz="quarter" idx="12"/>
          </p:nvPr>
        </p:nvSpPr>
        <p:spPr/>
        <p:txBody>
          <a:bodyPr/>
          <a:lstStyle/>
          <a:p>
            <a:fld id="{16CE333F-2060-0E4C-9522-8EFD15CA4C3C}" type="slidenum">
              <a:rPr lang="en-US" smtClean="0"/>
              <a:t>72</a:t>
            </a:fld>
            <a:endParaRPr lang="en-US" dirty="0"/>
          </a:p>
        </p:txBody>
      </p:sp>
      <p:sp>
        <p:nvSpPr>
          <p:cNvPr id="4" name="Title 2">
            <a:extLst>
              <a:ext uri="{FF2B5EF4-FFF2-40B4-BE49-F238E27FC236}">
                <a16:creationId xmlns:a16="http://schemas.microsoft.com/office/drawing/2014/main" id="{619906BA-530D-B047-BB10-473779A99398}"/>
              </a:ext>
            </a:extLst>
          </p:cNvPr>
          <p:cNvSpPr>
            <a:spLocks noGrp="1"/>
          </p:cNvSpPr>
          <p:nvPr>
            <p:ph type="title"/>
          </p:nvPr>
        </p:nvSpPr>
        <p:spPr>
          <a:xfrm>
            <a:off x="457200" y="274638"/>
            <a:ext cx="8229600" cy="1143000"/>
          </a:xfrm>
        </p:spPr>
        <p:txBody>
          <a:bodyPr>
            <a:normAutofit fontScale="90000"/>
          </a:bodyPr>
          <a:lstStyle/>
          <a:p>
            <a:pPr algn="l"/>
            <a:r>
              <a:rPr lang="en-US" dirty="0"/>
              <a:t>Bitcoin S2F Model Validation</a:t>
            </a:r>
            <a:br>
              <a:rPr lang="en-US" dirty="0"/>
            </a:br>
            <a:r>
              <a:rPr lang="en-US" sz="1800" dirty="0"/>
              <a:t>https://</a:t>
            </a:r>
            <a:r>
              <a:rPr lang="en-US" sz="1800" dirty="0" err="1"/>
              <a:t>medium.com</a:t>
            </a:r>
            <a:r>
              <a:rPr lang="en-US" sz="1800" dirty="0"/>
              <a:t>/@100trillionUSD/modeling-bitcoins-value-with-scarcity-91fa0fc03e25</a:t>
            </a:r>
          </a:p>
        </p:txBody>
      </p:sp>
      <p:sp>
        <p:nvSpPr>
          <p:cNvPr id="12" name="TextBox 11">
            <a:extLst>
              <a:ext uri="{FF2B5EF4-FFF2-40B4-BE49-F238E27FC236}">
                <a16:creationId xmlns:a16="http://schemas.microsoft.com/office/drawing/2014/main" id="{E5845FC9-7B5F-AA46-8E49-470E1C6F6774}"/>
              </a:ext>
            </a:extLst>
          </p:cNvPr>
          <p:cNvSpPr txBox="1"/>
          <p:nvPr/>
        </p:nvSpPr>
        <p:spPr>
          <a:xfrm>
            <a:off x="1349298" y="6233532"/>
            <a:ext cx="6133170" cy="369332"/>
          </a:xfrm>
          <a:prstGeom prst="rect">
            <a:avLst/>
          </a:prstGeom>
          <a:noFill/>
        </p:spPr>
        <p:txBody>
          <a:bodyPr wrap="square" rtlCol="0">
            <a:spAutoFit/>
          </a:bodyPr>
          <a:lstStyle/>
          <a:p>
            <a:pPr algn="ctr"/>
            <a:r>
              <a:rPr lang="en-US" b="1" dirty="0"/>
              <a:t>Follow </a:t>
            </a:r>
            <a:r>
              <a:rPr lang="en-US" b="1" dirty="0" err="1"/>
              <a:t>PlanB</a:t>
            </a:r>
            <a:r>
              <a:rPr lang="en-US" b="1" dirty="0"/>
              <a:t>: </a:t>
            </a:r>
            <a:r>
              <a:rPr lang="en-US" b="1" dirty="0">
                <a:hlinkClick r:id="rId3"/>
              </a:rPr>
              <a:t>PlanB@100trillionUSD</a:t>
            </a:r>
            <a:r>
              <a:rPr lang="en-US" b="1" dirty="0"/>
              <a:t> or </a:t>
            </a:r>
            <a:r>
              <a:rPr lang="en-US" b="1" dirty="0">
                <a:hlinkClick r:id="rId4"/>
              </a:rPr>
              <a:t>PlanBTC.com</a:t>
            </a:r>
            <a:endParaRPr lang="en-US" dirty="0"/>
          </a:p>
        </p:txBody>
      </p:sp>
      <p:sp>
        <p:nvSpPr>
          <p:cNvPr id="13" name="TextBox 12">
            <a:extLst>
              <a:ext uri="{FF2B5EF4-FFF2-40B4-BE49-F238E27FC236}">
                <a16:creationId xmlns:a16="http://schemas.microsoft.com/office/drawing/2014/main" id="{05999553-98C3-104A-BD06-F0FC03F899EE}"/>
              </a:ext>
            </a:extLst>
          </p:cNvPr>
          <p:cNvSpPr txBox="1"/>
          <p:nvPr/>
        </p:nvSpPr>
        <p:spPr>
          <a:xfrm>
            <a:off x="457200" y="1576012"/>
            <a:ext cx="2776654" cy="369332"/>
          </a:xfrm>
          <a:prstGeom prst="rect">
            <a:avLst/>
          </a:prstGeom>
          <a:noFill/>
        </p:spPr>
        <p:txBody>
          <a:bodyPr wrap="square" rtlCol="0">
            <a:spAutoFit/>
          </a:bodyPr>
          <a:lstStyle/>
          <a:p>
            <a:r>
              <a:rPr lang="en-US" dirty="0">
                <a:solidFill>
                  <a:srgbClr val="FF0000"/>
                </a:solidFill>
              </a:rPr>
              <a:t>Status as </a:t>
            </a:r>
            <a:r>
              <a:rPr lang="en-US">
                <a:solidFill>
                  <a:srgbClr val="FF0000"/>
                </a:solidFill>
              </a:rPr>
              <a:t>of 3/11/2022</a:t>
            </a:r>
            <a:endParaRPr lang="en-US" dirty="0">
              <a:solidFill>
                <a:srgbClr val="FF0000"/>
              </a:solidFill>
            </a:endParaRPr>
          </a:p>
        </p:txBody>
      </p:sp>
      <p:sp>
        <p:nvSpPr>
          <p:cNvPr id="6" name="Up Arrow 5">
            <a:extLst>
              <a:ext uri="{FF2B5EF4-FFF2-40B4-BE49-F238E27FC236}">
                <a16:creationId xmlns:a16="http://schemas.microsoft.com/office/drawing/2014/main" id="{D5C05DA1-8E39-E647-9C6A-F2C60D7D623F}"/>
              </a:ext>
            </a:extLst>
          </p:cNvPr>
          <p:cNvSpPr/>
          <p:nvPr/>
        </p:nvSpPr>
        <p:spPr>
          <a:xfrm rot="10800000">
            <a:off x="8337737" y="2006106"/>
            <a:ext cx="204439" cy="25647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896F66-84BA-1B4F-996D-D77D4F67B7C1}"/>
              </a:ext>
            </a:extLst>
          </p:cNvPr>
          <p:cNvSpPr txBox="1"/>
          <p:nvPr/>
        </p:nvSpPr>
        <p:spPr>
          <a:xfrm>
            <a:off x="7947623" y="1685336"/>
            <a:ext cx="947854" cy="276999"/>
          </a:xfrm>
          <a:prstGeom prst="rect">
            <a:avLst/>
          </a:prstGeom>
          <a:noFill/>
        </p:spPr>
        <p:txBody>
          <a:bodyPr wrap="square" rtlCol="0">
            <a:spAutoFit/>
          </a:bodyPr>
          <a:lstStyle/>
          <a:p>
            <a:pPr algn="ctr"/>
            <a:r>
              <a:rPr lang="en-US" sz="1200" dirty="0">
                <a:solidFill>
                  <a:srgbClr val="FF0000"/>
                </a:solidFill>
              </a:rPr>
              <a:t>3/11/2022</a:t>
            </a:r>
            <a:endParaRPr lang="en-US" sz="1200" dirty="0"/>
          </a:p>
        </p:txBody>
      </p:sp>
      <p:sp>
        <p:nvSpPr>
          <p:cNvPr id="14" name="TextBox 13">
            <a:extLst>
              <a:ext uri="{FF2B5EF4-FFF2-40B4-BE49-F238E27FC236}">
                <a16:creationId xmlns:a16="http://schemas.microsoft.com/office/drawing/2014/main" id="{9BCA04EA-7401-D544-BDB4-234A35854A1B}"/>
              </a:ext>
            </a:extLst>
          </p:cNvPr>
          <p:cNvSpPr txBox="1"/>
          <p:nvPr/>
        </p:nvSpPr>
        <p:spPr>
          <a:xfrm>
            <a:off x="2152214" y="2771804"/>
            <a:ext cx="1092819" cy="230832"/>
          </a:xfrm>
          <a:prstGeom prst="rect">
            <a:avLst/>
          </a:prstGeom>
          <a:solidFill>
            <a:schemeClr val="bg1"/>
          </a:solidFill>
        </p:spPr>
        <p:txBody>
          <a:bodyPr wrap="square" rtlCol="0">
            <a:spAutoFit/>
          </a:bodyPr>
          <a:lstStyle/>
          <a:p>
            <a:pPr algn="r"/>
            <a:r>
              <a:rPr lang="en-US" sz="900" dirty="0"/>
              <a:t>$10,000 USD</a:t>
            </a:r>
          </a:p>
        </p:txBody>
      </p:sp>
      <p:sp>
        <p:nvSpPr>
          <p:cNvPr id="15" name="TextBox 14">
            <a:extLst>
              <a:ext uri="{FF2B5EF4-FFF2-40B4-BE49-F238E27FC236}">
                <a16:creationId xmlns:a16="http://schemas.microsoft.com/office/drawing/2014/main" id="{D23D3818-51A4-1749-9D41-1BCAE4140A5C}"/>
              </a:ext>
            </a:extLst>
          </p:cNvPr>
          <p:cNvSpPr txBox="1"/>
          <p:nvPr/>
        </p:nvSpPr>
        <p:spPr>
          <a:xfrm>
            <a:off x="2137852" y="2208640"/>
            <a:ext cx="1092819" cy="230832"/>
          </a:xfrm>
          <a:prstGeom prst="rect">
            <a:avLst/>
          </a:prstGeom>
          <a:solidFill>
            <a:schemeClr val="bg1"/>
          </a:solidFill>
        </p:spPr>
        <p:txBody>
          <a:bodyPr wrap="square" rtlCol="0">
            <a:spAutoFit/>
          </a:bodyPr>
          <a:lstStyle/>
          <a:p>
            <a:pPr algn="r"/>
            <a:r>
              <a:rPr lang="en-US" sz="900" dirty="0"/>
              <a:t>$100,000 USD</a:t>
            </a:r>
          </a:p>
        </p:txBody>
      </p:sp>
      <p:sp>
        <p:nvSpPr>
          <p:cNvPr id="18" name="Up Arrow 17">
            <a:extLst>
              <a:ext uri="{FF2B5EF4-FFF2-40B4-BE49-F238E27FC236}">
                <a16:creationId xmlns:a16="http://schemas.microsoft.com/office/drawing/2014/main" id="{FEB03293-5F66-AE43-84CE-68817146DD44}"/>
              </a:ext>
            </a:extLst>
          </p:cNvPr>
          <p:cNvSpPr/>
          <p:nvPr/>
        </p:nvSpPr>
        <p:spPr>
          <a:xfrm>
            <a:off x="7869778" y="5570958"/>
            <a:ext cx="204439" cy="25647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3BC69F7-C862-4940-88A6-F45EBF17C589}"/>
              </a:ext>
            </a:extLst>
          </p:cNvPr>
          <p:cNvSpPr txBox="1"/>
          <p:nvPr/>
        </p:nvSpPr>
        <p:spPr>
          <a:xfrm>
            <a:off x="7535141" y="5877233"/>
            <a:ext cx="947854" cy="276999"/>
          </a:xfrm>
          <a:prstGeom prst="rect">
            <a:avLst/>
          </a:prstGeom>
          <a:noFill/>
        </p:spPr>
        <p:txBody>
          <a:bodyPr wrap="square" rtlCol="0">
            <a:spAutoFit/>
          </a:bodyPr>
          <a:lstStyle/>
          <a:p>
            <a:pPr algn="ctr"/>
            <a:r>
              <a:rPr lang="en-US" sz="1200" dirty="0">
                <a:solidFill>
                  <a:srgbClr val="FF0000"/>
                </a:solidFill>
              </a:rPr>
              <a:t>1/1/2021</a:t>
            </a:r>
            <a:endParaRPr lang="en-US" sz="1200" dirty="0"/>
          </a:p>
        </p:txBody>
      </p:sp>
      <p:sp>
        <p:nvSpPr>
          <p:cNvPr id="22" name="TextBox 21">
            <a:extLst>
              <a:ext uri="{FF2B5EF4-FFF2-40B4-BE49-F238E27FC236}">
                <a16:creationId xmlns:a16="http://schemas.microsoft.com/office/drawing/2014/main" id="{2FDE4568-38D1-CE49-959F-39C484E6E5DE}"/>
              </a:ext>
            </a:extLst>
          </p:cNvPr>
          <p:cNvSpPr txBox="1"/>
          <p:nvPr/>
        </p:nvSpPr>
        <p:spPr>
          <a:xfrm>
            <a:off x="311173" y="4244431"/>
            <a:ext cx="2621236" cy="1815882"/>
          </a:xfrm>
          <a:prstGeom prst="rect">
            <a:avLst/>
          </a:prstGeom>
          <a:noFill/>
        </p:spPr>
        <p:txBody>
          <a:bodyPr wrap="square" rtlCol="0">
            <a:spAutoFit/>
          </a:bodyPr>
          <a:lstStyle/>
          <a:p>
            <a:r>
              <a:rPr lang="en-US" sz="1600" dirty="0"/>
              <a:t>Model projected that by the end of 2021, BTC could double in value from its current valuation of ~$50,000 USD:</a:t>
            </a:r>
          </a:p>
          <a:p>
            <a:endParaRPr lang="en-US" sz="1600" dirty="0"/>
          </a:p>
          <a:p>
            <a:r>
              <a:rPr lang="en-US" sz="1600" dirty="0"/>
              <a:t>Model was wrong (for now)!</a:t>
            </a:r>
          </a:p>
        </p:txBody>
      </p:sp>
      <p:sp>
        <p:nvSpPr>
          <p:cNvPr id="23" name="Up Arrow 22">
            <a:extLst>
              <a:ext uri="{FF2B5EF4-FFF2-40B4-BE49-F238E27FC236}">
                <a16:creationId xmlns:a16="http://schemas.microsoft.com/office/drawing/2014/main" id="{410A2021-1115-124A-AF9A-59D17910161E}"/>
              </a:ext>
            </a:extLst>
          </p:cNvPr>
          <p:cNvSpPr/>
          <p:nvPr/>
        </p:nvSpPr>
        <p:spPr>
          <a:xfrm>
            <a:off x="3131160" y="5490799"/>
            <a:ext cx="204439" cy="25647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D718F27-E0DC-E240-B3FF-43AED441754E}"/>
              </a:ext>
            </a:extLst>
          </p:cNvPr>
          <p:cNvSpPr txBox="1"/>
          <p:nvPr/>
        </p:nvSpPr>
        <p:spPr>
          <a:xfrm>
            <a:off x="2796523" y="5797074"/>
            <a:ext cx="947854" cy="276999"/>
          </a:xfrm>
          <a:prstGeom prst="rect">
            <a:avLst/>
          </a:prstGeom>
          <a:noFill/>
        </p:spPr>
        <p:txBody>
          <a:bodyPr wrap="square" rtlCol="0">
            <a:spAutoFit/>
          </a:bodyPr>
          <a:lstStyle/>
          <a:p>
            <a:pPr algn="ctr"/>
            <a:r>
              <a:rPr lang="en-US" sz="1200" dirty="0">
                <a:solidFill>
                  <a:srgbClr val="FF0000"/>
                </a:solidFill>
              </a:rPr>
              <a:t>7/1/2011</a:t>
            </a:r>
            <a:endParaRPr lang="en-US" sz="1200" dirty="0"/>
          </a:p>
        </p:txBody>
      </p:sp>
      <p:sp>
        <p:nvSpPr>
          <p:cNvPr id="25" name="TextBox 24">
            <a:extLst>
              <a:ext uri="{FF2B5EF4-FFF2-40B4-BE49-F238E27FC236}">
                <a16:creationId xmlns:a16="http://schemas.microsoft.com/office/drawing/2014/main" id="{BB80CE76-A1DF-BE4B-8FA0-151F80CDEA26}"/>
              </a:ext>
            </a:extLst>
          </p:cNvPr>
          <p:cNvSpPr txBox="1"/>
          <p:nvPr/>
        </p:nvSpPr>
        <p:spPr>
          <a:xfrm>
            <a:off x="2152822" y="3289919"/>
            <a:ext cx="1092819" cy="230832"/>
          </a:xfrm>
          <a:prstGeom prst="rect">
            <a:avLst/>
          </a:prstGeom>
          <a:solidFill>
            <a:schemeClr val="bg1"/>
          </a:solidFill>
        </p:spPr>
        <p:txBody>
          <a:bodyPr wrap="square" rtlCol="0">
            <a:spAutoFit/>
          </a:bodyPr>
          <a:lstStyle/>
          <a:p>
            <a:pPr algn="r"/>
            <a:r>
              <a:rPr lang="en-US" sz="900" dirty="0"/>
              <a:t>$1,000 USD</a:t>
            </a:r>
          </a:p>
        </p:txBody>
      </p:sp>
    </p:spTree>
    <p:extLst>
      <p:ext uri="{BB962C8B-B14F-4D97-AF65-F5344CB8AC3E}">
        <p14:creationId xmlns:p14="http://schemas.microsoft.com/office/powerpoint/2010/main" val="19284613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687FCF-A2D7-F741-8F3F-6C3B90145CBB}"/>
              </a:ext>
            </a:extLst>
          </p:cNvPr>
          <p:cNvSpPr>
            <a:spLocks noGrp="1"/>
          </p:cNvSpPr>
          <p:nvPr>
            <p:ph type="sldNum" sz="quarter" idx="12"/>
          </p:nvPr>
        </p:nvSpPr>
        <p:spPr/>
        <p:txBody>
          <a:bodyPr/>
          <a:lstStyle/>
          <a:p>
            <a:fld id="{16CE333F-2060-0E4C-9522-8EFD15CA4C3C}" type="slidenum">
              <a:rPr lang="en-US" smtClean="0"/>
              <a:t>73</a:t>
            </a:fld>
            <a:endParaRPr lang="en-US" dirty="0"/>
          </a:p>
        </p:txBody>
      </p:sp>
      <p:sp>
        <p:nvSpPr>
          <p:cNvPr id="4" name="Title 2">
            <a:extLst>
              <a:ext uri="{FF2B5EF4-FFF2-40B4-BE49-F238E27FC236}">
                <a16:creationId xmlns:a16="http://schemas.microsoft.com/office/drawing/2014/main" id="{619906BA-530D-B047-BB10-473779A99398}"/>
              </a:ext>
            </a:extLst>
          </p:cNvPr>
          <p:cNvSpPr>
            <a:spLocks noGrp="1"/>
          </p:cNvSpPr>
          <p:nvPr>
            <p:ph type="title"/>
          </p:nvPr>
        </p:nvSpPr>
        <p:spPr>
          <a:xfrm>
            <a:off x="457200" y="274638"/>
            <a:ext cx="8229600" cy="1143000"/>
          </a:xfrm>
        </p:spPr>
        <p:txBody>
          <a:bodyPr>
            <a:normAutofit fontScale="90000"/>
          </a:bodyPr>
          <a:lstStyle/>
          <a:p>
            <a:pPr algn="l"/>
            <a:r>
              <a:rPr lang="en-US" dirty="0"/>
              <a:t>Bitcoin S2F Model Validation</a:t>
            </a:r>
            <a:br>
              <a:rPr lang="en-US" dirty="0"/>
            </a:br>
            <a:r>
              <a:rPr lang="en-US" sz="1800" dirty="0"/>
              <a:t>https://</a:t>
            </a:r>
            <a:r>
              <a:rPr lang="en-US" sz="1800" dirty="0" err="1"/>
              <a:t>medium.com</a:t>
            </a:r>
            <a:r>
              <a:rPr lang="en-US" sz="1800" dirty="0"/>
              <a:t>/@100trillionUSD/modeling-bitcoins-value-with-scarcity-91fa0fc03e25</a:t>
            </a:r>
          </a:p>
        </p:txBody>
      </p:sp>
      <p:sp>
        <p:nvSpPr>
          <p:cNvPr id="12" name="TextBox 11">
            <a:extLst>
              <a:ext uri="{FF2B5EF4-FFF2-40B4-BE49-F238E27FC236}">
                <a16:creationId xmlns:a16="http://schemas.microsoft.com/office/drawing/2014/main" id="{E5845FC9-7B5F-AA46-8E49-470E1C6F6774}"/>
              </a:ext>
            </a:extLst>
          </p:cNvPr>
          <p:cNvSpPr txBox="1"/>
          <p:nvPr/>
        </p:nvSpPr>
        <p:spPr>
          <a:xfrm>
            <a:off x="1349298" y="6233532"/>
            <a:ext cx="6133170" cy="369332"/>
          </a:xfrm>
          <a:prstGeom prst="rect">
            <a:avLst/>
          </a:prstGeom>
          <a:noFill/>
        </p:spPr>
        <p:txBody>
          <a:bodyPr wrap="square" rtlCol="0">
            <a:spAutoFit/>
          </a:bodyPr>
          <a:lstStyle/>
          <a:p>
            <a:pPr algn="ctr"/>
            <a:r>
              <a:rPr lang="en-US" b="1" dirty="0"/>
              <a:t>Follow </a:t>
            </a:r>
            <a:r>
              <a:rPr lang="en-US" b="1" dirty="0" err="1"/>
              <a:t>PlanB</a:t>
            </a:r>
            <a:r>
              <a:rPr lang="en-US" b="1" dirty="0"/>
              <a:t>: </a:t>
            </a:r>
            <a:r>
              <a:rPr lang="en-US" b="1" dirty="0">
                <a:hlinkClick r:id="rId2"/>
              </a:rPr>
              <a:t>PlanB@100trillionUSD</a:t>
            </a:r>
            <a:r>
              <a:rPr lang="en-US" b="1" dirty="0"/>
              <a:t> or </a:t>
            </a:r>
            <a:r>
              <a:rPr lang="en-US" b="1" dirty="0">
                <a:hlinkClick r:id="rId3"/>
              </a:rPr>
              <a:t>PlanBTC.com</a:t>
            </a:r>
            <a:endParaRPr lang="en-US" dirty="0"/>
          </a:p>
        </p:txBody>
      </p:sp>
      <p:sp>
        <p:nvSpPr>
          <p:cNvPr id="13" name="TextBox 12">
            <a:extLst>
              <a:ext uri="{FF2B5EF4-FFF2-40B4-BE49-F238E27FC236}">
                <a16:creationId xmlns:a16="http://schemas.microsoft.com/office/drawing/2014/main" id="{05999553-98C3-104A-BD06-F0FC03F899EE}"/>
              </a:ext>
            </a:extLst>
          </p:cNvPr>
          <p:cNvSpPr txBox="1"/>
          <p:nvPr/>
        </p:nvSpPr>
        <p:spPr>
          <a:xfrm>
            <a:off x="457200" y="1720976"/>
            <a:ext cx="2776654" cy="369332"/>
          </a:xfrm>
          <a:prstGeom prst="rect">
            <a:avLst/>
          </a:prstGeom>
          <a:noFill/>
        </p:spPr>
        <p:txBody>
          <a:bodyPr wrap="square" rtlCol="0">
            <a:spAutoFit/>
          </a:bodyPr>
          <a:lstStyle/>
          <a:p>
            <a:r>
              <a:rPr lang="en-US" dirty="0">
                <a:solidFill>
                  <a:srgbClr val="FF0000"/>
                </a:solidFill>
              </a:rPr>
              <a:t>Status as of 3/8/2024</a:t>
            </a:r>
          </a:p>
        </p:txBody>
      </p:sp>
      <p:sp>
        <p:nvSpPr>
          <p:cNvPr id="7" name="TextBox 6">
            <a:extLst>
              <a:ext uri="{FF2B5EF4-FFF2-40B4-BE49-F238E27FC236}">
                <a16:creationId xmlns:a16="http://schemas.microsoft.com/office/drawing/2014/main" id="{D2896F66-84BA-1B4F-996D-D77D4F67B7C1}"/>
              </a:ext>
            </a:extLst>
          </p:cNvPr>
          <p:cNvSpPr txBox="1"/>
          <p:nvPr/>
        </p:nvSpPr>
        <p:spPr>
          <a:xfrm>
            <a:off x="6274940" y="1747599"/>
            <a:ext cx="947854" cy="276999"/>
          </a:xfrm>
          <a:prstGeom prst="rect">
            <a:avLst/>
          </a:prstGeom>
          <a:noFill/>
        </p:spPr>
        <p:txBody>
          <a:bodyPr wrap="square" rtlCol="0">
            <a:spAutoFit/>
          </a:bodyPr>
          <a:lstStyle/>
          <a:p>
            <a:pPr algn="ctr"/>
            <a:r>
              <a:rPr lang="en-US" sz="1200" dirty="0">
                <a:solidFill>
                  <a:srgbClr val="FF0000"/>
                </a:solidFill>
              </a:rPr>
              <a:t>3/8/2024</a:t>
            </a:r>
            <a:endParaRPr lang="en-US" sz="1200" dirty="0"/>
          </a:p>
        </p:txBody>
      </p:sp>
      <p:pic>
        <p:nvPicPr>
          <p:cNvPr id="1026" name="Picture 2" descr="Image">
            <a:extLst>
              <a:ext uri="{FF2B5EF4-FFF2-40B4-BE49-F238E27FC236}">
                <a16:creationId xmlns:a16="http://schemas.microsoft.com/office/drawing/2014/main" id="{627098D9-B18A-8562-5817-A157B36A0BD5}"/>
              </a:ext>
            </a:extLst>
          </p:cNvPr>
          <p:cNvPicPr>
            <a:picLocks noChangeAspect="1" noChangeArrowheads="1"/>
          </p:cNvPicPr>
          <p:nvPr/>
        </p:nvPicPr>
        <p:blipFill>
          <a:blip r:embed="rId4">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877430" y="2103718"/>
            <a:ext cx="6742570" cy="3799719"/>
          </a:xfrm>
          <a:prstGeom prst="rect">
            <a:avLst/>
          </a:prstGeom>
          <a:noFill/>
          <a:extLst>
            <a:ext uri="{909E8E84-426E-40DD-AFC4-6F175D3DCCD1}">
              <a14:hiddenFill xmlns:a14="http://schemas.microsoft.com/office/drawing/2010/main">
                <a:solidFill>
                  <a:srgbClr val="FFFFFF"/>
                </a:solidFill>
              </a14:hiddenFill>
            </a:ext>
          </a:extLst>
        </p:spPr>
      </p:pic>
      <p:sp>
        <p:nvSpPr>
          <p:cNvPr id="6" name="Up Arrow 5">
            <a:extLst>
              <a:ext uri="{FF2B5EF4-FFF2-40B4-BE49-F238E27FC236}">
                <a16:creationId xmlns:a16="http://schemas.microsoft.com/office/drawing/2014/main" id="{D5C05DA1-8E39-E647-9C6A-F2C60D7D623F}"/>
              </a:ext>
            </a:extLst>
          </p:cNvPr>
          <p:cNvSpPr/>
          <p:nvPr/>
        </p:nvSpPr>
        <p:spPr>
          <a:xfrm rot="10800000">
            <a:off x="6665054" y="2068369"/>
            <a:ext cx="204439" cy="25647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92D1B1-548E-E2EA-55E3-47723894DD2A}"/>
              </a:ext>
            </a:extLst>
          </p:cNvPr>
          <p:cNvSpPr txBox="1"/>
          <p:nvPr/>
        </p:nvSpPr>
        <p:spPr>
          <a:xfrm>
            <a:off x="643574" y="1274774"/>
            <a:ext cx="6802244" cy="307777"/>
          </a:xfrm>
          <a:prstGeom prst="rect">
            <a:avLst/>
          </a:prstGeom>
          <a:noFill/>
        </p:spPr>
        <p:txBody>
          <a:bodyPr wrap="square" rtlCol="0">
            <a:spAutoFit/>
          </a:bodyPr>
          <a:lstStyle/>
          <a:p>
            <a:pPr algn="ctr"/>
            <a:r>
              <a:rPr lang="en-US" sz="1400" dirty="0"/>
              <a:t>https://</a:t>
            </a:r>
            <a:r>
              <a:rPr lang="en-US" sz="1400" dirty="0" err="1"/>
              <a:t>twitter.com</a:t>
            </a:r>
            <a:r>
              <a:rPr lang="en-US" sz="1400" dirty="0"/>
              <a:t>/100trillionUSD/status/1764306883815305693/photo/1</a:t>
            </a:r>
          </a:p>
        </p:txBody>
      </p:sp>
    </p:spTree>
    <p:extLst>
      <p:ext uri="{BB962C8B-B14F-4D97-AF65-F5344CB8AC3E}">
        <p14:creationId xmlns:p14="http://schemas.microsoft.com/office/powerpoint/2010/main" val="2928378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4E9CA-050A-5377-4F31-381E0004D4E2}"/>
              </a:ext>
            </a:extLst>
          </p:cNvPr>
          <p:cNvSpPr>
            <a:spLocks noGrp="1"/>
          </p:cNvSpPr>
          <p:nvPr>
            <p:ph type="title"/>
          </p:nvPr>
        </p:nvSpPr>
        <p:spPr>
          <a:xfrm>
            <a:off x="524784" y="248038"/>
            <a:ext cx="8253455" cy="1159200"/>
          </a:xfrm>
        </p:spPr>
        <p:txBody>
          <a:bodyPr vert="horz" lIns="91440" tIns="45720" rIns="91440" bIns="45720" rtlCol="0" anchor="ctr">
            <a:normAutofit/>
          </a:bodyPr>
          <a:lstStyle/>
          <a:p>
            <a:pPr algn="l" defTabSz="914400">
              <a:lnSpc>
                <a:spcPct val="90000"/>
              </a:lnSpc>
            </a:pPr>
            <a:r>
              <a:rPr lang="en-US" sz="3500" kern="1200" dirty="0">
                <a:solidFill>
                  <a:srgbClr val="FFFFFF"/>
                </a:solidFill>
                <a:latin typeface="+mj-lt"/>
                <a:ea typeface="+mj-ea"/>
                <a:cs typeface="+mj-cs"/>
              </a:rPr>
              <a:t>S2F Live Chart Price Projection</a:t>
            </a:r>
            <a:br>
              <a:rPr lang="en-US" sz="3500" kern="1200" dirty="0">
                <a:solidFill>
                  <a:srgbClr val="FFFFFF"/>
                </a:solidFill>
                <a:latin typeface="+mj-lt"/>
                <a:ea typeface="+mj-ea"/>
                <a:cs typeface="+mj-cs"/>
              </a:rPr>
            </a:br>
            <a:r>
              <a:rPr lang="en-US" sz="2200" kern="1200" dirty="0">
                <a:solidFill>
                  <a:srgbClr val="FFFFFF"/>
                </a:solidFill>
                <a:latin typeface="+mj-lt"/>
                <a:ea typeface="+mj-ea"/>
                <a:cs typeface="+mj-cs"/>
              </a:rPr>
              <a:t>https://</a:t>
            </a:r>
            <a:r>
              <a:rPr lang="en-US" sz="2200" kern="1200" dirty="0" err="1">
                <a:solidFill>
                  <a:srgbClr val="FFFFFF"/>
                </a:solidFill>
                <a:latin typeface="+mj-lt"/>
                <a:ea typeface="+mj-ea"/>
                <a:cs typeface="+mj-cs"/>
              </a:rPr>
              <a:t>buybitcoinworldwide.com</a:t>
            </a:r>
            <a:r>
              <a:rPr lang="en-US" sz="2200" kern="1200" dirty="0">
                <a:solidFill>
                  <a:srgbClr val="FFFFFF"/>
                </a:solidFill>
                <a:latin typeface="+mj-lt"/>
                <a:ea typeface="+mj-ea"/>
                <a:cs typeface="+mj-cs"/>
              </a:rPr>
              <a:t>/stats/stock-to-flow/</a:t>
            </a:r>
          </a:p>
        </p:txBody>
      </p:sp>
      <p:sp>
        <p:nvSpPr>
          <p:cNvPr id="3" name="Slide Number Placeholder 2">
            <a:extLst>
              <a:ext uri="{FF2B5EF4-FFF2-40B4-BE49-F238E27FC236}">
                <a16:creationId xmlns:a16="http://schemas.microsoft.com/office/drawing/2014/main" id="{B2C519DD-AE8F-BB3B-92E6-931FDFB916F9}"/>
              </a:ext>
            </a:extLst>
          </p:cNvPr>
          <p:cNvSpPr>
            <a:spLocks noGrp="1"/>
          </p:cNvSpPr>
          <p:nvPr>
            <p:ph type="sldNum" sz="quarter" idx="12"/>
          </p:nvPr>
        </p:nvSpPr>
        <p:spPr>
          <a:xfrm>
            <a:off x="8778239" y="6455664"/>
            <a:ext cx="336042" cy="365125"/>
          </a:xfrm>
        </p:spPr>
        <p:txBody>
          <a:bodyPr vert="horz" lIns="91440" tIns="45720" rIns="91440" bIns="45720" rtlCol="0" anchor="ctr">
            <a:normAutofit/>
          </a:bodyPr>
          <a:lstStyle/>
          <a:p>
            <a:pPr defTabSz="914400">
              <a:spcAft>
                <a:spcPts val="600"/>
              </a:spcAft>
            </a:pPr>
            <a:fld id="{16CE333F-2060-0E4C-9522-8EFD15CA4C3C}" type="slidenum">
              <a:rPr lang="en-US" sz="1000">
                <a:solidFill>
                  <a:schemeClr val="tx1">
                    <a:lumMod val="50000"/>
                    <a:lumOff val="50000"/>
                  </a:schemeClr>
                </a:solidFill>
              </a:rPr>
              <a:pPr defTabSz="914400">
                <a:spcAft>
                  <a:spcPts val="600"/>
                </a:spcAft>
              </a:pPr>
              <a:t>74</a:t>
            </a:fld>
            <a:endParaRPr lang="en-US" sz="1000">
              <a:solidFill>
                <a:schemeClr val="tx1">
                  <a:lumMod val="50000"/>
                  <a:lumOff val="50000"/>
                </a:schemeClr>
              </a:solidFill>
            </a:endParaRPr>
          </a:p>
        </p:txBody>
      </p:sp>
      <p:pic>
        <p:nvPicPr>
          <p:cNvPr id="7" name="Picture 6" descr="A graph on a black background&#10;&#10;Description automatically generated">
            <a:extLst>
              <a:ext uri="{FF2B5EF4-FFF2-40B4-BE49-F238E27FC236}">
                <a16:creationId xmlns:a16="http://schemas.microsoft.com/office/drawing/2014/main" id="{F717E816-CE92-63B1-0A64-E148B1F67F5F}"/>
              </a:ext>
            </a:extLst>
          </p:cNvPr>
          <p:cNvPicPr>
            <a:picLocks noChangeAspect="1"/>
          </p:cNvPicPr>
          <p:nvPr/>
        </p:nvPicPr>
        <p:blipFill>
          <a:blip r:embed="rId2"/>
          <a:stretch>
            <a:fillRect/>
          </a:stretch>
        </p:blipFill>
        <p:spPr>
          <a:xfrm>
            <a:off x="685798" y="2079548"/>
            <a:ext cx="7772400" cy="4272063"/>
          </a:xfrm>
          <a:prstGeom prst="rect">
            <a:avLst/>
          </a:prstGeom>
        </p:spPr>
      </p:pic>
      <p:sp>
        <p:nvSpPr>
          <p:cNvPr id="8" name="TextBox 7">
            <a:extLst>
              <a:ext uri="{FF2B5EF4-FFF2-40B4-BE49-F238E27FC236}">
                <a16:creationId xmlns:a16="http://schemas.microsoft.com/office/drawing/2014/main" id="{C79B118F-A961-46E1-2295-E561F125C76D}"/>
              </a:ext>
            </a:extLst>
          </p:cNvPr>
          <p:cNvSpPr txBox="1"/>
          <p:nvPr/>
        </p:nvSpPr>
        <p:spPr>
          <a:xfrm>
            <a:off x="5631366" y="2865863"/>
            <a:ext cx="1427356" cy="369332"/>
          </a:xfrm>
          <a:prstGeom prst="rect">
            <a:avLst/>
          </a:prstGeom>
          <a:noFill/>
        </p:spPr>
        <p:txBody>
          <a:bodyPr wrap="square" rtlCol="0">
            <a:spAutoFit/>
          </a:bodyPr>
          <a:lstStyle/>
          <a:p>
            <a:pPr algn="ctr"/>
            <a:r>
              <a:rPr lang="en-US" dirty="0">
                <a:solidFill>
                  <a:schemeClr val="bg1"/>
                </a:solidFill>
              </a:rPr>
              <a:t>3/8/2024</a:t>
            </a:r>
          </a:p>
        </p:txBody>
      </p:sp>
      <p:sp>
        <p:nvSpPr>
          <p:cNvPr id="9" name="TextBox 8">
            <a:extLst>
              <a:ext uri="{FF2B5EF4-FFF2-40B4-BE49-F238E27FC236}">
                <a16:creationId xmlns:a16="http://schemas.microsoft.com/office/drawing/2014/main" id="{8258E23B-738A-456C-4E19-B1DB26F3D6C8}"/>
              </a:ext>
            </a:extLst>
          </p:cNvPr>
          <p:cNvSpPr txBox="1"/>
          <p:nvPr/>
        </p:nvSpPr>
        <p:spPr>
          <a:xfrm>
            <a:off x="4861932" y="6088566"/>
            <a:ext cx="1315844" cy="274320"/>
          </a:xfrm>
          <a:prstGeom prst="rect">
            <a:avLst/>
          </a:prstGeom>
          <a:noFill/>
          <a:ln>
            <a:solidFill>
              <a:schemeClr val="bg1"/>
            </a:solidFill>
          </a:ln>
        </p:spPr>
        <p:txBody>
          <a:bodyPr wrap="square" rtlCol="0">
            <a:spAutoFit/>
          </a:bodyPr>
          <a:lstStyle/>
          <a:p>
            <a:endParaRPr lang="en-US" dirty="0"/>
          </a:p>
        </p:txBody>
      </p:sp>
    </p:spTree>
    <p:extLst>
      <p:ext uri="{BB962C8B-B14F-4D97-AF65-F5344CB8AC3E}">
        <p14:creationId xmlns:p14="http://schemas.microsoft.com/office/powerpoint/2010/main" val="34669982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60010-5F71-A7ED-0DB9-44EBD77601FE}"/>
              </a:ext>
            </a:extLst>
          </p:cNvPr>
          <p:cNvSpPr>
            <a:spLocks noGrp="1"/>
          </p:cNvSpPr>
          <p:nvPr>
            <p:ph type="title"/>
          </p:nvPr>
        </p:nvSpPr>
        <p:spPr>
          <a:xfrm>
            <a:off x="524784" y="248038"/>
            <a:ext cx="5297791" cy="1159200"/>
          </a:xfrm>
        </p:spPr>
        <p:txBody>
          <a:bodyPr vert="horz" lIns="91440" tIns="45720" rIns="91440" bIns="45720" rtlCol="0" anchor="ctr">
            <a:normAutofit fontScale="90000"/>
          </a:bodyPr>
          <a:lstStyle/>
          <a:p>
            <a:pPr algn="l" defTabSz="914400">
              <a:lnSpc>
                <a:spcPct val="90000"/>
              </a:lnSpc>
            </a:pPr>
            <a:r>
              <a:rPr kumimoji="0" lang="en-US" sz="3500" b="0" i="0" u="none" strike="noStrike" kern="1200" cap="none" spc="0" normalizeH="0" baseline="0" noProof="0" dirty="0">
                <a:ln>
                  <a:noFill/>
                </a:ln>
                <a:solidFill>
                  <a:srgbClr val="FFFFFF"/>
                </a:solidFill>
                <a:effectLst/>
                <a:uLnTx/>
                <a:uFillTx/>
                <a:latin typeface="Calibri"/>
                <a:ea typeface="+mj-ea"/>
                <a:cs typeface="+mj-cs"/>
              </a:rPr>
              <a:t>S2F Live Long-Term Power Law</a:t>
            </a:r>
            <a:br>
              <a:rPr kumimoji="0" lang="en-US" sz="3500" b="0" i="0" u="none" strike="noStrike" kern="1200" cap="none" spc="0" normalizeH="0" baseline="0" noProof="0" dirty="0">
                <a:ln>
                  <a:noFill/>
                </a:ln>
                <a:solidFill>
                  <a:srgbClr val="FFFFFF"/>
                </a:solidFill>
                <a:effectLst/>
                <a:uLnTx/>
                <a:uFillTx/>
                <a:latin typeface="Calibri"/>
                <a:ea typeface="+mj-ea"/>
                <a:cs typeface="+mj-cs"/>
              </a:rPr>
            </a:br>
            <a:r>
              <a:rPr kumimoji="0" lang="en-US" sz="2200" b="0" i="0" u="none" strike="noStrike" kern="1200" cap="none" spc="0" normalizeH="0" baseline="0" noProof="0" dirty="0">
                <a:ln>
                  <a:noFill/>
                </a:ln>
                <a:solidFill>
                  <a:srgbClr val="FFFFFF"/>
                </a:solidFill>
                <a:effectLst/>
                <a:uLnTx/>
                <a:uFillTx/>
                <a:latin typeface="Calibri"/>
                <a:ea typeface="+mj-ea"/>
                <a:cs typeface="+mj-cs"/>
              </a:rPr>
              <a:t>https://</a:t>
            </a:r>
            <a:r>
              <a:rPr kumimoji="0" lang="en-US" sz="2200" b="0" i="0" u="none" strike="noStrike" kern="1200" cap="none" spc="0" normalizeH="0" baseline="0" noProof="0" dirty="0" err="1">
                <a:ln>
                  <a:noFill/>
                </a:ln>
                <a:solidFill>
                  <a:srgbClr val="FFFFFF"/>
                </a:solidFill>
                <a:effectLst/>
                <a:uLnTx/>
                <a:uFillTx/>
                <a:latin typeface="Calibri"/>
                <a:ea typeface="+mj-ea"/>
                <a:cs typeface="+mj-cs"/>
              </a:rPr>
              <a:t>buybitcoinworldwide.com</a:t>
            </a:r>
            <a:r>
              <a:rPr kumimoji="0" lang="en-US" sz="2200" b="0" i="0" u="none" strike="noStrike" kern="1200" cap="none" spc="0" normalizeH="0" baseline="0" noProof="0" dirty="0">
                <a:ln>
                  <a:noFill/>
                </a:ln>
                <a:solidFill>
                  <a:srgbClr val="FFFFFF"/>
                </a:solidFill>
                <a:effectLst/>
                <a:uLnTx/>
                <a:uFillTx/>
                <a:latin typeface="Calibri"/>
                <a:ea typeface="+mj-ea"/>
                <a:cs typeface="+mj-cs"/>
              </a:rPr>
              <a:t>/stats/stock-to-flow/</a:t>
            </a:r>
            <a:endParaRPr lang="en-US" sz="3500" kern="1200" dirty="0">
              <a:solidFill>
                <a:srgbClr val="FFFFFF"/>
              </a:solidFill>
              <a:latin typeface="+mj-lt"/>
              <a:ea typeface="+mj-ea"/>
              <a:cs typeface="+mj-cs"/>
            </a:endParaRPr>
          </a:p>
        </p:txBody>
      </p:sp>
      <p:sp>
        <p:nvSpPr>
          <p:cNvPr id="3" name="Slide Number Placeholder 2">
            <a:extLst>
              <a:ext uri="{FF2B5EF4-FFF2-40B4-BE49-F238E27FC236}">
                <a16:creationId xmlns:a16="http://schemas.microsoft.com/office/drawing/2014/main" id="{F654267E-4C4A-49BF-5887-5F3958B4FD8F}"/>
              </a:ext>
            </a:extLst>
          </p:cNvPr>
          <p:cNvSpPr>
            <a:spLocks noGrp="1"/>
          </p:cNvSpPr>
          <p:nvPr>
            <p:ph type="sldNum" sz="quarter" idx="12"/>
          </p:nvPr>
        </p:nvSpPr>
        <p:spPr>
          <a:xfrm>
            <a:off x="8778239" y="6455664"/>
            <a:ext cx="336042" cy="365125"/>
          </a:xfrm>
        </p:spPr>
        <p:txBody>
          <a:bodyPr vert="horz" lIns="91440" tIns="45720" rIns="91440" bIns="45720" rtlCol="0" anchor="ctr">
            <a:normAutofit/>
          </a:bodyPr>
          <a:lstStyle/>
          <a:p>
            <a:pPr defTabSz="914400">
              <a:spcAft>
                <a:spcPts val="600"/>
              </a:spcAft>
            </a:pPr>
            <a:fld id="{16CE333F-2060-0E4C-9522-8EFD15CA4C3C}" type="slidenum">
              <a:rPr lang="en-US" sz="1000">
                <a:solidFill>
                  <a:schemeClr val="tx1">
                    <a:lumMod val="50000"/>
                    <a:lumOff val="50000"/>
                  </a:schemeClr>
                </a:solidFill>
              </a:rPr>
              <a:pPr defTabSz="914400">
                <a:spcAft>
                  <a:spcPts val="600"/>
                </a:spcAft>
              </a:pPr>
              <a:t>75</a:t>
            </a:fld>
            <a:endParaRPr lang="en-US" sz="1000">
              <a:solidFill>
                <a:schemeClr val="tx1">
                  <a:lumMod val="50000"/>
                  <a:lumOff val="50000"/>
                </a:schemeClr>
              </a:solidFill>
            </a:endParaRPr>
          </a:p>
        </p:txBody>
      </p:sp>
      <p:pic>
        <p:nvPicPr>
          <p:cNvPr id="7" name="Picture 6" descr="A graph on a screen&#10;&#10;Description automatically generated">
            <a:extLst>
              <a:ext uri="{FF2B5EF4-FFF2-40B4-BE49-F238E27FC236}">
                <a16:creationId xmlns:a16="http://schemas.microsoft.com/office/drawing/2014/main" id="{AA766ECC-F4BE-D697-8009-9730C2E4FEC7}"/>
              </a:ext>
            </a:extLst>
          </p:cNvPr>
          <p:cNvPicPr>
            <a:picLocks noChangeAspect="1"/>
          </p:cNvPicPr>
          <p:nvPr/>
        </p:nvPicPr>
        <p:blipFill>
          <a:blip r:embed="rId2"/>
          <a:stretch>
            <a:fillRect/>
          </a:stretch>
        </p:blipFill>
        <p:spPr>
          <a:xfrm>
            <a:off x="836341" y="2111993"/>
            <a:ext cx="7772400" cy="4343671"/>
          </a:xfrm>
          <a:prstGeom prst="rect">
            <a:avLst/>
          </a:prstGeom>
        </p:spPr>
      </p:pic>
      <p:sp>
        <p:nvSpPr>
          <p:cNvPr id="8" name="TextBox 7">
            <a:extLst>
              <a:ext uri="{FF2B5EF4-FFF2-40B4-BE49-F238E27FC236}">
                <a16:creationId xmlns:a16="http://schemas.microsoft.com/office/drawing/2014/main" id="{5BB043DB-9637-8451-9B04-852034A03255}"/>
              </a:ext>
            </a:extLst>
          </p:cNvPr>
          <p:cNvSpPr txBox="1"/>
          <p:nvPr/>
        </p:nvSpPr>
        <p:spPr>
          <a:xfrm>
            <a:off x="5631366" y="2865863"/>
            <a:ext cx="1427356" cy="369332"/>
          </a:xfrm>
          <a:prstGeom prst="rect">
            <a:avLst/>
          </a:prstGeom>
          <a:noFill/>
        </p:spPr>
        <p:txBody>
          <a:bodyPr wrap="square" rtlCol="0">
            <a:spAutoFit/>
          </a:bodyPr>
          <a:lstStyle/>
          <a:p>
            <a:pPr algn="ctr"/>
            <a:r>
              <a:rPr lang="en-US" dirty="0">
                <a:solidFill>
                  <a:schemeClr val="bg1"/>
                </a:solidFill>
              </a:rPr>
              <a:t>3/8/2024</a:t>
            </a:r>
          </a:p>
        </p:txBody>
      </p:sp>
    </p:spTree>
    <p:extLst>
      <p:ext uri="{BB962C8B-B14F-4D97-AF65-F5344CB8AC3E}">
        <p14:creationId xmlns:p14="http://schemas.microsoft.com/office/powerpoint/2010/main" val="7408047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60010-5F71-A7ED-0DB9-44EBD77601FE}"/>
              </a:ext>
            </a:extLst>
          </p:cNvPr>
          <p:cNvSpPr>
            <a:spLocks noGrp="1"/>
          </p:cNvSpPr>
          <p:nvPr>
            <p:ph type="title"/>
          </p:nvPr>
        </p:nvSpPr>
        <p:spPr>
          <a:xfrm>
            <a:off x="524784" y="248038"/>
            <a:ext cx="5297791" cy="1159200"/>
          </a:xfrm>
        </p:spPr>
        <p:txBody>
          <a:bodyPr vert="horz" lIns="91440" tIns="45720" rIns="91440" bIns="45720" rtlCol="0" anchor="ctr">
            <a:normAutofit/>
          </a:bodyPr>
          <a:lstStyle/>
          <a:p>
            <a:pPr algn="l" defTabSz="914400">
              <a:lnSpc>
                <a:spcPct val="90000"/>
              </a:lnSpc>
            </a:pPr>
            <a:r>
              <a:rPr kumimoji="0" lang="en-US" sz="1900" b="0" i="0" u="none" strike="noStrike" kern="1200" cap="none" spc="0" normalizeH="0" baseline="0" noProof="0" dirty="0">
                <a:ln>
                  <a:noFill/>
                </a:ln>
                <a:solidFill>
                  <a:srgbClr val="FFFFFF"/>
                </a:solidFill>
                <a:effectLst/>
                <a:uLnTx/>
                <a:uFillTx/>
                <a:latin typeface="+mj-lt"/>
                <a:ea typeface="+mj-ea"/>
                <a:cs typeface="+mj-cs"/>
              </a:rPr>
              <a:t>S2F Live Long Term Rainbow Chart</a:t>
            </a:r>
            <a:br>
              <a:rPr kumimoji="0" lang="en-US" sz="1900" b="0" i="0" u="none" strike="noStrike" kern="1200" cap="none" spc="0" normalizeH="0" baseline="0" noProof="0" dirty="0">
                <a:ln>
                  <a:noFill/>
                </a:ln>
                <a:solidFill>
                  <a:srgbClr val="FFFFFF"/>
                </a:solidFill>
                <a:effectLst/>
                <a:uLnTx/>
                <a:uFillTx/>
                <a:latin typeface="+mj-lt"/>
                <a:ea typeface="+mj-ea"/>
                <a:cs typeface="+mj-cs"/>
              </a:rPr>
            </a:br>
            <a:r>
              <a:rPr kumimoji="0" lang="en-US" sz="1900" b="0" i="0" u="none" strike="noStrike" kern="1200" cap="none" spc="0" normalizeH="0" baseline="0" noProof="0" dirty="0">
                <a:ln>
                  <a:noFill/>
                </a:ln>
                <a:solidFill>
                  <a:srgbClr val="FFFFFF"/>
                </a:solidFill>
                <a:effectLst/>
                <a:uLnTx/>
                <a:uFillTx/>
                <a:latin typeface="+mj-lt"/>
                <a:ea typeface="+mj-ea"/>
                <a:cs typeface="+mj-cs"/>
              </a:rPr>
              <a:t>https://</a:t>
            </a:r>
            <a:r>
              <a:rPr kumimoji="0" lang="en-US" sz="1900" b="0" i="0" u="none" strike="noStrike" kern="1200" cap="none" spc="0" normalizeH="0" baseline="0" noProof="0" dirty="0" err="1">
                <a:ln>
                  <a:noFill/>
                </a:ln>
                <a:solidFill>
                  <a:srgbClr val="FFFFFF"/>
                </a:solidFill>
                <a:effectLst/>
                <a:uLnTx/>
                <a:uFillTx/>
                <a:latin typeface="+mj-lt"/>
                <a:ea typeface="+mj-ea"/>
                <a:cs typeface="+mj-cs"/>
              </a:rPr>
              <a:t>buybitcoinworldwide.com</a:t>
            </a:r>
            <a:r>
              <a:rPr kumimoji="0" lang="en-US" sz="1900" b="0" i="0" u="none" strike="noStrike" kern="1200" cap="none" spc="0" normalizeH="0" baseline="0" noProof="0" dirty="0">
                <a:ln>
                  <a:noFill/>
                </a:ln>
                <a:solidFill>
                  <a:srgbClr val="FFFFFF"/>
                </a:solidFill>
                <a:effectLst/>
                <a:uLnTx/>
                <a:uFillTx/>
                <a:latin typeface="+mj-lt"/>
                <a:ea typeface="+mj-ea"/>
                <a:cs typeface="+mj-cs"/>
              </a:rPr>
              <a:t>/stats/stock-to-flow/</a:t>
            </a:r>
            <a:endParaRPr lang="en-US" sz="1900" kern="1200" dirty="0">
              <a:solidFill>
                <a:srgbClr val="FFFFFF"/>
              </a:solidFill>
              <a:latin typeface="+mj-lt"/>
              <a:ea typeface="+mj-ea"/>
              <a:cs typeface="+mj-cs"/>
            </a:endParaRPr>
          </a:p>
        </p:txBody>
      </p:sp>
      <p:sp>
        <p:nvSpPr>
          <p:cNvPr id="3" name="Slide Number Placeholder 2">
            <a:extLst>
              <a:ext uri="{FF2B5EF4-FFF2-40B4-BE49-F238E27FC236}">
                <a16:creationId xmlns:a16="http://schemas.microsoft.com/office/drawing/2014/main" id="{F654267E-4C4A-49BF-5887-5F3958B4FD8F}"/>
              </a:ext>
            </a:extLst>
          </p:cNvPr>
          <p:cNvSpPr>
            <a:spLocks noGrp="1"/>
          </p:cNvSpPr>
          <p:nvPr>
            <p:ph type="sldNum" sz="quarter" idx="12"/>
          </p:nvPr>
        </p:nvSpPr>
        <p:spPr>
          <a:xfrm>
            <a:off x="8778239" y="6455664"/>
            <a:ext cx="336042" cy="365125"/>
          </a:xfrm>
        </p:spPr>
        <p:txBody>
          <a:bodyPr vert="horz" lIns="91440" tIns="45720" rIns="91440" bIns="45720" rtlCol="0" anchor="ctr">
            <a:normAutofit/>
          </a:bodyPr>
          <a:lstStyle/>
          <a:p>
            <a:pPr defTabSz="914400">
              <a:spcAft>
                <a:spcPts val="600"/>
              </a:spcAft>
            </a:pPr>
            <a:fld id="{16CE333F-2060-0E4C-9522-8EFD15CA4C3C}" type="slidenum">
              <a:rPr lang="en-US" sz="1000">
                <a:solidFill>
                  <a:schemeClr val="tx1">
                    <a:lumMod val="50000"/>
                    <a:lumOff val="50000"/>
                  </a:schemeClr>
                </a:solidFill>
              </a:rPr>
              <a:pPr defTabSz="914400">
                <a:spcAft>
                  <a:spcPts val="600"/>
                </a:spcAft>
              </a:pPr>
              <a:t>76</a:t>
            </a:fld>
            <a:endParaRPr lang="en-US" sz="1000">
              <a:solidFill>
                <a:schemeClr val="tx1">
                  <a:lumMod val="50000"/>
                  <a:lumOff val="50000"/>
                </a:schemeClr>
              </a:solidFill>
            </a:endParaRPr>
          </a:p>
        </p:txBody>
      </p:sp>
      <p:pic>
        <p:nvPicPr>
          <p:cNvPr id="5" name="Picture 4" descr="A graph of a rainbow&#10;&#10;Description automatically generated">
            <a:extLst>
              <a:ext uri="{FF2B5EF4-FFF2-40B4-BE49-F238E27FC236}">
                <a16:creationId xmlns:a16="http://schemas.microsoft.com/office/drawing/2014/main" id="{0DBF8772-E1E6-CD2B-F000-3ABA7998E72B}"/>
              </a:ext>
            </a:extLst>
          </p:cNvPr>
          <p:cNvPicPr>
            <a:picLocks noChangeAspect="1"/>
          </p:cNvPicPr>
          <p:nvPr/>
        </p:nvPicPr>
        <p:blipFill>
          <a:blip r:embed="rId2"/>
          <a:stretch>
            <a:fillRect/>
          </a:stretch>
        </p:blipFill>
        <p:spPr>
          <a:xfrm>
            <a:off x="524784" y="2186502"/>
            <a:ext cx="7772400" cy="4058155"/>
          </a:xfrm>
          <a:prstGeom prst="rect">
            <a:avLst/>
          </a:prstGeom>
        </p:spPr>
      </p:pic>
      <p:sp>
        <p:nvSpPr>
          <p:cNvPr id="8" name="TextBox 7">
            <a:extLst>
              <a:ext uri="{FF2B5EF4-FFF2-40B4-BE49-F238E27FC236}">
                <a16:creationId xmlns:a16="http://schemas.microsoft.com/office/drawing/2014/main" id="{6C4ADA9F-C14E-B0CD-1C6A-0DD6B7DB5FB4}"/>
              </a:ext>
            </a:extLst>
          </p:cNvPr>
          <p:cNvSpPr txBox="1"/>
          <p:nvPr/>
        </p:nvSpPr>
        <p:spPr>
          <a:xfrm>
            <a:off x="5631366" y="2865863"/>
            <a:ext cx="1427356" cy="369332"/>
          </a:xfrm>
          <a:prstGeom prst="rect">
            <a:avLst/>
          </a:prstGeom>
          <a:noFill/>
        </p:spPr>
        <p:txBody>
          <a:bodyPr wrap="square" rtlCol="0">
            <a:spAutoFit/>
          </a:bodyPr>
          <a:lstStyle/>
          <a:p>
            <a:pPr algn="ctr"/>
            <a:r>
              <a:rPr lang="en-US" dirty="0">
                <a:solidFill>
                  <a:schemeClr val="bg1"/>
                </a:solidFill>
              </a:rPr>
              <a:t>3/8/2024</a:t>
            </a:r>
          </a:p>
        </p:txBody>
      </p:sp>
    </p:spTree>
    <p:extLst>
      <p:ext uri="{BB962C8B-B14F-4D97-AF65-F5344CB8AC3E}">
        <p14:creationId xmlns:p14="http://schemas.microsoft.com/office/powerpoint/2010/main" val="6451361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460010-5F71-A7ED-0DB9-44EBD77601FE}"/>
              </a:ext>
            </a:extLst>
          </p:cNvPr>
          <p:cNvSpPr>
            <a:spLocks noGrp="1"/>
          </p:cNvSpPr>
          <p:nvPr>
            <p:ph type="title"/>
          </p:nvPr>
        </p:nvSpPr>
        <p:spPr>
          <a:xfrm>
            <a:off x="524784" y="248038"/>
            <a:ext cx="5297791" cy="1159200"/>
          </a:xfrm>
        </p:spPr>
        <p:txBody>
          <a:bodyPr vert="horz" lIns="91440" tIns="45720" rIns="91440" bIns="45720" rtlCol="0" anchor="ctr">
            <a:normAutofit/>
          </a:bodyPr>
          <a:lstStyle/>
          <a:p>
            <a:pPr algn="l" defTabSz="914400">
              <a:lnSpc>
                <a:spcPct val="90000"/>
              </a:lnSpc>
            </a:pPr>
            <a:r>
              <a:rPr kumimoji="0" lang="en-US" sz="1900" b="0" i="0" u="none" strike="noStrike" kern="1200" cap="none" spc="0" normalizeH="0" baseline="0" noProof="0" dirty="0">
                <a:ln>
                  <a:noFill/>
                </a:ln>
                <a:solidFill>
                  <a:srgbClr val="FFFFFF"/>
                </a:solidFill>
                <a:effectLst/>
                <a:uLnTx/>
                <a:uFillTx/>
                <a:latin typeface="+mj-lt"/>
                <a:ea typeface="+mj-ea"/>
                <a:cs typeface="+mj-cs"/>
              </a:rPr>
              <a:t>S2F Live Relative Strength Index</a:t>
            </a:r>
            <a:br>
              <a:rPr kumimoji="0" lang="en-US" sz="1900" b="0" i="0" u="none" strike="noStrike" kern="1200" cap="none" spc="0" normalizeH="0" baseline="0" noProof="0" dirty="0">
                <a:ln>
                  <a:noFill/>
                </a:ln>
                <a:solidFill>
                  <a:srgbClr val="FFFFFF"/>
                </a:solidFill>
                <a:effectLst/>
                <a:uLnTx/>
                <a:uFillTx/>
                <a:latin typeface="+mj-lt"/>
                <a:ea typeface="+mj-ea"/>
                <a:cs typeface="+mj-cs"/>
              </a:rPr>
            </a:br>
            <a:r>
              <a:rPr kumimoji="0" lang="en-US" sz="1900" b="0" i="0" u="none" strike="noStrike" kern="1200" cap="none" spc="0" normalizeH="0" baseline="0" noProof="0" dirty="0">
                <a:ln>
                  <a:noFill/>
                </a:ln>
                <a:solidFill>
                  <a:srgbClr val="FFFFFF"/>
                </a:solidFill>
                <a:effectLst/>
                <a:uLnTx/>
                <a:uFillTx/>
                <a:latin typeface="+mj-lt"/>
                <a:ea typeface="+mj-ea"/>
                <a:cs typeface="+mj-cs"/>
              </a:rPr>
              <a:t>https://</a:t>
            </a:r>
            <a:r>
              <a:rPr kumimoji="0" lang="en-US" sz="1900" b="0" i="0" u="none" strike="noStrike" kern="1200" cap="none" spc="0" normalizeH="0" baseline="0" noProof="0" dirty="0" err="1">
                <a:ln>
                  <a:noFill/>
                </a:ln>
                <a:solidFill>
                  <a:srgbClr val="FFFFFF"/>
                </a:solidFill>
                <a:effectLst/>
                <a:uLnTx/>
                <a:uFillTx/>
                <a:latin typeface="+mj-lt"/>
                <a:ea typeface="+mj-ea"/>
                <a:cs typeface="+mj-cs"/>
              </a:rPr>
              <a:t>buybitcoinworldwide.com</a:t>
            </a:r>
            <a:r>
              <a:rPr kumimoji="0" lang="en-US" sz="1900" b="0" i="0" u="none" strike="noStrike" kern="1200" cap="none" spc="0" normalizeH="0" baseline="0" noProof="0" dirty="0">
                <a:ln>
                  <a:noFill/>
                </a:ln>
                <a:solidFill>
                  <a:srgbClr val="FFFFFF"/>
                </a:solidFill>
                <a:effectLst/>
                <a:uLnTx/>
                <a:uFillTx/>
                <a:latin typeface="+mj-lt"/>
                <a:ea typeface="+mj-ea"/>
                <a:cs typeface="+mj-cs"/>
              </a:rPr>
              <a:t>/stats/monthly-</a:t>
            </a:r>
            <a:r>
              <a:rPr kumimoji="0" lang="en-US" sz="1900" b="0" i="0" u="none" strike="noStrike" kern="1200" cap="none" spc="0" normalizeH="0" baseline="0" noProof="0" dirty="0" err="1">
                <a:ln>
                  <a:noFill/>
                </a:ln>
                <a:solidFill>
                  <a:srgbClr val="FFFFFF"/>
                </a:solidFill>
                <a:effectLst/>
                <a:uLnTx/>
                <a:uFillTx/>
                <a:latin typeface="+mj-lt"/>
                <a:ea typeface="+mj-ea"/>
                <a:cs typeface="+mj-cs"/>
              </a:rPr>
              <a:t>rsi</a:t>
            </a:r>
            <a:r>
              <a:rPr kumimoji="0" lang="en-US" sz="1900" b="0" i="0" u="none" strike="noStrike" kern="1200" cap="none" spc="0" normalizeH="0" baseline="0" noProof="0" dirty="0">
                <a:ln>
                  <a:noFill/>
                </a:ln>
                <a:solidFill>
                  <a:srgbClr val="FFFFFF"/>
                </a:solidFill>
                <a:effectLst/>
                <a:uLnTx/>
                <a:uFillTx/>
                <a:latin typeface="+mj-lt"/>
                <a:ea typeface="+mj-ea"/>
                <a:cs typeface="+mj-cs"/>
              </a:rPr>
              <a:t>/</a:t>
            </a:r>
            <a:endParaRPr lang="en-US" sz="1900" kern="1200" dirty="0">
              <a:solidFill>
                <a:srgbClr val="FFFFFF"/>
              </a:solidFill>
              <a:latin typeface="+mj-lt"/>
              <a:ea typeface="+mj-ea"/>
              <a:cs typeface="+mj-cs"/>
            </a:endParaRPr>
          </a:p>
        </p:txBody>
      </p:sp>
      <p:sp>
        <p:nvSpPr>
          <p:cNvPr id="3" name="Slide Number Placeholder 2">
            <a:extLst>
              <a:ext uri="{FF2B5EF4-FFF2-40B4-BE49-F238E27FC236}">
                <a16:creationId xmlns:a16="http://schemas.microsoft.com/office/drawing/2014/main" id="{F654267E-4C4A-49BF-5887-5F3958B4FD8F}"/>
              </a:ext>
            </a:extLst>
          </p:cNvPr>
          <p:cNvSpPr>
            <a:spLocks noGrp="1"/>
          </p:cNvSpPr>
          <p:nvPr>
            <p:ph type="sldNum" sz="quarter" idx="12"/>
          </p:nvPr>
        </p:nvSpPr>
        <p:spPr>
          <a:xfrm>
            <a:off x="8778239" y="6455664"/>
            <a:ext cx="336042" cy="365125"/>
          </a:xfrm>
        </p:spPr>
        <p:txBody>
          <a:bodyPr vert="horz" lIns="91440" tIns="45720" rIns="91440" bIns="45720" rtlCol="0" anchor="ctr">
            <a:normAutofit/>
          </a:bodyPr>
          <a:lstStyle/>
          <a:p>
            <a:pPr defTabSz="914400">
              <a:spcAft>
                <a:spcPts val="600"/>
              </a:spcAft>
            </a:pPr>
            <a:fld id="{16CE333F-2060-0E4C-9522-8EFD15CA4C3C}" type="slidenum">
              <a:rPr lang="en-US" sz="1000">
                <a:solidFill>
                  <a:schemeClr val="tx1">
                    <a:lumMod val="50000"/>
                    <a:lumOff val="50000"/>
                  </a:schemeClr>
                </a:solidFill>
              </a:rPr>
              <a:pPr defTabSz="914400">
                <a:spcAft>
                  <a:spcPts val="600"/>
                </a:spcAft>
              </a:pPr>
              <a:t>77</a:t>
            </a:fld>
            <a:endParaRPr lang="en-US" sz="1000">
              <a:solidFill>
                <a:schemeClr val="tx1">
                  <a:lumMod val="50000"/>
                  <a:lumOff val="50000"/>
                </a:schemeClr>
              </a:solidFill>
            </a:endParaRPr>
          </a:p>
        </p:txBody>
      </p:sp>
      <p:pic>
        <p:nvPicPr>
          <p:cNvPr id="6" name="Picture 5" descr="A screenshot of a graph&#10;&#10;Description automatically generated">
            <a:extLst>
              <a:ext uri="{FF2B5EF4-FFF2-40B4-BE49-F238E27FC236}">
                <a16:creationId xmlns:a16="http://schemas.microsoft.com/office/drawing/2014/main" id="{4AA48D58-81AF-1A65-2A69-4411FAAB971C}"/>
              </a:ext>
            </a:extLst>
          </p:cNvPr>
          <p:cNvPicPr>
            <a:picLocks noChangeAspect="1"/>
          </p:cNvPicPr>
          <p:nvPr/>
        </p:nvPicPr>
        <p:blipFill>
          <a:blip r:embed="rId2"/>
          <a:stretch>
            <a:fillRect/>
          </a:stretch>
        </p:blipFill>
        <p:spPr>
          <a:xfrm>
            <a:off x="685798" y="2077711"/>
            <a:ext cx="7772400" cy="4275736"/>
          </a:xfrm>
          <a:prstGeom prst="rect">
            <a:avLst/>
          </a:prstGeom>
        </p:spPr>
      </p:pic>
      <p:sp>
        <p:nvSpPr>
          <p:cNvPr id="8" name="TextBox 7">
            <a:extLst>
              <a:ext uri="{FF2B5EF4-FFF2-40B4-BE49-F238E27FC236}">
                <a16:creationId xmlns:a16="http://schemas.microsoft.com/office/drawing/2014/main" id="{00C53D15-FAB2-8BE5-A22D-BE88F50DDBAE}"/>
              </a:ext>
            </a:extLst>
          </p:cNvPr>
          <p:cNvSpPr txBox="1"/>
          <p:nvPr/>
        </p:nvSpPr>
        <p:spPr>
          <a:xfrm>
            <a:off x="5631366" y="2865863"/>
            <a:ext cx="1427356" cy="369332"/>
          </a:xfrm>
          <a:prstGeom prst="rect">
            <a:avLst/>
          </a:prstGeom>
          <a:noFill/>
        </p:spPr>
        <p:txBody>
          <a:bodyPr wrap="square" rtlCol="0">
            <a:spAutoFit/>
          </a:bodyPr>
          <a:lstStyle/>
          <a:p>
            <a:pPr algn="ctr"/>
            <a:r>
              <a:rPr lang="en-US" dirty="0">
                <a:solidFill>
                  <a:schemeClr val="bg1"/>
                </a:solidFill>
              </a:rPr>
              <a:t>3/8/2024</a:t>
            </a:r>
          </a:p>
        </p:txBody>
      </p:sp>
    </p:spTree>
    <p:extLst>
      <p:ext uri="{BB962C8B-B14F-4D97-AF65-F5344CB8AC3E}">
        <p14:creationId xmlns:p14="http://schemas.microsoft.com/office/powerpoint/2010/main" val="1110371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AE96-5E64-9D49-B98F-8531B9766A87}"/>
              </a:ext>
            </a:extLst>
          </p:cNvPr>
          <p:cNvSpPr>
            <a:spLocks noGrp="1"/>
          </p:cNvSpPr>
          <p:nvPr>
            <p:ph type="title"/>
          </p:nvPr>
        </p:nvSpPr>
        <p:spPr/>
        <p:txBody>
          <a:bodyPr/>
          <a:lstStyle/>
          <a:p>
            <a:r>
              <a:rPr lang="en-US" dirty="0"/>
              <a:t>Bitcoin is Highly Volatile, But…</a:t>
            </a:r>
          </a:p>
        </p:txBody>
      </p:sp>
      <p:sp>
        <p:nvSpPr>
          <p:cNvPr id="3" name="Slide Number Placeholder 2">
            <a:extLst>
              <a:ext uri="{FF2B5EF4-FFF2-40B4-BE49-F238E27FC236}">
                <a16:creationId xmlns:a16="http://schemas.microsoft.com/office/drawing/2014/main" id="{1870AF26-D70B-8446-AA39-2899F8281F09}"/>
              </a:ext>
            </a:extLst>
          </p:cNvPr>
          <p:cNvSpPr>
            <a:spLocks noGrp="1"/>
          </p:cNvSpPr>
          <p:nvPr>
            <p:ph type="sldNum" sz="quarter" idx="12"/>
          </p:nvPr>
        </p:nvSpPr>
        <p:spPr/>
        <p:txBody>
          <a:bodyPr/>
          <a:lstStyle/>
          <a:p>
            <a:fld id="{16CE333F-2060-0E4C-9522-8EFD15CA4C3C}" type="slidenum">
              <a:rPr lang="en-US" smtClean="0"/>
              <a:t>78</a:t>
            </a:fld>
            <a:endParaRPr lang="en-US"/>
          </a:p>
        </p:txBody>
      </p:sp>
      <p:pic>
        <p:nvPicPr>
          <p:cNvPr id="5" name="Picture 4">
            <a:extLst>
              <a:ext uri="{FF2B5EF4-FFF2-40B4-BE49-F238E27FC236}">
                <a16:creationId xmlns:a16="http://schemas.microsoft.com/office/drawing/2014/main" id="{3D86F334-8C75-DB41-9DD9-04EF5CA9967B}"/>
              </a:ext>
            </a:extLst>
          </p:cNvPr>
          <p:cNvPicPr>
            <a:picLocks noChangeAspect="1"/>
          </p:cNvPicPr>
          <p:nvPr/>
        </p:nvPicPr>
        <p:blipFill rotWithShape="1">
          <a:blip r:embed="rId2"/>
          <a:srcRect l="11246" t="25490" r="16551" b="24064"/>
          <a:stretch/>
        </p:blipFill>
        <p:spPr>
          <a:xfrm>
            <a:off x="2205316" y="1577787"/>
            <a:ext cx="4554072" cy="4117581"/>
          </a:xfrm>
          <a:prstGeom prst="rect">
            <a:avLst/>
          </a:prstGeom>
        </p:spPr>
      </p:pic>
      <p:sp>
        <p:nvSpPr>
          <p:cNvPr id="6" name="TextBox 5">
            <a:extLst>
              <a:ext uri="{FF2B5EF4-FFF2-40B4-BE49-F238E27FC236}">
                <a16:creationId xmlns:a16="http://schemas.microsoft.com/office/drawing/2014/main" id="{ACB45BB8-6190-774C-8875-5854AC0F5DB2}"/>
              </a:ext>
            </a:extLst>
          </p:cNvPr>
          <p:cNvSpPr txBox="1"/>
          <p:nvPr/>
        </p:nvSpPr>
        <p:spPr>
          <a:xfrm>
            <a:off x="968188" y="5656527"/>
            <a:ext cx="6418730" cy="646331"/>
          </a:xfrm>
          <a:prstGeom prst="rect">
            <a:avLst/>
          </a:prstGeom>
          <a:noFill/>
        </p:spPr>
        <p:txBody>
          <a:bodyPr wrap="square" rtlCol="0">
            <a:spAutoFit/>
          </a:bodyPr>
          <a:lstStyle/>
          <a:p>
            <a:pPr algn="ctr"/>
            <a:r>
              <a:rPr lang="en-US" dirty="0"/>
              <a:t>Prediction.  </a:t>
            </a:r>
            <a:r>
              <a:rPr lang="en-US"/>
              <a:t>Maybe(?):  </a:t>
            </a:r>
          </a:p>
          <a:p>
            <a:pPr algn="ctr"/>
            <a:r>
              <a:rPr lang="en-US" dirty="0"/>
              <a:t>2027:  “Bitcoin crashes to $300,000”</a:t>
            </a:r>
          </a:p>
        </p:txBody>
      </p:sp>
    </p:spTree>
    <p:extLst>
      <p:ext uri="{BB962C8B-B14F-4D97-AF65-F5344CB8AC3E}">
        <p14:creationId xmlns:p14="http://schemas.microsoft.com/office/powerpoint/2010/main" val="38854619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A49A9D-588C-E5FE-998A-062F7E07E3DD}"/>
              </a:ext>
            </a:extLst>
          </p:cNvPr>
          <p:cNvSpPr>
            <a:spLocks noGrp="1"/>
          </p:cNvSpPr>
          <p:nvPr>
            <p:ph type="sldNum" sz="quarter" idx="12"/>
          </p:nvPr>
        </p:nvSpPr>
        <p:spPr/>
        <p:txBody>
          <a:bodyPr/>
          <a:lstStyle/>
          <a:p>
            <a:fld id="{16CE333F-2060-0E4C-9522-8EFD15CA4C3C}" type="slidenum">
              <a:rPr lang="en-US" smtClean="0"/>
              <a:t>79</a:t>
            </a:fld>
            <a:endParaRPr lang="en-US"/>
          </a:p>
        </p:txBody>
      </p:sp>
      <p:pic>
        <p:nvPicPr>
          <p:cNvPr id="2050" name="Picture 2">
            <a:extLst>
              <a:ext uri="{FF2B5EF4-FFF2-40B4-BE49-F238E27FC236}">
                <a16:creationId xmlns:a16="http://schemas.microsoft.com/office/drawing/2014/main" id="{E533897A-743E-E146-972D-E288D5969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577850"/>
            <a:ext cx="8890000" cy="5702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64A796-4162-A211-42A6-7E962F82E6E3}"/>
              </a:ext>
            </a:extLst>
          </p:cNvPr>
          <p:cNvSpPr txBox="1"/>
          <p:nvPr/>
        </p:nvSpPr>
        <p:spPr>
          <a:xfrm>
            <a:off x="307107" y="224651"/>
            <a:ext cx="8271054" cy="276999"/>
          </a:xfrm>
          <a:prstGeom prst="rect">
            <a:avLst/>
          </a:prstGeom>
          <a:noFill/>
        </p:spPr>
        <p:txBody>
          <a:bodyPr wrap="square" rtlCol="0">
            <a:spAutoFit/>
          </a:bodyPr>
          <a:lstStyle/>
          <a:p>
            <a:pPr algn="ctr"/>
            <a:r>
              <a:rPr lang="en-US" sz="1200" dirty="0"/>
              <a:t>https://</a:t>
            </a:r>
            <a:r>
              <a:rPr lang="en-US" sz="1200" dirty="0" err="1"/>
              <a:t>medium.com</a:t>
            </a:r>
            <a:r>
              <a:rPr lang="en-US" sz="1200" dirty="0"/>
              <a:t>/</a:t>
            </a:r>
            <a:r>
              <a:rPr lang="en-US" sz="1200" dirty="0" err="1"/>
              <a:t>coinmonks</a:t>
            </a:r>
            <a:r>
              <a:rPr lang="en-US" sz="1200" dirty="0"/>
              <a:t>/the-truth-about-this-crypto-bear-market-that-everybody-seems-to-deny-1a7f636e8a13</a:t>
            </a:r>
          </a:p>
        </p:txBody>
      </p:sp>
      <p:sp>
        <p:nvSpPr>
          <p:cNvPr id="2" name="TextBox 1">
            <a:extLst>
              <a:ext uri="{FF2B5EF4-FFF2-40B4-BE49-F238E27FC236}">
                <a16:creationId xmlns:a16="http://schemas.microsoft.com/office/drawing/2014/main" id="{FFF7FB10-FC59-9F03-ED71-F3F4399E2A21}"/>
              </a:ext>
            </a:extLst>
          </p:cNvPr>
          <p:cNvSpPr txBox="1"/>
          <p:nvPr/>
        </p:nvSpPr>
        <p:spPr>
          <a:xfrm>
            <a:off x="655608" y="1121434"/>
            <a:ext cx="4011283" cy="923330"/>
          </a:xfrm>
          <a:prstGeom prst="rect">
            <a:avLst/>
          </a:prstGeom>
          <a:solidFill>
            <a:schemeClr val="accent1">
              <a:lumMod val="20000"/>
              <a:lumOff val="80000"/>
            </a:schemeClr>
          </a:solidFill>
        </p:spPr>
        <p:txBody>
          <a:bodyPr wrap="square" rtlCol="0">
            <a:spAutoFit/>
          </a:bodyPr>
          <a:lstStyle/>
          <a:p>
            <a:r>
              <a:rPr lang="en-US" dirty="0"/>
              <a:t>The history of bitcoin pricing is highly volatile, which creates opportunity according to Tom Lee of </a:t>
            </a:r>
            <a:r>
              <a:rPr lang="en-US" dirty="0" err="1"/>
              <a:t>Fundstrat</a:t>
            </a:r>
            <a:endParaRPr lang="en-US" dirty="0"/>
          </a:p>
        </p:txBody>
      </p:sp>
    </p:spTree>
    <p:extLst>
      <p:ext uri="{BB962C8B-B14F-4D97-AF65-F5344CB8AC3E}">
        <p14:creationId xmlns:p14="http://schemas.microsoft.com/office/powerpoint/2010/main" val="3860197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 application, email&#10;&#10;Description automatically generated">
            <a:extLst>
              <a:ext uri="{FF2B5EF4-FFF2-40B4-BE49-F238E27FC236}">
                <a16:creationId xmlns:a16="http://schemas.microsoft.com/office/drawing/2014/main" id="{98F5021F-49FD-7FEF-A904-12A1ABCA4BF3}"/>
              </a:ext>
            </a:extLst>
          </p:cNvPr>
          <p:cNvPicPr>
            <a:picLocks noChangeAspect="1"/>
          </p:cNvPicPr>
          <p:nvPr/>
        </p:nvPicPr>
        <p:blipFill>
          <a:blip r:embed="rId2"/>
          <a:stretch>
            <a:fillRect/>
          </a:stretch>
        </p:blipFill>
        <p:spPr>
          <a:xfrm>
            <a:off x="1294901" y="643467"/>
            <a:ext cx="6554196" cy="5571066"/>
          </a:xfrm>
          <a:prstGeom prst="rect">
            <a:avLst/>
          </a:prstGeom>
        </p:spPr>
      </p:pic>
      <p:sp>
        <p:nvSpPr>
          <p:cNvPr id="4" name="Slide Number Placeholder 3">
            <a:extLst>
              <a:ext uri="{FF2B5EF4-FFF2-40B4-BE49-F238E27FC236}">
                <a16:creationId xmlns:a16="http://schemas.microsoft.com/office/drawing/2014/main" id="{1FAA71D9-46E0-B44C-D313-358E1BA942A3}"/>
              </a:ext>
            </a:extLst>
          </p:cNvPr>
          <p:cNvSpPr>
            <a:spLocks noGrp="1"/>
          </p:cNvSpPr>
          <p:nvPr>
            <p:ph type="sldNum" sz="quarter" idx="12"/>
          </p:nvPr>
        </p:nvSpPr>
        <p:spPr>
          <a:xfrm>
            <a:off x="6457950" y="6356350"/>
            <a:ext cx="2057400" cy="365125"/>
          </a:xfrm>
        </p:spPr>
        <p:txBody>
          <a:bodyPr>
            <a:normAutofit/>
          </a:bodyPr>
          <a:lstStyle/>
          <a:p>
            <a:pPr>
              <a:spcAft>
                <a:spcPts val="600"/>
              </a:spcAft>
            </a:pPr>
            <a:fld id="{16CE333F-2060-0E4C-9522-8EFD15CA4C3C}" type="slidenum">
              <a:rPr lang="en-US">
                <a:solidFill>
                  <a:srgbClr val="FFFFFF"/>
                </a:solidFill>
              </a:rPr>
              <a:pPr>
                <a:spcAft>
                  <a:spcPts val="600"/>
                </a:spcAft>
              </a:pPr>
              <a:t>8</a:t>
            </a:fld>
            <a:endParaRPr lang="en-US">
              <a:solidFill>
                <a:srgbClr val="FFFFFF"/>
              </a:solidFill>
            </a:endParaRPr>
          </a:p>
        </p:txBody>
      </p:sp>
    </p:spTree>
    <p:extLst>
      <p:ext uri="{BB962C8B-B14F-4D97-AF65-F5344CB8AC3E}">
        <p14:creationId xmlns:p14="http://schemas.microsoft.com/office/powerpoint/2010/main" val="24040522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47CD12-7A79-90F2-A838-51EDB79A5ECD}"/>
              </a:ext>
            </a:extLst>
          </p:cNvPr>
          <p:cNvSpPr>
            <a:spLocks noGrp="1"/>
          </p:cNvSpPr>
          <p:nvPr>
            <p:ph type="sldNum" sz="quarter" idx="12"/>
          </p:nvPr>
        </p:nvSpPr>
        <p:spPr/>
        <p:txBody>
          <a:bodyPr/>
          <a:lstStyle/>
          <a:p>
            <a:fld id="{16CE333F-2060-0E4C-9522-8EFD15CA4C3C}" type="slidenum">
              <a:rPr lang="en-US" smtClean="0"/>
              <a:t>80</a:t>
            </a:fld>
            <a:endParaRPr lang="en-US"/>
          </a:p>
        </p:txBody>
      </p:sp>
      <p:pic>
        <p:nvPicPr>
          <p:cNvPr id="3074" name="Picture 2">
            <a:extLst>
              <a:ext uri="{FF2B5EF4-FFF2-40B4-BE49-F238E27FC236}">
                <a16:creationId xmlns:a16="http://schemas.microsoft.com/office/drawing/2014/main" id="{189F7050-0929-F11C-CC08-DDC7C29B1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066800"/>
            <a:ext cx="8890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35DD1A-0983-1684-CF2F-CC255DBCB8D7}"/>
              </a:ext>
            </a:extLst>
          </p:cNvPr>
          <p:cNvSpPr txBox="1"/>
          <p:nvPr/>
        </p:nvSpPr>
        <p:spPr>
          <a:xfrm>
            <a:off x="307107" y="224651"/>
            <a:ext cx="8271054" cy="276999"/>
          </a:xfrm>
          <a:prstGeom prst="rect">
            <a:avLst/>
          </a:prstGeom>
          <a:noFill/>
        </p:spPr>
        <p:txBody>
          <a:bodyPr wrap="square" rtlCol="0">
            <a:spAutoFit/>
          </a:bodyPr>
          <a:lstStyle/>
          <a:p>
            <a:pPr algn="ctr"/>
            <a:r>
              <a:rPr lang="en-US" sz="1200" dirty="0"/>
              <a:t>https://</a:t>
            </a:r>
            <a:r>
              <a:rPr lang="en-US" sz="1200" dirty="0" err="1"/>
              <a:t>medium.com</a:t>
            </a:r>
            <a:r>
              <a:rPr lang="en-US" sz="1200" dirty="0"/>
              <a:t>/</a:t>
            </a:r>
            <a:r>
              <a:rPr lang="en-US" sz="1200" dirty="0" err="1"/>
              <a:t>coinmonks</a:t>
            </a:r>
            <a:r>
              <a:rPr lang="en-US" sz="1200" dirty="0"/>
              <a:t>/the-truth-about-this-crypto-bear-market-that-everybody-seems-to-deny-1a7f636e8a13</a:t>
            </a:r>
          </a:p>
        </p:txBody>
      </p:sp>
      <p:sp>
        <p:nvSpPr>
          <p:cNvPr id="2" name="TextBox 1">
            <a:extLst>
              <a:ext uri="{FF2B5EF4-FFF2-40B4-BE49-F238E27FC236}">
                <a16:creationId xmlns:a16="http://schemas.microsoft.com/office/drawing/2014/main" id="{6B468E04-1894-57A3-866C-F1AEA1583582}"/>
              </a:ext>
            </a:extLst>
          </p:cNvPr>
          <p:cNvSpPr txBox="1"/>
          <p:nvPr/>
        </p:nvSpPr>
        <p:spPr>
          <a:xfrm>
            <a:off x="2336320" y="546100"/>
            <a:ext cx="4471359" cy="369332"/>
          </a:xfrm>
          <a:prstGeom prst="rect">
            <a:avLst/>
          </a:prstGeom>
          <a:solidFill>
            <a:schemeClr val="accent1">
              <a:lumMod val="20000"/>
              <a:lumOff val="80000"/>
            </a:schemeClr>
          </a:solidFill>
        </p:spPr>
        <p:txBody>
          <a:bodyPr wrap="square" rtlCol="0">
            <a:spAutoFit/>
          </a:bodyPr>
          <a:lstStyle/>
          <a:p>
            <a:pPr algn="ctr"/>
            <a:r>
              <a:rPr lang="en-US" dirty="0"/>
              <a:t>Past and current bitcoin pricing patterns </a:t>
            </a:r>
          </a:p>
        </p:txBody>
      </p:sp>
    </p:spTree>
    <p:extLst>
      <p:ext uri="{BB962C8B-B14F-4D97-AF65-F5344CB8AC3E}">
        <p14:creationId xmlns:p14="http://schemas.microsoft.com/office/powerpoint/2010/main" val="18359299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dirty="0"/>
              <a:t>Crypto Currency Exchanges</a:t>
            </a:r>
            <a:br>
              <a:rPr lang="en-US" dirty="0"/>
            </a:br>
            <a:r>
              <a:rPr lang="en-US" sz="2700" dirty="0"/>
              <a:t>https://</a:t>
            </a:r>
            <a:r>
              <a:rPr lang="en-US" sz="2700" dirty="0" err="1"/>
              <a:t>cryptocoincharts.info</a:t>
            </a:r>
            <a:r>
              <a:rPr lang="en-US" sz="2700" dirty="0"/>
              <a:t>/markets/info</a:t>
            </a:r>
          </a:p>
        </p:txBody>
      </p:sp>
      <p:sp>
        <p:nvSpPr>
          <p:cNvPr id="2" name="Slide Number Placeholder 1"/>
          <p:cNvSpPr>
            <a:spLocks noGrp="1"/>
          </p:cNvSpPr>
          <p:nvPr>
            <p:ph type="sldNum" sz="quarter" idx="12"/>
          </p:nvPr>
        </p:nvSpPr>
        <p:spPr/>
        <p:txBody>
          <a:bodyPr/>
          <a:lstStyle/>
          <a:p>
            <a:fld id="{16CE333F-2060-0E4C-9522-8EFD15CA4C3C}" type="slidenum">
              <a:rPr lang="en-US" smtClean="0"/>
              <a:t>81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3103"/>
            <a:ext cx="9144000" cy="5254011"/>
          </a:xfrm>
          <a:prstGeom prst="rect">
            <a:avLst/>
          </a:prstGeom>
        </p:spPr>
      </p:pic>
      <p:cxnSp>
        <p:nvCxnSpPr>
          <p:cNvPr id="7" name="Straight Arrow Connector 6">
            <a:extLst>
              <a:ext uri="{FF2B5EF4-FFF2-40B4-BE49-F238E27FC236}">
                <a16:creationId xmlns:a16="http://schemas.microsoft.com/office/drawing/2014/main" id="{18587351-5A63-0843-A8A9-4BB23F4894BD}"/>
              </a:ext>
            </a:extLst>
          </p:cNvPr>
          <p:cNvCxnSpPr/>
          <p:nvPr/>
        </p:nvCxnSpPr>
        <p:spPr>
          <a:xfrm flipH="1">
            <a:off x="2319454" y="2959539"/>
            <a:ext cx="3155795" cy="116641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B530BC3-786C-7A4D-99AA-F43662FE201E}"/>
              </a:ext>
            </a:extLst>
          </p:cNvPr>
          <p:cNvSpPr txBox="1"/>
          <p:nvPr/>
        </p:nvSpPr>
        <p:spPr>
          <a:xfrm>
            <a:off x="5260851" y="2655574"/>
            <a:ext cx="2133600" cy="276999"/>
          </a:xfrm>
          <a:prstGeom prst="rect">
            <a:avLst/>
          </a:prstGeom>
          <a:solidFill>
            <a:schemeClr val="accent1">
              <a:lumMod val="20000"/>
              <a:lumOff val="80000"/>
            </a:schemeClr>
          </a:solidFill>
          <a:ln>
            <a:solidFill>
              <a:srgbClr val="FF0000"/>
            </a:solidFill>
          </a:ln>
        </p:spPr>
        <p:txBody>
          <a:bodyPr wrap="square" rtlCol="0">
            <a:spAutoFit/>
          </a:bodyPr>
          <a:lstStyle/>
          <a:p>
            <a:r>
              <a:rPr lang="en-US" sz="1200" dirty="0"/>
              <a:t>Went public in a direct listing</a:t>
            </a:r>
          </a:p>
        </p:txBody>
      </p:sp>
    </p:spTree>
    <p:extLst>
      <p:ext uri="{BB962C8B-B14F-4D97-AF65-F5344CB8AC3E}">
        <p14:creationId xmlns:p14="http://schemas.microsoft.com/office/powerpoint/2010/main" val="15921909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Curious Facts: First </a:t>
            </a:r>
            <a:r>
              <a:rPr lang="en-US" dirty="0" err="1"/>
              <a:t>Bitcoin</a:t>
            </a:r>
            <a:r>
              <a:rPr lang="en-US" dirty="0"/>
              <a:t> Transaction</a:t>
            </a:r>
            <a:br>
              <a:rPr lang="en-US" dirty="0"/>
            </a:br>
            <a:r>
              <a:rPr lang="en-US" sz="2000" dirty="0"/>
              <a:t>http://</a:t>
            </a:r>
            <a:r>
              <a:rPr lang="en-US" sz="2000" dirty="0" err="1"/>
              <a:t>www.coindesk.com</a:t>
            </a:r>
            <a:r>
              <a:rPr lang="en-US" sz="2000" dirty="0"/>
              <a:t>/bitcoin-pizza-day-celebrating-pizza-bought-10000-btc/</a:t>
            </a:r>
          </a:p>
        </p:txBody>
      </p:sp>
      <p:pic>
        <p:nvPicPr>
          <p:cNvPr id="5" name="Content Placeholder 4" descr="Screen Shot 2017-03-07 at 10.52.31 AM.png"/>
          <p:cNvPicPr>
            <a:picLocks noGrp="1" noChangeAspect="1"/>
          </p:cNvPicPr>
          <p:nvPr>
            <p:ph idx="1"/>
          </p:nvPr>
        </p:nvPicPr>
        <p:blipFill>
          <a:blip r:embed="rId2">
            <a:extLst>
              <a:ext uri="{28A0092B-C50C-407E-A947-70E740481C1C}">
                <a14:useLocalDpi xmlns:a14="http://schemas.microsoft.com/office/drawing/2010/main" val="0"/>
              </a:ext>
            </a:extLst>
          </a:blip>
          <a:srcRect l="-27177" r="-27177"/>
          <a:stretch>
            <a:fillRect/>
          </a:stretch>
        </p:blipFill>
        <p:spPr/>
      </p:pic>
      <p:sp>
        <p:nvSpPr>
          <p:cNvPr id="4" name="Slide Number Placeholder 3"/>
          <p:cNvSpPr>
            <a:spLocks noGrp="1"/>
          </p:cNvSpPr>
          <p:nvPr>
            <p:ph type="sldNum" sz="quarter" idx="12"/>
          </p:nvPr>
        </p:nvSpPr>
        <p:spPr/>
        <p:txBody>
          <a:bodyPr/>
          <a:lstStyle/>
          <a:p>
            <a:fld id="{16CE333F-2060-0E4C-9522-8EFD15CA4C3C}" type="slidenum">
              <a:rPr lang="en-US" smtClean="0"/>
              <a:t>82</a:t>
            </a:fld>
            <a:endParaRPr lang="en-US"/>
          </a:p>
        </p:txBody>
      </p:sp>
      <p:sp>
        <p:nvSpPr>
          <p:cNvPr id="3" name="TextBox 2">
            <a:extLst>
              <a:ext uri="{FF2B5EF4-FFF2-40B4-BE49-F238E27FC236}">
                <a16:creationId xmlns:a16="http://schemas.microsoft.com/office/drawing/2014/main" id="{D14AEA03-D7C7-F042-BB9C-313F49C61DD7}"/>
              </a:ext>
            </a:extLst>
          </p:cNvPr>
          <p:cNvSpPr txBox="1"/>
          <p:nvPr/>
        </p:nvSpPr>
        <p:spPr>
          <a:xfrm>
            <a:off x="5554639" y="6356350"/>
            <a:ext cx="2347415" cy="369332"/>
          </a:xfrm>
          <a:prstGeom prst="rect">
            <a:avLst/>
          </a:prstGeom>
          <a:noFill/>
        </p:spPr>
        <p:txBody>
          <a:bodyPr wrap="square" rtlCol="0">
            <a:spAutoFit/>
          </a:bodyPr>
          <a:lstStyle/>
          <a:p>
            <a:r>
              <a:rPr lang="en-US" dirty="0"/>
              <a:t>Start Here 3/8/2021</a:t>
            </a:r>
          </a:p>
        </p:txBody>
      </p:sp>
    </p:spTree>
    <p:extLst>
      <p:ext uri="{BB962C8B-B14F-4D97-AF65-F5344CB8AC3E}">
        <p14:creationId xmlns:p14="http://schemas.microsoft.com/office/powerpoint/2010/main" val="28675732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135-1C26-5347-AD19-A298CF3050C2}"/>
              </a:ext>
            </a:extLst>
          </p:cNvPr>
          <p:cNvSpPr>
            <a:spLocks noGrp="1"/>
          </p:cNvSpPr>
          <p:nvPr>
            <p:ph type="title"/>
          </p:nvPr>
        </p:nvSpPr>
        <p:spPr/>
        <p:txBody>
          <a:bodyPr>
            <a:normAutofit fontScale="90000"/>
          </a:bodyPr>
          <a:lstStyle/>
          <a:p>
            <a:pPr algn="l"/>
            <a:r>
              <a:rPr lang="en-US" dirty="0"/>
              <a:t>And The Adoption Wave Still Grows…</a:t>
            </a:r>
          </a:p>
        </p:txBody>
      </p:sp>
      <p:pic>
        <p:nvPicPr>
          <p:cNvPr id="6" name="Content Placeholder 5" descr="Graphical user interface&#10;&#10;Description automatically generated with medium confidence">
            <a:extLst>
              <a:ext uri="{FF2B5EF4-FFF2-40B4-BE49-F238E27FC236}">
                <a16:creationId xmlns:a16="http://schemas.microsoft.com/office/drawing/2014/main" id="{5AAD409D-9EC5-E048-964E-C1F6C5EFB30F}"/>
              </a:ext>
            </a:extLst>
          </p:cNvPr>
          <p:cNvPicPr>
            <a:picLocks noGrp="1" noChangeAspect="1"/>
          </p:cNvPicPr>
          <p:nvPr>
            <p:ph idx="1"/>
          </p:nvPr>
        </p:nvPicPr>
        <p:blipFill>
          <a:blip r:embed="rId2"/>
          <a:stretch>
            <a:fillRect/>
          </a:stretch>
        </p:blipFill>
        <p:spPr>
          <a:xfrm>
            <a:off x="460156" y="1600200"/>
            <a:ext cx="8223687" cy="4525963"/>
          </a:xfrm>
        </p:spPr>
      </p:pic>
      <p:sp>
        <p:nvSpPr>
          <p:cNvPr id="4" name="Slide Number Placeholder 3">
            <a:extLst>
              <a:ext uri="{FF2B5EF4-FFF2-40B4-BE49-F238E27FC236}">
                <a16:creationId xmlns:a16="http://schemas.microsoft.com/office/drawing/2014/main" id="{50DBC5AB-07C3-CF4B-B7CE-18F54C53F149}"/>
              </a:ext>
            </a:extLst>
          </p:cNvPr>
          <p:cNvSpPr>
            <a:spLocks noGrp="1"/>
          </p:cNvSpPr>
          <p:nvPr>
            <p:ph type="sldNum" sz="quarter" idx="12"/>
          </p:nvPr>
        </p:nvSpPr>
        <p:spPr/>
        <p:txBody>
          <a:bodyPr/>
          <a:lstStyle/>
          <a:p>
            <a:fld id="{16CE333F-2060-0E4C-9522-8EFD15CA4C3C}" type="slidenum">
              <a:rPr lang="en-US" smtClean="0"/>
              <a:t>83</a:t>
            </a:fld>
            <a:endParaRPr lang="en-US"/>
          </a:p>
        </p:txBody>
      </p:sp>
    </p:spTree>
    <p:extLst>
      <p:ext uri="{BB962C8B-B14F-4D97-AF65-F5344CB8AC3E}">
        <p14:creationId xmlns:p14="http://schemas.microsoft.com/office/powerpoint/2010/main" val="10618838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C77F95-5B3E-92DC-EF20-5D993E49E3FF}"/>
              </a:ext>
            </a:extLst>
          </p:cNvPr>
          <p:cNvSpPr>
            <a:spLocks noGrp="1"/>
          </p:cNvSpPr>
          <p:nvPr>
            <p:ph type="title"/>
          </p:nvPr>
        </p:nvSpPr>
        <p:spPr>
          <a:xfrm>
            <a:off x="457200" y="274638"/>
            <a:ext cx="8229600" cy="501739"/>
          </a:xfrm>
          <a:solidFill>
            <a:schemeClr val="accent1">
              <a:lumMod val="20000"/>
              <a:lumOff val="80000"/>
            </a:schemeClr>
          </a:solidFill>
        </p:spPr>
        <p:txBody>
          <a:bodyPr>
            <a:normAutofit fontScale="90000"/>
          </a:bodyPr>
          <a:lstStyle/>
          <a:p>
            <a:r>
              <a:rPr lang="en-US" sz="2200" dirty="0"/>
              <a:t>Blockchain and Crypto Adoption Wave</a:t>
            </a:r>
            <a:br>
              <a:rPr lang="en-US" sz="1600" dirty="0"/>
            </a:br>
            <a:r>
              <a:rPr lang="en-US" sz="1600" dirty="0"/>
              <a:t>https://</a:t>
            </a:r>
            <a:r>
              <a:rPr lang="en-US" sz="1600" dirty="0" err="1"/>
              <a:t>chaindebrief.com</a:t>
            </a:r>
            <a:r>
              <a:rPr lang="en-US" sz="1600" dirty="0"/>
              <a:t>/cryptocurrency-adoption-curve-is-the-fastest-in-human-history/</a:t>
            </a:r>
          </a:p>
        </p:txBody>
      </p:sp>
      <p:sp>
        <p:nvSpPr>
          <p:cNvPr id="4" name="Slide Number Placeholder 3">
            <a:extLst>
              <a:ext uri="{FF2B5EF4-FFF2-40B4-BE49-F238E27FC236}">
                <a16:creationId xmlns:a16="http://schemas.microsoft.com/office/drawing/2014/main" id="{EDD17B48-B965-CE48-C430-3658AEFE7317}"/>
              </a:ext>
            </a:extLst>
          </p:cNvPr>
          <p:cNvSpPr>
            <a:spLocks noGrp="1"/>
          </p:cNvSpPr>
          <p:nvPr>
            <p:ph type="sldNum" sz="quarter" idx="12"/>
          </p:nvPr>
        </p:nvSpPr>
        <p:spPr/>
        <p:txBody>
          <a:bodyPr/>
          <a:lstStyle/>
          <a:p>
            <a:fld id="{16CE333F-2060-0E4C-9522-8EFD15CA4C3C}" type="slidenum">
              <a:rPr lang="en-US" smtClean="0"/>
              <a:t>84</a:t>
            </a:fld>
            <a:endParaRPr lang="en-US"/>
          </a:p>
        </p:txBody>
      </p:sp>
      <p:pic>
        <p:nvPicPr>
          <p:cNvPr id="1030" name="Picture 6">
            <a:extLst>
              <a:ext uri="{FF2B5EF4-FFF2-40B4-BE49-F238E27FC236}">
                <a16:creationId xmlns:a16="http://schemas.microsoft.com/office/drawing/2014/main" id="{CC451933-96D2-FB8E-663F-6B9F7D0165E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940111" y="1085852"/>
            <a:ext cx="3746689" cy="23431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A3F7889-2891-710E-CDE6-FF1269DEA0A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45129" y="3721838"/>
            <a:ext cx="3756097" cy="28170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D9159D1-0804-7BB0-A474-95E236796F34}"/>
              </a:ext>
            </a:extLst>
          </p:cNvPr>
          <p:cNvSpPr txBox="1"/>
          <p:nvPr/>
        </p:nvSpPr>
        <p:spPr>
          <a:xfrm>
            <a:off x="533400" y="1310240"/>
            <a:ext cx="4038600" cy="4647426"/>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sz="1400" b="0" i="0" u="none" strike="noStrike" dirty="0">
                <a:solidFill>
                  <a:srgbClr val="090643"/>
                </a:solidFill>
                <a:effectLst/>
                <a:latin typeface="Inter"/>
              </a:rPr>
              <a:t>Mass adoption of the internet began in 1994 when governments around the world expanded its usage to individuals and private entities. </a:t>
            </a:r>
          </a:p>
          <a:p>
            <a:pPr marL="285750" indent="-285750" algn="l">
              <a:spcAft>
                <a:spcPts val="600"/>
              </a:spcAft>
              <a:buFont typeface="Arial" panose="020B0604020202020204" pitchFamily="34" charset="0"/>
              <a:buChar char="•"/>
            </a:pPr>
            <a:r>
              <a:rPr lang="en-US" sz="1400" b="0" i="0" u="none" strike="noStrike" dirty="0">
                <a:solidFill>
                  <a:srgbClr val="090643"/>
                </a:solidFill>
                <a:effectLst/>
                <a:latin typeface="Inter"/>
              </a:rPr>
              <a:t>What followed in the late 1990s is the internet boom, giving birth to some of the most valuable internet companies in the world today, such as Amazon, Apple, Google, Facebook and more.</a:t>
            </a:r>
          </a:p>
          <a:p>
            <a:pPr marL="285750" indent="-285750" algn="l">
              <a:spcAft>
                <a:spcPts val="600"/>
              </a:spcAft>
              <a:buFont typeface="Arial" panose="020B0604020202020204" pitchFamily="34" charset="0"/>
              <a:buChar char="•"/>
            </a:pPr>
            <a:r>
              <a:rPr lang="en-US" sz="1400" dirty="0">
                <a:solidFill>
                  <a:srgbClr val="090643"/>
                </a:solidFill>
                <a:latin typeface="Inter"/>
              </a:rPr>
              <a:t>B</a:t>
            </a:r>
            <a:r>
              <a:rPr lang="en-US" sz="1400" b="0" i="0" u="none" strike="noStrike" dirty="0">
                <a:solidFill>
                  <a:srgbClr val="090643"/>
                </a:solidFill>
                <a:effectLst/>
                <a:latin typeface="Inter"/>
              </a:rPr>
              <a:t>lockchain technology and cryptocurrency are seeing a faster growth trajectory than the growth of Internet in the late 1990s. </a:t>
            </a:r>
          </a:p>
          <a:p>
            <a:pPr marL="285750" indent="-285750" algn="l">
              <a:spcAft>
                <a:spcPts val="600"/>
              </a:spcAft>
              <a:buFont typeface="Arial" panose="020B0604020202020204" pitchFamily="34" charset="0"/>
              <a:buChar char="•"/>
            </a:pPr>
            <a:r>
              <a:rPr lang="en-US" sz="1400" b="0" i="0" u="none" strike="noStrike" dirty="0">
                <a:solidFill>
                  <a:srgbClr val="090643"/>
                </a:solidFill>
                <a:effectLst/>
                <a:latin typeface="Inter"/>
              </a:rPr>
              <a:t>As far as adoption is concerned, Bitcoin had approximately the same number of users as the Internet in 1997. </a:t>
            </a:r>
          </a:p>
          <a:p>
            <a:pPr marL="285750" indent="-285750" algn="l">
              <a:spcAft>
                <a:spcPts val="600"/>
              </a:spcAft>
              <a:buFont typeface="Arial" panose="020B0604020202020204" pitchFamily="34" charset="0"/>
              <a:buChar char="•"/>
            </a:pPr>
            <a:r>
              <a:rPr lang="en-US" sz="1400" b="0" i="0" u="none" strike="noStrike" dirty="0">
                <a:solidFill>
                  <a:srgbClr val="090643"/>
                </a:solidFill>
                <a:effectLst/>
                <a:latin typeface="Inter"/>
              </a:rPr>
              <a:t>What is different however, is that Bitcoin’s adoption rate is much higher as compared to the Internet. </a:t>
            </a:r>
          </a:p>
          <a:p>
            <a:pPr marL="285750" indent="-285750" algn="l">
              <a:spcAft>
                <a:spcPts val="600"/>
              </a:spcAft>
              <a:buFont typeface="Arial" panose="020B0604020202020204" pitchFamily="34" charset="0"/>
              <a:buChar char="•"/>
            </a:pPr>
            <a:r>
              <a:rPr lang="en-US" sz="1400" b="0" i="0" u="none" strike="noStrike" dirty="0">
                <a:solidFill>
                  <a:srgbClr val="090643"/>
                </a:solidFill>
                <a:effectLst/>
                <a:latin typeface="Inter"/>
              </a:rPr>
              <a:t>It is projected that in the next four years, Bitcoin will have around 1 billion users.</a:t>
            </a:r>
          </a:p>
          <a:p>
            <a:pPr marL="285750" indent="-285750">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29664272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a:t>Bitcoin</a:t>
            </a:r>
            <a:br>
              <a:rPr lang="en-US" dirty="0"/>
            </a:br>
            <a:r>
              <a:rPr lang="en-US" sz="2700" dirty="0"/>
              <a:t>https://</a:t>
            </a:r>
            <a:r>
              <a:rPr lang="en-US" sz="2700" dirty="0" err="1"/>
              <a:t>en.wikipedia.org</a:t>
            </a:r>
            <a:r>
              <a:rPr lang="en-US" sz="2700" dirty="0"/>
              <a:t>/wiki/Bitcoin</a:t>
            </a:r>
          </a:p>
        </p:txBody>
      </p:sp>
      <p:sp>
        <p:nvSpPr>
          <p:cNvPr id="6" name="Content Placeholder 5"/>
          <p:cNvSpPr>
            <a:spLocks noGrp="1"/>
          </p:cNvSpPr>
          <p:nvPr>
            <p:ph idx="1"/>
          </p:nvPr>
        </p:nvSpPr>
        <p:spPr/>
        <p:txBody>
          <a:bodyPr>
            <a:noAutofit/>
          </a:bodyPr>
          <a:lstStyle/>
          <a:p>
            <a:r>
              <a:rPr lang="en-US" sz="2000" b="1" dirty="0"/>
              <a:t>Bitcoin</a:t>
            </a:r>
            <a:r>
              <a:rPr lang="en-US" sz="2000" dirty="0"/>
              <a:t> is a cryptocurrency and a payment system invented by an unidentified programmer, or group of programmers, under the name of </a:t>
            </a:r>
            <a:r>
              <a:rPr lang="en-US" sz="2000" dirty="0">
                <a:solidFill>
                  <a:srgbClr val="0017FF"/>
                </a:solidFill>
              </a:rPr>
              <a:t>Satoshi Nakamoto</a:t>
            </a:r>
            <a:r>
              <a:rPr lang="en-US" sz="2000" dirty="0"/>
              <a:t>.</a:t>
            </a:r>
          </a:p>
          <a:p>
            <a:r>
              <a:rPr lang="en-US" sz="2000" dirty="0"/>
              <a:t>Bitcoin was introduced on 31 October 2008 to a cryptography mailing list, and released as open-source software in 2009.</a:t>
            </a:r>
          </a:p>
          <a:p>
            <a:r>
              <a:rPr lang="en-US" sz="2000" dirty="0"/>
              <a:t>There have been various claims and speculation concerning the identity of Nakamoto, none of which are confirmed. </a:t>
            </a:r>
          </a:p>
          <a:p>
            <a:r>
              <a:rPr lang="en-US" sz="2000" dirty="0">
                <a:solidFill>
                  <a:srgbClr val="0017FF"/>
                </a:solidFill>
              </a:rPr>
              <a:t>The system is peer-to-peer and transactions take place between users directly, without an intermediary.</a:t>
            </a:r>
          </a:p>
          <a:p>
            <a:r>
              <a:rPr lang="en-US" sz="2000" dirty="0">
                <a:solidFill>
                  <a:srgbClr val="0017FF"/>
                </a:solidFill>
              </a:rPr>
              <a:t>These transactions are verified by network nodes and recorded in a public distributed ledger called the blockchain, which uses bitcoin as its unit of account. </a:t>
            </a:r>
          </a:p>
          <a:p>
            <a:r>
              <a:rPr lang="en-US" sz="2000" dirty="0"/>
              <a:t>Since the system works without a central repository or single administrator, the U.S. Treasury categorizes bitcoin as a decentralized virtual currency.</a:t>
            </a:r>
          </a:p>
        </p:txBody>
      </p:sp>
      <p:sp>
        <p:nvSpPr>
          <p:cNvPr id="7" name="Slide Number Placeholder 6"/>
          <p:cNvSpPr>
            <a:spLocks noGrp="1"/>
          </p:cNvSpPr>
          <p:nvPr>
            <p:ph type="sldNum" sz="quarter" idx="12"/>
          </p:nvPr>
        </p:nvSpPr>
        <p:spPr/>
        <p:txBody>
          <a:bodyPr/>
          <a:lstStyle/>
          <a:p>
            <a:fld id="{16CE333F-2060-0E4C-9522-8EFD15CA4C3C}" type="slidenum">
              <a:rPr lang="en-US" smtClean="0"/>
              <a:t>85</a:t>
            </a:fld>
            <a:endParaRPr lang="en-US"/>
          </a:p>
        </p:txBody>
      </p:sp>
    </p:spTree>
    <p:extLst>
      <p:ext uri="{BB962C8B-B14F-4D97-AF65-F5344CB8AC3E}">
        <p14:creationId xmlns:p14="http://schemas.microsoft.com/office/powerpoint/2010/main" val="32517812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err="1"/>
              <a:t>Bitcoin</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2" name="Content Placeholder 1"/>
          <p:cNvSpPr>
            <a:spLocks noGrp="1"/>
          </p:cNvSpPr>
          <p:nvPr>
            <p:ph idx="1"/>
          </p:nvPr>
        </p:nvSpPr>
        <p:spPr/>
        <p:txBody>
          <a:bodyPr>
            <a:noAutofit/>
          </a:bodyPr>
          <a:lstStyle/>
          <a:p>
            <a:r>
              <a:rPr lang="en-US" sz="2000" dirty="0"/>
              <a:t>Bitcoin is often called the first cryptocurrency, although prior systems existed, and it is more correctly described as the first decentralized digital currency.</a:t>
            </a:r>
          </a:p>
          <a:p>
            <a:r>
              <a:rPr lang="en-US" sz="2000" dirty="0"/>
              <a:t>Bitcoin is the largest of its kind in terms of total market value.</a:t>
            </a:r>
          </a:p>
          <a:p>
            <a:r>
              <a:rPr lang="en-US" sz="2000" dirty="0">
                <a:solidFill>
                  <a:srgbClr val="0017FF"/>
                </a:solidFill>
              </a:rPr>
              <a:t>Bitcoins are created as a reward in a competition in which users offer their computing power to verify and record bitcoin transactions into the blockchain. </a:t>
            </a:r>
          </a:p>
          <a:p>
            <a:r>
              <a:rPr lang="en-US" sz="2000" dirty="0"/>
              <a:t>This activity is referred to as mining and successful miners are rewarded with transaction fees and newly created bitcoins.</a:t>
            </a:r>
          </a:p>
          <a:p>
            <a:r>
              <a:rPr lang="en-US" sz="2000" dirty="0"/>
              <a:t>Besides being obtained by mining, bitcoins can be exchanged for other currencies, products, and services.</a:t>
            </a:r>
          </a:p>
          <a:p>
            <a:r>
              <a:rPr lang="en-US" sz="2000" dirty="0"/>
              <a:t>When sending bitcoins, users can pay an optional transaction fee to the miners.</a:t>
            </a:r>
          </a:p>
          <a:p>
            <a:r>
              <a:rPr lang="en-US" sz="2000" dirty="0"/>
              <a:t>This may expedite the transaction being confirmed.</a:t>
            </a:r>
          </a:p>
          <a:p>
            <a:endParaRPr lang="en-US" sz="2000" dirty="0"/>
          </a:p>
        </p:txBody>
      </p:sp>
      <p:sp>
        <p:nvSpPr>
          <p:cNvPr id="3" name="Slide Number Placeholder 2"/>
          <p:cNvSpPr>
            <a:spLocks noGrp="1"/>
          </p:cNvSpPr>
          <p:nvPr>
            <p:ph type="sldNum" sz="quarter" idx="12"/>
          </p:nvPr>
        </p:nvSpPr>
        <p:spPr/>
        <p:txBody>
          <a:bodyPr/>
          <a:lstStyle/>
          <a:p>
            <a:fld id="{16CE333F-2060-0E4C-9522-8EFD15CA4C3C}" type="slidenum">
              <a:rPr lang="en-US" smtClean="0"/>
              <a:t>86</a:t>
            </a:fld>
            <a:endParaRPr lang="en-US"/>
          </a:p>
        </p:txBody>
      </p:sp>
    </p:spTree>
    <p:extLst>
      <p:ext uri="{BB962C8B-B14F-4D97-AF65-F5344CB8AC3E}">
        <p14:creationId xmlns:p14="http://schemas.microsoft.com/office/powerpoint/2010/main" val="7778071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err="1"/>
              <a:t>Bitcoin</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
        <p:nvSpPr>
          <p:cNvPr id="2" name="Content Placeholder 1"/>
          <p:cNvSpPr>
            <a:spLocks noGrp="1"/>
          </p:cNvSpPr>
          <p:nvPr>
            <p:ph idx="1"/>
          </p:nvPr>
        </p:nvSpPr>
        <p:spPr>
          <a:xfrm>
            <a:off x="457200" y="1616525"/>
            <a:ext cx="8229600" cy="4525963"/>
          </a:xfrm>
        </p:spPr>
        <p:txBody>
          <a:bodyPr>
            <a:normAutofit fontScale="92500" lnSpcReduction="10000"/>
          </a:bodyPr>
          <a:lstStyle/>
          <a:p>
            <a:pPr>
              <a:spcBef>
                <a:spcPts val="0"/>
              </a:spcBef>
              <a:spcAft>
                <a:spcPts val="1200"/>
              </a:spcAft>
            </a:pPr>
            <a:r>
              <a:rPr lang="en-US" sz="2000" dirty="0">
                <a:solidFill>
                  <a:srgbClr val="0017FF"/>
                </a:solidFill>
              </a:rPr>
              <a:t>In February 2015, the number of merchants accepting bitcoin for products and services passed 100,000.</a:t>
            </a:r>
          </a:p>
          <a:p>
            <a:pPr>
              <a:spcBef>
                <a:spcPts val="0"/>
              </a:spcBef>
              <a:spcAft>
                <a:spcPts val="1200"/>
              </a:spcAft>
            </a:pPr>
            <a:r>
              <a:rPr lang="en-US" sz="2000" dirty="0"/>
              <a:t>Instead of 2–3% typically imposed by credit card processors, merchants accepting bitcoins often pay fees in the range from 0% to less than 2%.</a:t>
            </a:r>
          </a:p>
          <a:p>
            <a:pPr>
              <a:spcBef>
                <a:spcPts val="0"/>
              </a:spcBef>
              <a:spcAft>
                <a:spcPts val="1200"/>
              </a:spcAft>
            </a:pPr>
            <a:r>
              <a:rPr lang="en-US" sz="2000" dirty="0"/>
              <a:t>Despite the fourfold increase in the number of merchants accepting bitcoin in 2014, the cryptocurrency did not have much momentum in retail transactions.</a:t>
            </a:r>
          </a:p>
          <a:p>
            <a:pPr>
              <a:spcBef>
                <a:spcPts val="0"/>
              </a:spcBef>
              <a:spcAft>
                <a:spcPts val="1200"/>
              </a:spcAft>
            </a:pPr>
            <a:r>
              <a:rPr lang="en-US" sz="2000" dirty="0"/>
              <a:t>The European Banking Authority and other sources  have warned that bitcoin users are not protected by refund rights or chargebacks.</a:t>
            </a:r>
          </a:p>
          <a:p>
            <a:pPr>
              <a:spcBef>
                <a:spcPts val="0"/>
              </a:spcBef>
              <a:spcAft>
                <a:spcPts val="1200"/>
              </a:spcAft>
            </a:pPr>
            <a:r>
              <a:rPr lang="en-US" sz="2000" dirty="0"/>
              <a:t>The use of bitcoin by criminals has attracted the attention of financial regulators, legislative bodies, law enforcement, and media.</a:t>
            </a:r>
          </a:p>
          <a:p>
            <a:pPr>
              <a:spcBef>
                <a:spcPts val="0"/>
              </a:spcBef>
              <a:spcAft>
                <a:spcPts val="1200"/>
              </a:spcAft>
            </a:pPr>
            <a:r>
              <a:rPr lang="en-US" sz="2000" dirty="0"/>
              <a:t>Criminal activities are primarily focused on darknet markets and theft, though officials in countries such as the United States also recognize that bitcoin can provide legitimate financial services.</a:t>
            </a:r>
          </a:p>
          <a:p>
            <a:pPr>
              <a:spcBef>
                <a:spcPts val="0"/>
              </a:spcBef>
              <a:spcAft>
                <a:spcPts val="1200"/>
              </a:spcAft>
            </a:pPr>
            <a:endParaRPr lang="en-US" sz="2000" dirty="0"/>
          </a:p>
        </p:txBody>
      </p:sp>
      <p:sp>
        <p:nvSpPr>
          <p:cNvPr id="3" name="Slide Number Placeholder 2"/>
          <p:cNvSpPr>
            <a:spLocks noGrp="1"/>
          </p:cNvSpPr>
          <p:nvPr>
            <p:ph type="sldNum" sz="quarter" idx="12"/>
          </p:nvPr>
        </p:nvSpPr>
        <p:spPr/>
        <p:txBody>
          <a:bodyPr/>
          <a:lstStyle/>
          <a:p>
            <a:fld id="{16CE333F-2060-0E4C-9522-8EFD15CA4C3C}" type="slidenum">
              <a:rPr lang="en-US" smtClean="0"/>
              <a:t>87</a:t>
            </a:fld>
            <a:endParaRPr lang="en-US"/>
          </a:p>
        </p:txBody>
      </p:sp>
    </p:spTree>
    <p:extLst>
      <p:ext uri="{BB962C8B-B14F-4D97-AF65-F5344CB8AC3E}">
        <p14:creationId xmlns:p14="http://schemas.microsoft.com/office/powerpoint/2010/main" val="6697851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A389-CA7D-954A-8FF4-24E95BF6CCA8}"/>
              </a:ext>
            </a:extLst>
          </p:cNvPr>
          <p:cNvSpPr>
            <a:spLocks noGrp="1"/>
          </p:cNvSpPr>
          <p:nvPr>
            <p:ph type="title"/>
          </p:nvPr>
        </p:nvSpPr>
        <p:spPr>
          <a:xfrm>
            <a:off x="457200" y="220047"/>
            <a:ext cx="8229600" cy="1143000"/>
          </a:xfrm>
        </p:spPr>
        <p:txBody>
          <a:bodyPr/>
          <a:lstStyle/>
          <a:p>
            <a:pPr algn="l"/>
            <a:r>
              <a:rPr lang="en-US" dirty="0"/>
              <a:t>Pre-History</a:t>
            </a:r>
          </a:p>
        </p:txBody>
      </p:sp>
      <p:sp>
        <p:nvSpPr>
          <p:cNvPr id="3" name="Content Placeholder 2">
            <a:extLst>
              <a:ext uri="{FF2B5EF4-FFF2-40B4-BE49-F238E27FC236}">
                <a16:creationId xmlns:a16="http://schemas.microsoft.com/office/drawing/2014/main" id="{53F5FCBD-E043-CB48-BA92-F9612483E10B}"/>
              </a:ext>
            </a:extLst>
          </p:cNvPr>
          <p:cNvSpPr>
            <a:spLocks noGrp="1"/>
          </p:cNvSpPr>
          <p:nvPr>
            <p:ph idx="1"/>
          </p:nvPr>
        </p:nvSpPr>
        <p:spPr/>
        <p:txBody>
          <a:bodyPr>
            <a:normAutofit/>
          </a:bodyPr>
          <a:lstStyle/>
          <a:p>
            <a:r>
              <a:rPr lang="en-US" sz="1800" dirty="0"/>
              <a:t>Prior to the release of bitcoin, there were a number of digital cash technologies starting with the issuer based </a:t>
            </a:r>
            <a:r>
              <a:rPr lang="en-US" sz="1800" dirty="0" err="1"/>
              <a:t>ecash</a:t>
            </a:r>
            <a:r>
              <a:rPr lang="en-US" sz="1800" dirty="0"/>
              <a:t> protocols of David </a:t>
            </a:r>
            <a:r>
              <a:rPr lang="en-US" sz="1800" dirty="0" err="1"/>
              <a:t>Chaum</a:t>
            </a:r>
            <a:r>
              <a:rPr lang="en-US" sz="1800" dirty="0"/>
              <a:t> and Stefan Brands.</a:t>
            </a:r>
          </a:p>
          <a:p>
            <a:r>
              <a:rPr lang="en-US" sz="1800" dirty="0"/>
              <a:t>The idea that solutions to computational puzzles could have some value was first proposed by cryptographers Cynthia </a:t>
            </a:r>
            <a:r>
              <a:rPr lang="en-US" sz="1800" dirty="0" err="1"/>
              <a:t>Dwork</a:t>
            </a:r>
            <a:r>
              <a:rPr lang="en-US" sz="1800" dirty="0"/>
              <a:t> and Moni </a:t>
            </a:r>
            <a:r>
              <a:rPr lang="en-US" sz="1800" dirty="0" err="1"/>
              <a:t>Naor</a:t>
            </a:r>
            <a:r>
              <a:rPr lang="en-US" sz="1800" dirty="0"/>
              <a:t> in 1992. </a:t>
            </a:r>
          </a:p>
          <a:p>
            <a:r>
              <a:rPr lang="en-US" sz="1800" dirty="0"/>
              <a:t>The idea was independently rediscovered by Adam Back who developed </a:t>
            </a:r>
            <a:r>
              <a:rPr lang="en-US" sz="1800" dirty="0" err="1"/>
              <a:t>hashcash</a:t>
            </a:r>
            <a:r>
              <a:rPr lang="en-US" sz="1800" dirty="0"/>
              <a:t>, a proof-of-work scheme for spam control in 1997.</a:t>
            </a:r>
          </a:p>
          <a:p>
            <a:r>
              <a:rPr lang="en-US" sz="1800" dirty="0"/>
              <a:t>The first proposals for distributed digital scarcity based cryptocurrencies were Wei Dai's b-money and Nick Szabo's bit gold.</a:t>
            </a:r>
          </a:p>
          <a:p>
            <a:r>
              <a:rPr lang="en-US" sz="1800" dirty="0">
                <a:solidFill>
                  <a:srgbClr val="2014FF"/>
                </a:solidFill>
              </a:rPr>
              <a:t>Hal Finney developed reusable proof of work (RPOW) using </a:t>
            </a:r>
            <a:r>
              <a:rPr lang="en-US" sz="1800" dirty="0" err="1">
                <a:solidFill>
                  <a:srgbClr val="2014FF"/>
                </a:solidFill>
              </a:rPr>
              <a:t>hashcash</a:t>
            </a:r>
            <a:r>
              <a:rPr lang="en-US" sz="1800" dirty="0">
                <a:solidFill>
                  <a:srgbClr val="2014FF"/>
                </a:solidFill>
              </a:rPr>
              <a:t> as its proof of work algorithm.</a:t>
            </a:r>
          </a:p>
          <a:p>
            <a:r>
              <a:rPr lang="en-US" sz="1800" dirty="0"/>
              <a:t>In the bit gold proposal which proposed a collectible market-based mechanism for inflation control, Nick Szabo also investigated some additional aspects including a Byzantine fault-tolerant agreement protocol based on quorum addresses to store and transfer the chained proof-of-work solutions, which was vulnerable to Sybil attacks, though.</a:t>
            </a:r>
          </a:p>
          <a:p>
            <a:endParaRPr lang="en-US" sz="1800" dirty="0"/>
          </a:p>
        </p:txBody>
      </p:sp>
      <p:sp>
        <p:nvSpPr>
          <p:cNvPr id="4" name="Slide Number Placeholder 3">
            <a:extLst>
              <a:ext uri="{FF2B5EF4-FFF2-40B4-BE49-F238E27FC236}">
                <a16:creationId xmlns:a16="http://schemas.microsoft.com/office/drawing/2014/main" id="{0E64F538-CCA9-ED43-832A-B780661CD915}"/>
              </a:ext>
            </a:extLst>
          </p:cNvPr>
          <p:cNvSpPr>
            <a:spLocks noGrp="1"/>
          </p:cNvSpPr>
          <p:nvPr>
            <p:ph type="sldNum" sz="quarter" idx="12"/>
          </p:nvPr>
        </p:nvSpPr>
        <p:spPr/>
        <p:txBody>
          <a:bodyPr/>
          <a:lstStyle/>
          <a:p>
            <a:fld id="{16CE333F-2060-0E4C-9522-8EFD15CA4C3C}" type="slidenum">
              <a:rPr lang="en-US" smtClean="0"/>
              <a:t>88</a:t>
            </a:fld>
            <a:endParaRPr lang="en-US"/>
          </a:p>
        </p:txBody>
      </p:sp>
    </p:spTree>
    <p:extLst>
      <p:ext uri="{BB962C8B-B14F-4D97-AF65-F5344CB8AC3E}">
        <p14:creationId xmlns:p14="http://schemas.microsoft.com/office/powerpoint/2010/main" val="31433110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C4B90-97BE-EB41-8058-6920245D44D7}"/>
              </a:ext>
            </a:extLst>
          </p:cNvPr>
          <p:cNvSpPr>
            <a:spLocks noGrp="1"/>
          </p:cNvSpPr>
          <p:nvPr>
            <p:ph type="title"/>
          </p:nvPr>
        </p:nvSpPr>
        <p:spPr/>
        <p:txBody>
          <a:bodyPr/>
          <a:lstStyle/>
          <a:p>
            <a:pPr algn="l"/>
            <a:r>
              <a:rPr lang="en-US" dirty="0"/>
              <a:t>Creation</a:t>
            </a:r>
          </a:p>
        </p:txBody>
      </p:sp>
      <p:sp>
        <p:nvSpPr>
          <p:cNvPr id="3" name="Content Placeholder 2">
            <a:extLst>
              <a:ext uri="{FF2B5EF4-FFF2-40B4-BE49-F238E27FC236}">
                <a16:creationId xmlns:a16="http://schemas.microsoft.com/office/drawing/2014/main" id="{42783BE2-F5BD-C94C-85D8-8CE9ABBC055F}"/>
              </a:ext>
            </a:extLst>
          </p:cNvPr>
          <p:cNvSpPr>
            <a:spLocks noGrp="1"/>
          </p:cNvSpPr>
          <p:nvPr>
            <p:ph idx="1"/>
          </p:nvPr>
        </p:nvSpPr>
        <p:spPr/>
        <p:txBody>
          <a:bodyPr>
            <a:normAutofit/>
          </a:bodyPr>
          <a:lstStyle/>
          <a:p>
            <a:r>
              <a:rPr lang="en-US" sz="1800" dirty="0">
                <a:solidFill>
                  <a:srgbClr val="2014FF"/>
                </a:solidFill>
              </a:rPr>
              <a:t>On 18 August 2008, the domain name </a:t>
            </a:r>
            <a:r>
              <a:rPr lang="en-US" sz="1800" dirty="0" err="1">
                <a:solidFill>
                  <a:srgbClr val="2014FF"/>
                </a:solidFill>
              </a:rPr>
              <a:t>bitcoin.org</a:t>
            </a:r>
            <a:r>
              <a:rPr lang="en-US" sz="1800" dirty="0">
                <a:solidFill>
                  <a:srgbClr val="2014FF"/>
                </a:solidFill>
              </a:rPr>
              <a:t> was registered.</a:t>
            </a:r>
          </a:p>
          <a:p>
            <a:r>
              <a:rPr lang="en-US" sz="1800" dirty="0">
                <a:solidFill>
                  <a:srgbClr val="2014FF"/>
                </a:solidFill>
              </a:rPr>
              <a:t>Later that year, on 31 October, a link to a paper authored by “Satoshi Nakamoto” titled Bitcoin: A Peer-to-Peer Electronic Cash System was posted to a cryptography mailing list. </a:t>
            </a:r>
          </a:p>
          <a:p>
            <a:r>
              <a:rPr lang="en-US" sz="1800" dirty="0"/>
              <a:t>This paper detailed methods of using a peer-to-peer network to generate what was described as "a system for electronic transactions without relying on trust". </a:t>
            </a:r>
          </a:p>
          <a:p>
            <a:r>
              <a:rPr lang="en-US" sz="1800" dirty="0">
                <a:solidFill>
                  <a:srgbClr val="0017FF"/>
                </a:solidFill>
              </a:rPr>
              <a:t>On 3 January 2009, the bitcoin network came into existence with Satoshi Nakamoto mining the genesis block of bitcoin (block number 0), which had a reward of 50 bitcoins.</a:t>
            </a:r>
          </a:p>
          <a:p>
            <a:r>
              <a:rPr lang="en-US" sz="1800" dirty="0"/>
              <a:t>Embedded in the </a:t>
            </a:r>
            <a:r>
              <a:rPr lang="en-US" sz="1800" dirty="0" err="1"/>
              <a:t>coinbase</a:t>
            </a:r>
            <a:r>
              <a:rPr lang="en-US" sz="1800" dirty="0"/>
              <a:t> of this block was the text: </a:t>
            </a:r>
          </a:p>
          <a:p>
            <a:pPr lvl="1"/>
            <a:r>
              <a:rPr lang="en-US" sz="1800" dirty="0"/>
              <a:t>The Times Jan/03/2009 Chancellor on brink of second bailout for banks.</a:t>
            </a:r>
          </a:p>
          <a:p>
            <a:r>
              <a:rPr lang="en-US" sz="1800" dirty="0"/>
              <a:t>The text refers to a headline in The Times published on 3 January 2009. </a:t>
            </a:r>
          </a:p>
          <a:p>
            <a:r>
              <a:rPr lang="en-US" sz="1800" dirty="0">
                <a:solidFill>
                  <a:srgbClr val="0017FF"/>
                </a:solidFill>
              </a:rPr>
              <a:t>This note has been interpreted as both a timestamp of the genesis date and a derisive comment on the instability caused by fractional-reserve banking.</a:t>
            </a:r>
          </a:p>
          <a:p>
            <a:endParaRPr lang="en-US" sz="1800" dirty="0"/>
          </a:p>
        </p:txBody>
      </p:sp>
      <p:sp>
        <p:nvSpPr>
          <p:cNvPr id="4" name="Slide Number Placeholder 3">
            <a:extLst>
              <a:ext uri="{FF2B5EF4-FFF2-40B4-BE49-F238E27FC236}">
                <a16:creationId xmlns:a16="http://schemas.microsoft.com/office/drawing/2014/main" id="{6B6D3BBE-BDD9-2C43-99C4-289914D7C173}"/>
              </a:ext>
            </a:extLst>
          </p:cNvPr>
          <p:cNvSpPr>
            <a:spLocks noGrp="1"/>
          </p:cNvSpPr>
          <p:nvPr>
            <p:ph type="sldNum" sz="quarter" idx="12"/>
          </p:nvPr>
        </p:nvSpPr>
        <p:spPr/>
        <p:txBody>
          <a:bodyPr/>
          <a:lstStyle/>
          <a:p>
            <a:fld id="{16CE333F-2060-0E4C-9522-8EFD15CA4C3C}" type="slidenum">
              <a:rPr lang="en-US" smtClean="0"/>
              <a:t>89</a:t>
            </a:fld>
            <a:endParaRPr lang="en-US"/>
          </a:p>
        </p:txBody>
      </p:sp>
    </p:spTree>
    <p:extLst>
      <p:ext uri="{BB962C8B-B14F-4D97-AF65-F5344CB8AC3E}">
        <p14:creationId xmlns:p14="http://schemas.microsoft.com/office/powerpoint/2010/main" val="2750045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A3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glasses&#10;&#10;Description automatically generated with medium confidence">
            <a:extLst>
              <a:ext uri="{FF2B5EF4-FFF2-40B4-BE49-F238E27FC236}">
                <a16:creationId xmlns:a16="http://schemas.microsoft.com/office/drawing/2014/main" id="{330171AB-3497-B4E9-7B1C-AFAE6E8AB3FA}"/>
              </a:ext>
            </a:extLst>
          </p:cNvPr>
          <p:cNvPicPr>
            <a:picLocks noChangeAspect="1"/>
          </p:cNvPicPr>
          <p:nvPr/>
        </p:nvPicPr>
        <p:blipFill>
          <a:blip r:embed="rId2"/>
          <a:stretch>
            <a:fillRect/>
          </a:stretch>
        </p:blipFill>
        <p:spPr>
          <a:xfrm>
            <a:off x="1876997" y="643466"/>
            <a:ext cx="5390005" cy="5571067"/>
          </a:xfrm>
          <a:prstGeom prst="rect">
            <a:avLst/>
          </a:prstGeom>
        </p:spPr>
      </p:pic>
      <p:sp>
        <p:nvSpPr>
          <p:cNvPr id="2" name="Slide Number Placeholder 1">
            <a:extLst>
              <a:ext uri="{FF2B5EF4-FFF2-40B4-BE49-F238E27FC236}">
                <a16:creationId xmlns:a16="http://schemas.microsoft.com/office/drawing/2014/main" id="{DFCFECE1-A216-2EDB-4036-D4FC451FC91E}"/>
              </a:ext>
            </a:extLst>
          </p:cNvPr>
          <p:cNvSpPr>
            <a:spLocks noGrp="1"/>
          </p:cNvSpPr>
          <p:nvPr>
            <p:ph type="sldNum" sz="quarter" idx="12"/>
          </p:nvPr>
        </p:nvSpPr>
        <p:spPr>
          <a:xfrm>
            <a:off x="6457950" y="6356350"/>
            <a:ext cx="2057400" cy="365125"/>
          </a:xfrm>
        </p:spPr>
        <p:txBody>
          <a:bodyPr>
            <a:normAutofit/>
          </a:bodyPr>
          <a:lstStyle/>
          <a:p>
            <a:pPr>
              <a:spcAft>
                <a:spcPts val="600"/>
              </a:spcAft>
            </a:pPr>
            <a:fld id="{16CE333F-2060-0E4C-9522-8EFD15CA4C3C}" type="slidenum">
              <a:rPr lang="en-US">
                <a:solidFill>
                  <a:srgbClr val="FFFFFF"/>
                </a:solidFill>
              </a:rPr>
              <a:pPr>
                <a:spcAft>
                  <a:spcPts val="600"/>
                </a:spcAft>
              </a:pPr>
              <a:t>9</a:t>
            </a:fld>
            <a:endParaRPr lang="en-US">
              <a:solidFill>
                <a:srgbClr val="FFFFFF"/>
              </a:solidFill>
            </a:endParaRPr>
          </a:p>
        </p:txBody>
      </p:sp>
    </p:spTree>
    <p:extLst>
      <p:ext uri="{BB962C8B-B14F-4D97-AF65-F5344CB8AC3E}">
        <p14:creationId xmlns:p14="http://schemas.microsoft.com/office/powerpoint/2010/main" val="21079511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0"/>
              </a:spcBef>
              <a:spcAft>
                <a:spcPts val="1200"/>
              </a:spcAft>
            </a:pPr>
            <a:r>
              <a:rPr lang="en-US" sz="2000" dirty="0"/>
              <a:t>Bitcoin was implemented as open-source code and released in January 2009.</a:t>
            </a:r>
          </a:p>
          <a:p>
            <a:pPr>
              <a:spcBef>
                <a:spcPts val="0"/>
              </a:spcBef>
              <a:spcAft>
                <a:spcPts val="1200"/>
              </a:spcAft>
            </a:pPr>
            <a:r>
              <a:rPr lang="en-US" sz="2000" dirty="0"/>
              <a:t>Bitcoin is often called the first cryptocurrency although prior systems existed.</a:t>
            </a:r>
          </a:p>
          <a:p>
            <a:pPr>
              <a:spcBef>
                <a:spcPts val="0"/>
              </a:spcBef>
              <a:spcAft>
                <a:spcPts val="1200"/>
              </a:spcAft>
            </a:pPr>
            <a:r>
              <a:rPr lang="en-US" sz="2000" dirty="0">
                <a:solidFill>
                  <a:srgbClr val="0017FF"/>
                </a:solidFill>
              </a:rPr>
              <a:t>Bitcoin is more correctly described as the first decentralized digital currency.</a:t>
            </a:r>
          </a:p>
          <a:p>
            <a:pPr>
              <a:spcBef>
                <a:spcPts val="0"/>
              </a:spcBef>
              <a:spcAft>
                <a:spcPts val="1200"/>
              </a:spcAft>
            </a:pPr>
            <a:r>
              <a:rPr lang="en-US" sz="2000" dirty="0"/>
              <a:t>One of the first supporters, adopters, contributor to bitcoin and receiver of the first bitcoin transaction was programmer Hal Finney.</a:t>
            </a:r>
          </a:p>
          <a:p>
            <a:pPr>
              <a:spcBef>
                <a:spcPts val="0"/>
              </a:spcBef>
              <a:spcAft>
                <a:spcPts val="1200"/>
              </a:spcAft>
            </a:pPr>
            <a:r>
              <a:rPr lang="en-US" sz="2000" dirty="0">
                <a:solidFill>
                  <a:srgbClr val="2014FF"/>
                </a:solidFill>
              </a:rPr>
              <a:t>Finney downloaded the bitcoin software the day it was released and received 10 bitcoins from Nakamoto in the world's first bitcoin transaction.</a:t>
            </a:r>
          </a:p>
          <a:p>
            <a:pPr>
              <a:spcBef>
                <a:spcPts val="0"/>
              </a:spcBef>
              <a:spcAft>
                <a:spcPts val="1200"/>
              </a:spcAft>
            </a:pPr>
            <a:endParaRPr lang="en-US" sz="2000" dirty="0"/>
          </a:p>
        </p:txBody>
      </p:sp>
      <p:sp>
        <p:nvSpPr>
          <p:cNvPr id="4" name="Slide Number Placeholder 3"/>
          <p:cNvSpPr>
            <a:spLocks noGrp="1"/>
          </p:cNvSpPr>
          <p:nvPr>
            <p:ph type="sldNum" sz="quarter" idx="12"/>
          </p:nvPr>
        </p:nvSpPr>
        <p:spPr/>
        <p:txBody>
          <a:bodyPr/>
          <a:lstStyle/>
          <a:p>
            <a:fld id="{16CE333F-2060-0E4C-9522-8EFD15CA4C3C}" type="slidenum">
              <a:rPr lang="en-US" smtClean="0"/>
              <a:t>90</a:t>
            </a:fld>
            <a:endParaRPr lang="en-US" dirty="0"/>
          </a:p>
        </p:txBody>
      </p:sp>
      <p:sp>
        <p:nvSpPr>
          <p:cNvPr id="5" name="Title 4"/>
          <p:cNvSpPr>
            <a:spLocks noGrp="1"/>
          </p:cNvSpPr>
          <p:nvPr>
            <p:ph type="title"/>
          </p:nvPr>
        </p:nvSpPr>
        <p:spPr/>
        <p:txBody>
          <a:bodyPr>
            <a:normAutofit fontScale="90000"/>
          </a:bodyPr>
          <a:lstStyle/>
          <a:p>
            <a:pPr algn="l"/>
            <a:r>
              <a:rPr lang="en-US" dirty="0"/>
              <a:t>History</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Tree>
    <p:extLst>
      <p:ext uri="{BB962C8B-B14F-4D97-AF65-F5344CB8AC3E}">
        <p14:creationId xmlns:p14="http://schemas.microsoft.com/office/powerpoint/2010/main" val="7390047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0475-EBB5-C748-A81F-261DE5770AB2}"/>
              </a:ext>
            </a:extLst>
          </p:cNvPr>
          <p:cNvSpPr>
            <a:spLocks noGrp="1"/>
          </p:cNvSpPr>
          <p:nvPr>
            <p:ph type="title"/>
          </p:nvPr>
        </p:nvSpPr>
        <p:spPr/>
        <p:txBody>
          <a:bodyPr/>
          <a:lstStyle/>
          <a:p>
            <a:pPr algn="l"/>
            <a:r>
              <a:rPr lang="en-US" dirty="0"/>
              <a:t>Satoshi Nakamoto</a:t>
            </a:r>
          </a:p>
        </p:txBody>
      </p:sp>
      <p:sp>
        <p:nvSpPr>
          <p:cNvPr id="3" name="Content Placeholder 2">
            <a:extLst>
              <a:ext uri="{FF2B5EF4-FFF2-40B4-BE49-F238E27FC236}">
                <a16:creationId xmlns:a16="http://schemas.microsoft.com/office/drawing/2014/main" id="{41D968A8-99EA-894C-9D61-EC6F5EBA48CC}"/>
              </a:ext>
            </a:extLst>
          </p:cNvPr>
          <p:cNvSpPr>
            <a:spLocks noGrp="1"/>
          </p:cNvSpPr>
          <p:nvPr>
            <p:ph idx="1"/>
          </p:nvPr>
        </p:nvSpPr>
        <p:spPr/>
        <p:txBody>
          <a:bodyPr>
            <a:normAutofit/>
          </a:bodyPr>
          <a:lstStyle/>
          <a:p>
            <a:r>
              <a:rPr lang="en-US" sz="2000" dirty="0"/>
              <a:t>"Satoshi Nakamoto" is presumed to be a pseudonym for the person or people who designed the original bitcoin protocol in 2008 and launched the network in 2009. </a:t>
            </a:r>
          </a:p>
          <a:p>
            <a:r>
              <a:rPr lang="en-US" sz="2000" dirty="0"/>
              <a:t>Nakamoto was responsible for creating the majority of the official bitcoin software and was active in making modifications and posting technical information on the bitcoin forum.</a:t>
            </a:r>
          </a:p>
          <a:p>
            <a:r>
              <a:rPr lang="en-US" sz="2000" dirty="0"/>
              <a:t>There has been much speculation as to the identity of Satoshi Nakamoto with suspects including Dai, Szabo, and Finney – and accompanying denials.</a:t>
            </a:r>
          </a:p>
          <a:p>
            <a:r>
              <a:rPr lang="en-US" sz="2000" dirty="0"/>
              <a:t>The possibility that Satoshi Nakamoto was a computer collective in the European financial sector has also been discussed.</a:t>
            </a:r>
          </a:p>
        </p:txBody>
      </p:sp>
      <p:sp>
        <p:nvSpPr>
          <p:cNvPr id="4" name="Slide Number Placeholder 3">
            <a:extLst>
              <a:ext uri="{FF2B5EF4-FFF2-40B4-BE49-F238E27FC236}">
                <a16:creationId xmlns:a16="http://schemas.microsoft.com/office/drawing/2014/main" id="{05F169BC-B0BD-DB4E-BADC-FAF3D630A433}"/>
              </a:ext>
            </a:extLst>
          </p:cNvPr>
          <p:cNvSpPr>
            <a:spLocks noGrp="1"/>
          </p:cNvSpPr>
          <p:nvPr>
            <p:ph type="sldNum" sz="quarter" idx="12"/>
          </p:nvPr>
        </p:nvSpPr>
        <p:spPr/>
        <p:txBody>
          <a:bodyPr/>
          <a:lstStyle/>
          <a:p>
            <a:fld id="{16CE333F-2060-0E4C-9522-8EFD15CA4C3C}" type="slidenum">
              <a:rPr lang="en-US" smtClean="0"/>
              <a:t>91</a:t>
            </a:fld>
            <a:endParaRPr lang="en-US"/>
          </a:p>
        </p:txBody>
      </p:sp>
    </p:spTree>
    <p:extLst>
      <p:ext uri="{BB962C8B-B14F-4D97-AF65-F5344CB8AC3E}">
        <p14:creationId xmlns:p14="http://schemas.microsoft.com/office/powerpoint/2010/main" val="15354499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09" y="1600200"/>
            <a:ext cx="8690720" cy="4525963"/>
          </a:xfrm>
        </p:spPr>
        <p:txBody>
          <a:bodyPr>
            <a:noAutofit/>
          </a:bodyPr>
          <a:lstStyle/>
          <a:p>
            <a:r>
              <a:rPr lang="en-US" sz="1800" dirty="0"/>
              <a:t>Other early supporters were Wei Dai, creator of bitcoin predecessor b-money, and Nick Szabo, creator of bitcoin predecessor bit gold.</a:t>
            </a:r>
          </a:p>
          <a:p>
            <a:r>
              <a:rPr lang="en-US" sz="1800" dirty="0">
                <a:solidFill>
                  <a:srgbClr val="2014FF"/>
                </a:solidFill>
              </a:rPr>
              <a:t>In the early days, Nakamoto is estimated to have mined 1 million bitcoins</a:t>
            </a:r>
          </a:p>
          <a:p>
            <a:r>
              <a:rPr lang="en-US" sz="1800" dirty="0"/>
              <a:t>Before disappearing from any involvement in bitcoin, Nakamoto in a sense handed over the reins to developer Gavin Andresen, who then became the bitcoin lead developer at the Bitcoin Foundation, the 'anarchic' bitcoin community's closest thing to an official public face.</a:t>
            </a:r>
          </a:p>
          <a:p>
            <a:r>
              <a:rPr lang="en-US" sz="1800" dirty="0"/>
              <a:t>Other cryptocurrencies started to emerge in 2011.</a:t>
            </a:r>
          </a:p>
          <a:p>
            <a:r>
              <a:rPr lang="en-US" sz="1800" dirty="0"/>
              <a:t>In March 2013, a technical glitch caused a fork in the blockchain, with one half of the network adding blocks to one version of the chain and the other half adding to another. </a:t>
            </a:r>
          </a:p>
          <a:p>
            <a:r>
              <a:rPr lang="en-US" sz="1800" dirty="0"/>
              <a:t>For six hours two bitcoin networks operated at the same time, each with its own version of the transaction history. </a:t>
            </a:r>
          </a:p>
          <a:p>
            <a:r>
              <a:rPr lang="en-US" sz="1800" dirty="0"/>
              <a:t>The core developers called for a temporary halt to transactions, sparking a sharp sell-off.</a:t>
            </a:r>
          </a:p>
          <a:p>
            <a:r>
              <a:rPr lang="en-US" sz="1800" dirty="0"/>
              <a:t>Normal operation was restored when the majority of the network downgraded to version 0.7 of the bitcoin software.</a:t>
            </a:r>
          </a:p>
          <a:p>
            <a:endParaRPr lang="en-US" sz="1800" dirty="0"/>
          </a:p>
          <a:p>
            <a:endParaRPr lang="en-US" sz="1800" dirty="0"/>
          </a:p>
          <a:p>
            <a:endParaRPr lang="en-US" sz="1800" dirty="0"/>
          </a:p>
        </p:txBody>
      </p:sp>
      <p:sp>
        <p:nvSpPr>
          <p:cNvPr id="4" name="Slide Number Placeholder 3"/>
          <p:cNvSpPr>
            <a:spLocks noGrp="1"/>
          </p:cNvSpPr>
          <p:nvPr>
            <p:ph type="sldNum" sz="quarter" idx="12"/>
          </p:nvPr>
        </p:nvSpPr>
        <p:spPr/>
        <p:txBody>
          <a:bodyPr/>
          <a:lstStyle/>
          <a:p>
            <a:fld id="{16CE333F-2060-0E4C-9522-8EFD15CA4C3C}" type="slidenum">
              <a:rPr lang="en-US" smtClean="0"/>
              <a:t>92</a:t>
            </a:fld>
            <a:endParaRPr lang="en-US"/>
          </a:p>
        </p:txBody>
      </p:sp>
      <p:sp>
        <p:nvSpPr>
          <p:cNvPr id="5" name="Title 4"/>
          <p:cNvSpPr>
            <a:spLocks noGrp="1"/>
          </p:cNvSpPr>
          <p:nvPr>
            <p:ph type="title"/>
          </p:nvPr>
        </p:nvSpPr>
        <p:spPr/>
        <p:txBody>
          <a:bodyPr>
            <a:normAutofit fontScale="90000"/>
          </a:bodyPr>
          <a:lstStyle/>
          <a:p>
            <a:pPr algn="l"/>
            <a:r>
              <a:rPr lang="en-US" dirty="0"/>
              <a:t>History</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Tree>
    <p:extLst>
      <p:ext uri="{BB962C8B-B14F-4D97-AF65-F5344CB8AC3E}">
        <p14:creationId xmlns:p14="http://schemas.microsoft.com/office/powerpoint/2010/main" val="41624209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0"/>
              </a:spcBef>
              <a:spcAft>
                <a:spcPts val="1200"/>
              </a:spcAft>
            </a:pPr>
            <a:r>
              <a:rPr lang="en-US" sz="2000" dirty="0"/>
              <a:t>In 2013 some mainstream websites began accepting bitcoins. </a:t>
            </a:r>
          </a:p>
          <a:p>
            <a:pPr>
              <a:spcBef>
                <a:spcPts val="0"/>
              </a:spcBef>
              <a:spcAft>
                <a:spcPts val="1200"/>
              </a:spcAft>
            </a:pPr>
            <a:r>
              <a:rPr lang="en-US" sz="2000" dirty="0"/>
              <a:t>WordPress had started in November 2012, followed by </a:t>
            </a:r>
            <a:r>
              <a:rPr lang="en-US" sz="2000" dirty="0" err="1"/>
              <a:t>OKCupid</a:t>
            </a:r>
            <a:r>
              <a:rPr lang="en-US" sz="2000" dirty="0"/>
              <a:t> in April 2013, TigerDirect and </a:t>
            </a:r>
            <a:r>
              <a:rPr lang="en-US" sz="2000" dirty="0" err="1"/>
              <a:t>Overstock.com</a:t>
            </a:r>
            <a:r>
              <a:rPr lang="en-US" sz="2000" dirty="0"/>
              <a:t> in January 2014, Expedia in June 2014, Newegg and Dell in July 2014, and Microsoft in December 2014.</a:t>
            </a:r>
          </a:p>
          <a:p>
            <a:pPr>
              <a:spcBef>
                <a:spcPts val="0"/>
              </a:spcBef>
              <a:spcAft>
                <a:spcPts val="1200"/>
              </a:spcAft>
            </a:pPr>
            <a:r>
              <a:rPr lang="en-US" sz="2000" dirty="0"/>
              <a:t>The Electronic Frontier Foundation, a non-profit group, started accepting bitcoins in January 2011, stopped accepting them in June 2011, and began again in May 2013.</a:t>
            </a:r>
          </a:p>
          <a:p>
            <a:pPr>
              <a:spcBef>
                <a:spcPts val="0"/>
              </a:spcBef>
              <a:spcAft>
                <a:spcPts val="1200"/>
              </a:spcAft>
            </a:pPr>
            <a:r>
              <a:rPr lang="en-US" sz="2000" dirty="0"/>
              <a:t>In May 2013, the Department of Homeland Security seized assets belonging to the Mt. </a:t>
            </a:r>
            <a:r>
              <a:rPr lang="en-US" sz="2000" dirty="0" err="1"/>
              <a:t>Gox</a:t>
            </a:r>
            <a:r>
              <a:rPr lang="en-US" sz="2000" dirty="0"/>
              <a:t> exchange.</a:t>
            </a:r>
          </a:p>
          <a:p>
            <a:pPr>
              <a:spcBef>
                <a:spcPts val="0"/>
              </a:spcBef>
              <a:spcAft>
                <a:spcPts val="1200"/>
              </a:spcAft>
            </a:pPr>
            <a:r>
              <a:rPr lang="en-US" sz="2000" dirty="0"/>
              <a:t>The U.S. Federal Bureau of Investigation (FBI) shut down the Silk Road website in October 2013.</a:t>
            </a:r>
          </a:p>
          <a:p>
            <a:pPr>
              <a:spcBef>
                <a:spcPts val="0"/>
              </a:spcBef>
              <a:spcAft>
                <a:spcPts val="1200"/>
              </a:spcAft>
            </a:pPr>
            <a:endParaRPr lang="en-US" sz="2000" dirty="0"/>
          </a:p>
        </p:txBody>
      </p:sp>
      <p:sp>
        <p:nvSpPr>
          <p:cNvPr id="4" name="Slide Number Placeholder 3"/>
          <p:cNvSpPr>
            <a:spLocks noGrp="1"/>
          </p:cNvSpPr>
          <p:nvPr>
            <p:ph type="sldNum" sz="quarter" idx="12"/>
          </p:nvPr>
        </p:nvSpPr>
        <p:spPr/>
        <p:txBody>
          <a:bodyPr/>
          <a:lstStyle/>
          <a:p>
            <a:fld id="{16CE333F-2060-0E4C-9522-8EFD15CA4C3C}" type="slidenum">
              <a:rPr lang="en-US" smtClean="0"/>
              <a:t>93</a:t>
            </a:fld>
            <a:endParaRPr lang="en-US"/>
          </a:p>
        </p:txBody>
      </p:sp>
      <p:sp>
        <p:nvSpPr>
          <p:cNvPr id="5" name="Title 4"/>
          <p:cNvSpPr>
            <a:spLocks noGrp="1"/>
          </p:cNvSpPr>
          <p:nvPr>
            <p:ph type="title"/>
          </p:nvPr>
        </p:nvSpPr>
        <p:spPr/>
        <p:txBody>
          <a:bodyPr>
            <a:normAutofit fontScale="90000"/>
          </a:bodyPr>
          <a:lstStyle/>
          <a:p>
            <a:pPr algn="l"/>
            <a:r>
              <a:rPr lang="en-US" dirty="0"/>
              <a:t>History</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Tree>
    <p:extLst>
      <p:ext uri="{BB962C8B-B14F-4D97-AF65-F5344CB8AC3E}">
        <p14:creationId xmlns:p14="http://schemas.microsoft.com/office/powerpoint/2010/main" val="12880737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711" y="1600200"/>
            <a:ext cx="8396089" cy="4525963"/>
          </a:xfrm>
        </p:spPr>
        <p:txBody>
          <a:bodyPr>
            <a:noAutofit/>
          </a:bodyPr>
          <a:lstStyle/>
          <a:p>
            <a:r>
              <a:rPr lang="en-US" sz="2000" dirty="0"/>
              <a:t>In October 2013, Chinese internet giant Baidu had allowed clients of website security services to pay with bitcoins.</a:t>
            </a:r>
          </a:p>
          <a:p>
            <a:r>
              <a:rPr lang="en-US" sz="2000" dirty="0"/>
              <a:t>During November 2013, the China-based bitcoin exchange BTC China overtook the Japan-based </a:t>
            </a:r>
            <a:r>
              <a:rPr lang="en-US" sz="2000" dirty="0">
                <a:solidFill>
                  <a:srgbClr val="2014FF"/>
                </a:solidFill>
              </a:rPr>
              <a:t>Mt. </a:t>
            </a:r>
            <a:r>
              <a:rPr lang="en-US" sz="2000" dirty="0" err="1">
                <a:solidFill>
                  <a:srgbClr val="2014FF"/>
                </a:solidFill>
              </a:rPr>
              <a:t>Gox</a:t>
            </a:r>
            <a:r>
              <a:rPr lang="en-US" sz="2000" dirty="0">
                <a:solidFill>
                  <a:srgbClr val="2014FF"/>
                </a:solidFill>
              </a:rPr>
              <a:t> </a:t>
            </a:r>
            <a:r>
              <a:rPr lang="en-US" sz="2000" dirty="0"/>
              <a:t>and the Europe-based </a:t>
            </a:r>
            <a:r>
              <a:rPr lang="en-US" sz="2000" dirty="0" err="1">
                <a:solidFill>
                  <a:srgbClr val="2014FF"/>
                </a:solidFill>
              </a:rPr>
              <a:t>BitStamp</a:t>
            </a:r>
            <a:r>
              <a:rPr lang="en-US" sz="2000" dirty="0"/>
              <a:t> to become the largest bitcoin trading exchange by trade volume.</a:t>
            </a:r>
          </a:p>
          <a:p>
            <a:r>
              <a:rPr lang="en-US" sz="2000" dirty="0"/>
              <a:t>On 19 November 2013, the value of a bitcoin on the Mt. </a:t>
            </a:r>
            <a:r>
              <a:rPr lang="en-US" sz="2000" dirty="0" err="1"/>
              <a:t>Gox</a:t>
            </a:r>
            <a:r>
              <a:rPr lang="en-US" sz="2000" dirty="0"/>
              <a:t> exchange soared to a peak of US$900 after a United States Senate committee hearing was told by the FBI that virtual currencies are a legitimate financial service.</a:t>
            </a:r>
          </a:p>
          <a:p>
            <a:r>
              <a:rPr lang="en-US" sz="2000" dirty="0"/>
              <a:t>On the same day, one bitcoin traded for over RMB¥6780 (US$1,100) in China. </a:t>
            </a:r>
          </a:p>
          <a:p>
            <a:r>
              <a:rPr lang="en-US" sz="2000" dirty="0"/>
              <a:t>On 5 December 2013, the People's Bank of China prohibited Chinese financial institutions from using bitcoins.</a:t>
            </a:r>
          </a:p>
          <a:p>
            <a:r>
              <a:rPr lang="en-US" sz="2000" dirty="0"/>
              <a:t>Buying real-world goods with any virtual currency has been illegal in China since at least 2009.</a:t>
            </a:r>
          </a:p>
          <a:p>
            <a:endParaRPr lang="en-US" sz="2000" dirty="0"/>
          </a:p>
        </p:txBody>
      </p:sp>
      <p:sp>
        <p:nvSpPr>
          <p:cNvPr id="4" name="Slide Number Placeholder 3"/>
          <p:cNvSpPr>
            <a:spLocks noGrp="1"/>
          </p:cNvSpPr>
          <p:nvPr>
            <p:ph type="sldNum" sz="quarter" idx="12"/>
          </p:nvPr>
        </p:nvSpPr>
        <p:spPr/>
        <p:txBody>
          <a:bodyPr/>
          <a:lstStyle/>
          <a:p>
            <a:fld id="{16CE333F-2060-0E4C-9522-8EFD15CA4C3C}" type="slidenum">
              <a:rPr lang="en-US" smtClean="0"/>
              <a:t>94</a:t>
            </a:fld>
            <a:endParaRPr lang="en-US" dirty="0"/>
          </a:p>
        </p:txBody>
      </p:sp>
      <p:sp>
        <p:nvSpPr>
          <p:cNvPr id="5" name="Title 4"/>
          <p:cNvSpPr>
            <a:spLocks noGrp="1"/>
          </p:cNvSpPr>
          <p:nvPr>
            <p:ph type="title"/>
          </p:nvPr>
        </p:nvSpPr>
        <p:spPr/>
        <p:txBody>
          <a:bodyPr>
            <a:normAutofit fontScale="90000"/>
          </a:bodyPr>
          <a:lstStyle/>
          <a:p>
            <a:pPr algn="l"/>
            <a:r>
              <a:rPr lang="en-US" dirty="0"/>
              <a:t>History</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Tree>
    <p:extLst>
      <p:ext uri="{BB962C8B-B14F-4D97-AF65-F5344CB8AC3E}">
        <p14:creationId xmlns:p14="http://schemas.microsoft.com/office/powerpoint/2010/main" val="16861142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000" dirty="0"/>
              <a:t>The first bitcoin ATM was installed in October 2013 in Vancouver, British Columbia, Canada.</a:t>
            </a:r>
          </a:p>
          <a:p>
            <a:r>
              <a:rPr lang="en-US" sz="2000" dirty="0"/>
              <a:t>With about 12 million existing bitcoins in November 2013, the new price increased the market cap for bitcoin to at least US$7.2 billion. </a:t>
            </a:r>
          </a:p>
          <a:p>
            <a:r>
              <a:rPr lang="en-US" sz="2000" dirty="0"/>
              <a:t>By 23 November 2013, the total market capitalization of bitcoin exceeded US$10 billion for the first time.</a:t>
            </a:r>
          </a:p>
          <a:p>
            <a:r>
              <a:rPr lang="en-US" sz="2000" dirty="0"/>
              <a:t>In early February 2014, one of the largest bitcoin exchanges, Mt. </a:t>
            </a:r>
            <a:r>
              <a:rPr lang="en-US" sz="2000" dirty="0" err="1"/>
              <a:t>Gox</a:t>
            </a:r>
            <a:r>
              <a:rPr lang="en-US" sz="2000" dirty="0"/>
              <a:t>, suspended withdrawals citing technical issues.</a:t>
            </a:r>
          </a:p>
          <a:p>
            <a:r>
              <a:rPr lang="en-US" sz="2000" dirty="0"/>
              <a:t>By the end of the month, Mt. </a:t>
            </a:r>
            <a:r>
              <a:rPr lang="en-US" sz="2000" dirty="0" err="1"/>
              <a:t>Gox</a:t>
            </a:r>
            <a:r>
              <a:rPr lang="en-US" sz="2000" dirty="0"/>
              <a:t> had filed for bankruptcy protection in Japan amid reports that 744,000 bitcoins had been stolen. </a:t>
            </a:r>
          </a:p>
          <a:p>
            <a:r>
              <a:rPr lang="en-US" sz="2000" dirty="0"/>
              <a:t>Months before the filing, the popularity of Mt. </a:t>
            </a:r>
            <a:r>
              <a:rPr lang="en-US" sz="2000" dirty="0" err="1"/>
              <a:t>Gox</a:t>
            </a:r>
            <a:r>
              <a:rPr lang="en-US" sz="2000" dirty="0"/>
              <a:t> had waned as users experienced difficulties withdrawing funds.</a:t>
            </a:r>
          </a:p>
          <a:p>
            <a:endParaRPr lang="en-US" sz="2000" dirty="0"/>
          </a:p>
        </p:txBody>
      </p:sp>
      <p:sp>
        <p:nvSpPr>
          <p:cNvPr id="4" name="Slide Number Placeholder 3"/>
          <p:cNvSpPr>
            <a:spLocks noGrp="1"/>
          </p:cNvSpPr>
          <p:nvPr>
            <p:ph type="sldNum" sz="quarter" idx="12"/>
          </p:nvPr>
        </p:nvSpPr>
        <p:spPr/>
        <p:txBody>
          <a:bodyPr/>
          <a:lstStyle/>
          <a:p>
            <a:fld id="{16CE333F-2060-0E4C-9522-8EFD15CA4C3C}" type="slidenum">
              <a:rPr lang="en-US" smtClean="0"/>
              <a:t>95</a:t>
            </a:fld>
            <a:endParaRPr lang="en-US"/>
          </a:p>
        </p:txBody>
      </p:sp>
      <p:sp>
        <p:nvSpPr>
          <p:cNvPr id="5" name="Title 4"/>
          <p:cNvSpPr>
            <a:spLocks noGrp="1"/>
          </p:cNvSpPr>
          <p:nvPr>
            <p:ph type="title"/>
          </p:nvPr>
        </p:nvSpPr>
        <p:spPr/>
        <p:txBody>
          <a:bodyPr>
            <a:normAutofit fontScale="90000"/>
          </a:bodyPr>
          <a:lstStyle/>
          <a:p>
            <a:pPr algn="l"/>
            <a:r>
              <a:rPr lang="en-US" dirty="0"/>
              <a:t>History</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Tree>
    <p:extLst>
      <p:ext uri="{BB962C8B-B14F-4D97-AF65-F5344CB8AC3E}">
        <p14:creationId xmlns:p14="http://schemas.microsoft.com/office/powerpoint/2010/main" val="1931379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000" dirty="0"/>
              <a:t>Less than one year after the collapse of Mt. </a:t>
            </a:r>
            <a:r>
              <a:rPr lang="en-US" sz="2000" dirty="0" err="1"/>
              <a:t>Gox</a:t>
            </a:r>
            <a:r>
              <a:rPr lang="en-US" sz="2000" dirty="0"/>
              <a:t>, United Kingdom-based exchange </a:t>
            </a:r>
            <a:r>
              <a:rPr lang="en-US" sz="2000" dirty="0" err="1"/>
              <a:t>Bitstamp</a:t>
            </a:r>
            <a:r>
              <a:rPr lang="en-US" sz="2000" dirty="0"/>
              <a:t> announced that their exchange would be taken offline while they investigate a hack which resulted in about 19,000 bitcoins (equivalent to roughly US$5 million at that time) being stolen from their hot wallet.</a:t>
            </a:r>
          </a:p>
          <a:p>
            <a:r>
              <a:rPr lang="en-US" sz="2000" dirty="0"/>
              <a:t>The exchange remained offline for several days amid speculation that customers had lost their funds.</a:t>
            </a:r>
          </a:p>
          <a:p>
            <a:r>
              <a:rPr lang="en-US" sz="2000" dirty="0" err="1"/>
              <a:t>Bitstamp</a:t>
            </a:r>
            <a:r>
              <a:rPr lang="en-US" sz="2000" dirty="0"/>
              <a:t> resumed trading on 9 January after increasing security measures and assuring customers that their account balances would not be impacted.</a:t>
            </a:r>
          </a:p>
          <a:p>
            <a:r>
              <a:rPr lang="en-US" sz="2000" dirty="0"/>
              <a:t>In August 2015 Barclays announced that they would become the first UK high street bank to start accepting bitcoin, with a plan to facilitate users to make charitable donations using the cryptocurrency outside their systems.</a:t>
            </a:r>
          </a:p>
          <a:p>
            <a:r>
              <a:rPr lang="en-US" sz="2000" dirty="0"/>
              <a:t>They partnered in April 2016 with mobile payment startup Circle Internet Financial.</a:t>
            </a:r>
          </a:p>
          <a:p>
            <a:endParaRPr lang="en-US" sz="2000" dirty="0"/>
          </a:p>
        </p:txBody>
      </p:sp>
      <p:sp>
        <p:nvSpPr>
          <p:cNvPr id="4" name="Slide Number Placeholder 3"/>
          <p:cNvSpPr>
            <a:spLocks noGrp="1"/>
          </p:cNvSpPr>
          <p:nvPr>
            <p:ph type="sldNum" sz="quarter" idx="12"/>
          </p:nvPr>
        </p:nvSpPr>
        <p:spPr/>
        <p:txBody>
          <a:bodyPr/>
          <a:lstStyle/>
          <a:p>
            <a:fld id="{16CE333F-2060-0E4C-9522-8EFD15CA4C3C}" type="slidenum">
              <a:rPr lang="en-US" smtClean="0"/>
              <a:t>96</a:t>
            </a:fld>
            <a:endParaRPr lang="en-US"/>
          </a:p>
        </p:txBody>
      </p:sp>
      <p:sp>
        <p:nvSpPr>
          <p:cNvPr id="5" name="Title 4"/>
          <p:cNvSpPr>
            <a:spLocks noGrp="1"/>
          </p:cNvSpPr>
          <p:nvPr>
            <p:ph type="title"/>
          </p:nvPr>
        </p:nvSpPr>
        <p:spPr/>
        <p:txBody>
          <a:bodyPr>
            <a:normAutofit fontScale="90000"/>
          </a:bodyPr>
          <a:lstStyle/>
          <a:p>
            <a:pPr algn="l"/>
            <a:r>
              <a:rPr lang="en-US" dirty="0"/>
              <a:t>History</a:t>
            </a:r>
            <a:br>
              <a:rPr lang="en-US" dirty="0"/>
            </a:br>
            <a:r>
              <a:rPr lang="en-US" sz="2700" dirty="0"/>
              <a:t>https://</a:t>
            </a:r>
            <a:r>
              <a:rPr lang="en-US" sz="2700" dirty="0" err="1"/>
              <a:t>en.wikipedia.org</a:t>
            </a:r>
            <a:r>
              <a:rPr lang="en-US" sz="2700" dirty="0"/>
              <a:t>/wiki/</a:t>
            </a:r>
            <a:r>
              <a:rPr lang="en-US" sz="2700" dirty="0" err="1"/>
              <a:t>Bitcoin</a:t>
            </a:r>
            <a:endParaRPr lang="en-US" sz="2700" dirty="0"/>
          </a:p>
        </p:txBody>
      </p:sp>
    </p:spTree>
    <p:extLst>
      <p:ext uri="{BB962C8B-B14F-4D97-AF65-F5344CB8AC3E}">
        <p14:creationId xmlns:p14="http://schemas.microsoft.com/office/powerpoint/2010/main" val="42494200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6A733D-A63E-E243-810A-E9CDF0F7995C}"/>
              </a:ext>
            </a:extLst>
          </p:cNvPr>
          <p:cNvSpPr>
            <a:spLocks noGrp="1"/>
          </p:cNvSpPr>
          <p:nvPr>
            <p:ph type="sldNum" sz="quarter" idx="12"/>
          </p:nvPr>
        </p:nvSpPr>
        <p:spPr/>
        <p:txBody>
          <a:bodyPr/>
          <a:lstStyle/>
          <a:p>
            <a:fld id="{16CE333F-2060-0E4C-9522-8EFD15CA4C3C}" type="slidenum">
              <a:rPr lang="en-US" smtClean="0"/>
              <a:t>97</a:t>
            </a:fld>
            <a:endParaRPr lang="en-US"/>
          </a:p>
        </p:txBody>
      </p:sp>
      <p:sp>
        <p:nvSpPr>
          <p:cNvPr id="2" name="Title 1">
            <a:extLst>
              <a:ext uri="{FF2B5EF4-FFF2-40B4-BE49-F238E27FC236}">
                <a16:creationId xmlns:a16="http://schemas.microsoft.com/office/drawing/2014/main" id="{89057164-8BFC-B640-A0C6-F874D4270C15}"/>
              </a:ext>
            </a:extLst>
          </p:cNvPr>
          <p:cNvSpPr>
            <a:spLocks noGrp="1"/>
          </p:cNvSpPr>
          <p:nvPr>
            <p:ph type="title"/>
          </p:nvPr>
        </p:nvSpPr>
        <p:spPr>
          <a:xfrm>
            <a:off x="726166" y="80988"/>
            <a:ext cx="5711589" cy="1143000"/>
          </a:xfrm>
        </p:spPr>
        <p:txBody>
          <a:bodyPr>
            <a:normAutofit/>
          </a:bodyPr>
          <a:lstStyle/>
          <a:p>
            <a:pPr algn="l"/>
            <a:r>
              <a:rPr lang="en-US" dirty="0"/>
              <a:t>Fast Forward to 2021…</a:t>
            </a:r>
          </a:p>
        </p:txBody>
      </p:sp>
      <p:sp>
        <p:nvSpPr>
          <p:cNvPr id="9" name="TextBox 8">
            <a:extLst>
              <a:ext uri="{FF2B5EF4-FFF2-40B4-BE49-F238E27FC236}">
                <a16:creationId xmlns:a16="http://schemas.microsoft.com/office/drawing/2014/main" id="{8327C598-01FE-4544-BFD0-65E9ED58657C}"/>
              </a:ext>
            </a:extLst>
          </p:cNvPr>
          <p:cNvSpPr txBox="1"/>
          <p:nvPr/>
        </p:nvSpPr>
        <p:spPr>
          <a:xfrm>
            <a:off x="900752" y="6483480"/>
            <a:ext cx="6907661" cy="307777"/>
          </a:xfrm>
          <a:prstGeom prst="rect">
            <a:avLst/>
          </a:prstGeom>
          <a:noFill/>
        </p:spPr>
        <p:txBody>
          <a:bodyPr wrap="square" rtlCol="0">
            <a:spAutoFit/>
          </a:bodyPr>
          <a:lstStyle/>
          <a:p>
            <a:pPr algn="ctr"/>
            <a:r>
              <a:rPr lang="en-US" sz="1400" dirty="0"/>
              <a:t>https://</a:t>
            </a:r>
            <a:r>
              <a:rPr lang="en-US" sz="1400" dirty="0" err="1"/>
              <a:t>www.investopedia.com</a:t>
            </a:r>
            <a:r>
              <a:rPr lang="en-US" sz="1400" dirty="0"/>
              <a:t>/where-are-cryptocurrencies-headed-2019-4580342</a:t>
            </a:r>
          </a:p>
        </p:txBody>
      </p:sp>
      <p:pic>
        <p:nvPicPr>
          <p:cNvPr id="11" name="Picture 10">
            <a:extLst>
              <a:ext uri="{FF2B5EF4-FFF2-40B4-BE49-F238E27FC236}">
                <a16:creationId xmlns:a16="http://schemas.microsoft.com/office/drawing/2014/main" id="{D9BEC660-B456-A34A-9786-F1BF30E74CA8}"/>
              </a:ext>
            </a:extLst>
          </p:cNvPr>
          <p:cNvPicPr>
            <a:picLocks noChangeAspect="1"/>
          </p:cNvPicPr>
          <p:nvPr/>
        </p:nvPicPr>
        <p:blipFill>
          <a:blip r:embed="rId2"/>
          <a:stretch>
            <a:fillRect/>
          </a:stretch>
        </p:blipFill>
        <p:spPr>
          <a:xfrm>
            <a:off x="1035335" y="2233121"/>
            <a:ext cx="7264400" cy="4127500"/>
          </a:xfrm>
          <a:prstGeom prst="rect">
            <a:avLst/>
          </a:prstGeom>
        </p:spPr>
      </p:pic>
      <p:pic>
        <p:nvPicPr>
          <p:cNvPr id="8" name="Picture 7">
            <a:extLst>
              <a:ext uri="{FF2B5EF4-FFF2-40B4-BE49-F238E27FC236}">
                <a16:creationId xmlns:a16="http://schemas.microsoft.com/office/drawing/2014/main" id="{9143B785-B6F8-CF4C-903D-6276AC3EC9A0}"/>
              </a:ext>
            </a:extLst>
          </p:cNvPr>
          <p:cNvPicPr>
            <a:picLocks noChangeAspect="1"/>
          </p:cNvPicPr>
          <p:nvPr/>
        </p:nvPicPr>
        <p:blipFill rotWithShape="1">
          <a:blip r:embed="rId3"/>
          <a:srcRect b="86181"/>
          <a:stretch/>
        </p:blipFill>
        <p:spPr>
          <a:xfrm>
            <a:off x="1483462" y="1223987"/>
            <a:ext cx="6390136" cy="950976"/>
          </a:xfrm>
          <a:prstGeom prst="rect">
            <a:avLst/>
          </a:prstGeom>
        </p:spPr>
      </p:pic>
    </p:spTree>
    <p:extLst>
      <p:ext uri="{BB962C8B-B14F-4D97-AF65-F5344CB8AC3E}">
        <p14:creationId xmlns:p14="http://schemas.microsoft.com/office/powerpoint/2010/main" val="39018465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rgbClr val="776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bitcoin coin&#10;&#10;Description automatically generated">
            <a:extLst>
              <a:ext uri="{FF2B5EF4-FFF2-40B4-BE49-F238E27FC236}">
                <a16:creationId xmlns:a16="http://schemas.microsoft.com/office/drawing/2014/main" id="{1E8F90F1-EC4C-9D24-674B-40F54FBDAC91}"/>
              </a:ext>
            </a:extLst>
          </p:cNvPr>
          <p:cNvPicPr>
            <a:picLocks noChangeAspect="1"/>
          </p:cNvPicPr>
          <p:nvPr/>
        </p:nvPicPr>
        <p:blipFill>
          <a:blip r:embed="rId2"/>
          <a:stretch>
            <a:fillRect/>
          </a:stretch>
        </p:blipFill>
        <p:spPr>
          <a:xfrm>
            <a:off x="4945063" y="639763"/>
            <a:ext cx="3348038" cy="5578475"/>
          </a:xfrm>
          <a:prstGeom prst="rect">
            <a:avLst/>
          </a:prstGeom>
        </p:spPr>
      </p:pic>
      <p:sp>
        <p:nvSpPr>
          <p:cNvPr id="4" name="Slide Number Placeholder 3">
            <a:extLst>
              <a:ext uri="{FF2B5EF4-FFF2-40B4-BE49-F238E27FC236}">
                <a16:creationId xmlns:a16="http://schemas.microsoft.com/office/drawing/2014/main" id="{876A733D-A63E-E243-810A-E9CDF0F7995C}"/>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16CE333F-2060-0E4C-9522-8EFD15CA4C3C}" type="slidenum">
              <a:rPr lang="en-US" smtClean="0"/>
              <a:pPr defTabSz="914400">
                <a:spcAft>
                  <a:spcPts val="600"/>
                </a:spcAft>
              </a:pPr>
              <a:t>98</a:t>
            </a:fld>
            <a:endParaRPr lang="en-US"/>
          </a:p>
        </p:txBody>
      </p:sp>
      <p:sp>
        <p:nvSpPr>
          <p:cNvPr id="2" name="Title 1">
            <a:extLst>
              <a:ext uri="{FF2B5EF4-FFF2-40B4-BE49-F238E27FC236}">
                <a16:creationId xmlns:a16="http://schemas.microsoft.com/office/drawing/2014/main" id="{89057164-8BFC-B640-A0C6-F874D4270C15}"/>
              </a:ext>
            </a:extLst>
          </p:cNvPr>
          <p:cNvSpPr>
            <a:spLocks noGrp="1"/>
          </p:cNvSpPr>
          <p:nvPr>
            <p:ph type="title"/>
          </p:nvPr>
        </p:nvSpPr>
        <p:spPr>
          <a:xfrm>
            <a:off x="466221" y="640080"/>
            <a:ext cx="3168968" cy="5578816"/>
          </a:xfrm>
        </p:spPr>
        <p:txBody>
          <a:bodyPr vert="horz" lIns="91440" tIns="45720" rIns="91440" bIns="45720" rtlCol="0" anchor="ctr">
            <a:normAutofit/>
          </a:bodyPr>
          <a:lstStyle/>
          <a:p>
            <a:pPr defTabSz="914400">
              <a:lnSpc>
                <a:spcPct val="90000"/>
              </a:lnSpc>
            </a:pPr>
            <a:r>
              <a:rPr lang="en-US" kern="1200">
                <a:solidFill>
                  <a:srgbClr val="FFFFFF"/>
                </a:solidFill>
                <a:latin typeface="+mj-lt"/>
                <a:ea typeface="+mj-ea"/>
                <a:cs typeface="+mj-cs"/>
              </a:rPr>
              <a:t>And Onward to 2024…</a:t>
            </a:r>
          </a:p>
        </p:txBody>
      </p:sp>
      <p:sp>
        <p:nvSpPr>
          <p:cNvPr id="6" name="TextBox 5">
            <a:extLst>
              <a:ext uri="{FF2B5EF4-FFF2-40B4-BE49-F238E27FC236}">
                <a16:creationId xmlns:a16="http://schemas.microsoft.com/office/drawing/2014/main" id="{6B18F2A8-0EEE-CC8E-03A2-FD29355BB110}"/>
              </a:ext>
            </a:extLst>
          </p:cNvPr>
          <p:cNvSpPr txBox="1"/>
          <p:nvPr/>
        </p:nvSpPr>
        <p:spPr>
          <a:xfrm>
            <a:off x="386450" y="5001864"/>
            <a:ext cx="3348038" cy="1116013"/>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dirty="0">
                <a:solidFill>
                  <a:srgbClr val="FFFFFF"/>
                </a:solidFill>
              </a:rPr>
              <a:t>https://</a:t>
            </a:r>
            <a:r>
              <a:rPr lang="en-US" sz="1300" dirty="0" err="1">
                <a:solidFill>
                  <a:srgbClr val="FFFFFF"/>
                </a:solidFill>
              </a:rPr>
              <a:t>www.investopedia.com</a:t>
            </a:r>
            <a:r>
              <a:rPr lang="en-US" sz="1300" dirty="0">
                <a:solidFill>
                  <a:srgbClr val="FFFFFF"/>
                </a:solidFill>
              </a:rPr>
              <a:t>/what-to-expect-from-bitcoin-and-crypto-markets-in-2024-8404514</a:t>
            </a:r>
          </a:p>
        </p:txBody>
      </p:sp>
    </p:spTree>
    <p:extLst>
      <p:ext uri="{BB962C8B-B14F-4D97-AF65-F5344CB8AC3E}">
        <p14:creationId xmlns:p14="http://schemas.microsoft.com/office/powerpoint/2010/main" val="33932351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8AEB-F556-E2B3-FBEB-2E5601E4B3F8}"/>
              </a:ext>
            </a:extLst>
          </p:cNvPr>
          <p:cNvSpPr>
            <a:spLocks noGrp="1"/>
          </p:cNvSpPr>
          <p:nvPr>
            <p:ph type="title"/>
          </p:nvPr>
        </p:nvSpPr>
        <p:spPr/>
        <p:txBody>
          <a:bodyPr>
            <a:normAutofit fontScale="90000"/>
          </a:bodyPr>
          <a:lstStyle/>
          <a:p>
            <a:r>
              <a:rPr lang="en-US" dirty="0"/>
              <a:t>And Now (3/8/2024), Spot Bitcoin ETFs</a:t>
            </a:r>
          </a:p>
        </p:txBody>
      </p:sp>
      <p:pic>
        <p:nvPicPr>
          <p:cNvPr id="6" name="Content Placeholder 5" descr="A group of gold coins&#10;&#10;Description automatically generated">
            <a:extLst>
              <a:ext uri="{FF2B5EF4-FFF2-40B4-BE49-F238E27FC236}">
                <a16:creationId xmlns:a16="http://schemas.microsoft.com/office/drawing/2014/main" id="{C4F95CE7-C31A-1957-AE3A-CBFFA65F91A4}"/>
              </a:ext>
            </a:extLst>
          </p:cNvPr>
          <p:cNvPicPr>
            <a:picLocks noGrp="1" noChangeAspect="1"/>
          </p:cNvPicPr>
          <p:nvPr>
            <p:ph idx="1"/>
          </p:nvPr>
        </p:nvPicPr>
        <p:blipFill>
          <a:blip r:embed="rId2"/>
          <a:stretch>
            <a:fillRect/>
          </a:stretch>
        </p:blipFill>
        <p:spPr>
          <a:xfrm>
            <a:off x="1685198" y="1600200"/>
            <a:ext cx="5773604" cy="4525963"/>
          </a:xfrm>
        </p:spPr>
      </p:pic>
      <p:sp>
        <p:nvSpPr>
          <p:cNvPr id="4" name="Slide Number Placeholder 3">
            <a:extLst>
              <a:ext uri="{FF2B5EF4-FFF2-40B4-BE49-F238E27FC236}">
                <a16:creationId xmlns:a16="http://schemas.microsoft.com/office/drawing/2014/main" id="{556C759F-275F-1693-7AF0-007001B7D77D}"/>
              </a:ext>
            </a:extLst>
          </p:cNvPr>
          <p:cNvSpPr>
            <a:spLocks noGrp="1"/>
          </p:cNvSpPr>
          <p:nvPr>
            <p:ph type="sldNum" sz="quarter" idx="12"/>
          </p:nvPr>
        </p:nvSpPr>
        <p:spPr/>
        <p:txBody>
          <a:bodyPr/>
          <a:lstStyle/>
          <a:p>
            <a:fld id="{16CE333F-2060-0E4C-9522-8EFD15CA4C3C}" type="slidenum">
              <a:rPr lang="en-US" smtClean="0"/>
              <a:t>99</a:t>
            </a:fld>
            <a:endParaRPr lang="en-US"/>
          </a:p>
        </p:txBody>
      </p:sp>
    </p:spTree>
    <p:extLst>
      <p:ext uri="{BB962C8B-B14F-4D97-AF65-F5344CB8AC3E}">
        <p14:creationId xmlns:p14="http://schemas.microsoft.com/office/powerpoint/2010/main" val="3903009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7204</TotalTime>
  <Words>12478</Words>
  <Application>Microsoft Macintosh PowerPoint</Application>
  <PresentationFormat>On-screen Show (4:3)</PresentationFormat>
  <Paragraphs>871</Paragraphs>
  <Slides>158</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158</vt:i4>
      </vt:variant>
    </vt:vector>
  </HeadingPairs>
  <TitlesOfParts>
    <vt:vector size="166" baseType="lpstr">
      <vt:lpstr>Arial</vt:lpstr>
      <vt:lpstr>avenirnext</vt:lpstr>
      <vt:lpstr>Calibri</vt:lpstr>
      <vt:lpstr>Cambria Math</vt:lpstr>
      <vt:lpstr>Georgia</vt:lpstr>
      <vt:lpstr>Inter</vt:lpstr>
      <vt:lpstr>source-serif-pro</vt:lpstr>
      <vt:lpstr>Office Theme</vt:lpstr>
      <vt:lpstr>Lecture 17</vt:lpstr>
      <vt:lpstr>Santa Fe Institute Meeting on Money November 12-14, 2015</vt:lpstr>
      <vt:lpstr>Properties of Money</vt:lpstr>
      <vt:lpstr>Below are shown pieces of paper with pictures of dead people on them</vt:lpstr>
      <vt:lpstr>Three Stages of Money (as per Ray Dalio, “Principles for Dealing with the Changing World Order”)</vt:lpstr>
      <vt:lpstr>Crypto is Controversial!</vt:lpstr>
      <vt:lpstr>PowerPoint Presentation</vt:lpstr>
      <vt:lpstr>PowerPoint Presentation</vt:lpstr>
      <vt:lpstr>PowerPoint Presentation</vt:lpstr>
      <vt:lpstr>But Today (3/11/2024)</vt:lpstr>
      <vt:lpstr>PowerPoint Presentation</vt:lpstr>
      <vt:lpstr>PowerPoint Presentation</vt:lpstr>
      <vt:lpstr>On the Value of Krugman’s (or Anyone’s) Predictions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Cathie Wood on Bitcoin (2/3/2023)</vt:lpstr>
      <vt:lpstr>PowerPoint Presentation</vt:lpstr>
      <vt:lpstr>If You Read No Other Book, Read This One</vt:lpstr>
      <vt:lpstr>Money https://en.wikipedia.org/wiki/Money</vt:lpstr>
      <vt:lpstr>Alternatively</vt:lpstr>
      <vt:lpstr>Example:   A Simple form of Money</vt:lpstr>
      <vt:lpstr>United Miles Can be Used for Many Things</vt:lpstr>
      <vt:lpstr>Commodity Money</vt:lpstr>
      <vt:lpstr>Fiat Money</vt:lpstr>
      <vt:lpstr>Money Supply</vt:lpstr>
      <vt:lpstr>Types of Money (US)</vt:lpstr>
      <vt:lpstr>Money Supply is Shrinking (2022) First Time Ever!</vt:lpstr>
      <vt:lpstr>Money Supply is Shrinking (2022) First Time Ever!</vt:lpstr>
      <vt:lpstr>Money Supply is Shrinking (2022) </vt:lpstr>
      <vt:lpstr>M3 Money Supply to 3/2024 (and the shrinking continues…) https://fred.stlouisfed.org/series/MABMM301USM189S </vt:lpstr>
      <vt:lpstr>What Could Go Wrong? </vt:lpstr>
      <vt:lpstr>Money: Rai Stones in Micronesia</vt:lpstr>
      <vt:lpstr>History of Money Barter</vt:lpstr>
      <vt:lpstr>History of Money Representative Money</vt:lpstr>
      <vt:lpstr>History of Money: Coins</vt:lpstr>
      <vt:lpstr>History of Money Gold Standard</vt:lpstr>
      <vt:lpstr>History of Money Rise of the Petrodollar Standard </vt:lpstr>
      <vt:lpstr>Monetary Policy: Federal Reserve</vt:lpstr>
      <vt:lpstr>Monetary Policy Inflation and Deflation</vt:lpstr>
      <vt:lpstr>Control of Money Supply</vt:lpstr>
      <vt:lpstr>Self Organizing Monetary Systems</vt:lpstr>
      <vt:lpstr>PowerPoint Presentation</vt:lpstr>
      <vt:lpstr>Bitcoin</vt:lpstr>
      <vt:lpstr>Bitcoin</vt:lpstr>
      <vt:lpstr>Bitcoin</vt:lpstr>
      <vt:lpstr>PowerPoint Presentation</vt:lpstr>
      <vt:lpstr>PowerPoint Presentation</vt:lpstr>
      <vt:lpstr>Cryptocurrencies https://en.wikipedia.org/wiki/Cryptocurrency</vt:lpstr>
      <vt:lpstr>Cryptocurrencies https://en.wikipedia.org/wiki/List_of_cryptocurrencies</vt:lpstr>
      <vt:lpstr>PowerPoint Presentation</vt:lpstr>
      <vt:lpstr>Bitcoin Summary https://en.wikipedia.org/wiki/Bitcoin</vt:lpstr>
      <vt:lpstr>Bitcoin Wiki https://en.bitcoin.it/wiki/Main_Page</vt:lpstr>
      <vt:lpstr>Bitcoin Wiki https://en.bitcoin.it/wiki/Main_Page</vt:lpstr>
      <vt:lpstr>Bitcoin Approached a Record Value http://www.cnbc.com/2017/02/23/bitcoin-is-surging--but-that-might-not-mean-what-you-think.html</vt:lpstr>
      <vt:lpstr>Bitcoin Approaches a Record Value http://www.cnbc.com/2017/02/23/bitcoin-is-surging--but-that-might-not-mean-what-you-think.html</vt:lpstr>
      <vt:lpstr>PowerPoint Presentation</vt:lpstr>
      <vt:lpstr>PowerPoint Presentation</vt:lpstr>
      <vt:lpstr>PowerPoint Presentation</vt:lpstr>
      <vt:lpstr>How Isaac Newton went Broke The South Sea Bubble </vt:lpstr>
      <vt:lpstr>Model for Bitcoin Future Values https://medium.com/@100trillionUSD/modeling-bitcoins-value-with-scarcity-91fa0fc03e25</vt:lpstr>
      <vt:lpstr>Model for Bitcoin Future Values https://medium.com/@100trillionUSD/modeling-bitcoins-value-with-scarcity-91fa0fc03e25</vt:lpstr>
      <vt:lpstr>Bitcoin is Inherently Deflationary (Meaning that a unit is worth more over time) https://medium.com/@100trillionUSD/modeling-bitcoins-value-with-scarcity-91fa0fc03e25</vt:lpstr>
      <vt:lpstr>Model for Bitcoin Future Values https://medium.com/@100trillionUSD/modeling-bitcoins-value-with-scarcity-91fa0fc03e25</vt:lpstr>
      <vt:lpstr>Bitcoin S2F Model Validation https://medium.com/@100trillionUSD/modeling-bitcoins-value-with-scarcity-91fa0fc03e25</vt:lpstr>
      <vt:lpstr>Bitcoin S2F Model Validation https://medium.com/@100trillionUSD/modeling-bitcoins-value-with-scarcity-91fa0fc03e25</vt:lpstr>
      <vt:lpstr>Bitcoin S2F Model Validation https://medium.com/@100trillionUSD/modeling-bitcoins-value-with-scarcity-91fa0fc03e25</vt:lpstr>
      <vt:lpstr>Bitcoin S2F Model Validation https://medium.com/@100trillionUSD/modeling-bitcoins-value-with-scarcity-91fa0fc03e25</vt:lpstr>
      <vt:lpstr>S2F Live Chart Price Projection https://buybitcoinworldwide.com/stats/stock-to-flow/</vt:lpstr>
      <vt:lpstr>S2F Live Long-Term Power Law https://buybitcoinworldwide.com/stats/stock-to-flow/</vt:lpstr>
      <vt:lpstr>S2F Live Long Term Rainbow Chart https://buybitcoinworldwide.com/stats/stock-to-flow/</vt:lpstr>
      <vt:lpstr>S2F Live Relative Strength Index https://buybitcoinworldwide.com/stats/monthly-rsi/</vt:lpstr>
      <vt:lpstr>Bitcoin is Highly Volatile, But…</vt:lpstr>
      <vt:lpstr>PowerPoint Presentation</vt:lpstr>
      <vt:lpstr>PowerPoint Presentation</vt:lpstr>
      <vt:lpstr>Crypto Currency Exchanges https://cryptocoincharts.info/markets/info</vt:lpstr>
      <vt:lpstr>Curious Facts: First Bitcoin Transaction http://www.coindesk.com/bitcoin-pizza-day-celebrating-pizza-bought-10000-btc/</vt:lpstr>
      <vt:lpstr>And The Adoption Wave Still Grows…</vt:lpstr>
      <vt:lpstr>Blockchain and Crypto Adoption Wave https://chaindebrief.com/cryptocurrency-adoption-curve-is-the-fastest-in-human-history/</vt:lpstr>
      <vt:lpstr>Bitcoin https://en.wikipedia.org/wiki/Bitcoin</vt:lpstr>
      <vt:lpstr>Bitcoin https://en.wikipedia.org/wiki/Bitcoin</vt:lpstr>
      <vt:lpstr>Bitcoin https://en.wikipedia.org/wiki/Bitcoin</vt:lpstr>
      <vt:lpstr>Pre-History</vt:lpstr>
      <vt:lpstr>Creation</vt:lpstr>
      <vt:lpstr>History https://en.wikipedia.org/wiki/Bitcoin</vt:lpstr>
      <vt:lpstr>Satoshi Nakamoto</vt:lpstr>
      <vt:lpstr>History https://en.wikipedia.org/wiki/Bitcoin</vt:lpstr>
      <vt:lpstr>History https://en.wikipedia.org/wiki/Bitcoin</vt:lpstr>
      <vt:lpstr>History https://en.wikipedia.org/wiki/Bitcoin</vt:lpstr>
      <vt:lpstr>History https://en.wikipedia.org/wiki/Bitcoin</vt:lpstr>
      <vt:lpstr>History https://en.wikipedia.org/wiki/Bitcoin</vt:lpstr>
      <vt:lpstr>Fast Forward to 2021…</vt:lpstr>
      <vt:lpstr>And Onward to 2024…</vt:lpstr>
      <vt:lpstr>And Now (3/8/2024), Spot Bitcoin ETFs</vt:lpstr>
      <vt:lpstr>The Network Effect (Metcalfe’s Law) https://en.wikipedia.org/wiki/Metcalfe%27s_law</vt:lpstr>
      <vt:lpstr>Network Effects https://en.wikipedia.org/wiki/Metcalfe%27s_law</vt:lpstr>
      <vt:lpstr>Bitcoin and the Network Effect https://river.com/learn/bitcoins-network-effect/</vt:lpstr>
      <vt:lpstr>Bitcoin and the Network Effect https://river.com/learn/bitcoins-network-effect/</vt:lpstr>
      <vt:lpstr>Bitcoin Units https://en.wikipedia.org/wiki/Bitcoin</vt:lpstr>
      <vt:lpstr>Bitcoin Transactions https://en.wikipedia.org/wiki/Bitcoin</vt:lpstr>
      <vt:lpstr>Bitcoin Fees https://en.wikipedia.org/wiki/Bitcoin</vt:lpstr>
      <vt:lpstr>Bitcoin Hash https://en.wikipedia.org/wiki/Bitcoin</vt:lpstr>
      <vt:lpstr>Cryptographic Hash https://en.wikipedia.org/wiki/Cryptographic_hash_function</vt:lpstr>
      <vt:lpstr>Cryptographic Hash https://en.wikipedia.org/wiki/Cryptographic_hash_function</vt:lpstr>
      <vt:lpstr>Cryptographic Hash (“One-way Hash”) https://en.wikipedia.org/wiki/Cryptographic_hash_function</vt:lpstr>
      <vt:lpstr>Crypographic Hash https://en.wikipedia.org/wiki/Bitcoin</vt:lpstr>
      <vt:lpstr>Note:  A Hash is a Hexidecimal Number https://en.wikipedia.org/wiki/Hexadecimal</vt:lpstr>
      <vt:lpstr>Bitcoin Hash https://en.wikipedia.org/wiki/Bitcoin</vt:lpstr>
      <vt:lpstr>Hash Tables: Used to Locate Records https://en.wikipedia.org/wiki/Bitcoin</vt:lpstr>
      <vt:lpstr>Uses of the Hash - Example https://en.wikipedia.org/wiki/Cryptographic_hash_function</vt:lpstr>
      <vt:lpstr>Uses of the Hash in Bitcoin http://www.coindesk.com/information/how-bitcoin-mining-works/</vt:lpstr>
      <vt:lpstr>Purpose of the Hash http://www.coindesk.com/information/how-bitcoin-mining-works/</vt:lpstr>
      <vt:lpstr>Purpose of the Hash: False Blocks http://www.coindesk.com/information/how-bitcoin-mining-works/</vt:lpstr>
      <vt:lpstr>Simple Explanation of Hash https://99bitcoins.com/what-is-bitcoin-hash/</vt:lpstr>
      <vt:lpstr>Bitcoin Hash Rate https://www.blockchain.com/explorer/charts/hash-rate</vt:lpstr>
      <vt:lpstr>Bitcoin Mining https://en.wikipedia.org/wiki/Bitcoin</vt:lpstr>
      <vt:lpstr>Bitcoin Mining https://en.wikipedia.org/wiki/Bitcoin</vt:lpstr>
      <vt:lpstr>Meaning of a “Nonce” https://en.bitcoin.it/wiki/Nonce</vt:lpstr>
      <vt:lpstr>Example of a Hashed Block https://blockexplorer.com/block/00000000000000001e8d6829a8a21adc5d38d0a473b144b6765798e61f98bd1d</vt:lpstr>
      <vt:lpstr>Bitcoin Blockchain https://en.wikipedia.org/wiki/Bitcoin</vt:lpstr>
      <vt:lpstr>Bitcoin Blockchain https://en.wikipedia.org/wiki/Bitcoin</vt:lpstr>
      <vt:lpstr>Building the Blockchain https://99bitcoins.com/bitcoin-blocks-confirmations/</vt:lpstr>
      <vt:lpstr>Blockchain https://www.blockchain.com/</vt:lpstr>
      <vt:lpstr>PowerPoint Presentation</vt:lpstr>
      <vt:lpstr>Block #513521 Transactions </vt:lpstr>
      <vt:lpstr>Blockchain https://blockexplorer.one/bitcoin/mainnet</vt:lpstr>
      <vt:lpstr>Blockchain https://blockexplorer.one/bitcoin/mainnet</vt:lpstr>
      <vt:lpstr>Blockchain https://blockexplorer.one/bitcoin/mainnet</vt:lpstr>
      <vt:lpstr>Bitcoin Mining https://en.wikipedia.org/wiki/Bitcoin</vt:lpstr>
      <vt:lpstr>Bitcoin Mining Practicalities https://en.wikipedia.org/wiki/Bitcoin</vt:lpstr>
      <vt:lpstr>Cryptojacking https://www.wired.com/story/cryptojacking-cryptocurrency-mining-browser/</vt:lpstr>
      <vt:lpstr>Bitcoin Energy Consumption https://en.wikipedia.org/wiki/Bitcoin</vt:lpstr>
      <vt:lpstr>Energy Consumption Statistics https://bitcoinmagazine.com/business/bitcoin-energy-use-compare-industry</vt:lpstr>
      <vt:lpstr>Energy Consumption Statistics https://bitcoinminingcouncil.com/wp-content/uploads/2022/07/2022.07.19-BMC-Presentation-Q2-22-Presentation.pdf Also: https://docsend.com/view/adwmdeeyfvqwecj2</vt:lpstr>
      <vt:lpstr>PowerPoint Presentation</vt:lpstr>
      <vt:lpstr>Bitcoin Supply https://en.wikipedia.org/wiki/Bitcoin</vt:lpstr>
      <vt:lpstr>Wallets https://en.wikipedia.org/wiki/Bitcoin</vt:lpstr>
      <vt:lpstr>Wallets https://en.wikipedia.org/wiki/Bitcoin</vt:lpstr>
      <vt:lpstr>Wallets https://en.wikipedia.org/wiki/Bitcoin</vt:lpstr>
      <vt:lpstr>Wallets https://en.wikipedia.org/wiki/Bitcoin</vt:lpstr>
      <vt:lpstr>Ownership https://en.wikipedia.org/wiki/Bitcoin</vt:lpstr>
      <vt:lpstr>Governance https://en.wikipedia.org/wiki/Bitcoin</vt:lpstr>
      <vt:lpstr>Governance https://en.wikipedia.org/wiki/Bitcoin</vt:lpstr>
      <vt:lpstr>PowerPoint Presentation</vt:lpstr>
      <vt:lpstr>Applications of Blockchain https://www.nytimes.com/2017/03/04/business/dealbook/blockchain-ibm-bitcoin.html?hp&amp;action=click&amp;pgtype=Homepage&amp;clickSource=story-heading&amp;module=second-column-region&amp;region=top-news&amp;WT.nav=top-news</vt:lpstr>
      <vt:lpstr>Recent Advances in Bitcoin Technology: Lightning Network</vt:lpstr>
      <vt:lpstr>PowerPoint Presentation</vt:lpstr>
      <vt:lpstr>Bitcoin Ordinals (2/17/2023)</vt:lpstr>
      <vt:lpstr>…And the Adoption Wave Continues (CNBC:  3/9/2022) https://www.cnbc.com/2022/03/09/heres-whats-in-bidens-executive-order-on-crypto.html</vt:lpstr>
      <vt:lpstr>Decentralized Finance (DeFi) https://en.wikipedia.org/wiki/Decentralized_finance</vt:lpstr>
      <vt:lpstr>History of DeFi</vt:lpstr>
      <vt:lpstr>Aggregators</vt:lpstr>
      <vt:lpstr>And Finally…Volcanoes can be Useful!</vt:lpstr>
    </vt:vector>
  </TitlesOfParts>
  <Company>University of California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23</dc:title>
  <dc:creator>John Rundle</dc:creator>
  <cp:lastModifiedBy>John Rundle</cp:lastModifiedBy>
  <cp:revision>223</cp:revision>
  <dcterms:created xsi:type="dcterms:W3CDTF">2017-02-21T04:03:29Z</dcterms:created>
  <dcterms:modified xsi:type="dcterms:W3CDTF">2024-03-15T16:39:50Z</dcterms:modified>
</cp:coreProperties>
</file>