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4" r:id="rId2"/>
    <p:sldId id="307" r:id="rId3"/>
    <p:sldId id="323" r:id="rId4"/>
    <p:sldId id="324" r:id="rId5"/>
    <p:sldId id="308" r:id="rId6"/>
    <p:sldId id="309" r:id="rId7"/>
    <p:sldId id="310" r:id="rId8"/>
    <p:sldId id="311" r:id="rId9"/>
    <p:sldId id="312" r:id="rId10"/>
    <p:sldId id="315" r:id="rId11"/>
    <p:sldId id="313" r:id="rId12"/>
    <p:sldId id="319" r:id="rId13"/>
    <p:sldId id="314" r:id="rId14"/>
    <p:sldId id="318" r:id="rId15"/>
    <p:sldId id="316" r:id="rId16"/>
    <p:sldId id="320" r:id="rId17"/>
    <p:sldId id="321" r:id="rId18"/>
    <p:sldId id="32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4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405"/>
  </p:normalViewPr>
  <p:slideViewPr>
    <p:cSldViewPr snapToGrid="0" snapToObjects="1">
      <p:cViewPr varScale="1">
        <p:scale>
          <a:sx n="127" d="100"/>
          <a:sy n="127" d="100"/>
        </p:scale>
        <p:origin x="4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EF61B-3CA6-784D-A37C-994625EE2C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BD529D-E6E1-8040-B21C-B9B4D72400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2502EC-9690-F44C-B930-3438B37FFEFB}"/>
              </a:ext>
            </a:extLst>
          </p:cNvPr>
          <p:cNvSpPr>
            <a:spLocks noGrp="1"/>
          </p:cNvSpPr>
          <p:nvPr>
            <p:ph type="dt" sz="half" idx="10"/>
          </p:nvPr>
        </p:nvSpPr>
        <p:spPr/>
        <p:txBody>
          <a:bodyPr/>
          <a:lstStyle/>
          <a:p>
            <a:fld id="{18D4923A-C92A-514B-8C6E-70F0A2A1CDF7}" type="datetimeFigureOut">
              <a:rPr lang="en-US" smtClean="0"/>
              <a:t>11/13/21</a:t>
            </a:fld>
            <a:endParaRPr lang="en-US"/>
          </a:p>
        </p:txBody>
      </p:sp>
      <p:sp>
        <p:nvSpPr>
          <p:cNvPr id="5" name="Footer Placeholder 4">
            <a:extLst>
              <a:ext uri="{FF2B5EF4-FFF2-40B4-BE49-F238E27FC236}">
                <a16:creationId xmlns:a16="http://schemas.microsoft.com/office/drawing/2014/main" id="{43AFA161-EA26-6C40-9AC7-9CBE27C7F9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200877-FED1-D443-A13F-110C0258053C}"/>
              </a:ext>
            </a:extLst>
          </p:cNvPr>
          <p:cNvSpPr>
            <a:spLocks noGrp="1"/>
          </p:cNvSpPr>
          <p:nvPr>
            <p:ph type="sldNum" sz="quarter" idx="12"/>
          </p:nvPr>
        </p:nvSpPr>
        <p:spPr/>
        <p:txBody>
          <a:bodyPr/>
          <a:lstStyle/>
          <a:p>
            <a:fld id="{647F135E-11B9-6C4F-ADC1-E7CBD38196C3}" type="slidenum">
              <a:rPr lang="en-US" smtClean="0"/>
              <a:t>‹#›</a:t>
            </a:fld>
            <a:endParaRPr lang="en-US"/>
          </a:p>
        </p:txBody>
      </p:sp>
    </p:spTree>
    <p:extLst>
      <p:ext uri="{BB962C8B-B14F-4D97-AF65-F5344CB8AC3E}">
        <p14:creationId xmlns:p14="http://schemas.microsoft.com/office/powerpoint/2010/main" val="248513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7F2C7-E3C5-D14B-801B-3BE40351FE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1B4BB4-9618-AA45-B337-645306E4442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785B3-D4D7-5B4A-9691-FF73AB39DF4A}"/>
              </a:ext>
            </a:extLst>
          </p:cNvPr>
          <p:cNvSpPr>
            <a:spLocks noGrp="1"/>
          </p:cNvSpPr>
          <p:nvPr>
            <p:ph type="dt" sz="half" idx="10"/>
          </p:nvPr>
        </p:nvSpPr>
        <p:spPr/>
        <p:txBody>
          <a:bodyPr/>
          <a:lstStyle/>
          <a:p>
            <a:fld id="{18D4923A-C92A-514B-8C6E-70F0A2A1CDF7}" type="datetimeFigureOut">
              <a:rPr lang="en-US" smtClean="0"/>
              <a:t>11/13/21</a:t>
            </a:fld>
            <a:endParaRPr lang="en-US"/>
          </a:p>
        </p:txBody>
      </p:sp>
      <p:sp>
        <p:nvSpPr>
          <p:cNvPr id="5" name="Footer Placeholder 4">
            <a:extLst>
              <a:ext uri="{FF2B5EF4-FFF2-40B4-BE49-F238E27FC236}">
                <a16:creationId xmlns:a16="http://schemas.microsoft.com/office/drawing/2014/main" id="{EECF29A6-1C64-A14A-8019-0D14142714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4E305F-69B2-ED4B-B23F-145C0BDACCC4}"/>
              </a:ext>
            </a:extLst>
          </p:cNvPr>
          <p:cNvSpPr>
            <a:spLocks noGrp="1"/>
          </p:cNvSpPr>
          <p:nvPr>
            <p:ph type="sldNum" sz="quarter" idx="12"/>
          </p:nvPr>
        </p:nvSpPr>
        <p:spPr/>
        <p:txBody>
          <a:bodyPr/>
          <a:lstStyle/>
          <a:p>
            <a:fld id="{647F135E-11B9-6C4F-ADC1-E7CBD38196C3}" type="slidenum">
              <a:rPr lang="en-US" smtClean="0"/>
              <a:t>‹#›</a:t>
            </a:fld>
            <a:endParaRPr lang="en-US"/>
          </a:p>
        </p:txBody>
      </p:sp>
    </p:spTree>
    <p:extLst>
      <p:ext uri="{BB962C8B-B14F-4D97-AF65-F5344CB8AC3E}">
        <p14:creationId xmlns:p14="http://schemas.microsoft.com/office/powerpoint/2010/main" val="2101676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B25EFC-638D-E944-B53B-55AABACB14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DC2ABC-23FF-1C43-BDFD-C1DE1278431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63B5E-94D7-4942-A93B-B7132C5F8C5B}"/>
              </a:ext>
            </a:extLst>
          </p:cNvPr>
          <p:cNvSpPr>
            <a:spLocks noGrp="1"/>
          </p:cNvSpPr>
          <p:nvPr>
            <p:ph type="dt" sz="half" idx="10"/>
          </p:nvPr>
        </p:nvSpPr>
        <p:spPr/>
        <p:txBody>
          <a:bodyPr/>
          <a:lstStyle/>
          <a:p>
            <a:fld id="{18D4923A-C92A-514B-8C6E-70F0A2A1CDF7}" type="datetimeFigureOut">
              <a:rPr lang="en-US" smtClean="0"/>
              <a:t>11/13/21</a:t>
            </a:fld>
            <a:endParaRPr lang="en-US"/>
          </a:p>
        </p:txBody>
      </p:sp>
      <p:sp>
        <p:nvSpPr>
          <p:cNvPr id="5" name="Footer Placeholder 4">
            <a:extLst>
              <a:ext uri="{FF2B5EF4-FFF2-40B4-BE49-F238E27FC236}">
                <a16:creationId xmlns:a16="http://schemas.microsoft.com/office/drawing/2014/main" id="{13BE71B8-E288-434F-94A4-6B76ECBA6D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D447A1-0B97-0D41-B89C-4D768DEF72AC}"/>
              </a:ext>
            </a:extLst>
          </p:cNvPr>
          <p:cNvSpPr>
            <a:spLocks noGrp="1"/>
          </p:cNvSpPr>
          <p:nvPr>
            <p:ph type="sldNum" sz="quarter" idx="12"/>
          </p:nvPr>
        </p:nvSpPr>
        <p:spPr/>
        <p:txBody>
          <a:bodyPr/>
          <a:lstStyle/>
          <a:p>
            <a:fld id="{647F135E-11B9-6C4F-ADC1-E7CBD38196C3}" type="slidenum">
              <a:rPr lang="en-US" smtClean="0"/>
              <a:t>‹#›</a:t>
            </a:fld>
            <a:endParaRPr lang="en-US"/>
          </a:p>
        </p:txBody>
      </p:sp>
    </p:spTree>
    <p:extLst>
      <p:ext uri="{BB962C8B-B14F-4D97-AF65-F5344CB8AC3E}">
        <p14:creationId xmlns:p14="http://schemas.microsoft.com/office/powerpoint/2010/main" val="1374139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E1B1-FAD8-0F4A-9422-3EF5C0E5C2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7D52FD-F80A-C24C-8B67-D9A26F01E9E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78966-F94B-4F4C-BFC9-9A3AFE3222EE}"/>
              </a:ext>
            </a:extLst>
          </p:cNvPr>
          <p:cNvSpPr>
            <a:spLocks noGrp="1"/>
          </p:cNvSpPr>
          <p:nvPr>
            <p:ph type="dt" sz="half" idx="10"/>
          </p:nvPr>
        </p:nvSpPr>
        <p:spPr/>
        <p:txBody>
          <a:bodyPr/>
          <a:lstStyle/>
          <a:p>
            <a:fld id="{18D4923A-C92A-514B-8C6E-70F0A2A1CDF7}" type="datetimeFigureOut">
              <a:rPr lang="en-US" smtClean="0"/>
              <a:t>11/13/21</a:t>
            </a:fld>
            <a:endParaRPr lang="en-US"/>
          </a:p>
        </p:txBody>
      </p:sp>
      <p:sp>
        <p:nvSpPr>
          <p:cNvPr id="5" name="Footer Placeholder 4">
            <a:extLst>
              <a:ext uri="{FF2B5EF4-FFF2-40B4-BE49-F238E27FC236}">
                <a16:creationId xmlns:a16="http://schemas.microsoft.com/office/drawing/2014/main" id="{6A5A68BC-E01D-354E-A8EB-498BD598B0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C9DD2-423F-8545-9666-606722FB5032}"/>
              </a:ext>
            </a:extLst>
          </p:cNvPr>
          <p:cNvSpPr>
            <a:spLocks noGrp="1"/>
          </p:cNvSpPr>
          <p:nvPr>
            <p:ph type="sldNum" sz="quarter" idx="12"/>
          </p:nvPr>
        </p:nvSpPr>
        <p:spPr/>
        <p:txBody>
          <a:bodyPr/>
          <a:lstStyle/>
          <a:p>
            <a:fld id="{647F135E-11B9-6C4F-ADC1-E7CBD38196C3}" type="slidenum">
              <a:rPr lang="en-US" smtClean="0"/>
              <a:t>‹#›</a:t>
            </a:fld>
            <a:endParaRPr lang="en-US"/>
          </a:p>
        </p:txBody>
      </p:sp>
    </p:spTree>
    <p:extLst>
      <p:ext uri="{BB962C8B-B14F-4D97-AF65-F5344CB8AC3E}">
        <p14:creationId xmlns:p14="http://schemas.microsoft.com/office/powerpoint/2010/main" val="249318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C7B9D-CD51-5B42-9E92-04EC16DC85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2AFF1C-8103-E44D-9D78-BA97EE6BB0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CB804C8-A7DC-D14A-8477-7DFCF71477F5}"/>
              </a:ext>
            </a:extLst>
          </p:cNvPr>
          <p:cNvSpPr>
            <a:spLocks noGrp="1"/>
          </p:cNvSpPr>
          <p:nvPr>
            <p:ph type="dt" sz="half" idx="10"/>
          </p:nvPr>
        </p:nvSpPr>
        <p:spPr/>
        <p:txBody>
          <a:bodyPr/>
          <a:lstStyle/>
          <a:p>
            <a:fld id="{18D4923A-C92A-514B-8C6E-70F0A2A1CDF7}" type="datetimeFigureOut">
              <a:rPr lang="en-US" smtClean="0"/>
              <a:t>11/13/21</a:t>
            </a:fld>
            <a:endParaRPr lang="en-US"/>
          </a:p>
        </p:txBody>
      </p:sp>
      <p:sp>
        <p:nvSpPr>
          <p:cNvPr id="5" name="Footer Placeholder 4">
            <a:extLst>
              <a:ext uri="{FF2B5EF4-FFF2-40B4-BE49-F238E27FC236}">
                <a16:creationId xmlns:a16="http://schemas.microsoft.com/office/drawing/2014/main" id="{3B876E8F-1D9E-5D4A-8BDC-3048E6F7BA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7EF1C-B74A-9446-A7D5-B23CFABFBE1D}"/>
              </a:ext>
            </a:extLst>
          </p:cNvPr>
          <p:cNvSpPr>
            <a:spLocks noGrp="1"/>
          </p:cNvSpPr>
          <p:nvPr>
            <p:ph type="sldNum" sz="quarter" idx="12"/>
          </p:nvPr>
        </p:nvSpPr>
        <p:spPr/>
        <p:txBody>
          <a:bodyPr/>
          <a:lstStyle/>
          <a:p>
            <a:fld id="{647F135E-11B9-6C4F-ADC1-E7CBD38196C3}" type="slidenum">
              <a:rPr lang="en-US" smtClean="0"/>
              <a:t>‹#›</a:t>
            </a:fld>
            <a:endParaRPr lang="en-US"/>
          </a:p>
        </p:txBody>
      </p:sp>
    </p:spTree>
    <p:extLst>
      <p:ext uri="{BB962C8B-B14F-4D97-AF65-F5344CB8AC3E}">
        <p14:creationId xmlns:p14="http://schemas.microsoft.com/office/powerpoint/2010/main" val="1497903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D045E-5AC7-A645-B6BF-144B770EF5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BC7761-E957-4348-A2F2-960BB6B0E2D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26EFC2-0F56-664D-9544-1ABEBB34CA8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535BD5-D774-2946-BF78-21CB8B6FA07B}"/>
              </a:ext>
            </a:extLst>
          </p:cNvPr>
          <p:cNvSpPr>
            <a:spLocks noGrp="1"/>
          </p:cNvSpPr>
          <p:nvPr>
            <p:ph type="dt" sz="half" idx="10"/>
          </p:nvPr>
        </p:nvSpPr>
        <p:spPr/>
        <p:txBody>
          <a:bodyPr/>
          <a:lstStyle/>
          <a:p>
            <a:fld id="{18D4923A-C92A-514B-8C6E-70F0A2A1CDF7}" type="datetimeFigureOut">
              <a:rPr lang="en-US" smtClean="0"/>
              <a:t>11/13/21</a:t>
            </a:fld>
            <a:endParaRPr lang="en-US"/>
          </a:p>
        </p:txBody>
      </p:sp>
      <p:sp>
        <p:nvSpPr>
          <p:cNvPr id="6" name="Footer Placeholder 5">
            <a:extLst>
              <a:ext uri="{FF2B5EF4-FFF2-40B4-BE49-F238E27FC236}">
                <a16:creationId xmlns:a16="http://schemas.microsoft.com/office/drawing/2014/main" id="{4906AAE3-EF7A-7544-A10A-C8C084CBBF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B7C7A-D3AD-8740-AE62-AA19CDEE4B8A}"/>
              </a:ext>
            </a:extLst>
          </p:cNvPr>
          <p:cNvSpPr>
            <a:spLocks noGrp="1"/>
          </p:cNvSpPr>
          <p:nvPr>
            <p:ph type="sldNum" sz="quarter" idx="12"/>
          </p:nvPr>
        </p:nvSpPr>
        <p:spPr/>
        <p:txBody>
          <a:bodyPr/>
          <a:lstStyle/>
          <a:p>
            <a:fld id="{647F135E-11B9-6C4F-ADC1-E7CBD38196C3}" type="slidenum">
              <a:rPr lang="en-US" smtClean="0"/>
              <a:t>‹#›</a:t>
            </a:fld>
            <a:endParaRPr lang="en-US"/>
          </a:p>
        </p:txBody>
      </p:sp>
    </p:spTree>
    <p:extLst>
      <p:ext uri="{BB962C8B-B14F-4D97-AF65-F5344CB8AC3E}">
        <p14:creationId xmlns:p14="http://schemas.microsoft.com/office/powerpoint/2010/main" val="313571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3AA2D-45FD-B844-B54E-CBF8D96578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691FE9-69CA-FB47-9B81-0810D4AACD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E65E3EF-646E-D447-89B8-E8AC1CDEB13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C316DB-8845-F440-9419-19DFE292B8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F71AEB0-D5A4-4643-BA19-8AA58F9059B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1FA5C0-6276-EE4F-AC55-270E444C7087}"/>
              </a:ext>
            </a:extLst>
          </p:cNvPr>
          <p:cNvSpPr>
            <a:spLocks noGrp="1"/>
          </p:cNvSpPr>
          <p:nvPr>
            <p:ph type="dt" sz="half" idx="10"/>
          </p:nvPr>
        </p:nvSpPr>
        <p:spPr/>
        <p:txBody>
          <a:bodyPr/>
          <a:lstStyle/>
          <a:p>
            <a:fld id="{18D4923A-C92A-514B-8C6E-70F0A2A1CDF7}" type="datetimeFigureOut">
              <a:rPr lang="en-US" smtClean="0"/>
              <a:t>11/13/21</a:t>
            </a:fld>
            <a:endParaRPr lang="en-US"/>
          </a:p>
        </p:txBody>
      </p:sp>
      <p:sp>
        <p:nvSpPr>
          <p:cNvPr id="8" name="Footer Placeholder 7">
            <a:extLst>
              <a:ext uri="{FF2B5EF4-FFF2-40B4-BE49-F238E27FC236}">
                <a16:creationId xmlns:a16="http://schemas.microsoft.com/office/drawing/2014/main" id="{FFA2564A-D3D0-2D4E-8039-2FD285CC42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5DCC3C-1B5D-D845-873B-0C01742CB5BB}"/>
              </a:ext>
            </a:extLst>
          </p:cNvPr>
          <p:cNvSpPr>
            <a:spLocks noGrp="1"/>
          </p:cNvSpPr>
          <p:nvPr>
            <p:ph type="sldNum" sz="quarter" idx="12"/>
          </p:nvPr>
        </p:nvSpPr>
        <p:spPr/>
        <p:txBody>
          <a:bodyPr/>
          <a:lstStyle/>
          <a:p>
            <a:fld id="{647F135E-11B9-6C4F-ADC1-E7CBD38196C3}" type="slidenum">
              <a:rPr lang="en-US" smtClean="0"/>
              <a:t>‹#›</a:t>
            </a:fld>
            <a:endParaRPr lang="en-US"/>
          </a:p>
        </p:txBody>
      </p:sp>
    </p:spTree>
    <p:extLst>
      <p:ext uri="{BB962C8B-B14F-4D97-AF65-F5344CB8AC3E}">
        <p14:creationId xmlns:p14="http://schemas.microsoft.com/office/powerpoint/2010/main" val="2744631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A2899-8623-CF4C-ABEE-6AE15037F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B4D987-FED9-C74D-A296-F2366C31A6AE}"/>
              </a:ext>
            </a:extLst>
          </p:cNvPr>
          <p:cNvSpPr>
            <a:spLocks noGrp="1"/>
          </p:cNvSpPr>
          <p:nvPr>
            <p:ph type="dt" sz="half" idx="10"/>
          </p:nvPr>
        </p:nvSpPr>
        <p:spPr/>
        <p:txBody>
          <a:bodyPr/>
          <a:lstStyle/>
          <a:p>
            <a:fld id="{18D4923A-C92A-514B-8C6E-70F0A2A1CDF7}" type="datetimeFigureOut">
              <a:rPr lang="en-US" smtClean="0"/>
              <a:t>11/13/21</a:t>
            </a:fld>
            <a:endParaRPr lang="en-US"/>
          </a:p>
        </p:txBody>
      </p:sp>
      <p:sp>
        <p:nvSpPr>
          <p:cNvPr id="4" name="Footer Placeholder 3">
            <a:extLst>
              <a:ext uri="{FF2B5EF4-FFF2-40B4-BE49-F238E27FC236}">
                <a16:creationId xmlns:a16="http://schemas.microsoft.com/office/drawing/2014/main" id="{FCC213A2-4E6E-7F44-80B4-F7EBAE626B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E34198-BEF7-CF4F-BB2A-9E0AE0B0A7B4}"/>
              </a:ext>
            </a:extLst>
          </p:cNvPr>
          <p:cNvSpPr>
            <a:spLocks noGrp="1"/>
          </p:cNvSpPr>
          <p:nvPr>
            <p:ph type="sldNum" sz="quarter" idx="12"/>
          </p:nvPr>
        </p:nvSpPr>
        <p:spPr/>
        <p:txBody>
          <a:bodyPr/>
          <a:lstStyle/>
          <a:p>
            <a:fld id="{647F135E-11B9-6C4F-ADC1-E7CBD38196C3}" type="slidenum">
              <a:rPr lang="en-US" smtClean="0"/>
              <a:t>‹#›</a:t>
            </a:fld>
            <a:endParaRPr lang="en-US"/>
          </a:p>
        </p:txBody>
      </p:sp>
    </p:spTree>
    <p:extLst>
      <p:ext uri="{BB962C8B-B14F-4D97-AF65-F5344CB8AC3E}">
        <p14:creationId xmlns:p14="http://schemas.microsoft.com/office/powerpoint/2010/main" val="1269334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A979AB-90D6-494F-AA37-A88811ABFA06}"/>
              </a:ext>
            </a:extLst>
          </p:cNvPr>
          <p:cNvSpPr>
            <a:spLocks noGrp="1"/>
          </p:cNvSpPr>
          <p:nvPr>
            <p:ph type="dt" sz="half" idx="10"/>
          </p:nvPr>
        </p:nvSpPr>
        <p:spPr/>
        <p:txBody>
          <a:bodyPr/>
          <a:lstStyle/>
          <a:p>
            <a:fld id="{18D4923A-C92A-514B-8C6E-70F0A2A1CDF7}" type="datetimeFigureOut">
              <a:rPr lang="en-US" smtClean="0"/>
              <a:t>11/13/21</a:t>
            </a:fld>
            <a:endParaRPr lang="en-US"/>
          </a:p>
        </p:txBody>
      </p:sp>
      <p:sp>
        <p:nvSpPr>
          <p:cNvPr id="3" name="Footer Placeholder 2">
            <a:extLst>
              <a:ext uri="{FF2B5EF4-FFF2-40B4-BE49-F238E27FC236}">
                <a16:creationId xmlns:a16="http://schemas.microsoft.com/office/drawing/2014/main" id="{4A7F81DF-11A2-5840-94F1-9A15E50049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AE0966-4FA6-7D4A-AAC7-1926CDAE1524}"/>
              </a:ext>
            </a:extLst>
          </p:cNvPr>
          <p:cNvSpPr>
            <a:spLocks noGrp="1"/>
          </p:cNvSpPr>
          <p:nvPr>
            <p:ph type="sldNum" sz="quarter" idx="12"/>
          </p:nvPr>
        </p:nvSpPr>
        <p:spPr/>
        <p:txBody>
          <a:bodyPr/>
          <a:lstStyle/>
          <a:p>
            <a:fld id="{647F135E-11B9-6C4F-ADC1-E7CBD38196C3}" type="slidenum">
              <a:rPr lang="en-US" smtClean="0"/>
              <a:t>‹#›</a:t>
            </a:fld>
            <a:endParaRPr lang="en-US"/>
          </a:p>
        </p:txBody>
      </p:sp>
    </p:spTree>
    <p:extLst>
      <p:ext uri="{BB962C8B-B14F-4D97-AF65-F5344CB8AC3E}">
        <p14:creationId xmlns:p14="http://schemas.microsoft.com/office/powerpoint/2010/main" val="753254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48E5B-DC1A-3A4E-A0C5-A3C54F83A2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D460C1-4007-D446-AC6E-848A18615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B434E5-1BAE-F54F-84CF-8FBF1A578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9459AA-DFD3-EB4A-840F-4D1F803E0CCD}"/>
              </a:ext>
            </a:extLst>
          </p:cNvPr>
          <p:cNvSpPr>
            <a:spLocks noGrp="1"/>
          </p:cNvSpPr>
          <p:nvPr>
            <p:ph type="dt" sz="half" idx="10"/>
          </p:nvPr>
        </p:nvSpPr>
        <p:spPr/>
        <p:txBody>
          <a:bodyPr/>
          <a:lstStyle/>
          <a:p>
            <a:fld id="{18D4923A-C92A-514B-8C6E-70F0A2A1CDF7}" type="datetimeFigureOut">
              <a:rPr lang="en-US" smtClean="0"/>
              <a:t>11/13/21</a:t>
            </a:fld>
            <a:endParaRPr lang="en-US"/>
          </a:p>
        </p:txBody>
      </p:sp>
      <p:sp>
        <p:nvSpPr>
          <p:cNvPr id="6" name="Footer Placeholder 5">
            <a:extLst>
              <a:ext uri="{FF2B5EF4-FFF2-40B4-BE49-F238E27FC236}">
                <a16:creationId xmlns:a16="http://schemas.microsoft.com/office/drawing/2014/main" id="{BA1BD0D0-CABE-9B45-8E69-503F803E86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CEF8D7-6137-EB4E-85E1-342CD4EB1CA2}"/>
              </a:ext>
            </a:extLst>
          </p:cNvPr>
          <p:cNvSpPr>
            <a:spLocks noGrp="1"/>
          </p:cNvSpPr>
          <p:nvPr>
            <p:ph type="sldNum" sz="quarter" idx="12"/>
          </p:nvPr>
        </p:nvSpPr>
        <p:spPr/>
        <p:txBody>
          <a:bodyPr/>
          <a:lstStyle/>
          <a:p>
            <a:fld id="{647F135E-11B9-6C4F-ADC1-E7CBD38196C3}" type="slidenum">
              <a:rPr lang="en-US" smtClean="0"/>
              <a:t>‹#›</a:t>
            </a:fld>
            <a:endParaRPr lang="en-US"/>
          </a:p>
        </p:txBody>
      </p:sp>
    </p:spTree>
    <p:extLst>
      <p:ext uri="{BB962C8B-B14F-4D97-AF65-F5344CB8AC3E}">
        <p14:creationId xmlns:p14="http://schemas.microsoft.com/office/powerpoint/2010/main" val="1863792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3EEEA-5994-934B-BB8E-BDD5ADEAC5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6FFF7F-9613-624D-8C86-4F438F8BBC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59E824-ABD7-5F44-B7AF-EFE5433C5F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033D0C5-7347-7444-A881-815E4A3B09D3}"/>
              </a:ext>
            </a:extLst>
          </p:cNvPr>
          <p:cNvSpPr>
            <a:spLocks noGrp="1"/>
          </p:cNvSpPr>
          <p:nvPr>
            <p:ph type="dt" sz="half" idx="10"/>
          </p:nvPr>
        </p:nvSpPr>
        <p:spPr/>
        <p:txBody>
          <a:bodyPr/>
          <a:lstStyle/>
          <a:p>
            <a:fld id="{18D4923A-C92A-514B-8C6E-70F0A2A1CDF7}" type="datetimeFigureOut">
              <a:rPr lang="en-US" smtClean="0"/>
              <a:t>11/13/21</a:t>
            </a:fld>
            <a:endParaRPr lang="en-US"/>
          </a:p>
        </p:txBody>
      </p:sp>
      <p:sp>
        <p:nvSpPr>
          <p:cNvPr id="6" name="Footer Placeholder 5">
            <a:extLst>
              <a:ext uri="{FF2B5EF4-FFF2-40B4-BE49-F238E27FC236}">
                <a16:creationId xmlns:a16="http://schemas.microsoft.com/office/drawing/2014/main" id="{D7838913-EEE3-2A46-8D44-B271BD9E3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9EB4EF-72F2-204B-A3AC-DA7599C96E11}"/>
              </a:ext>
            </a:extLst>
          </p:cNvPr>
          <p:cNvSpPr>
            <a:spLocks noGrp="1"/>
          </p:cNvSpPr>
          <p:nvPr>
            <p:ph type="sldNum" sz="quarter" idx="12"/>
          </p:nvPr>
        </p:nvSpPr>
        <p:spPr/>
        <p:txBody>
          <a:bodyPr/>
          <a:lstStyle/>
          <a:p>
            <a:fld id="{647F135E-11B9-6C4F-ADC1-E7CBD38196C3}" type="slidenum">
              <a:rPr lang="en-US" smtClean="0"/>
              <a:t>‹#›</a:t>
            </a:fld>
            <a:endParaRPr lang="en-US"/>
          </a:p>
        </p:txBody>
      </p:sp>
    </p:spTree>
    <p:extLst>
      <p:ext uri="{BB962C8B-B14F-4D97-AF65-F5344CB8AC3E}">
        <p14:creationId xmlns:p14="http://schemas.microsoft.com/office/powerpoint/2010/main" val="3611389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D2D2C4-2C9E-9149-8577-A0F69577E0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12E96B-4B43-114E-933E-4BE13C7E7D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71C6F-E8B4-3848-B149-F05A5DC5BD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4923A-C92A-514B-8C6E-70F0A2A1CDF7}" type="datetimeFigureOut">
              <a:rPr lang="en-US" smtClean="0"/>
              <a:t>11/13/21</a:t>
            </a:fld>
            <a:endParaRPr lang="en-US"/>
          </a:p>
        </p:txBody>
      </p:sp>
      <p:sp>
        <p:nvSpPr>
          <p:cNvPr id="5" name="Footer Placeholder 4">
            <a:extLst>
              <a:ext uri="{FF2B5EF4-FFF2-40B4-BE49-F238E27FC236}">
                <a16:creationId xmlns:a16="http://schemas.microsoft.com/office/drawing/2014/main" id="{98BEE3C5-1C1A-D641-B11F-368160AEA5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BADDE5-88C5-364C-8897-AB107EF95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F135E-11B9-6C4F-ADC1-E7CBD38196C3}" type="slidenum">
              <a:rPr lang="en-US" smtClean="0"/>
              <a:t>‹#›</a:t>
            </a:fld>
            <a:endParaRPr lang="en-US"/>
          </a:p>
        </p:txBody>
      </p:sp>
    </p:spTree>
    <p:extLst>
      <p:ext uri="{BB962C8B-B14F-4D97-AF65-F5344CB8AC3E}">
        <p14:creationId xmlns:p14="http://schemas.microsoft.com/office/powerpoint/2010/main" val="1104958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BCB07-49DB-9942-921B-43A5D2D06D9D}"/>
              </a:ext>
            </a:extLst>
          </p:cNvPr>
          <p:cNvSpPr>
            <a:spLocks noGrp="1"/>
          </p:cNvSpPr>
          <p:nvPr>
            <p:ph type="ctrTitle"/>
          </p:nvPr>
        </p:nvSpPr>
        <p:spPr/>
        <p:txBody>
          <a:bodyPr/>
          <a:lstStyle/>
          <a:p>
            <a:r>
              <a:rPr lang="en-US" dirty="0"/>
              <a:t>Fractals, Chaos, Complexity</a:t>
            </a:r>
            <a:br>
              <a:rPr lang="en-US" dirty="0"/>
            </a:br>
            <a:r>
              <a:rPr lang="en-US" dirty="0"/>
              <a:t>Physics-EPS 30</a:t>
            </a:r>
          </a:p>
        </p:txBody>
      </p:sp>
      <p:sp>
        <p:nvSpPr>
          <p:cNvPr id="3" name="Subtitle 2">
            <a:extLst>
              <a:ext uri="{FF2B5EF4-FFF2-40B4-BE49-F238E27FC236}">
                <a16:creationId xmlns:a16="http://schemas.microsoft.com/office/drawing/2014/main" id="{B56FF128-7410-514F-BA54-5466446AF764}"/>
              </a:ext>
            </a:extLst>
          </p:cNvPr>
          <p:cNvSpPr>
            <a:spLocks noGrp="1"/>
          </p:cNvSpPr>
          <p:nvPr>
            <p:ph type="subTitle" idx="1"/>
          </p:nvPr>
        </p:nvSpPr>
        <p:spPr>
          <a:xfrm>
            <a:off x="1524000" y="3602038"/>
            <a:ext cx="9144000" cy="2678182"/>
          </a:xfrm>
        </p:spPr>
        <p:txBody>
          <a:bodyPr>
            <a:normAutofit/>
          </a:bodyPr>
          <a:lstStyle/>
          <a:p>
            <a:r>
              <a:rPr lang="en-US" dirty="0"/>
              <a:t>Lecture </a:t>
            </a:r>
          </a:p>
          <a:p>
            <a:r>
              <a:rPr lang="en-US" dirty="0"/>
              <a:t>Agent Based Models and Simulations</a:t>
            </a:r>
          </a:p>
          <a:p>
            <a:r>
              <a:rPr lang="en-US" dirty="0"/>
              <a:t>Lattice Gas Models</a:t>
            </a:r>
          </a:p>
        </p:txBody>
      </p:sp>
    </p:spTree>
    <p:extLst>
      <p:ext uri="{BB962C8B-B14F-4D97-AF65-F5344CB8AC3E}">
        <p14:creationId xmlns:p14="http://schemas.microsoft.com/office/powerpoint/2010/main" val="3578795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5C31B-8432-0849-B70A-EA55C8FCEF09}"/>
              </a:ext>
            </a:extLst>
          </p:cNvPr>
          <p:cNvSpPr>
            <a:spLocks noGrp="1"/>
          </p:cNvSpPr>
          <p:nvPr>
            <p:ph type="title"/>
          </p:nvPr>
        </p:nvSpPr>
        <p:spPr/>
        <p:txBody>
          <a:bodyPr>
            <a:normAutofit/>
          </a:bodyPr>
          <a:lstStyle/>
          <a:p>
            <a:r>
              <a:rPr lang="en-US" dirty="0"/>
              <a:t>Example</a:t>
            </a:r>
            <a:br>
              <a:rPr lang="en-US" dirty="0"/>
            </a:br>
            <a:r>
              <a:rPr lang="en-US" sz="2700" dirty="0"/>
              <a:t>https://</a:t>
            </a:r>
            <a:r>
              <a:rPr lang="en-US" sz="2700" dirty="0" err="1"/>
              <a:t>www.sciencedirect.com</a:t>
            </a:r>
            <a:r>
              <a:rPr lang="en-US" sz="2700" dirty="0"/>
              <a:t>/science/article/</a:t>
            </a:r>
            <a:r>
              <a:rPr lang="en-US" sz="2700" dirty="0" err="1"/>
              <a:t>pii</a:t>
            </a:r>
            <a:r>
              <a:rPr lang="en-US" sz="2700" dirty="0"/>
              <a:t>/S1755436517300221</a:t>
            </a:r>
          </a:p>
        </p:txBody>
      </p:sp>
      <p:pic>
        <p:nvPicPr>
          <p:cNvPr id="7" name="Content Placeholder 6">
            <a:extLst>
              <a:ext uri="{FF2B5EF4-FFF2-40B4-BE49-F238E27FC236}">
                <a16:creationId xmlns:a16="http://schemas.microsoft.com/office/drawing/2014/main" id="{86342EC1-71F1-BB49-B99E-ADAB3ADA8D60}"/>
              </a:ext>
            </a:extLst>
          </p:cNvPr>
          <p:cNvPicPr>
            <a:picLocks noGrp="1" noChangeAspect="1"/>
          </p:cNvPicPr>
          <p:nvPr>
            <p:ph sz="half" idx="1"/>
          </p:nvPr>
        </p:nvPicPr>
        <p:blipFill>
          <a:blip r:embed="rId2"/>
          <a:stretch>
            <a:fillRect/>
          </a:stretch>
        </p:blipFill>
        <p:spPr>
          <a:xfrm>
            <a:off x="909435" y="1825625"/>
            <a:ext cx="5039130" cy="4351338"/>
          </a:xfrm>
        </p:spPr>
      </p:pic>
      <p:pic>
        <p:nvPicPr>
          <p:cNvPr id="5" name="Content Placeholder 4">
            <a:extLst>
              <a:ext uri="{FF2B5EF4-FFF2-40B4-BE49-F238E27FC236}">
                <a16:creationId xmlns:a16="http://schemas.microsoft.com/office/drawing/2014/main" id="{C48D5535-CB9F-C946-9AD2-3ED382F94E3B}"/>
              </a:ext>
            </a:extLst>
          </p:cNvPr>
          <p:cNvPicPr>
            <a:picLocks noGrp="1" noChangeAspect="1"/>
          </p:cNvPicPr>
          <p:nvPr>
            <p:ph sz="half" idx="2"/>
          </p:nvPr>
        </p:nvPicPr>
        <p:blipFill>
          <a:blip r:embed="rId3"/>
          <a:stretch>
            <a:fillRect/>
          </a:stretch>
        </p:blipFill>
        <p:spPr>
          <a:xfrm>
            <a:off x="6172199" y="2130251"/>
            <a:ext cx="5867133" cy="3350593"/>
          </a:xfrm>
          <a:prstGeom prst="rect">
            <a:avLst/>
          </a:prstGeom>
        </p:spPr>
      </p:pic>
    </p:spTree>
    <p:extLst>
      <p:ext uri="{BB962C8B-B14F-4D97-AF65-F5344CB8AC3E}">
        <p14:creationId xmlns:p14="http://schemas.microsoft.com/office/powerpoint/2010/main" val="293720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AF2BD-0B63-C94A-9964-72315F62FB7A}"/>
              </a:ext>
            </a:extLst>
          </p:cNvPr>
          <p:cNvSpPr>
            <a:spLocks noGrp="1"/>
          </p:cNvSpPr>
          <p:nvPr>
            <p:ph type="title"/>
          </p:nvPr>
        </p:nvSpPr>
        <p:spPr/>
        <p:txBody>
          <a:bodyPr>
            <a:normAutofit/>
          </a:bodyPr>
          <a:lstStyle/>
          <a:p>
            <a:r>
              <a:rPr lang="en-US" dirty="0"/>
              <a:t>Example</a:t>
            </a:r>
            <a:br>
              <a:rPr lang="en-US" dirty="0"/>
            </a:br>
            <a:r>
              <a:rPr lang="en-US" sz="2400" dirty="0"/>
              <a:t>https://</a:t>
            </a:r>
            <a:r>
              <a:rPr lang="en-US" sz="2400" dirty="0" err="1"/>
              <a:t>www.gisagents.org</a:t>
            </a:r>
            <a:r>
              <a:rPr lang="en-US" sz="2400" dirty="0"/>
              <a:t>/2018/01/place-based-simulation-</a:t>
            </a:r>
            <a:r>
              <a:rPr lang="en-US" sz="2400" dirty="0" err="1"/>
              <a:t>modelling.html</a:t>
            </a:r>
            <a:endParaRPr lang="en-US" sz="2400" dirty="0"/>
          </a:p>
        </p:txBody>
      </p:sp>
      <p:pic>
        <p:nvPicPr>
          <p:cNvPr id="7" name="Content Placeholder 6">
            <a:extLst>
              <a:ext uri="{FF2B5EF4-FFF2-40B4-BE49-F238E27FC236}">
                <a16:creationId xmlns:a16="http://schemas.microsoft.com/office/drawing/2014/main" id="{A63C40DF-E3E3-B749-AE80-49A22C7DD352}"/>
              </a:ext>
            </a:extLst>
          </p:cNvPr>
          <p:cNvPicPr>
            <a:picLocks noGrp="1" noChangeAspect="1"/>
          </p:cNvPicPr>
          <p:nvPr>
            <p:ph sz="half" idx="1"/>
          </p:nvPr>
        </p:nvPicPr>
        <p:blipFill>
          <a:blip r:embed="rId2"/>
          <a:stretch>
            <a:fillRect/>
          </a:stretch>
        </p:blipFill>
        <p:spPr>
          <a:xfrm>
            <a:off x="416169" y="2105152"/>
            <a:ext cx="6451602" cy="3395579"/>
          </a:xfrm>
        </p:spPr>
      </p:pic>
      <p:pic>
        <p:nvPicPr>
          <p:cNvPr id="5" name="Content Placeholder 4">
            <a:extLst>
              <a:ext uri="{FF2B5EF4-FFF2-40B4-BE49-F238E27FC236}">
                <a16:creationId xmlns:a16="http://schemas.microsoft.com/office/drawing/2014/main" id="{9403DDD8-42A8-B34E-B161-2501CCC18F71}"/>
              </a:ext>
            </a:extLst>
          </p:cNvPr>
          <p:cNvPicPr>
            <a:picLocks noGrp="1" noChangeAspect="1"/>
          </p:cNvPicPr>
          <p:nvPr>
            <p:ph sz="half" idx="2"/>
          </p:nvPr>
        </p:nvPicPr>
        <p:blipFill>
          <a:blip r:embed="rId3"/>
          <a:stretch>
            <a:fillRect/>
          </a:stretch>
        </p:blipFill>
        <p:spPr>
          <a:xfrm>
            <a:off x="7277100" y="1969294"/>
            <a:ext cx="2971800" cy="4064000"/>
          </a:xfrm>
          <a:prstGeom prst="rect">
            <a:avLst/>
          </a:prstGeom>
        </p:spPr>
      </p:pic>
    </p:spTree>
    <p:extLst>
      <p:ext uri="{BB962C8B-B14F-4D97-AF65-F5344CB8AC3E}">
        <p14:creationId xmlns:p14="http://schemas.microsoft.com/office/powerpoint/2010/main" val="2344839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818BF4-0FE0-244F-B88A-A0168EC52659}"/>
              </a:ext>
            </a:extLst>
          </p:cNvPr>
          <p:cNvSpPr>
            <a:spLocks noGrp="1"/>
          </p:cNvSpPr>
          <p:nvPr>
            <p:ph type="title"/>
          </p:nvPr>
        </p:nvSpPr>
        <p:spPr/>
        <p:txBody>
          <a:bodyPr>
            <a:normAutofit/>
          </a:bodyPr>
          <a:lstStyle/>
          <a:p>
            <a:r>
              <a:rPr lang="en-US" sz="3600" dirty="0"/>
              <a:t>Example: COVID Simulator from the Washington Post</a:t>
            </a:r>
            <a:br>
              <a:rPr lang="en-US" dirty="0"/>
            </a:br>
            <a:r>
              <a:rPr lang="en-US" sz="2700" dirty="0"/>
              <a:t>https://</a:t>
            </a:r>
            <a:r>
              <a:rPr lang="en-US" sz="2700" dirty="0" err="1"/>
              <a:t>www.washingtonpost.com</a:t>
            </a:r>
            <a:r>
              <a:rPr lang="en-US" sz="2700" dirty="0"/>
              <a:t>/graphics/2020/world/corona-simulator/</a:t>
            </a:r>
          </a:p>
        </p:txBody>
      </p:sp>
      <p:pic>
        <p:nvPicPr>
          <p:cNvPr id="8" name="Content Placeholder 7">
            <a:extLst>
              <a:ext uri="{FF2B5EF4-FFF2-40B4-BE49-F238E27FC236}">
                <a16:creationId xmlns:a16="http://schemas.microsoft.com/office/drawing/2014/main" id="{0CC9FAAC-CEDE-8745-91F0-4F41AFA9D3E7}"/>
              </a:ext>
            </a:extLst>
          </p:cNvPr>
          <p:cNvPicPr>
            <a:picLocks noGrp="1" noChangeAspect="1"/>
          </p:cNvPicPr>
          <p:nvPr>
            <p:ph idx="1"/>
          </p:nvPr>
        </p:nvPicPr>
        <p:blipFill>
          <a:blip r:embed="rId2"/>
          <a:stretch>
            <a:fillRect/>
          </a:stretch>
        </p:blipFill>
        <p:spPr>
          <a:xfrm>
            <a:off x="2610863" y="1825625"/>
            <a:ext cx="6970274" cy="4351338"/>
          </a:xfrm>
        </p:spPr>
      </p:pic>
      <p:sp>
        <p:nvSpPr>
          <p:cNvPr id="9" name="TextBox 8">
            <a:extLst>
              <a:ext uri="{FF2B5EF4-FFF2-40B4-BE49-F238E27FC236}">
                <a16:creationId xmlns:a16="http://schemas.microsoft.com/office/drawing/2014/main" id="{FF4DCD11-293D-CF44-AFC7-2BD1E889894E}"/>
              </a:ext>
            </a:extLst>
          </p:cNvPr>
          <p:cNvSpPr txBox="1"/>
          <p:nvPr/>
        </p:nvSpPr>
        <p:spPr>
          <a:xfrm>
            <a:off x="512465" y="3205424"/>
            <a:ext cx="2260879" cy="646331"/>
          </a:xfrm>
          <a:prstGeom prst="rect">
            <a:avLst/>
          </a:prstGeom>
          <a:noFill/>
        </p:spPr>
        <p:txBody>
          <a:bodyPr wrap="square" rtlCol="0">
            <a:spAutoFit/>
          </a:bodyPr>
          <a:lstStyle/>
          <a:p>
            <a:r>
              <a:rPr lang="en-US" dirty="0"/>
              <a:t>Run simulations on the web site</a:t>
            </a:r>
          </a:p>
        </p:txBody>
      </p:sp>
    </p:spTree>
    <p:extLst>
      <p:ext uri="{BB962C8B-B14F-4D97-AF65-F5344CB8AC3E}">
        <p14:creationId xmlns:p14="http://schemas.microsoft.com/office/powerpoint/2010/main" val="1212569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38922-5C32-B64D-BCB4-D09A5772E7DB}"/>
              </a:ext>
            </a:extLst>
          </p:cNvPr>
          <p:cNvSpPr>
            <a:spLocks noGrp="1"/>
          </p:cNvSpPr>
          <p:nvPr>
            <p:ph type="title"/>
          </p:nvPr>
        </p:nvSpPr>
        <p:spPr/>
        <p:txBody>
          <a:bodyPr>
            <a:normAutofit/>
          </a:bodyPr>
          <a:lstStyle/>
          <a:p>
            <a:r>
              <a:rPr lang="en-US" dirty="0"/>
              <a:t>Example: Simulating the COVID Epidemic</a:t>
            </a:r>
            <a:br>
              <a:rPr lang="en-US" dirty="0"/>
            </a:br>
            <a:r>
              <a:rPr lang="en-US" sz="2700" dirty="0"/>
              <a:t>https://</a:t>
            </a:r>
            <a:r>
              <a:rPr lang="en-US" sz="2700" dirty="0" err="1"/>
              <a:t>softologyblog.wordpress.com</a:t>
            </a:r>
            <a:r>
              <a:rPr lang="en-US" sz="2700" dirty="0"/>
              <a:t>/category/agent-based-modeling/</a:t>
            </a:r>
          </a:p>
        </p:txBody>
      </p:sp>
      <p:pic>
        <p:nvPicPr>
          <p:cNvPr id="15" name="Content Placeholder 14">
            <a:extLst>
              <a:ext uri="{FF2B5EF4-FFF2-40B4-BE49-F238E27FC236}">
                <a16:creationId xmlns:a16="http://schemas.microsoft.com/office/drawing/2014/main" id="{6D8A35B4-EE9D-5141-9C1E-6CE2C0E87B96}"/>
              </a:ext>
            </a:extLst>
          </p:cNvPr>
          <p:cNvPicPr>
            <a:picLocks noGrp="1" noChangeAspect="1"/>
          </p:cNvPicPr>
          <p:nvPr>
            <p:ph idx="1"/>
          </p:nvPr>
        </p:nvPicPr>
        <p:blipFill rotWithShape="1">
          <a:blip r:embed="rId2"/>
          <a:srcRect l="1193" t="2340" r="1876" b="5249"/>
          <a:stretch/>
        </p:blipFill>
        <p:spPr>
          <a:xfrm>
            <a:off x="2572377" y="1678075"/>
            <a:ext cx="6179737" cy="3004457"/>
          </a:xfrm>
        </p:spPr>
      </p:pic>
      <p:sp>
        <p:nvSpPr>
          <p:cNvPr id="18" name="TextBox 17">
            <a:extLst>
              <a:ext uri="{FF2B5EF4-FFF2-40B4-BE49-F238E27FC236}">
                <a16:creationId xmlns:a16="http://schemas.microsoft.com/office/drawing/2014/main" id="{AC80AF03-4623-A74E-91B4-921DF6659846}"/>
              </a:ext>
            </a:extLst>
          </p:cNvPr>
          <p:cNvSpPr txBox="1"/>
          <p:nvPr/>
        </p:nvSpPr>
        <p:spPr>
          <a:xfrm>
            <a:off x="529632" y="4931175"/>
            <a:ext cx="11132736" cy="1815882"/>
          </a:xfrm>
          <a:prstGeom prst="rect">
            <a:avLst/>
          </a:prstGeom>
          <a:noFill/>
        </p:spPr>
        <p:txBody>
          <a:bodyPr wrap="square" rtlCol="0">
            <a:spAutoFit/>
          </a:bodyPr>
          <a:lstStyle/>
          <a:p>
            <a:r>
              <a:rPr lang="en-US" sz="1600" dirty="0">
                <a:solidFill>
                  <a:srgbClr val="0E47FF"/>
                </a:solidFill>
              </a:rPr>
              <a:t>Simulation Version 1</a:t>
            </a:r>
          </a:p>
          <a:p>
            <a:pPr marL="285750" indent="-285750">
              <a:buFont typeface="Arial" panose="020B0604020202020204" pitchFamily="34" charset="0"/>
              <a:buChar char="•"/>
            </a:pPr>
            <a:r>
              <a:rPr lang="en-US" sz="1600" dirty="0"/>
              <a:t>This version is a blatant </a:t>
            </a:r>
            <a:r>
              <a:rPr lang="en-US" sz="1600" dirty="0" err="1"/>
              <a:t>ripoff</a:t>
            </a:r>
            <a:r>
              <a:rPr lang="en-US" sz="1600" dirty="0"/>
              <a:t> the Washington Post simulation but allows more settings to be tweaked and larger population sizes to be experimented with. </a:t>
            </a:r>
          </a:p>
          <a:p>
            <a:pPr marL="285750" indent="-285750">
              <a:buFont typeface="Arial" panose="020B0604020202020204" pitchFamily="34" charset="0"/>
              <a:buChar char="•"/>
            </a:pPr>
            <a:r>
              <a:rPr lang="en-US" sz="1600" dirty="0"/>
              <a:t>People (shown as circles) move around in random directions bouncing off each other.</a:t>
            </a:r>
          </a:p>
          <a:p>
            <a:pPr marL="285750" indent="-285750">
              <a:buFont typeface="Arial" panose="020B0604020202020204" pitchFamily="34" charset="0"/>
              <a:buChar char="•"/>
            </a:pPr>
            <a:r>
              <a:rPr lang="en-US" sz="1600" dirty="0"/>
              <a:t>The simulation starts with all the people healthy (not infected) and a single person set as infected in the middle of the world. </a:t>
            </a:r>
          </a:p>
          <a:p>
            <a:pPr marL="285750" indent="-285750">
              <a:buFont typeface="Arial" panose="020B0604020202020204" pitchFamily="34" charset="0"/>
              <a:buChar char="•"/>
            </a:pPr>
            <a:r>
              <a:rPr lang="en-US" sz="1600" dirty="0"/>
              <a:t>These are the settings for the simulation that can be tweaked.</a:t>
            </a:r>
          </a:p>
          <a:p>
            <a:endParaRPr lang="en-US" sz="1600" dirty="0"/>
          </a:p>
        </p:txBody>
      </p:sp>
    </p:spTree>
    <p:extLst>
      <p:ext uri="{BB962C8B-B14F-4D97-AF65-F5344CB8AC3E}">
        <p14:creationId xmlns:p14="http://schemas.microsoft.com/office/powerpoint/2010/main" val="4187308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38922-5C32-B64D-BCB4-D09A5772E7DB}"/>
              </a:ext>
            </a:extLst>
          </p:cNvPr>
          <p:cNvSpPr>
            <a:spLocks noGrp="1"/>
          </p:cNvSpPr>
          <p:nvPr>
            <p:ph type="title"/>
          </p:nvPr>
        </p:nvSpPr>
        <p:spPr/>
        <p:txBody>
          <a:bodyPr>
            <a:normAutofit/>
          </a:bodyPr>
          <a:lstStyle/>
          <a:p>
            <a:r>
              <a:rPr lang="en-US" dirty="0"/>
              <a:t>Example: Infectious Disease</a:t>
            </a:r>
            <a:br>
              <a:rPr lang="en-US" dirty="0"/>
            </a:br>
            <a:r>
              <a:rPr lang="en-US" sz="2400" dirty="0"/>
              <a:t>https://</a:t>
            </a:r>
            <a:r>
              <a:rPr lang="en-US" sz="2400" dirty="0" err="1"/>
              <a:t>softologyblog.wordpress.com</a:t>
            </a:r>
            <a:r>
              <a:rPr lang="en-US" sz="2400" dirty="0"/>
              <a:t>/category/agent-based-modeling/</a:t>
            </a:r>
          </a:p>
        </p:txBody>
      </p:sp>
      <p:pic>
        <p:nvPicPr>
          <p:cNvPr id="11" name="Content Placeholder 10">
            <a:extLst>
              <a:ext uri="{FF2B5EF4-FFF2-40B4-BE49-F238E27FC236}">
                <a16:creationId xmlns:a16="http://schemas.microsoft.com/office/drawing/2014/main" id="{222E1977-A7D2-5148-B707-46C88C6AACFE}"/>
              </a:ext>
            </a:extLst>
          </p:cNvPr>
          <p:cNvPicPr>
            <a:picLocks noGrp="1" noChangeAspect="1"/>
          </p:cNvPicPr>
          <p:nvPr>
            <p:ph idx="1"/>
          </p:nvPr>
        </p:nvPicPr>
        <p:blipFill>
          <a:blip r:embed="rId2"/>
          <a:stretch>
            <a:fillRect/>
          </a:stretch>
        </p:blipFill>
        <p:spPr>
          <a:xfrm>
            <a:off x="2519680" y="1638376"/>
            <a:ext cx="7152640" cy="4023360"/>
          </a:xfrm>
        </p:spPr>
      </p:pic>
      <p:sp>
        <p:nvSpPr>
          <p:cNvPr id="5" name="TextBox 4">
            <a:extLst>
              <a:ext uri="{FF2B5EF4-FFF2-40B4-BE49-F238E27FC236}">
                <a16:creationId xmlns:a16="http://schemas.microsoft.com/office/drawing/2014/main" id="{B0FA03FF-DA1D-394E-8396-B814FED42125}"/>
              </a:ext>
            </a:extLst>
          </p:cNvPr>
          <p:cNvSpPr txBox="1"/>
          <p:nvPr/>
        </p:nvSpPr>
        <p:spPr>
          <a:xfrm>
            <a:off x="3305908" y="6189785"/>
            <a:ext cx="4873450" cy="369332"/>
          </a:xfrm>
          <a:prstGeom prst="rect">
            <a:avLst/>
          </a:prstGeom>
          <a:noFill/>
        </p:spPr>
        <p:txBody>
          <a:bodyPr wrap="square" rtlCol="0">
            <a:spAutoFit/>
          </a:bodyPr>
          <a:lstStyle/>
          <a:p>
            <a:pPr algn="ctr"/>
            <a:r>
              <a:rPr lang="en-US" dirty="0"/>
              <a:t>Simulation Version 1</a:t>
            </a:r>
          </a:p>
        </p:txBody>
      </p:sp>
    </p:spTree>
    <p:extLst>
      <p:ext uri="{BB962C8B-B14F-4D97-AF65-F5344CB8AC3E}">
        <p14:creationId xmlns:p14="http://schemas.microsoft.com/office/powerpoint/2010/main" val="3086826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124BE-D318-744B-8E09-8A18459F5F42}"/>
              </a:ext>
            </a:extLst>
          </p:cNvPr>
          <p:cNvSpPr>
            <a:spLocks noGrp="1"/>
          </p:cNvSpPr>
          <p:nvPr>
            <p:ph type="title"/>
          </p:nvPr>
        </p:nvSpPr>
        <p:spPr/>
        <p:txBody>
          <a:bodyPr>
            <a:normAutofit/>
          </a:bodyPr>
          <a:lstStyle/>
          <a:p>
            <a:r>
              <a:rPr lang="en-US" dirty="0"/>
              <a:t>Changing the Simulation</a:t>
            </a:r>
            <a:br>
              <a:rPr lang="en-US" dirty="0"/>
            </a:br>
            <a:r>
              <a:rPr lang="en-US" sz="2700" dirty="0"/>
              <a:t>https://</a:t>
            </a:r>
            <a:r>
              <a:rPr lang="en-US" sz="2700" dirty="0" err="1"/>
              <a:t>softologyblog.wordpress.com</a:t>
            </a:r>
            <a:r>
              <a:rPr lang="en-US" sz="2700" dirty="0"/>
              <a:t>/category/agent-based-modeling/</a:t>
            </a:r>
          </a:p>
        </p:txBody>
      </p:sp>
      <p:pic>
        <p:nvPicPr>
          <p:cNvPr id="9" name="Content Placeholder 8">
            <a:extLst>
              <a:ext uri="{FF2B5EF4-FFF2-40B4-BE49-F238E27FC236}">
                <a16:creationId xmlns:a16="http://schemas.microsoft.com/office/drawing/2014/main" id="{FF4EBAC4-6904-F547-AE0E-B733C5FE0D78}"/>
              </a:ext>
            </a:extLst>
          </p:cNvPr>
          <p:cNvPicPr>
            <a:picLocks noGrp="1" noChangeAspect="1"/>
          </p:cNvPicPr>
          <p:nvPr>
            <p:ph idx="1"/>
          </p:nvPr>
        </p:nvPicPr>
        <p:blipFill>
          <a:blip r:embed="rId2"/>
          <a:stretch>
            <a:fillRect/>
          </a:stretch>
        </p:blipFill>
        <p:spPr>
          <a:xfrm>
            <a:off x="2519680" y="1638376"/>
            <a:ext cx="7152640" cy="4023360"/>
          </a:xfrm>
        </p:spPr>
      </p:pic>
      <p:sp>
        <p:nvSpPr>
          <p:cNvPr id="10" name="TextBox 9">
            <a:extLst>
              <a:ext uri="{FF2B5EF4-FFF2-40B4-BE49-F238E27FC236}">
                <a16:creationId xmlns:a16="http://schemas.microsoft.com/office/drawing/2014/main" id="{5ACEA3D5-DACF-DB44-ACD8-6627DB9EA7A4}"/>
              </a:ext>
            </a:extLst>
          </p:cNvPr>
          <p:cNvSpPr txBox="1"/>
          <p:nvPr/>
        </p:nvSpPr>
        <p:spPr>
          <a:xfrm>
            <a:off x="1443613" y="5828044"/>
            <a:ext cx="9304774" cy="646331"/>
          </a:xfrm>
          <a:prstGeom prst="rect">
            <a:avLst/>
          </a:prstGeom>
          <a:noFill/>
        </p:spPr>
        <p:txBody>
          <a:bodyPr wrap="square" rtlCol="0">
            <a:spAutoFit/>
          </a:bodyPr>
          <a:lstStyle/>
          <a:p>
            <a:r>
              <a:rPr lang="en-US" dirty="0"/>
              <a:t>This run had increased population density so people are much closer together. The virus now spreads much faster and ends the same as the previous run with a 50/50 dead/recovered ratio.</a:t>
            </a:r>
          </a:p>
        </p:txBody>
      </p:sp>
    </p:spTree>
    <p:extLst>
      <p:ext uri="{BB962C8B-B14F-4D97-AF65-F5344CB8AC3E}">
        <p14:creationId xmlns:p14="http://schemas.microsoft.com/office/powerpoint/2010/main" val="3282717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124BE-D318-744B-8E09-8A18459F5F42}"/>
              </a:ext>
            </a:extLst>
          </p:cNvPr>
          <p:cNvSpPr>
            <a:spLocks noGrp="1"/>
          </p:cNvSpPr>
          <p:nvPr>
            <p:ph type="title"/>
          </p:nvPr>
        </p:nvSpPr>
        <p:spPr/>
        <p:txBody>
          <a:bodyPr>
            <a:normAutofit/>
          </a:bodyPr>
          <a:lstStyle/>
          <a:p>
            <a:r>
              <a:rPr lang="en-US" dirty="0"/>
              <a:t>Changing the Simulation</a:t>
            </a:r>
            <a:br>
              <a:rPr lang="en-US" dirty="0"/>
            </a:br>
            <a:r>
              <a:rPr lang="en-US" sz="2700" dirty="0"/>
              <a:t>https://</a:t>
            </a:r>
            <a:r>
              <a:rPr lang="en-US" sz="2700" dirty="0" err="1"/>
              <a:t>softologyblog.wordpress.com</a:t>
            </a:r>
            <a:r>
              <a:rPr lang="en-US" sz="2700" dirty="0"/>
              <a:t>/category/agent-based-modeling/</a:t>
            </a:r>
          </a:p>
        </p:txBody>
      </p:sp>
      <p:sp>
        <p:nvSpPr>
          <p:cNvPr id="10" name="TextBox 9">
            <a:extLst>
              <a:ext uri="{FF2B5EF4-FFF2-40B4-BE49-F238E27FC236}">
                <a16:creationId xmlns:a16="http://schemas.microsoft.com/office/drawing/2014/main" id="{5ACEA3D5-DACF-DB44-ACD8-6627DB9EA7A4}"/>
              </a:ext>
            </a:extLst>
          </p:cNvPr>
          <p:cNvSpPr txBox="1"/>
          <p:nvPr/>
        </p:nvSpPr>
        <p:spPr>
          <a:xfrm>
            <a:off x="1443613" y="5828044"/>
            <a:ext cx="9304774" cy="646331"/>
          </a:xfrm>
          <a:prstGeom prst="rect">
            <a:avLst/>
          </a:prstGeom>
          <a:noFill/>
        </p:spPr>
        <p:txBody>
          <a:bodyPr wrap="square" rtlCol="0">
            <a:spAutoFit/>
          </a:bodyPr>
          <a:lstStyle/>
          <a:p>
            <a:pPr algn="ctr"/>
            <a:r>
              <a:rPr lang="en-US" dirty="0"/>
              <a:t>Now with the density lowered so people are not as packed together. This time the virus does not infect all healthy people. This is a good example of “social distancing” helping.</a:t>
            </a:r>
          </a:p>
        </p:txBody>
      </p:sp>
      <p:pic>
        <p:nvPicPr>
          <p:cNvPr id="6" name="Content Placeholder 5">
            <a:extLst>
              <a:ext uri="{FF2B5EF4-FFF2-40B4-BE49-F238E27FC236}">
                <a16:creationId xmlns:a16="http://schemas.microsoft.com/office/drawing/2014/main" id="{9ED66069-F075-8546-9E8F-8AA37513305D}"/>
              </a:ext>
            </a:extLst>
          </p:cNvPr>
          <p:cNvPicPr>
            <a:picLocks noGrp="1" noChangeAspect="1"/>
          </p:cNvPicPr>
          <p:nvPr>
            <p:ph idx="1"/>
          </p:nvPr>
        </p:nvPicPr>
        <p:blipFill>
          <a:blip r:embed="rId2"/>
          <a:stretch>
            <a:fillRect/>
          </a:stretch>
        </p:blipFill>
        <p:spPr>
          <a:xfrm>
            <a:off x="2519680" y="1618280"/>
            <a:ext cx="7152640" cy="4023360"/>
          </a:xfrm>
        </p:spPr>
      </p:pic>
    </p:spTree>
    <p:extLst>
      <p:ext uri="{BB962C8B-B14F-4D97-AF65-F5344CB8AC3E}">
        <p14:creationId xmlns:p14="http://schemas.microsoft.com/office/powerpoint/2010/main" val="1249765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124BE-D318-744B-8E09-8A18459F5F42}"/>
              </a:ext>
            </a:extLst>
          </p:cNvPr>
          <p:cNvSpPr>
            <a:spLocks noGrp="1"/>
          </p:cNvSpPr>
          <p:nvPr>
            <p:ph type="title"/>
          </p:nvPr>
        </p:nvSpPr>
        <p:spPr/>
        <p:txBody>
          <a:bodyPr>
            <a:normAutofit/>
          </a:bodyPr>
          <a:lstStyle/>
          <a:p>
            <a:r>
              <a:rPr lang="en-US" dirty="0"/>
              <a:t>Changing the Simulation</a:t>
            </a:r>
            <a:br>
              <a:rPr lang="en-US" dirty="0"/>
            </a:br>
            <a:r>
              <a:rPr lang="en-US" sz="2700" dirty="0"/>
              <a:t>https://</a:t>
            </a:r>
            <a:r>
              <a:rPr lang="en-US" sz="2700" dirty="0" err="1"/>
              <a:t>softologyblog.wordpress.com</a:t>
            </a:r>
            <a:r>
              <a:rPr lang="en-US" sz="2700" dirty="0"/>
              <a:t>/category/agent-based-modeling/</a:t>
            </a:r>
          </a:p>
        </p:txBody>
      </p:sp>
      <p:sp>
        <p:nvSpPr>
          <p:cNvPr id="10" name="TextBox 9">
            <a:extLst>
              <a:ext uri="{FF2B5EF4-FFF2-40B4-BE49-F238E27FC236}">
                <a16:creationId xmlns:a16="http://schemas.microsoft.com/office/drawing/2014/main" id="{5ACEA3D5-DACF-DB44-ACD8-6627DB9EA7A4}"/>
              </a:ext>
            </a:extLst>
          </p:cNvPr>
          <p:cNvSpPr txBox="1"/>
          <p:nvPr/>
        </p:nvSpPr>
        <p:spPr>
          <a:xfrm>
            <a:off x="411982" y="5828044"/>
            <a:ext cx="11304395" cy="646331"/>
          </a:xfrm>
          <a:prstGeom prst="rect">
            <a:avLst/>
          </a:prstGeom>
          <a:noFill/>
        </p:spPr>
        <p:txBody>
          <a:bodyPr wrap="square" rtlCol="0">
            <a:spAutoFit/>
          </a:bodyPr>
          <a:lstStyle/>
          <a:p>
            <a:pPr algn="ctr"/>
            <a:r>
              <a:rPr lang="en-US" dirty="0"/>
              <a:t>Lowering the speed at which people move. If infected and healthy people move slower then the virus has less chances to spread. In the end about a third of al people never get infected and another third recover from infection</a:t>
            </a:r>
          </a:p>
        </p:txBody>
      </p:sp>
      <p:pic>
        <p:nvPicPr>
          <p:cNvPr id="7" name="Content Placeholder 6">
            <a:extLst>
              <a:ext uri="{FF2B5EF4-FFF2-40B4-BE49-F238E27FC236}">
                <a16:creationId xmlns:a16="http://schemas.microsoft.com/office/drawing/2014/main" id="{6BE08BF7-C5B5-1540-86C8-C77F6CB8E8DF}"/>
              </a:ext>
            </a:extLst>
          </p:cNvPr>
          <p:cNvPicPr>
            <a:picLocks noGrp="1" noChangeAspect="1"/>
          </p:cNvPicPr>
          <p:nvPr>
            <p:ph idx="1"/>
          </p:nvPr>
        </p:nvPicPr>
        <p:blipFill>
          <a:blip r:embed="rId2"/>
          <a:stretch>
            <a:fillRect/>
          </a:stretch>
        </p:blipFill>
        <p:spPr>
          <a:xfrm>
            <a:off x="2579970" y="1658473"/>
            <a:ext cx="7152640" cy="4023360"/>
          </a:xfrm>
        </p:spPr>
      </p:pic>
    </p:spTree>
    <p:extLst>
      <p:ext uri="{BB962C8B-B14F-4D97-AF65-F5344CB8AC3E}">
        <p14:creationId xmlns:p14="http://schemas.microsoft.com/office/powerpoint/2010/main" val="3822735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124BE-D318-744B-8E09-8A18459F5F42}"/>
              </a:ext>
            </a:extLst>
          </p:cNvPr>
          <p:cNvSpPr>
            <a:spLocks noGrp="1"/>
          </p:cNvSpPr>
          <p:nvPr>
            <p:ph type="title"/>
          </p:nvPr>
        </p:nvSpPr>
        <p:spPr/>
        <p:txBody>
          <a:bodyPr>
            <a:normAutofit/>
          </a:bodyPr>
          <a:lstStyle/>
          <a:p>
            <a:r>
              <a:rPr lang="en-US" dirty="0"/>
              <a:t>Changing the Simulation</a:t>
            </a:r>
            <a:br>
              <a:rPr lang="en-US" dirty="0"/>
            </a:br>
            <a:r>
              <a:rPr lang="en-US" sz="2700" dirty="0"/>
              <a:t>https://</a:t>
            </a:r>
            <a:r>
              <a:rPr lang="en-US" sz="2700" dirty="0" err="1"/>
              <a:t>softologyblog.wordpress.com</a:t>
            </a:r>
            <a:r>
              <a:rPr lang="en-US" sz="2700" dirty="0"/>
              <a:t>/category/agent-based-modeling/</a:t>
            </a:r>
          </a:p>
        </p:txBody>
      </p:sp>
      <p:sp>
        <p:nvSpPr>
          <p:cNvPr id="10" name="TextBox 9">
            <a:extLst>
              <a:ext uri="{FF2B5EF4-FFF2-40B4-BE49-F238E27FC236}">
                <a16:creationId xmlns:a16="http://schemas.microsoft.com/office/drawing/2014/main" id="{5ACEA3D5-DACF-DB44-ACD8-6627DB9EA7A4}"/>
              </a:ext>
            </a:extLst>
          </p:cNvPr>
          <p:cNvSpPr txBox="1"/>
          <p:nvPr/>
        </p:nvSpPr>
        <p:spPr>
          <a:xfrm>
            <a:off x="411982" y="5828044"/>
            <a:ext cx="11304395" cy="923330"/>
          </a:xfrm>
          <a:prstGeom prst="rect">
            <a:avLst/>
          </a:prstGeom>
          <a:noFill/>
        </p:spPr>
        <p:txBody>
          <a:bodyPr wrap="square" rtlCol="0">
            <a:spAutoFit/>
          </a:bodyPr>
          <a:lstStyle/>
          <a:p>
            <a:pPr algn="ctr"/>
            <a:r>
              <a:rPr lang="en-US" dirty="0"/>
              <a:t>Lowering the probability that people will move each step of the simulation to 10%. This could represent the majority of the population staying home and people only going out for essentials. With this change the virus dies out and the impact on the population is minimal.</a:t>
            </a:r>
          </a:p>
        </p:txBody>
      </p:sp>
      <p:pic>
        <p:nvPicPr>
          <p:cNvPr id="6" name="Content Placeholder 5">
            <a:extLst>
              <a:ext uri="{FF2B5EF4-FFF2-40B4-BE49-F238E27FC236}">
                <a16:creationId xmlns:a16="http://schemas.microsoft.com/office/drawing/2014/main" id="{670F1471-C02D-4945-AAF5-FF55FC88A566}"/>
              </a:ext>
            </a:extLst>
          </p:cNvPr>
          <p:cNvPicPr>
            <a:picLocks noGrp="1" noChangeAspect="1"/>
          </p:cNvPicPr>
          <p:nvPr>
            <p:ph idx="1"/>
          </p:nvPr>
        </p:nvPicPr>
        <p:blipFill>
          <a:blip r:embed="rId2"/>
          <a:stretch>
            <a:fillRect/>
          </a:stretch>
        </p:blipFill>
        <p:spPr>
          <a:xfrm>
            <a:off x="2519680" y="1618280"/>
            <a:ext cx="7152640" cy="4023360"/>
          </a:xfrm>
        </p:spPr>
      </p:pic>
    </p:spTree>
    <p:extLst>
      <p:ext uri="{BB962C8B-B14F-4D97-AF65-F5344CB8AC3E}">
        <p14:creationId xmlns:p14="http://schemas.microsoft.com/office/powerpoint/2010/main" val="2123618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94529-90A3-FE49-93A0-46B95048AB7C}"/>
              </a:ext>
            </a:extLst>
          </p:cNvPr>
          <p:cNvSpPr>
            <a:spLocks noGrp="1"/>
          </p:cNvSpPr>
          <p:nvPr>
            <p:ph type="title"/>
          </p:nvPr>
        </p:nvSpPr>
        <p:spPr/>
        <p:txBody>
          <a:bodyPr/>
          <a:lstStyle/>
          <a:p>
            <a:r>
              <a:rPr lang="en-US" dirty="0"/>
              <a:t>Credits</a:t>
            </a:r>
          </a:p>
        </p:txBody>
      </p:sp>
      <p:sp>
        <p:nvSpPr>
          <p:cNvPr id="3" name="Content Placeholder 2">
            <a:extLst>
              <a:ext uri="{FF2B5EF4-FFF2-40B4-BE49-F238E27FC236}">
                <a16:creationId xmlns:a16="http://schemas.microsoft.com/office/drawing/2014/main" id="{E624F528-402A-744C-A81B-58BB05122E95}"/>
              </a:ext>
            </a:extLst>
          </p:cNvPr>
          <p:cNvSpPr>
            <a:spLocks noGrp="1"/>
          </p:cNvSpPr>
          <p:nvPr>
            <p:ph idx="1"/>
          </p:nvPr>
        </p:nvSpPr>
        <p:spPr/>
        <p:txBody>
          <a:bodyPr>
            <a:normAutofit/>
          </a:bodyPr>
          <a:lstStyle/>
          <a:p>
            <a:r>
              <a:rPr lang="en-US" dirty="0"/>
              <a:t>https://</a:t>
            </a:r>
            <a:r>
              <a:rPr lang="en-US" dirty="0" err="1"/>
              <a:t>en.wikipedia.org</a:t>
            </a:r>
            <a:r>
              <a:rPr lang="en-US" dirty="0"/>
              <a:t>/wiki/Agent-</a:t>
            </a:r>
            <a:r>
              <a:rPr lang="en-US" dirty="0" err="1"/>
              <a:t>based_model</a:t>
            </a:r>
            <a:endParaRPr lang="en-US" dirty="0"/>
          </a:p>
          <a:p>
            <a:r>
              <a:rPr lang="en-US" dirty="0"/>
              <a:t>https://</a:t>
            </a:r>
            <a:r>
              <a:rPr lang="en-US" dirty="0" err="1"/>
              <a:t>www.fitzner.nl</a:t>
            </a:r>
            <a:r>
              <a:rPr lang="en-US" dirty="0"/>
              <a:t>/simulator/</a:t>
            </a:r>
          </a:p>
          <a:p>
            <a:endParaRPr lang="en-US" dirty="0"/>
          </a:p>
          <a:p>
            <a:endParaRPr lang="en-US" dirty="0"/>
          </a:p>
        </p:txBody>
      </p:sp>
    </p:spTree>
    <p:extLst>
      <p:ext uri="{BB962C8B-B14F-4D97-AF65-F5344CB8AC3E}">
        <p14:creationId xmlns:p14="http://schemas.microsoft.com/office/powerpoint/2010/main" val="1575037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5C4039-DA30-034D-A29F-30240B7B4D83}"/>
              </a:ext>
            </a:extLst>
          </p:cNvPr>
          <p:cNvSpPr>
            <a:spLocks noGrp="1"/>
          </p:cNvSpPr>
          <p:nvPr>
            <p:ph type="title"/>
          </p:nvPr>
        </p:nvSpPr>
        <p:spPr>
          <a:xfrm>
            <a:off x="838200" y="365125"/>
            <a:ext cx="4266363" cy="1325563"/>
          </a:xfrm>
        </p:spPr>
        <p:txBody>
          <a:bodyPr/>
          <a:lstStyle/>
          <a:p>
            <a:r>
              <a:rPr lang="en-US" dirty="0"/>
              <a:t>Agent Based Modeling</a:t>
            </a:r>
          </a:p>
        </p:txBody>
      </p:sp>
      <p:pic>
        <p:nvPicPr>
          <p:cNvPr id="5" name="Content Placeholder 4">
            <a:extLst>
              <a:ext uri="{FF2B5EF4-FFF2-40B4-BE49-F238E27FC236}">
                <a16:creationId xmlns:a16="http://schemas.microsoft.com/office/drawing/2014/main" id="{BAB37327-6CBE-1E44-A973-DD5DB29196E8}"/>
              </a:ext>
            </a:extLst>
          </p:cNvPr>
          <p:cNvPicPr>
            <a:picLocks noGrp="1" noChangeAspect="1"/>
          </p:cNvPicPr>
          <p:nvPr>
            <p:ph idx="4294967295"/>
          </p:nvPr>
        </p:nvPicPr>
        <p:blipFill>
          <a:blip r:embed="rId2"/>
          <a:stretch>
            <a:fillRect/>
          </a:stretch>
        </p:blipFill>
        <p:spPr>
          <a:xfrm>
            <a:off x="5868237" y="238921"/>
            <a:ext cx="5610365" cy="6068671"/>
          </a:xfrm>
        </p:spPr>
      </p:pic>
    </p:spTree>
    <p:extLst>
      <p:ext uri="{BB962C8B-B14F-4D97-AF65-F5344CB8AC3E}">
        <p14:creationId xmlns:p14="http://schemas.microsoft.com/office/powerpoint/2010/main" val="2454334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F18F9A-3216-4B45-9B18-9D60472E788F}"/>
              </a:ext>
            </a:extLst>
          </p:cNvPr>
          <p:cNvSpPr>
            <a:spLocks noGrp="1"/>
          </p:cNvSpPr>
          <p:nvPr>
            <p:ph type="title"/>
          </p:nvPr>
        </p:nvSpPr>
        <p:spPr>
          <a:xfrm>
            <a:off x="617136" y="2747812"/>
            <a:ext cx="3428346" cy="1325563"/>
          </a:xfrm>
        </p:spPr>
        <p:txBody>
          <a:bodyPr/>
          <a:lstStyle/>
          <a:p>
            <a:r>
              <a:rPr lang="en-US" dirty="0" err="1"/>
              <a:t>Netlogo</a:t>
            </a:r>
            <a:br>
              <a:rPr lang="en-US" dirty="0"/>
            </a:br>
            <a:r>
              <a:rPr lang="en-US" sz="1600" dirty="0"/>
              <a:t>https://</a:t>
            </a:r>
            <a:r>
              <a:rPr lang="en-US" sz="1600" dirty="0" err="1"/>
              <a:t>ccl.northwestern.edu</a:t>
            </a:r>
            <a:r>
              <a:rPr lang="en-US" sz="1600" dirty="0"/>
              <a:t>/</a:t>
            </a:r>
            <a:r>
              <a:rPr lang="en-US" sz="1600" dirty="0" err="1"/>
              <a:t>netlogo</a:t>
            </a:r>
            <a:r>
              <a:rPr lang="en-US" sz="1600" dirty="0"/>
              <a:t>/</a:t>
            </a:r>
          </a:p>
        </p:txBody>
      </p:sp>
      <p:pic>
        <p:nvPicPr>
          <p:cNvPr id="5" name="Picture 4">
            <a:extLst>
              <a:ext uri="{FF2B5EF4-FFF2-40B4-BE49-F238E27FC236}">
                <a16:creationId xmlns:a16="http://schemas.microsoft.com/office/drawing/2014/main" id="{16D140E3-B79D-C44F-BF10-9F6504F2722D}"/>
              </a:ext>
            </a:extLst>
          </p:cNvPr>
          <p:cNvPicPr>
            <a:picLocks noChangeAspect="1"/>
          </p:cNvPicPr>
          <p:nvPr/>
        </p:nvPicPr>
        <p:blipFill>
          <a:blip r:embed="rId2"/>
          <a:stretch>
            <a:fillRect/>
          </a:stretch>
        </p:blipFill>
        <p:spPr>
          <a:xfrm>
            <a:off x="4266546" y="164157"/>
            <a:ext cx="7582112" cy="6492875"/>
          </a:xfrm>
          <a:prstGeom prst="rect">
            <a:avLst/>
          </a:prstGeom>
        </p:spPr>
      </p:pic>
      <p:sp>
        <p:nvSpPr>
          <p:cNvPr id="6" name="TextBox 5">
            <a:extLst>
              <a:ext uri="{FF2B5EF4-FFF2-40B4-BE49-F238E27FC236}">
                <a16:creationId xmlns:a16="http://schemas.microsoft.com/office/drawing/2014/main" id="{C616FB7B-A342-8444-8B01-FA3F2B17A6B2}"/>
              </a:ext>
            </a:extLst>
          </p:cNvPr>
          <p:cNvSpPr txBox="1"/>
          <p:nvPr/>
        </p:nvSpPr>
        <p:spPr>
          <a:xfrm>
            <a:off x="617136" y="4391130"/>
            <a:ext cx="3428346" cy="369332"/>
          </a:xfrm>
          <a:prstGeom prst="rect">
            <a:avLst/>
          </a:prstGeom>
          <a:noFill/>
        </p:spPr>
        <p:txBody>
          <a:bodyPr wrap="square" rtlCol="0">
            <a:spAutoFit/>
          </a:bodyPr>
          <a:lstStyle/>
          <a:p>
            <a:pPr algn="ctr"/>
            <a:r>
              <a:rPr lang="en-US" dirty="0"/>
              <a:t>A </a:t>
            </a:r>
            <a:r>
              <a:rPr lang="en-US"/>
              <a:t>simulation library</a:t>
            </a:r>
          </a:p>
        </p:txBody>
      </p:sp>
    </p:spTree>
    <p:extLst>
      <p:ext uri="{BB962C8B-B14F-4D97-AF65-F5344CB8AC3E}">
        <p14:creationId xmlns:p14="http://schemas.microsoft.com/office/powerpoint/2010/main" val="791101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29EFA-AAC0-BC4C-97AB-7EEB955BF994}"/>
              </a:ext>
            </a:extLst>
          </p:cNvPr>
          <p:cNvSpPr>
            <a:spLocks noGrp="1"/>
          </p:cNvSpPr>
          <p:nvPr>
            <p:ph type="title"/>
          </p:nvPr>
        </p:nvSpPr>
        <p:spPr/>
        <p:txBody>
          <a:bodyPr/>
          <a:lstStyle/>
          <a:p>
            <a:r>
              <a:rPr lang="en-US" dirty="0"/>
              <a:t>Agent Based Models</a:t>
            </a:r>
          </a:p>
        </p:txBody>
      </p:sp>
      <p:sp>
        <p:nvSpPr>
          <p:cNvPr id="3" name="Content Placeholder 2">
            <a:extLst>
              <a:ext uri="{FF2B5EF4-FFF2-40B4-BE49-F238E27FC236}">
                <a16:creationId xmlns:a16="http://schemas.microsoft.com/office/drawing/2014/main" id="{05AB75E7-F3CF-DD4C-9E60-483B2AC7F84E}"/>
              </a:ext>
            </a:extLst>
          </p:cNvPr>
          <p:cNvSpPr>
            <a:spLocks noGrp="1"/>
          </p:cNvSpPr>
          <p:nvPr>
            <p:ph sz="half" idx="1"/>
          </p:nvPr>
        </p:nvSpPr>
        <p:spPr>
          <a:xfrm>
            <a:off x="291402" y="1825625"/>
            <a:ext cx="6571622" cy="4351338"/>
          </a:xfrm>
        </p:spPr>
        <p:txBody>
          <a:bodyPr>
            <a:noAutofit/>
          </a:bodyPr>
          <a:lstStyle/>
          <a:p>
            <a:r>
              <a:rPr lang="en-US" sz="1600" dirty="0"/>
              <a:t>An agent-based model (ABM) is a computational model for simulating the actions and interactions of autonomous agents (both individual or collective entities such as organizations or groups) in order to understand the behavior of a system and what governs its outcomes. </a:t>
            </a:r>
          </a:p>
          <a:p>
            <a:r>
              <a:rPr lang="en-US" sz="1600" dirty="0"/>
              <a:t>It combines elements of game theory, complex systems, emergence, computational sociology, multi-agent systems, and evolutionary programming. </a:t>
            </a:r>
          </a:p>
          <a:p>
            <a:r>
              <a:rPr lang="en-US" sz="1600" dirty="0"/>
              <a:t>Monte Carlo methods are used to understand the stochasticity of these models. Particularly within ecology, ABMs are also called individual-based models (IBMs</a:t>
            </a:r>
          </a:p>
          <a:p>
            <a:r>
              <a:rPr lang="en-US" sz="1600" dirty="0"/>
              <a:t>A review of recent literature on individual-based models, agent-based models, and multiagent systems shows that ABMs are used in many scientific domains including biology, ecology and social science. </a:t>
            </a:r>
          </a:p>
          <a:p>
            <a:r>
              <a:rPr lang="en-US" sz="1600" dirty="0"/>
              <a:t>Agent-based modeling is related to, but distinct from, the concept of multi-agent systems or multi-agent simulation in that the goal of ABM is to search for explanatory insight into the collective behavior of agents obeying simple rules, typically in natural systems, rather than in designing agents or solving specific practical or engineering problems.</a:t>
            </a:r>
          </a:p>
        </p:txBody>
      </p:sp>
      <p:pic>
        <p:nvPicPr>
          <p:cNvPr id="5" name="Picture 4">
            <a:extLst>
              <a:ext uri="{FF2B5EF4-FFF2-40B4-BE49-F238E27FC236}">
                <a16:creationId xmlns:a16="http://schemas.microsoft.com/office/drawing/2014/main" id="{F87134D3-7F8D-3B4C-A8E0-3CC5AB12F235}"/>
              </a:ext>
            </a:extLst>
          </p:cNvPr>
          <p:cNvPicPr>
            <a:picLocks noChangeAspect="1"/>
          </p:cNvPicPr>
          <p:nvPr/>
        </p:nvPicPr>
        <p:blipFill>
          <a:blip r:embed="rId2"/>
          <a:stretch>
            <a:fillRect/>
          </a:stretch>
        </p:blipFill>
        <p:spPr>
          <a:xfrm>
            <a:off x="7289800" y="1027906"/>
            <a:ext cx="4064000" cy="3213100"/>
          </a:xfrm>
          <a:prstGeom prst="rect">
            <a:avLst/>
          </a:prstGeom>
        </p:spPr>
      </p:pic>
      <p:sp>
        <p:nvSpPr>
          <p:cNvPr id="6" name="TextBox 5">
            <a:extLst>
              <a:ext uri="{FF2B5EF4-FFF2-40B4-BE49-F238E27FC236}">
                <a16:creationId xmlns:a16="http://schemas.microsoft.com/office/drawing/2014/main" id="{A5AC5A77-52D2-8E40-9FDB-510ADB6B3421}"/>
              </a:ext>
            </a:extLst>
          </p:cNvPr>
          <p:cNvSpPr txBox="1"/>
          <p:nvPr/>
        </p:nvSpPr>
        <p:spPr>
          <a:xfrm>
            <a:off x="7385538" y="4551903"/>
            <a:ext cx="4049486" cy="830997"/>
          </a:xfrm>
          <a:prstGeom prst="rect">
            <a:avLst/>
          </a:prstGeom>
          <a:noFill/>
        </p:spPr>
        <p:txBody>
          <a:bodyPr wrap="square" rtlCol="0">
            <a:spAutoFit/>
          </a:bodyPr>
          <a:lstStyle/>
          <a:p>
            <a:r>
              <a:rPr lang="en-US" sz="1600" dirty="0"/>
              <a:t>Abstracting from the real world to a series of layers to be used in the artificial world </a:t>
            </a:r>
            <a:br>
              <a:rPr lang="en-US" sz="1600" dirty="0"/>
            </a:br>
            <a:r>
              <a:rPr lang="en-US" sz="1600" dirty="0"/>
              <a:t>upon which the agent-based model is based</a:t>
            </a:r>
          </a:p>
        </p:txBody>
      </p:sp>
      <p:sp>
        <p:nvSpPr>
          <p:cNvPr id="7" name="TextBox 6">
            <a:extLst>
              <a:ext uri="{FF2B5EF4-FFF2-40B4-BE49-F238E27FC236}">
                <a16:creationId xmlns:a16="http://schemas.microsoft.com/office/drawing/2014/main" id="{074E2EB5-E12F-B549-A6CF-983C29E70B4D}"/>
              </a:ext>
            </a:extLst>
          </p:cNvPr>
          <p:cNvSpPr txBox="1"/>
          <p:nvPr/>
        </p:nvSpPr>
        <p:spPr>
          <a:xfrm>
            <a:off x="7455877" y="5757705"/>
            <a:ext cx="3979147" cy="461665"/>
          </a:xfrm>
          <a:prstGeom prst="rect">
            <a:avLst/>
          </a:prstGeom>
          <a:noFill/>
        </p:spPr>
        <p:txBody>
          <a:bodyPr wrap="square" rtlCol="0">
            <a:spAutoFit/>
          </a:bodyPr>
          <a:lstStyle/>
          <a:p>
            <a:r>
              <a:rPr lang="en-US" sz="1200" dirty="0"/>
              <a:t>https://</a:t>
            </a:r>
            <a:r>
              <a:rPr lang="en-US" sz="1200" dirty="0" err="1"/>
              <a:t>www.gisagents.org</a:t>
            </a:r>
            <a:r>
              <a:rPr lang="en-US" sz="1200" dirty="0"/>
              <a:t>/2019/01/agent-based-modelling-and-</a:t>
            </a:r>
            <a:r>
              <a:rPr lang="en-US" sz="1200" dirty="0" err="1"/>
              <a:t>geographical.html</a:t>
            </a:r>
            <a:endParaRPr lang="en-US" sz="1200" dirty="0"/>
          </a:p>
        </p:txBody>
      </p:sp>
    </p:spTree>
    <p:extLst>
      <p:ext uri="{BB962C8B-B14F-4D97-AF65-F5344CB8AC3E}">
        <p14:creationId xmlns:p14="http://schemas.microsoft.com/office/powerpoint/2010/main" val="1605066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DBEEF9-FFE1-A141-93EF-0D448DA29172}"/>
              </a:ext>
            </a:extLst>
          </p:cNvPr>
          <p:cNvSpPr>
            <a:spLocks noGrp="1"/>
          </p:cNvSpPr>
          <p:nvPr>
            <p:ph type="title"/>
          </p:nvPr>
        </p:nvSpPr>
        <p:spPr/>
        <p:txBody>
          <a:bodyPr>
            <a:normAutofit/>
          </a:bodyPr>
          <a:lstStyle/>
          <a:p>
            <a:r>
              <a:rPr lang="en-US" dirty="0"/>
              <a:t>Example</a:t>
            </a:r>
            <a:br>
              <a:rPr lang="en-US" dirty="0"/>
            </a:br>
            <a:r>
              <a:rPr lang="en-US" sz="2200" dirty="0"/>
              <a:t>https://</a:t>
            </a:r>
            <a:r>
              <a:rPr lang="en-US" sz="2200" dirty="0" err="1"/>
              <a:t>www.anylogic.com</a:t>
            </a:r>
            <a:r>
              <a:rPr lang="en-US" sz="2200" dirty="0"/>
              <a:t>/resources/articles/agent-based-modeling-and-simulation/</a:t>
            </a:r>
          </a:p>
        </p:txBody>
      </p:sp>
      <p:sp>
        <p:nvSpPr>
          <p:cNvPr id="5" name="Content Placeholder 4">
            <a:extLst>
              <a:ext uri="{FF2B5EF4-FFF2-40B4-BE49-F238E27FC236}">
                <a16:creationId xmlns:a16="http://schemas.microsoft.com/office/drawing/2014/main" id="{096EC887-B231-F041-98B1-53F7AD4C4C28}"/>
              </a:ext>
            </a:extLst>
          </p:cNvPr>
          <p:cNvSpPr>
            <a:spLocks noGrp="1"/>
          </p:cNvSpPr>
          <p:nvPr>
            <p:ph sz="half" idx="1"/>
          </p:nvPr>
        </p:nvSpPr>
        <p:spPr/>
        <p:txBody>
          <a:bodyPr>
            <a:noAutofit/>
          </a:bodyPr>
          <a:lstStyle/>
          <a:p>
            <a:r>
              <a:rPr lang="en-US" sz="1800" dirty="0"/>
              <a:t>Computational advances have made possible a growing number of agent-based models across a variety of application domains. </a:t>
            </a:r>
          </a:p>
          <a:p>
            <a:r>
              <a:rPr lang="en-US" sz="1800" dirty="0"/>
              <a:t>Applications range from modeling agent behavior in the stock market, supply chains, and consumer markets, to predicting the spread of epidemics, mitigating the threat of bio-warfare, and understanding the factors that may be responsible for the fall of ancient civilizations. </a:t>
            </a:r>
          </a:p>
          <a:p>
            <a:r>
              <a:rPr lang="en-US" sz="1800" dirty="0"/>
              <a:t>Such progress suggests the potential of ABMS to have far-reaching effects on the way that businesses use computers to support decision-making and researchers use agent-based models as electronic laboratories. </a:t>
            </a:r>
          </a:p>
          <a:p>
            <a:r>
              <a:rPr lang="en-US" sz="1800" dirty="0"/>
              <a:t>Some contend that ABMS “is a third way of doing science” and could augment traditional deductive and inductive reasoning as discovery methods. </a:t>
            </a:r>
          </a:p>
        </p:txBody>
      </p:sp>
      <p:pic>
        <p:nvPicPr>
          <p:cNvPr id="7" name="Content Placeholder 6">
            <a:extLst>
              <a:ext uri="{FF2B5EF4-FFF2-40B4-BE49-F238E27FC236}">
                <a16:creationId xmlns:a16="http://schemas.microsoft.com/office/drawing/2014/main" id="{74D74746-853C-BF4B-A7F4-3E896B8F51B6}"/>
              </a:ext>
            </a:extLst>
          </p:cNvPr>
          <p:cNvPicPr>
            <a:picLocks noGrp="1" noChangeAspect="1"/>
          </p:cNvPicPr>
          <p:nvPr>
            <p:ph sz="half" idx="2"/>
          </p:nvPr>
        </p:nvPicPr>
        <p:blipFill>
          <a:blip r:embed="rId2"/>
          <a:stretch>
            <a:fillRect/>
          </a:stretch>
        </p:blipFill>
        <p:spPr>
          <a:xfrm>
            <a:off x="6903217" y="1969487"/>
            <a:ext cx="4139083" cy="3742788"/>
          </a:xfrm>
          <a:prstGeom prst="rect">
            <a:avLst/>
          </a:prstGeom>
        </p:spPr>
      </p:pic>
    </p:spTree>
    <p:extLst>
      <p:ext uri="{BB962C8B-B14F-4D97-AF65-F5344CB8AC3E}">
        <p14:creationId xmlns:p14="http://schemas.microsoft.com/office/powerpoint/2010/main" val="3092045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0DA62-8241-F847-ACEF-1C1794C48892}"/>
              </a:ext>
            </a:extLst>
          </p:cNvPr>
          <p:cNvSpPr>
            <a:spLocks noGrp="1"/>
          </p:cNvSpPr>
          <p:nvPr>
            <p:ph type="title"/>
          </p:nvPr>
        </p:nvSpPr>
        <p:spPr/>
        <p:txBody>
          <a:bodyPr/>
          <a:lstStyle/>
          <a:p>
            <a:r>
              <a:rPr lang="en-US" dirty="0"/>
              <a:t>Example</a:t>
            </a:r>
            <a:br>
              <a:rPr lang="en-US" dirty="0"/>
            </a:br>
            <a:r>
              <a:rPr lang="en-US" sz="2400" dirty="0"/>
              <a:t>https://</a:t>
            </a:r>
            <a:r>
              <a:rPr lang="en-US" sz="2400" dirty="0" err="1"/>
              <a:t>peerj.com</a:t>
            </a:r>
            <a:r>
              <a:rPr lang="en-US" sz="2400" dirty="0"/>
              <a:t>/articles/cs-36/</a:t>
            </a:r>
          </a:p>
        </p:txBody>
      </p:sp>
      <p:pic>
        <p:nvPicPr>
          <p:cNvPr id="8" name="Content Placeholder 7">
            <a:extLst>
              <a:ext uri="{FF2B5EF4-FFF2-40B4-BE49-F238E27FC236}">
                <a16:creationId xmlns:a16="http://schemas.microsoft.com/office/drawing/2014/main" id="{29CB1020-2683-DE49-90E7-E5424BC93E03}"/>
              </a:ext>
            </a:extLst>
          </p:cNvPr>
          <p:cNvPicPr>
            <a:picLocks noGrp="1" noChangeAspect="1"/>
          </p:cNvPicPr>
          <p:nvPr>
            <p:ph idx="1"/>
          </p:nvPr>
        </p:nvPicPr>
        <p:blipFill>
          <a:blip r:embed="rId2"/>
          <a:stretch>
            <a:fillRect/>
          </a:stretch>
        </p:blipFill>
        <p:spPr>
          <a:xfrm>
            <a:off x="1493251" y="1825625"/>
            <a:ext cx="9205497" cy="4351338"/>
          </a:xfrm>
        </p:spPr>
      </p:pic>
    </p:spTree>
    <p:extLst>
      <p:ext uri="{BB962C8B-B14F-4D97-AF65-F5344CB8AC3E}">
        <p14:creationId xmlns:p14="http://schemas.microsoft.com/office/powerpoint/2010/main" val="1617927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64D0-C433-8741-807B-6CC070B8F894}"/>
              </a:ext>
            </a:extLst>
          </p:cNvPr>
          <p:cNvSpPr>
            <a:spLocks noGrp="1"/>
          </p:cNvSpPr>
          <p:nvPr>
            <p:ph type="title"/>
          </p:nvPr>
        </p:nvSpPr>
        <p:spPr/>
        <p:txBody>
          <a:bodyPr>
            <a:normAutofit/>
          </a:bodyPr>
          <a:lstStyle/>
          <a:p>
            <a:r>
              <a:rPr lang="en-US" dirty="0"/>
              <a:t>Example</a:t>
            </a:r>
            <a:br>
              <a:rPr lang="en-US" dirty="0"/>
            </a:br>
            <a:r>
              <a:rPr lang="en-US" sz="2700" dirty="0"/>
              <a:t>https://</a:t>
            </a:r>
            <a:r>
              <a:rPr lang="en-US" sz="2700" dirty="0" err="1"/>
              <a:t>mosimtec.com</a:t>
            </a:r>
            <a:r>
              <a:rPr lang="en-US" sz="2700" dirty="0"/>
              <a:t>/agent-based-modeling-examples/</a:t>
            </a:r>
          </a:p>
        </p:txBody>
      </p:sp>
      <p:pic>
        <p:nvPicPr>
          <p:cNvPr id="4" name="Content Placeholder 3">
            <a:extLst>
              <a:ext uri="{FF2B5EF4-FFF2-40B4-BE49-F238E27FC236}">
                <a16:creationId xmlns:a16="http://schemas.microsoft.com/office/drawing/2014/main" id="{7DA5B35D-F6E8-8D40-A144-6524DD3DA547}"/>
              </a:ext>
            </a:extLst>
          </p:cNvPr>
          <p:cNvPicPr>
            <a:picLocks noGrp="1" noChangeAspect="1"/>
          </p:cNvPicPr>
          <p:nvPr>
            <p:ph idx="1"/>
          </p:nvPr>
        </p:nvPicPr>
        <p:blipFill>
          <a:blip r:embed="rId2"/>
          <a:stretch>
            <a:fillRect/>
          </a:stretch>
        </p:blipFill>
        <p:spPr>
          <a:xfrm>
            <a:off x="2100105" y="2032443"/>
            <a:ext cx="8360229" cy="4119239"/>
          </a:xfrm>
          <a:prstGeom prst="rect">
            <a:avLst/>
          </a:prstGeom>
        </p:spPr>
      </p:pic>
      <p:sp>
        <p:nvSpPr>
          <p:cNvPr id="5" name="TextBox 4">
            <a:extLst>
              <a:ext uri="{FF2B5EF4-FFF2-40B4-BE49-F238E27FC236}">
                <a16:creationId xmlns:a16="http://schemas.microsoft.com/office/drawing/2014/main" id="{5ACEC5C5-4C1B-DF49-A722-3A15C778ACB2}"/>
              </a:ext>
            </a:extLst>
          </p:cNvPr>
          <p:cNvSpPr txBox="1"/>
          <p:nvPr/>
        </p:nvSpPr>
        <p:spPr>
          <a:xfrm>
            <a:off x="1353178" y="6370655"/>
            <a:ext cx="9485644" cy="646331"/>
          </a:xfrm>
          <a:prstGeom prst="rect">
            <a:avLst/>
          </a:prstGeom>
          <a:noFill/>
        </p:spPr>
        <p:txBody>
          <a:bodyPr wrap="square" rtlCol="0">
            <a:spAutoFit/>
          </a:bodyPr>
          <a:lstStyle/>
          <a:p>
            <a:pPr algn="ctr"/>
            <a:r>
              <a:rPr lang="en-US" dirty="0"/>
              <a:t>An Example of ABM in Agriculture Pest Control Studies. Source: University of Surrey</a:t>
            </a:r>
          </a:p>
          <a:p>
            <a:pPr algn="ctr"/>
            <a:endParaRPr lang="en-US" dirty="0"/>
          </a:p>
        </p:txBody>
      </p:sp>
    </p:spTree>
    <p:extLst>
      <p:ext uri="{BB962C8B-B14F-4D97-AF65-F5344CB8AC3E}">
        <p14:creationId xmlns:p14="http://schemas.microsoft.com/office/powerpoint/2010/main" val="464347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D74177-3D32-684F-ADA3-52ED9CA0621D}"/>
              </a:ext>
            </a:extLst>
          </p:cNvPr>
          <p:cNvSpPr>
            <a:spLocks noGrp="1"/>
          </p:cNvSpPr>
          <p:nvPr>
            <p:ph type="title"/>
          </p:nvPr>
        </p:nvSpPr>
        <p:spPr/>
        <p:txBody>
          <a:bodyPr>
            <a:normAutofit/>
          </a:bodyPr>
          <a:lstStyle/>
          <a:p>
            <a:r>
              <a:rPr lang="en-US" dirty="0"/>
              <a:t>Example</a:t>
            </a:r>
            <a:br>
              <a:rPr lang="en-US" dirty="0"/>
            </a:br>
            <a:r>
              <a:rPr lang="en-US" sz="2700" dirty="0"/>
              <a:t>https://</a:t>
            </a:r>
            <a:r>
              <a:rPr lang="en-US" sz="2700" dirty="0" err="1"/>
              <a:t>www.nature.com</a:t>
            </a:r>
            <a:r>
              <a:rPr lang="en-US" sz="2700" dirty="0"/>
              <a:t>/articles/s41562-020-0931-9/figures/1</a:t>
            </a:r>
          </a:p>
        </p:txBody>
      </p:sp>
      <p:sp>
        <p:nvSpPr>
          <p:cNvPr id="5" name="Content Placeholder 4">
            <a:extLst>
              <a:ext uri="{FF2B5EF4-FFF2-40B4-BE49-F238E27FC236}">
                <a16:creationId xmlns:a16="http://schemas.microsoft.com/office/drawing/2014/main" id="{C30E4257-180B-0E41-8BDB-725B35E749B9}"/>
              </a:ext>
            </a:extLst>
          </p:cNvPr>
          <p:cNvSpPr>
            <a:spLocks noGrp="1"/>
          </p:cNvSpPr>
          <p:nvPr>
            <p:ph sz="half" idx="1"/>
          </p:nvPr>
        </p:nvSpPr>
        <p:spPr>
          <a:xfrm>
            <a:off x="321547" y="1825625"/>
            <a:ext cx="6199833" cy="4351338"/>
          </a:xfrm>
        </p:spPr>
        <p:txBody>
          <a:bodyPr>
            <a:noAutofit/>
          </a:bodyPr>
          <a:lstStyle/>
          <a:p>
            <a:r>
              <a:rPr lang="en-US" sz="1600" dirty="0"/>
              <a:t>a) Schematic illustration of the weighted multilayer synthetic population built from mobility data in the metropolitan area of Boston. The agent-based system comprises around 64,000 adults and 21,000 children. </a:t>
            </a:r>
          </a:p>
          <a:p>
            <a:r>
              <a:rPr lang="en-US" sz="1600" dirty="0"/>
              <a:t>b) Geographical distribution of the agents in a. MA, Massachusetts. Nodes in a are connected by more than five million weighted edges. Community layers (which include workplaces), are further classified into categories according to </a:t>
            </a:r>
            <a:r>
              <a:rPr lang="en-US" sz="1600" dirty="0" err="1"/>
              <a:t>Foursquare’s</a:t>
            </a:r>
            <a:r>
              <a:rPr lang="en-US" sz="1600" dirty="0"/>
              <a:t> taxonomy of places. </a:t>
            </a:r>
          </a:p>
          <a:p>
            <a:r>
              <a:rPr lang="en-US" sz="1600" dirty="0"/>
              <a:t>c) The compartmental model used to describe the natural history of the disease and the transition rates (represented alongside the connecting arrows, and described in Methods, “Stochastic simulations of COVID-19 dynamics”) between the different states. </a:t>
            </a:r>
          </a:p>
          <a:p>
            <a:r>
              <a:rPr lang="en-US" sz="1600" dirty="0"/>
              <a:t>Specifically, we consider susceptible (S), latent asymptomatic (LA), latent symptomatic (LS), </a:t>
            </a:r>
            <a:r>
              <a:rPr lang="en-US" sz="1600" dirty="0" err="1"/>
              <a:t>presymptomatic</a:t>
            </a:r>
            <a:r>
              <a:rPr lang="en-US" sz="1600" dirty="0"/>
              <a:t> (PS), infectious asymptomatic (IA), infectious symptomatic (IS), hospitalized (H), hospitalized in intensive care (ICU) and recovered (R) individuals. </a:t>
            </a:r>
          </a:p>
        </p:txBody>
      </p:sp>
      <p:pic>
        <p:nvPicPr>
          <p:cNvPr id="7" name="Content Placeholder 6">
            <a:extLst>
              <a:ext uri="{FF2B5EF4-FFF2-40B4-BE49-F238E27FC236}">
                <a16:creationId xmlns:a16="http://schemas.microsoft.com/office/drawing/2014/main" id="{B83CF627-2FF8-754D-9AB8-8B3930632E5C}"/>
              </a:ext>
            </a:extLst>
          </p:cNvPr>
          <p:cNvPicPr>
            <a:picLocks noGrp="1" noChangeAspect="1"/>
          </p:cNvPicPr>
          <p:nvPr>
            <p:ph sz="half" idx="2"/>
          </p:nvPr>
        </p:nvPicPr>
        <p:blipFill>
          <a:blip r:embed="rId2"/>
          <a:stretch>
            <a:fillRect/>
          </a:stretch>
        </p:blipFill>
        <p:spPr>
          <a:xfrm>
            <a:off x="6664724" y="2220685"/>
            <a:ext cx="4662092" cy="3956277"/>
          </a:xfrm>
          <a:prstGeom prst="rect">
            <a:avLst/>
          </a:prstGeom>
        </p:spPr>
      </p:pic>
      <p:sp>
        <p:nvSpPr>
          <p:cNvPr id="8" name="TextBox 7">
            <a:extLst>
              <a:ext uri="{FF2B5EF4-FFF2-40B4-BE49-F238E27FC236}">
                <a16:creationId xmlns:a16="http://schemas.microsoft.com/office/drawing/2014/main" id="{0B87C31A-DBE9-034B-8DA1-B3C3A85D03A2}"/>
              </a:ext>
            </a:extLst>
          </p:cNvPr>
          <p:cNvSpPr txBox="1"/>
          <p:nvPr/>
        </p:nvSpPr>
        <p:spPr>
          <a:xfrm>
            <a:off x="838200" y="6310365"/>
            <a:ext cx="10958565" cy="369332"/>
          </a:xfrm>
          <a:prstGeom prst="rect">
            <a:avLst/>
          </a:prstGeom>
          <a:noFill/>
        </p:spPr>
        <p:txBody>
          <a:bodyPr wrap="square" rtlCol="0">
            <a:spAutoFit/>
          </a:bodyPr>
          <a:lstStyle/>
          <a:p>
            <a:r>
              <a:rPr lang="en-US" dirty="0"/>
              <a:t>From: Modelling the impact of testing, contact tracing and household quarantine on second waves of COVID-19</a:t>
            </a:r>
          </a:p>
        </p:txBody>
      </p:sp>
    </p:spTree>
    <p:extLst>
      <p:ext uri="{BB962C8B-B14F-4D97-AF65-F5344CB8AC3E}">
        <p14:creationId xmlns:p14="http://schemas.microsoft.com/office/powerpoint/2010/main" val="1719491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1071</Words>
  <Application>Microsoft Macintosh PowerPoint</Application>
  <PresentationFormat>Widescreen</PresentationFormat>
  <Paragraphs>52</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Fractals, Chaos, Complexity Physics-EPS 30</vt:lpstr>
      <vt:lpstr>Credits</vt:lpstr>
      <vt:lpstr>Agent Based Modeling</vt:lpstr>
      <vt:lpstr>Netlogo https://ccl.northwestern.edu/netlogo/</vt:lpstr>
      <vt:lpstr>Agent Based Models</vt:lpstr>
      <vt:lpstr>Example https://www.anylogic.com/resources/articles/agent-based-modeling-and-simulation/</vt:lpstr>
      <vt:lpstr>Example https://peerj.com/articles/cs-36/</vt:lpstr>
      <vt:lpstr>Example https://mosimtec.com/agent-based-modeling-examples/</vt:lpstr>
      <vt:lpstr>Example https://www.nature.com/articles/s41562-020-0931-9/figures/1</vt:lpstr>
      <vt:lpstr>Example https://www.sciencedirect.com/science/article/pii/S1755436517300221</vt:lpstr>
      <vt:lpstr>Example https://www.gisagents.org/2018/01/place-based-simulation-modelling.html</vt:lpstr>
      <vt:lpstr>Example: COVID Simulator from the Washington Post https://www.washingtonpost.com/graphics/2020/world/corona-simulator/</vt:lpstr>
      <vt:lpstr>Example: Simulating the COVID Epidemic https://softologyblog.wordpress.com/category/agent-based-modeling/</vt:lpstr>
      <vt:lpstr>Example: Infectious Disease https://softologyblog.wordpress.com/category/agent-based-modeling/</vt:lpstr>
      <vt:lpstr>Changing the Simulation https://softologyblog.wordpress.com/category/agent-based-modeling/</vt:lpstr>
      <vt:lpstr>Changing the Simulation https://softologyblog.wordpress.com/category/agent-based-modeling/</vt:lpstr>
      <vt:lpstr>Changing the Simulation https://softologyblog.wordpress.com/category/agent-based-modeling/</vt:lpstr>
      <vt:lpstr>Changing the Simulation https://softologyblog.wordpress.com/category/agent-based-modeling/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Fractals, Chaos, Complexity Physics-EPS 30</dc:title>
  <dc:creator>Microsoft Office User</dc:creator>
  <cp:lastModifiedBy>Microsoft Office User</cp:lastModifiedBy>
  <cp:revision>13</cp:revision>
  <dcterms:created xsi:type="dcterms:W3CDTF">2021-11-13T04:48:13Z</dcterms:created>
  <dcterms:modified xsi:type="dcterms:W3CDTF">2021-11-13T23:10:52Z</dcterms:modified>
</cp:coreProperties>
</file>