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00" r:id="rId2"/>
    <p:sldId id="29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98" r:id="rId15"/>
    <p:sldId id="299" r:id="rId16"/>
    <p:sldId id="30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 snapToObjects="1">
      <p:cViewPr varScale="1">
        <p:scale>
          <a:sx n="116" d="100"/>
          <a:sy n="116" d="100"/>
        </p:scale>
        <p:origin x="196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4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7CC5E-5C27-9743-9173-FBD5F3E2B9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11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Agent heterogeneity.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Observed transitions.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Summary.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social systems as evolving regimes.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Highlight systems thinking.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Long-period cycle.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Phase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Stable equilibrium.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Perturbations grow.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Network breakdown.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System shock.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A2634-1B30-B61C-3C76-72AC151A5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Complexity and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B30DB-F2B6-3FFB-AFD6-264EB85C0D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Lecture 19</a:t>
            </a:r>
          </a:p>
          <a:p>
            <a:r>
              <a:rPr lang="en-US" dirty="0">
                <a:solidFill>
                  <a:schemeClr val="tx1"/>
                </a:solidFill>
              </a:rPr>
              <a:t>Physics-EPS 30</a:t>
            </a:r>
          </a:p>
        </p:txBody>
      </p:sp>
    </p:spTree>
    <p:extLst>
      <p:ext uri="{BB962C8B-B14F-4D97-AF65-F5344CB8AC3E}">
        <p14:creationId xmlns:p14="http://schemas.microsoft.com/office/powerpoint/2010/main" val="2000089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solidFill>
                  <a:srgbClr val="2014FF"/>
                </a:solidFill>
              </a:rPr>
              <a:t>Crisis: Phase Transition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Shock event</a:t>
            </a:r>
          </a:p>
          <a:p>
            <a:r>
              <a:t>Rapid reorganization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739788" y="1600200"/>
            <a:ext cx="2286000" cy="1371600"/>
          </a:xfrm>
          <a:prstGeom prst="rect">
            <a:avLst/>
          </a:prstGeom>
          <a:solidFill>
            <a:srgbClr val="B4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t>SHOCK</a:t>
            </a:r>
          </a:p>
        </p:txBody>
      </p:sp>
      <p:pic>
        <p:nvPicPr>
          <p:cNvPr id="5" name="Picture 4" descr="A close up of a paper&#10;&#10;AI-generated content may be incorrect.">
            <a:extLst>
              <a:ext uri="{FF2B5EF4-FFF2-40B4-BE49-F238E27FC236}">
                <a16:creationId xmlns:a16="http://schemas.microsoft.com/office/drawing/2014/main" id="{5DDD0083-53B4-2758-6515-000EAF1B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1"/>
            <a:ext cx="7772400" cy="20512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solidFill>
                  <a:srgbClr val="2014FF"/>
                </a:solidFill>
              </a:rPr>
              <a:t>Generations as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031" y="2403326"/>
            <a:ext cx="8229600" cy="4525963"/>
          </a:xfrm>
        </p:spPr>
        <p:txBody>
          <a:bodyPr/>
          <a:lstStyle/>
          <a:p>
            <a:r>
              <a:rPr dirty="0"/>
              <a:t>Different roles over time</a:t>
            </a:r>
          </a:p>
          <a:p>
            <a:r>
              <a:rPr dirty="0"/>
              <a:t>Memory and adaptation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7FB16F-AE89-6B4A-67B2-F607A8B09BBF}"/>
              </a:ext>
            </a:extLst>
          </p:cNvPr>
          <p:cNvGrpSpPr/>
          <p:nvPr/>
        </p:nvGrpSpPr>
        <p:grpSpPr>
          <a:xfrm>
            <a:off x="5197760" y="1306046"/>
            <a:ext cx="3474720" cy="2951419"/>
            <a:chOff x="5197760" y="2749258"/>
            <a:chExt cx="3474720" cy="29514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580EEC-9B82-C9BD-318C-6C0C7AE0471C}"/>
                </a:ext>
              </a:extLst>
            </p:cNvPr>
            <p:cNvGrpSpPr/>
            <p:nvPr/>
          </p:nvGrpSpPr>
          <p:grpSpPr>
            <a:xfrm>
              <a:off x="5197760" y="2749258"/>
              <a:ext cx="3474720" cy="2951419"/>
              <a:chOff x="5197760" y="2749258"/>
              <a:chExt cx="3474720" cy="295141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69211E3-B30C-7DDC-D4FF-AE5AA75DD5CE}"/>
                  </a:ext>
                </a:extLst>
              </p:cNvPr>
              <p:cNvGrpSpPr/>
              <p:nvPr/>
            </p:nvGrpSpPr>
            <p:grpSpPr>
              <a:xfrm>
                <a:off x="5905369" y="3219128"/>
                <a:ext cx="2103120" cy="2103120"/>
                <a:chOff x="5905369" y="3219128"/>
                <a:chExt cx="2103120" cy="210312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D6D85717-4E88-EA29-AB49-9FEF65A20C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05369" y="3219128"/>
                  <a:ext cx="2103120" cy="2103120"/>
                </a:xfrm>
                <a:prstGeom prst="ellipse">
                  <a:avLst/>
                </a:pr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4A01FBF3-CAFC-E2B0-DF9F-7A43A8CFDEF0}"/>
                    </a:ext>
                  </a:extLst>
                </p:cNvPr>
                <p:cNvSpPr/>
                <p:nvPr/>
              </p:nvSpPr>
              <p:spPr>
                <a:xfrm rot="3037037">
                  <a:off x="7635935" y="3365497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87542D38-F864-E49E-CA13-B17358E30D44}"/>
                    </a:ext>
                  </a:extLst>
                </p:cNvPr>
                <p:cNvSpPr/>
                <p:nvPr/>
              </p:nvSpPr>
              <p:spPr>
                <a:xfrm rot="18534848">
                  <a:off x="6042895" y="3369332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F2BEC9E7-68F9-CC17-238D-61C7400C13F5}"/>
                    </a:ext>
                  </a:extLst>
                </p:cNvPr>
                <p:cNvSpPr/>
                <p:nvPr/>
              </p:nvSpPr>
              <p:spPr>
                <a:xfrm rot="13837037">
                  <a:off x="6030098" y="4692884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0728B3D-C67A-71EC-3776-98B3BEB8E14D}"/>
                  </a:ext>
                </a:extLst>
              </p:cNvPr>
              <p:cNvGrpSpPr/>
              <p:nvPr/>
            </p:nvGrpSpPr>
            <p:grpSpPr>
              <a:xfrm>
                <a:off x="5197760" y="2749258"/>
                <a:ext cx="3474720" cy="2951419"/>
                <a:chOff x="5197760" y="2782309"/>
                <a:chExt cx="3474720" cy="2951419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32A263EC-31F3-E0F3-E77B-04139D037896}"/>
                    </a:ext>
                  </a:extLst>
                </p:cNvPr>
                <p:cNvSpPr/>
                <p:nvPr/>
              </p:nvSpPr>
              <p:spPr>
                <a:xfrm>
                  <a:off x="6295040" y="2782309"/>
                  <a:ext cx="1280160" cy="822960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High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9C08D8B-45DC-5E27-7807-7B7FE871BF29}"/>
                    </a:ext>
                  </a:extLst>
                </p:cNvPr>
                <p:cNvSpPr/>
                <p:nvPr/>
              </p:nvSpPr>
              <p:spPr>
                <a:xfrm>
                  <a:off x="7392320" y="3879589"/>
                  <a:ext cx="1280160" cy="82296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Awakening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B71B8404-D909-D533-17C9-AAE1603223A6}"/>
                    </a:ext>
                  </a:extLst>
                </p:cNvPr>
                <p:cNvSpPr/>
                <p:nvPr/>
              </p:nvSpPr>
              <p:spPr>
                <a:xfrm>
                  <a:off x="6295040" y="4910768"/>
                  <a:ext cx="1280160" cy="822960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Unraveling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5A3D7AC-A3F7-1E87-FB2B-E250FF633057}"/>
                    </a:ext>
                  </a:extLst>
                </p:cNvPr>
                <p:cNvSpPr/>
                <p:nvPr/>
              </p:nvSpPr>
              <p:spPr>
                <a:xfrm>
                  <a:off x="5197760" y="3879589"/>
                  <a:ext cx="1280160" cy="822960"/>
                </a:xfrm>
                <a:prstGeom prst="ellipse">
                  <a:avLst/>
                </a:prstGeom>
                <a:solidFill>
                  <a:srgbClr val="660099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Crisis</a:t>
                  </a:r>
                </a:p>
              </p:txBody>
            </p:sp>
          </p:grpSp>
        </p:grp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315953CE-A972-9D5C-F30A-115265F4D415}"/>
                </a:ext>
              </a:extLst>
            </p:cNvPr>
            <p:cNvSpPr/>
            <p:nvPr/>
          </p:nvSpPr>
          <p:spPr>
            <a:xfrm rot="7721241">
              <a:off x="7615657" y="4734933"/>
              <a:ext cx="243947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close up of a paper&#10;&#10;AI-generated content may be incorrect.">
            <a:extLst>
              <a:ext uri="{FF2B5EF4-FFF2-40B4-BE49-F238E27FC236}">
                <a16:creationId xmlns:a16="http://schemas.microsoft.com/office/drawing/2014/main" id="{E0868F8D-E3C2-05E3-5E96-4D5094E34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432106"/>
            <a:ext cx="7772400" cy="23123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solidFill>
                  <a:srgbClr val="2014FF"/>
                </a:solidFill>
              </a:rPr>
              <a:t>Historical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American Revolution</a:t>
            </a:r>
          </a:p>
          <a:p>
            <a:r>
              <a:t>Civil War</a:t>
            </a:r>
          </a:p>
          <a:p>
            <a:r>
              <a:t>Great Depression / WWII</a:t>
            </a:r>
          </a:p>
        </p:txBody>
      </p:sp>
      <p:pic>
        <p:nvPicPr>
          <p:cNvPr id="5" name="Picture 4" descr="A close up of a paper&#10;&#10;AI-generated content may be incorrect.">
            <a:extLst>
              <a:ext uri="{FF2B5EF4-FFF2-40B4-BE49-F238E27FC236}">
                <a16:creationId xmlns:a16="http://schemas.microsoft.com/office/drawing/2014/main" id="{286B8A73-7720-3099-C00C-B65DE053D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759838"/>
            <a:ext cx="7772400" cy="17699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6990FC-8D74-6C74-239E-3F582A89A546}"/>
              </a:ext>
            </a:extLst>
          </p:cNvPr>
          <p:cNvGrpSpPr/>
          <p:nvPr/>
        </p:nvGrpSpPr>
        <p:grpSpPr>
          <a:xfrm>
            <a:off x="5274879" y="1449266"/>
            <a:ext cx="3474720" cy="2951419"/>
            <a:chOff x="5197760" y="2749258"/>
            <a:chExt cx="3474720" cy="29514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19DCCB-C893-0422-13FE-CA506B7CA05A}"/>
                </a:ext>
              </a:extLst>
            </p:cNvPr>
            <p:cNvGrpSpPr/>
            <p:nvPr/>
          </p:nvGrpSpPr>
          <p:grpSpPr>
            <a:xfrm>
              <a:off x="5197760" y="2749258"/>
              <a:ext cx="3474720" cy="2951419"/>
              <a:chOff x="5197760" y="2749258"/>
              <a:chExt cx="3474720" cy="29514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F032C90-2D66-684F-F9E8-F611C02A91EA}"/>
                  </a:ext>
                </a:extLst>
              </p:cNvPr>
              <p:cNvGrpSpPr/>
              <p:nvPr/>
            </p:nvGrpSpPr>
            <p:grpSpPr>
              <a:xfrm>
                <a:off x="5905369" y="3219128"/>
                <a:ext cx="2103120" cy="2103120"/>
                <a:chOff x="5905369" y="3219128"/>
                <a:chExt cx="2103120" cy="210312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0937A4B-7EE0-2F49-B13B-C1603172D7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05369" y="3219128"/>
                  <a:ext cx="2103120" cy="2103120"/>
                </a:xfrm>
                <a:prstGeom prst="ellipse">
                  <a:avLst/>
                </a:pr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C4669B62-7D4B-4D21-2F47-934382908FAD}"/>
                    </a:ext>
                  </a:extLst>
                </p:cNvPr>
                <p:cNvSpPr/>
                <p:nvPr/>
              </p:nvSpPr>
              <p:spPr>
                <a:xfrm rot="3037037">
                  <a:off x="7635935" y="3365497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366EF36C-0BE8-991F-926F-8B0A84A4C6A1}"/>
                    </a:ext>
                  </a:extLst>
                </p:cNvPr>
                <p:cNvSpPr/>
                <p:nvPr/>
              </p:nvSpPr>
              <p:spPr>
                <a:xfrm rot="18534848">
                  <a:off x="6042895" y="3369332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A4257941-B28C-2DEE-585A-B45E07FD8B13}"/>
                    </a:ext>
                  </a:extLst>
                </p:cNvPr>
                <p:cNvSpPr/>
                <p:nvPr/>
              </p:nvSpPr>
              <p:spPr>
                <a:xfrm rot="13837037">
                  <a:off x="6030098" y="4692884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670A486-F2A1-4851-741C-420DAFC7150D}"/>
                  </a:ext>
                </a:extLst>
              </p:cNvPr>
              <p:cNvGrpSpPr/>
              <p:nvPr/>
            </p:nvGrpSpPr>
            <p:grpSpPr>
              <a:xfrm>
                <a:off x="5197760" y="2749258"/>
                <a:ext cx="3474720" cy="2951419"/>
                <a:chOff x="5197760" y="2782309"/>
                <a:chExt cx="3474720" cy="295141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5DF3694-C079-CDD3-653E-30FC6ADAC636}"/>
                    </a:ext>
                  </a:extLst>
                </p:cNvPr>
                <p:cNvSpPr/>
                <p:nvPr/>
              </p:nvSpPr>
              <p:spPr>
                <a:xfrm>
                  <a:off x="6295040" y="2782309"/>
                  <a:ext cx="1280160" cy="822960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High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0DF6612-B84F-DBDC-25E5-4F22A3A26FD3}"/>
                    </a:ext>
                  </a:extLst>
                </p:cNvPr>
                <p:cNvSpPr/>
                <p:nvPr/>
              </p:nvSpPr>
              <p:spPr>
                <a:xfrm>
                  <a:off x="7392320" y="3879589"/>
                  <a:ext cx="1280160" cy="82296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Awakening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EBB5D264-B749-2FED-66BF-47F559B2522F}"/>
                    </a:ext>
                  </a:extLst>
                </p:cNvPr>
                <p:cNvSpPr/>
                <p:nvPr/>
              </p:nvSpPr>
              <p:spPr>
                <a:xfrm>
                  <a:off x="6295040" y="4910768"/>
                  <a:ext cx="1280160" cy="822960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Unraveling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D9CB73C2-C258-EEA9-63DB-7F0A80AE878F}"/>
                    </a:ext>
                  </a:extLst>
                </p:cNvPr>
                <p:cNvSpPr/>
                <p:nvPr/>
              </p:nvSpPr>
              <p:spPr>
                <a:xfrm>
                  <a:off x="5197760" y="3879589"/>
                  <a:ext cx="1280160" cy="822960"/>
                </a:xfrm>
                <a:prstGeom prst="ellipse">
                  <a:avLst/>
                </a:prstGeom>
                <a:solidFill>
                  <a:srgbClr val="660099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Crisis</a:t>
                  </a:r>
                </a:p>
              </p:txBody>
            </p:sp>
          </p:grpSp>
        </p:grp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1E7BF19A-9F4F-779D-3BE7-EDAC43A81EF3}"/>
                </a:ext>
              </a:extLst>
            </p:cNvPr>
            <p:cNvSpPr/>
            <p:nvPr/>
          </p:nvSpPr>
          <p:spPr>
            <a:xfrm rot="7721241">
              <a:off x="7615657" y="4734933"/>
              <a:ext cx="243947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solidFill>
                  <a:srgbClr val="2014FF"/>
                </a:solidFill>
              </a:rPr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Patterns </a:t>
            </a:r>
            <a:r>
              <a:rPr lang="en-US" dirty="0"/>
              <a:t>=</a:t>
            </a:r>
            <a:r>
              <a:rPr dirty="0"/>
              <a:t> </a:t>
            </a:r>
            <a:r>
              <a:rPr lang="en-US" dirty="0"/>
              <a:t>p</a:t>
            </a:r>
            <a:r>
              <a:rPr dirty="0"/>
              <a:t>redictions</a:t>
            </a:r>
            <a:r>
              <a:rPr lang="en-US" dirty="0"/>
              <a:t> (?)</a:t>
            </a:r>
            <a:endParaRPr dirty="0"/>
          </a:p>
          <a:p>
            <a:r>
              <a:rPr dirty="0"/>
              <a:t>Crises reshape systems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C99DBE-9A16-8695-18F5-AB9B3732F095}"/>
              </a:ext>
            </a:extLst>
          </p:cNvPr>
          <p:cNvGrpSpPr/>
          <p:nvPr/>
        </p:nvGrpSpPr>
        <p:grpSpPr>
          <a:xfrm>
            <a:off x="5197760" y="1328080"/>
            <a:ext cx="3474720" cy="2951419"/>
            <a:chOff x="5197760" y="2749258"/>
            <a:chExt cx="3474720" cy="29514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6286B41-9804-2C1D-69EE-148CEA4E9B76}"/>
                </a:ext>
              </a:extLst>
            </p:cNvPr>
            <p:cNvGrpSpPr/>
            <p:nvPr/>
          </p:nvGrpSpPr>
          <p:grpSpPr>
            <a:xfrm>
              <a:off x="5197760" y="2749258"/>
              <a:ext cx="3474720" cy="2951419"/>
              <a:chOff x="5197760" y="2749258"/>
              <a:chExt cx="3474720" cy="29514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1A69479-AB4D-2E00-A05F-A656081CCE51}"/>
                  </a:ext>
                </a:extLst>
              </p:cNvPr>
              <p:cNvGrpSpPr/>
              <p:nvPr/>
            </p:nvGrpSpPr>
            <p:grpSpPr>
              <a:xfrm>
                <a:off x="5905369" y="3219128"/>
                <a:ext cx="2103120" cy="2103120"/>
                <a:chOff x="5905369" y="3219128"/>
                <a:chExt cx="2103120" cy="210312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B91EA50-C498-9D05-88CC-BD72B00FD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05369" y="3219128"/>
                  <a:ext cx="2103120" cy="2103120"/>
                </a:xfrm>
                <a:prstGeom prst="ellipse">
                  <a:avLst/>
                </a:pr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3AFA666C-93A8-4B51-B033-DC86D9FD4698}"/>
                    </a:ext>
                  </a:extLst>
                </p:cNvPr>
                <p:cNvSpPr/>
                <p:nvPr/>
              </p:nvSpPr>
              <p:spPr>
                <a:xfrm rot="3037037">
                  <a:off x="7635935" y="3365497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43B37FDB-BF2B-389F-7F9E-6421A33B70F0}"/>
                    </a:ext>
                  </a:extLst>
                </p:cNvPr>
                <p:cNvSpPr/>
                <p:nvPr/>
              </p:nvSpPr>
              <p:spPr>
                <a:xfrm rot="18534848">
                  <a:off x="6042895" y="3369332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B85A4800-37CF-BED9-1CA6-B4BDADA1224C}"/>
                    </a:ext>
                  </a:extLst>
                </p:cNvPr>
                <p:cNvSpPr/>
                <p:nvPr/>
              </p:nvSpPr>
              <p:spPr>
                <a:xfrm rot="13837037">
                  <a:off x="6030098" y="4692884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C97D666-0E64-A783-753A-5E3F21260AFC}"/>
                  </a:ext>
                </a:extLst>
              </p:cNvPr>
              <p:cNvGrpSpPr/>
              <p:nvPr/>
            </p:nvGrpSpPr>
            <p:grpSpPr>
              <a:xfrm>
                <a:off x="5197760" y="2749258"/>
                <a:ext cx="3474720" cy="2951419"/>
                <a:chOff x="5197760" y="2782309"/>
                <a:chExt cx="3474720" cy="295141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EC4C298-8D68-CBF2-5615-E66ADB2FE34B}"/>
                    </a:ext>
                  </a:extLst>
                </p:cNvPr>
                <p:cNvSpPr/>
                <p:nvPr/>
              </p:nvSpPr>
              <p:spPr>
                <a:xfrm>
                  <a:off x="6295040" y="2782309"/>
                  <a:ext cx="1280160" cy="822960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High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5238E1C-1D98-C217-F76D-292386B9ABEA}"/>
                    </a:ext>
                  </a:extLst>
                </p:cNvPr>
                <p:cNvSpPr/>
                <p:nvPr/>
              </p:nvSpPr>
              <p:spPr>
                <a:xfrm>
                  <a:off x="7392320" y="3879589"/>
                  <a:ext cx="1280160" cy="82296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Awakening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392F62F-6C0D-3F85-598C-D3872977B2F9}"/>
                    </a:ext>
                  </a:extLst>
                </p:cNvPr>
                <p:cNvSpPr/>
                <p:nvPr/>
              </p:nvSpPr>
              <p:spPr>
                <a:xfrm>
                  <a:off x="6295040" y="4910768"/>
                  <a:ext cx="1280160" cy="822960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Unraveling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DD9A594-D889-C050-5FAE-41A9231CDA10}"/>
                    </a:ext>
                  </a:extLst>
                </p:cNvPr>
                <p:cNvSpPr/>
                <p:nvPr/>
              </p:nvSpPr>
              <p:spPr>
                <a:xfrm>
                  <a:off x="5197760" y="3879589"/>
                  <a:ext cx="1280160" cy="822960"/>
                </a:xfrm>
                <a:prstGeom prst="ellipse">
                  <a:avLst/>
                </a:prstGeom>
                <a:solidFill>
                  <a:srgbClr val="660099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Crisis</a:t>
                  </a:r>
                </a:p>
              </p:txBody>
            </p:sp>
          </p:grpSp>
        </p:grp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5907D874-7BF6-057F-8356-3D970A3863A6}"/>
                </a:ext>
              </a:extLst>
            </p:cNvPr>
            <p:cNvSpPr/>
            <p:nvPr/>
          </p:nvSpPr>
          <p:spPr>
            <a:xfrm rot="7721241">
              <a:off x="7615657" y="4734933"/>
              <a:ext cx="243947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close up of a paper&#10;&#10;AI-generated content may be incorrect.">
            <a:extLst>
              <a:ext uri="{FF2B5EF4-FFF2-40B4-BE49-F238E27FC236}">
                <a16:creationId xmlns:a16="http://schemas.microsoft.com/office/drawing/2014/main" id="{2980AB09-8650-2BC7-BABC-E05A8376D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02" y="4420286"/>
            <a:ext cx="5670933" cy="22269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6C585-B82C-8926-9F1B-F71155D1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1" y="350196"/>
            <a:ext cx="3626075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dirty="0"/>
              <a:t>Ray Dalio</a:t>
            </a:r>
            <a:br>
              <a:rPr lang="en-US" sz="3500" dirty="0"/>
            </a:br>
            <a:r>
              <a:rPr lang="en-US" sz="1600" dirty="0"/>
              <a:t>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Ray_Dalio</a:t>
            </a: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DBBCD-07ED-29E8-E229-E16860B79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351" y="2743200"/>
            <a:ext cx="3485179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Raymond Thomas Dalio (born August 8, 1949) is an American billionaire and founder of one of the world's largest hedge funds, Bridgewater Associates.</a:t>
            </a: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Dalio is the author of the 2017 book, Principles: Life &amp; Work, about corporate management and investment philosophy and The Changing World Order on why nations succeed and fail.</a:t>
            </a: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As of February 2026, he has a net worth of $20 billion, which ranks 128th on the Bloomberg Billionaire Index.</a:t>
            </a: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A34B69-24DC-780C-AA92-C0C5F6EA5C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0791" r="21451"/>
          <a:stretch>
            <a:fillRect/>
          </a:stretch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08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85A0E-A7B5-B9F2-A40D-385DF6C1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Book</a:t>
            </a:r>
            <a:br>
              <a:rPr lang="en-US" dirty="0"/>
            </a:br>
            <a:r>
              <a:rPr lang="en-US" sz="2700" dirty="0"/>
              <a:t>https://</a:t>
            </a:r>
            <a:r>
              <a:rPr lang="en-US" sz="2700" dirty="0" err="1"/>
              <a:t>en.wikipedia.org</a:t>
            </a:r>
            <a:r>
              <a:rPr lang="en-US" sz="2700" dirty="0"/>
              <a:t>/wiki/</a:t>
            </a:r>
            <a:r>
              <a:rPr lang="en-US" sz="2700" dirty="0" err="1"/>
              <a:t>The_Changing_World_Order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D478A-F7B0-0F07-F073-D73C349021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rgbClr val="2014FF"/>
                </a:solidFill>
              </a:rPr>
              <a:t>Principles for Dealing with the Changing World Order: Why Nations Succeed and Fail is a 2021 book by Ray Dalio.</a:t>
            </a:r>
          </a:p>
          <a:p>
            <a:r>
              <a:rPr lang="en-US" sz="2000" dirty="0"/>
              <a:t>The book examines the cyclical patterns underlying the rise and fall of major empires over the past 500 years.</a:t>
            </a:r>
          </a:p>
          <a:p>
            <a:r>
              <a:rPr lang="en-US" sz="2000" dirty="0"/>
              <a:t>In the book, Dalio introduces and discussed for the first time the concept of "Big Cycle." </a:t>
            </a:r>
          </a:p>
          <a:p>
            <a:r>
              <a:rPr lang="en-US" sz="2000" dirty="0"/>
              <a:t>The book was on The New York Times Best Seller list and has sold over one million copies globally.</a:t>
            </a:r>
          </a:p>
          <a:p>
            <a:endParaRPr lang="en-US" sz="2000" dirty="0"/>
          </a:p>
        </p:txBody>
      </p:sp>
      <p:pic>
        <p:nvPicPr>
          <p:cNvPr id="6" name="Content Placeholder 5" descr="A black and white book cover&#10;&#10;AI-generated content may be incorrect.">
            <a:extLst>
              <a:ext uri="{FF2B5EF4-FFF2-40B4-BE49-F238E27FC236}">
                <a16:creationId xmlns:a16="http://schemas.microsoft.com/office/drawing/2014/main" id="{0732FD11-D96E-0EA8-288C-D7DDA35CBD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7361" y="1600200"/>
            <a:ext cx="302027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5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F03C-B530-EAF8-88AF-EE2553BC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1679ED-2B51-AF3F-50EC-C6AAD7CD0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18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We have reached the end of the course.</a:t>
            </a:r>
          </a:p>
          <a:p>
            <a:pPr marL="0" indent="0" algn="ctr">
              <a:buNone/>
            </a:pPr>
            <a:r>
              <a:rPr lang="en-US" dirty="0"/>
              <a:t>The future belongs to you.</a:t>
            </a:r>
          </a:p>
          <a:p>
            <a:pPr marL="0" indent="0" algn="ctr">
              <a:buNone/>
            </a:pPr>
            <a:r>
              <a:rPr lang="en-US" dirty="0"/>
              <a:t>What will you do with it?</a:t>
            </a:r>
          </a:p>
        </p:txBody>
      </p:sp>
    </p:spTree>
    <p:extLst>
      <p:ext uri="{BB962C8B-B14F-4D97-AF65-F5344CB8AC3E}">
        <p14:creationId xmlns:p14="http://schemas.microsoft.com/office/powerpoint/2010/main" val="211051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341819-72EF-D040-837F-DD1DD65AA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6" y="2349874"/>
            <a:ext cx="4595614" cy="31345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87100E4-EB47-C745-86FC-777CB63F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Physics and Complexity Science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FF0B3-7D9A-8845-9781-F477E83DA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760" y="2349874"/>
            <a:ext cx="4057285" cy="3134509"/>
          </a:xfrm>
          <a:prstGeom prst="rect">
            <a:avLst/>
          </a:prstGeom>
        </p:spPr>
      </p:pic>
      <p:pic>
        <p:nvPicPr>
          <p:cNvPr id="4" name="Volume-Rendered_Global_Atmospheric_Model.ogv.360p.vp9.mp4">
            <a:hlinkClick r:id="" action="ppaction://media"/>
            <a:extLst>
              <a:ext uri="{FF2B5EF4-FFF2-40B4-BE49-F238E27FC236}">
                <a16:creationId xmlns:a16="http://schemas.microsoft.com/office/drawing/2014/main" id="{4BF04A66-727C-9442-B383-4869510D4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5261" y="3673063"/>
            <a:ext cx="2538806" cy="14280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F76479-5080-6543-98A0-97EABCBEFC41}"/>
              </a:ext>
            </a:extLst>
          </p:cNvPr>
          <p:cNvSpPr/>
          <p:nvPr/>
        </p:nvSpPr>
        <p:spPr>
          <a:xfrm>
            <a:off x="4631955" y="5570491"/>
            <a:ext cx="42257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2BFF"/>
                </a:solidFill>
              </a:rPr>
              <a:t>https://</a:t>
            </a:r>
            <a:r>
              <a:rPr lang="en-US" sz="1350" dirty="0" err="1">
                <a:solidFill>
                  <a:srgbClr val="002BFF"/>
                </a:solidFill>
              </a:rPr>
              <a:t>en.wikipedia.org</a:t>
            </a:r>
            <a:r>
              <a:rPr lang="en-US" sz="1350" dirty="0">
                <a:solidFill>
                  <a:srgbClr val="002BFF"/>
                </a:solidFill>
              </a:rPr>
              <a:t>/wiki/</a:t>
            </a:r>
            <a:r>
              <a:rPr lang="en-US" sz="1350" dirty="0" err="1">
                <a:solidFill>
                  <a:srgbClr val="002BFF"/>
                </a:solidFill>
              </a:rPr>
              <a:t>General_circulation_model</a:t>
            </a:r>
            <a:endParaRPr lang="en-US" sz="1350" dirty="0">
              <a:solidFill>
                <a:srgbClr val="002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200" dirty="0">
                <a:solidFill>
                  <a:srgbClr val="2014FF"/>
                </a:solidFill>
              </a:rPr>
              <a:t>The Fourth Turning &amp; Complex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0471"/>
            <a:ext cx="8229600" cy="4525963"/>
          </a:xfrm>
        </p:spPr>
        <p:txBody>
          <a:bodyPr/>
          <a:lstStyle/>
          <a:p>
            <a:r>
              <a:rPr dirty="0"/>
              <a:t>Historical cycles viewed as system dynamics</a:t>
            </a:r>
          </a:p>
        </p:txBody>
      </p:sp>
      <p:pic>
        <p:nvPicPr>
          <p:cNvPr id="10" name="Picture 9" descr="A website with text and images&#10;&#10;AI-generated content may be incorrect.">
            <a:extLst>
              <a:ext uri="{FF2B5EF4-FFF2-40B4-BE49-F238E27FC236}">
                <a16:creationId xmlns:a16="http://schemas.microsoft.com/office/drawing/2014/main" id="{C614D51C-61CF-0FA1-FED1-E335F7417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56" y="2629101"/>
            <a:ext cx="4393528" cy="3267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B87D82-0CDA-7C30-FCD9-07E3C6065E4B}"/>
              </a:ext>
            </a:extLst>
          </p:cNvPr>
          <p:cNvSpPr txBox="1"/>
          <p:nvPr/>
        </p:nvSpPr>
        <p:spPr>
          <a:xfrm>
            <a:off x="3868024" y="6239517"/>
            <a:ext cx="416437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www.fourthturning.com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536088-4EA6-970C-F1CA-A99F6A165568}"/>
              </a:ext>
            </a:extLst>
          </p:cNvPr>
          <p:cNvGrpSpPr/>
          <p:nvPr/>
        </p:nvGrpSpPr>
        <p:grpSpPr>
          <a:xfrm>
            <a:off x="5197760" y="2572986"/>
            <a:ext cx="3474720" cy="2951419"/>
            <a:chOff x="5197760" y="2749258"/>
            <a:chExt cx="3474720" cy="29514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F887BDC-D384-65A6-5C34-BBB3A1EEA8A2}"/>
                </a:ext>
              </a:extLst>
            </p:cNvPr>
            <p:cNvGrpSpPr/>
            <p:nvPr/>
          </p:nvGrpSpPr>
          <p:grpSpPr>
            <a:xfrm>
              <a:off x="5197760" y="2749258"/>
              <a:ext cx="3474720" cy="2951419"/>
              <a:chOff x="5197760" y="2749258"/>
              <a:chExt cx="3474720" cy="295141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C157294-FB7F-90B4-9161-8A440DF7BE5F}"/>
                  </a:ext>
                </a:extLst>
              </p:cNvPr>
              <p:cNvGrpSpPr/>
              <p:nvPr/>
            </p:nvGrpSpPr>
            <p:grpSpPr>
              <a:xfrm>
                <a:off x="5905369" y="3219128"/>
                <a:ext cx="2103120" cy="2103120"/>
                <a:chOff x="5905369" y="3219128"/>
                <a:chExt cx="2103120" cy="210312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39EDF8DF-A431-0F78-BC78-41CAF30D0C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05369" y="3219128"/>
                  <a:ext cx="2103120" cy="2103120"/>
                </a:xfrm>
                <a:prstGeom prst="ellipse">
                  <a:avLst/>
                </a:pr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380AF03F-407C-458A-4363-93229C46BCF8}"/>
                    </a:ext>
                  </a:extLst>
                </p:cNvPr>
                <p:cNvSpPr/>
                <p:nvPr/>
              </p:nvSpPr>
              <p:spPr>
                <a:xfrm rot="3037037">
                  <a:off x="7635935" y="3365497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ight Arrow 23">
                  <a:extLst>
                    <a:ext uri="{FF2B5EF4-FFF2-40B4-BE49-F238E27FC236}">
                      <a16:creationId xmlns:a16="http://schemas.microsoft.com/office/drawing/2014/main" id="{52161C5F-A819-A2B9-98B0-6FCCAF6A4E07}"/>
                    </a:ext>
                  </a:extLst>
                </p:cNvPr>
                <p:cNvSpPr/>
                <p:nvPr/>
              </p:nvSpPr>
              <p:spPr>
                <a:xfrm rot="18534848">
                  <a:off x="6042895" y="3369332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ight Arrow 24">
                  <a:extLst>
                    <a:ext uri="{FF2B5EF4-FFF2-40B4-BE49-F238E27FC236}">
                      <a16:creationId xmlns:a16="http://schemas.microsoft.com/office/drawing/2014/main" id="{D36ED68C-198C-A04C-45BB-476B0C196498}"/>
                    </a:ext>
                  </a:extLst>
                </p:cNvPr>
                <p:cNvSpPr/>
                <p:nvPr/>
              </p:nvSpPr>
              <p:spPr>
                <a:xfrm rot="13837037">
                  <a:off x="6030098" y="4692884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566319B3-FF04-0AC3-214F-191039D85F1C}"/>
                  </a:ext>
                </a:extLst>
              </p:cNvPr>
              <p:cNvGrpSpPr/>
              <p:nvPr/>
            </p:nvGrpSpPr>
            <p:grpSpPr>
              <a:xfrm>
                <a:off x="5197760" y="2749258"/>
                <a:ext cx="3474720" cy="2951419"/>
                <a:chOff x="5197760" y="2782309"/>
                <a:chExt cx="3474720" cy="2951419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6295040" y="2782309"/>
                  <a:ext cx="1280160" cy="822960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High</a:t>
                  </a:r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7392320" y="3879589"/>
                  <a:ext cx="1280160" cy="82296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Awakening</a:t>
                  </a: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6295040" y="4910768"/>
                  <a:ext cx="1280160" cy="822960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Unraveling</a:t>
                  </a: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5197760" y="3879589"/>
                  <a:ext cx="1280160" cy="822960"/>
                </a:xfrm>
                <a:prstGeom prst="ellipse">
                  <a:avLst/>
                </a:prstGeom>
                <a:solidFill>
                  <a:srgbClr val="660099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Crisis</a:t>
                  </a:r>
                </a:p>
              </p:txBody>
            </p:sp>
          </p:grpSp>
        </p:grp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80602131-7392-A7A9-1DB4-6009E2D30205}"/>
                </a:ext>
              </a:extLst>
            </p:cNvPr>
            <p:cNvSpPr/>
            <p:nvPr/>
          </p:nvSpPr>
          <p:spPr>
            <a:xfrm rot="7721241">
              <a:off x="7615657" y="4734933"/>
              <a:ext cx="243947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solidFill>
                  <a:srgbClr val="2014FF"/>
                </a:solidFill>
              </a:rPr>
              <a:t>Why This Fits a Complex Systems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810"/>
            <a:ext cx="8229600" cy="4525963"/>
          </a:xfrm>
        </p:spPr>
        <p:txBody>
          <a:bodyPr/>
          <a:lstStyle/>
          <a:p>
            <a:r>
              <a:rPr dirty="0"/>
              <a:t>Societies as adaptive systems</a:t>
            </a:r>
          </a:p>
          <a:p>
            <a:r>
              <a:rPr dirty="0"/>
              <a:t>Slow variables, fast shocks</a:t>
            </a:r>
          </a:p>
        </p:txBody>
      </p:sp>
      <p:pic>
        <p:nvPicPr>
          <p:cNvPr id="6" name="Picture 5" descr="A book on a screen&#10;&#10;AI-generated content may be incorrect.">
            <a:extLst>
              <a:ext uri="{FF2B5EF4-FFF2-40B4-BE49-F238E27FC236}">
                <a16:creationId xmlns:a16="http://schemas.microsoft.com/office/drawing/2014/main" id="{0E3719F1-B3D3-CA38-F16F-B97E0DC13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737" y="2528919"/>
            <a:ext cx="3184622" cy="391443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DC3E4C-700F-7F78-F8E2-F106A45E5F2B}"/>
              </a:ext>
            </a:extLst>
          </p:cNvPr>
          <p:cNvGrpSpPr/>
          <p:nvPr/>
        </p:nvGrpSpPr>
        <p:grpSpPr>
          <a:xfrm>
            <a:off x="5197760" y="3002644"/>
            <a:ext cx="3474720" cy="2951419"/>
            <a:chOff x="5197760" y="2749258"/>
            <a:chExt cx="3474720" cy="29514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99C7FF-B4FE-6091-210F-E0D11C72DF18}"/>
                </a:ext>
              </a:extLst>
            </p:cNvPr>
            <p:cNvGrpSpPr/>
            <p:nvPr/>
          </p:nvGrpSpPr>
          <p:grpSpPr>
            <a:xfrm>
              <a:off x="5197760" y="2749258"/>
              <a:ext cx="3474720" cy="2951419"/>
              <a:chOff x="5197760" y="2749258"/>
              <a:chExt cx="3474720" cy="29514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2F63A98-F740-687E-8257-37F12BB15486}"/>
                  </a:ext>
                </a:extLst>
              </p:cNvPr>
              <p:cNvGrpSpPr/>
              <p:nvPr/>
            </p:nvGrpSpPr>
            <p:grpSpPr>
              <a:xfrm>
                <a:off x="5905369" y="3219128"/>
                <a:ext cx="2103120" cy="2103120"/>
                <a:chOff x="5905369" y="3219128"/>
                <a:chExt cx="2103120" cy="210312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CF83543-5D72-E1B6-F670-E84909129E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05369" y="3219128"/>
                  <a:ext cx="2103120" cy="2103120"/>
                </a:xfrm>
                <a:prstGeom prst="ellipse">
                  <a:avLst/>
                </a:pr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AAEEC852-1EDB-2A55-00B8-47F7966F5882}"/>
                    </a:ext>
                  </a:extLst>
                </p:cNvPr>
                <p:cNvSpPr/>
                <p:nvPr/>
              </p:nvSpPr>
              <p:spPr>
                <a:xfrm rot="3037037">
                  <a:off x="7635935" y="3365497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FE762FEE-D395-2F0A-B4CD-16728AE68452}"/>
                    </a:ext>
                  </a:extLst>
                </p:cNvPr>
                <p:cNvSpPr/>
                <p:nvPr/>
              </p:nvSpPr>
              <p:spPr>
                <a:xfrm rot="18534848">
                  <a:off x="6042895" y="3369332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1F9F1768-A52A-7688-970B-6816264476F5}"/>
                    </a:ext>
                  </a:extLst>
                </p:cNvPr>
                <p:cNvSpPr/>
                <p:nvPr/>
              </p:nvSpPr>
              <p:spPr>
                <a:xfrm rot="13837037">
                  <a:off x="6030098" y="4692884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512547C-4C56-0463-3780-BDC8AC30D716}"/>
                  </a:ext>
                </a:extLst>
              </p:cNvPr>
              <p:cNvGrpSpPr/>
              <p:nvPr/>
            </p:nvGrpSpPr>
            <p:grpSpPr>
              <a:xfrm>
                <a:off x="5197760" y="2749258"/>
                <a:ext cx="3474720" cy="2951419"/>
                <a:chOff x="5197760" y="2782309"/>
                <a:chExt cx="3474720" cy="295141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A561138-5D24-C102-6A5E-7E80230186A3}"/>
                    </a:ext>
                  </a:extLst>
                </p:cNvPr>
                <p:cNvSpPr/>
                <p:nvPr/>
              </p:nvSpPr>
              <p:spPr>
                <a:xfrm>
                  <a:off x="6295040" y="2782309"/>
                  <a:ext cx="1280160" cy="822960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High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468A83B-0FFA-542B-281C-C1416CD7693E}"/>
                    </a:ext>
                  </a:extLst>
                </p:cNvPr>
                <p:cNvSpPr/>
                <p:nvPr/>
              </p:nvSpPr>
              <p:spPr>
                <a:xfrm>
                  <a:off x="7392320" y="3879589"/>
                  <a:ext cx="1280160" cy="82296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Awakening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5A06580-48E2-3055-F317-D45F5176DD6F}"/>
                    </a:ext>
                  </a:extLst>
                </p:cNvPr>
                <p:cNvSpPr/>
                <p:nvPr/>
              </p:nvSpPr>
              <p:spPr>
                <a:xfrm>
                  <a:off x="6295040" y="4910768"/>
                  <a:ext cx="1280160" cy="822960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rPr dirty="0"/>
                    <a:t>Unraveling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E6F8F90A-2E43-7C4E-E15D-E88281E4EE63}"/>
                    </a:ext>
                  </a:extLst>
                </p:cNvPr>
                <p:cNvSpPr/>
                <p:nvPr/>
              </p:nvSpPr>
              <p:spPr>
                <a:xfrm>
                  <a:off x="5197760" y="3879589"/>
                  <a:ext cx="1280160" cy="822960"/>
                </a:xfrm>
                <a:prstGeom prst="ellipse">
                  <a:avLst/>
                </a:prstGeom>
                <a:solidFill>
                  <a:srgbClr val="660099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Crisis</a:t>
                  </a:r>
                </a:p>
              </p:txBody>
            </p:sp>
          </p:grpSp>
        </p:grp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0BF732DA-F0D8-D1A8-31B4-20893AC5BADD}"/>
                </a:ext>
              </a:extLst>
            </p:cNvPr>
            <p:cNvSpPr/>
            <p:nvPr/>
          </p:nvSpPr>
          <p:spPr>
            <a:xfrm rot="7721241">
              <a:off x="7615657" y="4734933"/>
              <a:ext cx="243947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solidFill>
                  <a:srgbClr val="2014FF"/>
                </a:solidFill>
              </a:rPr>
              <a:t>The Saeculum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3424"/>
            <a:ext cx="8229600" cy="4525963"/>
          </a:xfrm>
        </p:spPr>
        <p:txBody>
          <a:bodyPr/>
          <a:lstStyle/>
          <a:p>
            <a:r>
              <a:rPr dirty="0"/>
              <a:t>≈80–100 year system cycle</a:t>
            </a:r>
          </a:p>
          <a:p>
            <a:r>
              <a:rPr dirty="0"/>
              <a:t>Comparable to </a:t>
            </a:r>
            <a:r>
              <a:rPr lang="en-US" dirty="0"/>
              <a:t>self-</a:t>
            </a:r>
            <a:r>
              <a:rPr dirty="0"/>
              <a:t>adaptive cycles</a:t>
            </a:r>
          </a:p>
        </p:txBody>
      </p:sp>
      <p:pic>
        <p:nvPicPr>
          <p:cNvPr id="5" name="Picture 4" descr="A book on a screen&#10;&#10;AI-generated content may be incorrect.">
            <a:extLst>
              <a:ext uri="{FF2B5EF4-FFF2-40B4-BE49-F238E27FC236}">
                <a16:creationId xmlns:a16="http://schemas.microsoft.com/office/drawing/2014/main" id="{386D7CC5-6AFB-AC31-72E0-1DB19F270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710" y="2440785"/>
            <a:ext cx="2875817" cy="40321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7A21B-BF47-9223-83ED-5CBF60C3D081}"/>
              </a:ext>
            </a:extLst>
          </p:cNvPr>
          <p:cNvGrpSpPr/>
          <p:nvPr/>
        </p:nvGrpSpPr>
        <p:grpSpPr>
          <a:xfrm>
            <a:off x="4900303" y="3234000"/>
            <a:ext cx="3474720" cy="2951419"/>
            <a:chOff x="5197760" y="2749258"/>
            <a:chExt cx="3474720" cy="29514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ADA3B3-D7CB-642A-9A52-1492851EEC4E}"/>
                </a:ext>
              </a:extLst>
            </p:cNvPr>
            <p:cNvGrpSpPr/>
            <p:nvPr/>
          </p:nvGrpSpPr>
          <p:grpSpPr>
            <a:xfrm>
              <a:off x="5197760" y="2749258"/>
              <a:ext cx="3474720" cy="2951419"/>
              <a:chOff x="5197760" y="2749258"/>
              <a:chExt cx="3474720" cy="29514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F8457E-50F4-D752-8F98-D3BD3F03C27C}"/>
                  </a:ext>
                </a:extLst>
              </p:cNvPr>
              <p:cNvGrpSpPr/>
              <p:nvPr/>
            </p:nvGrpSpPr>
            <p:grpSpPr>
              <a:xfrm>
                <a:off x="5905369" y="3219128"/>
                <a:ext cx="2103120" cy="2103120"/>
                <a:chOff x="5905369" y="3219128"/>
                <a:chExt cx="2103120" cy="210312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B283C120-213A-7F58-C36C-BD3AE1B2BC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05369" y="3219128"/>
                  <a:ext cx="2103120" cy="2103120"/>
                </a:xfrm>
                <a:prstGeom prst="ellipse">
                  <a:avLst/>
                </a:pr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3F8B12D7-A422-5328-3152-95E4C3FD7544}"/>
                    </a:ext>
                  </a:extLst>
                </p:cNvPr>
                <p:cNvSpPr/>
                <p:nvPr/>
              </p:nvSpPr>
              <p:spPr>
                <a:xfrm rot="3037037">
                  <a:off x="7635935" y="3365497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5261DCE5-7D42-1835-9639-91A30149918C}"/>
                    </a:ext>
                  </a:extLst>
                </p:cNvPr>
                <p:cNvSpPr/>
                <p:nvPr/>
              </p:nvSpPr>
              <p:spPr>
                <a:xfrm rot="18534848">
                  <a:off x="6042895" y="3369332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D2560407-4FDF-004E-F931-987364614701}"/>
                    </a:ext>
                  </a:extLst>
                </p:cNvPr>
                <p:cNvSpPr/>
                <p:nvPr/>
              </p:nvSpPr>
              <p:spPr>
                <a:xfrm rot="13837037">
                  <a:off x="6030098" y="4692884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EEE4D13-FE7E-C9F5-77B5-0BF439458D01}"/>
                  </a:ext>
                </a:extLst>
              </p:cNvPr>
              <p:cNvGrpSpPr/>
              <p:nvPr/>
            </p:nvGrpSpPr>
            <p:grpSpPr>
              <a:xfrm>
                <a:off x="5197760" y="2749258"/>
                <a:ext cx="3474720" cy="2951419"/>
                <a:chOff x="5197760" y="2782309"/>
                <a:chExt cx="3474720" cy="295141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29CDE98-BB23-746B-CF39-32A7A3A3AAC7}"/>
                    </a:ext>
                  </a:extLst>
                </p:cNvPr>
                <p:cNvSpPr/>
                <p:nvPr/>
              </p:nvSpPr>
              <p:spPr>
                <a:xfrm>
                  <a:off x="6295040" y="2782309"/>
                  <a:ext cx="1280160" cy="822960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High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E146F96-11F3-80B3-DF78-0ED9FA8FB312}"/>
                    </a:ext>
                  </a:extLst>
                </p:cNvPr>
                <p:cNvSpPr/>
                <p:nvPr/>
              </p:nvSpPr>
              <p:spPr>
                <a:xfrm>
                  <a:off x="7392320" y="3879589"/>
                  <a:ext cx="1280160" cy="82296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Awakening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EC82E666-AF8A-2EA7-E8FB-AEBF51AC3689}"/>
                    </a:ext>
                  </a:extLst>
                </p:cNvPr>
                <p:cNvSpPr/>
                <p:nvPr/>
              </p:nvSpPr>
              <p:spPr>
                <a:xfrm>
                  <a:off x="6295040" y="4910768"/>
                  <a:ext cx="1280160" cy="822960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Unraveling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CD3B250-DE75-F729-D4C5-8C11675978FB}"/>
                    </a:ext>
                  </a:extLst>
                </p:cNvPr>
                <p:cNvSpPr/>
                <p:nvPr/>
              </p:nvSpPr>
              <p:spPr>
                <a:xfrm>
                  <a:off x="5197760" y="3879589"/>
                  <a:ext cx="1280160" cy="822960"/>
                </a:xfrm>
                <a:prstGeom prst="ellipse">
                  <a:avLst/>
                </a:prstGeom>
                <a:solidFill>
                  <a:srgbClr val="660099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Crisis</a:t>
                  </a:r>
                </a:p>
              </p:txBody>
            </p:sp>
          </p:grpSp>
        </p:grp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63ABB0A7-C1EC-65AE-6058-8F96E02B14BF}"/>
                </a:ext>
              </a:extLst>
            </p:cNvPr>
            <p:cNvSpPr/>
            <p:nvPr/>
          </p:nvSpPr>
          <p:spPr>
            <a:xfrm rot="7721241">
              <a:off x="7615657" y="4734933"/>
              <a:ext cx="243947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solidFill>
                  <a:srgbClr val="2014FF"/>
                </a:solidFill>
              </a:rPr>
              <a:t>Four Turnings = System Phases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High</a:t>
            </a:r>
          </a:p>
          <a:p>
            <a:r>
              <a:t>Awakening</a:t>
            </a:r>
          </a:p>
          <a:p>
            <a:r>
              <a:t>Unraveling</a:t>
            </a:r>
          </a:p>
          <a:p>
            <a:r>
              <a:t>Crisis</a:t>
            </a:r>
          </a:p>
        </p:txBody>
      </p:sp>
      <p:pic>
        <p:nvPicPr>
          <p:cNvPr id="7" name="Picture 6" descr="A paper with text on it&#10;&#10;AI-generated content may be incorrect.">
            <a:extLst>
              <a:ext uri="{FF2B5EF4-FFF2-40B4-BE49-F238E27FC236}">
                <a16:creationId xmlns:a16="http://schemas.microsoft.com/office/drawing/2014/main" id="{14AB16C9-518D-08C9-5FA9-A46B834A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314" y="4797845"/>
            <a:ext cx="6775373" cy="18519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3003D9-25A2-B4D9-AD36-0B89A7D3BACF}"/>
              </a:ext>
            </a:extLst>
          </p:cNvPr>
          <p:cNvGrpSpPr/>
          <p:nvPr/>
        </p:nvGrpSpPr>
        <p:grpSpPr>
          <a:xfrm>
            <a:off x="3798618" y="1548418"/>
            <a:ext cx="3474720" cy="2951419"/>
            <a:chOff x="5197760" y="2749258"/>
            <a:chExt cx="3474720" cy="29514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929300-9A56-D270-7854-BE282D457E44}"/>
                </a:ext>
              </a:extLst>
            </p:cNvPr>
            <p:cNvGrpSpPr/>
            <p:nvPr/>
          </p:nvGrpSpPr>
          <p:grpSpPr>
            <a:xfrm>
              <a:off x="5197760" y="2749258"/>
              <a:ext cx="3474720" cy="2951419"/>
              <a:chOff x="5197760" y="2749258"/>
              <a:chExt cx="3474720" cy="29514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FBE3D7-9ACD-AC30-7A6A-A29943264319}"/>
                  </a:ext>
                </a:extLst>
              </p:cNvPr>
              <p:cNvGrpSpPr/>
              <p:nvPr/>
            </p:nvGrpSpPr>
            <p:grpSpPr>
              <a:xfrm>
                <a:off x="5905369" y="3219128"/>
                <a:ext cx="2103120" cy="2103120"/>
                <a:chOff x="5905369" y="3219128"/>
                <a:chExt cx="2103120" cy="210312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EDA724A5-E45E-51D2-6A85-A26C337A03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05369" y="3219128"/>
                  <a:ext cx="2103120" cy="2103120"/>
                </a:xfrm>
                <a:prstGeom prst="ellipse">
                  <a:avLst/>
                </a:pr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20DF8290-5B95-0129-7F25-CE2751BD7D15}"/>
                    </a:ext>
                  </a:extLst>
                </p:cNvPr>
                <p:cNvSpPr/>
                <p:nvPr/>
              </p:nvSpPr>
              <p:spPr>
                <a:xfrm rot="3037037">
                  <a:off x="7635935" y="3365497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39493AD8-CA81-6A4D-8D20-A9142C5D951F}"/>
                    </a:ext>
                  </a:extLst>
                </p:cNvPr>
                <p:cNvSpPr/>
                <p:nvPr/>
              </p:nvSpPr>
              <p:spPr>
                <a:xfrm rot="18534848">
                  <a:off x="6042895" y="3369332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2100268B-BCF7-6352-A287-86D61AB3EDAC}"/>
                    </a:ext>
                  </a:extLst>
                </p:cNvPr>
                <p:cNvSpPr/>
                <p:nvPr/>
              </p:nvSpPr>
              <p:spPr>
                <a:xfrm rot="13837037">
                  <a:off x="6030098" y="4692884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FD25527-1CC8-571F-ED06-2F8FC83F76F3}"/>
                  </a:ext>
                </a:extLst>
              </p:cNvPr>
              <p:cNvGrpSpPr/>
              <p:nvPr/>
            </p:nvGrpSpPr>
            <p:grpSpPr>
              <a:xfrm>
                <a:off x="5197760" y="2749258"/>
                <a:ext cx="3474720" cy="2951419"/>
                <a:chOff x="5197760" y="2782309"/>
                <a:chExt cx="3474720" cy="295141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CCB7772-D629-8389-D556-1AB0749806E2}"/>
                    </a:ext>
                  </a:extLst>
                </p:cNvPr>
                <p:cNvSpPr/>
                <p:nvPr/>
              </p:nvSpPr>
              <p:spPr>
                <a:xfrm>
                  <a:off x="6295040" y="2782309"/>
                  <a:ext cx="1280160" cy="822960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High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F8EA73DB-7963-3258-44AD-C8803C153489}"/>
                    </a:ext>
                  </a:extLst>
                </p:cNvPr>
                <p:cNvSpPr/>
                <p:nvPr/>
              </p:nvSpPr>
              <p:spPr>
                <a:xfrm>
                  <a:off x="7392320" y="3879589"/>
                  <a:ext cx="1280160" cy="82296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Awakening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08597C07-054E-CB10-007B-E1680599E6D3}"/>
                    </a:ext>
                  </a:extLst>
                </p:cNvPr>
                <p:cNvSpPr/>
                <p:nvPr/>
              </p:nvSpPr>
              <p:spPr>
                <a:xfrm>
                  <a:off x="6295040" y="4910768"/>
                  <a:ext cx="1280160" cy="822960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Unraveling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BF63FB5-E499-8AB7-9202-F3AAA3E1A51A}"/>
                    </a:ext>
                  </a:extLst>
                </p:cNvPr>
                <p:cNvSpPr/>
                <p:nvPr/>
              </p:nvSpPr>
              <p:spPr>
                <a:xfrm>
                  <a:off x="5197760" y="3879589"/>
                  <a:ext cx="1280160" cy="822960"/>
                </a:xfrm>
                <a:prstGeom prst="ellipse">
                  <a:avLst/>
                </a:prstGeom>
                <a:solidFill>
                  <a:srgbClr val="660099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Crisis</a:t>
                  </a:r>
                </a:p>
              </p:txBody>
            </p:sp>
          </p:grpSp>
        </p:grp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05F0E7C8-A587-EF0F-7471-876069C14E72}"/>
                </a:ext>
              </a:extLst>
            </p:cNvPr>
            <p:cNvSpPr/>
            <p:nvPr/>
          </p:nvSpPr>
          <p:spPr>
            <a:xfrm rot="7721241">
              <a:off x="7615657" y="4734933"/>
              <a:ext cx="243947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solidFill>
                  <a:srgbClr val="2014FF"/>
                </a:solidFill>
              </a:rPr>
              <a:t>High: Stable Regime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Strong institutions</a:t>
            </a:r>
          </a:p>
          <a:p>
            <a:r>
              <a:t>Low variance</a:t>
            </a:r>
          </a:p>
          <a:p>
            <a:r>
              <a:t>High predictability</a:t>
            </a:r>
          </a:p>
        </p:txBody>
      </p:sp>
      <p:pic>
        <p:nvPicPr>
          <p:cNvPr id="5" name="Picture 4" descr="A paper with text on it&#10;&#10;AI-generated content may be incorrect.">
            <a:extLst>
              <a:ext uri="{FF2B5EF4-FFF2-40B4-BE49-F238E27FC236}">
                <a16:creationId xmlns:a16="http://schemas.microsoft.com/office/drawing/2014/main" id="{189BC4AD-EE3B-22FF-58C3-A98A5CFF8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24" y="4550285"/>
            <a:ext cx="6384275" cy="21917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DACA210-AB5F-6A12-C9E0-361EA97B0F9C}"/>
              </a:ext>
            </a:extLst>
          </p:cNvPr>
          <p:cNvGrpSpPr/>
          <p:nvPr/>
        </p:nvGrpSpPr>
        <p:grpSpPr>
          <a:xfrm>
            <a:off x="4404548" y="1328079"/>
            <a:ext cx="3474720" cy="2951419"/>
            <a:chOff x="5197760" y="2749258"/>
            <a:chExt cx="3474720" cy="29514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E17A644-DCFB-3E45-D475-B7184A21D243}"/>
                </a:ext>
              </a:extLst>
            </p:cNvPr>
            <p:cNvGrpSpPr/>
            <p:nvPr/>
          </p:nvGrpSpPr>
          <p:grpSpPr>
            <a:xfrm>
              <a:off x="5197760" y="2749258"/>
              <a:ext cx="3474720" cy="2951419"/>
              <a:chOff x="5197760" y="2749258"/>
              <a:chExt cx="3474720" cy="29514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F190112-C12C-0071-EA62-0614FFB64705}"/>
                  </a:ext>
                </a:extLst>
              </p:cNvPr>
              <p:cNvGrpSpPr/>
              <p:nvPr/>
            </p:nvGrpSpPr>
            <p:grpSpPr>
              <a:xfrm>
                <a:off x="5905369" y="3219128"/>
                <a:ext cx="2103120" cy="2103120"/>
                <a:chOff x="5905369" y="3219128"/>
                <a:chExt cx="2103120" cy="210312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66DFE4B-CBC0-2239-3AC1-FA48E57908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05369" y="3219128"/>
                  <a:ext cx="2103120" cy="2103120"/>
                </a:xfrm>
                <a:prstGeom prst="ellipse">
                  <a:avLst/>
                </a:pr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A775C683-DBD1-FAFA-58AA-A2E1DB943580}"/>
                    </a:ext>
                  </a:extLst>
                </p:cNvPr>
                <p:cNvSpPr/>
                <p:nvPr/>
              </p:nvSpPr>
              <p:spPr>
                <a:xfrm rot="3037037">
                  <a:off x="7635935" y="3365497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F38CAC46-2697-B8C1-26A6-58E00322AA4C}"/>
                    </a:ext>
                  </a:extLst>
                </p:cNvPr>
                <p:cNvSpPr/>
                <p:nvPr/>
              </p:nvSpPr>
              <p:spPr>
                <a:xfrm rot="18534848">
                  <a:off x="6042895" y="3369332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069018FC-EE93-7D32-D1BC-EE65CED2D575}"/>
                    </a:ext>
                  </a:extLst>
                </p:cNvPr>
                <p:cNvSpPr/>
                <p:nvPr/>
              </p:nvSpPr>
              <p:spPr>
                <a:xfrm rot="13837037">
                  <a:off x="6030098" y="4692884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8217E44-8A01-3093-4A94-85377A409B36}"/>
                  </a:ext>
                </a:extLst>
              </p:cNvPr>
              <p:cNvGrpSpPr/>
              <p:nvPr/>
            </p:nvGrpSpPr>
            <p:grpSpPr>
              <a:xfrm>
                <a:off x="5197760" y="2749258"/>
                <a:ext cx="3474720" cy="2951419"/>
                <a:chOff x="5197760" y="2782309"/>
                <a:chExt cx="3474720" cy="295141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74E3708-87DA-954C-810D-B97790DF80CF}"/>
                    </a:ext>
                  </a:extLst>
                </p:cNvPr>
                <p:cNvSpPr/>
                <p:nvPr/>
              </p:nvSpPr>
              <p:spPr>
                <a:xfrm>
                  <a:off x="6295040" y="2782309"/>
                  <a:ext cx="1280160" cy="822960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High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89A9E1A-8518-5373-5EED-160589CF9EC4}"/>
                    </a:ext>
                  </a:extLst>
                </p:cNvPr>
                <p:cNvSpPr/>
                <p:nvPr/>
              </p:nvSpPr>
              <p:spPr>
                <a:xfrm>
                  <a:off x="7392320" y="3879589"/>
                  <a:ext cx="1280160" cy="82296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Awakening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132EF527-734F-DEF6-BF1E-DA9446EAFF98}"/>
                    </a:ext>
                  </a:extLst>
                </p:cNvPr>
                <p:cNvSpPr/>
                <p:nvPr/>
              </p:nvSpPr>
              <p:spPr>
                <a:xfrm>
                  <a:off x="6295040" y="4910768"/>
                  <a:ext cx="1280160" cy="822960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Unraveling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52971EFB-9BF7-93CD-20F0-405005B20CAF}"/>
                    </a:ext>
                  </a:extLst>
                </p:cNvPr>
                <p:cNvSpPr/>
                <p:nvPr/>
              </p:nvSpPr>
              <p:spPr>
                <a:xfrm>
                  <a:off x="5197760" y="3879589"/>
                  <a:ext cx="1280160" cy="822960"/>
                </a:xfrm>
                <a:prstGeom prst="ellipse">
                  <a:avLst/>
                </a:prstGeom>
                <a:solidFill>
                  <a:srgbClr val="660099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Crisis</a:t>
                  </a:r>
                </a:p>
              </p:txBody>
            </p:sp>
          </p:grpSp>
        </p:grp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7CEF25D5-BDAB-E1C2-648D-08B3952C1760}"/>
                </a:ext>
              </a:extLst>
            </p:cNvPr>
            <p:cNvSpPr/>
            <p:nvPr/>
          </p:nvSpPr>
          <p:spPr>
            <a:xfrm rot="7721241">
              <a:off x="7615657" y="4734933"/>
              <a:ext cx="243947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solidFill>
                  <a:srgbClr val="2014FF"/>
                </a:solidFill>
              </a:rPr>
              <a:t>Awakening: Perturbation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Rising feedback</a:t>
            </a:r>
          </a:p>
          <a:p>
            <a:r>
              <a:t>Cultural stress-testing</a:t>
            </a:r>
          </a:p>
        </p:txBody>
      </p:sp>
      <p:pic>
        <p:nvPicPr>
          <p:cNvPr id="5" name="Picture 4" descr="A close-up of a paper&#10;&#10;AI-generated content may be incorrect.">
            <a:extLst>
              <a:ext uri="{FF2B5EF4-FFF2-40B4-BE49-F238E27FC236}">
                <a16:creationId xmlns:a16="http://schemas.microsoft.com/office/drawing/2014/main" id="{291E86C8-EF27-8665-A58C-A4B3A640B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69" y="3863181"/>
            <a:ext cx="5809194" cy="24840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28792E-18E9-B2BB-8114-7E75CA59A15F}"/>
              </a:ext>
            </a:extLst>
          </p:cNvPr>
          <p:cNvGrpSpPr/>
          <p:nvPr/>
        </p:nvGrpSpPr>
        <p:grpSpPr>
          <a:xfrm>
            <a:off x="5197760" y="1339096"/>
            <a:ext cx="3474720" cy="2951419"/>
            <a:chOff x="5197760" y="2749258"/>
            <a:chExt cx="3474720" cy="29514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FE4FDE-55C2-42FC-E6BB-544DB2BEF6B9}"/>
                </a:ext>
              </a:extLst>
            </p:cNvPr>
            <p:cNvGrpSpPr/>
            <p:nvPr/>
          </p:nvGrpSpPr>
          <p:grpSpPr>
            <a:xfrm>
              <a:off x="5197760" y="2749258"/>
              <a:ext cx="3474720" cy="2951419"/>
              <a:chOff x="5197760" y="2749258"/>
              <a:chExt cx="3474720" cy="29514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A565632-3887-F7FC-77E5-0291320BED33}"/>
                  </a:ext>
                </a:extLst>
              </p:cNvPr>
              <p:cNvGrpSpPr/>
              <p:nvPr/>
            </p:nvGrpSpPr>
            <p:grpSpPr>
              <a:xfrm>
                <a:off x="5905369" y="3219128"/>
                <a:ext cx="2103120" cy="2103120"/>
                <a:chOff x="5905369" y="3219128"/>
                <a:chExt cx="2103120" cy="210312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67B54D9-1343-0137-26B2-DE40C44728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05369" y="3219128"/>
                  <a:ext cx="2103120" cy="2103120"/>
                </a:xfrm>
                <a:prstGeom prst="ellipse">
                  <a:avLst/>
                </a:pr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05DB78AD-57B4-D9AF-C51B-A161ED02A755}"/>
                    </a:ext>
                  </a:extLst>
                </p:cNvPr>
                <p:cNvSpPr/>
                <p:nvPr/>
              </p:nvSpPr>
              <p:spPr>
                <a:xfrm rot="3037037">
                  <a:off x="7635935" y="3365497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2AC1E934-823F-2187-4112-10A4620F0F28}"/>
                    </a:ext>
                  </a:extLst>
                </p:cNvPr>
                <p:cNvSpPr/>
                <p:nvPr/>
              </p:nvSpPr>
              <p:spPr>
                <a:xfrm rot="18534848">
                  <a:off x="6042895" y="3369332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BBCDAD64-30E7-6E5C-C036-D87E44761051}"/>
                    </a:ext>
                  </a:extLst>
                </p:cNvPr>
                <p:cNvSpPr/>
                <p:nvPr/>
              </p:nvSpPr>
              <p:spPr>
                <a:xfrm rot="13837037">
                  <a:off x="6030098" y="4692884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12A7334-A13B-6F53-23FF-C18EAD9B3D6F}"/>
                  </a:ext>
                </a:extLst>
              </p:cNvPr>
              <p:cNvGrpSpPr/>
              <p:nvPr/>
            </p:nvGrpSpPr>
            <p:grpSpPr>
              <a:xfrm>
                <a:off x="5197760" y="2749258"/>
                <a:ext cx="3474720" cy="2951419"/>
                <a:chOff x="5197760" y="2782309"/>
                <a:chExt cx="3474720" cy="295141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C5E75245-1CBA-B186-A79A-DFAD65BB875F}"/>
                    </a:ext>
                  </a:extLst>
                </p:cNvPr>
                <p:cNvSpPr/>
                <p:nvPr/>
              </p:nvSpPr>
              <p:spPr>
                <a:xfrm>
                  <a:off x="6295040" y="2782309"/>
                  <a:ext cx="1280160" cy="822960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High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03B8006A-9EFC-1511-69F4-2A3D9CB3AFDF}"/>
                    </a:ext>
                  </a:extLst>
                </p:cNvPr>
                <p:cNvSpPr/>
                <p:nvPr/>
              </p:nvSpPr>
              <p:spPr>
                <a:xfrm>
                  <a:off x="7392320" y="3879589"/>
                  <a:ext cx="1280160" cy="82296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Awakening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C8216F65-C9D1-F80F-CAFB-5F61DFF15046}"/>
                    </a:ext>
                  </a:extLst>
                </p:cNvPr>
                <p:cNvSpPr/>
                <p:nvPr/>
              </p:nvSpPr>
              <p:spPr>
                <a:xfrm>
                  <a:off x="6295040" y="4910768"/>
                  <a:ext cx="1280160" cy="822960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Unraveling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190BEC76-7BF4-4923-5099-09F4A145B6ED}"/>
                    </a:ext>
                  </a:extLst>
                </p:cNvPr>
                <p:cNvSpPr/>
                <p:nvPr/>
              </p:nvSpPr>
              <p:spPr>
                <a:xfrm>
                  <a:off x="5197760" y="3879589"/>
                  <a:ext cx="1280160" cy="822960"/>
                </a:xfrm>
                <a:prstGeom prst="ellipse">
                  <a:avLst/>
                </a:prstGeom>
                <a:solidFill>
                  <a:srgbClr val="660099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Crisis</a:t>
                  </a:r>
                </a:p>
              </p:txBody>
            </p:sp>
          </p:grpSp>
        </p:grp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C90281C0-85F0-76DD-6764-177C67562A9F}"/>
                </a:ext>
              </a:extLst>
            </p:cNvPr>
            <p:cNvSpPr/>
            <p:nvPr/>
          </p:nvSpPr>
          <p:spPr>
            <a:xfrm rot="7721241">
              <a:off x="7615657" y="4734933"/>
              <a:ext cx="243947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solidFill>
                  <a:srgbClr val="2014FF"/>
                </a:solidFill>
              </a:rPr>
              <a:t>Unraveling: Loss of Coupling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Institutional decay</a:t>
            </a:r>
          </a:p>
          <a:p>
            <a:r>
              <a:t>Fragmentation</a:t>
            </a:r>
          </a:p>
        </p:txBody>
      </p:sp>
      <p:pic>
        <p:nvPicPr>
          <p:cNvPr id="5" name="Picture 4" descr="A paper with black text&#10;&#10;AI-generated content may be incorrect.">
            <a:extLst>
              <a:ext uri="{FF2B5EF4-FFF2-40B4-BE49-F238E27FC236}">
                <a16:creationId xmlns:a16="http://schemas.microsoft.com/office/drawing/2014/main" id="{0D12C050-BE07-0419-8587-6FC2C059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675008"/>
            <a:ext cx="7772400" cy="19282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B21CEF1-BD11-92CD-3A24-6AC12F8A28AE}"/>
              </a:ext>
            </a:extLst>
          </p:cNvPr>
          <p:cNvGrpSpPr/>
          <p:nvPr/>
        </p:nvGrpSpPr>
        <p:grpSpPr>
          <a:xfrm>
            <a:off x="4624883" y="1372148"/>
            <a:ext cx="3474720" cy="2951419"/>
            <a:chOff x="5197760" y="2749258"/>
            <a:chExt cx="3474720" cy="29514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1D3124-9E12-356B-3037-B3A6BCF07B7D}"/>
                </a:ext>
              </a:extLst>
            </p:cNvPr>
            <p:cNvGrpSpPr/>
            <p:nvPr/>
          </p:nvGrpSpPr>
          <p:grpSpPr>
            <a:xfrm>
              <a:off x="5197760" y="2749258"/>
              <a:ext cx="3474720" cy="2951419"/>
              <a:chOff x="5197760" y="2749258"/>
              <a:chExt cx="3474720" cy="29514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780FF54-0916-A864-8C7E-46D050E2FB1C}"/>
                  </a:ext>
                </a:extLst>
              </p:cNvPr>
              <p:cNvGrpSpPr/>
              <p:nvPr/>
            </p:nvGrpSpPr>
            <p:grpSpPr>
              <a:xfrm>
                <a:off x="5905369" y="3219128"/>
                <a:ext cx="2103120" cy="2103120"/>
                <a:chOff x="5905369" y="3219128"/>
                <a:chExt cx="2103120" cy="210312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32F4A4BB-2279-255A-FCCD-0FC6DAB609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05369" y="3219128"/>
                  <a:ext cx="2103120" cy="2103120"/>
                </a:xfrm>
                <a:prstGeom prst="ellipse">
                  <a:avLst/>
                </a:pr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A330F1E8-E177-1726-96ED-27CB27C0CC5C}"/>
                    </a:ext>
                  </a:extLst>
                </p:cNvPr>
                <p:cNvSpPr/>
                <p:nvPr/>
              </p:nvSpPr>
              <p:spPr>
                <a:xfrm rot="3037037">
                  <a:off x="7635935" y="3365497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A9381F19-CB9E-326F-6635-E043D7EAFD78}"/>
                    </a:ext>
                  </a:extLst>
                </p:cNvPr>
                <p:cNvSpPr/>
                <p:nvPr/>
              </p:nvSpPr>
              <p:spPr>
                <a:xfrm rot="18534848">
                  <a:off x="6042895" y="3369332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CEC1112C-634E-F089-254F-A19110421605}"/>
                    </a:ext>
                  </a:extLst>
                </p:cNvPr>
                <p:cNvSpPr/>
                <p:nvPr/>
              </p:nvSpPr>
              <p:spPr>
                <a:xfrm rot="13837037">
                  <a:off x="6030098" y="4692884"/>
                  <a:ext cx="243947" cy="484632"/>
                </a:xfrm>
                <a:prstGeom prst="rightArrow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2A6333B-8FC0-768E-21FF-9908742BE539}"/>
                  </a:ext>
                </a:extLst>
              </p:cNvPr>
              <p:cNvGrpSpPr/>
              <p:nvPr/>
            </p:nvGrpSpPr>
            <p:grpSpPr>
              <a:xfrm>
                <a:off x="5197760" y="2749258"/>
                <a:ext cx="3474720" cy="2951419"/>
                <a:chOff x="5197760" y="2782309"/>
                <a:chExt cx="3474720" cy="295141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E14B670-9971-F1CB-0922-2212EC39A3D6}"/>
                    </a:ext>
                  </a:extLst>
                </p:cNvPr>
                <p:cNvSpPr/>
                <p:nvPr/>
              </p:nvSpPr>
              <p:spPr>
                <a:xfrm>
                  <a:off x="6295040" y="2782309"/>
                  <a:ext cx="1280160" cy="822960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High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B6D3BEE-7F1E-81CB-BA98-BF5967C0AF94}"/>
                    </a:ext>
                  </a:extLst>
                </p:cNvPr>
                <p:cNvSpPr/>
                <p:nvPr/>
              </p:nvSpPr>
              <p:spPr>
                <a:xfrm>
                  <a:off x="7392320" y="3879589"/>
                  <a:ext cx="1280160" cy="82296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Awakening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7F313453-3A57-C50D-1B8E-22FC2CFB7912}"/>
                    </a:ext>
                  </a:extLst>
                </p:cNvPr>
                <p:cNvSpPr/>
                <p:nvPr/>
              </p:nvSpPr>
              <p:spPr>
                <a:xfrm>
                  <a:off x="6295040" y="4910768"/>
                  <a:ext cx="1280160" cy="822960"/>
                </a:xfrm>
                <a:prstGeom prst="ellipse">
                  <a:avLst/>
                </a:prstGeom>
                <a:solidFill>
                  <a:srgbClr val="CC0000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Unraveling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9B062C0D-7856-43AF-C80E-4EC7757EAF5D}"/>
                    </a:ext>
                  </a:extLst>
                </p:cNvPr>
                <p:cNvSpPr/>
                <p:nvPr/>
              </p:nvSpPr>
              <p:spPr>
                <a:xfrm>
                  <a:off x="5197760" y="3879589"/>
                  <a:ext cx="1280160" cy="822960"/>
                </a:xfrm>
                <a:prstGeom prst="ellipse">
                  <a:avLst/>
                </a:prstGeom>
                <a:solidFill>
                  <a:srgbClr val="660099"/>
                </a:solidFill>
                <a:ln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 sz="1200" b="1">
                      <a:solidFill>
                        <a:srgbClr val="FFFFFF"/>
                      </a:solidFill>
                    </a:defRPr>
                  </a:pPr>
                  <a:r>
                    <a:t>Crisis</a:t>
                  </a:r>
                </a:p>
              </p:txBody>
            </p:sp>
          </p:grpSp>
        </p:grp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0B339F9E-6168-5FAD-70C9-8EFF5304DCD2}"/>
                </a:ext>
              </a:extLst>
            </p:cNvPr>
            <p:cNvSpPr/>
            <p:nvPr/>
          </p:nvSpPr>
          <p:spPr>
            <a:xfrm rot="7721241">
              <a:off x="7615657" y="4734933"/>
              <a:ext cx="243947" cy="48463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453</Words>
  <Application>Microsoft Macintosh PowerPoint</Application>
  <PresentationFormat>On-screen Show (4:3)</PresentationFormat>
  <Paragraphs>108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Complexity and the Future</vt:lpstr>
      <vt:lpstr>Physics and Complexity Science </vt:lpstr>
      <vt:lpstr>The Fourth Turning &amp; Complex Systems</vt:lpstr>
      <vt:lpstr>Why This Fits a Complex Systems Course</vt:lpstr>
      <vt:lpstr>The Saeculum</vt:lpstr>
      <vt:lpstr>Four Turnings = System Phases</vt:lpstr>
      <vt:lpstr>High: Stable Regime</vt:lpstr>
      <vt:lpstr>Awakening: Perturbation Phase</vt:lpstr>
      <vt:lpstr>Unraveling: Loss of Coupling</vt:lpstr>
      <vt:lpstr>Crisis: Phase Transition</vt:lpstr>
      <vt:lpstr>Generations as Agents</vt:lpstr>
      <vt:lpstr>Historical Examples</vt:lpstr>
      <vt:lpstr>Key Takeaways</vt:lpstr>
      <vt:lpstr>Ray Dalio https://en.wikipedia.org/wiki/Ray_Dalio</vt:lpstr>
      <vt:lpstr>The Book https://en.wikipedia.org/wiki/The_Changing_World_Order</vt:lpstr>
      <vt:lpstr>And Now…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John B Rundle</cp:lastModifiedBy>
  <cp:revision>12</cp:revision>
  <dcterms:created xsi:type="dcterms:W3CDTF">2013-01-27T09:14:16Z</dcterms:created>
  <dcterms:modified xsi:type="dcterms:W3CDTF">2026-03-13T17:11:18Z</dcterms:modified>
  <cp:category/>
</cp:coreProperties>
</file>