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94" r:id="rId2"/>
    <p:sldId id="296" r:id="rId3"/>
    <p:sldId id="257" r:id="rId4"/>
    <p:sldId id="258" r:id="rId5"/>
    <p:sldId id="259" r:id="rId6"/>
    <p:sldId id="260" r:id="rId7"/>
    <p:sldId id="261" r:id="rId8"/>
    <p:sldId id="262" r:id="rId9"/>
    <p:sldId id="264" r:id="rId10"/>
    <p:sldId id="263" r:id="rId11"/>
    <p:sldId id="265" r:id="rId12"/>
    <p:sldId id="266" r:id="rId13"/>
    <p:sldId id="480" r:id="rId14"/>
    <p:sldId id="420" r:id="rId15"/>
    <p:sldId id="490" r:id="rId16"/>
    <p:sldId id="590" r:id="rId17"/>
    <p:sldId id="587" r:id="rId18"/>
    <p:sldId id="475" r:id="rId19"/>
    <p:sldId id="451" r:id="rId20"/>
    <p:sldId id="585" r:id="rId21"/>
    <p:sldId id="267" r:id="rId22"/>
    <p:sldId id="447" r:id="rId23"/>
    <p:sldId id="584" r:id="rId24"/>
    <p:sldId id="520" r:id="rId25"/>
    <p:sldId id="574" r:id="rId26"/>
    <p:sldId id="271" r:id="rId27"/>
    <p:sldId id="457" r:id="rId28"/>
    <p:sldId id="591" r:id="rId29"/>
    <p:sldId id="455" r:id="rId30"/>
    <p:sldId id="278" r:id="rId31"/>
    <p:sldId id="268" r:id="rId32"/>
    <p:sldId id="596" r:id="rId33"/>
    <p:sldId id="269" r:id="rId34"/>
    <p:sldId id="592" r:id="rId35"/>
    <p:sldId id="270" r:id="rId36"/>
    <p:sldId id="256" r:id="rId37"/>
    <p:sldId id="297" r:id="rId38"/>
    <p:sldId id="298" r:id="rId39"/>
    <p:sldId id="272" r:id="rId40"/>
    <p:sldId id="273" r:id="rId41"/>
    <p:sldId id="594" r:id="rId42"/>
    <p:sldId id="274" r:id="rId43"/>
    <p:sldId id="279" r:id="rId44"/>
    <p:sldId id="280" r:id="rId45"/>
    <p:sldId id="281" r:id="rId46"/>
    <p:sldId id="282" r:id="rId47"/>
    <p:sldId id="283" r:id="rId48"/>
    <p:sldId id="284" r:id="rId49"/>
    <p:sldId id="288" r:id="rId50"/>
    <p:sldId id="285" r:id="rId51"/>
    <p:sldId id="286" r:id="rId52"/>
    <p:sldId id="287" r:id="rId53"/>
    <p:sldId id="595" r:id="rId54"/>
    <p:sldId id="593" r:id="rId55"/>
    <p:sldId id="597" r:id="rId56"/>
    <p:sldId id="292" r:id="rId57"/>
    <p:sldId id="295" r:id="rId58"/>
    <p:sldId id="289" r:id="rId59"/>
    <p:sldId id="290" r:id="rId60"/>
    <p:sldId id="291" r:id="rId61"/>
    <p:sldId id="29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30"/>
    <p:restoredTop sz="96405"/>
  </p:normalViewPr>
  <p:slideViewPr>
    <p:cSldViewPr snapToGrid="0" snapToObjects="1">
      <p:cViewPr varScale="1">
        <p:scale>
          <a:sx n="120" d="100"/>
          <a:sy n="120" d="100"/>
        </p:scale>
        <p:origin x="184" y="26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A02151-EBC9-074C-B93B-1B5AFB8FEC62}" type="datetimeFigureOut">
              <a:rPr lang="en-US" smtClean="0"/>
              <a:t>1/17/24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6297C-9004-3940-84F9-F96C41086408}" type="slidenum">
              <a:rPr lang="en-US" smtClean="0"/>
              <a:t>‹#›</a:t>
            </a:fld>
            <a:endParaRPr lang="en-US"/>
          </a:p>
        </p:txBody>
      </p:sp>
    </p:spTree>
    <p:extLst>
      <p:ext uri="{BB962C8B-B14F-4D97-AF65-F5344CB8AC3E}">
        <p14:creationId xmlns:p14="http://schemas.microsoft.com/office/powerpoint/2010/main" val="3611913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5AB7A8EF-8E89-B64C-8068-9E3CD4732E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4552A23D-3A68-114D-B055-66D3FEAC8990}" type="slidenum">
              <a:rPr lang="en-GB" altLang="en-US" sz="1300" smtClean="0">
                <a:solidFill>
                  <a:schemeClr val="tx1"/>
                </a:solidFill>
                <a:latin typeface="Tahoma" panose="020B0604030504040204" pitchFamily="34" charset="0"/>
              </a:rPr>
              <a:pPr/>
              <a:t>13</a:t>
            </a:fld>
            <a:endParaRPr lang="en-GB" altLang="en-US" sz="1300">
              <a:solidFill>
                <a:schemeClr val="tx1"/>
              </a:solidFill>
              <a:latin typeface="Tahoma" panose="020B0604030504040204" pitchFamily="34" charset="0"/>
            </a:endParaRPr>
          </a:p>
        </p:txBody>
      </p:sp>
      <p:sp>
        <p:nvSpPr>
          <p:cNvPr id="39938" name="Rectangle 2">
            <a:extLst>
              <a:ext uri="{FF2B5EF4-FFF2-40B4-BE49-F238E27FC236}">
                <a16:creationId xmlns:a16="http://schemas.microsoft.com/office/drawing/2014/main" id="{AF7B902D-C02F-6743-818D-21DAECE9CC0B}"/>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A0EA71F6-0755-A94F-9D0B-A97E88B85B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000">
                <a:latin typeface="Times New Roman" panose="02020603050405020304" pitchFamily="18" charset="0"/>
                <a:ea typeface="ＭＳ Ｐゴシック" panose="020B0600070205080204" pitchFamily="34" charset="-128"/>
              </a:rPr>
              <a:t>Arne and Mae West, Discuss characteristic scales, how lots of people at an average height, and then very few small ones and very few big ones. There is a given standard deviation.</a:t>
            </a:r>
          </a:p>
          <a:p>
            <a:endParaRPr lang="en-GB" altLang="en-US" sz="1000">
              <a:latin typeface="Times New Roman" panose="02020603050405020304" pitchFamily="18" charset="0"/>
              <a:ea typeface="ＭＳ Ｐゴシック" panose="020B0600070205080204" pitchFamily="34" charset="-128"/>
            </a:endParaRPr>
          </a:p>
          <a:p>
            <a:r>
              <a:rPr lang="en-GB" altLang="en-US" sz="1000">
                <a:latin typeface="Times New Roman" panose="02020603050405020304" pitchFamily="18" charset="0"/>
                <a:ea typeface="ＭＳ Ｐゴシック" panose="020B0600070205080204" pitchFamily="34" charset="-128"/>
              </a:rPr>
              <a:t>Average = la media, el promedio.</a:t>
            </a:r>
          </a:p>
          <a:p>
            <a:r>
              <a:rPr lang="en-GB" altLang="en-US" sz="1000">
                <a:latin typeface="Times New Roman" panose="02020603050405020304" pitchFamily="18" charset="0"/>
                <a:ea typeface="ＭＳ Ｐゴシック" panose="020B0600070205080204" pitchFamily="34" charset="-128"/>
              </a:rPr>
              <a:t>Standard Deviation = </a:t>
            </a:r>
            <a:r>
              <a:rPr lang="en-US" altLang="en-US" sz="1000">
                <a:latin typeface="Times New Roman" panose="02020603050405020304" pitchFamily="18" charset="0"/>
                <a:ea typeface="ＭＳ Ｐゴシック" panose="020B0600070205080204" pitchFamily="34" charset="-128"/>
              </a:rPr>
              <a:t>desviación estándar</a:t>
            </a:r>
          </a:p>
        </p:txBody>
      </p:sp>
    </p:spTree>
    <p:extLst>
      <p:ext uri="{BB962C8B-B14F-4D97-AF65-F5344CB8AC3E}">
        <p14:creationId xmlns:p14="http://schemas.microsoft.com/office/powerpoint/2010/main" val="3244446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5358CF64-B97C-CA49-AF4A-CA7045CA4E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6767F196-330B-E945-841B-CD39C70E9A3C}" type="slidenum">
              <a:rPr lang="en-GB" altLang="en-US" sz="1300" smtClean="0">
                <a:solidFill>
                  <a:schemeClr val="tx1"/>
                </a:solidFill>
                <a:latin typeface="Tahoma" panose="020B0604030504040204" pitchFamily="34" charset="0"/>
              </a:rPr>
              <a:pPr/>
              <a:t>25</a:t>
            </a:fld>
            <a:endParaRPr lang="en-GB" altLang="en-US" sz="1300">
              <a:solidFill>
                <a:schemeClr val="tx1"/>
              </a:solidFill>
              <a:latin typeface="Tahoma" panose="020B0604030504040204" pitchFamily="34" charset="0"/>
            </a:endParaRPr>
          </a:p>
        </p:txBody>
      </p:sp>
      <p:sp>
        <p:nvSpPr>
          <p:cNvPr id="66562" name="Rectangle 2">
            <a:extLst>
              <a:ext uri="{FF2B5EF4-FFF2-40B4-BE49-F238E27FC236}">
                <a16:creationId xmlns:a16="http://schemas.microsoft.com/office/drawing/2014/main" id="{2A1CFF81-CC6E-6742-A0FE-B7FA18F730A3}"/>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2AA61994-4A24-BF4B-880D-6B9BAFC1E2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z="1000">
              <a:latin typeface="Times New Roman" panose="02020603050405020304" pitchFamily="18" charset="0"/>
              <a:ea typeface="ＭＳ Ｐゴシック" panose="020B0600070205080204" pitchFamily="34" charset="-128"/>
            </a:endParaRPr>
          </a:p>
          <a:p>
            <a:r>
              <a:rPr lang="es-ES_tradnl" altLang="en-US" sz="1000">
                <a:ea typeface="ＭＳ Ｐゴシック" panose="020B0600070205080204" pitchFamily="34" charset="-128"/>
              </a:rPr>
              <a:t>Autosemejanza:</a:t>
            </a:r>
          </a:p>
          <a:p>
            <a:endParaRPr lang="en-GB" altLang="en-US" sz="1000">
              <a:latin typeface="Times New Roman" panose="02020603050405020304" pitchFamily="18" charset="0"/>
              <a:ea typeface="ＭＳ Ｐゴシック" panose="020B0600070205080204" pitchFamily="34" charset="-128"/>
            </a:endParaRPr>
          </a:p>
          <a:p>
            <a:endParaRPr lang="en-GB" altLang="en-US" sz="1000">
              <a:latin typeface="Times New Roman" panose="02020603050405020304" pitchFamily="18" charset="0"/>
              <a:ea typeface="ＭＳ Ｐゴシック" panose="020B0600070205080204" pitchFamily="34" charset="-128"/>
            </a:endParaRPr>
          </a:p>
          <a:p>
            <a:endParaRPr lang="en-GB" altLang="en-US" sz="1000">
              <a:latin typeface="Times New Roman" panose="02020603050405020304" pitchFamily="18" charset="0"/>
              <a:ea typeface="ＭＳ Ｐゴシック" panose="020B0600070205080204" pitchFamily="34" charset="-128"/>
            </a:endParaRPr>
          </a:p>
          <a:p>
            <a:r>
              <a:rPr lang="en-GB" altLang="en-US" sz="1000">
                <a:latin typeface="Times New Roman" panose="02020603050405020304" pitchFamily="18" charset="0"/>
                <a:ea typeface="ＭＳ Ｐゴシック" panose="020B0600070205080204" pitchFamily="34" charset="-128"/>
              </a:rPr>
              <a:t>Idea of scale invariance has been know for many hundreds of years.</a:t>
            </a:r>
            <a:endParaRPr lang="en-US" altLang="en-US" sz="10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84620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4508A9FD-3C81-344E-84E5-E873D7DAD7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234B99ED-A5B0-D148-90F4-8FEE9AC9306F}" type="slidenum">
              <a:rPr lang="en-GB" altLang="en-US" sz="1300" smtClean="0">
                <a:solidFill>
                  <a:schemeClr val="tx1"/>
                </a:solidFill>
                <a:latin typeface="Tahoma" panose="020B0604030504040204" pitchFamily="34" charset="0"/>
              </a:rPr>
              <a:pPr/>
              <a:t>27</a:t>
            </a:fld>
            <a:endParaRPr lang="en-GB" altLang="en-US" sz="1300">
              <a:solidFill>
                <a:schemeClr val="tx1"/>
              </a:solidFill>
              <a:latin typeface="Tahoma" panose="020B0604030504040204" pitchFamily="34" charset="0"/>
            </a:endParaRPr>
          </a:p>
        </p:txBody>
      </p:sp>
      <p:sp>
        <p:nvSpPr>
          <p:cNvPr id="70658" name="Rectangle 2">
            <a:extLst>
              <a:ext uri="{FF2B5EF4-FFF2-40B4-BE49-F238E27FC236}">
                <a16:creationId xmlns:a16="http://schemas.microsoft.com/office/drawing/2014/main" id="{E82E9AC0-7D1D-944E-B18F-F07992FAAD3D}"/>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E0C723C8-6002-154D-9D5E-07E4B7A31F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a:ea typeface="ＭＳ Ｐゴシック" panose="020B0600070205080204" pitchFamily="34" charset="-128"/>
              </a:rPr>
              <a:t>Los pulmones humanos</a:t>
            </a:r>
          </a:p>
          <a:p>
            <a:r>
              <a:rPr lang="es-ES_tradnl" altLang="en-US">
                <a:ea typeface="ＭＳ Ｐゴシック" panose="020B0600070205080204" pitchFamily="34" charset="-128"/>
              </a:rPr>
              <a:t>tubo</a:t>
            </a:r>
          </a:p>
        </p:txBody>
      </p:sp>
    </p:spTree>
    <p:extLst>
      <p:ext uri="{BB962C8B-B14F-4D97-AF65-F5344CB8AC3E}">
        <p14:creationId xmlns:p14="http://schemas.microsoft.com/office/powerpoint/2010/main" val="951528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078AE9B5-BD05-B64B-9ED9-22917D12FD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2BE1E608-7B42-D947-882F-8813EF15AE75}" type="slidenum">
              <a:rPr lang="en-GB" altLang="en-US" sz="1300" smtClean="0">
                <a:solidFill>
                  <a:schemeClr val="tx1"/>
                </a:solidFill>
                <a:latin typeface="Tahoma" panose="020B0604030504040204" pitchFamily="34" charset="0"/>
              </a:rPr>
              <a:pPr/>
              <a:t>29</a:t>
            </a:fld>
            <a:endParaRPr lang="en-GB" altLang="en-US" sz="1300">
              <a:solidFill>
                <a:schemeClr val="tx1"/>
              </a:solidFill>
              <a:latin typeface="Tahoma" panose="020B0604030504040204" pitchFamily="34" charset="0"/>
            </a:endParaRPr>
          </a:p>
        </p:txBody>
      </p:sp>
      <p:sp>
        <p:nvSpPr>
          <p:cNvPr id="73730" name="Rectangle 2">
            <a:extLst>
              <a:ext uri="{FF2B5EF4-FFF2-40B4-BE49-F238E27FC236}">
                <a16:creationId xmlns:a16="http://schemas.microsoft.com/office/drawing/2014/main" id="{6E06799C-A8F2-9842-A5A2-275C0EEEA7FD}"/>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91F32E89-3C07-5F45-AF2E-D932F59AB4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a:ea typeface="ＭＳ Ｐゴシック" panose="020B0600070205080204" pitchFamily="34" charset="-128"/>
              </a:rPr>
              <a:t>El museo guggenhein en neuva york.</a:t>
            </a:r>
          </a:p>
        </p:txBody>
      </p:sp>
    </p:spTree>
    <p:extLst>
      <p:ext uri="{BB962C8B-B14F-4D97-AF65-F5344CB8AC3E}">
        <p14:creationId xmlns:p14="http://schemas.microsoft.com/office/powerpoint/2010/main" val="454334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7A02336B-CA9D-2440-B06C-963BA155E8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6BD7102D-9168-5849-BB48-0A9B25EE04D4}" type="slidenum">
              <a:rPr lang="en-GB" altLang="en-US" sz="1300" smtClean="0">
                <a:solidFill>
                  <a:schemeClr val="tx1"/>
                </a:solidFill>
                <a:latin typeface="Tahoma" panose="020B0604030504040204" pitchFamily="34" charset="0"/>
              </a:rPr>
              <a:pPr/>
              <a:t>14</a:t>
            </a:fld>
            <a:endParaRPr lang="en-GB" altLang="en-US" sz="1300">
              <a:solidFill>
                <a:schemeClr val="tx1"/>
              </a:solidFill>
              <a:latin typeface="Tahoma" panose="020B0604030504040204" pitchFamily="34" charset="0"/>
            </a:endParaRPr>
          </a:p>
        </p:txBody>
      </p:sp>
      <p:sp>
        <p:nvSpPr>
          <p:cNvPr id="44034" name="Rectangle 2">
            <a:extLst>
              <a:ext uri="{FF2B5EF4-FFF2-40B4-BE49-F238E27FC236}">
                <a16:creationId xmlns:a16="http://schemas.microsoft.com/office/drawing/2014/main" id="{F8108864-7C2E-0846-87DA-2A0A7D8A3032}"/>
              </a:ext>
            </a:extLst>
          </p:cNvPr>
          <p:cNvSpPr>
            <a:spLocks noGrp="1" noRot="1" noChangeAspect="1" noChangeArrowheads="1" noTextEdit="1"/>
          </p:cNvSpPr>
          <p:nvPr>
            <p:ph type="sldImg"/>
          </p:nvPr>
        </p:nvSpPr>
        <p:spPr>
          <a:xfrm>
            <a:off x="139700" y="768350"/>
            <a:ext cx="6819900" cy="3836988"/>
          </a:xfrm>
          <a:ln/>
        </p:spPr>
      </p:sp>
      <p:sp>
        <p:nvSpPr>
          <p:cNvPr id="44035" name="Rectangle 3">
            <a:extLst>
              <a:ext uri="{FF2B5EF4-FFF2-40B4-BE49-F238E27FC236}">
                <a16:creationId xmlns:a16="http://schemas.microsoft.com/office/drawing/2014/main" id="{FEA6A5F8-A000-8249-9AD9-7370E7588644}"/>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a:ea typeface="ＭＳ Ｐゴシック" panose="020B0600070205080204" pitchFamily="34" charset="-128"/>
              </a:rPr>
              <a:t>la invariancia de escala</a:t>
            </a:r>
          </a:p>
          <a:p>
            <a:r>
              <a:rPr lang="es-ES_tradnl" altLang="en-US">
                <a:ea typeface="ＭＳ Ｐゴシック" panose="020B0600070205080204" pitchFamily="34" charset="-128"/>
              </a:rPr>
              <a:t>Escala invariante</a:t>
            </a:r>
          </a:p>
          <a:p>
            <a:r>
              <a:rPr lang="es-ES_tradnl" altLang="en-US">
                <a:ea typeface="ＭＳ Ｐゴシック" panose="020B0600070205080204" pitchFamily="34" charset="-128"/>
              </a:rPr>
              <a:t>Independete de escala.</a:t>
            </a:r>
          </a:p>
          <a:p>
            <a:r>
              <a:rPr lang="es-ES_tradnl" altLang="en-US">
                <a:ea typeface="ＭＳ Ｐゴシック" panose="020B0600070205080204" pitchFamily="34" charset="-128"/>
              </a:rPr>
              <a:t>La forma/la figura</a:t>
            </a:r>
          </a:p>
          <a:p>
            <a:r>
              <a:rPr lang="es-ES_tradnl" altLang="en-US">
                <a:ea typeface="ＭＳ Ｐゴシック" panose="020B0600070205080204" pitchFamily="34" charset="-128"/>
              </a:rPr>
              <a:t>To define:</a:t>
            </a:r>
          </a:p>
          <a:p>
            <a:r>
              <a:rPr lang="es-ES_tradnl" altLang="en-US">
                <a:ea typeface="ＭＳ Ｐゴシック" panose="020B0600070205080204" pitchFamily="34" charset="-128"/>
              </a:rPr>
              <a:t>(= give definition for) definir (also computing)</a:t>
            </a:r>
          </a:p>
          <a:p>
            <a:r>
              <a:rPr lang="es-ES_tradnl" altLang="en-US">
                <a:ea typeface="ＭＳ Ｐゴシック" panose="020B0600070205080204" pitchFamily="34" charset="-128"/>
              </a:rPr>
              <a:t>(= characterize) caracterizar</a:t>
            </a:r>
          </a:p>
          <a:p>
            <a:r>
              <a:rPr lang="es-ES_tradnl" altLang="en-US">
                <a:ea typeface="ＭＳ Ｐゴシック" panose="020B0600070205080204" pitchFamily="34" charset="-128"/>
              </a:rPr>
              <a:t>(= delimit) determinar; delimitar</a:t>
            </a:r>
          </a:p>
          <a:p>
            <a:r>
              <a:rPr lang="es-ES_tradnl" altLang="en-US">
                <a:ea typeface="ＭＳ Ｐゴシック" panose="020B0600070205080204" pitchFamily="34" charset="-128"/>
              </a:rPr>
              <a:t>(= outline) destacar</a:t>
            </a:r>
          </a:p>
          <a:p>
            <a:r>
              <a:rPr lang="es-ES_tradnl" altLang="en-US">
                <a:ea typeface="ＭＳ Ｐゴシック" panose="020B0600070205080204" pitchFamily="34" charset="-128"/>
              </a:rPr>
              <a:t>Tamaño</a:t>
            </a:r>
          </a:p>
          <a:p>
            <a:endParaRPr lang="es-ES_tradnl" altLang="en-US">
              <a:ea typeface="ＭＳ Ｐゴシック" panose="020B0600070205080204" pitchFamily="34" charset="-128"/>
            </a:endParaRPr>
          </a:p>
          <a:p>
            <a:endParaRPr lang="es-ES_tradnl" altLang="en-US">
              <a:ea typeface="ＭＳ Ｐゴシック" panose="020B0600070205080204" pitchFamily="34" charset="-128"/>
            </a:endParaRPr>
          </a:p>
        </p:txBody>
      </p:sp>
    </p:spTree>
    <p:extLst>
      <p:ext uri="{BB962C8B-B14F-4D97-AF65-F5344CB8AC3E}">
        <p14:creationId xmlns:p14="http://schemas.microsoft.com/office/powerpoint/2010/main" val="1443525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4652F09E-59C0-E24D-88AA-CD8CE2B403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043807DE-C27F-0D45-B82C-49544A40D65F}" type="slidenum">
              <a:rPr lang="en-GB" altLang="en-US" sz="1300" smtClean="0">
                <a:solidFill>
                  <a:schemeClr val="tx1"/>
                </a:solidFill>
                <a:latin typeface="Tahoma" panose="020B0604030504040204" pitchFamily="34" charset="0"/>
              </a:rPr>
              <a:pPr/>
              <a:t>15</a:t>
            </a:fld>
            <a:endParaRPr lang="en-GB" altLang="en-US" sz="1300">
              <a:solidFill>
                <a:schemeClr val="tx1"/>
              </a:solidFill>
              <a:latin typeface="Tahoma" panose="020B0604030504040204" pitchFamily="34" charset="0"/>
            </a:endParaRPr>
          </a:p>
        </p:txBody>
      </p:sp>
      <p:sp>
        <p:nvSpPr>
          <p:cNvPr id="46082" name="Rectangle 2">
            <a:extLst>
              <a:ext uri="{FF2B5EF4-FFF2-40B4-BE49-F238E27FC236}">
                <a16:creationId xmlns:a16="http://schemas.microsoft.com/office/drawing/2014/main" id="{29239319-74D1-1840-B989-33335D25BB58}"/>
              </a:ext>
            </a:extLst>
          </p:cNvPr>
          <p:cNvSpPr>
            <a:spLocks noGrp="1" noRot="1" noChangeAspect="1" noChangeArrowheads="1" noTextEdit="1"/>
          </p:cNvSpPr>
          <p:nvPr>
            <p:ph type="sldImg"/>
          </p:nvPr>
        </p:nvSpPr>
        <p:spPr>
          <a:xfrm>
            <a:off x="139700" y="768350"/>
            <a:ext cx="6819900" cy="3836988"/>
          </a:xfrm>
          <a:ln/>
        </p:spPr>
      </p:sp>
      <p:sp>
        <p:nvSpPr>
          <p:cNvPr id="46083" name="Rectangle 3">
            <a:extLst>
              <a:ext uri="{FF2B5EF4-FFF2-40B4-BE49-F238E27FC236}">
                <a16:creationId xmlns:a16="http://schemas.microsoft.com/office/drawing/2014/main" id="{66FD7868-E531-2A4D-A336-C7373A939346}"/>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en-US" sz="1000">
                <a:latin typeface="Times New Roman" panose="02020603050405020304" pitchFamily="18" charset="0"/>
                <a:ea typeface="ＭＳ Ｐゴシック" panose="020B0600070205080204" pitchFamily="34" charset="-128"/>
              </a:rPr>
              <a:t>Not sure if this photo will help or not.  A good “geological” picture to show scale invariance (i.e. Could be a thin section, could be much larger).  Picture taken at Morro Bay, California, of rocks. NO, MIGHT BE POINT LOBOS. If memory serves, width is about 10 meters.  (Photo Bruce Malamud).</a:t>
            </a:r>
          </a:p>
          <a:p>
            <a:endParaRPr lang="pt-BR" altLang="en-US" sz="1000">
              <a:latin typeface="Times New Roman" panose="02020603050405020304" pitchFamily="18" charset="0"/>
              <a:ea typeface="ＭＳ Ｐゴシック" panose="020B0600070205080204" pitchFamily="34" charset="-128"/>
            </a:endParaRPr>
          </a:p>
          <a:p>
            <a:r>
              <a:rPr lang="es-ES_tradnl" altLang="en-US" sz="1000">
                <a:ea typeface="ＭＳ Ｐゴシック" panose="020B0600070205080204" pitchFamily="34" charset="-128"/>
              </a:rPr>
              <a:t>Para tomar una foto de un afloramiento, un grupo de montañas, una red de drenaje o ondulaciones de arena en un río, es necesario algún objeto en la foto para indicar una dimensión característica…una persona, una casa, una moneda, una regla. </a:t>
            </a:r>
          </a:p>
          <a:p>
            <a:endParaRPr lang="es-ES_tradnl" altLang="en-US" sz="1000">
              <a:ea typeface="ＭＳ Ｐゴシック" panose="020B0600070205080204" pitchFamily="34" charset="-128"/>
            </a:endParaRPr>
          </a:p>
          <a:p>
            <a:endParaRPr lang="en-US" altLang="en-US" sz="10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13416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A3348176-D961-A748-B195-64B52F4C16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6C6C56FF-72E8-B14C-A244-6AFA48EBA27B}" type="slidenum">
              <a:rPr lang="en-GB" altLang="en-US" sz="1300" smtClean="0">
                <a:solidFill>
                  <a:schemeClr val="tx1"/>
                </a:solidFill>
                <a:latin typeface="Tahoma" panose="020B0604030504040204" pitchFamily="34" charset="0"/>
              </a:rPr>
              <a:pPr/>
              <a:t>18</a:t>
            </a:fld>
            <a:endParaRPr lang="en-GB" altLang="en-US" sz="1300">
              <a:solidFill>
                <a:schemeClr val="tx1"/>
              </a:solidFill>
              <a:latin typeface="Tahoma" panose="020B0604030504040204" pitchFamily="34" charset="0"/>
            </a:endParaRPr>
          </a:p>
        </p:txBody>
      </p:sp>
      <p:sp>
        <p:nvSpPr>
          <p:cNvPr id="50178" name="Rectangle 2">
            <a:extLst>
              <a:ext uri="{FF2B5EF4-FFF2-40B4-BE49-F238E27FC236}">
                <a16:creationId xmlns:a16="http://schemas.microsoft.com/office/drawing/2014/main" id="{FDA71EF2-F327-E444-A4A9-0DC991A63169}"/>
              </a:ext>
            </a:extLst>
          </p:cNvPr>
          <p:cNvSpPr>
            <a:spLocks noGrp="1" noRot="1" noChangeAspect="1" noChangeArrowheads="1" noTextEdit="1"/>
          </p:cNvSpPr>
          <p:nvPr>
            <p:ph type="sldImg"/>
          </p:nvPr>
        </p:nvSpPr>
        <p:spPr>
          <a:xfrm>
            <a:off x="139700" y="768350"/>
            <a:ext cx="6819900" cy="3836988"/>
          </a:xfrm>
          <a:ln/>
        </p:spPr>
      </p:sp>
      <p:sp>
        <p:nvSpPr>
          <p:cNvPr id="50179" name="Rectangle 3">
            <a:extLst>
              <a:ext uri="{FF2B5EF4-FFF2-40B4-BE49-F238E27FC236}">
                <a16:creationId xmlns:a16="http://schemas.microsoft.com/office/drawing/2014/main" id="{473BD18F-9F1F-2049-B9A9-E99EBD83C5F3}"/>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991719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47D655BB-425A-4E4B-A88F-0790848662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1414AEE0-E786-7C47-A1E1-B3501060B071}" type="slidenum">
              <a:rPr lang="en-GB" altLang="en-US" sz="1300" smtClean="0">
                <a:solidFill>
                  <a:schemeClr val="tx1"/>
                </a:solidFill>
                <a:latin typeface="Tahoma" panose="020B0604030504040204" pitchFamily="34" charset="0"/>
              </a:rPr>
              <a:pPr/>
              <a:t>19</a:t>
            </a:fld>
            <a:endParaRPr lang="en-GB" altLang="en-US" sz="1300">
              <a:solidFill>
                <a:schemeClr val="tx1"/>
              </a:solidFill>
              <a:latin typeface="Tahoma" panose="020B0604030504040204" pitchFamily="34" charset="0"/>
            </a:endParaRPr>
          </a:p>
        </p:txBody>
      </p:sp>
      <p:sp>
        <p:nvSpPr>
          <p:cNvPr id="52226" name="Rectangle 2">
            <a:extLst>
              <a:ext uri="{FF2B5EF4-FFF2-40B4-BE49-F238E27FC236}">
                <a16:creationId xmlns:a16="http://schemas.microsoft.com/office/drawing/2014/main" id="{0F990220-2FB8-6845-AE33-F5631C0541DC}"/>
              </a:ext>
            </a:extLst>
          </p:cNvPr>
          <p:cNvSpPr>
            <a:spLocks noGrp="1" noRot="1" noChangeAspect="1" noChangeArrowheads="1" noTextEdit="1"/>
          </p:cNvSpPr>
          <p:nvPr>
            <p:ph type="sldImg"/>
          </p:nvPr>
        </p:nvSpPr>
        <p:spPr>
          <a:xfrm>
            <a:off x="139700" y="768350"/>
            <a:ext cx="6819900" cy="3836988"/>
          </a:xfrm>
          <a:ln/>
        </p:spPr>
      </p:sp>
      <p:sp>
        <p:nvSpPr>
          <p:cNvPr id="52227" name="Rectangle 3">
            <a:extLst>
              <a:ext uri="{FF2B5EF4-FFF2-40B4-BE49-F238E27FC236}">
                <a16:creationId xmlns:a16="http://schemas.microsoft.com/office/drawing/2014/main" id="{0EB6FBF0-A3BD-7749-8FC7-C92C171AFFA2}"/>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en-US" sz="1000">
                <a:latin typeface="Times New Roman" panose="02020603050405020304" pitchFamily="18" charset="0"/>
                <a:ea typeface="ＭＳ Ｐゴシック" panose="020B0600070205080204" pitchFamily="34" charset="-128"/>
              </a:rPr>
              <a:t>Another “geologic” image to demonstrate scale invariance.  [A good figure to show after this would be a “determininistic fractal construction of trees”.  Do you have this already?  I have some that might be usable.]</a:t>
            </a:r>
          </a:p>
          <a:p>
            <a:r>
              <a:rPr lang="pt-BR" altLang="en-US" sz="1000">
                <a:latin typeface="Times New Roman" panose="02020603050405020304" pitchFamily="18" charset="0"/>
                <a:ea typeface="ＭＳ Ｐゴシック" panose="020B0600070205080204" pitchFamily="34" charset="-128"/>
              </a:rPr>
              <a:t>False-color topography of the Shanxi Proince, China.  This ninth-order drainage network has incised into the Loess Plateau of Central China.  Total basin relief is about 1 km.  Approximate scale is 220 x 300 km. (Image credit: Malamud, Turcotte, and Pelletier).</a:t>
            </a:r>
          </a:p>
          <a:p>
            <a:r>
              <a:rPr lang="es-ES_tradnl" altLang="en-US" sz="1000">
                <a:ea typeface="ＭＳ Ｐゴシック" panose="020B0600070205080204" pitchFamily="34" charset="-128"/>
              </a:rPr>
              <a:t>En el Gráfico 1, a cada diferente escala, las formas son parecidas; eso se llama la invariancia de escala. En actualidad, el Gráfico 1 tiene una media de 300 km por 220 km, y es una imagen topográfica de colores falsos de la Provincia de Shanxi en la China. Es una red de drenaje de orden nueve (hay ocho niveles de afluentes que aportan al principal) en la platea de loess de la China Central, con un relieve de altitud aproximadamente de 1 km. Cada uno de los diferentes órdenes de drenaje en esta foto no son exactamente los mismos que el orden principal, pero tienen una forma que es similar.</a:t>
            </a:r>
            <a:endParaRPr lang="en-US" altLang="en-US" sz="1000">
              <a:ea typeface="ＭＳ Ｐゴシック" panose="020B0600070205080204" pitchFamily="34" charset="-128"/>
            </a:endParaRPr>
          </a:p>
          <a:p>
            <a:endParaRPr lang="en-US" altLang="en-US" sz="10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56641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4BB9CC74-1273-2948-84DE-821324D83FE0}"/>
              </a:ext>
            </a:extLst>
          </p:cNvPr>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36" tIns="47718" rIns="95436" bIns="47718" anchor="b"/>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pPr algn="r"/>
            <a:fld id="{585AAC60-7BB2-3547-8551-A95BF3041E2C}" type="slidenum">
              <a:rPr lang="en-GB" altLang="en-US" sz="1300">
                <a:solidFill>
                  <a:schemeClr val="tx1"/>
                </a:solidFill>
                <a:latin typeface="Tahoma" panose="020B0604030504040204" pitchFamily="34" charset="0"/>
              </a:rPr>
              <a:pPr algn="r"/>
              <a:t>20</a:t>
            </a:fld>
            <a:endParaRPr lang="en-GB" altLang="en-US" sz="1300">
              <a:solidFill>
                <a:schemeClr val="tx1"/>
              </a:solidFill>
              <a:latin typeface="Tahoma" panose="020B0604030504040204" pitchFamily="34" charset="0"/>
            </a:endParaRPr>
          </a:p>
        </p:txBody>
      </p:sp>
      <p:sp>
        <p:nvSpPr>
          <p:cNvPr id="54274" name="Rectangle 2">
            <a:extLst>
              <a:ext uri="{FF2B5EF4-FFF2-40B4-BE49-F238E27FC236}">
                <a16:creationId xmlns:a16="http://schemas.microsoft.com/office/drawing/2014/main" id="{46AD98AE-9083-8C45-BE75-88B71F8B8C0C}"/>
              </a:ext>
            </a:extLst>
          </p:cNvPr>
          <p:cNvSpPr>
            <a:spLocks noGrp="1" noRot="1" noChangeAspect="1" noChangeArrowheads="1" noTextEdit="1"/>
          </p:cNvSpPr>
          <p:nvPr>
            <p:ph type="sldImg"/>
          </p:nvPr>
        </p:nvSpPr>
        <p:spPr>
          <a:xfrm>
            <a:off x="992188" y="768350"/>
            <a:ext cx="5114925" cy="3836988"/>
          </a:xfrm>
          <a:ln/>
        </p:spPr>
      </p:sp>
      <p:sp>
        <p:nvSpPr>
          <p:cNvPr id="54275" name="Rectangle 3">
            <a:extLst>
              <a:ext uri="{FF2B5EF4-FFF2-40B4-BE49-F238E27FC236}">
                <a16:creationId xmlns:a16="http://schemas.microsoft.com/office/drawing/2014/main" id="{A706B5EB-F282-914E-95F7-BABB590283C9}"/>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en-US" sz="1000">
                <a:latin typeface="Times New Roman" panose="02020603050405020304" pitchFamily="18" charset="0"/>
                <a:ea typeface="ＭＳ Ｐゴシック" panose="020B0600070205080204" pitchFamily="34" charset="-128"/>
              </a:rPr>
              <a:t>Another “geologic” image to demonstrate scale invariance.  [A good figure to show after this would be a “determininistic fractal construction of trees”.  Do you have this already?  I have some that might be usable.]</a:t>
            </a:r>
          </a:p>
          <a:p>
            <a:r>
              <a:rPr lang="pt-BR" altLang="en-US" sz="1000">
                <a:latin typeface="Times New Roman" panose="02020603050405020304" pitchFamily="18" charset="0"/>
                <a:ea typeface="ＭＳ Ｐゴシック" panose="020B0600070205080204" pitchFamily="34" charset="-128"/>
              </a:rPr>
              <a:t>False-color topography of the Shanxi Proince, China.  This ninth-order drainage network has incised into the Loess Plateau of Central China.  Total basin relief is about 1 km.  Approximate scale is 220 x 300 km. (Image credit: Malamud, Turcotte, and Pelletier).</a:t>
            </a:r>
          </a:p>
          <a:p>
            <a:r>
              <a:rPr lang="es-ES_tradnl" altLang="en-US" sz="1000">
                <a:ea typeface="ＭＳ Ｐゴシック" panose="020B0600070205080204" pitchFamily="34" charset="-128"/>
              </a:rPr>
              <a:t>En el Gráfico 1, a cada diferente escala, las formas son parecidas; eso se llama la invariancia de escala. En actualidad, el Gráfico 1 tiene una media de 300 km por 220 km, y es una imagen topográfica de colores falsos de la Provincia de Shanxi en la China. Es una red de drenaje de orden nueve (hay ocho niveles de afluentes que aportan al principal) en la platea de loess de la China Central, con un relieve de altitud aproximadamente de 1 km. Cada uno de los diferentes órdenes de drenaje en esta foto no son exactamente los mismos que el orden principal, pero tienen una forma que es similar.</a:t>
            </a:r>
            <a:endParaRPr lang="en-US" altLang="en-US" sz="1000">
              <a:ea typeface="ＭＳ Ｐゴシック" panose="020B0600070205080204" pitchFamily="34" charset="-128"/>
            </a:endParaRPr>
          </a:p>
          <a:p>
            <a:endParaRPr lang="en-US" altLang="en-US" sz="10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58652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FF5C8B9A-6E4A-4847-902D-E2955C1033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6BC14117-2C4A-EB4D-A6BA-ECE3435DA263}" type="slidenum">
              <a:rPr lang="en-GB" altLang="en-US" sz="1300" smtClean="0">
                <a:solidFill>
                  <a:schemeClr val="tx1"/>
                </a:solidFill>
                <a:latin typeface="Tahoma" panose="020B0604030504040204" pitchFamily="34" charset="0"/>
              </a:rPr>
              <a:pPr/>
              <a:t>22</a:t>
            </a:fld>
            <a:endParaRPr lang="en-GB" altLang="en-US" sz="1300">
              <a:solidFill>
                <a:schemeClr val="tx1"/>
              </a:solidFill>
              <a:latin typeface="Tahoma" panose="020B0604030504040204" pitchFamily="34" charset="0"/>
            </a:endParaRPr>
          </a:p>
        </p:txBody>
      </p:sp>
      <p:sp>
        <p:nvSpPr>
          <p:cNvPr id="56322" name="Rectangle 2">
            <a:extLst>
              <a:ext uri="{FF2B5EF4-FFF2-40B4-BE49-F238E27FC236}">
                <a16:creationId xmlns:a16="http://schemas.microsoft.com/office/drawing/2014/main" id="{D40B2866-E7DA-9B42-B6B8-99904ED9327D}"/>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5B4384B4-7D36-0246-AA23-DD45F140CD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ＭＳ Ｐゴシック" panose="020B0600070205080204" pitchFamily="34" charset="-128"/>
              </a:rPr>
              <a:t>Need to discuss mathematical vs. real world.</a:t>
            </a:r>
          </a:p>
          <a:p>
            <a:endParaRPr lang="en-GB" altLang="en-US">
              <a:ea typeface="ＭＳ Ｐゴシック" panose="020B0600070205080204" pitchFamily="34" charset="-128"/>
            </a:endParaRPr>
          </a:p>
          <a:p>
            <a:r>
              <a:rPr lang="es-ES_tradnl" altLang="en-US">
                <a:ea typeface="ＭＳ Ｐゴシック" panose="020B0600070205080204" pitchFamily="34" charset="-128"/>
              </a:rPr>
              <a:t>Autosemejanza: El que puede descomponerse en partes, cada una de las cuales es semejante al conjunto total.</a:t>
            </a:r>
          </a:p>
          <a:p>
            <a:endParaRPr lang="es-ES_tradnl" altLang="en-US">
              <a:ea typeface="ＭＳ Ｐゴシック" panose="020B0600070205080204" pitchFamily="34" charset="-128"/>
            </a:endParaRPr>
          </a:p>
          <a:p>
            <a:r>
              <a:rPr lang="es-ES_tradnl" altLang="en-US">
                <a:ea typeface="ＭＳ Ｐゴシック" panose="020B0600070205080204" pitchFamily="34" charset="-128"/>
              </a:rPr>
              <a:t>Hay muchos diferentes lugares en la Naturaleza donde se pueden ver la invariancia de escala, donde un objeto tiene formas semejantes en muchas escalas diferentes; por ejemplo, las nubes, las costas de las continentes, una curva topográfica a un nivel de elevación, los helechos, las coliflores. Podemos pensar también de la invariancia de escala como una distribución de objetos de un solo tipo que tienen diferentes tamaños donde hay muy pocos de grandes, más de medianos, y muchos más de pequeños, y donde es necesario una medida para tener una idea del tamaño verdadero; por ejemplo, en la red de drenaje del Gráfico 1, hay muy pocos ríos con un ancho grande, más con medianos, y muchos más con un ancho pequeño. Podemos hablar también de los largos de los ríos en el Gráfico 1. Otros ejemplos incluyen las áreas o diámetros de lagos en la Argentina, los volúmenes de rocas en una zona bien definida de los Andes, las áreas de los deslizamientos de tierras en la Precordillera, los espesores de los anillos de arboles; por cada uno de esos existe una invariancia de escala y hay una gran cantidad a un tamaño pequeño, menos de medianos, y muy pocos de los grandes.</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66329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A5B800D-C1D7-D347-BC86-FFEF7C772F2C}"/>
              </a:ext>
            </a:extLst>
          </p:cNvPr>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36" tIns="47718" rIns="95436" bIns="47718" anchor="b"/>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pPr algn="r"/>
            <a:fld id="{DA6E0598-9246-8A46-8C64-4C7AA470BA20}" type="slidenum">
              <a:rPr lang="en-GB" altLang="en-US" sz="1300">
                <a:solidFill>
                  <a:schemeClr val="tx1"/>
                </a:solidFill>
                <a:latin typeface="Tahoma" panose="020B0604030504040204" pitchFamily="34" charset="0"/>
              </a:rPr>
              <a:pPr algn="r"/>
              <a:t>23</a:t>
            </a:fld>
            <a:endParaRPr lang="en-GB" altLang="en-US" sz="1300">
              <a:solidFill>
                <a:schemeClr val="tx1"/>
              </a:solidFill>
              <a:latin typeface="Tahoma" panose="020B0604030504040204" pitchFamily="34" charset="0"/>
            </a:endParaRPr>
          </a:p>
        </p:txBody>
      </p:sp>
      <p:sp>
        <p:nvSpPr>
          <p:cNvPr id="58370" name="Rectangle 2">
            <a:extLst>
              <a:ext uri="{FF2B5EF4-FFF2-40B4-BE49-F238E27FC236}">
                <a16:creationId xmlns:a16="http://schemas.microsoft.com/office/drawing/2014/main" id="{95E01641-CEC4-A945-BFA0-8E53F93FBC31}"/>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FA540CCB-BD23-6F48-BFF6-CD47BCE6CB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ＭＳ Ｐゴシック" panose="020B0600070205080204" pitchFamily="34" charset="-128"/>
              </a:rPr>
              <a:t>Need to discuss mathematical vs. real world.</a:t>
            </a:r>
          </a:p>
          <a:p>
            <a:endParaRPr lang="en-GB" altLang="en-US">
              <a:ea typeface="ＭＳ Ｐゴシック" panose="020B0600070205080204" pitchFamily="34" charset="-128"/>
            </a:endParaRPr>
          </a:p>
          <a:p>
            <a:r>
              <a:rPr lang="es-ES_tradnl" altLang="en-US">
                <a:ea typeface="ＭＳ Ｐゴシック" panose="020B0600070205080204" pitchFamily="34" charset="-128"/>
              </a:rPr>
              <a:t>Autosemejanza: El que puede descomponerse en partes, cada una de las cuales es semejante al conjunto total.</a:t>
            </a:r>
          </a:p>
          <a:p>
            <a:endParaRPr lang="es-ES_tradnl" altLang="en-US">
              <a:ea typeface="ＭＳ Ｐゴシック" panose="020B0600070205080204" pitchFamily="34" charset="-128"/>
            </a:endParaRPr>
          </a:p>
          <a:p>
            <a:r>
              <a:rPr lang="es-ES_tradnl" altLang="en-US">
                <a:ea typeface="ＭＳ Ｐゴシック" panose="020B0600070205080204" pitchFamily="34" charset="-128"/>
              </a:rPr>
              <a:t>Hay muchos diferentes lugares en la Naturaleza donde se pueden ver la invariancia de escala, donde un objeto tiene formas semejantes en muchas escalas diferentes; por ejemplo, las nubes, las costas de las continentes, una curva topográfica a un nivel de elevación, los helechos, las coliflores. Podemos pensar también de la invariancia de escala como una distribución de objetos de un solo tipo que tienen diferentes tamaños donde hay muy pocos de grandes, más de medianos, y muchos más de pequeños, y donde es necesario una medida para tener una idea del tamaño verdadero; por ejemplo, en la red de drenaje del Gráfico 1, hay muy pocos ríos con un ancho grande, más con medianos, y muchos más con un ancho pequeño. Podemos hablar también de los largos de los ríos en el Gráfico 1. Otros ejemplos incluyen las áreas o diámetros de lagos en la Argentina, los volúmenes de rocas en una zona bien definida de los Andes, las áreas de los deslizamientos de tierras en la Precordillera, los espesores de los anillos de arboles; por cada uno de esos existe una invariancia de escala y hay una gran cantidad a un tamaño pequeño, menos de medianos, y muy pocos de los grandes.</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54717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758902FD-26E7-9941-B2F9-4CD56C116A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DC26083D-8D1C-4049-A868-4062E7BF7615}" type="slidenum">
              <a:rPr lang="en-GB" altLang="en-US" sz="1300" smtClean="0">
                <a:solidFill>
                  <a:schemeClr val="tx1"/>
                </a:solidFill>
                <a:latin typeface="Tahoma" panose="020B0604030504040204" pitchFamily="34" charset="0"/>
              </a:rPr>
              <a:pPr/>
              <a:t>24</a:t>
            </a:fld>
            <a:endParaRPr lang="en-GB" altLang="en-US" sz="1300">
              <a:solidFill>
                <a:schemeClr val="tx1"/>
              </a:solidFill>
              <a:latin typeface="Tahoma" panose="020B0604030504040204" pitchFamily="34" charset="0"/>
            </a:endParaRPr>
          </a:p>
        </p:txBody>
      </p:sp>
      <p:sp>
        <p:nvSpPr>
          <p:cNvPr id="62466" name="Rectangle 2">
            <a:extLst>
              <a:ext uri="{FF2B5EF4-FFF2-40B4-BE49-F238E27FC236}">
                <a16:creationId xmlns:a16="http://schemas.microsoft.com/office/drawing/2014/main" id="{8799B18F-A917-7846-BE85-054C39F7AD2F}"/>
              </a:ext>
            </a:extLst>
          </p:cNvPr>
          <p:cNvSpPr>
            <a:spLocks noGrp="1" noRot="1" noChangeAspect="1" noChangeArrowheads="1" noTextEdit="1"/>
          </p:cNvSpPr>
          <p:nvPr>
            <p:ph type="sldImg"/>
          </p:nvPr>
        </p:nvSpPr>
        <p:spPr>
          <a:xfrm>
            <a:off x="139700" y="768350"/>
            <a:ext cx="6819900" cy="3836988"/>
          </a:xfrm>
          <a:ln/>
        </p:spPr>
      </p:sp>
      <p:sp>
        <p:nvSpPr>
          <p:cNvPr id="62467" name="Rectangle 3">
            <a:extLst>
              <a:ext uri="{FF2B5EF4-FFF2-40B4-BE49-F238E27FC236}">
                <a16:creationId xmlns:a16="http://schemas.microsoft.com/office/drawing/2014/main" id="{9C10453C-D0AB-A744-94DA-4F219A9D7A08}"/>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a:ea typeface="ＭＳ Ｐゴシック" panose="020B0600070205080204" pitchFamily="34" charset="-128"/>
              </a:rPr>
              <a:t>Autosemejanza: El que puede descomponerse en partes, cada una de las cuales es semejante al conjunto total.</a:t>
            </a:r>
          </a:p>
          <a:p>
            <a:r>
              <a:rPr lang="es-ES_tradnl" altLang="en-US">
                <a:ea typeface="ＭＳ Ｐゴシック" panose="020B0600070205080204" pitchFamily="34" charset="-128"/>
              </a:rPr>
              <a:t>La naturaleza contra las matemáticas.</a:t>
            </a: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Self Similarity. Written by Paul Bourke. October 2002. http://astronomy.swin.edu.au/~pbourke/fractals/selfsimilar/</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40795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E912-1D36-404B-AE1C-691409D8F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90B9BD-1016-3845-BE5A-2E7AB0C663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F97B2A-9B62-B146-9D57-13CC095E301B}"/>
              </a:ext>
            </a:extLst>
          </p:cNvPr>
          <p:cNvSpPr>
            <a:spLocks noGrp="1"/>
          </p:cNvSpPr>
          <p:nvPr>
            <p:ph type="dt" sz="half" idx="10"/>
          </p:nvPr>
        </p:nvSpPr>
        <p:spPr/>
        <p:txBody>
          <a:bodyPr/>
          <a:lstStyle/>
          <a:p>
            <a:fld id="{50292555-C431-0442-8742-E65646D8FBA0}" type="datetimeFigureOut">
              <a:rPr lang="en-US" smtClean="0"/>
              <a:t>1/17/24</a:t>
            </a:fld>
            <a:endParaRPr lang="en-US"/>
          </a:p>
        </p:txBody>
      </p:sp>
      <p:sp>
        <p:nvSpPr>
          <p:cNvPr id="5" name="Footer Placeholder 4">
            <a:extLst>
              <a:ext uri="{FF2B5EF4-FFF2-40B4-BE49-F238E27FC236}">
                <a16:creationId xmlns:a16="http://schemas.microsoft.com/office/drawing/2014/main" id="{611CE510-9529-D542-923B-9A89822DC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C8578-4445-FD42-AE6C-9DEEEEC719D4}"/>
              </a:ext>
            </a:extLst>
          </p:cNvPr>
          <p:cNvSpPr>
            <a:spLocks noGrp="1"/>
          </p:cNvSpPr>
          <p:nvPr>
            <p:ph type="sldNum" sz="quarter" idx="12"/>
          </p:nvPr>
        </p:nvSpPr>
        <p:spPr/>
        <p:txBody>
          <a:bodyPr/>
          <a:lstStyle/>
          <a:p>
            <a:fld id="{C92DFF82-C5BC-4E42-AFCC-2E7A5E31CAC5}" type="slidenum">
              <a:rPr lang="en-US" smtClean="0"/>
              <a:t>‹#›</a:t>
            </a:fld>
            <a:endParaRPr lang="en-US"/>
          </a:p>
        </p:txBody>
      </p:sp>
    </p:spTree>
    <p:extLst>
      <p:ext uri="{BB962C8B-B14F-4D97-AF65-F5344CB8AC3E}">
        <p14:creationId xmlns:p14="http://schemas.microsoft.com/office/powerpoint/2010/main" val="373440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B3CC-5E32-B145-9925-6A6799A942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5F3D5-F9C7-6B47-83C1-9AA3F363DF9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0F3F5-0988-3341-9879-0B96F7FBCAEA}"/>
              </a:ext>
            </a:extLst>
          </p:cNvPr>
          <p:cNvSpPr>
            <a:spLocks noGrp="1"/>
          </p:cNvSpPr>
          <p:nvPr>
            <p:ph type="dt" sz="half" idx="10"/>
          </p:nvPr>
        </p:nvSpPr>
        <p:spPr/>
        <p:txBody>
          <a:bodyPr/>
          <a:lstStyle/>
          <a:p>
            <a:fld id="{50292555-C431-0442-8742-E65646D8FBA0}" type="datetimeFigureOut">
              <a:rPr lang="en-US" smtClean="0"/>
              <a:t>1/17/24</a:t>
            </a:fld>
            <a:endParaRPr lang="en-US"/>
          </a:p>
        </p:txBody>
      </p:sp>
      <p:sp>
        <p:nvSpPr>
          <p:cNvPr id="5" name="Footer Placeholder 4">
            <a:extLst>
              <a:ext uri="{FF2B5EF4-FFF2-40B4-BE49-F238E27FC236}">
                <a16:creationId xmlns:a16="http://schemas.microsoft.com/office/drawing/2014/main" id="{BEC5285B-A056-5D45-BB02-EBB0B5EF0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445FB-1062-024B-9B75-B954BCEEACFD}"/>
              </a:ext>
            </a:extLst>
          </p:cNvPr>
          <p:cNvSpPr>
            <a:spLocks noGrp="1"/>
          </p:cNvSpPr>
          <p:nvPr>
            <p:ph type="sldNum" sz="quarter" idx="12"/>
          </p:nvPr>
        </p:nvSpPr>
        <p:spPr/>
        <p:txBody>
          <a:bodyPr/>
          <a:lstStyle/>
          <a:p>
            <a:fld id="{C92DFF82-C5BC-4E42-AFCC-2E7A5E31CAC5}" type="slidenum">
              <a:rPr lang="en-US" smtClean="0"/>
              <a:t>‹#›</a:t>
            </a:fld>
            <a:endParaRPr lang="en-US"/>
          </a:p>
        </p:txBody>
      </p:sp>
    </p:spTree>
    <p:extLst>
      <p:ext uri="{BB962C8B-B14F-4D97-AF65-F5344CB8AC3E}">
        <p14:creationId xmlns:p14="http://schemas.microsoft.com/office/powerpoint/2010/main" val="402871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A6F39-02A5-9C45-BA88-4C4DCC4498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835732-6A42-3C45-8B50-798BF717980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690F3-1BDA-374A-9560-8D0951221C22}"/>
              </a:ext>
            </a:extLst>
          </p:cNvPr>
          <p:cNvSpPr>
            <a:spLocks noGrp="1"/>
          </p:cNvSpPr>
          <p:nvPr>
            <p:ph type="dt" sz="half" idx="10"/>
          </p:nvPr>
        </p:nvSpPr>
        <p:spPr/>
        <p:txBody>
          <a:bodyPr/>
          <a:lstStyle/>
          <a:p>
            <a:fld id="{50292555-C431-0442-8742-E65646D8FBA0}" type="datetimeFigureOut">
              <a:rPr lang="en-US" smtClean="0"/>
              <a:t>1/17/24</a:t>
            </a:fld>
            <a:endParaRPr lang="en-US"/>
          </a:p>
        </p:txBody>
      </p:sp>
      <p:sp>
        <p:nvSpPr>
          <p:cNvPr id="5" name="Footer Placeholder 4">
            <a:extLst>
              <a:ext uri="{FF2B5EF4-FFF2-40B4-BE49-F238E27FC236}">
                <a16:creationId xmlns:a16="http://schemas.microsoft.com/office/drawing/2014/main" id="{869E6D1B-AB34-D24F-9D7A-444B2E85E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C226B-3A1E-F741-9117-DF5D60F38A9E}"/>
              </a:ext>
            </a:extLst>
          </p:cNvPr>
          <p:cNvSpPr>
            <a:spLocks noGrp="1"/>
          </p:cNvSpPr>
          <p:nvPr>
            <p:ph type="sldNum" sz="quarter" idx="12"/>
          </p:nvPr>
        </p:nvSpPr>
        <p:spPr/>
        <p:txBody>
          <a:bodyPr/>
          <a:lstStyle/>
          <a:p>
            <a:fld id="{C92DFF82-C5BC-4E42-AFCC-2E7A5E31CAC5}" type="slidenum">
              <a:rPr lang="en-US" smtClean="0"/>
              <a:t>‹#›</a:t>
            </a:fld>
            <a:endParaRPr lang="en-US"/>
          </a:p>
        </p:txBody>
      </p:sp>
    </p:spTree>
    <p:extLst>
      <p:ext uri="{BB962C8B-B14F-4D97-AF65-F5344CB8AC3E}">
        <p14:creationId xmlns:p14="http://schemas.microsoft.com/office/powerpoint/2010/main" val="4171050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ED4632C-B4BC-F542-A1C8-84268F13B529}" type="slidenum">
              <a:rPr lang="en-US" altLang="en-US">
                <a:solidFill>
                  <a:srgbClr val="FFFFFF"/>
                </a:solidFill>
              </a:rPr>
              <a:pPr/>
              <a:t>‹#›</a:t>
            </a:fld>
            <a:r>
              <a:rPr lang="en-US" altLang="en-US">
                <a:solidFill>
                  <a:srgbClr val="FFFFFF"/>
                </a:solidFill>
              </a:rPr>
              <a:t>/40</a:t>
            </a:r>
          </a:p>
        </p:txBody>
      </p:sp>
    </p:spTree>
    <p:extLst>
      <p:ext uri="{BB962C8B-B14F-4D97-AF65-F5344CB8AC3E}">
        <p14:creationId xmlns:p14="http://schemas.microsoft.com/office/powerpoint/2010/main" val="4222001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4CE3-36CD-DD44-A93F-86DD1B9ED8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B50A3-A278-6243-A1A1-7CF602EFE0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B92633-26C6-624A-A2B1-B7CABF6171BF}"/>
              </a:ext>
            </a:extLst>
          </p:cNvPr>
          <p:cNvSpPr>
            <a:spLocks noGrp="1"/>
          </p:cNvSpPr>
          <p:nvPr>
            <p:ph type="dt" sz="half" idx="10"/>
          </p:nvPr>
        </p:nvSpPr>
        <p:spPr/>
        <p:txBody>
          <a:bodyPr/>
          <a:lstStyle/>
          <a:p>
            <a:fld id="{50292555-C431-0442-8742-E65646D8FBA0}" type="datetimeFigureOut">
              <a:rPr lang="en-US" smtClean="0"/>
              <a:t>1/17/24</a:t>
            </a:fld>
            <a:endParaRPr lang="en-US"/>
          </a:p>
        </p:txBody>
      </p:sp>
      <p:sp>
        <p:nvSpPr>
          <p:cNvPr id="5" name="Footer Placeholder 4">
            <a:extLst>
              <a:ext uri="{FF2B5EF4-FFF2-40B4-BE49-F238E27FC236}">
                <a16:creationId xmlns:a16="http://schemas.microsoft.com/office/drawing/2014/main" id="{2A27F5B8-90E5-BD4C-A30F-5833DE3AC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82535-823F-4142-B253-19120FC16535}"/>
              </a:ext>
            </a:extLst>
          </p:cNvPr>
          <p:cNvSpPr>
            <a:spLocks noGrp="1"/>
          </p:cNvSpPr>
          <p:nvPr>
            <p:ph type="sldNum" sz="quarter" idx="12"/>
          </p:nvPr>
        </p:nvSpPr>
        <p:spPr/>
        <p:txBody>
          <a:bodyPr/>
          <a:lstStyle/>
          <a:p>
            <a:fld id="{C92DFF82-C5BC-4E42-AFCC-2E7A5E31CAC5}" type="slidenum">
              <a:rPr lang="en-US" smtClean="0"/>
              <a:t>‹#›</a:t>
            </a:fld>
            <a:endParaRPr lang="en-US"/>
          </a:p>
        </p:txBody>
      </p:sp>
    </p:spTree>
    <p:extLst>
      <p:ext uri="{BB962C8B-B14F-4D97-AF65-F5344CB8AC3E}">
        <p14:creationId xmlns:p14="http://schemas.microsoft.com/office/powerpoint/2010/main" val="32014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C36B-B429-DF49-A316-6D6426317B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EE562A-00E9-C24F-9F07-767E441E46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31CE198-4FBF-7743-A279-7A17F6178107}"/>
              </a:ext>
            </a:extLst>
          </p:cNvPr>
          <p:cNvSpPr>
            <a:spLocks noGrp="1"/>
          </p:cNvSpPr>
          <p:nvPr>
            <p:ph type="dt" sz="half" idx="10"/>
          </p:nvPr>
        </p:nvSpPr>
        <p:spPr/>
        <p:txBody>
          <a:bodyPr/>
          <a:lstStyle/>
          <a:p>
            <a:fld id="{50292555-C431-0442-8742-E65646D8FBA0}" type="datetimeFigureOut">
              <a:rPr lang="en-US" smtClean="0"/>
              <a:t>1/17/24</a:t>
            </a:fld>
            <a:endParaRPr lang="en-US"/>
          </a:p>
        </p:txBody>
      </p:sp>
      <p:sp>
        <p:nvSpPr>
          <p:cNvPr id="5" name="Footer Placeholder 4">
            <a:extLst>
              <a:ext uri="{FF2B5EF4-FFF2-40B4-BE49-F238E27FC236}">
                <a16:creationId xmlns:a16="http://schemas.microsoft.com/office/drawing/2014/main" id="{0A3D0F1A-EC9F-4048-B524-C4215B6CC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46498-E6BE-9F4C-A7C3-363D1F750B24}"/>
              </a:ext>
            </a:extLst>
          </p:cNvPr>
          <p:cNvSpPr>
            <a:spLocks noGrp="1"/>
          </p:cNvSpPr>
          <p:nvPr>
            <p:ph type="sldNum" sz="quarter" idx="12"/>
          </p:nvPr>
        </p:nvSpPr>
        <p:spPr/>
        <p:txBody>
          <a:bodyPr/>
          <a:lstStyle/>
          <a:p>
            <a:fld id="{C92DFF82-C5BC-4E42-AFCC-2E7A5E31CAC5}" type="slidenum">
              <a:rPr lang="en-US" smtClean="0"/>
              <a:t>‹#›</a:t>
            </a:fld>
            <a:endParaRPr lang="en-US"/>
          </a:p>
        </p:txBody>
      </p:sp>
    </p:spTree>
    <p:extLst>
      <p:ext uri="{BB962C8B-B14F-4D97-AF65-F5344CB8AC3E}">
        <p14:creationId xmlns:p14="http://schemas.microsoft.com/office/powerpoint/2010/main" val="64090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B8D30-55AE-0D4B-887A-9AEAC2779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1B7534-4A4F-974F-9407-7CC31D123F4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EB7A33-16BD-5441-B47E-E3176605D5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911BCD-5FFC-8346-81BB-A6D54AB7586F}"/>
              </a:ext>
            </a:extLst>
          </p:cNvPr>
          <p:cNvSpPr>
            <a:spLocks noGrp="1"/>
          </p:cNvSpPr>
          <p:nvPr>
            <p:ph type="dt" sz="half" idx="10"/>
          </p:nvPr>
        </p:nvSpPr>
        <p:spPr/>
        <p:txBody>
          <a:bodyPr/>
          <a:lstStyle/>
          <a:p>
            <a:fld id="{50292555-C431-0442-8742-E65646D8FBA0}" type="datetimeFigureOut">
              <a:rPr lang="en-US" smtClean="0"/>
              <a:t>1/17/24</a:t>
            </a:fld>
            <a:endParaRPr lang="en-US"/>
          </a:p>
        </p:txBody>
      </p:sp>
      <p:sp>
        <p:nvSpPr>
          <p:cNvPr id="6" name="Footer Placeholder 5">
            <a:extLst>
              <a:ext uri="{FF2B5EF4-FFF2-40B4-BE49-F238E27FC236}">
                <a16:creationId xmlns:a16="http://schemas.microsoft.com/office/drawing/2014/main" id="{CCBEEC15-256E-C04A-97CC-FDCA4E612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A2B39B-587E-FF43-B9E3-BA64EA3CEE1D}"/>
              </a:ext>
            </a:extLst>
          </p:cNvPr>
          <p:cNvSpPr>
            <a:spLocks noGrp="1"/>
          </p:cNvSpPr>
          <p:nvPr>
            <p:ph type="sldNum" sz="quarter" idx="12"/>
          </p:nvPr>
        </p:nvSpPr>
        <p:spPr/>
        <p:txBody>
          <a:bodyPr/>
          <a:lstStyle/>
          <a:p>
            <a:fld id="{C92DFF82-C5BC-4E42-AFCC-2E7A5E31CAC5}" type="slidenum">
              <a:rPr lang="en-US" smtClean="0"/>
              <a:t>‹#›</a:t>
            </a:fld>
            <a:endParaRPr lang="en-US"/>
          </a:p>
        </p:txBody>
      </p:sp>
    </p:spTree>
    <p:extLst>
      <p:ext uri="{BB962C8B-B14F-4D97-AF65-F5344CB8AC3E}">
        <p14:creationId xmlns:p14="http://schemas.microsoft.com/office/powerpoint/2010/main" val="3709810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7313-4722-0C43-87B4-C7F997C7B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439F05-7B06-FD4C-BC0B-34FA46BBA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4CC038-0B5A-4245-8EE4-2A424709DF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935AB9-1725-5745-92DC-1702DBF04B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A405581-CFDA-0741-96CB-5F93F44CD6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BBF1E-443C-314F-BEBB-045B606B4B0B}"/>
              </a:ext>
            </a:extLst>
          </p:cNvPr>
          <p:cNvSpPr>
            <a:spLocks noGrp="1"/>
          </p:cNvSpPr>
          <p:nvPr>
            <p:ph type="dt" sz="half" idx="10"/>
          </p:nvPr>
        </p:nvSpPr>
        <p:spPr/>
        <p:txBody>
          <a:bodyPr/>
          <a:lstStyle/>
          <a:p>
            <a:fld id="{50292555-C431-0442-8742-E65646D8FBA0}" type="datetimeFigureOut">
              <a:rPr lang="en-US" smtClean="0"/>
              <a:t>1/17/24</a:t>
            </a:fld>
            <a:endParaRPr lang="en-US"/>
          </a:p>
        </p:txBody>
      </p:sp>
      <p:sp>
        <p:nvSpPr>
          <p:cNvPr id="8" name="Footer Placeholder 7">
            <a:extLst>
              <a:ext uri="{FF2B5EF4-FFF2-40B4-BE49-F238E27FC236}">
                <a16:creationId xmlns:a16="http://schemas.microsoft.com/office/drawing/2014/main" id="{5909FA73-2534-154B-99A1-E32A9BC34A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3225A6-4717-FC4F-8394-B4ABB066F07D}"/>
              </a:ext>
            </a:extLst>
          </p:cNvPr>
          <p:cNvSpPr>
            <a:spLocks noGrp="1"/>
          </p:cNvSpPr>
          <p:nvPr>
            <p:ph type="sldNum" sz="quarter" idx="12"/>
          </p:nvPr>
        </p:nvSpPr>
        <p:spPr/>
        <p:txBody>
          <a:bodyPr/>
          <a:lstStyle/>
          <a:p>
            <a:fld id="{C92DFF82-C5BC-4E42-AFCC-2E7A5E31CAC5}" type="slidenum">
              <a:rPr lang="en-US" smtClean="0"/>
              <a:t>‹#›</a:t>
            </a:fld>
            <a:endParaRPr lang="en-US"/>
          </a:p>
        </p:txBody>
      </p:sp>
    </p:spTree>
    <p:extLst>
      <p:ext uri="{BB962C8B-B14F-4D97-AF65-F5344CB8AC3E}">
        <p14:creationId xmlns:p14="http://schemas.microsoft.com/office/powerpoint/2010/main" val="236611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9B22B-825B-E34C-A4B0-1AEAE64672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3CE448-1BD4-EF43-B930-A4BC86354E8F}"/>
              </a:ext>
            </a:extLst>
          </p:cNvPr>
          <p:cNvSpPr>
            <a:spLocks noGrp="1"/>
          </p:cNvSpPr>
          <p:nvPr>
            <p:ph type="dt" sz="half" idx="10"/>
          </p:nvPr>
        </p:nvSpPr>
        <p:spPr/>
        <p:txBody>
          <a:bodyPr/>
          <a:lstStyle/>
          <a:p>
            <a:fld id="{50292555-C431-0442-8742-E65646D8FBA0}" type="datetimeFigureOut">
              <a:rPr lang="en-US" smtClean="0"/>
              <a:t>1/17/24</a:t>
            </a:fld>
            <a:endParaRPr lang="en-US"/>
          </a:p>
        </p:txBody>
      </p:sp>
      <p:sp>
        <p:nvSpPr>
          <p:cNvPr id="4" name="Footer Placeholder 3">
            <a:extLst>
              <a:ext uri="{FF2B5EF4-FFF2-40B4-BE49-F238E27FC236}">
                <a16:creationId xmlns:a16="http://schemas.microsoft.com/office/drawing/2014/main" id="{79F09F82-54B5-D847-8ECB-EF352657E0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3A2104-D5FC-A946-9111-3F478B61089D}"/>
              </a:ext>
            </a:extLst>
          </p:cNvPr>
          <p:cNvSpPr>
            <a:spLocks noGrp="1"/>
          </p:cNvSpPr>
          <p:nvPr>
            <p:ph type="sldNum" sz="quarter" idx="12"/>
          </p:nvPr>
        </p:nvSpPr>
        <p:spPr/>
        <p:txBody>
          <a:bodyPr/>
          <a:lstStyle/>
          <a:p>
            <a:fld id="{C92DFF82-C5BC-4E42-AFCC-2E7A5E31CAC5}" type="slidenum">
              <a:rPr lang="en-US" smtClean="0"/>
              <a:t>‹#›</a:t>
            </a:fld>
            <a:endParaRPr lang="en-US"/>
          </a:p>
        </p:txBody>
      </p:sp>
    </p:spTree>
    <p:extLst>
      <p:ext uri="{BB962C8B-B14F-4D97-AF65-F5344CB8AC3E}">
        <p14:creationId xmlns:p14="http://schemas.microsoft.com/office/powerpoint/2010/main" val="171782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FB4AF-EE65-7E45-996B-F2038839E8CD}"/>
              </a:ext>
            </a:extLst>
          </p:cNvPr>
          <p:cNvSpPr>
            <a:spLocks noGrp="1"/>
          </p:cNvSpPr>
          <p:nvPr>
            <p:ph type="dt" sz="half" idx="10"/>
          </p:nvPr>
        </p:nvSpPr>
        <p:spPr/>
        <p:txBody>
          <a:bodyPr/>
          <a:lstStyle/>
          <a:p>
            <a:fld id="{50292555-C431-0442-8742-E65646D8FBA0}" type="datetimeFigureOut">
              <a:rPr lang="en-US" smtClean="0"/>
              <a:t>1/17/24</a:t>
            </a:fld>
            <a:endParaRPr lang="en-US"/>
          </a:p>
        </p:txBody>
      </p:sp>
      <p:sp>
        <p:nvSpPr>
          <p:cNvPr id="3" name="Footer Placeholder 2">
            <a:extLst>
              <a:ext uri="{FF2B5EF4-FFF2-40B4-BE49-F238E27FC236}">
                <a16:creationId xmlns:a16="http://schemas.microsoft.com/office/drawing/2014/main" id="{41FD6FBA-0337-5A47-9D1E-9F03C59CC5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BF1DEA-C82F-1442-A27E-126C77941D6B}"/>
              </a:ext>
            </a:extLst>
          </p:cNvPr>
          <p:cNvSpPr>
            <a:spLocks noGrp="1"/>
          </p:cNvSpPr>
          <p:nvPr>
            <p:ph type="sldNum" sz="quarter" idx="12"/>
          </p:nvPr>
        </p:nvSpPr>
        <p:spPr/>
        <p:txBody>
          <a:bodyPr/>
          <a:lstStyle/>
          <a:p>
            <a:fld id="{C92DFF82-C5BC-4E42-AFCC-2E7A5E31CAC5}" type="slidenum">
              <a:rPr lang="en-US" smtClean="0"/>
              <a:t>‹#›</a:t>
            </a:fld>
            <a:endParaRPr lang="en-US"/>
          </a:p>
        </p:txBody>
      </p:sp>
    </p:spTree>
    <p:extLst>
      <p:ext uri="{BB962C8B-B14F-4D97-AF65-F5344CB8AC3E}">
        <p14:creationId xmlns:p14="http://schemas.microsoft.com/office/powerpoint/2010/main" val="173119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254DC-6087-7947-BD3C-DBDE9AD3F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CC1639-DBF1-C248-81B3-5ADF5467E5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631479-4ED5-6248-BD24-E76890C017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736821-3A95-3544-87ED-D4DA7FA1A9AF}"/>
              </a:ext>
            </a:extLst>
          </p:cNvPr>
          <p:cNvSpPr>
            <a:spLocks noGrp="1"/>
          </p:cNvSpPr>
          <p:nvPr>
            <p:ph type="dt" sz="half" idx="10"/>
          </p:nvPr>
        </p:nvSpPr>
        <p:spPr/>
        <p:txBody>
          <a:bodyPr/>
          <a:lstStyle/>
          <a:p>
            <a:fld id="{50292555-C431-0442-8742-E65646D8FBA0}" type="datetimeFigureOut">
              <a:rPr lang="en-US" smtClean="0"/>
              <a:t>1/17/24</a:t>
            </a:fld>
            <a:endParaRPr lang="en-US"/>
          </a:p>
        </p:txBody>
      </p:sp>
      <p:sp>
        <p:nvSpPr>
          <p:cNvPr id="6" name="Footer Placeholder 5">
            <a:extLst>
              <a:ext uri="{FF2B5EF4-FFF2-40B4-BE49-F238E27FC236}">
                <a16:creationId xmlns:a16="http://schemas.microsoft.com/office/drawing/2014/main" id="{6A1059C0-302E-E044-9DC6-889C8DA17D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4665B-1593-FC4C-A16C-1C85C91BAD1D}"/>
              </a:ext>
            </a:extLst>
          </p:cNvPr>
          <p:cNvSpPr>
            <a:spLocks noGrp="1"/>
          </p:cNvSpPr>
          <p:nvPr>
            <p:ph type="sldNum" sz="quarter" idx="12"/>
          </p:nvPr>
        </p:nvSpPr>
        <p:spPr/>
        <p:txBody>
          <a:bodyPr/>
          <a:lstStyle/>
          <a:p>
            <a:fld id="{C92DFF82-C5BC-4E42-AFCC-2E7A5E31CAC5}" type="slidenum">
              <a:rPr lang="en-US" smtClean="0"/>
              <a:t>‹#›</a:t>
            </a:fld>
            <a:endParaRPr lang="en-US"/>
          </a:p>
        </p:txBody>
      </p:sp>
    </p:spTree>
    <p:extLst>
      <p:ext uri="{BB962C8B-B14F-4D97-AF65-F5344CB8AC3E}">
        <p14:creationId xmlns:p14="http://schemas.microsoft.com/office/powerpoint/2010/main" val="2397978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D3530-1AF9-054F-AD12-B85B8CEAD4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99E117-5E84-784D-A3FD-B9DF813729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7CF494-C2A6-024B-8826-0709648138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2051CD-75A5-B047-863F-1955F41D3B3D}"/>
              </a:ext>
            </a:extLst>
          </p:cNvPr>
          <p:cNvSpPr>
            <a:spLocks noGrp="1"/>
          </p:cNvSpPr>
          <p:nvPr>
            <p:ph type="dt" sz="half" idx="10"/>
          </p:nvPr>
        </p:nvSpPr>
        <p:spPr/>
        <p:txBody>
          <a:bodyPr/>
          <a:lstStyle/>
          <a:p>
            <a:fld id="{50292555-C431-0442-8742-E65646D8FBA0}" type="datetimeFigureOut">
              <a:rPr lang="en-US" smtClean="0"/>
              <a:t>1/17/24</a:t>
            </a:fld>
            <a:endParaRPr lang="en-US"/>
          </a:p>
        </p:txBody>
      </p:sp>
      <p:sp>
        <p:nvSpPr>
          <p:cNvPr id="6" name="Footer Placeholder 5">
            <a:extLst>
              <a:ext uri="{FF2B5EF4-FFF2-40B4-BE49-F238E27FC236}">
                <a16:creationId xmlns:a16="http://schemas.microsoft.com/office/drawing/2014/main" id="{324F9AAF-CF01-5941-9C88-D00C8F192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1B1480-BF8C-704E-90C7-2A553AE913CB}"/>
              </a:ext>
            </a:extLst>
          </p:cNvPr>
          <p:cNvSpPr>
            <a:spLocks noGrp="1"/>
          </p:cNvSpPr>
          <p:nvPr>
            <p:ph type="sldNum" sz="quarter" idx="12"/>
          </p:nvPr>
        </p:nvSpPr>
        <p:spPr/>
        <p:txBody>
          <a:bodyPr/>
          <a:lstStyle/>
          <a:p>
            <a:fld id="{C92DFF82-C5BC-4E42-AFCC-2E7A5E31CAC5}" type="slidenum">
              <a:rPr lang="en-US" smtClean="0"/>
              <a:t>‹#›</a:t>
            </a:fld>
            <a:endParaRPr lang="en-US"/>
          </a:p>
        </p:txBody>
      </p:sp>
    </p:spTree>
    <p:extLst>
      <p:ext uri="{BB962C8B-B14F-4D97-AF65-F5344CB8AC3E}">
        <p14:creationId xmlns:p14="http://schemas.microsoft.com/office/powerpoint/2010/main" val="1359958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0E53CD-1DE7-AC45-B22C-0859233B5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B851B8-8090-1943-95D3-8731884B0C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65561-0576-9E4E-9E3F-AF91B77CA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92555-C431-0442-8742-E65646D8FBA0}" type="datetimeFigureOut">
              <a:rPr lang="en-US" smtClean="0"/>
              <a:t>1/17/24</a:t>
            </a:fld>
            <a:endParaRPr lang="en-US"/>
          </a:p>
        </p:txBody>
      </p:sp>
      <p:sp>
        <p:nvSpPr>
          <p:cNvPr id="5" name="Footer Placeholder 4">
            <a:extLst>
              <a:ext uri="{FF2B5EF4-FFF2-40B4-BE49-F238E27FC236}">
                <a16:creationId xmlns:a16="http://schemas.microsoft.com/office/drawing/2014/main" id="{D76EC0F9-EC5E-8F4A-974D-403D646AF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5258C3-019C-674A-9451-DDA50B419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DFF82-C5BC-4E42-AFCC-2E7A5E31CAC5}" type="slidenum">
              <a:rPr lang="en-US" smtClean="0"/>
              <a:t>‹#›</a:t>
            </a:fld>
            <a:endParaRPr lang="en-US"/>
          </a:p>
        </p:txBody>
      </p:sp>
    </p:spTree>
    <p:extLst>
      <p:ext uri="{BB962C8B-B14F-4D97-AF65-F5344CB8AC3E}">
        <p14:creationId xmlns:p14="http://schemas.microsoft.com/office/powerpoint/2010/main" val="3003477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en.wikipedia.org/wiki/fractal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gif"/></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46.gi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sv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gi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B07-49DB-9942-921B-43A5D2D06D9D}"/>
              </a:ext>
            </a:extLst>
          </p:cNvPr>
          <p:cNvSpPr>
            <a:spLocks noGrp="1"/>
          </p:cNvSpPr>
          <p:nvPr>
            <p:ph type="ctrTitle"/>
          </p:nvPr>
        </p:nvSpPr>
        <p:spPr/>
        <p:txBody>
          <a:bodyPr/>
          <a:lstStyle/>
          <a:p>
            <a:r>
              <a:rPr lang="en-US" dirty="0"/>
              <a:t>Fractals, Chaos, Complexity</a:t>
            </a:r>
            <a:br>
              <a:rPr lang="en-US" dirty="0"/>
            </a:br>
            <a:r>
              <a:rPr lang="en-US" dirty="0"/>
              <a:t>Physics-EPS 30</a:t>
            </a:r>
          </a:p>
        </p:txBody>
      </p:sp>
      <p:sp>
        <p:nvSpPr>
          <p:cNvPr id="3" name="Subtitle 2">
            <a:extLst>
              <a:ext uri="{FF2B5EF4-FFF2-40B4-BE49-F238E27FC236}">
                <a16:creationId xmlns:a16="http://schemas.microsoft.com/office/drawing/2014/main" id="{B56FF128-7410-514F-BA54-5466446AF764}"/>
              </a:ext>
            </a:extLst>
          </p:cNvPr>
          <p:cNvSpPr>
            <a:spLocks noGrp="1"/>
          </p:cNvSpPr>
          <p:nvPr>
            <p:ph type="subTitle" idx="1"/>
          </p:nvPr>
        </p:nvSpPr>
        <p:spPr/>
        <p:txBody>
          <a:bodyPr>
            <a:normAutofit lnSpcReduction="10000"/>
          </a:bodyPr>
          <a:lstStyle/>
          <a:p>
            <a:r>
              <a:rPr lang="en-US" dirty="0"/>
              <a:t>Lecture 2</a:t>
            </a:r>
          </a:p>
          <a:p>
            <a:r>
              <a:rPr lang="en-US" dirty="0"/>
              <a:t>Fractals</a:t>
            </a:r>
          </a:p>
          <a:p>
            <a:r>
              <a:rPr lang="en-US" sz="2000" dirty="0">
                <a:hlinkClick r:id="rId2"/>
              </a:rPr>
              <a:t>https://en.wikipedia.org/wiki/fractals</a:t>
            </a:r>
            <a:endParaRPr lang="en-US" sz="2000" dirty="0"/>
          </a:p>
          <a:p>
            <a:r>
              <a:rPr lang="en-US" sz="2000" dirty="0"/>
              <a:t>Also, lectures by Bruce Malamud, Professor, Kings College London</a:t>
            </a:r>
          </a:p>
        </p:txBody>
      </p:sp>
    </p:spTree>
    <p:extLst>
      <p:ext uri="{BB962C8B-B14F-4D97-AF65-F5344CB8AC3E}">
        <p14:creationId xmlns:p14="http://schemas.microsoft.com/office/powerpoint/2010/main" val="4093448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83026-3F1D-BA46-9C6B-607965686E26}"/>
              </a:ext>
            </a:extLst>
          </p:cNvPr>
          <p:cNvSpPr>
            <a:spLocks noGrp="1"/>
          </p:cNvSpPr>
          <p:nvPr>
            <p:ph type="title"/>
          </p:nvPr>
        </p:nvSpPr>
        <p:spPr/>
        <p:txBody>
          <a:bodyPr/>
          <a:lstStyle/>
          <a:p>
            <a:r>
              <a:rPr lang="en-US" dirty="0"/>
              <a:t>Topological Dimension</a:t>
            </a:r>
          </a:p>
        </p:txBody>
      </p:sp>
      <p:sp>
        <p:nvSpPr>
          <p:cNvPr id="3" name="Content Placeholder 2">
            <a:extLst>
              <a:ext uri="{FF2B5EF4-FFF2-40B4-BE49-F238E27FC236}">
                <a16:creationId xmlns:a16="http://schemas.microsoft.com/office/drawing/2014/main" id="{CA117300-A9D5-F446-968E-30A0BA8F74BA}"/>
              </a:ext>
            </a:extLst>
          </p:cNvPr>
          <p:cNvSpPr>
            <a:spLocks noGrp="1"/>
          </p:cNvSpPr>
          <p:nvPr>
            <p:ph idx="1"/>
          </p:nvPr>
        </p:nvSpPr>
        <p:spPr/>
        <p:txBody>
          <a:bodyPr>
            <a:noAutofit/>
          </a:bodyPr>
          <a:lstStyle/>
          <a:p>
            <a:r>
              <a:rPr lang="en-US" sz="2000" dirty="0"/>
              <a:t>For ordinary Euclidean spaces, the </a:t>
            </a:r>
            <a:r>
              <a:rPr lang="en-US" sz="2000" dirty="0">
                <a:solidFill>
                  <a:srgbClr val="002BFF"/>
                </a:solidFill>
              </a:rPr>
              <a:t>“Lebesgue covering dimension” </a:t>
            </a:r>
            <a:r>
              <a:rPr lang="en-US" sz="2000" dirty="0"/>
              <a:t>is just the ordinary </a:t>
            </a:r>
            <a:r>
              <a:rPr lang="en-US" sz="2000" dirty="0">
                <a:solidFill>
                  <a:srgbClr val="002BFF"/>
                </a:solidFill>
              </a:rPr>
              <a:t>Euclidean dimension</a:t>
            </a:r>
            <a:r>
              <a:rPr lang="en-US" sz="2000" dirty="0"/>
              <a:t>: zero for points, one for lines, two for planes, and so on. </a:t>
            </a:r>
          </a:p>
          <a:p>
            <a:r>
              <a:rPr lang="en-US" sz="2000" dirty="0"/>
              <a:t>However, not all topological spaces have this kind of "obvious" dimension, and so a precise definition is needed in such cases. </a:t>
            </a:r>
          </a:p>
          <a:p>
            <a:r>
              <a:rPr lang="en-US" sz="2000" dirty="0"/>
              <a:t>The definition proceeds by examining what happens when the space is covered by open sets. </a:t>
            </a:r>
          </a:p>
          <a:p>
            <a:r>
              <a:rPr lang="en-US" sz="2000" dirty="0">
                <a:solidFill>
                  <a:srgbClr val="002BFF"/>
                </a:solidFill>
              </a:rPr>
              <a:t>In general, a topological space X can be covered by open sets, in that one can find a collection of open sets such that X lies inside of their union. </a:t>
            </a:r>
          </a:p>
          <a:p>
            <a:r>
              <a:rPr lang="en-US" sz="2000" dirty="0"/>
              <a:t>The covering dimension is the smallest number n such that for every cover, there is a refinement in which every point in X lies in the intersection of no more than n + 1 covering sets. </a:t>
            </a:r>
          </a:p>
          <a:p>
            <a:r>
              <a:rPr lang="en-US" sz="2000" dirty="0"/>
              <a:t>The goal of the definition is to provide a number (</a:t>
            </a:r>
            <a:r>
              <a:rPr lang="en-US" sz="2000" dirty="0">
                <a:solidFill>
                  <a:srgbClr val="002BFF"/>
                </a:solidFill>
              </a:rPr>
              <a:t>an integer</a:t>
            </a:r>
            <a:r>
              <a:rPr lang="en-US" sz="2000" dirty="0"/>
              <a:t>) that describes the space, and does not change as the space is continuously deformed</a:t>
            </a:r>
          </a:p>
          <a:p>
            <a:r>
              <a:rPr lang="en-US" sz="2000" dirty="0"/>
              <a:t>The general idea is illustrated in the diagram, which show a </a:t>
            </a:r>
            <a:r>
              <a:rPr lang="en-US" sz="2000" dirty="0">
                <a:solidFill>
                  <a:srgbClr val="002BFF"/>
                </a:solidFill>
              </a:rPr>
              <a:t>cover </a:t>
            </a:r>
            <a:r>
              <a:rPr lang="en-US" sz="2000" dirty="0"/>
              <a:t>and </a:t>
            </a:r>
            <a:r>
              <a:rPr lang="en-US" sz="2000" dirty="0">
                <a:solidFill>
                  <a:srgbClr val="002BFF"/>
                </a:solidFill>
              </a:rPr>
              <a:t>refinements</a:t>
            </a:r>
            <a:r>
              <a:rPr lang="en-US" sz="2000" dirty="0"/>
              <a:t> of a </a:t>
            </a:r>
            <a:r>
              <a:rPr lang="en-US" sz="2000" dirty="0">
                <a:solidFill>
                  <a:srgbClr val="002BFF"/>
                </a:solidFill>
              </a:rPr>
              <a:t>circle</a:t>
            </a:r>
            <a:r>
              <a:rPr lang="en-US" sz="2000" dirty="0"/>
              <a:t>. </a:t>
            </a:r>
          </a:p>
          <a:p>
            <a:endParaRPr lang="en-US" sz="2000" dirty="0"/>
          </a:p>
        </p:txBody>
      </p:sp>
      <p:pic>
        <p:nvPicPr>
          <p:cNvPr id="4" name="Content Placeholder 10">
            <a:extLst>
              <a:ext uri="{FF2B5EF4-FFF2-40B4-BE49-F238E27FC236}">
                <a16:creationId xmlns:a16="http://schemas.microsoft.com/office/drawing/2014/main" id="{D14B6535-572F-AE4D-AAC9-6DEA686CF35A}"/>
              </a:ext>
            </a:extLst>
          </p:cNvPr>
          <p:cNvPicPr>
            <a:picLocks noChangeAspect="1"/>
          </p:cNvPicPr>
          <p:nvPr/>
        </p:nvPicPr>
        <p:blipFill rotWithShape="1">
          <a:blip r:embed="rId2"/>
          <a:srcRect l="14179" t="15226" r="8914" b="21531"/>
          <a:stretch/>
        </p:blipFill>
        <p:spPr>
          <a:xfrm>
            <a:off x="9484242" y="276447"/>
            <a:ext cx="2094614" cy="1148316"/>
          </a:xfrm>
          <a:prstGeom prst="rect">
            <a:avLst/>
          </a:prstGeom>
        </p:spPr>
      </p:pic>
    </p:spTree>
    <p:extLst>
      <p:ext uri="{BB962C8B-B14F-4D97-AF65-F5344CB8AC3E}">
        <p14:creationId xmlns:p14="http://schemas.microsoft.com/office/powerpoint/2010/main" val="3213033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A72A-FE11-B748-94DB-7818AD47EE18}"/>
              </a:ext>
            </a:extLst>
          </p:cNvPr>
          <p:cNvSpPr>
            <a:spLocks noGrp="1"/>
          </p:cNvSpPr>
          <p:nvPr>
            <p:ph type="title"/>
          </p:nvPr>
        </p:nvSpPr>
        <p:spPr/>
        <p:txBody>
          <a:bodyPr/>
          <a:lstStyle/>
          <a:p>
            <a:r>
              <a:rPr lang="en-US" dirty="0"/>
              <a:t>Fractal Basics</a:t>
            </a:r>
          </a:p>
        </p:txBody>
      </p:sp>
      <p:sp>
        <p:nvSpPr>
          <p:cNvPr id="3" name="Content Placeholder 2">
            <a:extLst>
              <a:ext uri="{FF2B5EF4-FFF2-40B4-BE49-F238E27FC236}">
                <a16:creationId xmlns:a16="http://schemas.microsoft.com/office/drawing/2014/main" id="{082F2615-942D-ED42-8948-3854D4D528CA}"/>
              </a:ext>
            </a:extLst>
          </p:cNvPr>
          <p:cNvSpPr>
            <a:spLocks noGrp="1"/>
          </p:cNvSpPr>
          <p:nvPr>
            <p:ph idx="1"/>
          </p:nvPr>
        </p:nvSpPr>
        <p:spPr/>
        <p:txBody>
          <a:bodyPr>
            <a:noAutofit/>
          </a:bodyPr>
          <a:lstStyle/>
          <a:p>
            <a:r>
              <a:rPr lang="en-US" sz="2000" dirty="0"/>
              <a:t>The consensus among mathematicians is that theoretical fractals are infinitely self-similar, iterated, and detailed mathematical constructs having fractal dimensions, of which many examples have been formulated and studied.</a:t>
            </a:r>
          </a:p>
          <a:p>
            <a:r>
              <a:rPr lang="en-US" sz="2000" dirty="0"/>
              <a:t>Fractals are not limited to geometric patterns, but can also describe processes in time (for example, </a:t>
            </a:r>
            <a:r>
              <a:rPr lang="en-US" sz="2000" dirty="0">
                <a:solidFill>
                  <a:srgbClr val="002BFF"/>
                </a:solidFill>
              </a:rPr>
              <a:t>intermittency</a:t>
            </a:r>
            <a:r>
              <a:rPr lang="en-US" sz="2000" dirty="0"/>
              <a:t>)</a:t>
            </a:r>
          </a:p>
          <a:p>
            <a:r>
              <a:rPr lang="en-US" sz="2000" dirty="0"/>
              <a:t>Fractal patterns with various degrees of self-similarity have been rendered or studied in visual, physical, and aural media and found in nature, technology, art, architecture and law. (we will see examples)</a:t>
            </a:r>
          </a:p>
          <a:p>
            <a:r>
              <a:rPr lang="en-US" sz="2000" dirty="0"/>
              <a:t>Fractals are of particular relevance in the field of </a:t>
            </a:r>
            <a:r>
              <a:rPr lang="en-US" sz="2000" dirty="0">
                <a:solidFill>
                  <a:srgbClr val="002BFF"/>
                </a:solidFill>
              </a:rPr>
              <a:t>chaos theory </a:t>
            </a:r>
            <a:r>
              <a:rPr lang="en-US" sz="2000" dirty="0"/>
              <a:t>because the graphs of most chaotic processes are fractals.</a:t>
            </a:r>
          </a:p>
          <a:p>
            <a:r>
              <a:rPr lang="en-US" sz="2000" dirty="0"/>
              <a:t>Many real and model networks have been found to have fractal features such as self similarity.</a:t>
            </a:r>
          </a:p>
        </p:txBody>
      </p:sp>
    </p:spTree>
    <p:extLst>
      <p:ext uri="{BB962C8B-B14F-4D97-AF65-F5344CB8AC3E}">
        <p14:creationId xmlns:p14="http://schemas.microsoft.com/office/powerpoint/2010/main" val="2706791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C633F9-F10A-E04B-9AA8-4093AAB87DE3}"/>
              </a:ext>
            </a:extLst>
          </p:cNvPr>
          <p:cNvSpPr>
            <a:spLocks noGrp="1"/>
          </p:cNvSpPr>
          <p:nvPr>
            <p:ph type="title"/>
          </p:nvPr>
        </p:nvSpPr>
        <p:spPr/>
        <p:txBody>
          <a:bodyPr/>
          <a:lstStyle/>
          <a:p>
            <a:r>
              <a:rPr lang="en-US" dirty="0"/>
              <a:t>Benoit Mandelbrot</a:t>
            </a:r>
          </a:p>
        </p:txBody>
      </p:sp>
      <p:sp>
        <p:nvSpPr>
          <p:cNvPr id="5" name="Content Placeholder 4">
            <a:extLst>
              <a:ext uri="{FF2B5EF4-FFF2-40B4-BE49-F238E27FC236}">
                <a16:creationId xmlns:a16="http://schemas.microsoft.com/office/drawing/2014/main" id="{8937CFE5-78F4-4942-9D86-550D229E42CC}"/>
              </a:ext>
            </a:extLst>
          </p:cNvPr>
          <p:cNvSpPr>
            <a:spLocks noGrp="1"/>
          </p:cNvSpPr>
          <p:nvPr>
            <p:ph sz="half" idx="1"/>
          </p:nvPr>
        </p:nvSpPr>
        <p:spPr/>
        <p:txBody>
          <a:bodyPr/>
          <a:lstStyle/>
          <a:p>
            <a:r>
              <a:rPr lang="en-US" dirty="0"/>
              <a:t>The term "fractal" was coined by the mathematician Benoît Mandelbrot in 1975.</a:t>
            </a:r>
          </a:p>
          <a:p>
            <a:r>
              <a:rPr lang="en-US" dirty="0"/>
              <a:t>Mandelbrot based it on the Latin </a:t>
            </a:r>
            <a:r>
              <a:rPr lang="en-US" dirty="0" err="1"/>
              <a:t>frāctus</a:t>
            </a:r>
            <a:r>
              <a:rPr lang="en-US" dirty="0"/>
              <a:t>, meaning "broken" or "fractured", and used it to extend the concept of theoretical fractional dimensions to geometric patterns in nature</a:t>
            </a:r>
          </a:p>
          <a:p>
            <a:endParaRPr lang="en-US" dirty="0"/>
          </a:p>
        </p:txBody>
      </p:sp>
      <p:pic>
        <p:nvPicPr>
          <p:cNvPr id="7" name="Content Placeholder 6">
            <a:extLst>
              <a:ext uri="{FF2B5EF4-FFF2-40B4-BE49-F238E27FC236}">
                <a16:creationId xmlns:a16="http://schemas.microsoft.com/office/drawing/2014/main" id="{DC416D71-7B55-7840-9C81-2A3CB7597281}"/>
              </a:ext>
            </a:extLst>
          </p:cNvPr>
          <p:cNvPicPr>
            <a:picLocks noGrp="1" noChangeAspect="1"/>
          </p:cNvPicPr>
          <p:nvPr>
            <p:ph sz="half" idx="2"/>
          </p:nvPr>
        </p:nvPicPr>
        <p:blipFill>
          <a:blip r:embed="rId2"/>
          <a:stretch>
            <a:fillRect/>
          </a:stretch>
        </p:blipFill>
        <p:spPr>
          <a:xfrm>
            <a:off x="7231176" y="593984"/>
            <a:ext cx="3930810" cy="5582979"/>
          </a:xfrm>
          <a:prstGeom prst="rect">
            <a:avLst/>
          </a:prstGeom>
        </p:spPr>
      </p:pic>
    </p:spTree>
    <p:extLst>
      <p:ext uri="{BB962C8B-B14F-4D97-AF65-F5344CB8AC3E}">
        <p14:creationId xmlns:p14="http://schemas.microsoft.com/office/powerpoint/2010/main" val="3498104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a:extLst>
              <a:ext uri="{FF2B5EF4-FFF2-40B4-BE49-F238E27FC236}">
                <a16:creationId xmlns:a16="http://schemas.microsoft.com/office/drawing/2014/main" id="{55461AC7-7036-654C-AB92-16279B0F5CB8}"/>
              </a:ext>
            </a:extLst>
          </p:cNvPr>
          <p:cNvSpPr>
            <a:spLocks noGrp="1" noChangeArrowheads="1"/>
          </p:cNvSpPr>
          <p:nvPr>
            <p:ph type="title"/>
          </p:nvPr>
        </p:nvSpPr>
        <p:spPr>
          <a:xfrm>
            <a:off x="2414588" y="376238"/>
            <a:ext cx="7772400" cy="1143000"/>
          </a:xfrm>
          <a:effectLst>
            <a:outerShdw blurRad="63500" dist="35921" dir="2700000" algn="ctr" rotWithShape="0">
              <a:schemeClr val="bg2">
                <a:alpha val="50000"/>
              </a:schemeClr>
            </a:outerShdw>
          </a:effectLst>
        </p:spPr>
        <p:txBody>
          <a:bodyPr>
            <a:normAutofit/>
          </a:bodyPr>
          <a:lstStyle/>
          <a:p>
            <a:pPr>
              <a:defRPr/>
            </a:pPr>
            <a:r>
              <a:rPr lang="en-GB" altLang="en-US" sz="3600" b="1" dirty="0">
                <a:ea typeface="ＭＳ Ｐゴシック" panose="020B0600070205080204" pitchFamily="34" charset="-128"/>
              </a:rPr>
              <a:t>Example:  Characteristic Scale</a:t>
            </a:r>
            <a:endParaRPr lang="en-US" altLang="en-US" sz="3600" b="1" dirty="0">
              <a:ea typeface="ＭＳ Ｐゴシック" panose="020B0600070205080204" pitchFamily="34" charset="-128"/>
            </a:endParaRPr>
          </a:p>
        </p:txBody>
      </p:sp>
      <p:sp>
        <p:nvSpPr>
          <p:cNvPr id="38914" name="Line 3">
            <a:extLst>
              <a:ext uri="{FF2B5EF4-FFF2-40B4-BE49-F238E27FC236}">
                <a16:creationId xmlns:a16="http://schemas.microsoft.com/office/drawing/2014/main" id="{AB491200-3BC0-C044-B8F8-031539DC3646}"/>
              </a:ext>
            </a:extLst>
          </p:cNvPr>
          <p:cNvSpPr>
            <a:spLocks noChangeShapeType="1"/>
          </p:cNvSpPr>
          <p:nvPr/>
        </p:nvSpPr>
        <p:spPr bwMode="auto">
          <a:xfrm>
            <a:off x="3149600" y="1476375"/>
            <a:ext cx="6383338" cy="0"/>
          </a:xfrm>
          <a:prstGeom prst="line">
            <a:avLst/>
          </a:prstGeom>
          <a:noFill/>
          <a:ln w="57150" cmpd="thinThick">
            <a:solidFill>
              <a:schemeClr val="accent2"/>
            </a:solidFill>
            <a:round/>
            <a:headEnd/>
            <a:tailEnd/>
          </a:ln>
          <a:extLst>
            <a:ext uri="{909E8E84-426E-40DD-AFC4-6F175D3DCCD1}">
              <a14:hiddenFill xmlns:a14="http://schemas.microsoft.com/office/drawing/2010/main">
                <a:noFill/>
              </a14:hiddenFill>
            </a:ext>
          </a:extLst>
        </p:spPr>
        <p:txBody>
          <a:bodyPr anchor="ctr"/>
          <a:lstStyle/>
          <a:p>
            <a:endParaRPr lang="en-US"/>
          </a:p>
        </p:txBody>
      </p:sp>
      <p:pic>
        <p:nvPicPr>
          <p:cNvPr id="38915" name="Picture 4">
            <a:extLst>
              <a:ext uri="{FF2B5EF4-FFF2-40B4-BE49-F238E27FC236}">
                <a16:creationId xmlns:a16="http://schemas.microsoft.com/office/drawing/2014/main" id="{6324DDC8-977C-C649-B4A9-D0643F0CA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2939" y="1774825"/>
            <a:ext cx="3025775" cy="4795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5">
            <a:extLst>
              <a:ext uri="{FF2B5EF4-FFF2-40B4-BE49-F238E27FC236}">
                <a16:creationId xmlns:a16="http://schemas.microsoft.com/office/drawing/2014/main" id="{649D4F6E-54BA-5640-B0BF-4292AD564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1163" y="1758951"/>
            <a:ext cx="2781300"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503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BDMRocksMorroBayCalifornia16">
            <a:extLst>
              <a:ext uri="{FF2B5EF4-FFF2-40B4-BE49-F238E27FC236}">
                <a16:creationId xmlns:a16="http://schemas.microsoft.com/office/drawing/2014/main" id="{3D24E6AF-BF47-1D47-9029-79C617D0F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4" y="615950"/>
            <a:ext cx="841533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88" name="Rectangle 4">
            <a:extLst>
              <a:ext uri="{FF2B5EF4-FFF2-40B4-BE49-F238E27FC236}">
                <a16:creationId xmlns:a16="http://schemas.microsoft.com/office/drawing/2014/main" id="{BD2B9193-6248-A14E-8E23-BD1718222A53}"/>
              </a:ext>
            </a:extLst>
          </p:cNvPr>
          <p:cNvSpPr>
            <a:spLocks noChangeArrowheads="1"/>
          </p:cNvSpPr>
          <p:nvPr/>
        </p:nvSpPr>
        <p:spPr bwMode="auto">
          <a:xfrm>
            <a:off x="2513013" y="722313"/>
            <a:ext cx="7772400" cy="11430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a:defRPr sz="2000">
                <a:solidFill>
                  <a:schemeClr val="accent2"/>
                </a:solidFill>
                <a:latin typeface="Times New Roman" panose="02020603050405020304" pitchFamily="18" charset="0"/>
                <a:ea typeface="ＭＳ Ｐゴシック" panose="020B0600070205080204" pitchFamily="34" charset="-128"/>
              </a:defRPr>
            </a:lvl2pPr>
            <a:lvl3pPr marL="1143000" indent="-228600">
              <a:defRPr sz="2000">
                <a:solidFill>
                  <a:schemeClr val="accent2"/>
                </a:solidFill>
                <a:latin typeface="Times New Roman" panose="02020603050405020304" pitchFamily="18" charset="0"/>
                <a:ea typeface="ＭＳ Ｐゴシック" panose="020B0600070205080204" pitchFamily="34" charset="-128"/>
              </a:defRPr>
            </a:lvl3pPr>
            <a:lvl4pPr marL="1600200" indent="-228600">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pPr algn="ctr">
              <a:defRPr/>
            </a:pPr>
            <a:r>
              <a:rPr lang="en-GB" altLang="en-US" sz="6000" dirty="0">
                <a:solidFill>
                  <a:srgbClr val="FFFF00"/>
                </a:solidFill>
                <a:effectLst>
                  <a:outerShdw blurRad="38100" dist="38100" dir="2700000" algn="tl">
                    <a:srgbClr val="000000"/>
                  </a:outerShdw>
                </a:effectLst>
                <a:latin typeface="+mj-lt"/>
              </a:rPr>
              <a:t>Scale Invariance</a:t>
            </a:r>
            <a:endParaRPr lang="en-US" altLang="en-US" sz="6000" dirty="0">
              <a:solidFill>
                <a:srgbClr val="FFFF00"/>
              </a:solidFill>
              <a:effectLst>
                <a:outerShdw blurRad="38100" dist="38100" dir="2700000" algn="tl">
                  <a:srgbClr val="000000"/>
                </a:outerShdw>
              </a:effectLst>
              <a:latin typeface="+mj-lt"/>
            </a:endParaRPr>
          </a:p>
        </p:txBody>
      </p:sp>
      <p:sp>
        <p:nvSpPr>
          <p:cNvPr id="553989" name="Rectangle 5">
            <a:extLst>
              <a:ext uri="{FF2B5EF4-FFF2-40B4-BE49-F238E27FC236}">
                <a16:creationId xmlns:a16="http://schemas.microsoft.com/office/drawing/2014/main" id="{AEF0CE48-30DA-3041-8FD4-193296ADF453}"/>
              </a:ext>
            </a:extLst>
          </p:cNvPr>
          <p:cNvSpPr>
            <a:spLocks noChangeArrowheads="1"/>
          </p:cNvSpPr>
          <p:nvPr/>
        </p:nvSpPr>
        <p:spPr bwMode="auto">
          <a:xfrm>
            <a:off x="3249613" y="2025651"/>
            <a:ext cx="6375400" cy="944563"/>
          </a:xfrm>
          <a:prstGeom prst="rect">
            <a:avLst/>
          </a:prstGeom>
          <a:noFill/>
          <a:ln w="9525">
            <a:noFill/>
            <a:miter lim="800000"/>
            <a:headEnd/>
            <a:tailEnd/>
          </a:ln>
          <a:effectLst/>
        </p:spPr>
        <p:txBody>
          <a:bodyPr/>
          <a:lstStyle/>
          <a:p>
            <a:pPr marL="342900" indent="-342900" algn="ctr">
              <a:spcBef>
                <a:spcPct val="20000"/>
              </a:spcBef>
              <a:tabLst>
                <a:tab pos="2290763" algn="l"/>
              </a:tabLst>
              <a:defRPr/>
            </a:pPr>
            <a:r>
              <a:rPr lang="en-GB" sz="5400" dirty="0">
                <a:solidFill>
                  <a:srgbClr val="FFFF00"/>
                </a:solidFill>
                <a:effectLst>
                  <a:outerShdw blurRad="38100" dist="38100" dir="2700000" algn="tl">
                    <a:srgbClr val="000000"/>
                  </a:outerShdw>
                </a:effectLst>
              </a:rPr>
              <a:t>Independent of scale.</a:t>
            </a:r>
          </a:p>
          <a:p>
            <a:pPr marL="342900" indent="-342900" algn="ctr">
              <a:spcBef>
                <a:spcPct val="20000"/>
              </a:spcBef>
              <a:tabLst>
                <a:tab pos="2290763" algn="l"/>
              </a:tabLst>
              <a:defRPr/>
            </a:pPr>
            <a:r>
              <a:rPr lang="en-GB" sz="3200" dirty="0">
                <a:solidFill>
                  <a:srgbClr val="FFFF00"/>
                </a:solidFill>
                <a:effectLst>
                  <a:outerShdw blurRad="38100" dist="38100" dir="2700000" algn="tl">
                    <a:srgbClr val="000000"/>
                  </a:outerShdw>
                </a:effectLst>
              </a:rPr>
              <a:t>The shape does not define its size.</a:t>
            </a:r>
          </a:p>
          <a:p>
            <a:pPr marL="342900" indent="-342900" algn="ctr">
              <a:spcBef>
                <a:spcPct val="20000"/>
              </a:spcBef>
              <a:tabLst>
                <a:tab pos="2290763" algn="l"/>
              </a:tabLst>
              <a:defRPr/>
            </a:pPr>
            <a:r>
              <a:rPr lang="en-GB" sz="3200" dirty="0">
                <a:solidFill>
                  <a:srgbClr val="FFFF00"/>
                </a:solidFill>
                <a:effectLst>
                  <a:outerShdw blurRad="38100" dist="38100" dir="2700000" algn="tl">
                    <a:srgbClr val="000000"/>
                  </a:outerShdw>
                </a:effectLst>
              </a:rPr>
              <a:t>What is the size of </a:t>
            </a:r>
            <a:r>
              <a:rPr lang="en-GB" sz="3200" b="1" dirty="0">
                <a:solidFill>
                  <a:srgbClr val="FFC000"/>
                </a:solidFill>
                <a:effectLst>
                  <a:outerShdw blurRad="38100" dist="38100" dir="2700000" algn="tl">
                    <a:srgbClr val="000000"/>
                  </a:outerShdw>
                </a:effectLst>
              </a:rPr>
              <a:t>these</a:t>
            </a:r>
            <a:r>
              <a:rPr lang="en-GB" sz="3200" dirty="0">
                <a:solidFill>
                  <a:srgbClr val="FFFF00"/>
                </a:solidFill>
                <a:effectLst>
                  <a:outerShdw blurRad="38100" dist="38100" dir="2700000" algn="tl">
                    <a:srgbClr val="000000"/>
                  </a:outerShdw>
                </a:effectLst>
              </a:rPr>
              <a:t> objects?</a:t>
            </a:r>
          </a:p>
        </p:txBody>
      </p:sp>
      <p:sp>
        <p:nvSpPr>
          <p:cNvPr id="43012" name="Line 6">
            <a:extLst>
              <a:ext uri="{FF2B5EF4-FFF2-40B4-BE49-F238E27FC236}">
                <a16:creationId xmlns:a16="http://schemas.microsoft.com/office/drawing/2014/main" id="{03894CD7-8C6D-DA45-AE68-928E0D3724EB}"/>
              </a:ext>
            </a:extLst>
          </p:cNvPr>
          <p:cNvSpPr>
            <a:spLocks noChangeShapeType="1"/>
          </p:cNvSpPr>
          <p:nvPr/>
        </p:nvSpPr>
        <p:spPr bwMode="auto">
          <a:xfrm>
            <a:off x="3248025" y="1822450"/>
            <a:ext cx="6383338"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nchor="ctr"/>
          <a:lstStyle/>
          <a:p>
            <a:endParaRPr lang="en-US"/>
          </a:p>
        </p:txBody>
      </p:sp>
    </p:spTree>
    <p:extLst>
      <p:ext uri="{BB962C8B-B14F-4D97-AF65-F5344CB8AC3E}">
        <p14:creationId xmlns:p14="http://schemas.microsoft.com/office/powerpoint/2010/main" val="4185836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BDMRocksMorroBayCalifornia16">
            <a:extLst>
              <a:ext uri="{FF2B5EF4-FFF2-40B4-BE49-F238E27FC236}">
                <a16:creationId xmlns:a16="http://schemas.microsoft.com/office/drawing/2014/main" id="{2E7891B0-8FDC-B64A-AB0C-655DF1B32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4" y="615950"/>
            <a:ext cx="841533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9395" name="Rectangle 3">
            <a:extLst>
              <a:ext uri="{FF2B5EF4-FFF2-40B4-BE49-F238E27FC236}">
                <a16:creationId xmlns:a16="http://schemas.microsoft.com/office/drawing/2014/main" id="{59FF31EE-D9C4-5346-AD15-1C1B21466A6C}"/>
              </a:ext>
            </a:extLst>
          </p:cNvPr>
          <p:cNvSpPr>
            <a:spLocks noChangeArrowheads="1"/>
          </p:cNvSpPr>
          <p:nvPr/>
        </p:nvSpPr>
        <p:spPr bwMode="auto">
          <a:xfrm>
            <a:off x="2513013" y="722313"/>
            <a:ext cx="7772400" cy="11430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a:defRPr sz="2000">
                <a:solidFill>
                  <a:schemeClr val="accent2"/>
                </a:solidFill>
                <a:latin typeface="Times New Roman" panose="02020603050405020304" pitchFamily="18" charset="0"/>
                <a:ea typeface="ＭＳ Ｐゴシック" panose="020B0600070205080204" pitchFamily="34" charset="-128"/>
              </a:defRPr>
            </a:lvl2pPr>
            <a:lvl3pPr marL="1143000" indent="-228600">
              <a:defRPr sz="2000">
                <a:solidFill>
                  <a:schemeClr val="accent2"/>
                </a:solidFill>
                <a:latin typeface="Times New Roman" panose="02020603050405020304" pitchFamily="18" charset="0"/>
                <a:ea typeface="ＭＳ Ｐゴシック" panose="020B0600070205080204" pitchFamily="34" charset="-128"/>
              </a:defRPr>
            </a:lvl3pPr>
            <a:lvl4pPr marL="1600200" indent="-228600">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pPr algn="ctr">
              <a:defRPr/>
            </a:pPr>
            <a:r>
              <a:rPr lang="en-GB" altLang="en-US" sz="6000" dirty="0">
                <a:solidFill>
                  <a:srgbClr val="FFFF00"/>
                </a:solidFill>
                <a:effectLst>
                  <a:outerShdw blurRad="38100" dist="38100" dir="2700000" algn="tl">
                    <a:srgbClr val="000000"/>
                  </a:outerShdw>
                </a:effectLst>
                <a:latin typeface="+mj-lt"/>
              </a:rPr>
              <a:t>Scale Invariance</a:t>
            </a:r>
            <a:endParaRPr lang="en-US" altLang="en-US" sz="6000" dirty="0">
              <a:solidFill>
                <a:srgbClr val="FFFF00"/>
              </a:solidFill>
              <a:effectLst>
                <a:outerShdw blurRad="38100" dist="38100" dir="2700000" algn="tl">
                  <a:srgbClr val="000000"/>
                </a:outerShdw>
              </a:effectLst>
              <a:latin typeface="+mj-lt"/>
            </a:endParaRPr>
          </a:p>
        </p:txBody>
      </p:sp>
      <p:sp>
        <p:nvSpPr>
          <p:cNvPr id="45059" name="Line 5">
            <a:extLst>
              <a:ext uri="{FF2B5EF4-FFF2-40B4-BE49-F238E27FC236}">
                <a16:creationId xmlns:a16="http://schemas.microsoft.com/office/drawing/2014/main" id="{8B4463C6-276B-DB40-90B9-58652151DDA9}"/>
              </a:ext>
            </a:extLst>
          </p:cNvPr>
          <p:cNvSpPr>
            <a:spLocks noChangeShapeType="1"/>
          </p:cNvSpPr>
          <p:nvPr/>
        </p:nvSpPr>
        <p:spPr bwMode="auto">
          <a:xfrm>
            <a:off x="3248025" y="1822450"/>
            <a:ext cx="6383338" cy="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45060" name="Line 6">
            <a:extLst>
              <a:ext uri="{FF2B5EF4-FFF2-40B4-BE49-F238E27FC236}">
                <a16:creationId xmlns:a16="http://schemas.microsoft.com/office/drawing/2014/main" id="{01FF8CFC-F4AD-4345-B291-373F2DE214E4}"/>
              </a:ext>
            </a:extLst>
          </p:cNvPr>
          <p:cNvSpPr>
            <a:spLocks noChangeShapeType="1"/>
          </p:cNvSpPr>
          <p:nvPr/>
        </p:nvSpPr>
        <p:spPr bwMode="auto">
          <a:xfrm>
            <a:off x="2208214" y="5881688"/>
            <a:ext cx="8339137" cy="0"/>
          </a:xfrm>
          <a:prstGeom prst="line">
            <a:avLst/>
          </a:prstGeom>
          <a:noFill/>
          <a:ln w="53975">
            <a:solidFill>
              <a:srgbClr val="FFFFCC"/>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699399" name="Text Box 7">
            <a:extLst>
              <a:ext uri="{FF2B5EF4-FFF2-40B4-BE49-F238E27FC236}">
                <a16:creationId xmlns:a16="http://schemas.microsoft.com/office/drawing/2014/main" id="{E025CAA7-7AB3-EC47-ADFA-3BD233CB3923}"/>
              </a:ext>
            </a:extLst>
          </p:cNvPr>
          <p:cNvSpPr txBox="1">
            <a:spLocks noChangeArrowheads="1"/>
          </p:cNvSpPr>
          <p:nvPr/>
        </p:nvSpPr>
        <p:spPr bwMode="auto">
          <a:xfrm>
            <a:off x="4978401" y="5046663"/>
            <a:ext cx="2555875" cy="914400"/>
          </a:xfrm>
          <a:prstGeom prst="rect">
            <a:avLst/>
          </a:prstGeom>
          <a:noFill/>
          <a:ln w="9525" algn="ctr">
            <a:noFill/>
            <a:miter lim="800000"/>
            <a:headEnd/>
            <a:tailEnd/>
          </a:ln>
          <a:effectLst/>
        </p:spPr>
        <p:txBody>
          <a:bodyPr>
            <a:spAutoFit/>
          </a:bodyPr>
          <a:lstStyle>
            <a:lvl1pPr>
              <a:defRPr sz="2000">
                <a:solidFill>
                  <a:schemeClr val="accent2"/>
                </a:solidFill>
                <a:latin typeface="Times New Roman" charset="0"/>
                <a:ea typeface="ＭＳ Ｐゴシック" charset="-128"/>
              </a:defRPr>
            </a:lvl1pPr>
            <a:lvl2pPr marL="37931725" indent="-37474525">
              <a:defRPr sz="2000">
                <a:solidFill>
                  <a:schemeClr val="accent2"/>
                </a:solidFill>
                <a:latin typeface="Times New Roman" charset="0"/>
                <a:ea typeface="ＭＳ Ｐゴシック" charset="-128"/>
              </a:defRPr>
            </a:lvl2pPr>
            <a:lvl3pPr>
              <a:defRPr sz="2000">
                <a:solidFill>
                  <a:schemeClr val="accent2"/>
                </a:solidFill>
                <a:latin typeface="Times New Roman" charset="0"/>
                <a:ea typeface="ＭＳ Ｐゴシック" charset="-128"/>
              </a:defRPr>
            </a:lvl3pPr>
            <a:lvl4pPr>
              <a:defRPr sz="2000">
                <a:solidFill>
                  <a:schemeClr val="accent2"/>
                </a:solidFill>
                <a:latin typeface="Times New Roman" charset="0"/>
                <a:ea typeface="ＭＳ Ｐゴシック" charset="-128"/>
              </a:defRPr>
            </a:lvl4pPr>
            <a:lvl5pPr>
              <a:defRPr sz="2000">
                <a:solidFill>
                  <a:schemeClr val="accent2"/>
                </a:solidFill>
                <a:latin typeface="Times New Roman" charset="0"/>
                <a:ea typeface="ＭＳ Ｐゴシック" charset="-128"/>
              </a:defRPr>
            </a:lvl5pPr>
            <a:lvl6pPr marL="457200" eaLnBrk="0" fontAlgn="base" hangingPunct="0">
              <a:spcBef>
                <a:spcPct val="0"/>
              </a:spcBef>
              <a:spcAft>
                <a:spcPct val="0"/>
              </a:spcAft>
              <a:defRPr sz="2000">
                <a:solidFill>
                  <a:schemeClr val="accent2"/>
                </a:solidFill>
                <a:latin typeface="Times New Roman" charset="0"/>
                <a:ea typeface="ＭＳ Ｐゴシック" charset="-128"/>
              </a:defRPr>
            </a:lvl6pPr>
            <a:lvl7pPr marL="914400" eaLnBrk="0" fontAlgn="base" hangingPunct="0">
              <a:spcBef>
                <a:spcPct val="0"/>
              </a:spcBef>
              <a:spcAft>
                <a:spcPct val="0"/>
              </a:spcAft>
              <a:defRPr sz="2000">
                <a:solidFill>
                  <a:schemeClr val="accent2"/>
                </a:solidFill>
                <a:latin typeface="Times New Roman" charset="0"/>
                <a:ea typeface="ＭＳ Ｐゴシック" charset="-128"/>
              </a:defRPr>
            </a:lvl7pPr>
            <a:lvl8pPr marL="1371600" eaLnBrk="0" fontAlgn="base" hangingPunct="0">
              <a:spcBef>
                <a:spcPct val="0"/>
              </a:spcBef>
              <a:spcAft>
                <a:spcPct val="0"/>
              </a:spcAft>
              <a:defRPr sz="2000">
                <a:solidFill>
                  <a:schemeClr val="accent2"/>
                </a:solidFill>
                <a:latin typeface="Times New Roman" charset="0"/>
                <a:ea typeface="ＭＳ Ｐゴシック" charset="-128"/>
              </a:defRPr>
            </a:lvl8pPr>
            <a:lvl9pPr marL="1828800" eaLnBrk="0" fontAlgn="base" hangingPunct="0">
              <a:spcBef>
                <a:spcPct val="0"/>
              </a:spcBef>
              <a:spcAft>
                <a:spcPct val="0"/>
              </a:spcAft>
              <a:defRPr sz="2000">
                <a:solidFill>
                  <a:schemeClr val="accent2"/>
                </a:solidFill>
                <a:latin typeface="Times New Roman" charset="0"/>
                <a:ea typeface="ＭＳ Ｐゴシック" charset="-128"/>
              </a:defRPr>
            </a:lvl9pPr>
          </a:lstStyle>
          <a:p>
            <a:pPr algn="ctr">
              <a:spcBef>
                <a:spcPct val="50000"/>
              </a:spcBef>
              <a:defRPr/>
            </a:pPr>
            <a:r>
              <a:rPr lang="en-GB" altLang="en-US" sz="5400" b="1">
                <a:solidFill>
                  <a:srgbClr val="FFFFCC"/>
                </a:solidFill>
                <a:effectLst>
                  <a:outerShdw blurRad="38100" dist="38100" dir="2700000" algn="tl">
                    <a:srgbClr val="000000"/>
                  </a:outerShdw>
                </a:effectLst>
              </a:rPr>
              <a:t>10 m</a:t>
            </a:r>
            <a:endParaRPr lang="en-US" altLang="en-US" sz="5400" b="1">
              <a:solidFill>
                <a:srgbClr val="FFFFCC"/>
              </a:solidFill>
              <a:effectLst>
                <a:outerShdw blurRad="38100" dist="38100" dir="2700000" algn="tl">
                  <a:srgbClr val="000000"/>
                </a:outerShdw>
              </a:effectLst>
            </a:endParaRPr>
          </a:p>
        </p:txBody>
      </p:sp>
      <p:sp>
        <p:nvSpPr>
          <p:cNvPr id="699400" name="Rectangle 8">
            <a:extLst>
              <a:ext uri="{FF2B5EF4-FFF2-40B4-BE49-F238E27FC236}">
                <a16:creationId xmlns:a16="http://schemas.microsoft.com/office/drawing/2014/main" id="{DF8A8B94-0366-214C-AF51-6B6EE0BEC057}"/>
              </a:ext>
            </a:extLst>
          </p:cNvPr>
          <p:cNvSpPr>
            <a:spLocks noChangeArrowheads="1"/>
          </p:cNvSpPr>
          <p:nvPr/>
        </p:nvSpPr>
        <p:spPr bwMode="auto">
          <a:xfrm>
            <a:off x="2265364" y="6165851"/>
            <a:ext cx="8283575" cy="701675"/>
          </a:xfrm>
          <a:prstGeom prst="rect">
            <a:avLst/>
          </a:prstGeom>
          <a:noFill/>
          <a:ln w="9525" algn="ctr">
            <a:noFill/>
            <a:miter lim="800000"/>
            <a:headEnd/>
            <a:tailEnd/>
          </a:ln>
          <a:effectLst/>
        </p:spPr>
        <p:txBody>
          <a:bodyPr>
            <a:spAutoFit/>
          </a:bodyPr>
          <a:lstStyle>
            <a:lvl1pPr>
              <a:defRPr sz="2000">
                <a:solidFill>
                  <a:schemeClr val="accent2"/>
                </a:solidFill>
                <a:latin typeface="Times New Roman" charset="0"/>
                <a:ea typeface="ＭＳ Ｐゴシック" charset="-128"/>
              </a:defRPr>
            </a:lvl1pPr>
            <a:lvl2pPr marL="37931725" indent="-37474525">
              <a:defRPr sz="2000">
                <a:solidFill>
                  <a:schemeClr val="accent2"/>
                </a:solidFill>
                <a:latin typeface="Times New Roman" charset="0"/>
                <a:ea typeface="ＭＳ Ｐゴシック" charset="-128"/>
              </a:defRPr>
            </a:lvl2pPr>
            <a:lvl3pPr>
              <a:defRPr sz="2000">
                <a:solidFill>
                  <a:schemeClr val="accent2"/>
                </a:solidFill>
                <a:latin typeface="Times New Roman" charset="0"/>
                <a:ea typeface="ＭＳ Ｐゴシック" charset="-128"/>
              </a:defRPr>
            </a:lvl3pPr>
            <a:lvl4pPr>
              <a:defRPr sz="2000">
                <a:solidFill>
                  <a:schemeClr val="accent2"/>
                </a:solidFill>
                <a:latin typeface="Times New Roman" charset="0"/>
                <a:ea typeface="ＭＳ Ｐゴシック" charset="-128"/>
              </a:defRPr>
            </a:lvl4pPr>
            <a:lvl5pPr>
              <a:defRPr sz="2000">
                <a:solidFill>
                  <a:schemeClr val="accent2"/>
                </a:solidFill>
                <a:latin typeface="Times New Roman" charset="0"/>
                <a:ea typeface="ＭＳ Ｐゴシック" charset="-128"/>
              </a:defRPr>
            </a:lvl5pPr>
            <a:lvl6pPr marL="457200" eaLnBrk="0" fontAlgn="base" hangingPunct="0">
              <a:spcBef>
                <a:spcPct val="0"/>
              </a:spcBef>
              <a:spcAft>
                <a:spcPct val="0"/>
              </a:spcAft>
              <a:defRPr sz="2000">
                <a:solidFill>
                  <a:schemeClr val="accent2"/>
                </a:solidFill>
                <a:latin typeface="Times New Roman" charset="0"/>
                <a:ea typeface="ＭＳ Ｐゴシック" charset="-128"/>
              </a:defRPr>
            </a:lvl6pPr>
            <a:lvl7pPr marL="914400" eaLnBrk="0" fontAlgn="base" hangingPunct="0">
              <a:spcBef>
                <a:spcPct val="0"/>
              </a:spcBef>
              <a:spcAft>
                <a:spcPct val="0"/>
              </a:spcAft>
              <a:defRPr sz="2000">
                <a:solidFill>
                  <a:schemeClr val="accent2"/>
                </a:solidFill>
                <a:latin typeface="Times New Roman" charset="0"/>
                <a:ea typeface="ＭＳ Ｐゴシック" charset="-128"/>
              </a:defRPr>
            </a:lvl7pPr>
            <a:lvl8pPr marL="1371600" eaLnBrk="0" fontAlgn="base" hangingPunct="0">
              <a:spcBef>
                <a:spcPct val="0"/>
              </a:spcBef>
              <a:spcAft>
                <a:spcPct val="0"/>
              </a:spcAft>
              <a:defRPr sz="2000">
                <a:solidFill>
                  <a:schemeClr val="accent2"/>
                </a:solidFill>
                <a:latin typeface="Times New Roman" charset="0"/>
                <a:ea typeface="ＭＳ Ｐゴシック" charset="-128"/>
              </a:defRPr>
            </a:lvl8pPr>
            <a:lvl9pPr marL="1828800" eaLnBrk="0" fontAlgn="base" hangingPunct="0">
              <a:spcBef>
                <a:spcPct val="0"/>
              </a:spcBef>
              <a:spcAft>
                <a:spcPct val="0"/>
              </a:spcAft>
              <a:defRPr sz="2000">
                <a:solidFill>
                  <a:schemeClr val="accent2"/>
                </a:solidFill>
                <a:latin typeface="Times New Roman" charset="0"/>
                <a:ea typeface="ＭＳ Ｐゴシック" charset="-128"/>
              </a:defRPr>
            </a:lvl9pPr>
          </a:lstStyle>
          <a:p>
            <a:pPr algn="ctr">
              <a:defRPr/>
            </a:pPr>
            <a:r>
              <a:rPr lang="pt-BR" altLang="en-US" sz="4000" b="1">
                <a:solidFill>
                  <a:schemeClr val="tx1"/>
                </a:solidFill>
                <a:effectLst>
                  <a:outerShdw blurRad="38100" dist="38100" dir="2700000" algn="tl">
                    <a:srgbClr val="FFFFFF"/>
                  </a:outerShdw>
                </a:effectLst>
              </a:rPr>
              <a:t>Rocks off Point Lobos, California</a:t>
            </a:r>
            <a:endParaRPr lang="en-US" altLang="en-US" sz="4000" b="1">
              <a:solidFill>
                <a:schemeClr val="tx1"/>
              </a:solidFill>
              <a:effectLst>
                <a:outerShdw blurRad="38100" dist="38100" dir="2700000" algn="tl">
                  <a:srgbClr val="FFFFFF"/>
                </a:outerShdw>
              </a:effectLst>
            </a:endParaRPr>
          </a:p>
        </p:txBody>
      </p:sp>
    </p:spTree>
    <p:extLst>
      <p:ext uri="{BB962C8B-B14F-4D97-AF65-F5344CB8AC3E}">
        <p14:creationId xmlns:p14="http://schemas.microsoft.com/office/powerpoint/2010/main" val="4082670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a:extLst>
              <a:ext uri="{FF2B5EF4-FFF2-40B4-BE49-F238E27FC236}">
                <a16:creationId xmlns:a16="http://schemas.microsoft.com/office/drawing/2014/main" id="{307A7F4C-5E5B-834C-820B-2CDF1A8A3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764" y="998539"/>
            <a:ext cx="53498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E0C073D-F53E-914F-9F4D-7CCD52E068A9}"/>
              </a:ext>
            </a:extLst>
          </p:cNvPr>
          <p:cNvSpPr txBox="1"/>
          <p:nvPr/>
        </p:nvSpPr>
        <p:spPr>
          <a:xfrm>
            <a:off x="3320721" y="110531"/>
            <a:ext cx="5550558" cy="584775"/>
          </a:xfrm>
          <a:prstGeom prst="rect">
            <a:avLst/>
          </a:prstGeom>
          <a:noFill/>
        </p:spPr>
        <p:txBody>
          <a:bodyPr wrap="none" rtlCol="0">
            <a:spAutoFit/>
          </a:bodyPr>
          <a:lstStyle/>
          <a:p>
            <a:r>
              <a:rPr lang="en-US" sz="3200" dirty="0"/>
              <a:t>What is the Scale of This Image?</a:t>
            </a:r>
          </a:p>
        </p:txBody>
      </p:sp>
    </p:spTree>
    <p:extLst>
      <p:ext uri="{BB962C8B-B14F-4D97-AF65-F5344CB8AC3E}">
        <p14:creationId xmlns:p14="http://schemas.microsoft.com/office/powerpoint/2010/main" val="211187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a:extLst>
              <a:ext uri="{FF2B5EF4-FFF2-40B4-BE49-F238E27FC236}">
                <a16:creationId xmlns:a16="http://schemas.microsoft.com/office/drawing/2014/main" id="{EBEED88E-F719-B84E-BC95-1E5C2DC97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714" y="231776"/>
            <a:ext cx="8359775"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183F359-C008-AD44-AF34-85717A3D40E2}"/>
              </a:ext>
            </a:extLst>
          </p:cNvPr>
          <p:cNvSpPr txBox="1"/>
          <p:nvPr/>
        </p:nvSpPr>
        <p:spPr>
          <a:xfrm>
            <a:off x="8442251" y="4316819"/>
            <a:ext cx="1786270" cy="369332"/>
          </a:xfrm>
          <a:prstGeom prst="rect">
            <a:avLst/>
          </a:prstGeom>
          <a:noFill/>
        </p:spPr>
        <p:txBody>
          <a:bodyPr wrap="square" rtlCol="0">
            <a:spAutoFit/>
          </a:bodyPr>
          <a:lstStyle/>
          <a:p>
            <a:r>
              <a:rPr lang="en-US" dirty="0">
                <a:solidFill>
                  <a:schemeClr val="bg1"/>
                </a:solidFill>
              </a:rPr>
              <a:t>Bruce Malamud</a:t>
            </a:r>
          </a:p>
        </p:txBody>
      </p:sp>
    </p:spTree>
    <p:extLst>
      <p:ext uri="{BB962C8B-B14F-4D97-AF65-F5344CB8AC3E}">
        <p14:creationId xmlns:p14="http://schemas.microsoft.com/office/powerpoint/2010/main" val="3565999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DrainageNetwork2">
            <a:extLst>
              <a:ext uri="{FF2B5EF4-FFF2-40B4-BE49-F238E27FC236}">
                <a16:creationId xmlns:a16="http://schemas.microsoft.com/office/drawing/2014/main" id="{719F3B81-6933-4945-B9BA-C4C4E6D71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02"/>
          <a:stretch>
            <a:fillRect/>
          </a:stretch>
        </p:blipFill>
        <p:spPr bwMode="auto">
          <a:xfrm>
            <a:off x="2343150" y="388938"/>
            <a:ext cx="8102600" cy="6108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3C1BCF-54AE-7E4C-BF3B-AB0D85076B3D}"/>
              </a:ext>
            </a:extLst>
          </p:cNvPr>
          <p:cNvSpPr txBox="1"/>
          <p:nvPr/>
        </p:nvSpPr>
        <p:spPr>
          <a:xfrm>
            <a:off x="3027586" y="541225"/>
            <a:ext cx="7017819" cy="707886"/>
          </a:xfrm>
          <a:prstGeom prst="rect">
            <a:avLst/>
          </a:prstGeom>
          <a:noFill/>
        </p:spPr>
        <p:txBody>
          <a:bodyPr wrap="none" rtlCol="0">
            <a:spAutoFit/>
          </a:bodyPr>
          <a:lstStyle/>
          <a:p>
            <a:r>
              <a:rPr lang="en-US" sz="4000" dirty="0">
                <a:solidFill>
                  <a:schemeClr val="bg1"/>
                </a:solidFill>
              </a:rPr>
              <a:t>What is the Scale of This Image?</a:t>
            </a:r>
          </a:p>
        </p:txBody>
      </p:sp>
    </p:spTree>
    <p:extLst>
      <p:ext uri="{BB962C8B-B14F-4D97-AF65-F5344CB8AC3E}">
        <p14:creationId xmlns:p14="http://schemas.microsoft.com/office/powerpoint/2010/main" val="324544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DrainageNetwork2">
            <a:extLst>
              <a:ext uri="{FF2B5EF4-FFF2-40B4-BE49-F238E27FC236}">
                <a16:creationId xmlns:a16="http://schemas.microsoft.com/office/drawing/2014/main" id="{B6B2AC29-6A05-9347-AD36-10AB6142A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02"/>
          <a:stretch>
            <a:fillRect/>
          </a:stretch>
        </p:blipFill>
        <p:spPr bwMode="auto">
          <a:xfrm>
            <a:off x="2343150" y="388938"/>
            <a:ext cx="8102600" cy="6108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2" name="Line 3">
            <a:extLst>
              <a:ext uri="{FF2B5EF4-FFF2-40B4-BE49-F238E27FC236}">
                <a16:creationId xmlns:a16="http://schemas.microsoft.com/office/drawing/2014/main" id="{5B115155-EF7C-E946-9201-FD420E6A1F2A}"/>
              </a:ext>
            </a:extLst>
          </p:cNvPr>
          <p:cNvSpPr>
            <a:spLocks noChangeShapeType="1"/>
          </p:cNvSpPr>
          <p:nvPr/>
        </p:nvSpPr>
        <p:spPr bwMode="auto">
          <a:xfrm>
            <a:off x="2317751" y="6026150"/>
            <a:ext cx="8118475" cy="0"/>
          </a:xfrm>
          <a:prstGeom prst="line">
            <a:avLst/>
          </a:prstGeom>
          <a:noFill/>
          <a:ln w="53975">
            <a:solidFill>
              <a:srgbClr val="FFFFCC"/>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624644" name="Text Box 4">
            <a:extLst>
              <a:ext uri="{FF2B5EF4-FFF2-40B4-BE49-F238E27FC236}">
                <a16:creationId xmlns:a16="http://schemas.microsoft.com/office/drawing/2014/main" id="{29B36DBE-F420-224C-930C-C832C32B47F8}"/>
              </a:ext>
            </a:extLst>
          </p:cNvPr>
          <p:cNvSpPr txBox="1">
            <a:spLocks noChangeArrowheads="1"/>
          </p:cNvSpPr>
          <p:nvPr/>
        </p:nvSpPr>
        <p:spPr bwMode="auto">
          <a:xfrm>
            <a:off x="5099051" y="5191126"/>
            <a:ext cx="2555875" cy="823913"/>
          </a:xfrm>
          <a:prstGeom prst="rect">
            <a:avLst/>
          </a:prstGeom>
          <a:noFill/>
          <a:ln w="9525" algn="ctr">
            <a:noFill/>
            <a:miter lim="800000"/>
            <a:headEnd/>
            <a:tailEnd/>
          </a:ln>
          <a:effectLst/>
        </p:spPr>
        <p:txBody>
          <a:bodyPr>
            <a:spAutoFit/>
          </a:bodyPr>
          <a:lstStyle>
            <a:lvl1pPr>
              <a:defRPr sz="2000">
                <a:solidFill>
                  <a:schemeClr val="accent2"/>
                </a:solidFill>
                <a:latin typeface="Times New Roman" charset="0"/>
                <a:ea typeface="ＭＳ Ｐゴシック" charset="-128"/>
              </a:defRPr>
            </a:lvl1pPr>
            <a:lvl2pPr marL="37931725" indent="-37474525">
              <a:defRPr sz="2000">
                <a:solidFill>
                  <a:schemeClr val="accent2"/>
                </a:solidFill>
                <a:latin typeface="Times New Roman" charset="0"/>
                <a:ea typeface="ＭＳ Ｐゴシック" charset="-128"/>
              </a:defRPr>
            </a:lvl2pPr>
            <a:lvl3pPr>
              <a:defRPr sz="2000">
                <a:solidFill>
                  <a:schemeClr val="accent2"/>
                </a:solidFill>
                <a:latin typeface="Times New Roman" charset="0"/>
                <a:ea typeface="ＭＳ Ｐゴシック" charset="-128"/>
              </a:defRPr>
            </a:lvl3pPr>
            <a:lvl4pPr>
              <a:defRPr sz="2000">
                <a:solidFill>
                  <a:schemeClr val="accent2"/>
                </a:solidFill>
                <a:latin typeface="Times New Roman" charset="0"/>
                <a:ea typeface="ＭＳ Ｐゴシック" charset="-128"/>
              </a:defRPr>
            </a:lvl4pPr>
            <a:lvl5pPr>
              <a:defRPr sz="2000">
                <a:solidFill>
                  <a:schemeClr val="accent2"/>
                </a:solidFill>
                <a:latin typeface="Times New Roman" charset="0"/>
                <a:ea typeface="ＭＳ Ｐゴシック" charset="-128"/>
              </a:defRPr>
            </a:lvl5pPr>
            <a:lvl6pPr marL="457200" eaLnBrk="0" fontAlgn="base" hangingPunct="0">
              <a:spcBef>
                <a:spcPct val="0"/>
              </a:spcBef>
              <a:spcAft>
                <a:spcPct val="0"/>
              </a:spcAft>
              <a:defRPr sz="2000">
                <a:solidFill>
                  <a:schemeClr val="accent2"/>
                </a:solidFill>
                <a:latin typeface="Times New Roman" charset="0"/>
                <a:ea typeface="ＭＳ Ｐゴシック" charset="-128"/>
              </a:defRPr>
            </a:lvl6pPr>
            <a:lvl7pPr marL="914400" eaLnBrk="0" fontAlgn="base" hangingPunct="0">
              <a:spcBef>
                <a:spcPct val="0"/>
              </a:spcBef>
              <a:spcAft>
                <a:spcPct val="0"/>
              </a:spcAft>
              <a:defRPr sz="2000">
                <a:solidFill>
                  <a:schemeClr val="accent2"/>
                </a:solidFill>
                <a:latin typeface="Times New Roman" charset="0"/>
                <a:ea typeface="ＭＳ Ｐゴシック" charset="-128"/>
              </a:defRPr>
            </a:lvl7pPr>
            <a:lvl8pPr marL="1371600" eaLnBrk="0" fontAlgn="base" hangingPunct="0">
              <a:spcBef>
                <a:spcPct val="0"/>
              </a:spcBef>
              <a:spcAft>
                <a:spcPct val="0"/>
              </a:spcAft>
              <a:defRPr sz="2000">
                <a:solidFill>
                  <a:schemeClr val="accent2"/>
                </a:solidFill>
                <a:latin typeface="Times New Roman" charset="0"/>
                <a:ea typeface="ＭＳ Ｐゴシック" charset="-128"/>
              </a:defRPr>
            </a:lvl8pPr>
            <a:lvl9pPr marL="1828800" eaLnBrk="0" fontAlgn="base" hangingPunct="0">
              <a:spcBef>
                <a:spcPct val="0"/>
              </a:spcBef>
              <a:spcAft>
                <a:spcPct val="0"/>
              </a:spcAft>
              <a:defRPr sz="2000">
                <a:solidFill>
                  <a:schemeClr val="accent2"/>
                </a:solidFill>
                <a:latin typeface="Times New Roman" charset="0"/>
                <a:ea typeface="ＭＳ Ｐゴシック" charset="-128"/>
              </a:defRPr>
            </a:lvl9pPr>
          </a:lstStyle>
          <a:p>
            <a:pPr algn="ctr">
              <a:spcBef>
                <a:spcPct val="50000"/>
              </a:spcBef>
              <a:defRPr/>
            </a:pPr>
            <a:r>
              <a:rPr lang="en-GB" altLang="en-US" sz="4800" b="1">
                <a:solidFill>
                  <a:srgbClr val="FFFFCC"/>
                </a:solidFill>
                <a:effectLst>
                  <a:outerShdw blurRad="38100" dist="38100" dir="2700000" algn="tl">
                    <a:srgbClr val="000000"/>
                  </a:outerShdw>
                </a:effectLst>
              </a:rPr>
              <a:t>300 km</a:t>
            </a:r>
            <a:endParaRPr lang="en-US" altLang="en-US" sz="4800" b="1">
              <a:solidFill>
                <a:srgbClr val="FFFFCC"/>
              </a:solidFill>
              <a:effectLst>
                <a:outerShdw blurRad="38100" dist="38100" dir="2700000" algn="tl">
                  <a:srgbClr val="000000"/>
                </a:outerShdw>
              </a:effectLst>
            </a:endParaRPr>
          </a:p>
        </p:txBody>
      </p:sp>
      <p:sp>
        <p:nvSpPr>
          <p:cNvPr id="624645" name="Text Box 5">
            <a:extLst>
              <a:ext uri="{FF2B5EF4-FFF2-40B4-BE49-F238E27FC236}">
                <a16:creationId xmlns:a16="http://schemas.microsoft.com/office/drawing/2014/main" id="{DCBE76E8-CC9C-E64A-8722-5126B98F1239}"/>
              </a:ext>
            </a:extLst>
          </p:cNvPr>
          <p:cNvSpPr txBox="1">
            <a:spLocks noChangeArrowheads="1"/>
          </p:cNvSpPr>
          <p:nvPr/>
        </p:nvSpPr>
        <p:spPr bwMode="auto">
          <a:xfrm>
            <a:off x="2386014" y="919163"/>
            <a:ext cx="7983537" cy="144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a:defRPr sz="2000">
                <a:solidFill>
                  <a:schemeClr val="accent2"/>
                </a:solidFill>
                <a:latin typeface="Times New Roman" panose="02020603050405020304" pitchFamily="18" charset="0"/>
                <a:ea typeface="ＭＳ Ｐゴシック" panose="020B0600070205080204" pitchFamily="34" charset="-128"/>
              </a:defRPr>
            </a:lvl2pPr>
            <a:lvl3pPr marL="1143000" indent="-228600">
              <a:defRPr sz="2000">
                <a:solidFill>
                  <a:schemeClr val="accent2"/>
                </a:solidFill>
                <a:latin typeface="Times New Roman" panose="02020603050405020304" pitchFamily="18" charset="0"/>
                <a:ea typeface="ＭＳ Ｐゴシック" panose="020B0600070205080204" pitchFamily="34" charset="-128"/>
              </a:defRPr>
            </a:lvl3pPr>
            <a:lvl4pPr marL="1600200" indent="-228600">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pPr algn="ctr">
              <a:defRPr/>
            </a:pPr>
            <a:r>
              <a:rPr lang="pt-BR" altLang="en-US" sz="4400" dirty="0">
                <a:solidFill>
                  <a:srgbClr val="FFFFCC"/>
                </a:solidFill>
                <a:effectLst>
                  <a:outerShdw blurRad="38100" dist="38100" dir="2700000" algn="tl">
                    <a:srgbClr val="000000"/>
                  </a:outerShdw>
                </a:effectLst>
                <a:latin typeface="+mj-lt"/>
              </a:rPr>
              <a:t>False-color </a:t>
            </a:r>
            <a:r>
              <a:rPr lang="pt-BR" altLang="en-US" sz="4400" dirty="0" err="1">
                <a:solidFill>
                  <a:srgbClr val="FFFFCC"/>
                </a:solidFill>
                <a:effectLst>
                  <a:outerShdw blurRad="38100" dist="38100" dir="2700000" algn="tl">
                    <a:srgbClr val="000000"/>
                  </a:outerShdw>
                </a:effectLst>
                <a:latin typeface="+mj-lt"/>
              </a:rPr>
              <a:t>topography</a:t>
            </a:r>
            <a:r>
              <a:rPr lang="pt-BR" altLang="en-US" sz="4400" dirty="0">
                <a:solidFill>
                  <a:srgbClr val="FFFFCC"/>
                </a:solidFill>
                <a:effectLst>
                  <a:outerShdw blurRad="38100" dist="38100" dir="2700000" algn="tl">
                    <a:srgbClr val="000000"/>
                  </a:outerShdw>
                </a:effectLst>
                <a:latin typeface="+mj-lt"/>
              </a:rPr>
              <a:t> </a:t>
            </a:r>
            <a:r>
              <a:rPr lang="pt-BR" altLang="en-US" sz="4400" dirty="0" err="1">
                <a:solidFill>
                  <a:srgbClr val="FFFFCC"/>
                </a:solidFill>
                <a:effectLst>
                  <a:outerShdw blurRad="38100" dist="38100" dir="2700000" algn="tl">
                    <a:srgbClr val="000000"/>
                  </a:outerShdw>
                </a:effectLst>
                <a:latin typeface="+mj-lt"/>
              </a:rPr>
              <a:t>of</a:t>
            </a:r>
            <a:r>
              <a:rPr lang="pt-BR" altLang="en-US" sz="4400" dirty="0">
                <a:solidFill>
                  <a:srgbClr val="FFFFCC"/>
                </a:solidFill>
                <a:effectLst>
                  <a:outerShdw blurRad="38100" dist="38100" dir="2700000" algn="tl">
                    <a:srgbClr val="000000"/>
                  </a:outerShdw>
                </a:effectLst>
                <a:latin typeface="+mj-lt"/>
              </a:rPr>
              <a:t> </a:t>
            </a:r>
            <a:r>
              <a:rPr lang="pt-BR" altLang="en-US" sz="4400" dirty="0" err="1">
                <a:solidFill>
                  <a:srgbClr val="FFFFCC"/>
                </a:solidFill>
                <a:effectLst>
                  <a:outerShdw blurRad="38100" dist="38100" dir="2700000" algn="tl">
                    <a:srgbClr val="000000"/>
                  </a:outerShdw>
                </a:effectLst>
                <a:latin typeface="+mj-lt"/>
              </a:rPr>
              <a:t>the</a:t>
            </a:r>
            <a:r>
              <a:rPr lang="pt-BR" altLang="en-US" sz="4400" dirty="0">
                <a:solidFill>
                  <a:srgbClr val="FFFFCC"/>
                </a:solidFill>
                <a:effectLst>
                  <a:outerShdw blurRad="38100" dist="38100" dir="2700000" algn="tl">
                    <a:srgbClr val="000000"/>
                  </a:outerShdw>
                </a:effectLst>
                <a:latin typeface="+mj-lt"/>
              </a:rPr>
              <a:t> </a:t>
            </a:r>
            <a:r>
              <a:rPr lang="pt-BR" altLang="en-US" sz="4400" dirty="0" err="1">
                <a:solidFill>
                  <a:srgbClr val="FFFFCC"/>
                </a:solidFill>
                <a:effectLst>
                  <a:outerShdw blurRad="38100" dist="38100" dir="2700000" algn="tl">
                    <a:srgbClr val="000000"/>
                  </a:outerShdw>
                </a:effectLst>
                <a:latin typeface="+mj-lt"/>
              </a:rPr>
              <a:t>Shanxi</a:t>
            </a:r>
            <a:r>
              <a:rPr lang="pt-BR" altLang="en-US" sz="4400" dirty="0">
                <a:solidFill>
                  <a:srgbClr val="FFFFCC"/>
                </a:solidFill>
                <a:effectLst>
                  <a:outerShdw blurRad="38100" dist="38100" dir="2700000" algn="tl">
                    <a:srgbClr val="000000"/>
                  </a:outerShdw>
                </a:effectLst>
                <a:latin typeface="+mj-lt"/>
              </a:rPr>
              <a:t> </a:t>
            </a:r>
            <a:r>
              <a:rPr lang="pt-BR" altLang="en-US" sz="4400" dirty="0" err="1">
                <a:solidFill>
                  <a:srgbClr val="FFFFCC"/>
                </a:solidFill>
                <a:effectLst>
                  <a:outerShdw blurRad="38100" dist="38100" dir="2700000" algn="tl">
                    <a:srgbClr val="000000"/>
                  </a:outerShdw>
                </a:effectLst>
                <a:latin typeface="+mj-lt"/>
              </a:rPr>
              <a:t>Province</a:t>
            </a:r>
            <a:r>
              <a:rPr lang="pt-BR" altLang="en-US" sz="4400" dirty="0">
                <a:solidFill>
                  <a:srgbClr val="FFFFCC"/>
                </a:solidFill>
                <a:effectLst>
                  <a:outerShdw blurRad="38100" dist="38100" dir="2700000" algn="tl">
                    <a:srgbClr val="000000"/>
                  </a:outerShdw>
                </a:effectLst>
                <a:latin typeface="+mj-lt"/>
              </a:rPr>
              <a:t>, China.</a:t>
            </a:r>
            <a:endParaRPr lang="en-US" altLang="en-US" sz="4400" dirty="0">
              <a:solidFill>
                <a:srgbClr val="FFFFCC"/>
              </a:solidFill>
              <a:effectLst>
                <a:outerShdw blurRad="38100" dist="38100" dir="2700000" algn="tl">
                  <a:srgbClr val="000000"/>
                </a:outerShdw>
              </a:effectLst>
              <a:latin typeface="+mj-lt"/>
            </a:endParaRPr>
          </a:p>
        </p:txBody>
      </p:sp>
    </p:spTree>
    <p:extLst>
      <p:ext uri="{BB962C8B-B14F-4D97-AF65-F5344CB8AC3E}">
        <p14:creationId xmlns:p14="http://schemas.microsoft.com/office/powerpoint/2010/main" val="3567868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B961AC-2EE0-C641-B4DC-3F2352928124}"/>
              </a:ext>
            </a:extLst>
          </p:cNvPr>
          <p:cNvPicPr>
            <a:picLocks noChangeAspect="1"/>
          </p:cNvPicPr>
          <p:nvPr/>
        </p:nvPicPr>
        <p:blipFill>
          <a:blip r:embed="rId2"/>
          <a:stretch>
            <a:fillRect/>
          </a:stretch>
        </p:blipFill>
        <p:spPr>
          <a:xfrm>
            <a:off x="804264" y="0"/>
            <a:ext cx="10583471" cy="6858000"/>
          </a:xfrm>
          <a:prstGeom prst="rect">
            <a:avLst/>
          </a:prstGeom>
        </p:spPr>
      </p:pic>
    </p:spTree>
    <p:extLst>
      <p:ext uri="{BB962C8B-B14F-4D97-AF65-F5344CB8AC3E}">
        <p14:creationId xmlns:p14="http://schemas.microsoft.com/office/powerpoint/2010/main" val="2402701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DrainageNetwork2">
            <a:extLst>
              <a:ext uri="{FF2B5EF4-FFF2-40B4-BE49-F238E27FC236}">
                <a16:creationId xmlns:a16="http://schemas.microsoft.com/office/drawing/2014/main" id="{54725CE0-DF00-6D4A-B24D-C71A04FFE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02"/>
          <a:stretch>
            <a:fillRect/>
          </a:stretch>
        </p:blipFill>
        <p:spPr bwMode="auto">
          <a:xfrm>
            <a:off x="2343150" y="388938"/>
            <a:ext cx="8102600" cy="6108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0" name="Line 3">
            <a:extLst>
              <a:ext uri="{FF2B5EF4-FFF2-40B4-BE49-F238E27FC236}">
                <a16:creationId xmlns:a16="http://schemas.microsoft.com/office/drawing/2014/main" id="{DEEEB2FC-212D-F547-8C01-0C5A0500D301}"/>
              </a:ext>
            </a:extLst>
          </p:cNvPr>
          <p:cNvSpPr>
            <a:spLocks noChangeShapeType="1"/>
          </p:cNvSpPr>
          <p:nvPr/>
        </p:nvSpPr>
        <p:spPr bwMode="auto">
          <a:xfrm>
            <a:off x="2317751" y="6026150"/>
            <a:ext cx="8118475" cy="0"/>
          </a:xfrm>
          <a:prstGeom prst="line">
            <a:avLst/>
          </a:prstGeom>
          <a:noFill/>
          <a:ln w="53975">
            <a:solidFill>
              <a:srgbClr val="FFFFCC"/>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624644" name="Text Box 4">
            <a:extLst>
              <a:ext uri="{FF2B5EF4-FFF2-40B4-BE49-F238E27FC236}">
                <a16:creationId xmlns:a16="http://schemas.microsoft.com/office/drawing/2014/main" id="{8F2703F9-1D86-204B-8BBF-0E216C974A85}"/>
              </a:ext>
            </a:extLst>
          </p:cNvPr>
          <p:cNvSpPr txBox="1">
            <a:spLocks noChangeArrowheads="1"/>
          </p:cNvSpPr>
          <p:nvPr/>
        </p:nvSpPr>
        <p:spPr bwMode="auto">
          <a:xfrm>
            <a:off x="5099051" y="5191126"/>
            <a:ext cx="2555875" cy="823913"/>
          </a:xfrm>
          <a:prstGeom prst="rect">
            <a:avLst/>
          </a:prstGeom>
          <a:noFill/>
          <a:ln w="9525" algn="ctr">
            <a:noFill/>
            <a:miter lim="800000"/>
            <a:headEnd/>
            <a:tailEnd/>
          </a:ln>
          <a:effectLst/>
        </p:spPr>
        <p:txBody>
          <a:bodyPr>
            <a:spAutoFit/>
          </a:bodyPr>
          <a:lstStyle>
            <a:lvl1pPr>
              <a:defRPr sz="2000">
                <a:solidFill>
                  <a:schemeClr val="accent2"/>
                </a:solidFill>
                <a:latin typeface="Times New Roman" charset="0"/>
                <a:ea typeface="ＭＳ Ｐゴシック" charset="-128"/>
              </a:defRPr>
            </a:lvl1pPr>
            <a:lvl2pPr marL="37931725" indent="-37474525">
              <a:defRPr sz="2000">
                <a:solidFill>
                  <a:schemeClr val="accent2"/>
                </a:solidFill>
                <a:latin typeface="Times New Roman" charset="0"/>
                <a:ea typeface="ＭＳ Ｐゴシック" charset="-128"/>
              </a:defRPr>
            </a:lvl2pPr>
            <a:lvl3pPr>
              <a:defRPr sz="2000">
                <a:solidFill>
                  <a:schemeClr val="accent2"/>
                </a:solidFill>
                <a:latin typeface="Times New Roman" charset="0"/>
                <a:ea typeface="ＭＳ Ｐゴシック" charset="-128"/>
              </a:defRPr>
            </a:lvl3pPr>
            <a:lvl4pPr>
              <a:defRPr sz="2000">
                <a:solidFill>
                  <a:schemeClr val="accent2"/>
                </a:solidFill>
                <a:latin typeface="Times New Roman" charset="0"/>
                <a:ea typeface="ＭＳ Ｐゴシック" charset="-128"/>
              </a:defRPr>
            </a:lvl4pPr>
            <a:lvl5pPr>
              <a:defRPr sz="2000">
                <a:solidFill>
                  <a:schemeClr val="accent2"/>
                </a:solidFill>
                <a:latin typeface="Times New Roman" charset="0"/>
                <a:ea typeface="ＭＳ Ｐゴシック" charset="-128"/>
              </a:defRPr>
            </a:lvl5pPr>
            <a:lvl6pPr marL="457200" eaLnBrk="0" fontAlgn="base" hangingPunct="0">
              <a:spcBef>
                <a:spcPct val="0"/>
              </a:spcBef>
              <a:spcAft>
                <a:spcPct val="0"/>
              </a:spcAft>
              <a:defRPr sz="2000">
                <a:solidFill>
                  <a:schemeClr val="accent2"/>
                </a:solidFill>
                <a:latin typeface="Times New Roman" charset="0"/>
                <a:ea typeface="ＭＳ Ｐゴシック" charset="-128"/>
              </a:defRPr>
            </a:lvl6pPr>
            <a:lvl7pPr marL="914400" eaLnBrk="0" fontAlgn="base" hangingPunct="0">
              <a:spcBef>
                <a:spcPct val="0"/>
              </a:spcBef>
              <a:spcAft>
                <a:spcPct val="0"/>
              </a:spcAft>
              <a:defRPr sz="2000">
                <a:solidFill>
                  <a:schemeClr val="accent2"/>
                </a:solidFill>
                <a:latin typeface="Times New Roman" charset="0"/>
                <a:ea typeface="ＭＳ Ｐゴシック" charset="-128"/>
              </a:defRPr>
            </a:lvl7pPr>
            <a:lvl8pPr marL="1371600" eaLnBrk="0" fontAlgn="base" hangingPunct="0">
              <a:spcBef>
                <a:spcPct val="0"/>
              </a:spcBef>
              <a:spcAft>
                <a:spcPct val="0"/>
              </a:spcAft>
              <a:defRPr sz="2000">
                <a:solidFill>
                  <a:schemeClr val="accent2"/>
                </a:solidFill>
                <a:latin typeface="Times New Roman" charset="0"/>
                <a:ea typeface="ＭＳ Ｐゴシック" charset="-128"/>
              </a:defRPr>
            </a:lvl8pPr>
            <a:lvl9pPr marL="1828800" eaLnBrk="0" fontAlgn="base" hangingPunct="0">
              <a:spcBef>
                <a:spcPct val="0"/>
              </a:spcBef>
              <a:spcAft>
                <a:spcPct val="0"/>
              </a:spcAft>
              <a:defRPr sz="2000">
                <a:solidFill>
                  <a:schemeClr val="accent2"/>
                </a:solidFill>
                <a:latin typeface="Times New Roman" charset="0"/>
                <a:ea typeface="ＭＳ Ｐゴシック" charset="-128"/>
              </a:defRPr>
            </a:lvl9pPr>
          </a:lstStyle>
          <a:p>
            <a:pPr algn="ctr">
              <a:spcBef>
                <a:spcPct val="50000"/>
              </a:spcBef>
              <a:defRPr/>
            </a:pPr>
            <a:r>
              <a:rPr lang="en-GB" altLang="en-US" sz="4800" b="1">
                <a:solidFill>
                  <a:srgbClr val="FFFFCC"/>
                </a:solidFill>
                <a:effectLst>
                  <a:outerShdw blurRad="38100" dist="38100" dir="2700000" algn="tl">
                    <a:srgbClr val="000000"/>
                  </a:outerShdw>
                </a:effectLst>
              </a:rPr>
              <a:t>300 km</a:t>
            </a:r>
            <a:endParaRPr lang="en-US" altLang="en-US" sz="4800" b="1">
              <a:solidFill>
                <a:srgbClr val="FFFFCC"/>
              </a:solidFill>
              <a:effectLst>
                <a:outerShdw blurRad="38100" dist="38100" dir="2700000" algn="tl">
                  <a:srgbClr val="000000"/>
                </a:outerShdw>
              </a:effectLst>
            </a:endParaRPr>
          </a:p>
        </p:txBody>
      </p:sp>
      <p:pic>
        <p:nvPicPr>
          <p:cNvPr id="53252" name="Picture 6">
            <a:extLst>
              <a:ext uri="{FF2B5EF4-FFF2-40B4-BE49-F238E27FC236}">
                <a16:creationId xmlns:a16="http://schemas.microsoft.com/office/drawing/2014/main" id="{AF29037E-725B-D941-80C6-99A7763CA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079" t="-2835" r="13435" b="4094"/>
          <a:stretch>
            <a:fillRect/>
          </a:stretch>
        </p:blipFill>
        <p:spPr bwMode="auto">
          <a:xfrm>
            <a:off x="6437313" y="438150"/>
            <a:ext cx="3975100" cy="4914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3253" name="Line 3">
            <a:extLst>
              <a:ext uri="{FF2B5EF4-FFF2-40B4-BE49-F238E27FC236}">
                <a16:creationId xmlns:a16="http://schemas.microsoft.com/office/drawing/2014/main" id="{90980439-003B-EF4C-96C0-ED53AA099678}"/>
              </a:ext>
            </a:extLst>
          </p:cNvPr>
          <p:cNvSpPr>
            <a:spLocks noChangeShapeType="1"/>
          </p:cNvSpPr>
          <p:nvPr/>
        </p:nvSpPr>
        <p:spPr bwMode="auto">
          <a:xfrm>
            <a:off x="6723063" y="4333876"/>
            <a:ext cx="2900362" cy="944563"/>
          </a:xfrm>
          <a:prstGeom prst="line">
            <a:avLst/>
          </a:prstGeom>
          <a:noFill/>
          <a:ln w="28575">
            <a:solidFill>
              <a:srgbClr val="FFFF00"/>
            </a:solidFill>
            <a:round/>
            <a:headEnd type="stealth" w="lg" len="lg"/>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2" name="Text Box 4">
            <a:extLst>
              <a:ext uri="{FF2B5EF4-FFF2-40B4-BE49-F238E27FC236}">
                <a16:creationId xmlns:a16="http://schemas.microsoft.com/office/drawing/2014/main" id="{9D06FAE4-8B51-B041-AD15-D0804E2C9F4F}"/>
              </a:ext>
            </a:extLst>
          </p:cNvPr>
          <p:cNvSpPr txBox="1">
            <a:spLocks noChangeArrowheads="1"/>
          </p:cNvSpPr>
          <p:nvPr/>
        </p:nvSpPr>
        <p:spPr bwMode="auto">
          <a:xfrm rot="1031255">
            <a:off x="6781801" y="4637089"/>
            <a:ext cx="2555875" cy="701675"/>
          </a:xfrm>
          <a:prstGeom prst="rect">
            <a:avLst/>
          </a:prstGeom>
          <a:noFill/>
          <a:ln w="9525" algn="ctr">
            <a:noFill/>
            <a:miter lim="800000"/>
            <a:headEnd/>
            <a:tailEnd/>
          </a:ln>
        </p:spPr>
        <p:txBody>
          <a:bodyPr>
            <a:spAutoFit/>
          </a:bodyPr>
          <a:lstStyle>
            <a:lvl1pPr>
              <a:defRPr sz="2000">
                <a:solidFill>
                  <a:schemeClr val="accent2"/>
                </a:solidFill>
                <a:latin typeface="Times New Roman" charset="0"/>
                <a:ea typeface="ＭＳ Ｐゴシック" charset="-128"/>
              </a:defRPr>
            </a:lvl1pPr>
            <a:lvl2pPr marL="37931725" indent="-37474525">
              <a:defRPr sz="2000">
                <a:solidFill>
                  <a:schemeClr val="accent2"/>
                </a:solidFill>
                <a:latin typeface="Times New Roman" charset="0"/>
                <a:ea typeface="ＭＳ Ｐゴシック" charset="-128"/>
              </a:defRPr>
            </a:lvl2pPr>
            <a:lvl3pPr>
              <a:defRPr sz="2000">
                <a:solidFill>
                  <a:schemeClr val="accent2"/>
                </a:solidFill>
                <a:latin typeface="Times New Roman" charset="0"/>
                <a:ea typeface="ＭＳ Ｐゴシック" charset="-128"/>
              </a:defRPr>
            </a:lvl3pPr>
            <a:lvl4pPr>
              <a:defRPr sz="2000">
                <a:solidFill>
                  <a:schemeClr val="accent2"/>
                </a:solidFill>
                <a:latin typeface="Times New Roman" charset="0"/>
                <a:ea typeface="ＭＳ Ｐゴシック" charset="-128"/>
              </a:defRPr>
            </a:lvl4pPr>
            <a:lvl5pPr>
              <a:defRPr sz="2000">
                <a:solidFill>
                  <a:schemeClr val="accent2"/>
                </a:solidFill>
                <a:latin typeface="Times New Roman" charset="0"/>
                <a:ea typeface="ＭＳ Ｐゴシック" charset="-128"/>
              </a:defRPr>
            </a:lvl5pPr>
            <a:lvl6pPr marL="457200" eaLnBrk="0" fontAlgn="base" hangingPunct="0">
              <a:spcBef>
                <a:spcPct val="0"/>
              </a:spcBef>
              <a:spcAft>
                <a:spcPct val="0"/>
              </a:spcAft>
              <a:defRPr sz="2000">
                <a:solidFill>
                  <a:schemeClr val="accent2"/>
                </a:solidFill>
                <a:latin typeface="Times New Roman" charset="0"/>
                <a:ea typeface="ＭＳ Ｐゴシック" charset="-128"/>
              </a:defRPr>
            </a:lvl6pPr>
            <a:lvl7pPr marL="914400" eaLnBrk="0" fontAlgn="base" hangingPunct="0">
              <a:spcBef>
                <a:spcPct val="0"/>
              </a:spcBef>
              <a:spcAft>
                <a:spcPct val="0"/>
              </a:spcAft>
              <a:defRPr sz="2000">
                <a:solidFill>
                  <a:schemeClr val="accent2"/>
                </a:solidFill>
                <a:latin typeface="Times New Roman" charset="0"/>
                <a:ea typeface="ＭＳ Ｐゴシック" charset="-128"/>
              </a:defRPr>
            </a:lvl7pPr>
            <a:lvl8pPr marL="1371600" eaLnBrk="0" fontAlgn="base" hangingPunct="0">
              <a:spcBef>
                <a:spcPct val="0"/>
              </a:spcBef>
              <a:spcAft>
                <a:spcPct val="0"/>
              </a:spcAft>
              <a:defRPr sz="2000">
                <a:solidFill>
                  <a:schemeClr val="accent2"/>
                </a:solidFill>
                <a:latin typeface="Times New Roman" charset="0"/>
                <a:ea typeface="ＭＳ Ｐゴシック" charset="-128"/>
              </a:defRPr>
            </a:lvl8pPr>
            <a:lvl9pPr marL="1828800" eaLnBrk="0" fontAlgn="base" hangingPunct="0">
              <a:spcBef>
                <a:spcPct val="0"/>
              </a:spcBef>
              <a:spcAft>
                <a:spcPct val="0"/>
              </a:spcAft>
              <a:defRPr sz="2000">
                <a:solidFill>
                  <a:schemeClr val="accent2"/>
                </a:solidFill>
                <a:latin typeface="Times New Roman" charset="0"/>
                <a:ea typeface="ＭＳ Ｐゴシック" charset="-128"/>
              </a:defRPr>
            </a:lvl9pPr>
          </a:lstStyle>
          <a:p>
            <a:pPr algn="ctr">
              <a:spcBef>
                <a:spcPct val="50000"/>
              </a:spcBef>
              <a:defRPr/>
            </a:pPr>
            <a:r>
              <a:rPr lang="en-GB" altLang="en-US" sz="4000" b="1">
                <a:solidFill>
                  <a:srgbClr val="FFFF00"/>
                </a:solidFill>
                <a:effectLst>
                  <a:outerShdw blurRad="38100" dist="38100" dir="2700000" algn="tl">
                    <a:srgbClr val="000000"/>
                  </a:outerShdw>
                </a:effectLst>
              </a:rPr>
              <a:t>5 cm</a:t>
            </a:r>
            <a:endParaRPr lang="en-US" altLang="en-US" sz="4000" b="1">
              <a:solidFill>
                <a:srgbClr val="FFFF00"/>
              </a:solidFill>
              <a:effectLst>
                <a:outerShdw blurRad="38100" dist="38100" dir="2700000" algn="tl">
                  <a:srgbClr val="000000"/>
                </a:outerShdw>
              </a:effectLst>
            </a:endParaRPr>
          </a:p>
        </p:txBody>
      </p:sp>
      <p:sp>
        <p:nvSpPr>
          <p:cNvPr id="53255" name="Rectangle 9">
            <a:extLst>
              <a:ext uri="{FF2B5EF4-FFF2-40B4-BE49-F238E27FC236}">
                <a16:creationId xmlns:a16="http://schemas.microsoft.com/office/drawing/2014/main" id="{02AFB009-EF1D-E840-ABF7-942E62A835AD}"/>
              </a:ext>
            </a:extLst>
          </p:cNvPr>
          <p:cNvSpPr>
            <a:spLocks noChangeArrowheads="1"/>
          </p:cNvSpPr>
          <p:nvPr/>
        </p:nvSpPr>
        <p:spPr bwMode="auto">
          <a:xfrm>
            <a:off x="6496050" y="484189"/>
            <a:ext cx="377825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r">
              <a:lnSpc>
                <a:spcPct val="80000"/>
              </a:lnSpc>
              <a:spcBef>
                <a:spcPct val="0"/>
              </a:spcBef>
              <a:buFontTx/>
              <a:buNone/>
            </a:pPr>
            <a:r>
              <a:rPr lang="en-GB" altLang="en-US" sz="1800" b="1">
                <a:solidFill>
                  <a:srgbClr val="FFFF00"/>
                </a:solidFill>
                <a:latin typeface="Times New Roman" panose="02020603050405020304" pitchFamily="18" charset="0"/>
              </a:rPr>
              <a:t>High voltage dielectric breakdown in plexiglass (Bert Hickman) </a:t>
            </a:r>
          </a:p>
        </p:txBody>
      </p:sp>
    </p:spTree>
    <p:extLst>
      <p:ext uri="{BB962C8B-B14F-4D97-AF65-F5344CB8AC3E}">
        <p14:creationId xmlns:p14="http://schemas.microsoft.com/office/powerpoint/2010/main" val="3832131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67D5-F711-9243-8832-ECAC520ACDE1}"/>
              </a:ext>
            </a:extLst>
          </p:cNvPr>
          <p:cNvSpPr>
            <a:spLocks noGrp="1"/>
          </p:cNvSpPr>
          <p:nvPr>
            <p:ph type="title"/>
          </p:nvPr>
        </p:nvSpPr>
        <p:spPr/>
        <p:txBody>
          <a:bodyPr/>
          <a:lstStyle/>
          <a:p>
            <a:r>
              <a:rPr lang="en-US" dirty="0"/>
              <a:t>Definitions: Self-Similarity</a:t>
            </a:r>
          </a:p>
        </p:txBody>
      </p:sp>
      <p:sp>
        <p:nvSpPr>
          <p:cNvPr id="3" name="Content Placeholder 2">
            <a:extLst>
              <a:ext uri="{FF2B5EF4-FFF2-40B4-BE49-F238E27FC236}">
                <a16:creationId xmlns:a16="http://schemas.microsoft.com/office/drawing/2014/main" id="{BEE1D4B6-C7F0-C94D-A67B-6B09AB4845E9}"/>
              </a:ext>
            </a:extLst>
          </p:cNvPr>
          <p:cNvSpPr>
            <a:spLocks noGrp="1"/>
          </p:cNvSpPr>
          <p:nvPr>
            <p:ph idx="1"/>
          </p:nvPr>
        </p:nvSpPr>
        <p:spPr/>
        <p:txBody>
          <a:bodyPr>
            <a:normAutofit fontScale="92500"/>
          </a:bodyPr>
          <a:lstStyle/>
          <a:p>
            <a:r>
              <a:rPr lang="en-US" dirty="0"/>
              <a:t>The feature of "self-similarity” can be understood by analogy to zooming in with a lens or other device that zooms in on digital images to uncover finer, previously invisible, new structure. </a:t>
            </a:r>
          </a:p>
          <a:p>
            <a:r>
              <a:rPr lang="en-US" dirty="0"/>
              <a:t>If this is done on fractals, however, no new detail appears</a:t>
            </a:r>
          </a:p>
          <a:p>
            <a:r>
              <a:rPr lang="en-US" dirty="0"/>
              <a:t>Nothing changes and the same pattern repeats over and over, or for some fractals, nearly the same pattern reappears over and over. </a:t>
            </a:r>
          </a:p>
          <a:p>
            <a:r>
              <a:rPr lang="en-US" dirty="0"/>
              <a:t>Self-similarity itself is not necessarily counter-intuitive (e.g., people have pondered self-similarity informally such as in the infinite regression in parallel mirrors...). </a:t>
            </a:r>
          </a:p>
          <a:p>
            <a:r>
              <a:rPr lang="en-US" dirty="0"/>
              <a:t>The difference for fractals is that the pattern reproduced must be detailed.</a:t>
            </a:r>
          </a:p>
        </p:txBody>
      </p:sp>
    </p:spTree>
    <p:extLst>
      <p:ext uri="{BB962C8B-B14F-4D97-AF65-F5344CB8AC3E}">
        <p14:creationId xmlns:p14="http://schemas.microsoft.com/office/powerpoint/2010/main" val="3058136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a:extLst>
              <a:ext uri="{FF2B5EF4-FFF2-40B4-BE49-F238E27FC236}">
                <a16:creationId xmlns:a16="http://schemas.microsoft.com/office/drawing/2014/main" id="{06B6FE21-E251-A34E-B72B-37DEA51C8E76}"/>
              </a:ext>
            </a:extLst>
          </p:cNvPr>
          <p:cNvSpPr>
            <a:spLocks noGrp="1" noChangeArrowheads="1"/>
          </p:cNvSpPr>
          <p:nvPr>
            <p:ph type="body" idx="1"/>
          </p:nvPr>
        </p:nvSpPr>
        <p:spPr>
          <a:xfrm>
            <a:off x="2209801" y="1704976"/>
            <a:ext cx="3121025" cy="3548063"/>
          </a:xfrm>
        </p:spPr>
        <p:txBody>
          <a:bodyPr/>
          <a:lstStyle/>
          <a:p>
            <a:pPr marL="0" indent="0">
              <a:buNone/>
            </a:pPr>
            <a:r>
              <a:rPr lang="en-US" altLang="en-US" sz="4400" b="1" i="1" dirty="0">
                <a:solidFill>
                  <a:srgbClr val="990000"/>
                </a:solidFill>
                <a:latin typeface="+mj-lt"/>
                <a:ea typeface="ＭＳ Ｐゴシック" panose="020B0600070205080204" pitchFamily="34" charset="-128"/>
              </a:rPr>
              <a:t>Self-similar:</a:t>
            </a:r>
            <a:r>
              <a:rPr lang="en-US" altLang="en-US" sz="4400" i="1" dirty="0">
                <a:latin typeface="+mj-lt"/>
                <a:ea typeface="ＭＳ Ｐゴシック" panose="020B0600070205080204" pitchFamily="34" charset="-128"/>
              </a:rPr>
              <a:t> </a:t>
            </a:r>
            <a:r>
              <a:rPr lang="en-US" altLang="en-US" sz="4000" b="1" dirty="0">
                <a:latin typeface="+mj-lt"/>
                <a:ea typeface="ＭＳ Ｐゴシック" panose="020B0600070205080204" pitchFamily="34" charset="-128"/>
              </a:rPr>
              <a:t>Same pattern repeats itself at different scales.</a:t>
            </a:r>
          </a:p>
        </p:txBody>
      </p:sp>
      <p:sp>
        <p:nvSpPr>
          <p:cNvPr id="55298" name="Rectangle 5">
            <a:extLst>
              <a:ext uri="{FF2B5EF4-FFF2-40B4-BE49-F238E27FC236}">
                <a16:creationId xmlns:a16="http://schemas.microsoft.com/office/drawing/2014/main" id="{D6B08C4F-074A-8440-930A-41BAC6A5A911}"/>
              </a:ext>
            </a:extLst>
          </p:cNvPr>
          <p:cNvSpPr>
            <a:spLocks noChangeArrowheads="1"/>
          </p:cNvSpPr>
          <p:nvPr/>
        </p:nvSpPr>
        <p:spPr bwMode="auto">
          <a:xfrm>
            <a:off x="6003635" y="3068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endParaRPr lang="en-GB" altLang="en-US" sz="2000">
              <a:solidFill>
                <a:schemeClr val="accent2"/>
              </a:solidFill>
              <a:latin typeface="Times New Roman" panose="02020603050405020304" pitchFamily="18" charset="0"/>
            </a:endParaRPr>
          </a:p>
        </p:txBody>
      </p:sp>
      <p:pic>
        <p:nvPicPr>
          <p:cNvPr id="55299" name="Picture 6">
            <a:extLst>
              <a:ext uri="{FF2B5EF4-FFF2-40B4-BE49-F238E27FC236}">
                <a16:creationId xmlns:a16="http://schemas.microsoft.com/office/drawing/2014/main" id="{A696E3D3-F91E-B74F-BC6A-20047B1FA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901" y="266701"/>
            <a:ext cx="5053013"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78BA15C-BC29-F44C-988A-7F911B7754EB}"/>
              </a:ext>
            </a:extLst>
          </p:cNvPr>
          <p:cNvSpPr txBox="1"/>
          <p:nvPr/>
        </p:nvSpPr>
        <p:spPr>
          <a:xfrm>
            <a:off x="1418897" y="5108028"/>
            <a:ext cx="3605048" cy="738664"/>
          </a:xfrm>
          <a:prstGeom prst="rect">
            <a:avLst/>
          </a:prstGeom>
          <a:noFill/>
        </p:spPr>
        <p:txBody>
          <a:bodyPr wrap="square" rtlCol="0">
            <a:spAutoFit/>
          </a:bodyPr>
          <a:lstStyle/>
          <a:p>
            <a:pPr algn="ctr"/>
            <a:r>
              <a:rPr lang="en-US" sz="2400" dirty="0"/>
              <a:t>Example of Von Koch curve</a:t>
            </a:r>
          </a:p>
          <a:p>
            <a:pPr algn="ctr"/>
            <a:r>
              <a:rPr lang="en-US" dirty="0"/>
              <a:t>(No unique slope at any point)</a:t>
            </a:r>
          </a:p>
        </p:txBody>
      </p:sp>
    </p:spTree>
    <p:extLst>
      <p:ext uri="{BB962C8B-B14F-4D97-AF65-F5344CB8AC3E}">
        <p14:creationId xmlns:p14="http://schemas.microsoft.com/office/powerpoint/2010/main" val="1242784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a:extLst>
              <a:ext uri="{FF2B5EF4-FFF2-40B4-BE49-F238E27FC236}">
                <a16:creationId xmlns:a16="http://schemas.microsoft.com/office/drawing/2014/main" id="{C9A31546-BAD5-0645-8D25-6DBEF83CA53B}"/>
              </a:ext>
            </a:extLst>
          </p:cNvPr>
          <p:cNvSpPr>
            <a:spLocks noGrp="1" noChangeArrowheads="1"/>
          </p:cNvSpPr>
          <p:nvPr>
            <p:ph type="body" idx="4294967295"/>
          </p:nvPr>
        </p:nvSpPr>
        <p:spPr>
          <a:xfrm>
            <a:off x="1453057" y="1694686"/>
            <a:ext cx="3121025" cy="3548063"/>
          </a:xfrm>
        </p:spPr>
        <p:txBody>
          <a:bodyPr>
            <a:normAutofit fontScale="92500"/>
          </a:bodyPr>
          <a:lstStyle/>
          <a:p>
            <a:pPr marL="0" indent="0">
              <a:buNone/>
            </a:pPr>
            <a:r>
              <a:rPr lang="en-US" altLang="en-US" sz="4400" b="1" i="1" dirty="0">
                <a:solidFill>
                  <a:srgbClr val="990000"/>
                </a:solidFill>
                <a:latin typeface="+mj-lt"/>
                <a:ea typeface="ＭＳ Ｐゴシック" panose="020B0600070205080204" pitchFamily="34" charset="-128"/>
              </a:rPr>
              <a:t>Self-similar:</a:t>
            </a:r>
            <a:r>
              <a:rPr lang="en-US" altLang="en-US" sz="4400" i="1" dirty="0">
                <a:latin typeface="+mj-lt"/>
                <a:ea typeface="ＭＳ Ｐゴシック" panose="020B0600070205080204" pitchFamily="34" charset="-128"/>
              </a:rPr>
              <a:t> </a:t>
            </a:r>
            <a:r>
              <a:rPr lang="en-US" altLang="en-US" sz="3800" b="1" dirty="0">
                <a:latin typeface="+mj-lt"/>
                <a:ea typeface="ＭＳ Ｐゴシック" panose="020B0600070205080204" pitchFamily="34" charset="-128"/>
              </a:rPr>
              <a:t>Construction of self-similar object </a:t>
            </a:r>
            <a:r>
              <a:rPr lang="en-US" altLang="en-US" sz="3400" b="1" i="1" dirty="0">
                <a:latin typeface="+mj-lt"/>
                <a:ea typeface="ＭＳ Ｐゴシック" panose="020B0600070205080204" pitchFamily="34" charset="-128"/>
              </a:rPr>
              <a:t>(</a:t>
            </a:r>
            <a:r>
              <a:rPr lang="en-US" altLang="en-US" sz="3400" b="1" i="1" dirty="0" err="1">
                <a:latin typeface="+mj-lt"/>
                <a:ea typeface="ＭＳ Ｐゴシック" panose="020B0600070205080204" pitchFamily="34" charset="-128"/>
              </a:rPr>
              <a:t>Sierpinski</a:t>
            </a:r>
            <a:r>
              <a:rPr lang="en-US" altLang="en-US" sz="3400" b="1" i="1" dirty="0">
                <a:latin typeface="+mj-lt"/>
                <a:ea typeface="ＭＳ Ｐゴシック" panose="020B0600070205080204" pitchFamily="34" charset="-128"/>
              </a:rPr>
              <a:t> Gasket, </a:t>
            </a:r>
            <a:r>
              <a:rPr lang="en-US" altLang="en-US" sz="3400" b="1" i="1" dirty="0" err="1">
                <a:latin typeface="+mj-lt"/>
                <a:ea typeface="ＭＳ Ｐゴシック" panose="020B0600070205080204" pitchFamily="34" charset="-128"/>
              </a:rPr>
              <a:t>Wacław</a:t>
            </a:r>
            <a:r>
              <a:rPr lang="en-US" altLang="en-US" sz="3400" b="1" i="1" dirty="0">
                <a:latin typeface="+mj-lt"/>
                <a:ea typeface="ＭＳ Ｐゴシック" panose="020B0600070205080204" pitchFamily="34" charset="-128"/>
              </a:rPr>
              <a:t> </a:t>
            </a:r>
            <a:r>
              <a:rPr lang="en-US" altLang="en-US" sz="3400" b="1" i="1" dirty="0" err="1">
                <a:latin typeface="+mj-lt"/>
                <a:ea typeface="ＭＳ Ｐゴシック" panose="020B0600070205080204" pitchFamily="34" charset="-128"/>
              </a:rPr>
              <a:t>Sierpiński</a:t>
            </a:r>
            <a:r>
              <a:rPr lang="en-US" altLang="en-US" sz="3400" b="1" i="1" dirty="0">
                <a:latin typeface="+mj-lt"/>
                <a:ea typeface="ＭＳ Ｐゴシック" panose="020B0600070205080204" pitchFamily="34" charset="-128"/>
              </a:rPr>
              <a:t>, 1915).</a:t>
            </a:r>
          </a:p>
        </p:txBody>
      </p:sp>
      <p:sp>
        <p:nvSpPr>
          <p:cNvPr id="57346" name="Rectangle 5">
            <a:extLst>
              <a:ext uri="{FF2B5EF4-FFF2-40B4-BE49-F238E27FC236}">
                <a16:creationId xmlns:a16="http://schemas.microsoft.com/office/drawing/2014/main" id="{305FB9A9-9A8E-1D46-95E0-2629596F48DE}"/>
              </a:ext>
            </a:extLst>
          </p:cNvPr>
          <p:cNvSpPr>
            <a:spLocks noChangeArrowheads="1"/>
          </p:cNvSpPr>
          <p:nvPr/>
        </p:nvSpPr>
        <p:spPr bwMode="auto">
          <a:xfrm>
            <a:off x="6003635" y="3068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endParaRPr lang="en-GB" altLang="en-US" sz="2000">
              <a:solidFill>
                <a:schemeClr val="accent2"/>
              </a:solidFill>
              <a:latin typeface="Times New Roman" panose="02020603050405020304" pitchFamily="18" charset="0"/>
            </a:endParaRPr>
          </a:p>
        </p:txBody>
      </p:sp>
      <p:pic>
        <p:nvPicPr>
          <p:cNvPr id="57347" name="Picture 5" descr="gasketgw">
            <a:extLst>
              <a:ext uri="{FF2B5EF4-FFF2-40B4-BE49-F238E27FC236}">
                <a16:creationId xmlns:a16="http://schemas.microsoft.com/office/drawing/2014/main" id="{6A979855-4A4B-B146-81C6-48A569E0E5F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35208" y="4835719"/>
            <a:ext cx="240665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7">
            <a:extLst>
              <a:ext uri="{FF2B5EF4-FFF2-40B4-BE49-F238E27FC236}">
                <a16:creationId xmlns:a16="http://schemas.microsoft.com/office/drawing/2014/main" id="{DF131E05-68D8-3842-A2E2-0815A0178AA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939"/>
          <a:stretch/>
        </p:blipFill>
        <p:spPr bwMode="auto">
          <a:xfrm>
            <a:off x="6003635" y="371699"/>
            <a:ext cx="4908107"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148BA03-790F-0042-B314-895FC56817B0}"/>
              </a:ext>
            </a:extLst>
          </p:cNvPr>
          <p:cNvSpPr txBox="1"/>
          <p:nvPr/>
        </p:nvSpPr>
        <p:spPr>
          <a:xfrm>
            <a:off x="0" y="5684081"/>
            <a:ext cx="5675586" cy="523220"/>
          </a:xfrm>
          <a:prstGeom prst="rect">
            <a:avLst/>
          </a:prstGeom>
          <a:noFill/>
        </p:spPr>
        <p:txBody>
          <a:bodyPr wrap="square" rtlCol="0">
            <a:spAutoFit/>
          </a:bodyPr>
          <a:lstStyle/>
          <a:p>
            <a:pPr algn="r"/>
            <a:r>
              <a:rPr lang="en-US" sz="2800" dirty="0"/>
              <a:t>The solid triangle is the “Initiator” </a:t>
            </a:r>
          </a:p>
        </p:txBody>
      </p:sp>
      <p:sp>
        <p:nvSpPr>
          <p:cNvPr id="3" name="Right Arrow 2">
            <a:extLst>
              <a:ext uri="{FF2B5EF4-FFF2-40B4-BE49-F238E27FC236}">
                <a16:creationId xmlns:a16="http://schemas.microsoft.com/office/drawing/2014/main" id="{94A17B02-13DB-CD41-B745-06BA8B909065}"/>
              </a:ext>
            </a:extLst>
          </p:cNvPr>
          <p:cNvSpPr/>
          <p:nvPr/>
        </p:nvSpPr>
        <p:spPr>
          <a:xfrm>
            <a:off x="5699162" y="5754088"/>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63AA85-F3BE-7145-82BB-2E685B28FBE6}"/>
              </a:ext>
            </a:extLst>
          </p:cNvPr>
          <p:cNvSpPr txBox="1"/>
          <p:nvPr/>
        </p:nvSpPr>
        <p:spPr>
          <a:xfrm>
            <a:off x="288033" y="6257894"/>
            <a:ext cx="5900333" cy="369332"/>
          </a:xfrm>
          <a:prstGeom prst="rect">
            <a:avLst/>
          </a:prstGeom>
          <a:noFill/>
        </p:spPr>
        <p:txBody>
          <a:bodyPr wrap="none" rtlCol="0">
            <a:spAutoFit/>
          </a:bodyPr>
          <a:lstStyle/>
          <a:p>
            <a:r>
              <a:rPr lang="en-US" dirty="0"/>
              <a:t>A “generator” is then applied to create the </a:t>
            </a:r>
            <a:r>
              <a:rPr lang="en-US" dirty="0" err="1"/>
              <a:t>Sierpinski</a:t>
            </a:r>
            <a:r>
              <a:rPr lang="en-US" dirty="0"/>
              <a:t> triangle</a:t>
            </a:r>
          </a:p>
        </p:txBody>
      </p:sp>
      <p:pic>
        <p:nvPicPr>
          <p:cNvPr id="6" name="Picture 5" descr="Shape, arrow&#10;&#10;Description automatically generated">
            <a:extLst>
              <a:ext uri="{FF2B5EF4-FFF2-40B4-BE49-F238E27FC236}">
                <a16:creationId xmlns:a16="http://schemas.microsoft.com/office/drawing/2014/main" id="{045EEE0E-D1E9-3F4C-9BEE-D808BC6A1903}"/>
              </a:ext>
            </a:extLst>
          </p:cNvPr>
          <p:cNvPicPr>
            <a:picLocks noChangeAspect="1"/>
          </p:cNvPicPr>
          <p:nvPr/>
        </p:nvPicPr>
        <p:blipFill>
          <a:blip r:embed="rId5"/>
          <a:stretch>
            <a:fillRect/>
          </a:stretch>
        </p:blipFill>
        <p:spPr>
          <a:xfrm>
            <a:off x="9288700" y="4899809"/>
            <a:ext cx="674449" cy="685880"/>
          </a:xfrm>
          <a:prstGeom prst="rect">
            <a:avLst/>
          </a:prstGeom>
        </p:spPr>
      </p:pic>
      <p:pic>
        <p:nvPicPr>
          <p:cNvPr id="8" name="Picture 7" descr="Shape&#10;&#10;Description automatically generated">
            <a:extLst>
              <a:ext uri="{FF2B5EF4-FFF2-40B4-BE49-F238E27FC236}">
                <a16:creationId xmlns:a16="http://schemas.microsoft.com/office/drawing/2014/main" id="{657D2841-339C-7E4B-B930-E8980290433E}"/>
              </a:ext>
            </a:extLst>
          </p:cNvPr>
          <p:cNvPicPr>
            <a:picLocks noChangeAspect="1"/>
          </p:cNvPicPr>
          <p:nvPr/>
        </p:nvPicPr>
        <p:blipFill>
          <a:blip r:embed="rId6"/>
          <a:stretch>
            <a:fillRect/>
          </a:stretch>
        </p:blipFill>
        <p:spPr>
          <a:xfrm>
            <a:off x="9252404" y="5754087"/>
            <a:ext cx="772616" cy="731520"/>
          </a:xfrm>
          <a:prstGeom prst="rect">
            <a:avLst/>
          </a:prstGeom>
        </p:spPr>
      </p:pic>
      <p:sp>
        <p:nvSpPr>
          <p:cNvPr id="9" name="TextBox 8">
            <a:extLst>
              <a:ext uri="{FF2B5EF4-FFF2-40B4-BE49-F238E27FC236}">
                <a16:creationId xmlns:a16="http://schemas.microsoft.com/office/drawing/2014/main" id="{56BFCDA1-3B17-3E48-B6F2-83E05EDFC7DA}"/>
              </a:ext>
            </a:extLst>
          </p:cNvPr>
          <p:cNvSpPr txBox="1"/>
          <p:nvPr/>
        </p:nvSpPr>
        <p:spPr>
          <a:xfrm>
            <a:off x="10063243" y="5092995"/>
            <a:ext cx="1217901" cy="369332"/>
          </a:xfrm>
          <a:prstGeom prst="rect">
            <a:avLst/>
          </a:prstGeom>
          <a:noFill/>
        </p:spPr>
        <p:txBody>
          <a:bodyPr wrap="square" rtlCol="0">
            <a:spAutoFit/>
          </a:bodyPr>
          <a:lstStyle/>
          <a:p>
            <a:r>
              <a:rPr lang="en-US" dirty="0"/>
              <a:t>Initiator</a:t>
            </a:r>
          </a:p>
        </p:txBody>
      </p:sp>
      <p:sp>
        <p:nvSpPr>
          <p:cNvPr id="14" name="TextBox 13">
            <a:extLst>
              <a:ext uri="{FF2B5EF4-FFF2-40B4-BE49-F238E27FC236}">
                <a16:creationId xmlns:a16="http://schemas.microsoft.com/office/drawing/2014/main" id="{3306F27B-EE1F-0346-83C8-5E0DE51C9CE8}"/>
              </a:ext>
            </a:extLst>
          </p:cNvPr>
          <p:cNvSpPr txBox="1"/>
          <p:nvPr/>
        </p:nvSpPr>
        <p:spPr>
          <a:xfrm>
            <a:off x="10073875" y="5935956"/>
            <a:ext cx="1217901" cy="338554"/>
          </a:xfrm>
          <a:prstGeom prst="rect">
            <a:avLst/>
          </a:prstGeom>
          <a:noFill/>
        </p:spPr>
        <p:txBody>
          <a:bodyPr wrap="square" rtlCol="0">
            <a:spAutoFit/>
          </a:bodyPr>
          <a:lstStyle/>
          <a:p>
            <a:r>
              <a:rPr lang="en-US" sz="1600" dirty="0"/>
              <a:t>Generator</a:t>
            </a:r>
          </a:p>
        </p:txBody>
      </p:sp>
    </p:spTree>
    <p:extLst>
      <p:ext uri="{BB962C8B-B14F-4D97-AF65-F5344CB8AC3E}">
        <p14:creationId xmlns:p14="http://schemas.microsoft.com/office/powerpoint/2010/main" val="3652602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E63847F5-8691-7E44-AC75-7DC345F4C65F}"/>
              </a:ext>
            </a:extLst>
          </p:cNvPr>
          <p:cNvSpPr>
            <a:spLocks noChangeArrowheads="1"/>
          </p:cNvSpPr>
          <p:nvPr/>
        </p:nvSpPr>
        <p:spPr bwMode="auto">
          <a:xfrm>
            <a:off x="2490788" y="376238"/>
            <a:ext cx="7772400" cy="11430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GB" altLang="en-US" sz="6000" dirty="0">
                <a:latin typeface="+mj-lt"/>
              </a:rPr>
              <a:t>Self Similarity</a:t>
            </a:r>
            <a:endParaRPr lang="en-US" altLang="en-US" sz="6000" dirty="0">
              <a:latin typeface="+mj-lt"/>
            </a:endParaRPr>
          </a:p>
        </p:txBody>
      </p:sp>
      <p:sp>
        <p:nvSpPr>
          <p:cNvPr id="61442" name="Rectangle 3">
            <a:extLst>
              <a:ext uri="{FF2B5EF4-FFF2-40B4-BE49-F238E27FC236}">
                <a16:creationId xmlns:a16="http://schemas.microsoft.com/office/drawing/2014/main" id="{DC8555DB-E5DE-A54E-A5FF-EA99B7652413}"/>
              </a:ext>
            </a:extLst>
          </p:cNvPr>
          <p:cNvSpPr>
            <a:spLocks noChangeArrowheads="1"/>
          </p:cNvSpPr>
          <p:nvPr/>
        </p:nvSpPr>
        <p:spPr bwMode="auto">
          <a:xfrm>
            <a:off x="2133600" y="1446213"/>
            <a:ext cx="83391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tabLst>
                <a:tab pos="2290763" algn="l"/>
              </a:tabLst>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tabLst>
                <a:tab pos="2290763" algn="l"/>
              </a:tabLst>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tabLst>
                <a:tab pos="2290763"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tabLst>
                <a:tab pos="2290763" algn="l"/>
              </a:tabLst>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tabLst>
                <a:tab pos="2290763"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2290763"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2290763"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2290763"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2290763" algn="l"/>
              </a:tabLst>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GB" altLang="en-US" b="1" dirty="0">
                <a:latin typeface="+mj-lt"/>
              </a:rPr>
              <a:t>Natural vs. Mathematical.</a:t>
            </a:r>
          </a:p>
        </p:txBody>
      </p:sp>
      <p:sp>
        <p:nvSpPr>
          <p:cNvPr id="61443" name="Line 4">
            <a:extLst>
              <a:ext uri="{FF2B5EF4-FFF2-40B4-BE49-F238E27FC236}">
                <a16:creationId xmlns:a16="http://schemas.microsoft.com/office/drawing/2014/main" id="{A1918C93-5D29-B84E-8AF2-B56AB5384BFA}"/>
              </a:ext>
            </a:extLst>
          </p:cNvPr>
          <p:cNvSpPr>
            <a:spLocks noChangeShapeType="1"/>
          </p:cNvSpPr>
          <p:nvPr/>
        </p:nvSpPr>
        <p:spPr bwMode="auto">
          <a:xfrm>
            <a:off x="3149600" y="1476375"/>
            <a:ext cx="6383338" cy="0"/>
          </a:xfrm>
          <a:prstGeom prst="line">
            <a:avLst/>
          </a:prstGeom>
          <a:noFill/>
          <a:ln w="57150" cmpd="thinThick">
            <a:solidFill>
              <a:schemeClr val="accent2"/>
            </a:solidFill>
            <a:round/>
            <a:headEnd/>
            <a:tailEnd/>
          </a:ln>
          <a:extLst>
            <a:ext uri="{909E8E84-426E-40DD-AFC4-6F175D3DCCD1}">
              <a14:hiddenFill xmlns:a14="http://schemas.microsoft.com/office/drawing/2010/main">
                <a:noFill/>
              </a14:hiddenFill>
            </a:ext>
          </a:extLst>
        </p:spPr>
        <p:txBody>
          <a:bodyPr anchor="ctr"/>
          <a:lstStyle/>
          <a:p>
            <a:endParaRPr lang="en-US"/>
          </a:p>
        </p:txBody>
      </p:sp>
      <p:pic>
        <p:nvPicPr>
          <p:cNvPr id="61444" name="Picture 5" descr="realfractal fern">
            <a:extLst>
              <a:ext uri="{FF2B5EF4-FFF2-40B4-BE49-F238E27FC236}">
                <a16:creationId xmlns:a16="http://schemas.microsoft.com/office/drawing/2014/main" id="{0D3B8EC2-11CD-1045-ABD4-B2F1D35DA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363" y="2379663"/>
            <a:ext cx="5619750" cy="4246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830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6">
            <a:extLst>
              <a:ext uri="{FF2B5EF4-FFF2-40B4-BE49-F238E27FC236}">
                <a16:creationId xmlns:a16="http://schemas.microsoft.com/office/drawing/2014/main" id="{0713B6C9-4B72-FF40-811C-AA6603D68C18}"/>
              </a:ext>
            </a:extLst>
          </p:cNvPr>
          <p:cNvPicPr>
            <a:picLocks noChangeAspect="1" noChangeArrowheads="1"/>
          </p:cNvPicPr>
          <p:nvPr/>
        </p:nvPicPr>
        <p:blipFill>
          <a:blip r:embed="rId3">
            <a:lum bright="12000"/>
            <a:alphaModFix amt="50000"/>
            <a:extLst>
              <a:ext uri="{28A0092B-C50C-407E-A947-70E740481C1C}">
                <a14:useLocalDpi xmlns:a14="http://schemas.microsoft.com/office/drawing/2010/main" val="0"/>
              </a:ext>
            </a:extLst>
          </a:blip>
          <a:srcRect/>
          <a:stretch>
            <a:fillRect/>
          </a:stretch>
        </p:blipFill>
        <p:spPr bwMode="auto">
          <a:xfrm>
            <a:off x="2050528" y="0"/>
            <a:ext cx="8607425" cy="687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2930" name="Rectangle 2">
            <a:extLst>
              <a:ext uri="{FF2B5EF4-FFF2-40B4-BE49-F238E27FC236}">
                <a16:creationId xmlns:a16="http://schemas.microsoft.com/office/drawing/2014/main" id="{CE72D50B-AFF9-A548-936D-29E4012F3EAE}"/>
              </a:ext>
            </a:extLst>
          </p:cNvPr>
          <p:cNvSpPr>
            <a:spLocks noGrp="1" noChangeArrowheads="1"/>
          </p:cNvSpPr>
          <p:nvPr>
            <p:ph type="title"/>
          </p:nvPr>
        </p:nvSpPr>
        <p:spPr>
          <a:xfrm>
            <a:off x="2414588" y="376238"/>
            <a:ext cx="7772400" cy="1143000"/>
          </a:xfrm>
          <a:effectLst>
            <a:outerShdw blurRad="63500" dist="35921" dir="2700000" algn="ctr" rotWithShape="0">
              <a:schemeClr val="bg2">
                <a:alpha val="50000"/>
              </a:schemeClr>
            </a:outerShdw>
          </a:effectLst>
        </p:spPr>
        <p:txBody>
          <a:bodyPr>
            <a:normAutofit/>
          </a:bodyPr>
          <a:lstStyle/>
          <a:p>
            <a:pPr>
              <a:defRPr/>
            </a:pPr>
            <a:r>
              <a:rPr lang="en-GB" altLang="en-US" sz="3600" b="1" dirty="0">
                <a:ea typeface="ＭＳ Ｐゴシック" panose="020B0600070205080204" pitchFamily="34" charset="-128"/>
              </a:rPr>
              <a:t>Self-Similarity</a:t>
            </a:r>
            <a:endParaRPr lang="en-US" altLang="en-US" sz="3600" b="1" dirty="0">
              <a:ea typeface="ＭＳ Ｐゴシック" panose="020B0600070205080204" pitchFamily="34" charset="-128"/>
            </a:endParaRPr>
          </a:p>
        </p:txBody>
      </p:sp>
      <p:sp>
        <p:nvSpPr>
          <p:cNvPr id="65539" name="Line 3">
            <a:extLst>
              <a:ext uri="{FF2B5EF4-FFF2-40B4-BE49-F238E27FC236}">
                <a16:creationId xmlns:a16="http://schemas.microsoft.com/office/drawing/2014/main" id="{C37C970F-320B-7246-84BC-3191C954AA31}"/>
              </a:ext>
            </a:extLst>
          </p:cNvPr>
          <p:cNvSpPr>
            <a:spLocks noChangeShapeType="1"/>
          </p:cNvSpPr>
          <p:nvPr/>
        </p:nvSpPr>
        <p:spPr bwMode="auto">
          <a:xfrm>
            <a:off x="3149600" y="1476375"/>
            <a:ext cx="6383338" cy="0"/>
          </a:xfrm>
          <a:prstGeom prst="line">
            <a:avLst/>
          </a:prstGeom>
          <a:noFill/>
          <a:ln w="57150" cmpd="thinThick">
            <a:solidFill>
              <a:schemeClr val="accent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65540" name="Rectangle 4">
            <a:extLst>
              <a:ext uri="{FF2B5EF4-FFF2-40B4-BE49-F238E27FC236}">
                <a16:creationId xmlns:a16="http://schemas.microsoft.com/office/drawing/2014/main" id="{692CBAA5-3856-024A-91D0-A2A15C161593}"/>
              </a:ext>
            </a:extLst>
          </p:cNvPr>
          <p:cNvSpPr>
            <a:spLocks noChangeArrowheads="1"/>
          </p:cNvSpPr>
          <p:nvPr/>
        </p:nvSpPr>
        <p:spPr bwMode="auto">
          <a:xfrm>
            <a:off x="2441576" y="1882776"/>
            <a:ext cx="7840663"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tabLst>
                <a:tab pos="180975" algn="l"/>
              </a:tabLst>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tabLst>
                <a:tab pos="180975" algn="l"/>
              </a:tabLst>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tabLst>
                <a:tab pos="180975"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tabLst>
                <a:tab pos="180975" algn="l"/>
              </a:tabLst>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tabLst>
                <a:tab pos="180975"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180975"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180975"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180975"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180975" algn="l"/>
              </a:tabLst>
              <a:defRPr sz="2000">
                <a:solidFill>
                  <a:schemeClr val="tx1"/>
                </a:solidFill>
                <a:latin typeface="Tahoma" panose="020B0604030504040204" pitchFamily="34" charset="0"/>
                <a:ea typeface="ＭＳ Ｐゴシック" panose="020B0600070205080204" pitchFamily="34" charset="-128"/>
              </a:defRPr>
            </a:lvl9pPr>
          </a:lstStyle>
          <a:p>
            <a:pPr algn="just">
              <a:lnSpc>
                <a:spcPct val="85000"/>
              </a:lnSpc>
              <a:spcBef>
                <a:spcPct val="0"/>
              </a:spcBef>
              <a:buFontTx/>
              <a:buNone/>
            </a:pPr>
            <a:r>
              <a:rPr lang="en-US" altLang="en-US" sz="2400" b="1" dirty="0">
                <a:latin typeface="+mj-lt"/>
              </a:rPr>
              <a:t>“For a stone, when it is examined, will be found a mountain in miniature. The fineness of Nature’s work is so great, that, into a single block, a foot or two in diameter, she can compress as many changes of form and structure, on a small scale, as she needs for her mountains on a large one.”</a:t>
            </a:r>
          </a:p>
          <a:p>
            <a:pPr algn="just">
              <a:lnSpc>
                <a:spcPct val="85000"/>
              </a:lnSpc>
              <a:spcBef>
                <a:spcPct val="0"/>
              </a:spcBef>
              <a:buFontTx/>
              <a:buNone/>
            </a:pPr>
            <a:endParaRPr lang="en-US" altLang="en-US" sz="2400" b="1" dirty="0">
              <a:latin typeface="+mj-lt"/>
            </a:endParaRPr>
          </a:p>
          <a:p>
            <a:pPr>
              <a:lnSpc>
                <a:spcPct val="85000"/>
              </a:lnSpc>
              <a:spcBef>
                <a:spcPct val="25000"/>
              </a:spcBef>
              <a:buFontTx/>
              <a:buNone/>
            </a:pPr>
            <a:r>
              <a:rPr lang="en-US" altLang="en-US" sz="2400" b="1" dirty="0">
                <a:latin typeface="+mj-lt"/>
              </a:rPr>
              <a:t>	—John Ruskin (1819–1900) </a:t>
            </a:r>
          </a:p>
          <a:p>
            <a:pPr>
              <a:lnSpc>
                <a:spcPct val="85000"/>
              </a:lnSpc>
              <a:spcBef>
                <a:spcPct val="0"/>
              </a:spcBef>
              <a:buFontTx/>
              <a:buNone/>
            </a:pPr>
            <a:r>
              <a:rPr lang="en-US" altLang="en-US" sz="2400" b="1" dirty="0">
                <a:latin typeface="+mj-lt"/>
              </a:rPr>
              <a:t>	</a:t>
            </a:r>
            <a:r>
              <a:rPr lang="en-US" altLang="en-US" sz="2300" b="1" dirty="0">
                <a:latin typeface="+mj-lt"/>
              </a:rPr>
              <a:t>Modern Painters (1856), “Of Mountain Beauty”, Ch.18. v.4.</a:t>
            </a:r>
            <a:r>
              <a:rPr lang="en-US" altLang="en-US" sz="2300" dirty="0">
                <a:latin typeface="+mj-lt"/>
              </a:rPr>
              <a:t> </a:t>
            </a:r>
          </a:p>
          <a:p>
            <a:pPr>
              <a:lnSpc>
                <a:spcPct val="80000"/>
              </a:lnSpc>
            </a:pPr>
            <a:endParaRPr lang="en-GB" altLang="en-US" sz="2300" dirty="0">
              <a:latin typeface="Times New Roman" panose="02020603050405020304" pitchFamily="18" charset="0"/>
            </a:endParaRPr>
          </a:p>
        </p:txBody>
      </p:sp>
    </p:spTree>
    <p:extLst>
      <p:ext uri="{BB962C8B-B14F-4D97-AF65-F5344CB8AC3E}">
        <p14:creationId xmlns:p14="http://schemas.microsoft.com/office/powerpoint/2010/main" val="312783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1EA329-DE1D-834E-B7F2-C45C9AF991CD}"/>
              </a:ext>
            </a:extLst>
          </p:cNvPr>
          <p:cNvSpPr>
            <a:spLocks noGrp="1"/>
          </p:cNvSpPr>
          <p:nvPr>
            <p:ph type="title"/>
          </p:nvPr>
        </p:nvSpPr>
        <p:spPr/>
        <p:txBody>
          <a:bodyPr/>
          <a:lstStyle/>
          <a:p>
            <a:r>
              <a:rPr lang="en-US" dirty="0"/>
              <a:t>Examples: Fractals in Nature</a:t>
            </a:r>
          </a:p>
        </p:txBody>
      </p:sp>
      <p:pic>
        <p:nvPicPr>
          <p:cNvPr id="10" name="Content Placeholder 9">
            <a:extLst>
              <a:ext uri="{FF2B5EF4-FFF2-40B4-BE49-F238E27FC236}">
                <a16:creationId xmlns:a16="http://schemas.microsoft.com/office/drawing/2014/main" id="{3510FCF6-2DEC-8246-AB67-E450F889D3B0}"/>
              </a:ext>
            </a:extLst>
          </p:cNvPr>
          <p:cNvPicPr>
            <a:picLocks noGrp="1" noChangeAspect="1"/>
          </p:cNvPicPr>
          <p:nvPr>
            <p:ph sz="half" idx="1"/>
          </p:nvPr>
        </p:nvPicPr>
        <p:blipFill>
          <a:blip r:embed="rId2"/>
          <a:stretch>
            <a:fillRect/>
          </a:stretch>
        </p:blipFill>
        <p:spPr>
          <a:xfrm>
            <a:off x="317442" y="1928654"/>
            <a:ext cx="5702358" cy="4145280"/>
          </a:xfrm>
        </p:spPr>
      </p:pic>
      <p:pic>
        <p:nvPicPr>
          <p:cNvPr id="8" name="Content Placeholder 7">
            <a:extLst>
              <a:ext uri="{FF2B5EF4-FFF2-40B4-BE49-F238E27FC236}">
                <a16:creationId xmlns:a16="http://schemas.microsoft.com/office/drawing/2014/main" id="{8DC6B614-790C-2F4F-BF94-21DF36F7DAAF}"/>
              </a:ext>
            </a:extLst>
          </p:cNvPr>
          <p:cNvPicPr>
            <a:picLocks noGrp="1" noChangeAspect="1"/>
          </p:cNvPicPr>
          <p:nvPr>
            <p:ph sz="half" idx="2"/>
          </p:nvPr>
        </p:nvPicPr>
        <p:blipFill>
          <a:blip r:embed="rId3"/>
          <a:stretch>
            <a:fillRect/>
          </a:stretch>
        </p:blipFill>
        <p:spPr>
          <a:xfrm>
            <a:off x="6172200" y="1928654"/>
            <a:ext cx="5181600" cy="4145280"/>
          </a:xfrm>
        </p:spPr>
      </p:pic>
      <p:sp>
        <p:nvSpPr>
          <p:cNvPr id="11" name="TextBox 10">
            <a:extLst>
              <a:ext uri="{FF2B5EF4-FFF2-40B4-BE49-F238E27FC236}">
                <a16:creationId xmlns:a16="http://schemas.microsoft.com/office/drawing/2014/main" id="{3A68518A-22B4-C945-B877-5851E7AE88B8}"/>
              </a:ext>
            </a:extLst>
          </p:cNvPr>
          <p:cNvSpPr txBox="1"/>
          <p:nvPr/>
        </p:nvSpPr>
        <p:spPr>
          <a:xfrm>
            <a:off x="7062952" y="6327231"/>
            <a:ext cx="3752193" cy="369332"/>
          </a:xfrm>
          <a:prstGeom prst="rect">
            <a:avLst/>
          </a:prstGeom>
          <a:noFill/>
        </p:spPr>
        <p:txBody>
          <a:bodyPr wrap="square" rtlCol="0">
            <a:spAutoFit/>
          </a:bodyPr>
          <a:lstStyle/>
          <a:p>
            <a:pPr algn="ctr"/>
            <a:r>
              <a:rPr lang="en-US" dirty="0" err="1"/>
              <a:t>Romanescu</a:t>
            </a:r>
            <a:endParaRPr lang="en-US" dirty="0"/>
          </a:p>
        </p:txBody>
      </p:sp>
      <p:sp>
        <p:nvSpPr>
          <p:cNvPr id="12" name="TextBox 11">
            <a:extLst>
              <a:ext uri="{FF2B5EF4-FFF2-40B4-BE49-F238E27FC236}">
                <a16:creationId xmlns:a16="http://schemas.microsoft.com/office/drawing/2014/main" id="{BBA08EA9-031D-F84C-9E39-6D50FB00D9F4}"/>
              </a:ext>
            </a:extLst>
          </p:cNvPr>
          <p:cNvSpPr txBox="1"/>
          <p:nvPr/>
        </p:nvSpPr>
        <p:spPr>
          <a:xfrm>
            <a:off x="1466193" y="6327231"/>
            <a:ext cx="3752193" cy="369332"/>
          </a:xfrm>
          <a:prstGeom prst="rect">
            <a:avLst/>
          </a:prstGeom>
          <a:noFill/>
        </p:spPr>
        <p:txBody>
          <a:bodyPr wrap="square" rtlCol="0">
            <a:spAutoFit/>
          </a:bodyPr>
          <a:lstStyle/>
          <a:p>
            <a:pPr algn="ctr"/>
            <a:r>
              <a:rPr lang="en-US" dirty="0"/>
              <a:t>Ice Crystals on Glass</a:t>
            </a:r>
          </a:p>
        </p:txBody>
      </p:sp>
    </p:spTree>
    <p:extLst>
      <p:ext uri="{BB962C8B-B14F-4D97-AF65-F5344CB8AC3E}">
        <p14:creationId xmlns:p14="http://schemas.microsoft.com/office/powerpoint/2010/main" val="4140533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a:extLst>
              <a:ext uri="{FF2B5EF4-FFF2-40B4-BE49-F238E27FC236}">
                <a16:creationId xmlns:a16="http://schemas.microsoft.com/office/drawing/2014/main" id="{DDC943C4-EC5D-624C-BEF0-797CEB6F0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1" y="503238"/>
            <a:ext cx="8143875"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886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9433D65C-D4B5-5C43-B829-DCFC509D848C}"/>
              </a:ext>
            </a:extLst>
          </p:cNvPr>
          <p:cNvSpPr>
            <a:spLocks noGrp="1" noChangeArrowheads="1"/>
          </p:cNvSpPr>
          <p:nvPr>
            <p:ph type="title"/>
          </p:nvPr>
        </p:nvSpPr>
        <p:spPr>
          <a:xfrm>
            <a:off x="2209800" y="295275"/>
            <a:ext cx="7772400" cy="1143000"/>
          </a:xfrm>
        </p:spPr>
        <p:txBody>
          <a:bodyPr/>
          <a:lstStyle/>
          <a:p>
            <a:endParaRPr lang="en-GB" altLang="en-US">
              <a:ea typeface="ＭＳ Ｐゴシック" panose="020B0600070205080204" pitchFamily="34" charset="-128"/>
            </a:endParaRPr>
          </a:p>
        </p:txBody>
      </p:sp>
      <p:sp>
        <p:nvSpPr>
          <p:cNvPr id="71682" name="Rectangle 3">
            <a:extLst>
              <a:ext uri="{FF2B5EF4-FFF2-40B4-BE49-F238E27FC236}">
                <a16:creationId xmlns:a16="http://schemas.microsoft.com/office/drawing/2014/main" id="{4E8D1DB8-38FB-8248-934C-7114E9F21E86}"/>
              </a:ext>
            </a:extLst>
          </p:cNvPr>
          <p:cNvSpPr>
            <a:spLocks noGrp="1" noChangeArrowheads="1"/>
          </p:cNvSpPr>
          <p:nvPr>
            <p:ph type="body" idx="1"/>
          </p:nvPr>
        </p:nvSpPr>
        <p:spPr>
          <a:xfrm>
            <a:off x="2209800" y="1666875"/>
            <a:ext cx="7772400" cy="4114800"/>
          </a:xfrm>
        </p:spPr>
        <p:txBody>
          <a:bodyPr/>
          <a:lstStyle/>
          <a:p>
            <a:endParaRPr lang="en-GB" altLang="en-US">
              <a:ea typeface="ＭＳ Ｐゴシック" panose="020B0600070205080204" pitchFamily="34" charset="-128"/>
            </a:endParaRPr>
          </a:p>
        </p:txBody>
      </p:sp>
      <p:pic>
        <p:nvPicPr>
          <p:cNvPr id="71683" name="Picture 5">
            <a:extLst>
              <a:ext uri="{FF2B5EF4-FFF2-40B4-BE49-F238E27FC236}">
                <a16:creationId xmlns:a16="http://schemas.microsoft.com/office/drawing/2014/main" id="{B6396111-28F0-884B-BACA-59E8A2BC8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85" t="4913" r="722" b="1146"/>
          <a:stretch>
            <a:fillRect/>
          </a:stretch>
        </p:blipFill>
        <p:spPr bwMode="auto">
          <a:xfrm>
            <a:off x="2200275" y="168276"/>
            <a:ext cx="8250238" cy="5883275"/>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71684" name="Picture 4">
            <a:extLst>
              <a:ext uri="{FF2B5EF4-FFF2-40B4-BE49-F238E27FC236}">
                <a16:creationId xmlns:a16="http://schemas.microsoft.com/office/drawing/2014/main" id="{7AC1A913-246F-B640-BC9E-C40E958A7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1" y="3902076"/>
            <a:ext cx="350996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6">
            <a:extLst>
              <a:ext uri="{FF2B5EF4-FFF2-40B4-BE49-F238E27FC236}">
                <a16:creationId xmlns:a16="http://schemas.microsoft.com/office/drawing/2014/main" id="{8BAC4FAC-2133-B841-96F4-CD61C7221260}"/>
              </a:ext>
            </a:extLst>
          </p:cNvPr>
          <p:cNvSpPr>
            <a:spLocks noChangeArrowheads="1"/>
          </p:cNvSpPr>
          <p:nvPr/>
        </p:nvSpPr>
        <p:spPr bwMode="auto">
          <a:xfrm>
            <a:off x="7578726" y="1252539"/>
            <a:ext cx="1135063" cy="623887"/>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endParaRPr lang="en-GB" altLang="en-US" sz="2000">
              <a:solidFill>
                <a:schemeClr val="accent2"/>
              </a:solidFill>
              <a:latin typeface="Times New Roman" panose="02020603050405020304" pitchFamily="18" charset="0"/>
            </a:endParaRPr>
          </a:p>
        </p:txBody>
      </p:sp>
      <p:sp>
        <p:nvSpPr>
          <p:cNvPr id="71686" name="Text Box 9">
            <a:extLst>
              <a:ext uri="{FF2B5EF4-FFF2-40B4-BE49-F238E27FC236}">
                <a16:creationId xmlns:a16="http://schemas.microsoft.com/office/drawing/2014/main" id="{93601859-8615-EA44-8AC3-DF32AA98E1BD}"/>
              </a:ext>
            </a:extLst>
          </p:cNvPr>
          <p:cNvSpPr txBox="1">
            <a:spLocks noChangeArrowheads="1"/>
          </p:cNvSpPr>
          <p:nvPr/>
        </p:nvSpPr>
        <p:spPr bwMode="auto">
          <a:xfrm>
            <a:off x="832884" y="6153150"/>
            <a:ext cx="105262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GB" altLang="en-US" sz="3000" dirty="0">
                <a:latin typeface="+mj-lt"/>
              </a:rPr>
              <a:t>A sponge: </a:t>
            </a:r>
            <a:r>
              <a:rPr lang="en-GB" altLang="en-US" sz="3000" dirty="0" err="1">
                <a:latin typeface="+mj-lt"/>
              </a:rPr>
              <a:t>Cladina</a:t>
            </a:r>
            <a:r>
              <a:rPr lang="en-GB" altLang="en-US" sz="3000" dirty="0">
                <a:latin typeface="+mj-lt"/>
              </a:rPr>
              <a:t> </a:t>
            </a:r>
            <a:r>
              <a:rPr lang="en-GB" altLang="en-US" sz="3000" dirty="0" err="1">
                <a:latin typeface="+mj-lt"/>
              </a:rPr>
              <a:t>Confusa</a:t>
            </a:r>
            <a:r>
              <a:rPr lang="en-GB" altLang="en-US" sz="3000" dirty="0">
                <a:latin typeface="+mj-lt"/>
              </a:rPr>
              <a:t> Lichen</a:t>
            </a:r>
            <a:r>
              <a:rPr lang="en-GB" altLang="en-US" sz="3600" dirty="0">
                <a:latin typeface="+mj-lt"/>
              </a:rPr>
              <a:t> </a:t>
            </a:r>
            <a:r>
              <a:rPr lang="en-GB" altLang="en-US" sz="2000" dirty="0">
                <a:latin typeface="+mj-lt"/>
              </a:rPr>
              <a:t>(Rangitoto Island, New Zealand)</a:t>
            </a:r>
          </a:p>
        </p:txBody>
      </p:sp>
    </p:spTree>
    <p:extLst>
      <p:ext uri="{BB962C8B-B14F-4D97-AF65-F5344CB8AC3E}">
        <p14:creationId xmlns:p14="http://schemas.microsoft.com/office/powerpoint/2010/main" val="1251812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8">
            <a:extLst>
              <a:ext uri="{FF2B5EF4-FFF2-40B4-BE49-F238E27FC236}">
                <a16:creationId xmlns:a16="http://schemas.microsoft.com/office/drawing/2014/main" id="{62FC4A59-0CE6-304F-B670-F248EE161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426" y="93664"/>
            <a:ext cx="7618413" cy="57118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706" name="Text Box 9">
            <a:extLst>
              <a:ext uri="{FF2B5EF4-FFF2-40B4-BE49-F238E27FC236}">
                <a16:creationId xmlns:a16="http://schemas.microsoft.com/office/drawing/2014/main" id="{363CD7BD-6C5D-804A-B004-28C02B65A0A8}"/>
              </a:ext>
            </a:extLst>
          </p:cNvPr>
          <p:cNvSpPr txBox="1">
            <a:spLocks noChangeArrowheads="1"/>
          </p:cNvSpPr>
          <p:nvPr/>
        </p:nvSpPr>
        <p:spPr bwMode="auto">
          <a:xfrm>
            <a:off x="2095501" y="5767389"/>
            <a:ext cx="8435975"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GB" altLang="en-US" sz="3600" dirty="0">
                <a:latin typeface="+mj-lt"/>
              </a:rPr>
              <a:t>Example: Guggenheim Museum Bilbao</a:t>
            </a:r>
          </a:p>
          <a:p>
            <a:pPr algn="ctr">
              <a:spcBef>
                <a:spcPct val="0"/>
              </a:spcBef>
              <a:buFontTx/>
              <a:buNone/>
            </a:pPr>
            <a:r>
              <a:rPr lang="en-GB" altLang="en-US" sz="2800" dirty="0">
                <a:latin typeface="+mj-lt"/>
              </a:rPr>
              <a:t>Design by Frank Gehry, based on self-similarity, 1997.</a:t>
            </a:r>
          </a:p>
        </p:txBody>
      </p:sp>
      <p:pic>
        <p:nvPicPr>
          <p:cNvPr id="72707" name="Picture 12">
            <a:extLst>
              <a:ext uri="{FF2B5EF4-FFF2-40B4-BE49-F238E27FC236}">
                <a16:creationId xmlns:a16="http://schemas.microsoft.com/office/drawing/2014/main" id="{D2992138-E085-2444-A92E-31692BA53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4362450"/>
            <a:ext cx="2249488" cy="153035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203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A90DA-9A64-0B48-9BFB-73083D550F07}"/>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9E6FFDA8-A577-F64E-85ED-C86B5B82E9BA}"/>
              </a:ext>
            </a:extLst>
          </p:cNvPr>
          <p:cNvSpPr>
            <a:spLocks noGrp="1"/>
          </p:cNvSpPr>
          <p:nvPr>
            <p:ph idx="1"/>
          </p:nvPr>
        </p:nvSpPr>
        <p:spPr/>
        <p:txBody>
          <a:bodyPr>
            <a:normAutofit fontScale="92500"/>
          </a:bodyPr>
          <a:lstStyle/>
          <a:p>
            <a:r>
              <a:rPr lang="en-US" dirty="0"/>
              <a:t>In mathematics, a </a:t>
            </a:r>
            <a:r>
              <a:rPr lang="en-US" dirty="0">
                <a:solidFill>
                  <a:srgbClr val="002BFF"/>
                </a:solidFill>
              </a:rPr>
              <a:t>fractal</a:t>
            </a:r>
            <a:r>
              <a:rPr lang="en-US" dirty="0"/>
              <a:t> is a subset of Euclidean space with a fractal dimension that </a:t>
            </a:r>
            <a:r>
              <a:rPr lang="en-US" dirty="0">
                <a:solidFill>
                  <a:srgbClr val="002BFF"/>
                </a:solidFill>
              </a:rPr>
              <a:t>strictly exceeds its topological dimension</a:t>
            </a:r>
            <a:r>
              <a:rPr lang="en-US" dirty="0"/>
              <a:t>. </a:t>
            </a:r>
          </a:p>
          <a:p>
            <a:r>
              <a:rPr lang="en-US" dirty="0"/>
              <a:t>Fractals appear the same at different scales, as illustrated in successive magnifications of the Mandelbrot set. (next slides)</a:t>
            </a:r>
          </a:p>
          <a:p>
            <a:r>
              <a:rPr lang="en-US" dirty="0"/>
              <a:t>Fractals often exhibit similar patterns at increasingly smaller scales, a property called </a:t>
            </a:r>
            <a:r>
              <a:rPr lang="en-US" dirty="0">
                <a:solidFill>
                  <a:srgbClr val="002BFF"/>
                </a:solidFill>
              </a:rPr>
              <a:t>self-similarity</a:t>
            </a:r>
            <a:r>
              <a:rPr lang="en-US" dirty="0"/>
              <a:t>, also known as expanding symmetry or unfolding symmetry</a:t>
            </a:r>
          </a:p>
          <a:p>
            <a:r>
              <a:rPr lang="en-US" dirty="0">
                <a:solidFill>
                  <a:srgbClr val="002BFF"/>
                </a:solidFill>
              </a:rPr>
              <a:t>If this replication is exactly the same at every scale, as in the </a:t>
            </a:r>
            <a:r>
              <a:rPr lang="en-US" dirty="0" err="1">
                <a:solidFill>
                  <a:srgbClr val="002BFF"/>
                </a:solidFill>
              </a:rPr>
              <a:t>Sierpinski</a:t>
            </a:r>
            <a:r>
              <a:rPr lang="en-US" dirty="0">
                <a:solidFill>
                  <a:srgbClr val="002BFF"/>
                </a:solidFill>
              </a:rPr>
              <a:t> Triangle, it is called affine self-similar</a:t>
            </a:r>
            <a:r>
              <a:rPr lang="en-US" dirty="0"/>
              <a:t>. (next slides)</a:t>
            </a:r>
          </a:p>
          <a:p>
            <a:r>
              <a:rPr lang="en-US" dirty="0"/>
              <a:t>Fractal geometry lies within the mathematical branch of measure theory.</a:t>
            </a:r>
          </a:p>
        </p:txBody>
      </p:sp>
    </p:spTree>
    <p:extLst>
      <p:ext uri="{BB962C8B-B14F-4D97-AF65-F5344CB8AC3E}">
        <p14:creationId xmlns:p14="http://schemas.microsoft.com/office/powerpoint/2010/main" val="3071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1FC33-96F3-AF41-AEA3-B4F62CC0422C}"/>
              </a:ext>
            </a:extLst>
          </p:cNvPr>
          <p:cNvSpPr>
            <a:spLocks noGrp="1"/>
          </p:cNvSpPr>
          <p:nvPr>
            <p:ph type="title"/>
          </p:nvPr>
        </p:nvSpPr>
        <p:spPr/>
        <p:txBody>
          <a:bodyPr/>
          <a:lstStyle/>
          <a:p>
            <a:r>
              <a:rPr lang="en-US" dirty="0"/>
              <a:t>Example: African Architecture</a:t>
            </a:r>
          </a:p>
        </p:txBody>
      </p:sp>
      <p:sp>
        <p:nvSpPr>
          <p:cNvPr id="5" name="Content Placeholder 4">
            <a:extLst>
              <a:ext uri="{FF2B5EF4-FFF2-40B4-BE49-F238E27FC236}">
                <a16:creationId xmlns:a16="http://schemas.microsoft.com/office/drawing/2014/main" id="{713A5094-F596-6343-9291-0D7D088E0381}"/>
              </a:ext>
            </a:extLst>
          </p:cNvPr>
          <p:cNvSpPr>
            <a:spLocks noGrp="1"/>
          </p:cNvSpPr>
          <p:nvPr>
            <p:ph sz="half" idx="1"/>
          </p:nvPr>
        </p:nvSpPr>
        <p:spPr/>
        <p:txBody>
          <a:bodyPr>
            <a:noAutofit/>
          </a:bodyPr>
          <a:lstStyle/>
          <a:p>
            <a:r>
              <a:rPr lang="en-US" sz="2400" dirty="0"/>
              <a:t>A common theme in traditional African architecture is the use of fractal scaling, whereby small parts of the structure tend to look similar to larger parts, such as a circular village made of circular houses.</a:t>
            </a:r>
          </a:p>
        </p:txBody>
      </p:sp>
      <p:pic>
        <p:nvPicPr>
          <p:cNvPr id="1026" name="Picture 2">
            <a:extLst>
              <a:ext uri="{FF2B5EF4-FFF2-40B4-BE49-F238E27FC236}">
                <a16:creationId xmlns:a16="http://schemas.microsoft.com/office/drawing/2014/main" id="{D0F59671-0D90-2D47-A337-0B9243872D3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44377" y="3278990"/>
            <a:ext cx="4028552" cy="27559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F66D0DA-DB8E-FA43-999D-0D375568F4A4}"/>
              </a:ext>
            </a:extLst>
          </p:cNvPr>
          <p:cNvPicPr>
            <a:picLocks noChangeAspect="1"/>
          </p:cNvPicPr>
          <p:nvPr/>
        </p:nvPicPr>
        <p:blipFill>
          <a:blip r:embed="rId3"/>
          <a:stretch>
            <a:fillRect/>
          </a:stretch>
        </p:blipFill>
        <p:spPr>
          <a:xfrm>
            <a:off x="7715319" y="199886"/>
            <a:ext cx="3638481" cy="2981604"/>
          </a:xfrm>
          <a:prstGeom prst="rect">
            <a:avLst/>
          </a:prstGeom>
        </p:spPr>
      </p:pic>
    </p:spTree>
    <p:extLst>
      <p:ext uri="{BB962C8B-B14F-4D97-AF65-F5344CB8AC3E}">
        <p14:creationId xmlns:p14="http://schemas.microsoft.com/office/powerpoint/2010/main" val="3338351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31C4-D45E-2149-A9A2-96DDB4791631}"/>
              </a:ext>
            </a:extLst>
          </p:cNvPr>
          <p:cNvSpPr>
            <a:spLocks noGrp="1"/>
          </p:cNvSpPr>
          <p:nvPr>
            <p:ph type="title"/>
          </p:nvPr>
        </p:nvSpPr>
        <p:spPr/>
        <p:txBody>
          <a:bodyPr/>
          <a:lstStyle/>
          <a:p>
            <a:r>
              <a:rPr lang="en-US" dirty="0"/>
              <a:t>Example: A Fractal Tree</a:t>
            </a:r>
          </a:p>
        </p:txBody>
      </p:sp>
      <p:pic>
        <p:nvPicPr>
          <p:cNvPr id="7" name="Content Placeholder 6">
            <a:extLst>
              <a:ext uri="{FF2B5EF4-FFF2-40B4-BE49-F238E27FC236}">
                <a16:creationId xmlns:a16="http://schemas.microsoft.com/office/drawing/2014/main" id="{793D5908-3549-9E4F-97DD-9BF628D95D32}"/>
              </a:ext>
            </a:extLst>
          </p:cNvPr>
          <p:cNvPicPr>
            <a:picLocks noGrp="1" noChangeAspect="1"/>
          </p:cNvPicPr>
          <p:nvPr>
            <p:ph sz="half" idx="1"/>
          </p:nvPr>
        </p:nvPicPr>
        <p:blipFill rotWithShape="1">
          <a:blip r:embed="rId2"/>
          <a:srcRect l="19023" r="19747"/>
          <a:stretch/>
        </p:blipFill>
        <p:spPr>
          <a:xfrm>
            <a:off x="935421" y="1825625"/>
            <a:ext cx="4369382" cy="3567983"/>
          </a:xfrm>
        </p:spPr>
      </p:pic>
      <p:pic>
        <p:nvPicPr>
          <p:cNvPr id="9" name="Content Placeholder 8">
            <a:extLst>
              <a:ext uri="{FF2B5EF4-FFF2-40B4-BE49-F238E27FC236}">
                <a16:creationId xmlns:a16="http://schemas.microsoft.com/office/drawing/2014/main" id="{468A5053-0793-1944-9DBA-50DBDE9DFE49}"/>
              </a:ext>
            </a:extLst>
          </p:cNvPr>
          <p:cNvPicPr>
            <a:picLocks noGrp="1" noChangeAspect="1"/>
          </p:cNvPicPr>
          <p:nvPr>
            <p:ph sz="half" idx="2"/>
          </p:nvPr>
        </p:nvPicPr>
        <p:blipFill>
          <a:blip r:embed="rId3"/>
          <a:stretch>
            <a:fillRect/>
          </a:stretch>
        </p:blipFill>
        <p:spPr>
          <a:xfrm>
            <a:off x="5743903" y="2165131"/>
            <a:ext cx="5970373" cy="3363310"/>
          </a:xfrm>
        </p:spPr>
      </p:pic>
      <p:sp>
        <p:nvSpPr>
          <p:cNvPr id="10" name="TextBox 9">
            <a:extLst>
              <a:ext uri="{FF2B5EF4-FFF2-40B4-BE49-F238E27FC236}">
                <a16:creationId xmlns:a16="http://schemas.microsoft.com/office/drawing/2014/main" id="{AFD54A66-FBC1-3543-B011-2827432B334C}"/>
              </a:ext>
            </a:extLst>
          </p:cNvPr>
          <p:cNvSpPr txBox="1"/>
          <p:nvPr/>
        </p:nvSpPr>
        <p:spPr>
          <a:xfrm>
            <a:off x="5783317" y="5818218"/>
            <a:ext cx="5570483" cy="646331"/>
          </a:xfrm>
          <a:prstGeom prst="rect">
            <a:avLst/>
          </a:prstGeom>
          <a:noFill/>
        </p:spPr>
        <p:txBody>
          <a:bodyPr wrap="square" rtlCol="0">
            <a:spAutoFit/>
          </a:bodyPr>
          <a:lstStyle/>
          <a:p>
            <a:pPr algn="ctr"/>
            <a:r>
              <a:rPr lang="en-US" dirty="0">
                <a:solidFill>
                  <a:srgbClr val="002BFF"/>
                </a:solidFill>
              </a:rPr>
              <a:t>The fractal “tree” to eleven iterations or repetitions (affine transformations)</a:t>
            </a:r>
          </a:p>
        </p:txBody>
      </p:sp>
    </p:spTree>
    <p:extLst>
      <p:ext uri="{BB962C8B-B14F-4D97-AF65-F5344CB8AC3E}">
        <p14:creationId xmlns:p14="http://schemas.microsoft.com/office/powerpoint/2010/main" val="102794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E98DDA-EA91-4520-6F35-AB057F8CDF44}"/>
              </a:ext>
            </a:extLst>
          </p:cNvPr>
          <p:cNvSpPr txBox="1"/>
          <p:nvPr/>
        </p:nvSpPr>
        <p:spPr>
          <a:xfrm>
            <a:off x="612059" y="685310"/>
            <a:ext cx="4172211" cy="1200329"/>
          </a:xfrm>
          <a:prstGeom prst="rect">
            <a:avLst/>
          </a:prstGeom>
          <a:solidFill>
            <a:schemeClr val="accent2">
              <a:lumMod val="20000"/>
              <a:lumOff val="80000"/>
            </a:schemeClr>
          </a:solidFill>
        </p:spPr>
        <p:txBody>
          <a:bodyPr wrap="square" rtlCol="0">
            <a:spAutoFit/>
          </a:bodyPr>
          <a:lstStyle/>
          <a:p>
            <a:pPr algn="ctr"/>
            <a:r>
              <a:rPr lang="en-US" sz="3600" dirty="0"/>
              <a:t>The Meaning of Dimension</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9C1763C-AEA7-19BA-CEE1-DBA3E37930A1}"/>
                  </a:ext>
                </a:extLst>
              </p:cNvPr>
              <p:cNvSpPr txBox="1"/>
              <p:nvPr/>
            </p:nvSpPr>
            <p:spPr>
              <a:xfrm>
                <a:off x="8218715" y="234416"/>
                <a:ext cx="1992086" cy="85812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ea typeface="Cambria Math" panose="02040503050406030204" pitchFamily="18" charset="0"/>
                                    </a:rPr>
                                    <m:t>𝛿</m:t>
                                  </m:r>
                                </m:den>
                              </m:f>
                            </m:e>
                          </m:d>
                        </m:e>
                        <m:sup>
                          <m:r>
                            <a:rPr lang="en-US" b="0" i="1" smtClean="0">
                              <a:latin typeface="Cambria Math" panose="02040503050406030204" pitchFamily="18" charset="0"/>
                            </a:rPr>
                            <m:t>𝐷</m:t>
                          </m:r>
                        </m:sup>
                      </m:sSup>
                    </m:oMath>
                  </m:oMathPara>
                </a14:m>
                <a:endParaRPr lang="en-US" b="0" dirty="0"/>
              </a:p>
              <a:p>
                <a:endParaRPr lang="en-US" dirty="0"/>
              </a:p>
            </p:txBody>
          </p:sp>
        </mc:Choice>
        <mc:Fallback>
          <p:sp>
            <p:nvSpPr>
              <p:cNvPr id="5" name="TextBox 4">
                <a:extLst>
                  <a:ext uri="{FF2B5EF4-FFF2-40B4-BE49-F238E27FC236}">
                    <a16:creationId xmlns:a16="http://schemas.microsoft.com/office/drawing/2014/main" id="{09C1763C-AEA7-19BA-CEE1-DBA3E37930A1}"/>
                  </a:ext>
                </a:extLst>
              </p:cNvPr>
              <p:cNvSpPr txBox="1">
                <a:spLocks noRot="1" noChangeAspect="1" noMove="1" noResize="1" noEditPoints="1" noAdjustHandles="1" noChangeArrowheads="1" noChangeShapeType="1" noTextEdit="1"/>
              </p:cNvSpPr>
              <p:nvPr/>
            </p:nvSpPr>
            <p:spPr>
              <a:xfrm>
                <a:off x="8218715" y="234416"/>
                <a:ext cx="1992086" cy="858120"/>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FB970D3-4BDF-3156-AE45-5A2EC08DE9D9}"/>
              </a:ext>
            </a:extLst>
          </p:cNvPr>
          <p:cNvSpPr txBox="1"/>
          <p:nvPr/>
        </p:nvSpPr>
        <p:spPr>
          <a:xfrm>
            <a:off x="5660572" y="467783"/>
            <a:ext cx="2177143" cy="369332"/>
          </a:xfrm>
          <a:prstGeom prst="rect">
            <a:avLst/>
          </a:prstGeom>
          <a:noFill/>
        </p:spPr>
        <p:txBody>
          <a:bodyPr wrap="square" rtlCol="0">
            <a:spAutoFit/>
          </a:bodyPr>
          <a:lstStyle/>
          <a:p>
            <a:pPr algn="r"/>
            <a:r>
              <a:rPr lang="en-US" dirty="0"/>
              <a:t>Basic Equation</a:t>
            </a:r>
          </a:p>
        </p:txBody>
      </p:sp>
      <p:sp>
        <p:nvSpPr>
          <p:cNvPr id="7" name="Right Arrow 6">
            <a:extLst>
              <a:ext uri="{FF2B5EF4-FFF2-40B4-BE49-F238E27FC236}">
                <a16:creationId xmlns:a16="http://schemas.microsoft.com/office/drawing/2014/main" id="{BAF12B2F-CCB0-AA15-DE0F-9E3F97E378FC}"/>
              </a:ext>
            </a:extLst>
          </p:cNvPr>
          <p:cNvSpPr/>
          <p:nvPr/>
        </p:nvSpPr>
        <p:spPr>
          <a:xfrm>
            <a:off x="7968344" y="410133"/>
            <a:ext cx="250371" cy="48463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1EADD6B-124D-10CA-B2FC-E91DF8EBE691}"/>
              </a:ext>
            </a:extLst>
          </p:cNvPr>
          <p:cNvSpPr txBox="1"/>
          <p:nvPr/>
        </p:nvSpPr>
        <p:spPr>
          <a:xfrm>
            <a:off x="7968344" y="1328113"/>
            <a:ext cx="1034142" cy="523220"/>
          </a:xfrm>
          <a:prstGeom prst="rect">
            <a:avLst/>
          </a:prstGeom>
          <a:noFill/>
        </p:spPr>
        <p:txBody>
          <a:bodyPr wrap="square" rtlCol="0">
            <a:spAutoFit/>
          </a:bodyPr>
          <a:lstStyle/>
          <a:p>
            <a:pPr algn="ctr"/>
            <a:r>
              <a:rPr lang="en-US" sz="1400" dirty="0"/>
              <a:t>Number of pieces</a:t>
            </a:r>
          </a:p>
        </p:txBody>
      </p:sp>
      <p:cxnSp>
        <p:nvCxnSpPr>
          <p:cNvPr id="10" name="Straight Arrow Connector 9">
            <a:extLst>
              <a:ext uri="{FF2B5EF4-FFF2-40B4-BE49-F238E27FC236}">
                <a16:creationId xmlns:a16="http://schemas.microsoft.com/office/drawing/2014/main" id="{F25ACE10-DFAB-3305-938C-AFC84111B9E8}"/>
              </a:ext>
            </a:extLst>
          </p:cNvPr>
          <p:cNvCxnSpPr>
            <a:cxnSpLocks/>
            <a:stCxn id="8" idx="0"/>
          </p:cNvCxnSpPr>
          <p:nvPr/>
        </p:nvCxnSpPr>
        <p:spPr>
          <a:xfrm flipV="1">
            <a:off x="8485415" y="781264"/>
            <a:ext cx="146956" cy="54684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7A65D24-7D02-5476-ECCF-3881BD40EEEE}"/>
              </a:ext>
            </a:extLst>
          </p:cNvPr>
          <p:cNvSpPr txBox="1"/>
          <p:nvPr/>
        </p:nvSpPr>
        <p:spPr>
          <a:xfrm>
            <a:off x="9361717" y="1332812"/>
            <a:ext cx="751112" cy="307777"/>
          </a:xfrm>
          <a:prstGeom prst="rect">
            <a:avLst/>
          </a:prstGeom>
          <a:noFill/>
        </p:spPr>
        <p:txBody>
          <a:bodyPr wrap="square" rtlCol="0">
            <a:spAutoFit/>
          </a:bodyPr>
          <a:lstStyle/>
          <a:p>
            <a:pPr algn="ctr"/>
            <a:r>
              <a:rPr lang="en-US" sz="1400" dirty="0"/>
              <a:t>Scale</a:t>
            </a:r>
          </a:p>
        </p:txBody>
      </p:sp>
      <p:cxnSp>
        <p:nvCxnSpPr>
          <p:cNvPr id="13" name="Straight Arrow Connector 12">
            <a:extLst>
              <a:ext uri="{FF2B5EF4-FFF2-40B4-BE49-F238E27FC236}">
                <a16:creationId xmlns:a16="http://schemas.microsoft.com/office/drawing/2014/main" id="{7CAD2185-A756-8EE6-5100-8C998CAB0820}"/>
              </a:ext>
            </a:extLst>
          </p:cNvPr>
          <p:cNvCxnSpPr>
            <a:cxnSpLocks/>
            <a:stCxn id="12" idx="0"/>
          </p:cNvCxnSpPr>
          <p:nvPr/>
        </p:nvCxnSpPr>
        <p:spPr>
          <a:xfrm flipH="1" flipV="1">
            <a:off x="9519557" y="836139"/>
            <a:ext cx="217716" cy="49667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4D75243-4FDE-17F5-EA7C-DB52CE091577}"/>
              </a:ext>
            </a:extLst>
          </p:cNvPr>
          <p:cNvSpPr txBox="1"/>
          <p:nvPr/>
        </p:nvSpPr>
        <p:spPr>
          <a:xfrm>
            <a:off x="10330547" y="158214"/>
            <a:ext cx="1088570" cy="307777"/>
          </a:xfrm>
          <a:prstGeom prst="rect">
            <a:avLst/>
          </a:prstGeom>
          <a:noFill/>
        </p:spPr>
        <p:txBody>
          <a:bodyPr wrap="square" rtlCol="0">
            <a:spAutoFit/>
          </a:bodyPr>
          <a:lstStyle/>
          <a:p>
            <a:pPr algn="ctr"/>
            <a:r>
              <a:rPr lang="en-US" sz="1400" dirty="0"/>
              <a:t>Dimension</a:t>
            </a:r>
          </a:p>
        </p:txBody>
      </p:sp>
      <p:cxnSp>
        <p:nvCxnSpPr>
          <p:cNvPr id="18" name="Straight Arrow Connector 17">
            <a:extLst>
              <a:ext uri="{FF2B5EF4-FFF2-40B4-BE49-F238E27FC236}">
                <a16:creationId xmlns:a16="http://schemas.microsoft.com/office/drawing/2014/main" id="{3A268F83-DDA8-1CEF-DAFF-7C8F44189C6B}"/>
              </a:ext>
            </a:extLst>
          </p:cNvPr>
          <p:cNvCxnSpPr>
            <a:cxnSpLocks/>
          </p:cNvCxnSpPr>
          <p:nvPr/>
        </p:nvCxnSpPr>
        <p:spPr>
          <a:xfrm flipH="1" flipV="1">
            <a:off x="9933212" y="315685"/>
            <a:ext cx="310247"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51238FA-6AEE-0184-782B-34092D894945}"/>
              </a:ext>
            </a:extLst>
          </p:cNvPr>
          <p:cNvCxnSpPr/>
          <p:nvPr/>
        </p:nvCxnSpPr>
        <p:spPr>
          <a:xfrm>
            <a:off x="1447802" y="3124201"/>
            <a:ext cx="1828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AB204AA-1A32-B693-0A72-7C6937534D2D}"/>
              </a:ext>
            </a:extLst>
          </p:cNvPr>
          <p:cNvCxnSpPr/>
          <p:nvPr/>
        </p:nvCxnSpPr>
        <p:spPr>
          <a:xfrm>
            <a:off x="1469570" y="49530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BADA514-39AE-81E5-7B49-5BD6F3341548}"/>
              </a:ext>
            </a:extLst>
          </p:cNvPr>
          <p:cNvCxnSpPr/>
          <p:nvPr/>
        </p:nvCxnSpPr>
        <p:spPr>
          <a:xfrm>
            <a:off x="2449284" y="4952996"/>
            <a:ext cx="914400"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0FBBBFC-3E31-B64D-C210-5E231C1F2737}"/>
              </a:ext>
            </a:extLst>
          </p:cNvPr>
          <p:cNvSpPr txBox="1"/>
          <p:nvPr/>
        </p:nvSpPr>
        <p:spPr>
          <a:xfrm>
            <a:off x="1719940" y="2309911"/>
            <a:ext cx="1360714" cy="369332"/>
          </a:xfrm>
          <a:prstGeom prst="rect">
            <a:avLst/>
          </a:prstGeom>
          <a:solidFill>
            <a:schemeClr val="accent6">
              <a:lumMod val="20000"/>
              <a:lumOff val="80000"/>
            </a:schemeClr>
          </a:solidFill>
        </p:spPr>
        <p:txBody>
          <a:bodyPr wrap="square" rtlCol="0">
            <a:spAutoFit/>
          </a:bodyPr>
          <a:lstStyle/>
          <a:p>
            <a:pPr algn="ctr"/>
            <a:r>
              <a:rPr lang="en-US" dirty="0"/>
              <a:t>D = 1</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9475210-68DC-76EC-96FB-315793708CE1}"/>
                  </a:ext>
                </a:extLst>
              </p:cNvPr>
              <p:cNvSpPr txBox="1"/>
              <p:nvPr/>
            </p:nvSpPr>
            <p:spPr>
              <a:xfrm>
                <a:off x="1436913" y="5331863"/>
                <a:ext cx="1992086" cy="10936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2</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en>
                              </m:f>
                            </m:e>
                          </m:d>
                        </m:e>
                        <m:sup>
                          <m:r>
                            <a:rPr lang="en-US" b="0" i="1" smtClean="0">
                              <a:latin typeface="Cambria Math" panose="02040503050406030204" pitchFamily="18" charset="0"/>
                            </a:rPr>
                            <m:t>1</m:t>
                          </m:r>
                        </m:sup>
                      </m:sSup>
                    </m:oMath>
                  </m:oMathPara>
                </a14:m>
                <a:endParaRPr lang="en-US" b="0" dirty="0"/>
              </a:p>
              <a:p>
                <a:endParaRPr lang="en-US" dirty="0"/>
              </a:p>
            </p:txBody>
          </p:sp>
        </mc:Choice>
        <mc:Fallback xmlns="">
          <p:sp>
            <p:nvSpPr>
              <p:cNvPr id="26" name="TextBox 25">
                <a:extLst>
                  <a:ext uri="{FF2B5EF4-FFF2-40B4-BE49-F238E27FC236}">
                    <a16:creationId xmlns:a16="http://schemas.microsoft.com/office/drawing/2014/main" id="{69475210-68DC-76EC-96FB-315793708CE1}"/>
                  </a:ext>
                </a:extLst>
              </p:cNvPr>
              <p:cNvSpPr txBox="1">
                <a:spLocks noRot="1" noChangeAspect="1" noMove="1" noResize="1" noEditPoints="1" noAdjustHandles="1" noChangeArrowheads="1" noChangeShapeType="1" noTextEdit="1"/>
              </p:cNvSpPr>
              <p:nvPr/>
            </p:nvSpPr>
            <p:spPr>
              <a:xfrm>
                <a:off x="1436913" y="5331863"/>
                <a:ext cx="1992086" cy="1093697"/>
              </a:xfrm>
              <a:prstGeom prst="rect">
                <a:avLst/>
              </a:prstGeom>
              <a:blipFill>
                <a:blip r:embed="rId3"/>
                <a:stretch>
                  <a:fillRect t="-13953" b="-5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6D3F22D-840F-E0C9-15D6-294597E746E4}"/>
                  </a:ext>
                </a:extLst>
              </p:cNvPr>
              <p:cNvSpPr txBox="1"/>
              <p:nvPr/>
            </p:nvSpPr>
            <p:spPr>
              <a:xfrm>
                <a:off x="1480465" y="3641645"/>
                <a:ext cx="1992086" cy="10936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den>
                                  </m:f>
                                </m:den>
                              </m:f>
                            </m:e>
                          </m:d>
                        </m:e>
                        <m:sup>
                          <m:r>
                            <a:rPr lang="en-US" b="0" i="1" smtClean="0">
                              <a:latin typeface="Cambria Math" panose="02040503050406030204" pitchFamily="18" charset="0"/>
                            </a:rPr>
                            <m:t>1</m:t>
                          </m:r>
                        </m:sup>
                      </m:sSup>
                    </m:oMath>
                  </m:oMathPara>
                </a14:m>
                <a:endParaRPr lang="en-US" b="0" dirty="0"/>
              </a:p>
              <a:p>
                <a:endParaRPr lang="en-US" dirty="0"/>
              </a:p>
            </p:txBody>
          </p:sp>
        </mc:Choice>
        <mc:Fallback xmlns="">
          <p:sp>
            <p:nvSpPr>
              <p:cNvPr id="28" name="TextBox 27">
                <a:extLst>
                  <a:ext uri="{FF2B5EF4-FFF2-40B4-BE49-F238E27FC236}">
                    <a16:creationId xmlns:a16="http://schemas.microsoft.com/office/drawing/2014/main" id="{16D3F22D-840F-E0C9-15D6-294597E746E4}"/>
                  </a:ext>
                </a:extLst>
              </p:cNvPr>
              <p:cNvSpPr txBox="1">
                <a:spLocks noRot="1" noChangeAspect="1" noMove="1" noResize="1" noEditPoints="1" noAdjustHandles="1" noChangeArrowheads="1" noChangeShapeType="1" noTextEdit="1"/>
              </p:cNvSpPr>
              <p:nvPr/>
            </p:nvSpPr>
            <p:spPr>
              <a:xfrm>
                <a:off x="1480465" y="3641645"/>
                <a:ext cx="1992086" cy="1093697"/>
              </a:xfrm>
              <a:prstGeom prst="rect">
                <a:avLst/>
              </a:prstGeom>
              <a:blipFill>
                <a:blip r:embed="rId4"/>
                <a:stretch>
                  <a:fillRect t="-11494" b="-50575"/>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41057AAB-A47E-52D2-A1C1-695156A27C54}"/>
              </a:ext>
            </a:extLst>
          </p:cNvPr>
          <p:cNvSpPr>
            <a:spLocks noChangeAspect="1"/>
          </p:cNvSpPr>
          <p:nvPr/>
        </p:nvSpPr>
        <p:spPr>
          <a:xfrm>
            <a:off x="5697584" y="2438254"/>
            <a:ext cx="1280160" cy="1280160"/>
          </a:xfrm>
          <a:prstGeom prst="rect">
            <a:avLst/>
          </a:prstGeom>
          <a:solidFill>
            <a:schemeClr val="accent5">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2A8411F-1CE6-5F9D-97BC-C73761A85174}"/>
              </a:ext>
            </a:extLst>
          </p:cNvPr>
          <p:cNvSpPr>
            <a:spLocks noChangeAspect="1"/>
          </p:cNvSpPr>
          <p:nvPr/>
        </p:nvSpPr>
        <p:spPr>
          <a:xfrm>
            <a:off x="5693229" y="4345629"/>
            <a:ext cx="640080" cy="640080"/>
          </a:xfrm>
          <a:prstGeom prst="rect">
            <a:avLst/>
          </a:prstGeom>
          <a:solidFill>
            <a:schemeClr val="accent5">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9B0BA56-1521-A5C0-B030-8F3FD7A11C20}"/>
              </a:ext>
            </a:extLst>
          </p:cNvPr>
          <p:cNvSpPr>
            <a:spLocks noChangeAspect="1"/>
          </p:cNvSpPr>
          <p:nvPr/>
        </p:nvSpPr>
        <p:spPr>
          <a:xfrm>
            <a:off x="6374673" y="4345686"/>
            <a:ext cx="640080" cy="640080"/>
          </a:xfrm>
          <a:prstGeom prst="rect">
            <a:avLst/>
          </a:prstGeom>
          <a:solidFill>
            <a:schemeClr val="accent5">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6FF7753-2A73-A050-FC8B-F1D741C40180}"/>
              </a:ext>
            </a:extLst>
          </p:cNvPr>
          <p:cNvSpPr>
            <a:spLocks noChangeAspect="1"/>
          </p:cNvSpPr>
          <p:nvPr/>
        </p:nvSpPr>
        <p:spPr>
          <a:xfrm>
            <a:off x="5693229" y="5029249"/>
            <a:ext cx="640080" cy="640080"/>
          </a:xfrm>
          <a:prstGeom prst="rect">
            <a:avLst/>
          </a:prstGeom>
          <a:solidFill>
            <a:schemeClr val="accent5">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623A23F-EA98-7C12-BC98-D057AE48976C}"/>
              </a:ext>
            </a:extLst>
          </p:cNvPr>
          <p:cNvSpPr>
            <a:spLocks noChangeAspect="1"/>
          </p:cNvSpPr>
          <p:nvPr/>
        </p:nvSpPr>
        <p:spPr>
          <a:xfrm>
            <a:off x="6380116" y="5029249"/>
            <a:ext cx="640080" cy="640080"/>
          </a:xfrm>
          <a:prstGeom prst="rect">
            <a:avLst/>
          </a:prstGeom>
          <a:solidFill>
            <a:schemeClr val="accent5">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071A2EF-8B4F-8052-9FEB-AAE051BE6C90}"/>
                  </a:ext>
                </a:extLst>
              </p:cNvPr>
              <p:cNvSpPr txBox="1"/>
              <p:nvPr/>
            </p:nvSpPr>
            <p:spPr>
              <a:xfrm>
                <a:off x="6841672" y="2668200"/>
                <a:ext cx="1992086" cy="10936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den>
                                  </m:f>
                                </m:den>
                              </m:f>
                            </m:e>
                          </m:d>
                        </m:e>
                        <m:sup>
                          <m:r>
                            <a:rPr lang="en-US" b="0" i="1" smtClean="0">
                              <a:latin typeface="Cambria Math" panose="02040503050406030204" pitchFamily="18" charset="0"/>
                            </a:rPr>
                            <m:t>2</m:t>
                          </m:r>
                        </m:sup>
                      </m:sSup>
                    </m:oMath>
                  </m:oMathPara>
                </a14:m>
                <a:endParaRPr lang="en-US" b="0" dirty="0"/>
              </a:p>
              <a:p>
                <a:endParaRPr lang="en-US" dirty="0"/>
              </a:p>
            </p:txBody>
          </p:sp>
        </mc:Choice>
        <mc:Fallback xmlns="">
          <p:sp>
            <p:nvSpPr>
              <p:cNvPr id="35" name="TextBox 34">
                <a:extLst>
                  <a:ext uri="{FF2B5EF4-FFF2-40B4-BE49-F238E27FC236}">
                    <a16:creationId xmlns:a16="http://schemas.microsoft.com/office/drawing/2014/main" id="{F071A2EF-8B4F-8052-9FEB-AAE051BE6C90}"/>
                  </a:ext>
                </a:extLst>
              </p:cNvPr>
              <p:cNvSpPr txBox="1">
                <a:spLocks noRot="1" noChangeAspect="1" noMove="1" noResize="1" noEditPoints="1" noAdjustHandles="1" noChangeArrowheads="1" noChangeShapeType="1" noTextEdit="1"/>
              </p:cNvSpPr>
              <p:nvPr/>
            </p:nvSpPr>
            <p:spPr>
              <a:xfrm>
                <a:off x="6841672" y="2668200"/>
                <a:ext cx="1992086" cy="1093697"/>
              </a:xfrm>
              <a:prstGeom prst="rect">
                <a:avLst/>
              </a:prstGeom>
              <a:blipFill>
                <a:blip r:embed="rId5"/>
                <a:stretch>
                  <a:fillRect t="-12644" b="-494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EF167ED-C0D5-31DD-6DF5-E8A1892F3975}"/>
                  </a:ext>
                </a:extLst>
              </p:cNvPr>
              <p:cNvSpPr txBox="1"/>
              <p:nvPr/>
            </p:nvSpPr>
            <p:spPr>
              <a:xfrm>
                <a:off x="6885209" y="4587361"/>
                <a:ext cx="1992086" cy="10936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4</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en>
                              </m:f>
                            </m:e>
                          </m:d>
                        </m:e>
                        <m:sup>
                          <m:r>
                            <a:rPr lang="en-US" b="0" i="1" smtClean="0">
                              <a:latin typeface="Cambria Math" panose="02040503050406030204" pitchFamily="18" charset="0"/>
                            </a:rPr>
                            <m:t>2</m:t>
                          </m:r>
                        </m:sup>
                      </m:sSup>
                    </m:oMath>
                  </m:oMathPara>
                </a14:m>
                <a:endParaRPr lang="en-US" b="0" dirty="0"/>
              </a:p>
              <a:p>
                <a:endParaRPr lang="en-US" dirty="0"/>
              </a:p>
            </p:txBody>
          </p:sp>
        </mc:Choice>
        <mc:Fallback xmlns="">
          <p:sp>
            <p:nvSpPr>
              <p:cNvPr id="36" name="TextBox 35">
                <a:extLst>
                  <a:ext uri="{FF2B5EF4-FFF2-40B4-BE49-F238E27FC236}">
                    <a16:creationId xmlns:a16="http://schemas.microsoft.com/office/drawing/2014/main" id="{1EF167ED-C0D5-31DD-6DF5-E8A1892F3975}"/>
                  </a:ext>
                </a:extLst>
              </p:cNvPr>
              <p:cNvSpPr txBox="1">
                <a:spLocks noRot="1" noChangeAspect="1" noMove="1" noResize="1" noEditPoints="1" noAdjustHandles="1" noChangeArrowheads="1" noChangeShapeType="1" noTextEdit="1"/>
              </p:cNvSpPr>
              <p:nvPr/>
            </p:nvSpPr>
            <p:spPr>
              <a:xfrm>
                <a:off x="6885209" y="4587361"/>
                <a:ext cx="1992086" cy="1093697"/>
              </a:xfrm>
              <a:prstGeom prst="rect">
                <a:avLst/>
              </a:prstGeom>
              <a:blipFill>
                <a:blip r:embed="rId6"/>
                <a:stretch>
                  <a:fillRect t="-12644" b="-50575"/>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B8031A5C-5925-2903-AD94-ECF8B37EE402}"/>
              </a:ext>
            </a:extLst>
          </p:cNvPr>
          <p:cNvSpPr txBox="1"/>
          <p:nvPr/>
        </p:nvSpPr>
        <p:spPr>
          <a:xfrm>
            <a:off x="8752115" y="3673954"/>
            <a:ext cx="1360714" cy="369332"/>
          </a:xfrm>
          <a:prstGeom prst="rect">
            <a:avLst/>
          </a:prstGeom>
          <a:solidFill>
            <a:schemeClr val="accent6">
              <a:lumMod val="20000"/>
              <a:lumOff val="80000"/>
            </a:schemeClr>
          </a:solidFill>
        </p:spPr>
        <p:txBody>
          <a:bodyPr wrap="square" rtlCol="0">
            <a:spAutoFit/>
          </a:bodyPr>
          <a:lstStyle/>
          <a:p>
            <a:pPr algn="ctr"/>
            <a:r>
              <a:rPr lang="en-US" dirty="0"/>
              <a:t>D = 2</a:t>
            </a:r>
          </a:p>
        </p:txBody>
      </p:sp>
      <p:sp>
        <p:nvSpPr>
          <p:cNvPr id="2" name="TextBox 1">
            <a:extLst>
              <a:ext uri="{FF2B5EF4-FFF2-40B4-BE49-F238E27FC236}">
                <a16:creationId xmlns:a16="http://schemas.microsoft.com/office/drawing/2014/main" id="{645FF826-382B-72BF-E253-34944E27617A}"/>
              </a:ext>
            </a:extLst>
          </p:cNvPr>
          <p:cNvSpPr txBox="1"/>
          <p:nvPr/>
        </p:nvSpPr>
        <p:spPr>
          <a:xfrm>
            <a:off x="6666614" y="6177516"/>
            <a:ext cx="4221126" cy="369332"/>
          </a:xfrm>
          <a:prstGeom prst="rect">
            <a:avLst/>
          </a:prstGeom>
          <a:solidFill>
            <a:schemeClr val="accent2">
              <a:lumMod val="20000"/>
              <a:lumOff val="80000"/>
            </a:schemeClr>
          </a:solidFill>
        </p:spPr>
        <p:txBody>
          <a:bodyPr wrap="square" rtlCol="0">
            <a:spAutoFit/>
          </a:bodyPr>
          <a:lstStyle/>
          <a:p>
            <a:pPr algn="ctr"/>
            <a:r>
              <a:rPr lang="en-US" dirty="0"/>
              <a:t>Familiar Examples with Integer Dimension</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29F6780B-187F-FD55-D03A-CAB269EEF8B5}"/>
                  </a:ext>
                </a:extLst>
              </p:cNvPr>
              <p:cNvSpPr txBox="1"/>
              <p:nvPr/>
            </p:nvSpPr>
            <p:spPr>
              <a:xfrm>
                <a:off x="9080679" y="2033127"/>
                <a:ext cx="2499736" cy="1213474"/>
              </a:xfrm>
              <a:prstGeom prst="rect">
                <a:avLst/>
              </a:prstGeom>
              <a:solidFill>
                <a:schemeClr val="accent4">
                  <a:lumMod val="20000"/>
                  <a:lumOff val="80000"/>
                </a:schemeClr>
              </a:solidFill>
            </p:spPr>
            <p:txBody>
              <a:bodyPr wrap="square" rtlCol="0">
                <a:spAutoFit/>
              </a:bodyPr>
              <a:lstStyle/>
              <a:p>
                <a:pPr algn="ctr"/>
                <a:r>
                  <a:rPr lang="en-US" dirty="0"/>
                  <a:t>So </a:t>
                </a:r>
                <a14:m>
                  <m:oMath xmlns:m="http://schemas.openxmlformats.org/officeDocument/2006/math">
                    <m:r>
                      <a:rPr lang="en-US" b="0" i="1" smtClean="0">
                        <a:latin typeface="Cambria Math" panose="02040503050406030204" pitchFamily="18" charset="0"/>
                      </a:rPr>
                      <m:t>𝐿𝑜𝑔𝑁</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 </m:t>
                    </m:r>
                    <m:r>
                      <a:rPr lang="en-US" b="0" i="1" smtClean="0">
                        <a:latin typeface="Cambria Math" panose="02040503050406030204" pitchFamily="18" charset="0"/>
                      </a:rPr>
                      <m:t>𝐿𝑜𝑔</m:t>
                    </m:r>
                    <m:r>
                      <a:rPr lang="en-US" b="0" i="1" smtClean="0">
                        <a:latin typeface="Cambria Math" panose="02040503050406030204" pitchFamily="18" charset="0"/>
                        <a:ea typeface="Cambria Math" panose="02040503050406030204" pitchFamily="18" charset="0"/>
                      </a:rPr>
                      <m:t>𝛿</m:t>
                    </m:r>
                  </m:oMath>
                </a14:m>
                <a:endParaRPr lang="en-US" b="0" dirty="0">
                  <a:ea typeface="Cambria Math" panose="02040503050406030204" pitchFamily="18" charset="0"/>
                </a:endParaRPr>
              </a:p>
              <a:p>
                <a:pPr algn="ctr"/>
                <a:r>
                  <a:rPr lang="en-US" dirty="0"/>
                  <a:t>or:</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𝐿𝑜𝑔</m:t>
                          </m:r>
                          <m:r>
                            <a:rPr lang="en-US" b="0" i="1" smtClean="0">
                              <a:latin typeface="Cambria Math" panose="02040503050406030204" pitchFamily="18" charset="0"/>
                            </a:rPr>
                            <m:t> </m:t>
                          </m:r>
                          <m:r>
                            <a:rPr lang="en-US" b="0" i="1" smtClean="0">
                              <a:latin typeface="Cambria Math" panose="02040503050406030204" pitchFamily="18" charset="0"/>
                            </a:rPr>
                            <m:t>𝑁</m:t>
                          </m:r>
                        </m:num>
                        <m:den>
                          <m:r>
                            <a:rPr lang="en-US" b="0" i="1" smtClean="0">
                              <a:latin typeface="Cambria Math" panose="02040503050406030204" pitchFamily="18" charset="0"/>
                            </a:rPr>
                            <m:t>𝐿𝑜𝑔</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𝛿</m:t>
                          </m:r>
                        </m:den>
                      </m:f>
                    </m:oMath>
                  </m:oMathPara>
                </a14:m>
                <a:endParaRPr lang="en-US" dirty="0"/>
              </a:p>
            </p:txBody>
          </p:sp>
        </mc:Choice>
        <mc:Fallback>
          <p:sp>
            <p:nvSpPr>
              <p:cNvPr id="14" name="TextBox 13">
                <a:extLst>
                  <a:ext uri="{FF2B5EF4-FFF2-40B4-BE49-F238E27FC236}">
                    <a16:creationId xmlns:a16="http://schemas.microsoft.com/office/drawing/2014/main" id="{29F6780B-187F-FD55-D03A-CAB269EEF8B5}"/>
                  </a:ext>
                </a:extLst>
              </p:cNvPr>
              <p:cNvSpPr txBox="1">
                <a:spLocks noRot="1" noChangeAspect="1" noMove="1" noResize="1" noEditPoints="1" noAdjustHandles="1" noChangeArrowheads="1" noChangeShapeType="1" noTextEdit="1"/>
              </p:cNvSpPr>
              <p:nvPr/>
            </p:nvSpPr>
            <p:spPr>
              <a:xfrm>
                <a:off x="9080679" y="2033127"/>
                <a:ext cx="2499736" cy="1213474"/>
              </a:xfrm>
              <a:prstGeom prst="rect">
                <a:avLst/>
              </a:prstGeom>
              <a:blipFill>
                <a:blip r:embed="rId7"/>
                <a:stretch>
                  <a:fillRect t="-3125" b="-5208"/>
                </a:stretch>
              </a:blipFill>
            </p:spPr>
            <p:txBody>
              <a:bodyPr/>
              <a:lstStyle/>
              <a:p>
                <a:r>
                  <a:rPr lang="en-US">
                    <a:noFill/>
                  </a:rPr>
                  <a:t> </a:t>
                </a:r>
              </a:p>
            </p:txBody>
          </p:sp>
        </mc:Fallback>
      </mc:AlternateContent>
    </p:spTree>
    <p:extLst>
      <p:ext uri="{BB962C8B-B14F-4D97-AF65-F5344CB8AC3E}">
        <p14:creationId xmlns:p14="http://schemas.microsoft.com/office/powerpoint/2010/main" val="2753218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2EFF-D85E-D046-8057-752049EBA197}"/>
              </a:ext>
            </a:extLst>
          </p:cNvPr>
          <p:cNvSpPr>
            <a:spLocks noGrp="1"/>
          </p:cNvSpPr>
          <p:nvPr>
            <p:ph type="title"/>
          </p:nvPr>
        </p:nvSpPr>
        <p:spPr/>
        <p:txBody>
          <a:bodyPr/>
          <a:lstStyle/>
          <a:p>
            <a:r>
              <a:rPr lang="en-US" dirty="0"/>
              <a:t>Dividing, Scaling and Repetition</a:t>
            </a:r>
          </a:p>
        </p:txBody>
      </p:sp>
      <p:sp>
        <p:nvSpPr>
          <p:cNvPr id="3" name="Content Placeholder 2">
            <a:extLst>
              <a:ext uri="{FF2B5EF4-FFF2-40B4-BE49-F238E27FC236}">
                <a16:creationId xmlns:a16="http://schemas.microsoft.com/office/drawing/2014/main" id="{8249B722-22BE-1449-AD3F-42BFDE978A08}"/>
              </a:ext>
            </a:extLst>
          </p:cNvPr>
          <p:cNvSpPr>
            <a:spLocks noGrp="1"/>
          </p:cNvSpPr>
          <p:nvPr>
            <p:ph idx="1"/>
          </p:nvPr>
        </p:nvSpPr>
        <p:spPr/>
        <p:txBody>
          <a:bodyPr>
            <a:normAutofit/>
          </a:bodyPr>
          <a:lstStyle/>
          <a:p>
            <a:r>
              <a:rPr lang="en-US" sz="2400" dirty="0"/>
              <a:t>This idea of being detailed relates to another feature that can be understood without much mathematical background</a:t>
            </a:r>
          </a:p>
          <a:p>
            <a:r>
              <a:rPr lang="en-US" sz="2400" dirty="0"/>
              <a:t>Having a </a:t>
            </a:r>
            <a:r>
              <a:rPr lang="en-US" sz="2400" dirty="0">
                <a:solidFill>
                  <a:srgbClr val="002BFF"/>
                </a:solidFill>
              </a:rPr>
              <a:t>fractal dimension greater than its topological dimension</a:t>
            </a:r>
            <a:r>
              <a:rPr lang="en-US" sz="2400" dirty="0"/>
              <a:t>, for instance, refers to how a fractal scales compared to how geometric shapes are usually perceived. </a:t>
            </a:r>
          </a:p>
          <a:p>
            <a:r>
              <a:rPr lang="en-US" sz="2400" dirty="0"/>
              <a:t>A straight line, for instance, is conventionally understood to be one-dimensional</a:t>
            </a:r>
          </a:p>
          <a:p>
            <a:r>
              <a:rPr lang="en-US" sz="2400" dirty="0">
                <a:solidFill>
                  <a:srgbClr val="002BFF"/>
                </a:solidFill>
              </a:rPr>
              <a:t>If such a figure is repeatedly divided (“rep-tiled”) and scaled into pieces each 1/3 the length of the original, then there are always three equal pieces. </a:t>
            </a:r>
          </a:p>
          <a:p>
            <a:r>
              <a:rPr lang="en-US" sz="2400" dirty="0"/>
              <a:t>A solid square is understood to be two-dimensional</a:t>
            </a:r>
          </a:p>
          <a:p>
            <a:r>
              <a:rPr lang="en-US" sz="2400" dirty="0"/>
              <a:t>If such a figure is rep-tiled into pieces each scaled down by a factor of 1/3 in both dimensions, there are a total of 32 = 9 pieces. </a:t>
            </a:r>
          </a:p>
        </p:txBody>
      </p:sp>
    </p:spTree>
    <p:extLst>
      <p:ext uri="{BB962C8B-B14F-4D97-AF65-F5344CB8AC3E}">
        <p14:creationId xmlns:p14="http://schemas.microsoft.com/office/powerpoint/2010/main" val="658048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161A-557D-F144-84C5-9F555136546E}"/>
              </a:ext>
            </a:extLst>
          </p:cNvPr>
          <p:cNvSpPr>
            <a:spLocks noGrp="1"/>
          </p:cNvSpPr>
          <p:nvPr>
            <p:ph type="title"/>
          </p:nvPr>
        </p:nvSpPr>
        <p:spPr/>
        <p:txBody>
          <a:bodyPr>
            <a:normAutofit fontScale="90000"/>
          </a:bodyPr>
          <a:lstStyle/>
          <a:p>
            <a:r>
              <a:rPr lang="en-US" dirty="0"/>
              <a:t>Von Koch Curve</a:t>
            </a:r>
            <a:br>
              <a:rPr lang="en-US" dirty="0"/>
            </a:br>
            <a:r>
              <a:rPr lang="en-US" sz="1600" dirty="0"/>
              <a:t>https://</a:t>
            </a:r>
            <a:r>
              <a:rPr lang="en-US" sz="1600" dirty="0" err="1"/>
              <a:t>courseworkbank.info</a:t>
            </a:r>
            <a:r>
              <a:rPr lang="en-US" sz="1600" dirty="0"/>
              <a:t>/coursework/IB/</a:t>
            </a:r>
            <a:r>
              <a:rPr lang="en-US" sz="1600" dirty="0" err="1"/>
              <a:t>Maths</a:t>
            </a:r>
            <a:r>
              <a:rPr lang="en-US" sz="1600" dirty="0"/>
              <a:t>/math-portfolio-the-</a:t>
            </a:r>
            <a:r>
              <a:rPr lang="en-US" sz="1600" dirty="0" err="1"/>
              <a:t>koch</a:t>
            </a:r>
            <a:r>
              <a:rPr lang="en-US" sz="1600" dirty="0"/>
              <a:t>-snowflake-</a:t>
            </a:r>
            <a:r>
              <a:rPr lang="en-US" sz="1600" dirty="0" err="1"/>
              <a:t>investigation.pdf</a:t>
            </a:r>
            <a:br>
              <a:rPr lang="en-US" sz="1600" dirty="0"/>
            </a:br>
            <a:r>
              <a:rPr lang="en-US" sz="1600" dirty="0"/>
              <a:t>https://</a:t>
            </a:r>
            <a:r>
              <a:rPr lang="en-US" sz="1600" dirty="0" err="1"/>
              <a:t>www.researchgate.net</a:t>
            </a:r>
            <a:r>
              <a:rPr lang="en-US" sz="1600" dirty="0"/>
              <a:t>/figure/Sequential-construction-of-the-von-Koch-curve-set-A-The-initiator-is-the-equilateral_fig1_261985071</a:t>
            </a:r>
            <a:br>
              <a:rPr lang="en-US" dirty="0"/>
            </a:br>
            <a:endParaRPr lang="en-US" sz="1800" dirty="0"/>
          </a:p>
        </p:txBody>
      </p:sp>
      <p:pic>
        <p:nvPicPr>
          <p:cNvPr id="9" name="Content Placeholder 8">
            <a:extLst>
              <a:ext uri="{FF2B5EF4-FFF2-40B4-BE49-F238E27FC236}">
                <a16:creationId xmlns:a16="http://schemas.microsoft.com/office/drawing/2014/main" id="{BC04ADFD-E763-EB4C-A4BF-73D0AEB34C53}"/>
              </a:ext>
            </a:extLst>
          </p:cNvPr>
          <p:cNvPicPr>
            <a:picLocks noGrp="1" noChangeAspect="1"/>
          </p:cNvPicPr>
          <p:nvPr>
            <p:ph sz="half" idx="1"/>
          </p:nvPr>
        </p:nvPicPr>
        <p:blipFill>
          <a:blip r:embed="rId2"/>
          <a:stretch>
            <a:fillRect/>
          </a:stretch>
        </p:blipFill>
        <p:spPr>
          <a:xfrm>
            <a:off x="1123877" y="1825625"/>
            <a:ext cx="4610246" cy="4351338"/>
          </a:xfrm>
        </p:spPr>
      </p:pic>
      <p:pic>
        <p:nvPicPr>
          <p:cNvPr id="13" name="Content Placeholder 12">
            <a:extLst>
              <a:ext uri="{FF2B5EF4-FFF2-40B4-BE49-F238E27FC236}">
                <a16:creationId xmlns:a16="http://schemas.microsoft.com/office/drawing/2014/main" id="{62B7947C-BF29-C846-9373-B90444CA32CF}"/>
              </a:ext>
            </a:extLst>
          </p:cNvPr>
          <p:cNvPicPr>
            <a:picLocks noGrp="1" noChangeAspect="1"/>
          </p:cNvPicPr>
          <p:nvPr>
            <p:ph sz="half" idx="2"/>
          </p:nvPr>
        </p:nvPicPr>
        <p:blipFill>
          <a:blip r:embed="rId3"/>
          <a:stretch>
            <a:fillRect/>
          </a:stretch>
        </p:blipFill>
        <p:spPr>
          <a:xfrm>
            <a:off x="6172200" y="1865559"/>
            <a:ext cx="5181600" cy="4271469"/>
          </a:xfrm>
        </p:spPr>
      </p:pic>
    </p:spTree>
    <p:extLst>
      <p:ext uri="{BB962C8B-B14F-4D97-AF65-F5344CB8AC3E}">
        <p14:creationId xmlns:p14="http://schemas.microsoft.com/office/powerpoint/2010/main" val="2426695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68A2-1E80-4143-9D74-CA1BE8FE4041}"/>
              </a:ext>
            </a:extLst>
          </p:cNvPr>
          <p:cNvSpPr>
            <a:spLocks noGrp="1"/>
          </p:cNvSpPr>
          <p:nvPr>
            <p:ph type="title"/>
          </p:nvPr>
        </p:nvSpPr>
        <p:spPr/>
        <p:txBody>
          <a:bodyPr/>
          <a:lstStyle/>
          <a:p>
            <a:r>
              <a:rPr lang="en-US" dirty="0"/>
              <a:t>Example: Scaling and Repetition (“Iteration”)</a:t>
            </a:r>
          </a:p>
        </p:txBody>
      </p:sp>
      <p:pic>
        <p:nvPicPr>
          <p:cNvPr id="9" name="Content Placeholder 8">
            <a:extLst>
              <a:ext uri="{FF2B5EF4-FFF2-40B4-BE49-F238E27FC236}">
                <a16:creationId xmlns:a16="http://schemas.microsoft.com/office/drawing/2014/main" id="{DDE8BE78-8728-4E4C-9A99-60584A427B0E}"/>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838200" y="2427890"/>
            <a:ext cx="5181600" cy="2806261"/>
          </a:xfrm>
        </p:spPr>
      </p:pic>
      <p:pic>
        <p:nvPicPr>
          <p:cNvPr id="7" name="Content Placeholder 6">
            <a:extLst>
              <a:ext uri="{FF2B5EF4-FFF2-40B4-BE49-F238E27FC236}">
                <a16:creationId xmlns:a16="http://schemas.microsoft.com/office/drawing/2014/main" id="{5E8F3016-6134-264A-AA8D-AF834F6BD2B4}"/>
              </a:ext>
            </a:extLst>
          </p:cNvPr>
          <p:cNvPicPr>
            <a:picLocks noGrp="1" noChangeAspect="1"/>
          </p:cNvPicPr>
          <p:nvPr>
            <p:ph sz="half" idx="2"/>
          </p:nvPr>
        </p:nvPicPr>
        <p:blipFill>
          <a:blip r:embed="rId4"/>
          <a:stretch>
            <a:fillRect/>
          </a:stretch>
        </p:blipFill>
        <p:spPr>
          <a:xfrm>
            <a:off x="7591647" y="2132463"/>
            <a:ext cx="3315893" cy="3448529"/>
          </a:xfrm>
        </p:spPr>
      </p:pic>
      <p:sp>
        <p:nvSpPr>
          <p:cNvPr id="10" name="TextBox 9">
            <a:extLst>
              <a:ext uri="{FF2B5EF4-FFF2-40B4-BE49-F238E27FC236}">
                <a16:creationId xmlns:a16="http://schemas.microsoft.com/office/drawing/2014/main" id="{892C5D27-7028-7C41-9C36-E2813A4A236E}"/>
              </a:ext>
            </a:extLst>
          </p:cNvPr>
          <p:cNvSpPr txBox="1"/>
          <p:nvPr/>
        </p:nvSpPr>
        <p:spPr>
          <a:xfrm>
            <a:off x="7253238" y="1726909"/>
            <a:ext cx="3749995" cy="369332"/>
          </a:xfrm>
          <a:prstGeom prst="rect">
            <a:avLst/>
          </a:prstGeom>
          <a:noFill/>
        </p:spPr>
        <p:txBody>
          <a:bodyPr wrap="square" rtlCol="0">
            <a:spAutoFit/>
          </a:bodyPr>
          <a:lstStyle/>
          <a:p>
            <a:pPr algn="ctr"/>
            <a:r>
              <a:rPr lang="en-US" dirty="0"/>
              <a:t>Von Koch Snowflake</a:t>
            </a:r>
          </a:p>
        </p:txBody>
      </p:sp>
      <p:sp>
        <p:nvSpPr>
          <p:cNvPr id="11" name="TextBox 10">
            <a:extLst>
              <a:ext uri="{FF2B5EF4-FFF2-40B4-BE49-F238E27FC236}">
                <a16:creationId xmlns:a16="http://schemas.microsoft.com/office/drawing/2014/main" id="{677EFB40-F065-1C4B-86F4-0B2BBF18D7BB}"/>
              </a:ext>
            </a:extLst>
          </p:cNvPr>
          <p:cNvSpPr txBox="1"/>
          <p:nvPr/>
        </p:nvSpPr>
        <p:spPr>
          <a:xfrm>
            <a:off x="1071647" y="1874623"/>
            <a:ext cx="4298731" cy="369332"/>
          </a:xfrm>
          <a:prstGeom prst="rect">
            <a:avLst/>
          </a:prstGeom>
          <a:noFill/>
        </p:spPr>
        <p:txBody>
          <a:bodyPr wrap="square" rtlCol="0">
            <a:spAutoFit/>
          </a:bodyPr>
          <a:lstStyle/>
          <a:p>
            <a:pPr algn="ctr"/>
            <a:r>
              <a:rPr lang="en-US" dirty="0"/>
              <a:t>Cantor Middle Thirds Set</a:t>
            </a:r>
          </a:p>
        </p:txBody>
      </p:sp>
      <p:pic>
        <p:nvPicPr>
          <p:cNvPr id="4" name="Picture 3">
            <a:extLst>
              <a:ext uri="{FF2B5EF4-FFF2-40B4-BE49-F238E27FC236}">
                <a16:creationId xmlns:a16="http://schemas.microsoft.com/office/drawing/2014/main" id="{6521D069-0782-9B4B-877E-B7AA57EDE032}"/>
              </a:ext>
            </a:extLst>
          </p:cNvPr>
          <p:cNvPicPr>
            <a:picLocks/>
          </p:cNvPicPr>
          <p:nvPr/>
        </p:nvPicPr>
        <p:blipFill>
          <a:blip r:embed="rId5"/>
          <a:stretch>
            <a:fillRect/>
          </a:stretch>
        </p:blipFill>
        <p:spPr>
          <a:xfrm>
            <a:off x="838200" y="5808181"/>
            <a:ext cx="2743200" cy="182880"/>
          </a:xfrm>
          <a:prstGeom prst="rect">
            <a:avLst/>
          </a:prstGeom>
        </p:spPr>
      </p:pic>
      <p:pic>
        <p:nvPicPr>
          <p:cNvPr id="6" name="Picture 5">
            <a:extLst>
              <a:ext uri="{FF2B5EF4-FFF2-40B4-BE49-F238E27FC236}">
                <a16:creationId xmlns:a16="http://schemas.microsoft.com/office/drawing/2014/main" id="{F6457489-39B0-204E-B6E2-6D9F8B4827A8}"/>
              </a:ext>
            </a:extLst>
          </p:cNvPr>
          <p:cNvPicPr>
            <a:picLocks/>
          </p:cNvPicPr>
          <p:nvPr/>
        </p:nvPicPr>
        <p:blipFill>
          <a:blip r:embed="rId6"/>
          <a:stretch>
            <a:fillRect/>
          </a:stretch>
        </p:blipFill>
        <p:spPr>
          <a:xfrm>
            <a:off x="838200" y="6107968"/>
            <a:ext cx="2743200" cy="182880"/>
          </a:xfrm>
          <a:prstGeom prst="rect">
            <a:avLst/>
          </a:prstGeom>
        </p:spPr>
      </p:pic>
      <p:sp>
        <p:nvSpPr>
          <p:cNvPr id="8" name="TextBox 7">
            <a:extLst>
              <a:ext uri="{FF2B5EF4-FFF2-40B4-BE49-F238E27FC236}">
                <a16:creationId xmlns:a16="http://schemas.microsoft.com/office/drawing/2014/main" id="{0C2860AA-A77B-BE45-A1C3-DF65729DBAD2}"/>
              </a:ext>
            </a:extLst>
          </p:cNvPr>
          <p:cNvSpPr txBox="1"/>
          <p:nvPr/>
        </p:nvSpPr>
        <p:spPr>
          <a:xfrm>
            <a:off x="3584108" y="5745732"/>
            <a:ext cx="1786270" cy="307777"/>
          </a:xfrm>
          <a:prstGeom prst="rect">
            <a:avLst/>
          </a:prstGeom>
          <a:noFill/>
        </p:spPr>
        <p:txBody>
          <a:bodyPr wrap="square" rtlCol="0">
            <a:spAutoFit/>
          </a:bodyPr>
          <a:lstStyle/>
          <a:p>
            <a:r>
              <a:rPr lang="en-US" sz="1400" dirty="0"/>
              <a:t>Initiator</a:t>
            </a:r>
          </a:p>
        </p:txBody>
      </p:sp>
      <p:sp>
        <p:nvSpPr>
          <p:cNvPr id="12" name="TextBox 11">
            <a:extLst>
              <a:ext uri="{FF2B5EF4-FFF2-40B4-BE49-F238E27FC236}">
                <a16:creationId xmlns:a16="http://schemas.microsoft.com/office/drawing/2014/main" id="{74C71CB4-7110-564A-897D-99BAF71313B1}"/>
              </a:ext>
            </a:extLst>
          </p:cNvPr>
          <p:cNvSpPr txBox="1"/>
          <p:nvPr/>
        </p:nvSpPr>
        <p:spPr>
          <a:xfrm>
            <a:off x="3584108" y="6045519"/>
            <a:ext cx="1786270" cy="307777"/>
          </a:xfrm>
          <a:prstGeom prst="rect">
            <a:avLst/>
          </a:prstGeom>
          <a:noFill/>
        </p:spPr>
        <p:txBody>
          <a:bodyPr wrap="square" rtlCol="0">
            <a:spAutoFit/>
          </a:bodyPr>
          <a:lstStyle/>
          <a:p>
            <a:r>
              <a:rPr lang="en-US" sz="1400" dirty="0"/>
              <a:t>Generator</a:t>
            </a:r>
          </a:p>
        </p:txBody>
      </p:sp>
    </p:spTree>
    <p:extLst>
      <p:ext uri="{BB962C8B-B14F-4D97-AF65-F5344CB8AC3E}">
        <p14:creationId xmlns:p14="http://schemas.microsoft.com/office/powerpoint/2010/main" val="1237398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55206" y="905607"/>
            <a:ext cx="7772400" cy="1143000"/>
          </a:xfrm>
        </p:spPr>
        <p:txBody>
          <a:bodyPr/>
          <a:lstStyle/>
          <a:p>
            <a:r>
              <a:rPr lang="en-US" sz="2400" dirty="0"/>
              <a:t>“Gerrymandering” (Elbridge Gerry, 1744-1814)</a:t>
            </a:r>
            <a:br>
              <a:rPr lang="en-US" sz="2400" dirty="0"/>
            </a:br>
            <a:r>
              <a:rPr lang="en-US" sz="2400" dirty="0"/>
              <a:t>Fractal (?) Congressional Districts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2032" y="1981200"/>
            <a:ext cx="4867937" cy="411480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442" y="2696308"/>
            <a:ext cx="1812966" cy="2684585"/>
          </a:xfrm>
          <a:prstGeom prst="rect">
            <a:avLst/>
          </a:prstGeom>
        </p:spPr>
      </p:pic>
      <p:sp>
        <p:nvSpPr>
          <p:cNvPr id="2" name="TextBox 1">
            <a:extLst>
              <a:ext uri="{FF2B5EF4-FFF2-40B4-BE49-F238E27FC236}">
                <a16:creationId xmlns:a16="http://schemas.microsoft.com/office/drawing/2014/main" id="{E5A81595-4BE5-C44A-A496-B64DC646BBE5}"/>
              </a:ext>
            </a:extLst>
          </p:cNvPr>
          <p:cNvSpPr txBox="1"/>
          <p:nvPr/>
        </p:nvSpPr>
        <p:spPr>
          <a:xfrm>
            <a:off x="1255206" y="320471"/>
            <a:ext cx="6089301" cy="584775"/>
          </a:xfrm>
          <a:prstGeom prst="rect">
            <a:avLst/>
          </a:prstGeom>
          <a:noFill/>
        </p:spPr>
        <p:txBody>
          <a:bodyPr wrap="square" rtlCol="0">
            <a:spAutoFit/>
          </a:bodyPr>
          <a:lstStyle/>
          <a:p>
            <a:r>
              <a:rPr lang="en-US" sz="3200" dirty="0">
                <a:latin typeface="+mj-lt"/>
              </a:rPr>
              <a:t>Possible Fractals?</a:t>
            </a:r>
          </a:p>
        </p:txBody>
      </p:sp>
    </p:spTree>
    <p:extLst>
      <p:ext uri="{BB962C8B-B14F-4D97-AF65-F5344CB8AC3E}">
        <p14:creationId xmlns:p14="http://schemas.microsoft.com/office/powerpoint/2010/main" val="537114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2684207" y="1101967"/>
            <a:ext cx="6823587" cy="5486400"/>
          </a:xfrm>
        </p:spPr>
      </p:pic>
      <p:sp>
        <p:nvSpPr>
          <p:cNvPr id="5" name="Title 6"/>
          <p:cNvSpPr txBox="1">
            <a:spLocks/>
          </p:cNvSpPr>
          <p:nvPr/>
        </p:nvSpPr>
        <p:spPr bwMode="auto">
          <a:xfrm>
            <a:off x="2209800" y="23153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None/>
            </a:pPr>
            <a:r>
              <a:rPr lang="en-US" sz="2400" kern="0">
                <a:solidFill>
                  <a:srgbClr val="000000"/>
                </a:solidFill>
              </a:rPr>
              <a:t>“Gerrymandering” (Elbridge Gerry, 1744-1814)</a:t>
            </a:r>
            <a:br>
              <a:rPr lang="en-US" sz="2400" kern="0">
                <a:solidFill>
                  <a:srgbClr val="000000"/>
                </a:solidFill>
              </a:rPr>
            </a:br>
            <a:r>
              <a:rPr lang="en-US" sz="2400" kern="0">
                <a:solidFill>
                  <a:srgbClr val="000000"/>
                </a:solidFill>
              </a:rPr>
              <a:t>Fractal (?) Congressional Districts</a:t>
            </a:r>
            <a:endParaRPr lang="en-US" sz="2400" kern="0" dirty="0">
              <a:solidFill>
                <a:srgbClr val="000000"/>
              </a:solidFill>
            </a:endParaRPr>
          </a:p>
        </p:txBody>
      </p:sp>
    </p:spTree>
    <p:extLst>
      <p:ext uri="{BB962C8B-B14F-4D97-AF65-F5344CB8AC3E}">
        <p14:creationId xmlns:p14="http://schemas.microsoft.com/office/powerpoint/2010/main" val="141412062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2209800" y="1461546"/>
            <a:ext cx="7772400" cy="5154111"/>
          </a:xfrm>
        </p:spPr>
      </p:pic>
      <p:sp>
        <p:nvSpPr>
          <p:cNvPr id="4" name="Title 6"/>
          <p:cNvSpPr txBox="1">
            <a:spLocks/>
          </p:cNvSpPr>
          <p:nvPr/>
        </p:nvSpPr>
        <p:spPr bwMode="auto">
          <a:xfrm>
            <a:off x="2209800" y="23153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None/>
            </a:pPr>
            <a:r>
              <a:rPr lang="en-US" sz="2400" kern="0">
                <a:solidFill>
                  <a:srgbClr val="000000"/>
                </a:solidFill>
              </a:rPr>
              <a:t>“Gerrymandering” (Elbridge Gerry, 1744-1814)</a:t>
            </a:r>
            <a:br>
              <a:rPr lang="en-US" sz="2400" kern="0">
                <a:solidFill>
                  <a:srgbClr val="000000"/>
                </a:solidFill>
              </a:rPr>
            </a:br>
            <a:r>
              <a:rPr lang="en-US" sz="2400" kern="0">
                <a:solidFill>
                  <a:srgbClr val="000000"/>
                </a:solidFill>
              </a:rPr>
              <a:t>Fractal (?) Congressional Districts</a:t>
            </a:r>
            <a:endParaRPr lang="en-US" sz="2400" kern="0" dirty="0">
              <a:solidFill>
                <a:srgbClr val="000000"/>
              </a:solidFill>
            </a:endParaRPr>
          </a:p>
        </p:txBody>
      </p:sp>
      <p:sp>
        <p:nvSpPr>
          <p:cNvPr id="2" name="TextBox 1">
            <a:extLst>
              <a:ext uri="{FF2B5EF4-FFF2-40B4-BE49-F238E27FC236}">
                <a16:creationId xmlns:a16="http://schemas.microsoft.com/office/drawing/2014/main" id="{611D8015-EED7-6F3C-0EC9-37FE6C3C4696}"/>
              </a:ext>
            </a:extLst>
          </p:cNvPr>
          <p:cNvSpPr txBox="1"/>
          <p:nvPr/>
        </p:nvSpPr>
        <p:spPr>
          <a:xfrm>
            <a:off x="1719940" y="2309911"/>
            <a:ext cx="1360714" cy="369332"/>
          </a:xfrm>
          <a:prstGeom prst="rect">
            <a:avLst/>
          </a:prstGeom>
          <a:solidFill>
            <a:schemeClr val="accent6">
              <a:lumMod val="20000"/>
              <a:lumOff val="80000"/>
            </a:schemeClr>
          </a:solidFill>
        </p:spPr>
        <p:txBody>
          <a:bodyPr wrap="square" rtlCol="0">
            <a:spAutoFit/>
          </a:bodyPr>
          <a:lstStyle/>
          <a:p>
            <a:pPr algn="ctr"/>
            <a:r>
              <a:rPr lang="en-US" dirty="0"/>
              <a:t>D = 1</a:t>
            </a:r>
          </a:p>
        </p:txBody>
      </p:sp>
    </p:spTree>
    <p:extLst>
      <p:ext uri="{BB962C8B-B14F-4D97-AF65-F5344CB8AC3E}">
        <p14:creationId xmlns:p14="http://schemas.microsoft.com/office/powerpoint/2010/main" val="92387344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411E-593E-684E-A373-5A209E22778B}"/>
              </a:ext>
            </a:extLst>
          </p:cNvPr>
          <p:cNvSpPr>
            <a:spLocks noGrp="1"/>
          </p:cNvSpPr>
          <p:nvPr>
            <p:ph type="title"/>
          </p:nvPr>
        </p:nvSpPr>
        <p:spPr/>
        <p:txBody>
          <a:bodyPr/>
          <a:lstStyle/>
          <a:p>
            <a:r>
              <a:rPr lang="en-US" dirty="0"/>
              <a:t>Iteration (Scaling and Repetition)</a:t>
            </a:r>
          </a:p>
        </p:txBody>
      </p:sp>
      <p:sp>
        <p:nvSpPr>
          <p:cNvPr id="3" name="Content Placeholder 2">
            <a:extLst>
              <a:ext uri="{FF2B5EF4-FFF2-40B4-BE49-F238E27FC236}">
                <a16:creationId xmlns:a16="http://schemas.microsoft.com/office/drawing/2014/main" id="{6D4D6AB4-DF3B-F343-A2AA-D0936DE094FE}"/>
              </a:ext>
            </a:extLst>
          </p:cNvPr>
          <p:cNvSpPr>
            <a:spLocks noGrp="1"/>
          </p:cNvSpPr>
          <p:nvPr>
            <p:ph idx="1"/>
          </p:nvPr>
        </p:nvSpPr>
        <p:spPr>
          <a:xfrm>
            <a:off x="838200" y="1825625"/>
            <a:ext cx="7443951" cy="4351338"/>
          </a:xfrm>
        </p:spPr>
        <p:txBody>
          <a:bodyPr>
            <a:noAutofit/>
          </a:bodyPr>
          <a:lstStyle/>
          <a:p>
            <a:r>
              <a:rPr lang="en-US" sz="2000" dirty="0"/>
              <a:t>We see that for ordinary self-similar objects, being n-dimensional means that when it is </a:t>
            </a:r>
            <a:r>
              <a:rPr lang="en-US" sz="2000" dirty="0">
                <a:solidFill>
                  <a:srgbClr val="002BFF"/>
                </a:solidFill>
              </a:rPr>
              <a:t>repetitively tiled </a:t>
            </a:r>
            <a:r>
              <a:rPr lang="en-US" sz="2000" dirty="0"/>
              <a:t>(“</a:t>
            </a:r>
            <a:r>
              <a:rPr lang="en-US" sz="2000" dirty="0">
                <a:solidFill>
                  <a:srgbClr val="002BFF"/>
                </a:solidFill>
              </a:rPr>
              <a:t>rep-tiled</a:t>
            </a:r>
            <a:r>
              <a:rPr lang="en-US" sz="2000" dirty="0"/>
              <a:t>”) into pieces each scaled down by a scale-factor of 1/r, there are a total of </a:t>
            </a:r>
            <a:r>
              <a:rPr lang="en-US" sz="2000" i="1" dirty="0" err="1"/>
              <a:t>r</a:t>
            </a:r>
            <a:r>
              <a:rPr lang="en-US" sz="2000" i="1" baseline="30000" dirty="0" err="1"/>
              <a:t>n</a:t>
            </a:r>
            <a:r>
              <a:rPr lang="en-US" sz="2000" dirty="0"/>
              <a:t> pieces. </a:t>
            </a:r>
          </a:p>
          <a:p>
            <a:r>
              <a:rPr lang="en-US" sz="2000" dirty="0"/>
              <a:t>Now, consider the </a:t>
            </a:r>
            <a:r>
              <a:rPr lang="en-US" sz="2000" dirty="0">
                <a:solidFill>
                  <a:srgbClr val="002BFF"/>
                </a:solidFill>
              </a:rPr>
              <a:t>Von Koch curve</a:t>
            </a:r>
            <a:r>
              <a:rPr lang="en-US" sz="2000" dirty="0"/>
              <a:t>. It can be rep-tiled into four sub-copies, each scaled down by a scale-factor of 1/3. </a:t>
            </a:r>
          </a:p>
          <a:p>
            <a:r>
              <a:rPr lang="en-US" sz="2000" dirty="0"/>
              <a:t>So, strictly by analogy, we can consider the "dimension" of the Koch curve as being the unique real number </a:t>
            </a:r>
            <a:r>
              <a:rPr lang="en-US" sz="2000" i="1" dirty="0"/>
              <a:t>D</a:t>
            </a:r>
            <a:r>
              <a:rPr lang="en-US" sz="2000" dirty="0"/>
              <a:t> that satisfies    3</a:t>
            </a:r>
            <a:r>
              <a:rPr lang="en-US" sz="2000" baseline="30000" dirty="0"/>
              <a:t>D</a:t>
            </a:r>
            <a:r>
              <a:rPr lang="en-US" sz="2000" dirty="0"/>
              <a:t> = 4       (</a:t>
            </a:r>
            <a:r>
              <a:rPr lang="en-US" sz="2000" dirty="0">
                <a:solidFill>
                  <a:srgbClr val="002BFF"/>
                </a:solidFill>
              </a:rPr>
              <a:t>this will be discussed in more detail later:  </a:t>
            </a:r>
            <a:r>
              <a:rPr lang="en-US" sz="2000" i="1" dirty="0">
                <a:solidFill>
                  <a:srgbClr val="002BFF"/>
                </a:solidFill>
              </a:rPr>
              <a:t>D</a:t>
            </a:r>
            <a:r>
              <a:rPr lang="en-US" sz="2000" dirty="0">
                <a:solidFill>
                  <a:srgbClr val="002BFF"/>
                </a:solidFill>
              </a:rPr>
              <a:t> = 1.26186…)</a:t>
            </a:r>
          </a:p>
          <a:p>
            <a:r>
              <a:rPr lang="en-US" sz="2000" dirty="0"/>
              <a:t>This number is what mathematicians call the </a:t>
            </a:r>
            <a:r>
              <a:rPr lang="en-US" sz="2000" dirty="0">
                <a:solidFill>
                  <a:srgbClr val="002BFF"/>
                </a:solidFill>
              </a:rPr>
              <a:t>fractal dimension </a:t>
            </a:r>
            <a:r>
              <a:rPr lang="en-US" sz="2000" dirty="0"/>
              <a:t>of the Koch curve; it is certainly not what is conventionally perceived as the dimension of a curve (this number is not even an integer!).  </a:t>
            </a:r>
          </a:p>
          <a:p>
            <a:r>
              <a:rPr lang="en-US" sz="2000" dirty="0"/>
              <a:t>The fact that the Koch curve has a </a:t>
            </a:r>
            <a:r>
              <a:rPr lang="en-US" sz="2000" dirty="0">
                <a:solidFill>
                  <a:srgbClr val="002BFF"/>
                </a:solidFill>
              </a:rPr>
              <a:t>fractal dimension differing from its conventionally understood dimension </a:t>
            </a:r>
            <a:r>
              <a:rPr lang="en-US" sz="2000" dirty="0"/>
              <a:t>(that is, its topological dimension) is what makes it a fractal. </a:t>
            </a:r>
          </a:p>
        </p:txBody>
      </p:sp>
      <p:pic>
        <p:nvPicPr>
          <p:cNvPr id="5" name="Picture 4">
            <a:extLst>
              <a:ext uri="{FF2B5EF4-FFF2-40B4-BE49-F238E27FC236}">
                <a16:creationId xmlns:a16="http://schemas.microsoft.com/office/drawing/2014/main" id="{555D1F36-3706-0D4B-B204-C806D72CF524}"/>
              </a:ext>
            </a:extLst>
          </p:cNvPr>
          <p:cNvPicPr>
            <a:picLocks noChangeAspect="1"/>
          </p:cNvPicPr>
          <p:nvPr/>
        </p:nvPicPr>
        <p:blipFill>
          <a:blip r:embed="rId2"/>
          <a:stretch>
            <a:fillRect/>
          </a:stretch>
        </p:blipFill>
        <p:spPr>
          <a:xfrm>
            <a:off x="9246299" y="2787239"/>
            <a:ext cx="2572584" cy="2428109"/>
          </a:xfrm>
          <a:prstGeom prst="rect">
            <a:avLst/>
          </a:prstGeom>
        </p:spPr>
      </p:pic>
      <p:cxnSp>
        <p:nvCxnSpPr>
          <p:cNvPr id="8" name="Straight Arrow Connector 7">
            <a:extLst>
              <a:ext uri="{FF2B5EF4-FFF2-40B4-BE49-F238E27FC236}">
                <a16:creationId xmlns:a16="http://schemas.microsoft.com/office/drawing/2014/main" id="{26A1D4AE-92D8-E241-B1C3-496FB06F6AEF}"/>
              </a:ext>
            </a:extLst>
          </p:cNvPr>
          <p:cNvCxnSpPr>
            <a:cxnSpLocks/>
          </p:cNvCxnSpPr>
          <p:nvPr/>
        </p:nvCxnSpPr>
        <p:spPr>
          <a:xfrm>
            <a:off x="7641021" y="3886091"/>
            <a:ext cx="1605278" cy="0"/>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700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1772DA-9757-214B-BD65-804DF6B1257D}"/>
              </a:ext>
            </a:extLst>
          </p:cNvPr>
          <p:cNvSpPr>
            <a:spLocks noGrp="1"/>
          </p:cNvSpPr>
          <p:nvPr>
            <p:ph type="title"/>
          </p:nvPr>
        </p:nvSpPr>
        <p:spPr/>
        <p:txBody>
          <a:bodyPr/>
          <a:lstStyle/>
          <a:p>
            <a:r>
              <a:rPr lang="en-US" dirty="0"/>
              <a:t>Example: Mandelbrot Set</a:t>
            </a:r>
          </a:p>
        </p:txBody>
      </p:sp>
      <p:pic>
        <p:nvPicPr>
          <p:cNvPr id="8" name="Content Placeholder 7">
            <a:extLst>
              <a:ext uri="{FF2B5EF4-FFF2-40B4-BE49-F238E27FC236}">
                <a16:creationId xmlns:a16="http://schemas.microsoft.com/office/drawing/2014/main" id="{BA9518CA-FC67-6442-83CA-F02D30726543}"/>
              </a:ext>
            </a:extLst>
          </p:cNvPr>
          <p:cNvPicPr>
            <a:picLocks noGrp="1" noChangeAspect="1"/>
          </p:cNvPicPr>
          <p:nvPr>
            <p:ph sz="half" idx="1"/>
          </p:nvPr>
        </p:nvPicPr>
        <p:blipFill>
          <a:blip r:embed="rId2"/>
          <a:stretch>
            <a:fillRect/>
          </a:stretch>
        </p:blipFill>
        <p:spPr>
          <a:xfrm>
            <a:off x="838200" y="2060304"/>
            <a:ext cx="5181600" cy="3881980"/>
          </a:xfrm>
        </p:spPr>
      </p:pic>
      <p:pic>
        <p:nvPicPr>
          <p:cNvPr id="14" name="Content Placeholder 13">
            <a:extLst>
              <a:ext uri="{FF2B5EF4-FFF2-40B4-BE49-F238E27FC236}">
                <a16:creationId xmlns:a16="http://schemas.microsoft.com/office/drawing/2014/main" id="{99EDE713-5FD1-3C42-997A-C9CB1A0CD258}"/>
              </a:ext>
            </a:extLst>
          </p:cNvPr>
          <p:cNvPicPr>
            <a:picLocks noGrp="1" noChangeAspect="1"/>
          </p:cNvPicPr>
          <p:nvPr>
            <p:ph sz="half" idx="2"/>
          </p:nvPr>
        </p:nvPicPr>
        <p:blipFill>
          <a:blip r:embed="rId3"/>
          <a:stretch>
            <a:fillRect/>
          </a:stretch>
        </p:blipFill>
        <p:spPr>
          <a:xfrm>
            <a:off x="6275552" y="2060304"/>
            <a:ext cx="5212255" cy="3909191"/>
          </a:xfrm>
        </p:spPr>
      </p:pic>
      <p:sp>
        <p:nvSpPr>
          <p:cNvPr id="15" name="TextBox 14">
            <a:extLst>
              <a:ext uri="{FF2B5EF4-FFF2-40B4-BE49-F238E27FC236}">
                <a16:creationId xmlns:a16="http://schemas.microsoft.com/office/drawing/2014/main" id="{5A30064F-FD54-5A4F-BB93-49258070C8C2}"/>
              </a:ext>
            </a:extLst>
          </p:cNvPr>
          <p:cNvSpPr txBox="1"/>
          <p:nvPr/>
        </p:nvSpPr>
        <p:spPr>
          <a:xfrm>
            <a:off x="7094483" y="6253655"/>
            <a:ext cx="3972910" cy="369332"/>
          </a:xfrm>
          <a:prstGeom prst="rect">
            <a:avLst/>
          </a:prstGeom>
          <a:noFill/>
        </p:spPr>
        <p:txBody>
          <a:bodyPr wrap="square" rtlCol="0">
            <a:spAutoFit/>
          </a:bodyPr>
          <a:lstStyle/>
          <a:p>
            <a:pPr algn="ctr"/>
            <a:r>
              <a:rPr lang="en-US" dirty="0"/>
              <a:t>Zoom of Mandelbrot Set</a:t>
            </a:r>
          </a:p>
        </p:txBody>
      </p:sp>
      <p:sp>
        <p:nvSpPr>
          <p:cNvPr id="16" name="TextBox 15">
            <a:extLst>
              <a:ext uri="{FF2B5EF4-FFF2-40B4-BE49-F238E27FC236}">
                <a16:creationId xmlns:a16="http://schemas.microsoft.com/office/drawing/2014/main" id="{55BEE2F6-EA6D-6848-BC02-5CA6C54EA5BD}"/>
              </a:ext>
            </a:extLst>
          </p:cNvPr>
          <p:cNvSpPr txBox="1"/>
          <p:nvPr/>
        </p:nvSpPr>
        <p:spPr>
          <a:xfrm>
            <a:off x="1792014" y="6253655"/>
            <a:ext cx="3972910" cy="369332"/>
          </a:xfrm>
          <a:prstGeom prst="rect">
            <a:avLst/>
          </a:prstGeom>
          <a:noFill/>
        </p:spPr>
        <p:txBody>
          <a:bodyPr wrap="square" rtlCol="0">
            <a:spAutoFit/>
          </a:bodyPr>
          <a:lstStyle/>
          <a:p>
            <a:pPr algn="ctr"/>
            <a:r>
              <a:rPr lang="en-US" dirty="0"/>
              <a:t>Mandelbrot Set</a:t>
            </a:r>
          </a:p>
        </p:txBody>
      </p:sp>
    </p:spTree>
    <p:extLst>
      <p:ext uri="{BB962C8B-B14F-4D97-AF65-F5344CB8AC3E}">
        <p14:creationId xmlns:p14="http://schemas.microsoft.com/office/powerpoint/2010/main" val="424516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2A5B5-FD4E-E947-BF25-11407A1154B2}"/>
              </a:ext>
            </a:extLst>
          </p:cNvPr>
          <p:cNvSpPr>
            <a:spLocks noGrp="1"/>
          </p:cNvSpPr>
          <p:nvPr>
            <p:ph type="title"/>
          </p:nvPr>
        </p:nvSpPr>
        <p:spPr/>
        <p:txBody>
          <a:bodyPr/>
          <a:lstStyle/>
          <a:p>
            <a:r>
              <a:rPr lang="en-US" dirty="0"/>
              <a:t>Measuring Fractals</a:t>
            </a:r>
          </a:p>
        </p:txBody>
      </p:sp>
      <p:sp>
        <p:nvSpPr>
          <p:cNvPr id="3" name="Content Placeholder 2">
            <a:extLst>
              <a:ext uri="{FF2B5EF4-FFF2-40B4-BE49-F238E27FC236}">
                <a16:creationId xmlns:a16="http://schemas.microsoft.com/office/drawing/2014/main" id="{5FA5D80D-813F-F040-8D43-751B5D1E361E}"/>
              </a:ext>
            </a:extLst>
          </p:cNvPr>
          <p:cNvSpPr>
            <a:spLocks noGrp="1"/>
          </p:cNvSpPr>
          <p:nvPr>
            <p:ph idx="1"/>
          </p:nvPr>
        </p:nvSpPr>
        <p:spPr/>
        <p:txBody>
          <a:bodyPr>
            <a:normAutofit/>
          </a:bodyPr>
          <a:lstStyle/>
          <a:p>
            <a:r>
              <a:rPr lang="en-US" sz="2000" dirty="0"/>
              <a:t>This also leads to understanding a third feature, that fractals as mathematical equations are </a:t>
            </a:r>
            <a:r>
              <a:rPr lang="en-US" sz="2000" dirty="0">
                <a:solidFill>
                  <a:srgbClr val="002BFF"/>
                </a:solidFill>
              </a:rPr>
              <a:t>"nowhere differentiable". </a:t>
            </a:r>
          </a:p>
          <a:p>
            <a:r>
              <a:rPr lang="en-US" sz="2000" dirty="0"/>
              <a:t>In a concrete sense, this means fractals cannot be measured in traditional ways. </a:t>
            </a:r>
          </a:p>
          <a:p>
            <a:r>
              <a:rPr lang="en-US" sz="2000" dirty="0"/>
              <a:t>To elaborate, in trying to find the length of a wavy non-fractal curve, one could find straight segments of </a:t>
            </a:r>
            <a:r>
              <a:rPr lang="en-US" sz="2000" dirty="0">
                <a:solidFill>
                  <a:srgbClr val="002BFF"/>
                </a:solidFill>
              </a:rPr>
              <a:t>some measuring tool small enough to lay end to end over the waves</a:t>
            </a:r>
            <a:r>
              <a:rPr lang="en-US" sz="2000" dirty="0"/>
              <a:t>, where the pieces could get small enough to be considered to conform to the curve in the normal manner of measuring with a tape measure.</a:t>
            </a:r>
          </a:p>
          <a:p>
            <a:r>
              <a:rPr lang="en-US" sz="2000" dirty="0"/>
              <a:t>But in measuring an infinitely "wiggly" fractal curve such as the Koch snowflake, </a:t>
            </a:r>
            <a:r>
              <a:rPr lang="en-US" sz="2000" dirty="0">
                <a:solidFill>
                  <a:srgbClr val="002BFF"/>
                </a:solidFill>
              </a:rPr>
              <a:t>one would never find a small enough straight segments</a:t>
            </a:r>
            <a:r>
              <a:rPr lang="en-US" sz="2000" dirty="0"/>
              <a:t> to conform to the curve, because the jagged pattern would always re-appear, at arbitrarily small scales, essentially pulling a little more of the tape measure into the total length measured each time one attempted to fit it tighter and tighter to the curve. </a:t>
            </a:r>
          </a:p>
          <a:p>
            <a:r>
              <a:rPr lang="en-US" sz="2000" dirty="0"/>
              <a:t>The result is that one must need an </a:t>
            </a:r>
            <a:r>
              <a:rPr lang="en-US" sz="2000" dirty="0">
                <a:solidFill>
                  <a:srgbClr val="002BFF"/>
                </a:solidFill>
              </a:rPr>
              <a:t>infinitely long tape</a:t>
            </a:r>
            <a:r>
              <a:rPr lang="en-US" sz="2000" dirty="0"/>
              <a:t> to perfectly cover the entire curve, </a:t>
            </a:r>
            <a:r>
              <a:rPr lang="en-US" sz="2000" dirty="0">
                <a:solidFill>
                  <a:srgbClr val="002BFF"/>
                </a:solidFill>
              </a:rPr>
              <a:t>i.e. the snowflake has an infinite perimeter</a:t>
            </a:r>
          </a:p>
        </p:txBody>
      </p:sp>
    </p:spTree>
    <p:extLst>
      <p:ext uri="{BB962C8B-B14F-4D97-AF65-F5344CB8AC3E}">
        <p14:creationId xmlns:p14="http://schemas.microsoft.com/office/powerpoint/2010/main" val="895489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9EF3A-888C-404A-89A2-1965EC1113E9}"/>
              </a:ext>
            </a:extLst>
          </p:cNvPr>
          <p:cNvSpPr>
            <a:spLocks noGrp="1"/>
          </p:cNvSpPr>
          <p:nvPr>
            <p:ph type="title"/>
          </p:nvPr>
        </p:nvSpPr>
        <p:spPr/>
        <p:txBody>
          <a:bodyPr>
            <a:normAutofit/>
          </a:bodyPr>
          <a:lstStyle/>
          <a:p>
            <a:r>
              <a:rPr lang="en-US" sz="4000" dirty="0"/>
              <a:t>Aside:  Measuring Sizes of a “Normal” Euclidean Geometric Object</a:t>
            </a:r>
          </a:p>
        </p:txBody>
      </p:sp>
      <p:sp>
        <p:nvSpPr>
          <p:cNvPr id="5" name="Content Placeholder 4">
            <a:extLst>
              <a:ext uri="{FF2B5EF4-FFF2-40B4-BE49-F238E27FC236}">
                <a16:creationId xmlns:a16="http://schemas.microsoft.com/office/drawing/2014/main" id="{29E265AC-819E-8644-8087-88660D08AE08}"/>
              </a:ext>
            </a:extLst>
          </p:cNvPr>
          <p:cNvSpPr>
            <a:spLocks noGrp="1"/>
          </p:cNvSpPr>
          <p:nvPr>
            <p:ph idx="1"/>
          </p:nvPr>
        </p:nvSpPr>
        <p:spPr/>
        <p:txBody>
          <a:bodyPr/>
          <a:lstStyle/>
          <a:p>
            <a:pPr marL="0" indent="0">
              <a:buNone/>
            </a:pPr>
            <a:r>
              <a:rPr lang="en-US" dirty="0"/>
              <a:t>Measuring the length of a line </a:t>
            </a:r>
            <a:r>
              <a:rPr lang="en-US" i="1" dirty="0"/>
              <a:t>L</a:t>
            </a:r>
            <a:r>
              <a:rPr lang="en-US" dirty="0"/>
              <a:t>:</a:t>
            </a:r>
          </a:p>
          <a:p>
            <a:pPr lvl="1"/>
            <a:r>
              <a:rPr lang="en-US" dirty="0"/>
              <a:t>Use a ruler of length </a:t>
            </a:r>
            <a:r>
              <a:rPr lang="en-US" i="1" dirty="0" err="1"/>
              <a:t>L</a:t>
            </a:r>
            <a:r>
              <a:rPr lang="en-US" i="1" baseline="-25000" dirty="0" err="1"/>
              <a:t>Ruler</a:t>
            </a:r>
            <a:endParaRPr lang="en-US" i="1" baseline="-25000" dirty="0"/>
          </a:p>
          <a:p>
            <a:pPr lvl="1"/>
            <a:r>
              <a:rPr lang="en-US" dirty="0"/>
              <a:t>Cover the line of length </a:t>
            </a:r>
            <a:r>
              <a:rPr lang="en-US" i="1" dirty="0"/>
              <a:t>L</a:t>
            </a:r>
            <a:r>
              <a:rPr lang="en-US" dirty="0"/>
              <a:t> with </a:t>
            </a:r>
            <a:r>
              <a:rPr lang="en-US" i="1" dirty="0" err="1"/>
              <a:t>N</a:t>
            </a:r>
            <a:r>
              <a:rPr lang="en-US" i="1" baseline="-25000" dirty="0" err="1"/>
              <a:t>Ruler</a:t>
            </a:r>
            <a:r>
              <a:rPr lang="en-US" dirty="0"/>
              <a:t> non-overlapping rulers as best as possible</a:t>
            </a:r>
          </a:p>
          <a:p>
            <a:pPr lvl="1"/>
            <a:r>
              <a:rPr lang="en-US" dirty="0"/>
              <a:t>Then </a:t>
            </a:r>
            <a:r>
              <a:rPr lang="en-US" i="1" dirty="0" err="1"/>
              <a:t>N</a:t>
            </a:r>
            <a:r>
              <a:rPr lang="en-US" i="1" baseline="-25000" dirty="0" err="1"/>
              <a:t>Ruler</a:t>
            </a:r>
            <a:r>
              <a:rPr lang="en-US" i="1" baseline="-25000" dirty="0"/>
              <a:t> </a:t>
            </a:r>
            <a:r>
              <a:rPr lang="en-US" i="1" dirty="0" err="1"/>
              <a:t>L</a:t>
            </a:r>
            <a:r>
              <a:rPr lang="en-US" i="1" baseline="-25000" dirty="0" err="1"/>
              <a:t>Ruler</a:t>
            </a:r>
            <a:r>
              <a:rPr lang="en-US" i="1" baseline="-25000" dirty="0"/>
              <a:t> </a:t>
            </a:r>
            <a:r>
              <a:rPr lang="en-US" dirty="0"/>
              <a:t> --&gt; </a:t>
            </a:r>
            <a:r>
              <a:rPr lang="en-US" i="1" dirty="0"/>
              <a:t>L</a:t>
            </a:r>
            <a:r>
              <a:rPr lang="en-US" dirty="0"/>
              <a:t> ,  as </a:t>
            </a:r>
            <a:r>
              <a:rPr lang="en-US" i="1" dirty="0" err="1"/>
              <a:t>L</a:t>
            </a:r>
            <a:r>
              <a:rPr lang="en-US" i="1" baseline="-25000" dirty="0" err="1"/>
              <a:t>Ruler</a:t>
            </a:r>
            <a:r>
              <a:rPr lang="en-US" dirty="0"/>
              <a:t> --&gt; 0</a:t>
            </a:r>
          </a:p>
          <a:p>
            <a:pPr marL="9525" lvl="1" indent="0">
              <a:buNone/>
            </a:pPr>
            <a:endParaRPr lang="en-US" dirty="0"/>
          </a:p>
          <a:p>
            <a:pPr marL="9525" lvl="1" indent="0">
              <a:buNone/>
            </a:pPr>
            <a:r>
              <a:rPr lang="en-US" sz="2800" dirty="0"/>
              <a:t>Measuring the area of a shape </a:t>
            </a:r>
            <a:r>
              <a:rPr lang="en-US" sz="2800" i="1" dirty="0"/>
              <a:t>A</a:t>
            </a:r>
            <a:r>
              <a:rPr lang="en-US" sz="2800" dirty="0"/>
              <a:t>:</a:t>
            </a:r>
          </a:p>
          <a:p>
            <a:pPr marL="923925" lvl="2" indent="-457200"/>
            <a:r>
              <a:rPr lang="en-US" sz="2400" dirty="0"/>
              <a:t>Use a box of area </a:t>
            </a:r>
            <a:r>
              <a:rPr lang="en-US" sz="2400" i="1" dirty="0" err="1"/>
              <a:t>A</a:t>
            </a:r>
            <a:r>
              <a:rPr lang="en-US" sz="2400" i="1" baseline="-25000" dirty="0" err="1"/>
              <a:t>Box</a:t>
            </a:r>
            <a:endParaRPr lang="en-US" sz="2400" i="1" baseline="-25000" dirty="0"/>
          </a:p>
          <a:p>
            <a:pPr marL="923925" lvl="2" indent="-457200"/>
            <a:r>
              <a:rPr lang="en-US" sz="2400" dirty="0"/>
              <a:t>Cover the area </a:t>
            </a:r>
            <a:r>
              <a:rPr lang="en-US" sz="2400" i="1" dirty="0"/>
              <a:t>A</a:t>
            </a:r>
            <a:r>
              <a:rPr lang="en-US" sz="2400" dirty="0"/>
              <a:t> with with </a:t>
            </a:r>
            <a:r>
              <a:rPr lang="en-US" sz="2400" i="1" dirty="0" err="1"/>
              <a:t>N</a:t>
            </a:r>
            <a:r>
              <a:rPr lang="en-US" sz="2400" i="1" baseline="-25000" dirty="0" err="1"/>
              <a:t>Box</a:t>
            </a:r>
            <a:r>
              <a:rPr lang="en-US" sz="2400" dirty="0"/>
              <a:t> non-overlapping boxes as best as possible</a:t>
            </a:r>
          </a:p>
          <a:p>
            <a:pPr marL="923925" lvl="2" indent="-457200"/>
            <a:r>
              <a:rPr lang="en-US" sz="2400" dirty="0"/>
              <a:t>Then Then </a:t>
            </a:r>
            <a:r>
              <a:rPr lang="en-US" sz="2400" i="1" dirty="0" err="1"/>
              <a:t>N</a:t>
            </a:r>
            <a:r>
              <a:rPr lang="en-US" sz="2400" i="1" baseline="-25000" dirty="0" err="1"/>
              <a:t>Box</a:t>
            </a:r>
            <a:r>
              <a:rPr lang="en-US" sz="2400" i="1" baseline="-25000" dirty="0"/>
              <a:t> </a:t>
            </a:r>
            <a:r>
              <a:rPr lang="en-US" sz="2400" i="1" dirty="0" err="1"/>
              <a:t>A</a:t>
            </a:r>
            <a:r>
              <a:rPr lang="en-US" sz="2400" i="1" baseline="-25000" dirty="0" err="1"/>
              <a:t>Box</a:t>
            </a:r>
            <a:r>
              <a:rPr lang="en-US" sz="2400" i="1" baseline="-25000" dirty="0"/>
              <a:t> </a:t>
            </a:r>
            <a:r>
              <a:rPr lang="en-US" sz="2400" dirty="0"/>
              <a:t> --&gt; </a:t>
            </a:r>
            <a:r>
              <a:rPr lang="en-US" sz="2400" i="1" dirty="0"/>
              <a:t>A</a:t>
            </a:r>
            <a:r>
              <a:rPr lang="en-US" sz="2400" dirty="0"/>
              <a:t> ,  as </a:t>
            </a:r>
            <a:r>
              <a:rPr lang="en-US" sz="2400" i="1" dirty="0" err="1"/>
              <a:t>A</a:t>
            </a:r>
            <a:r>
              <a:rPr lang="en-US" sz="2400" i="1" baseline="-25000" dirty="0" err="1"/>
              <a:t>Box</a:t>
            </a:r>
            <a:r>
              <a:rPr lang="en-US" sz="2400" dirty="0"/>
              <a:t> --&gt; 0</a:t>
            </a:r>
          </a:p>
          <a:p>
            <a:pPr marL="923925" lvl="2" indent="-457200"/>
            <a:endParaRPr lang="en-US" sz="2400" dirty="0"/>
          </a:p>
          <a:p>
            <a:pPr marL="9525" lvl="1" indent="0">
              <a:buNone/>
            </a:pPr>
            <a:endParaRPr lang="en-US" dirty="0"/>
          </a:p>
          <a:p>
            <a:pPr marL="9525" lvl="1" indent="0">
              <a:buNone/>
            </a:pPr>
            <a:endParaRPr lang="en-US" dirty="0"/>
          </a:p>
        </p:txBody>
      </p:sp>
    </p:spTree>
    <p:extLst>
      <p:ext uri="{BB962C8B-B14F-4D97-AF65-F5344CB8AC3E}">
        <p14:creationId xmlns:p14="http://schemas.microsoft.com/office/powerpoint/2010/main" val="2393883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CCF086-040E-DA40-BF48-8F301F479267}"/>
              </a:ext>
            </a:extLst>
          </p:cNvPr>
          <p:cNvSpPr>
            <a:spLocks noGrp="1"/>
          </p:cNvSpPr>
          <p:nvPr>
            <p:ph type="title"/>
          </p:nvPr>
        </p:nvSpPr>
        <p:spPr/>
        <p:txBody>
          <a:bodyPr/>
          <a:lstStyle/>
          <a:p>
            <a:r>
              <a:rPr lang="en-US" dirty="0"/>
              <a:t>How Long is the Coastline of Britain?</a:t>
            </a:r>
          </a:p>
        </p:txBody>
      </p:sp>
      <p:pic>
        <p:nvPicPr>
          <p:cNvPr id="8" name="Content Placeholder 7">
            <a:extLst>
              <a:ext uri="{FF2B5EF4-FFF2-40B4-BE49-F238E27FC236}">
                <a16:creationId xmlns:a16="http://schemas.microsoft.com/office/drawing/2014/main" id="{E5789405-EC29-1740-8BC1-94DC39863362}"/>
              </a:ext>
            </a:extLst>
          </p:cNvPr>
          <p:cNvPicPr>
            <a:picLocks noGrp="1" noChangeAspect="1"/>
          </p:cNvPicPr>
          <p:nvPr>
            <p:ph sz="half" idx="1"/>
          </p:nvPr>
        </p:nvPicPr>
        <p:blipFill>
          <a:blip r:embed="rId2"/>
          <a:stretch>
            <a:fillRect/>
          </a:stretch>
        </p:blipFill>
        <p:spPr>
          <a:xfrm>
            <a:off x="2175154" y="1353009"/>
            <a:ext cx="2529272" cy="4879626"/>
          </a:xfrm>
        </p:spPr>
      </p:pic>
      <p:pic>
        <p:nvPicPr>
          <p:cNvPr id="9" name="Content Placeholder 8">
            <a:extLst>
              <a:ext uri="{FF2B5EF4-FFF2-40B4-BE49-F238E27FC236}">
                <a16:creationId xmlns:a16="http://schemas.microsoft.com/office/drawing/2014/main" id="{16D18CEF-3EC2-D448-83FE-DF6CF0104061}"/>
              </a:ext>
            </a:extLst>
          </p:cNvPr>
          <p:cNvPicPr>
            <a:picLocks noGrp="1" noChangeAspect="1"/>
          </p:cNvPicPr>
          <p:nvPr>
            <p:ph sz="half" idx="2"/>
          </p:nvPr>
        </p:nvPicPr>
        <p:blipFill>
          <a:blip r:embed="rId3"/>
          <a:stretch>
            <a:fillRect/>
          </a:stretch>
        </p:blipFill>
        <p:spPr>
          <a:xfrm>
            <a:off x="8523889" y="1255467"/>
            <a:ext cx="2631747" cy="5093704"/>
          </a:xfrm>
          <a:prstGeom prst="rect">
            <a:avLst/>
          </a:prstGeom>
        </p:spPr>
      </p:pic>
      <p:sp>
        <p:nvSpPr>
          <p:cNvPr id="10" name="TextBox 9">
            <a:extLst>
              <a:ext uri="{FF2B5EF4-FFF2-40B4-BE49-F238E27FC236}">
                <a16:creationId xmlns:a16="http://schemas.microsoft.com/office/drawing/2014/main" id="{4AE2AA66-83B1-F04E-A421-0F77B0A2BC1D}"/>
              </a:ext>
            </a:extLst>
          </p:cNvPr>
          <p:cNvSpPr txBox="1"/>
          <p:nvPr/>
        </p:nvSpPr>
        <p:spPr>
          <a:xfrm>
            <a:off x="1264148" y="6349171"/>
            <a:ext cx="4351283" cy="369332"/>
          </a:xfrm>
          <a:prstGeom prst="rect">
            <a:avLst/>
          </a:prstGeom>
          <a:noFill/>
        </p:spPr>
        <p:txBody>
          <a:bodyPr wrap="square" rtlCol="0">
            <a:spAutoFit/>
          </a:bodyPr>
          <a:lstStyle/>
          <a:p>
            <a:r>
              <a:rPr lang="en-US" dirty="0"/>
              <a:t>Unit = 200 km, length = 2400 km (approx.)</a:t>
            </a:r>
          </a:p>
        </p:txBody>
      </p:sp>
      <p:sp>
        <p:nvSpPr>
          <p:cNvPr id="11" name="Rectangle 10">
            <a:extLst>
              <a:ext uri="{FF2B5EF4-FFF2-40B4-BE49-F238E27FC236}">
                <a16:creationId xmlns:a16="http://schemas.microsoft.com/office/drawing/2014/main" id="{9D638B9F-B1F6-1C48-BCE7-487B5A0288B0}"/>
              </a:ext>
            </a:extLst>
          </p:cNvPr>
          <p:cNvSpPr/>
          <p:nvPr/>
        </p:nvSpPr>
        <p:spPr>
          <a:xfrm>
            <a:off x="7585856" y="6349171"/>
            <a:ext cx="4015395" cy="369332"/>
          </a:xfrm>
          <a:prstGeom prst="rect">
            <a:avLst/>
          </a:prstGeom>
        </p:spPr>
        <p:txBody>
          <a:bodyPr wrap="none">
            <a:spAutoFit/>
          </a:bodyPr>
          <a:lstStyle/>
          <a:p>
            <a:r>
              <a:rPr lang="en-US" dirty="0"/>
              <a:t>Unit = 50 km, length = 3400 km (approx.)</a:t>
            </a:r>
          </a:p>
        </p:txBody>
      </p:sp>
      <p:sp>
        <p:nvSpPr>
          <p:cNvPr id="2" name="TextBox 1">
            <a:extLst>
              <a:ext uri="{FF2B5EF4-FFF2-40B4-BE49-F238E27FC236}">
                <a16:creationId xmlns:a16="http://schemas.microsoft.com/office/drawing/2014/main" id="{BD9DB047-F30F-A247-8C4C-94C4231F97E1}"/>
              </a:ext>
            </a:extLst>
          </p:cNvPr>
          <p:cNvSpPr txBox="1"/>
          <p:nvPr/>
        </p:nvSpPr>
        <p:spPr>
          <a:xfrm>
            <a:off x="4531806" y="1807224"/>
            <a:ext cx="3878664" cy="2308324"/>
          </a:xfrm>
          <a:prstGeom prst="rect">
            <a:avLst/>
          </a:prstGeom>
          <a:noFill/>
        </p:spPr>
        <p:txBody>
          <a:bodyPr wrap="square" rtlCol="0">
            <a:spAutoFit/>
          </a:bodyPr>
          <a:lstStyle/>
          <a:p>
            <a:r>
              <a:rPr lang="en-US" dirty="0">
                <a:solidFill>
                  <a:srgbClr val="002BFF"/>
                </a:solidFill>
              </a:rPr>
              <a:t>Result:  As the unit of length (“ruler” or unit of measure) decreases, the total length of the coastline (number of rulers it takes to cover the coastline) always increases.</a:t>
            </a:r>
          </a:p>
          <a:p>
            <a:endParaRPr lang="en-US" dirty="0">
              <a:solidFill>
                <a:srgbClr val="002BFF"/>
              </a:solidFill>
            </a:endParaRPr>
          </a:p>
          <a:p>
            <a:r>
              <a:rPr lang="en-US" dirty="0">
                <a:solidFill>
                  <a:srgbClr val="002BFF"/>
                </a:solidFill>
              </a:rPr>
              <a:t>This would not be true for a smooth curve.</a:t>
            </a:r>
          </a:p>
        </p:txBody>
      </p:sp>
    </p:spTree>
    <p:extLst>
      <p:ext uri="{BB962C8B-B14F-4D97-AF65-F5344CB8AC3E}">
        <p14:creationId xmlns:p14="http://schemas.microsoft.com/office/powerpoint/2010/main" val="3592561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C05161-97EA-B746-8C1A-1CA2FEACFC6E}"/>
              </a:ext>
            </a:extLst>
          </p:cNvPr>
          <p:cNvSpPr>
            <a:spLocks noGrp="1"/>
          </p:cNvSpPr>
          <p:nvPr>
            <p:ph type="title"/>
          </p:nvPr>
        </p:nvSpPr>
        <p:spPr/>
        <p:txBody>
          <a:bodyPr/>
          <a:lstStyle/>
          <a:p>
            <a:r>
              <a:rPr lang="en-US" dirty="0"/>
              <a:t>History</a:t>
            </a:r>
          </a:p>
        </p:txBody>
      </p:sp>
      <p:sp>
        <p:nvSpPr>
          <p:cNvPr id="6" name="Content Placeholder 5">
            <a:extLst>
              <a:ext uri="{FF2B5EF4-FFF2-40B4-BE49-F238E27FC236}">
                <a16:creationId xmlns:a16="http://schemas.microsoft.com/office/drawing/2014/main" id="{9AEF40D6-722D-A443-A062-E9E46C9120C2}"/>
              </a:ext>
            </a:extLst>
          </p:cNvPr>
          <p:cNvSpPr>
            <a:spLocks noGrp="1"/>
          </p:cNvSpPr>
          <p:nvPr>
            <p:ph idx="1"/>
          </p:nvPr>
        </p:nvSpPr>
        <p:spPr/>
        <p:txBody>
          <a:bodyPr>
            <a:normAutofit/>
          </a:bodyPr>
          <a:lstStyle/>
          <a:p>
            <a:r>
              <a:rPr lang="en-US" sz="2400" dirty="0"/>
              <a:t>In his writings, Leibniz used the term "fractional exponents", but lamented that "Geometry" did not yet know of them.</a:t>
            </a:r>
          </a:p>
          <a:p>
            <a:r>
              <a:rPr lang="en-US" sz="2400" dirty="0"/>
              <a:t>Indeed, according to various historical accounts, after that point few mathematicians tackled the issues and the work of those who did remained obscured largely because of resistance to such unfamiliar emerging concepts, which were sometimes referred to as </a:t>
            </a:r>
            <a:r>
              <a:rPr lang="en-US" sz="2400" dirty="0">
                <a:solidFill>
                  <a:srgbClr val="002BFF"/>
                </a:solidFill>
              </a:rPr>
              <a:t>mathematical "monsters"</a:t>
            </a:r>
            <a:r>
              <a:rPr lang="en-US" sz="2400" dirty="0"/>
              <a:t>.</a:t>
            </a:r>
          </a:p>
          <a:p>
            <a:r>
              <a:rPr lang="en-US" sz="2400" dirty="0"/>
              <a:t>Thus, it was not until two centuries had passed that on July 18, 1872 Karl </a:t>
            </a:r>
            <a:r>
              <a:rPr lang="en-US" sz="2400" dirty="0" err="1"/>
              <a:t>Weierstrass</a:t>
            </a:r>
            <a:r>
              <a:rPr lang="en-US" sz="2400" dirty="0"/>
              <a:t> presented the first definition of a function with a graph that would today be considered a fractal, having the non-intuitive property of being everywhere continuous but nowhere differentiable at the Royal Prussian Academy of Sciences.</a:t>
            </a:r>
          </a:p>
        </p:txBody>
      </p:sp>
    </p:spTree>
    <p:extLst>
      <p:ext uri="{BB962C8B-B14F-4D97-AF65-F5344CB8AC3E}">
        <p14:creationId xmlns:p14="http://schemas.microsoft.com/office/powerpoint/2010/main" val="3112417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3BDAD1-DABC-EB4A-BABA-9CCE3948686A}"/>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3FB40DE5-568E-8542-93FD-031DCA8C5D32}"/>
              </a:ext>
            </a:extLst>
          </p:cNvPr>
          <p:cNvSpPr>
            <a:spLocks noGrp="1"/>
          </p:cNvSpPr>
          <p:nvPr>
            <p:ph sz="half" idx="1"/>
          </p:nvPr>
        </p:nvSpPr>
        <p:spPr/>
        <p:txBody>
          <a:bodyPr>
            <a:normAutofit/>
          </a:bodyPr>
          <a:lstStyle/>
          <a:p>
            <a:r>
              <a:rPr lang="en-US" sz="2400" dirty="0"/>
              <a:t>Not long after that, in 1883, Georg Cantor, who attended lectures by </a:t>
            </a:r>
            <a:r>
              <a:rPr lang="en-US" sz="2400" dirty="0" err="1"/>
              <a:t>Weierstrass</a:t>
            </a:r>
            <a:r>
              <a:rPr lang="en-US" sz="2400" dirty="0"/>
              <a:t>, published examples of subsets of the real line known as Cantor sets, which had unusual properties and are now recognized as fractals.</a:t>
            </a:r>
          </a:p>
          <a:p>
            <a:r>
              <a:rPr lang="en-US" sz="2400" dirty="0"/>
              <a:t>Also in the last part of that century, Felix Klein and Henri </a:t>
            </a:r>
            <a:r>
              <a:rPr lang="en-US" sz="2400" dirty="0" err="1"/>
              <a:t>Poincaré</a:t>
            </a:r>
            <a:r>
              <a:rPr lang="en-US" sz="2400" dirty="0"/>
              <a:t> introduced a category of fractal that has come to be called "self-inverse" fractals.</a:t>
            </a:r>
          </a:p>
        </p:txBody>
      </p:sp>
      <p:pic>
        <p:nvPicPr>
          <p:cNvPr id="6" name="Content Placeholder 8">
            <a:extLst>
              <a:ext uri="{FF2B5EF4-FFF2-40B4-BE49-F238E27FC236}">
                <a16:creationId xmlns:a16="http://schemas.microsoft.com/office/drawing/2014/main" id="{F5FF7D27-FE2F-124F-B5C0-C89D06E41368}"/>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6172200" y="1979525"/>
            <a:ext cx="5181600" cy="3416440"/>
          </a:xfrm>
        </p:spPr>
      </p:pic>
      <p:sp>
        <p:nvSpPr>
          <p:cNvPr id="7" name="TextBox 6">
            <a:extLst>
              <a:ext uri="{FF2B5EF4-FFF2-40B4-BE49-F238E27FC236}">
                <a16:creationId xmlns:a16="http://schemas.microsoft.com/office/drawing/2014/main" id="{7CF4D941-14A8-044B-A257-36B4B562AA92}"/>
              </a:ext>
            </a:extLst>
          </p:cNvPr>
          <p:cNvSpPr txBox="1"/>
          <p:nvPr/>
        </p:nvSpPr>
        <p:spPr>
          <a:xfrm>
            <a:off x="6641960" y="6039059"/>
            <a:ext cx="4330840" cy="369332"/>
          </a:xfrm>
          <a:prstGeom prst="rect">
            <a:avLst/>
          </a:prstGeom>
          <a:noFill/>
        </p:spPr>
        <p:txBody>
          <a:bodyPr wrap="square" rtlCol="0">
            <a:spAutoFit/>
          </a:bodyPr>
          <a:lstStyle/>
          <a:p>
            <a:pPr algn="ctr"/>
            <a:r>
              <a:rPr lang="en-US" dirty="0">
                <a:solidFill>
                  <a:srgbClr val="002BFF"/>
                </a:solidFill>
              </a:rPr>
              <a:t>Cantor Middle Thirds Set</a:t>
            </a:r>
          </a:p>
        </p:txBody>
      </p:sp>
    </p:spTree>
    <p:extLst>
      <p:ext uri="{BB962C8B-B14F-4D97-AF65-F5344CB8AC3E}">
        <p14:creationId xmlns:p14="http://schemas.microsoft.com/office/powerpoint/2010/main" val="3843594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A8AE-D562-8647-BBA9-F52F92061ED1}"/>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2D28862F-D353-9A49-BFF6-9D030FA38E5E}"/>
              </a:ext>
            </a:extLst>
          </p:cNvPr>
          <p:cNvSpPr>
            <a:spLocks noGrp="1"/>
          </p:cNvSpPr>
          <p:nvPr>
            <p:ph idx="1"/>
          </p:nvPr>
        </p:nvSpPr>
        <p:spPr/>
        <p:txBody>
          <a:bodyPr>
            <a:normAutofit/>
          </a:bodyPr>
          <a:lstStyle/>
          <a:p>
            <a:r>
              <a:rPr lang="en-US" sz="2400" dirty="0"/>
              <a:t>One of the next milestones came in 1904, when </a:t>
            </a:r>
            <a:r>
              <a:rPr lang="en-US" sz="2400" dirty="0">
                <a:solidFill>
                  <a:srgbClr val="002BFF"/>
                </a:solidFill>
              </a:rPr>
              <a:t>Helge von Koch</a:t>
            </a:r>
            <a:r>
              <a:rPr lang="en-US" sz="2400" dirty="0"/>
              <a:t>, extending ideas of </a:t>
            </a:r>
            <a:r>
              <a:rPr lang="en-US" sz="2400" dirty="0" err="1"/>
              <a:t>Poincaré</a:t>
            </a:r>
            <a:r>
              <a:rPr lang="en-US" sz="2400" dirty="0"/>
              <a:t> and dissatisfied with </a:t>
            </a:r>
            <a:r>
              <a:rPr lang="en-US" sz="2400" dirty="0" err="1"/>
              <a:t>Weierstrass's</a:t>
            </a:r>
            <a:r>
              <a:rPr lang="en-US" sz="2400" dirty="0"/>
              <a:t> abstract and analytic definition, gave a more geometric definition including hand-drawn images of a similar function, which is now called the Koch snowflake.</a:t>
            </a:r>
          </a:p>
          <a:p>
            <a:r>
              <a:rPr lang="en-US" sz="2400" dirty="0"/>
              <a:t>Another milestone came a decade later in 1915, when </a:t>
            </a:r>
            <a:r>
              <a:rPr lang="en-US" sz="2400" dirty="0" err="1">
                <a:solidFill>
                  <a:srgbClr val="002BFF"/>
                </a:solidFill>
              </a:rPr>
              <a:t>Wacław</a:t>
            </a:r>
            <a:r>
              <a:rPr lang="en-US" sz="2400" dirty="0">
                <a:solidFill>
                  <a:srgbClr val="002BFF"/>
                </a:solidFill>
              </a:rPr>
              <a:t> </a:t>
            </a:r>
            <a:r>
              <a:rPr lang="en-US" sz="2400" dirty="0" err="1">
                <a:solidFill>
                  <a:srgbClr val="002BFF"/>
                </a:solidFill>
              </a:rPr>
              <a:t>Sierpiński</a:t>
            </a:r>
            <a:r>
              <a:rPr lang="en-US" sz="2400" dirty="0">
                <a:solidFill>
                  <a:srgbClr val="002BFF"/>
                </a:solidFill>
              </a:rPr>
              <a:t> </a:t>
            </a:r>
            <a:r>
              <a:rPr lang="en-US" sz="2400" dirty="0"/>
              <a:t>constructed his famous triangle then, one year later, his carpet. </a:t>
            </a:r>
          </a:p>
          <a:p>
            <a:r>
              <a:rPr lang="en-US" sz="2400" dirty="0"/>
              <a:t>By 1918, two French mathematicians, </a:t>
            </a:r>
            <a:r>
              <a:rPr lang="en-US" sz="2400" dirty="0">
                <a:solidFill>
                  <a:srgbClr val="002BFF"/>
                </a:solidFill>
              </a:rPr>
              <a:t>Pierre Fatou and Gaston Julia</a:t>
            </a:r>
            <a:r>
              <a:rPr lang="en-US" sz="2400" dirty="0"/>
              <a:t>, though working independently, arrived essentially simultaneously at results describing what is now seen as fractal behavior associated with mapping complex numbers and iterative functions and leading to further ideas about </a:t>
            </a:r>
            <a:r>
              <a:rPr lang="en-US" sz="2400" dirty="0">
                <a:solidFill>
                  <a:srgbClr val="002BFF"/>
                </a:solidFill>
              </a:rPr>
              <a:t>attractors and </a:t>
            </a:r>
            <a:r>
              <a:rPr lang="en-US" sz="2400" dirty="0" err="1">
                <a:solidFill>
                  <a:srgbClr val="002BFF"/>
                </a:solidFill>
              </a:rPr>
              <a:t>repellors</a:t>
            </a:r>
            <a:r>
              <a:rPr lang="en-US" sz="2400" dirty="0">
                <a:solidFill>
                  <a:srgbClr val="002BFF"/>
                </a:solidFill>
              </a:rPr>
              <a:t> </a:t>
            </a:r>
            <a:r>
              <a:rPr lang="en-US" sz="2400" dirty="0"/>
              <a:t>(i.e., points that attract or repel other points under some dynamical rule), which have become very important in the study of fractals.</a:t>
            </a:r>
          </a:p>
        </p:txBody>
      </p:sp>
    </p:spTree>
    <p:extLst>
      <p:ext uri="{BB962C8B-B14F-4D97-AF65-F5344CB8AC3E}">
        <p14:creationId xmlns:p14="http://schemas.microsoft.com/office/powerpoint/2010/main" val="2242231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98BA6C-78C1-2640-88A6-40A1DFF7F1B1}"/>
              </a:ext>
            </a:extLst>
          </p:cNvPr>
          <p:cNvSpPr>
            <a:spLocks noGrp="1"/>
          </p:cNvSpPr>
          <p:nvPr>
            <p:ph type="title"/>
          </p:nvPr>
        </p:nvSpPr>
        <p:spPr/>
        <p:txBody>
          <a:bodyPr>
            <a:normAutofit fontScale="90000"/>
          </a:bodyPr>
          <a:lstStyle/>
          <a:p>
            <a:r>
              <a:rPr lang="en-US" dirty="0"/>
              <a:t>History: </a:t>
            </a:r>
            <a:r>
              <a:rPr lang="en-US" dirty="0" err="1"/>
              <a:t>Sierpinski</a:t>
            </a:r>
            <a:r>
              <a:rPr lang="en-US" dirty="0"/>
              <a:t> Triangle and Koch Snowflake</a:t>
            </a:r>
            <a:br>
              <a:rPr lang="en-US" dirty="0"/>
            </a:br>
            <a:r>
              <a:rPr lang="en-US" sz="2000" dirty="0"/>
              <a:t>(next lecture will explore in more detail several methods to create these )</a:t>
            </a:r>
          </a:p>
        </p:txBody>
      </p:sp>
      <p:pic>
        <p:nvPicPr>
          <p:cNvPr id="9" name="Content Placeholder 8">
            <a:extLst>
              <a:ext uri="{FF2B5EF4-FFF2-40B4-BE49-F238E27FC236}">
                <a16:creationId xmlns:a16="http://schemas.microsoft.com/office/drawing/2014/main" id="{45E8F277-5C08-DF46-A901-B2501C2ACAEE}"/>
              </a:ext>
            </a:extLst>
          </p:cNvPr>
          <p:cNvPicPr>
            <a:picLocks noGrp="1" noChangeAspect="1"/>
          </p:cNvPicPr>
          <p:nvPr>
            <p:ph sz="half" idx="2"/>
          </p:nvPr>
        </p:nvPicPr>
        <p:blipFill>
          <a:blip r:embed="rId2"/>
          <a:stretch>
            <a:fillRect/>
          </a:stretch>
        </p:blipFill>
        <p:spPr>
          <a:xfrm>
            <a:off x="6757155" y="1825625"/>
            <a:ext cx="4306080" cy="4478323"/>
          </a:xfrm>
        </p:spPr>
      </p:pic>
      <p:pic>
        <p:nvPicPr>
          <p:cNvPr id="13" name="Content Placeholder 12">
            <a:extLst>
              <a:ext uri="{FF2B5EF4-FFF2-40B4-BE49-F238E27FC236}">
                <a16:creationId xmlns:a16="http://schemas.microsoft.com/office/drawing/2014/main" id="{9363C9C3-4F82-5D4D-8514-6C54DBC580DB}"/>
              </a:ext>
            </a:extLst>
          </p:cNvPr>
          <p:cNvPicPr>
            <a:picLocks noGrp="1" noChangeAspect="1"/>
          </p:cNvPicPr>
          <p:nvPr>
            <p:ph sz="half" idx="1"/>
          </p:nvPr>
        </p:nvPicPr>
        <p:blipFill>
          <a:blip r:embed="rId3"/>
          <a:stretch>
            <a:fillRect/>
          </a:stretch>
        </p:blipFill>
        <p:spPr>
          <a:xfrm>
            <a:off x="1430205" y="2428727"/>
            <a:ext cx="4155366" cy="3590236"/>
          </a:xfrm>
        </p:spPr>
      </p:pic>
    </p:spTree>
    <p:extLst>
      <p:ext uri="{BB962C8B-B14F-4D97-AF65-F5344CB8AC3E}">
        <p14:creationId xmlns:p14="http://schemas.microsoft.com/office/powerpoint/2010/main" val="258109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F1780F-7838-3948-BE25-4DFF4D62AFE1}"/>
              </a:ext>
            </a:extLst>
          </p:cNvPr>
          <p:cNvSpPr>
            <a:spLocks noGrp="1"/>
          </p:cNvSpPr>
          <p:nvPr>
            <p:ph type="title"/>
          </p:nvPr>
        </p:nvSpPr>
        <p:spPr/>
        <p:txBody>
          <a:bodyPr/>
          <a:lstStyle/>
          <a:p>
            <a:r>
              <a:rPr lang="en-US" dirty="0"/>
              <a:t>History</a:t>
            </a:r>
          </a:p>
        </p:txBody>
      </p:sp>
      <p:sp>
        <p:nvSpPr>
          <p:cNvPr id="6" name="Content Placeholder 5">
            <a:extLst>
              <a:ext uri="{FF2B5EF4-FFF2-40B4-BE49-F238E27FC236}">
                <a16:creationId xmlns:a16="http://schemas.microsoft.com/office/drawing/2014/main" id="{30C06041-1E71-BA45-B31A-056354F6989D}"/>
              </a:ext>
            </a:extLst>
          </p:cNvPr>
          <p:cNvSpPr>
            <a:spLocks noGrp="1"/>
          </p:cNvSpPr>
          <p:nvPr>
            <p:ph idx="1"/>
          </p:nvPr>
        </p:nvSpPr>
        <p:spPr/>
        <p:txBody>
          <a:bodyPr>
            <a:normAutofit/>
          </a:bodyPr>
          <a:lstStyle/>
          <a:p>
            <a:r>
              <a:rPr lang="en-US" sz="2000" dirty="0"/>
              <a:t>Very shortly after that work was submitted, by March 1918, </a:t>
            </a:r>
            <a:r>
              <a:rPr lang="en-US" sz="2000" dirty="0">
                <a:solidFill>
                  <a:srgbClr val="002BFF"/>
                </a:solidFill>
              </a:rPr>
              <a:t>Felix </a:t>
            </a:r>
            <a:r>
              <a:rPr lang="en-US" sz="2000" dirty="0" err="1">
                <a:solidFill>
                  <a:srgbClr val="002BFF"/>
                </a:solidFill>
              </a:rPr>
              <a:t>Hausdorff</a:t>
            </a:r>
            <a:r>
              <a:rPr lang="en-US" sz="2000" dirty="0">
                <a:solidFill>
                  <a:srgbClr val="002BFF"/>
                </a:solidFill>
              </a:rPr>
              <a:t> </a:t>
            </a:r>
            <a:r>
              <a:rPr lang="en-US" sz="2000" dirty="0"/>
              <a:t>expanded the definition of "</a:t>
            </a:r>
            <a:r>
              <a:rPr lang="en-US" sz="2000" dirty="0">
                <a:solidFill>
                  <a:srgbClr val="002BFF"/>
                </a:solidFill>
              </a:rPr>
              <a:t>dimension</a:t>
            </a:r>
            <a:r>
              <a:rPr lang="en-US" sz="2000" dirty="0"/>
              <a:t>", significantly for the evolution of the definition of fractals, </a:t>
            </a:r>
            <a:r>
              <a:rPr lang="en-US" sz="2000" dirty="0">
                <a:solidFill>
                  <a:srgbClr val="002BFF"/>
                </a:solidFill>
              </a:rPr>
              <a:t>to allow for sets to have non-integer dimensions</a:t>
            </a:r>
            <a:r>
              <a:rPr lang="en-US" sz="2000" dirty="0"/>
              <a:t>.</a:t>
            </a:r>
          </a:p>
          <a:p>
            <a:r>
              <a:rPr lang="en-US" sz="2000" dirty="0" err="1">
                <a:solidFill>
                  <a:srgbClr val="002BFF"/>
                </a:solidFill>
              </a:rPr>
              <a:t>Hausdorff</a:t>
            </a:r>
            <a:r>
              <a:rPr lang="en-US" sz="2000" dirty="0">
                <a:solidFill>
                  <a:srgbClr val="002BFF"/>
                </a:solidFill>
              </a:rPr>
              <a:t> dimensions </a:t>
            </a:r>
            <a:r>
              <a:rPr lang="en-US" sz="2000" dirty="0"/>
              <a:t>are particularly important in time series analysis</a:t>
            </a:r>
          </a:p>
          <a:p>
            <a:r>
              <a:rPr lang="en-US" sz="2000" dirty="0"/>
              <a:t>Different researchers have postulated that without the aid of modern computer graphics, early investigators were limited to what they could depict in manual drawings, so lacked the means to visualize the beauty and appreciate some of the implications of many of the patterns they had discovered (the Julia set, for instance, could only be visualized through a few iterations as very simple drawings).</a:t>
            </a:r>
          </a:p>
          <a:p>
            <a:r>
              <a:rPr lang="en-US" sz="2000" dirty="0"/>
              <a:t>That changed, however, in the 1960s, when </a:t>
            </a:r>
            <a:r>
              <a:rPr lang="en-US" sz="2000" dirty="0">
                <a:solidFill>
                  <a:srgbClr val="002BFF"/>
                </a:solidFill>
              </a:rPr>
              <a:t>Benoit Mandelbrot </a:t>
            </a:r>
            <a:r>
              <a:rPr lang="en-US" sz="2000" dirty="0"/>
              <a:t>started writing about self-similarity in papers such as </a:t>
            </a:r>
            <a:r>
              <a:rPr lang="en-US" sz="2000" dirty="0">
                <a:solidFill>
                  <a:srgbClr val="002BFF"/>
                </a:solidFill>
              </a:rPr>
              <a:t>How Long Is the Coast of Britain? Statistical Self-Similarity and Fractional Dimension</a:t>
            </a:r>
            <a:r>
              <a:rPr lang="en-US" sz="2000" dirty="0"/>
              <a:t>, which built on earlier work by Lewis Fry Richardson. </a:t>
            </a:r>
          </a:p>
        </p:txBody>
      </p:sp>
    </p:spTree>
    <p:extLst>
      <p:ext uri="{BB962C8B-B14F-4D97-AF65-F5344CB8AC3E}">
        <p14:creationId xmlns:p14="http://schemas.microsoft.com/office/powerpoint/2010/main" val="1371960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F67C-48FC-EA49-BE7C-C9E8993E739D}"/>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B6D16795-74DA-714A-96E8-8A2BB8FF8CC9}"/>
              </a:ext>
            </a:extLst>
          </p:cNvPr>
          <p:cNvSpPr>
            <a:spLocks noGrp="1"/>
          </p:cNvSpPr>
          <p:nvPr>
            <p:ph sz="half" idx="1"/>
          </p:nvPr>
        </p:nvSpPr>
        <p:spPr/>
        <p:txBody>
          <a:bodyPr>
            <a:normAutofit/>
          </a:bodyPr>
          <a:lstStyle/>
          <a:p>
            <a:r>
              <a:rPr lang="en-US" sz="2400" dirty="0"/>
              <a:t>In 1975, Mandelbrot solidified hundreds of years of thought and mathematical development in coining the word "fractal" and illustrated his mathematical definition with striking computer-constructed visualizations. </a:t>
            </a:r>
          </a:p>
          <a:p>
            <a:r>
              <a:rPr lang="en-US" sz="2400" dirty="0"/>
              <a:t>These images, such as of his canonical </a:t>
            </a:r>
            <a:r>
              <a:rPr lang="en-US" sz="2400" dirty="0">
                <a:solidFill>
                  <a:srgbClr val="002BFF"/>
                </a:solidFill>
              </a:rPr>
              <a:t>Mandelbrot set</a:t>
            </a:r>
            <a:r>
              <a:rPr lang="en-US" sz="2400" dirty="0"/>
              <a:t>, captured the popular imagination; many of them were based on </a:t>
            </a:r>
            <a:r>
              <a:rPr lang="en-US" sz="2400" dirty="0">
                <a:solidFill>
                  <a:srgbClr val="002BFF"/>
                </a:solidFill>
              </a:rPr>
              <a:t>recursion</a:t>
            </a:r>
            <a:r>
              <a:rPr lang="en-US" sz="2400" dirty="0"/>
              <a:t>, leading to the popular meaning of the term "fractal".</a:t>
            </a:r>
          </a:p>
          <a:p>
            <a:endParaRPr lang="en-US" sz="2400" dirty="0"/>
          </a:p>
        </p:txBody>
      </p:sp>
      <p:pic>
        <p:nvPicPr>
          <p:cNvPr id="5" name="Content Placeholder 7">
            <a:extLst>
              <a:ext uri="{FF2B5EF4-FFF2-40B4-BE49-F238E27FC236}">
                <a16:creationId xmlns:a16="http://schemas.microsoft.com/office/drawing/2014/main" id="{F9F4DD96-56E7-244A-9961-58390073434E}"/>
              </a:ext>
            </a:extLst>
          </p:cNvPr>
          <p:cNvPicPr>
            <a:picLocks noGrp="1" noChangeAspect="1"/>
          </p:cNvPicPr>
          <p:nvPr>
            <p:ph sz="half" idx="2"/>
          </p:nvPr>
        </p:nvPicPr>
        <p:blipFill>
          <a:blip r:embed="rId2"/>
          <a:stretch>
            <a:fillRect/>
          </a:stretch>
        </p:blipFill>
        <p:spPr>
          <a:xfrm>
            <a:off x="6172200" y="2060304"/>
            <a:ext cx="5181600" cy="3881980"/>
          </a:xfrm>
        </p:spPr>
      </p:pic>
      <p:sp>
        <p:nvSpPr>
          <p:cNvPr id="6" name="TextBox 5">
            <a:extLst>
              <a:ext uri="{FF2B5EF4-FFF2-40B4-BE49-F238E27FC236}">
                <a16:creationId xmlns:a16="http://schemas.microsoft.com/office/drawing/2014/main" id="{F951DF96-FF57-A048-8DCF-1B3833253B83}"/>
              </a:ext>
            </a:extLst>
          </p:cNvPr>
          <p:cNvSpPr txBox="1"/>
          <p:nvPr/>
        </p:nvSpPr>
        <p:spPr>
          <a:xfrm>
            <a:off x="6523892" y="5999801"/>
            <a:ext cx="4639827" cy="646331"/>
          </a:xfrm>
          <a:prstGeom prst="rect">
            <a:avLst/>
          </a:prstGeom>
          <a:noFill/>
        </p:spPr>
        <p:txBody>
          <a:bodyPr wrap="square" rtlCol="0">
            <a:spAutoFit/>
          </a:bodyPr>
          <a:lstStyle/>
          <a:p>
            <a:pPr algn="ctr"/>
            <a:r>
              <a:rPr lang="en-US" dirty="0"/>
              <a:t>The Mandelbrot Set, which is a complex number extension of the Logistic Map)</a:t>
            </a:r>
          </a:p>
        </p:txBody>
      </p:sp>
    </p:spTree>
    <p:extLst>
      <p:ext uri="{BB962C8B-B14F-4D97-AF65-F5344CB8AC3E}">
        <p14:creationId xmlns:p14="http://schemas.microsoft.com/office/powerpoint/2010/main" val="356554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145A78-D6BC-734F-B064-F5848936AA63}"/>
              </a:ext>
            </a:extLst>
          </p:cNvPr>
          <p:cNvSpPr>
            <a:spLocks noGrp="1"/>
          </p:cNvSpPr>
          <p:nvPr>
            <p:ph type="title"/>
          </p:nvPr>
        </p:nvSpPr>
        <p:spPr/>
        <p:txBody>
          <a:bodyPr/>
          <a:lstStyle/>
          <a:p>
            <a:r>
              <a:rPr lang="en-US" dirty="0"/>
              <a:t>Definitions and Characteristics</a:t>
            </a:r>
          </a:p>
        </p:txBody>
      </p:sp>
      <p:sp>
        <p:nvSpPr>
          <p:cNvPr id="6" name="Content Placeholder 5">
            <a:extLst>
              <a:ext uri="{FF2B5EF4-FFF2-40B4-BE49-F238E27FC236}">
                <a16:creationId xmlns:a16="http://schemas.microsoft.com/office/drawing/2014/main" id="{2AC70913-4F7A-8A49-AF11-72A2B5B926AE}"/>
              </a:ext>
            </a:extLst>
          </p:cNvPr>
          <p:cNvSpPr>
            <a:spLocks noGrp="1"/>
          </p:cNvSpPr>
          <p:nvPr>
            <p:ph idx="1"/>
          </p:nvPr>
        </p:nvSpPr>
        <p:spPr/>
        <p:txBody>
          <a:bodyPr>
            <a:normAutofit/>
          </a:bodyPr>
          <a:lstStyle/>
          <a:p>
            <a:r>
              <a:rPr lang="en-US" sz="2000" dirty="0"/>
              <a:t>One often cited description that Mandelbrot published to describe geometric fractals is "a rough or </a:t>
            </a:r>
            <a:r>
              <a:rPr lang="en-US" sz="2000" dirty="0">
                <a:solidFill>
                  <a:srgbClr val="002BFF"/>
                </a:solidFill>
              </a:rPr>
              <a:t>fragmented geometric shape that can be split into parts</a:t>
            </a:r>
            <a:r>
              <a:rPr lang="en-US" sz="2000" dirty="0"/>
              <a:t>, each of which is (at least approximately) </a:t>
            </a:r>
            <a:r>
              <a:rPr lang="en-US" sz="2000" dirty="0">
                <a:solidFill>
                  <a:srgbClr val="002BFF"/>
                </a:solidFill>
              </a:rPr>
              <a:t>a reduced-size copy of the whole</a:t>
            </a:r>
            <a:r>
              <a:rPr lang="en-US" sz="2000" dirty="0"/>
              <a:t>"</a:t>
            </a:r>
          </a:p>
          <a:p>
            <a:r>
              <a:rPr lang="en-US" sz="2000" dirty="0"/>
              <a:t>Authors disagree on the exact definition of fractal, but most usually elaborate on the basic ideas of self-similarity and the unusual relationship fractals have with the space they are embedded in.</a:t>
            </a:r>
          </a:p>
          <a:p>
            <a:r>
              <a:rPr lang="en-US" sz="2000" dirty="0"/>
              <a:t>One point agreed on is that </a:t>
            </a:r>
            <a:r>
              <a:rPr lang="en-US" sz="2000" dirty="0">
                <a:solidFill>
                  <a:srgbClr val="002BFF"/>
                </a:solidFill>
              </a:rPr>
              <a:t>fractal patterns are characterized by fractal dimensions</a:t>
            </a:r>
            <a:r>
              <a:rPr lang="en-US" sz="2000" dirty="0"/>
              <a:t>, but whereas these numbers quantify complexity (i.e., changing detail with changing scale), they neither uniquely describe nor specify details of how to construct particular fractal patterns.</a:t>
            </a:r>
          </a:p>
          <a:p>
            <a:r>
              <a:rPr lang="en-US" sz="2000" dirty="0"/>
              <a:t>In 1975 when Mandelbrot coined the word "fractal", he did so to denote </a:t>
            </a:r>
            <a:r>
              <a:rPr lang="en-US" sz="2000" dirty="0">
                <a:solidFill>
                  <a:srgbClr val="002BFF"/>
                </a:solidFill>
              </a:rPr>
              <a:t>an object whose </a:t>
            </a:r>
            <a:r>
              <a:rPr lang="en-US" sz="2000" dirty="0" err="1">
                <a:solidFill>
                  <a:srgbClr val="002BFF"/>
                </a:solidFill>
              </a:rPr>
              <a:t>Hausdorff</a:t>
            </a:r>
            <a:r>
              <a:rPr lang="en-US" sz="2000" dirty="0">
                <a:solidFill>
                  <a:srgbClr val="002BFF"/>
                </a:solidFill>
              </a:rPr>
              <a:t>–</a:t>
            </a:r>
            <a:r>
              <a:rPr lang="en-US" sz="2000" dirty="0" err="1">
                <a:solidFill>
                  <a:srgbClr val="002BFF"/>
                </a:solidFill>
              </a:rPr>
              <a:t>Besicovitch</a:t>
            </a:r>
            <a:r>
              <a:rPr lang="en-US" sz="2000" dirty="0">
                <a:solidFill>
                  <a:srgbClr val="002BFF"/>
                </a:solidFill>
              </a:rPr>
              <a:t> dimension is greater than its topological dimension</a:t>
            </a:r>
            <a:r>
              <a:rPr lang="en-US" sz="2000" dirty="0"/>
              <a:t>.</a:t>
            </a:r>
          </a:p>
          <a:p>
            <a:r>
              <a:rPr lang="en-US" sz="2000" dirty="0"/>
              <a:t>However, this requirement is not met by space-filling curves such as the </a:t>
            </a:r>
            <a:r>
              <a:rPr lang="en-US" sz="2000" dirty="0">
                <a:solidFill>
                  <a:srgbClr val="002BFF"/>
                </a:solidFill>
              </a:rPr>
              <a:t>Hilbert curve</a:t>
            </a:r>
            <a:r>
              <a:rPr lang="en-US" sz="2000" dirty="0"/>
              <a:t>, which we will discuss</a:t>
            </a:r>
          </a:p>
          <a:p>
            <a:endParaRPr lang="en-US" sz="2000" dirty="0"/>
          </a:p>
        </p:txBody>
      </p:sp>
    </p:spTree>
    <p:extLst>
      <p:ext uri="{BB962C8B-B14F-4D97-AF65-F5344CB8AC3E}">
        <p14:creationId xmlns:p14="http://schemas.microsoft.com/office/powerpoint/2010/main" val="3895105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C004-C199-AE4F-97A0-781653AFD9AF}"/>
              </a:ext>
            </a:extLst>
          </p:cNvPr>
          <p:cNvSpPr>
            <a:spLocks noGrp="1"/>
          </p:cNvSpPr>
          <p:nvPr>
            <p:ph type="title"/>
          </p:nvPr>
        </p:nvSpPr>
        <p:spPr/>
        <p:txBody>
          <a:bodyPr/>
          <a:lstStyle/>
          <a:p>
            <a:r>
              <a:rPr lang="en-US" dirty="0"/>
              <a:t>Example: </a:t>
            </a:r>
            <a:r>
              <a:rPr lang="en-US" dirty="0" err="1"/>
              <a:t>Sierpinski</a:t>
            </a:r>
            <a:r>
              <a:rPr lang="en-US" dirty="0"/>
              <a:t> Triangle – </a:t>
            </a:r>
            <a:r>
              <a:rPr lang="en-US" dirty="0" err="1"/>
              <a:t>Menger</a:t>
            </a:r>
            <a:r>
              <a:rPr lang="en-US" dirty="0"/>
              <a:t> Sponge</a:t>
            </a:r>
          </a:p>
        </p:txBody>
      </p:sp>
      <p:pic>
        <p:nvPicPr>
          <p:cNvPr id="8" name="Content Placeholder 7">
            <a:extLst>
              <a:ext uri="{FF2B5EF4-FFF2-40B4-BE49-F238E27FC236}">
                <a16:creationId xmlns:a16="http://schemas.microsoft.com/office/drawing/2014/main" id="{F5107643-2EF9-374C-97AF-0FAC481844D6}"/>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916348" y="1825625"/>
            <a:ext cx="5025304" cy="4351338"/>
          </a:xfrm>
        </p:spPr>
      </p:pic>
      <p:pic>
        <p:nvPicPr>
          <p:cNvPr id="10" name="Content Placeholder 9">
            <a:extLst>
              <a:ext uri="{FF2B5EF4-FFF2-40B4-BE49-F238E27FC236}">
                <a16:creationId xmlns:a16="http://schemas.microsoft.com/office/drawing/2014/main" id="{C276E6EF-3319-D84A-9E8D-DB544653ED09}"/>
              </a:ext>
            </a:extLst>
          </p:cNvPr>
          <p:cNvPicPr>
            <a:picLocks noGrp="1" noChangeAspect="1"/>
          </p:cNvPicPr>
          <p:nvPr>
            <p:ph sz="half" idx="2"/>
          </p:nvPr>
        </p:nvPicPr>
        <p:blipFill>
          <a:blip r:embed="rId4">
            <a:extLst>
              <a:ext uri="{96DAC541-7B7A-43D3-8B79-37D633B846F1}">
                <asvg:svgBlip xmlns:asvg="http://schemas.microsoft.com/office/drawing/2016/SVG/main" r:embed="rId5"/>
              </a:ext>
            </a:extLst>
          </a:blip>
          <a:stretch>
            <a:fillRect/>
          </a:stretch>
        </p:blipFill>
        <p:spPr>
          <a:xfrm>
            <a:off x="6587331" y="1825625"/>
            <a:ext cx="4351338" cy="4351338"/>
          </a:xfrm>
        </p:spPr>
      </p:pic>
      <p:sp>
        <p:nvSpPr>
          <p:cNvPr id="4" name="Content Placeholder 2">
            <a:extLst>
              <a:ext uri="{FF2B5EF4-FFF2-40B4-BE49-F238E27FC236}">
                <a16:creationId xmlns:a16="http://schemas.microsoft.com/office/drawing/2014/main" id="{AEEA6495-5A0F-6640-AA69-41C4AA7B965F}"/>
              </a:ext>
            </a:extLst>
          </p:cNvPr>
          <p:cNvSpPr txBox="1">
            <a:spLocks/>
          </p:cNvSpPr>
          <p:nvPr/>
        </p:nvSpPr>
        <p:spPr>
          <a:xfrm>
            <a:off x="554420" y="199379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1" name="TextBox 10">
            <a:extLst>
              <a:ext uri="{FF2B5EF4-FFF2-40B4-BE49-F238E27FC236}">
                <a16:creationId xmlns:a16="http://schemas.microsoft.com/office/drawing/2014/main" id="{1CB129BD-D872-8846-B482-4C683CB9569D}"/>
              </a:ext>
            </a:extLst>
          </p:cNvPr>
          <p:cNvSpPr txBox="1"/>
          <p:nvPr/>
        </p:nvSpPr>
        <p:spPr>
          <a:xfrm>
            <a:off x="1555531" y="6345129"/>
            <a:ext cx="3710152" cy="369332"/>
          </a:xfrm>
          <a:prstGeom prst="rect">
            <a:avLst/>
          </a:prstGeom>
          <a:noFill/>
        </p:spPr>
        <p:txBody>
          <a:bodyPr wrap="square" rtlCol="0">
            <a:spAutoFit/>
          </a:bodyPr>
          <a:lstStyle/>
          <a:p>
            <a:pPr algn="ctr"/>
            <a:r>
              <a:rPr lang="en-US" dirty="0" err="1"/>
              <a:t>Sierpinski</a:t>
            </a:r>
            <a:r>
              <a:rPr lang="en-US" dirty="0"/>
              <a:t> Triangle</a:t>
            </a:r>
          </a:p>
        </p:txBody>
      </p:sp>
      <p:sp>
        <p:nvSpPr>
          <p:cNvPr id="12" name="TextBox 11">
            <a:extLst>
              <a:ext uri="{FF2B5EF4-FFF2-40B4-BE49-F238E27FC236}">
                <a16:creationId xmlns:a16="http://schemas.microsoft.com/office/drawing/2014/main" id="{64D68647-7B98-1746-A8F3-4984C1173FD9}"/>
              </a:ext>
            </a:extLst>
          </p:cNvPr>
          <p:cNvSpPr txBox="1"/>
          <p:nvPr/>
        </p:nvSpPr>
        <p:spPr>
          <a:xfrm>
            <a:off x="7047186" y="6345129"/>
            <a:ext cx="3710152" cy="369332"/>
          </a:xfrm>
          <a:prstGeom prst="rect">
            <a:avLst/>
          </a:prstGeom>
          <a:noFill/>
        </p:spPr>
        <p:txBody>
          <a:bodyPr wrap="square" rtlCol="0">
            <a:spAutoFit/>
          </a:bodyPr>
          <a:lstStyle/>
          <a:p>
            <a:pPr algn="ctr"/>
            <a:r>
              <a:rPr lang="en-US" dirty="0" err="1"/>
              <a:t>Menger</a:t>
            </a:r>
            <a:r>
              <a:rPr lang="en-US" dirty="0"/>
              <a:t> Sponge</a:t>
            </a:r>
          </a:p>
        </p:txBody>
      </p:sp>
    </p:spTree>
    <p:extLst>
      <p:ext uri="{BB962C8B-B14F-4D97-AF65-F5344CB8AC3E}">
        <p14:creationId xmlns:p14="http://schemas.microsoft.com/office/powerpoint/2010/main" val="3990930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94A6-A05F-514A-AE31-7622AAC60145}"/>
              </a:ext>
            </a:extLst>
          </p:cNvPr>
          <p:cNvSpPr>
            <a:spLocks noGrp="1"/>
          </p:cNvSpPr>
          <p:nvPr>
            <p:ph type="title"/>
          </p:nvPr>
        </p:nvSpPr>
        <p:spPr/>
        <p:txBody>
          <a:bodyPr/>
          <a:lstStyle/>
          <a:p>
            <a:r>
              <a:rPr lang="en-US" dirty="0"/>
              <a:t>Definitions and Characteristics</a:t>
            </a:r>
          </a:p>
        </p:txBody>
      </p:sp>
      <p:sp>
        <p:nvSpPr>
          <p:cNvPr id="5" name="Content Placeholder 4">
            <a:extLst>
              <a:ext uri="{FF2B5EF4-FFF2-40B4-BE49-F238E27FC236}">
                <a16:creationId xmlns:a16="http://schemas.microsoft.com/office/drawing/2014/main" id="{D4ABD112-A26C-1A41-8DB7-EDD4B2E48619}"/>
              </a:ext>
            </a:extLst>
          </p:cNvPr>
          <p:cNvSpPr>
            <a:spLocks noGrp="1"/>
          </p:cNvSpPr>
          <p:nvPr>
            <p:ph idx="1"/>
          </p:nvPr>
        </p:nvSpPr>
        <p:spPr/>
        <p:txBody>
          <a:bodyPr>
            <a:normAutofit/>
          </a:bodyPr>
          <a:lstStyle/>
          <a:p>
            <a:pPr marL="0" indent="0">
              <a:buNone/>
            </a:pPr>
            <a:r>
              <a:rPr lang="en-US" dirty="0">
                <a:solidFill>
                  <a:srgbClr val="002BFF"/>
                </a:solidFill>
              </a:rPr>
              <a:t>Fractals are “Self Similar”, which may include</a:t>
            </a:r>
            <a:r>
              <a:rPr lang="en-US" dirty="0"/>
              <a:t>:</a:t>
            </a:r>
          </a:p>
          <a:p>
            <a:r>
              <a:rPr lang="en-US" sz="2100" dirty="0">
                <a:solidFill>
                  <a:srgbClr val="002BFF"/>
                </a:solidFill>
              </a:rPr>
              <a:t>Exact self-similarity</a:t>
            </a:r>
            <a:r>
              <a:rPr lang="en-US" sz="2100" dirty="0"/>
              <a:t>: identical at all scales, such as the Koch snowflake</a:t>
            </a:r>
          </a:p>
          <a:p>
            <a:r>
              <a:rPr lang="en-US" sz="2100" dirty="0">
                <a:solidFill>
                  <a:srgbClr val="002BFF"/>
                </a:solidFill>
              </a:rPr>
              <a:t>Quasi self-similarity</a:t>
            </a:r>
            <a:r>
              <a:rPr lang="en-US" sz="2100" dirty="0"/>
              <a:t>: approximates the same pattern at different scales; may contain small copies of the entire fractal in distorted and degenerate forms.  For example, the Mandelbrot set's satellites are approximations of the entire set, but not exact copies.</a:t>
            </a:r>
          </a:p>
          <a:p>
            <a:r>
              <a:rPr lang="en-US" sz="2100" dirty="0">
                <a:solidFill>
                  <a:srgbClr val="002BFF"/>
                </a:solidFill>
              </a:rPr>
              <a:t>Statistical self-similarity</a:t>
            </a:r>
            <a:r>
              <a:rPr lang="en-US" sz="2100" dirty="0"/>
              <a:t>: repeats a pattern </a:t>
            </a:r>
            <a:r>
              <a:rPr lang="en-US" sz="2100" dirty="0">
                <a:solidFill>
                  <a:srgbClr val="002BFF"/>
                </a:solidFill>
              </a:rPr>
              <a:t>stochastically</a:t>
            </a:r>
            <a:r>
              <a:rPr lang="en-US" sz="2100" dirty="0"/>
              <a:t> so numerical or statistical measures are preserved across scales; e.g., randomly generated fractals like the well-known example of the coastline of Britain for which one would not expect to find a segment scaled and repeated as neatly as the repeated unit that defines fractals like the Koch snowflake.</a:t>
            </a:r>
          </a:p>
          <a:p>
            <a:r>
              <a:rPr lang="en-US" sz="2100" dirty="0">
                <a:solidFill>
                  <a:srgbClr val="002BFF"/>
                </a:solidFill>
              </a:rPr>
              <a:t>Qualitative self-similarity</a:t>
            </a:r>
            <a:r>
              <a:rPr lang="en-US" sz="2100" dirty="0"/>
              <a:t>: as in a time series</a:t>
            </a:r>
          </a:p>
          <a:p>
            <a:r>
              <a:rPr lang="en-US" sz="2100" dirty="0">
                <a:solidFill>
                  <a:srgbClr val="002BFF"/>
                </a:solidFill>
              </a:rPr>
              <a:t>Multifractal scaling</a:t>
            </a:r>
            <a:r>
              <a:rPr lang="en-US" sz="2100" dirty="0"/>
              <a:t>: characterized by </a:t>
            </a:r>
            <a:r>
              <a:rPr lang="en-US" sz="2100" dirty="0">
                <a:solidFill>
                  <a:srgbClr val="002BFF"/>
                </a:solidFill>
              </a:rPr>
              <a:t>more than one fractal dimension </a:t>
            </a:r>
            <a:r>
              <a:rPr lang="en-US" sz="2100" dirty="0"/>
              <a:t>or scaling rule</a:t>
            </a:r>
          </a:p>
          <a:p>
            <a:endParaRPr lang="en-US" dirty="0"/>
          </a:p>
        </p:txBody>
      </p:sp>
    </p:spTree>
    <p:extLst>
      <p:ext uri="{BB962C8B-B14F-4D97-AF65-F5344CB8AC3E}">
        <p14:creationId xmlns:p14="http://schemas.microsoft.com/office/powerpoint/2010/main" val="5704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ED31A-DBDD-A243-B267-A72947D50ED6}"/>
              </a:ext>
            </a:extLst>
          </p:cNvPr>
          <p:cNvSpPr>
            <a:spLocks noGrp="1"/>
          </p:cNvSpPr>
          <p:nvPr>
            <p:ph type="title"/>
          </p:nvPr>
        </p:nvSpPr>
        <p:spPr/>
        <p:txBody>
          <a:bodyPr/>
          <a:lstStyle/>
          <a:p>
            <a:r>
              <a:rPr lang="en-US" dirty="0"/>
              <a:t>Other Characteristics</a:t>
            </a:r>
          </a:p>
        </p:txBody>
      </p:sp>
      <p:sp>
        <p:nvSpPr>
          <p:cNvPr id="5" name="Content Placeholder 4">
            <a:extLst>
              <a:ext uri="{FF2B5EF4-FFF2-40B4-BE49-F238E27FC236}">
                <a16:creationId xmlns:a16="http://schemas.microsoft.com/office/drawing/2014/main" id="{B9EBA660-316D-094B-9E93-549D2CC00D25}"/>
              </a:ext>
            </a:extLst>
          </p:cNvPr>
          <p:cNvSpPr>
            <a:spLocks noGrp="1"/>
          </p:cNvSpPr>
          <p:nvPr>
            <p:ph idx="1"/>
          </p:nvPr>
        </p:nvSpPr>
        <p:spPr>
          <a:xfrm>
            <a:off x="838200" y="1825625"/>
            <a:ext cx="5351585" cy="4351338"/>
          </a:xfrm>
        </p:spPr>
        <p:txBody>
          <a:bodyPr>
            <a:noAutofit/>
          </a:bodyPr>
          <a:lstStyle/>
          <a:p>
            <a:r>
              <a:rPr lang="en-US" sz="1800" dirty="0"/>
              <a:t>Fine or detailed structure at arbitrarily small scales. </a:t>
            </a:r>
          </a:p>
          <a:p>
            <a:r>
              <a:rPr lang="en-US" sz="1800" dirty="0"/>
              <a:t>A consequence of this structure is fractals may have </a:t>
            </a:r>
            <a:r>
              <a:rPr lang="en-US" sz="1800" dirty="0">
                <a:solidFill>
                  <a:srgbClr val="002BFF"/>
                </a:solidFill>
              </a:rPr>
              <a:t>emergent properties </a:t>
            </a:r>
            <a:r>
              <a:rPr lang="en-US" sz="1800" dirty="0"/>
              <a:t>, which arise from the dynamics or structure of the system as a whole, rather than from its constituent parts</a:t>
            </a:r>
          </a:p>
          <a:p>
            <a:r>
              <a:rPr lang="en-US" sz="1800" dirty="0"/>
              <a:t>Irregularity locally and globally also can occur that is not easily described in traditional Euclidean geometric language. </a:t>
            </a:r>
          </a:p>
          <a:p>
            <a:r>
              <a:rPr lang="en-US" sz="1800" dirty="0"/>
              <a:t>For images of fractal patterns, this has been expressed by phrases such as "smoothly piling up surfaces" and "swirls upon swirls”, which is common in the process of </a:t>
            </a:r>
            <a:r>
              <a:rPr lang="en-US" sz="1800" dirty="0">
                <a:solidFill>
                  <a:srgbClr val="002BFF"/>
                </a:solidFill>
              </a:rPr>
              <a:t>turbulence </a:t>
            </a:r>
            <a:r>
              <a:rPr lang="en-US" sz="1800" dirty="0"/>
              <a:t>in fluids</a:t>
            </a:r>
          </a:p>
          <a:p>
            <a:r>
              <a:rPr lang="en-US" sz="1800" dirty="0"/>
              <a:t>Simple and "perhaps recursive" definitions, which are common techniques for generating fractals.</a:t>
            </a:r>
          </a:p>
          <a:p>
            <a:endParaRPr lang="en-US" sz="1800" dirty="0"/>
          </a:p>
        </p:txBody>
      </p:sp>
      <p:pic>
        <p:nvPicPr>
          <p:cNvPr id="6" name="Volume-Rendered_Global_Atmospheric_Model.ogv.360p.vp9.mp4">
            <a:hlinkClick r:id="" action="ppaction://media"/>
            <a:extLst>
              <a:ext uri="{FF2B5EF4-FFF2-40B4-BE49-F238E27FC236}">
                <a16:creationId xmlns:a16="http://schemas.microsoft.com/office/drawing/2014/main" id="{F17A6191-F5EA-7343-9EB4-E2C83CC3DE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98800" y="2250830"/>
            <a:ext cx="5432886" cy="3055999"/>
          </a:xfrm>
          <a:prstGeom prst="rect">
            <a:avLst/>
          </a:prstGeom>
        </p:spPr>
      </p:pic>
      <p:sp>
        <p:nvSpPr>
          <p:cNvPr id="7" name="TextBox 6">
            <a:extLst>
              <a:ext uri="{FF2B5EF4-FFF2-40B4-BE49-F238E27FC236}">
                <a16:creationId xmlns:a16="http://schemas.microsoft.com/office/drawing/2014/main" id="{6464658A-59E9-B64C-856B-F02769903019}"/>
              </a:ext>
            </a:extLst>
          </p:cNvPr>
          <p:cNvSpPr txBox="1"/>
          <p:nvPr/>
        </p:nvSpPr>
        <p:spPr>
          <a:xfrm>
            <a:off x="838200" y="5906108"/>
            <a:ext cx="10878178" cy="830997"/>
          </a:xfrm>
          <a:prstGeom prst="rect">
            <a:avLst/>
          </a:prstGeom>
          <a:noFill/>
        </p:spPr>
        <p:txBody>
          <a:bodyPr wrap="square" rtlCol="0">
            <a:spAutoFit/>
          </a:bodyPr>
          <a:lstStyle/>
          <a:p>
            <a:r>
              <a:rPr lang="en-US" sz="1600" dirty="0">
                <a:solidFill>
                  <a:srgbClr val="C00000"/>
                </a:solidFill>
              </a:rPr>
              <a:t>As a group, these criteria form guidelines for excluding certain cases, such as those that may be self-similar without having other typically fractal features. A straight line, for instance, is self-similar but not fractal because it lacks detail, is easily described in Euclidean language, has the same </a:t>
            </a:r>
            <a:r>
              <a:rPr lang="en-US" sz="1600" dirty="0" err="1">
                <a:solidFill>
                  <a:srgbClr val="C00000"/>
                </a:solidFill>
              </a:rPr>
              <a:t>Hausdorff</a:t>
            </a:r>
            <a:r>
              <a:rPr lang="en-US" sz="1600" dirty="0">
                <a:solidFill>
                  <a:srgbClr val="C00000"/>
                </a:solidFill>
              </a:rPr>
              <a:t> dimension as topological dimension, and is fully defined without a need for recursion</a:t>
            </a:r>
          </a:p>
        </p:txBody>
      </p:sp>
    </p:spTree>
    <p:extLst>
      <p:ext uri="{BB962C8B-B14F-4D97-AF65-F5344CB8AC3E}">
        <p14:creationId xmlns:p14="http://schemas.microsoft.com/office/powerpoint/2010/main" val="414611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B5A0-9E32-8342-8E89-5152FEC73C5F}"/>
              </a:ext>
            </a:extLst>
          </p:cNvPr>
          <p:cNvSpPr>
            <a:spLocks noGrp="1"/>
          </p:cNvSpPr>
          <p:nvPr>
            <p:ph type="title"/>
          </p:nvPr>
        </p:nvSpPr>
        <p:spPr/>
        <p:txBody>
          <a:bodyPr/>
          <a:lstStyle/>
          <a:p>
            <a:r>
              <a:rPr lang="en-US" dirty="0"/>
              <a:t>Sensitive Dependence</a:t>
            </a:r>
          </a:p>
        </p:txBody>
      </p:sp>
      <p:sp>
        <p:nvSpPr>
          <p:cNvPr id="3" name="Content Placeholder 2">
            <a:extLst>
              <a:ext uri="{FF2B5EF4-FFF2-40B4-BE49-F238E27FC236}">
                <a16:creationId xmlns:a16="http://schemas.microsoft.com/office/drawing/2014/main" id="{17E02E31-B95B-AB47-B599-C81BC1B91BD2}"/>
              </a:ext>
            </a:extLst>
          </p:cNvPr>
          <p:cNvSpPr>
            <a:spLocks noGrp="1"/>
          </p:cNvSpPr>
          <p:nvPr>
            <p:ph idx="1"/>
          </p:nvPr>
        </p:nvSpPr>
        <p:spPr/>
        <p:txBody>
          <a:bodyPr>
            <a:normAutofit/>
          </a:bodyPr>
          <a:lstStyle/>
          <a:p>
            <a:r>
              <a:rPr lang="en-US" sz="2000" dirty="0">
                <a:solidFill>
                  <a:srgbClr val="002BFF"/>
                </a:solidFill>
              </a:rPr>
              <a:t>Sensitive dependence </a:t>
            </a:r>
            <a:r>
              <a:rPr lang="en-US" sz="2000" dirty="0"/>
              <a:t>is a characteristic of both fractals and chaos</a:t>
            </a:r>
          </a:p>
          <a:p>
            <a:r>
              <a:rPr lang="en-US" sz="2000" dirty="0"/>
              <a:t>The butterfly effect is the </a:t>
            </a:r>
            <a:r>
              <a:rPr lang="en-US" sz="2000" dirty="0">
                <a:solidFill>
                  <a:srgbClr val="002BFF"/>
                </a:solidFill>
              </a:rPr>
              <a:t>sensitive dependence on initial conditions </a:t>
            </a:r>
            <a:r>
              <a:rPr lang="en-US" sz="2000" dirty="0"/>
              <a:t>in which a small change in one state of a deterministic nonlinear system can result in large differences in a later state. </a:t>
            </a:r>
          </a:p>
          <a:p>
            <a:r>
              <a:rPr lang="en-US" sz="2000" dirty="0"/>
              <a:t>The term is closely associated with the work of mathematician and meteorologist </a:t>
            </a:r>
            <a:r>
              <a:rPr lang="en-US" sz="2000" dirty="0">
                <a:solidFill>
                  <a:srgbClr val="002BFF"/>
                </a:solidFill>
              </a:rPr>
              <a:t>Edward Lorenz</a:t>
            </a:r>
            <a:r>
              <a:rPr lang="en-US" sz="2000" dirty="0"/>
              <a:t>. </a:t>
            </a:r>
          </a:p>
          <a:p>
            <a:r>
              <a:rPr lang="en-US" sz="2000" dirty="0"/>
              <a:t>He noted that butterfly effect is derived from the metaphorical example of the details of a tornado (the exact time of formation, the exact path taken) being influenced by minor perturbations such as a distant butterfly flapping its wings several weeks earlier. </a:t>
            </a:r>
          </a:p>
          <a:p>
            <a:r>
              <a:rPr lang="en-US" sz="2000" dirty="0"/>
              <a:t>Lorenz discovered the effect when he observed runs of his weather model with initial condition data that were rounded in a seemingly inconsequential manner. </a:t>
            </a:r>
          </a:p>
          <a:p>
            <a:r>
              <a:rPr lang="en-US" sz="2000" dirty="0"/>
              <a:t>He noted that the weather model would fail to reproduce the results of runs with the unrounded initial condition data. </a:t>
            </a:r>
          </a:p>
          <a:p>
            <a:r>
              <a:rPr lang="en-US" sz="2000" dirty="0"/>
              <a:t>A very small change in initial conditions had created a significantly different outcome.</a:t>
            </a:r>
          </a:p>
          <a:p>
            <a:endParaRPr lang="en-US" sz="2000" dirty="0"/>
          </a:p>
          <a:p>
            <a:endParaRPr lang="en-US" sz="2000" dirty="0"/>
          </a:p>
        </p:txBody>
      </p:sp>
    </p:spTree>
    <p:extLst>
      <p:ext uri="{BB962C8B-B14F-4D97-AF65-F5344CB8AC3E}">
        <p14:creationId xmlns:p14="http://schemas.microsoft.com/office/powerpoint/2010/main" val="3049659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50CEED20-A22C-4FC3-BC0E-F4FE53FDE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20D598-0F0F-A97F-5439-FA354D6BC0F5}"/>
              </a:ext>
            </a:extLst>
          </p:cNvPr>
          <p:cNvSpPr>
            <a:spLocks noGrp="1"/>
          </p:cNvSpPr>
          <p:nvPr>
            <p:ph type="title"/>
          </p:nvPr>
        </p:nvSpPr>
        <p:spPr>
          <a:xfrm>
            <a:off x="1113810" y="2072062"/>
            <a:ext cx="4036334" cy="2901844"/>
          </a:xfrm>
        </p:spPr>
        <p:txBody>
          <a:bodyPr vert="horz" lIns="91440" tIns="45720" rIns="91440" bIns="45720" rtlCol="0" anchor="t">
            <a:normAutofit/>
          </a:bodyPr>
          <a:lstStyle/>
          <a:p>
            <a:r>
              <a:rPr lang="en-US" sz="3200" kern="1200" dirty="0">
                <a:solidFill>
                  <a:schemeClr val="tx1"/>
                </a:solidFill>
                <a:latin typeface="+mj-lt"/>
                <a:ea typeface="+mj-ea"/>
                <a:cs typeface="+mj-cs"/>
              </a:rPr>
              <a:t>Ed Lorenz Discovered Sensitive Dependence in his Computer Output</a:t>
            </a:r>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n-US" sz="1800" kern="1200" dirty="0">
                <a:solidFill>
                  <a:srgbClr val="002BFF"/>
                </a:solidFill>
                <a:latin typeface="+mj-lt"/>
                <a:ea typeface="+mj-ea"/>
                <a:cs typeface="+mj-cs"/>
              </a:rPr>
              <a:t>https://</a:t>
            </a:r>
            <a:r>
              <a:rPr lang="en-US" sz="1800" kern="1200" dirty="0" err="1">
                <a:solidFill>
                  <a:srgbClr val="002BFF"/>
                </a:solidFill>
                <a:latin typeface="+mj-lt"/>
                <a:ea typeface="+mj-ea"/>
                <a:cs typeface="+mj-cs"/>
              </a:rPr>
              <a:t>medium.com</a:t>
            </a:r>
            <a:r>
              <a:rPr lang="en-US" sz="1800" kern="1200" dirty="0">
                <a:solidFill>
                  <a:srgbClr val="002BFF"/>
                </a:solidFill>
                <a:latin typeface="+mj-lt"/>
                <a:ea typeface="+mj-ea"/>
                <a:cs typeface="+mj-cs"/>
              </a:rPr>
              <a:t>/starts-with-a-bang/chaos-theory-the-butterfly-effect-and-the-computer-glitch-that-started-it-all-6460bac8ad6a</a:t>
            </a:r>
          </a:p>
        </p:txBody>
      </p:sp>
      <p:grpSp>
        <p:nvGrpSpPr>
          <p:cNvPr id="37" name="Group 3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849524"/>
            <a:ext cx="731521" cy="673460"/>
            <a:chOff x="3940602" y="308034"/>
            <a:chExt cx="2116791" cy="3428999"/>
          </a:xfrm>
          <a:solidFill>
            <a:schemeClr val="accent4"/>
          </a:solidFill>
        </p:grpSpPr>
        <p:sp>
          <p:nvSpPr>
            <p:cNvPr id="38" name="Rectangle 3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679732"/>
            <a:ext cx="600936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black line drawing of a graph&#10;&#10;Description automatically generated">
            <a:extLst>
              <a:ext uri="{FF2B5EF4-FFF2-40B4-BE49-F238E27FC236}">
                <a16:creationId xmlns:a16="http://schemas.microsoft.com/office/drawing/2014/main" id="{BD04105E-12E8-4176-1166-6B11B487BA46}"/>
              </a:ext>
            </a:extLst>
          </p:cNvPr>
          <p:cNvPicPr>
            <a:picLocks noGrp="1" noChangeAspect="1"/>
          </p:cNvPicPr>
          <p:nvPr>
            <p:ph idx="1"/>
          </p:nvPr>
        </p:nvPicPr>
        <p:blipFill>
          <a:blip r:embed="rId2"/>
          <a:stretch>
            <a:fillRect/>
          </a:stretch>
        </p:blipFill>
        <p:spPr>
          <a:xfrm>
            <a:off x="5922492" y="1758552"/>
            <a:ext cx="5536001" cy="3266239"/>
          </a:xfrm>
          <a:prstGeom prst="rect">
            <a:avLst/>
          </a:prstGeom>
        </p:spPr>
      </p:pic>
      <p:sp>
        <p:nvSpPr>
          <p:cNvPr id="44" name="Rectangle 4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3780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06658-8D88-0A4D-AB25-E7D280A6FF42}"/>
              </a:ext>
            </a:extLst>
          </p:cNvPr>
          <p:cNvSpPr>
            <a:spLocks noGrp="1"/>
          </p:cNvSpPr>
          <p:nvPr>
            <p:ph type="title"/>
          </p:nvPr>
        </p:nvSpPr>
        <p:spPr/>
        <p:txBody>
          <a:bodyPr>
            <a:normAutofit/>
          </a:bodyPr>
          <a:lstStyle/>
          <a:p>
            <a:r>
              <a:rPr lang="en-US" dirty="0"/>
              <a:t>Generating Fractals – Methods</a:t>
            </a:r>
            <a:br>
              <a:rPr lang="en-US" dirty="0"/>
            </a:br>
            <a:r>
              <a:rPr lang="en-US" sz="2700" dirty="0"/>
              <a:t>https://</a:t>
            </a:r>
            <a:r>
              <a:rPr lang="en-US" sz="2700" dirty="0" err="1"/>
              <a:t>en.wikipedia.org</a:t>
            </a:r>
            <a:r>
              <a:rPr lang="en-US" sz="2700" dirty="0"/>
              <a:t>/wiki/Fractal-</a:t>
            </a:r>
            <a:r>
              <a:rPr lang="en-US" sz="2700" dirty="0" err="1"/>
              <a:t>generating_software</a:t>
            </a:r>
            <a:endParaRPr lang="en-US" sz="2700" dirty="0"/>
          </a:p>
        </p:txBody>
      </p:sp>
      <p:pic>
        <p:nvPicPr>
          <p:cNvPr id="7" name="Picture 6">
            <a:extLst>
              <a:ext uri="{FF2B5EF4-FFF2-40B4-BE49-F238E27FC236}">
                <a16:creationId xmlns:a16="http://schemas.microsoft.com/office/drawing/2014/main" id="{DE8E2BA1-6BEA-3E4B-AE4E-81408DF55690}"/>
              </a:ext>
            </a:extLst>
          </p:cNvPr>
          <p:cNvPicPr>
            <a:picLocks noChangeAspect="1"/>
          </p:cNvPicPr>
          <p:nvPr/>
        </p:nvPicPr>
        <p:blipFill>
          <a:blip r:embed="rId2"/>
          <a:stretch>
            <a:fillRect/>
          </a:stretch>
        </p:blipFill>
        <p:spPr>
          <a:xfrm>
            <a:off x="345344" y="2301764"/>
            <a:ext cx="4045569" cy="3107341"/>
          </a:xfrm>
          <a:prstGeom prst="rect">
            <a:avLst/>
          </a:prstGeom>
        </p:spPr>
      </p:pic>
      <p:pic>
        <p:nvPicPr>
          <p:cNvPr id="9" name="Picture 8">
            <a:extLst>
              <a:ext uri="{FF2B5EF4-FFF2-40B4-BE49-F238E27FC236}">
                <a16:creationId xmlns:a16="http://schemas.microsoft.com/office/drawing/2014/main" id="{2DFF5C4C-4470-DE49-B86B-26B144675F56}"/>
              </a:ext>
            </a:extLst>
          </p:cNvPr>
          <p:cNvPicPr>
            <a:picLocks noChangeAspect="1"/>
          </p:cNvPicPr>
          <p:nvPr/>
        </p:nvPicPr>
        <p:blipFill>
          <a:blip r:embed="rId3"/>
          <a:stretch>
            <a:fillRect/>
          </a:stretch>
        </p:blipFill>
        <p:spPr>
          <a:xfrm>
            <a:off x="4539475" y="2280744"/>
            <a:ext cx="3446192" cy="3107341"/>
          </a:xfrm>
          <a:prstGeom prst="rect">
            <a:avLst/>
          </a:prstGeom>
        </p:spPr>
      </p:pic>
      <p:pic>
        <p:nvPicPr>
          <p:cNvPr id="11" name="Picture 10">
            <a:extLst>
              <a:ext uri="{FF2B5EF4-FFF2-40B4-BE49-F238E27FC236}">
                <a16:creationId xmlns:a16="http://schemas.microsoft.com/office/drawing/2014/main" id="{C6C9C7FA-133D-FA4A-B633-2EF2B99E0168}"/>
              </a:ext>
            </a:extLst>
          </p:cNvPr>
          <p:cNvPicPr>
            <a:picLocks noChangeAspect="1"/>
          </p:cNvPicPr>
          <p:nvPr/>
        </p:nvPicPr>
        <p:blipFill>
          <a:blip r:embed="rId4"/>
          <a:stretch>
            <a:fillRect/>
          </a:stretch>
        </p:blipFill>
        <p:spPr>
          <a:xfrm>
            <a:off x="8240106" y="2280744"/>
            <a:ext cx="3564212" cy="3120565"/>
          </a:xfrm>
          <a:prstGeom prst="rect">
            <a:avLst/>
          </a:prstGeom>
        </p:spPr>
      </p:pic>
    </p:spTree>
    <p:extLst>
      <p:ext uri="{BB962C8B-B14F-4D97-AF65-F5344CB8AC3E}">
        <p14:creationId xmlns:p14="http://schemas.microsoft.com/office/powerpoint/2010/main" val="2373920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A24024-FD6E-D315-CF0D-00ED6EF1941D}"/>
              </a:ext>
            </a:extLst>
          </p:cNvPr>
          <p:cNvSpPr>
            <a:spLocks noGrp="1"/>
          </p:cNvSpPr>
          <p:nvPr>
            <p:ph type="title"/>
          </p:nvPr>
        </p:nvSpPr>
        <p:spPr/>
        <p:txBody>
          <a:bodyPr>
            <a:normAutofit fontScale="90000"/>
          </a:bodyPr>
          <a:lstStyle/>
          <a:p>
            <a:r>
              <a:rPr lang="en-US" dirty="0"/>
              <a:t>Simulated Fractals: Diffusion Limited Aggregation</a:t>
            </a:r>
            <a:br>
              <a:rPr lang="en-US" dirty="0"/>
            </a:br>
            <a:r>
              <a:rPr lang="en-US" sz="1800" dirty="0"/>
              <a:t>https://</a:t>
            </a:r>
            <a:r>
              <a:rPr lang="en-US" sz="1800" dirty="0" err="1"/>
              <a:t>en.wikipedia.org</a:t>
            </a:r>
            <a:r>
              <a:rPr lang="en-US" sz="1800" dirty="0"/>
              <a:t>/wiki/Diffusion-</a:t>
            </a:r>
            <a:r>
              <a:rPr lang="en-US" sz="1800" dirty="0" err="1"/>
              <a:t>limited_aggregation</a:t>
            </a:r>
            <a:endParaRPr lang="en-US" sz="1800" dirty="0"/>
          </a:p>
        </p:txBody>
      </p:sp>
      <p:pic>
        <p:nvPicPr>
          <p:cNvPr id="8" name="Content Placeholder 7" descr="A colorful plants on a black background&#10;&#10;Description automatically generated">
            <a:extLst>
              <a:ext uri="{FF2B5EF4-FFF2-40B4-BE49-F238E27FC236}">
                <a16:creationId xmlns:a16="http://schemas.microsoft.com/office/drawing/2014/main" id="{B0BDB97E-4DB1-220F-EAB3-B060064F16C5}"/>
              </a:ext>
            </a:extLst>
          </p:cNvPr>
          <p:cNvPicPr>
            <a:picLocks noGrp="1" noChangeAspect="1"/>
          </p:cNvPicPr>
          <p:nvPr>
            <p:ph sz="half" idx="1"/>
          </p:nvPr>
        </p:nvPicPr>
        <p:blipFill>
          <a:blip r:embed="rId2"/>
          <a:stretch>
            <a:fillRect/>
          </a:stretch>
        </p:blipFill>
        <p:spPr>
          <a:xfrm>
            <a:off x="914400" y="1825625"/>
            <a:ext cx="5181600" cy="2517933"/>
          </a:xfrm>
        </p:spPr>
      </p:pic>
      <p:pic>
        <p:nvPicPr>
          <p:cNvPr id="10" name="Content Placeholder 9" descr="A colorful fractal pattern on a black background&#10;&#10;Description automatically generated">
            <a:extLst>
              <a:ext uri="{FF2B5EF4-FFF2-40B4-BE49-F238E27FC236}">
                <a16:creationId xmlns:a16="http://schemas.microsoft.com/office/drawing/2014/main" id="{83534AB8-A19C-E8CA-001E-949C4FBEAA99}"/>
              </a:ext>
            </a:extLst>
          </p:cNvPr>
          <p:cNvPicPr>
            <a:picLocks noGrp="1" noChangeAspect="1"/>
          </p:cNvPicPr>
          <p:nvPr>
            <p:ph sz="half" idx="2"/>
          </p:nvPr>
        </p:nvPicPr>
        <p:blipFill>
          <a:blip r:embed="rId3"/>
          <a:stretch>
            <a:fillRect/>
          </a:stretch>
        </p:blipFill>
        <p:spPr>
          <a:xfrm>
            <a:off x="6324971" y="1825625"/>
            <a:ext cx="4876058" cy="4351338"/>
          </a:xfrm>
        </p:spPr>
      </p:pic>
      <p:sp>
        <p:nvSpPr>
          <p:cNvPr id="11" name="TextBox 10">
            <a:extLst>
              <a:ext uri="{FF2B5EF4-FFF2-40B4-BE49-F238E27FC236}">
                <a16:creationId xmlns:a16="http://schemas.microsoft.com/office/drawing/2014/main" id="{BFA4F3E2-7E74-DD21-2F43-3F302B65FB76}"/>
              </a:ext>
            </a:extLst>
          </p:cNvPr>
          <p:cNvSpPr txBox="1"/>
          <p:nvPr/>
        </p:nvSpPr>
        <p:spPr>
          <a:xfrm>
            <a:off x="838200" y="4478495"/>
            <a:ext cx="5028829" cy="2031325"/>
          </a:xfrm>
          <a:prstGeom prst="rect">
            <a:avLst/>
          </a:prstGeom>
          <a:solidFill>
            <a:schemeClr val="accent5">
              <a:lumMod val="20000"/>
              <a:lumOff val="80000"/>
            </a:schemeClr>
          </a:solidFill>
        </p:spPr>
        <p:txBody>
          <a:bodyPr wrap="square" rtlCol="0">
            <a:spAutoFit/>
          </a:bodyPr>
          <a:lstStyle/>
          <a:p>
            <a:pPr marL="171450" indent="-171450">
              <a:buFont typeface="Arial" panose="020B0604020202020204" pitchFamily="34" charset="0"/>
              <a:buChar char="•"/>
            </a:pPr>
            <a:r>
              <a:rPr lang="en-US" sz="1400" dirty="0"/>
              <a:t>Diffusion-limited aggregation (DLA) is the process whereby particles undergoing a random walk due to Brownian motion cluster together to form aggregates of such particles. </a:t>
            </a:r>
          </a:p>
          <a:p>
            <a:pPr marL="171450" indent="-171450">
              <a:buFont typeface="Arial" panose="020B0604020202020204" pitchFamily="34" charset="0"/>
              <a:buChar char="•"/>
            </a:pPr>
            <a:r>
              <a:rPr lang="en-US" sz="1400" dirty="0"/>
              <a:t>This theory, proposed by T.A. Witten Jr. and L.M. Sander in 1981,[1] is applicable to aggregation in any system where diffusion is the primary means of transport in the system. </a:t>
            </a:r>
          </a:p>
          <a:p>
            <a:pPr marL="171450" indent="-171450">
              <a:buFont typeface="Arial" panose="020B0604020202020204" pitchFamily="34" charset="0"/>
              <a:buChar char="•"/>
            </a:pPr>
            <a:r>
              <a:rPr lang="en-US" sz="1400" dirty="0"/>
              <a:t>DLA can be observed in many systems such as electrodeposition, Hele-Shaw flow, mineral deposits, and dielectric breakdown.</a:t>
            </a:r>
          </a:p>
        </p:txBody>
      </p:sp>
    </p:spTree>
    <p:extLst>
      <p:ext uri="{BB962C8B-B14F-4D97-AF65-F5344CB8AC3E}">
        <p14:creationId xmlns:p14="http://schemas.microsoft.com/office/powerpoint/2010/main" val="1805930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5FF6-34DB-054D-8CE1-9E36035FB2DA}"/>
              </a:ext>
            </a:extLst>
          </p:cNvPr>
          <p:cNvSpPr>
            <a:spLocks noGrp="1"/>
          </p:cNvSpPr>
          <p:nvPr>
            <p:ph type="title"/>
          </p:nvPr>
        </p:nvSpPr>
        <p:spPr/>
        <p:txBody>
          <a:bodyPr/>
          <a:lstStyle/>
          <a:p>
            <a:r>
              <a:rPr lang="en-US" dirty="0"/>
              <a:t>Simulated Fractals</a:t>
            </a:r>
          </a:p>
        </p:txBody>
      </p:sp>
      <p:pic>
        <p:nvPicPr>
          <p:cNvPr id="7" name="Content Placeholder 6">
            <a:extLst>
              <a:ext uri="{FF2B5EF4-FFF2-40B4-BE49-F238E27FC236}">
                <a16:creationId xmlns:a16="http://schemas.microsoft.com/office/drawing/2014/main" id="{06E471E0-C978-DF4C-A7A3-5B18A4B6F699}"/>
              </a:ext>
            </a:extLst>
          </p:cNvPr>
          <p:cNvPicPr>
            <a:picLocks noGrp="1" noChangeAspect="1"/>
          </p:cNvPicPr>
          <p:nvPr>
            <p:ph sz="half" idx="1"/>
          </p:nvPr>
        </p:nvPicPr>
        <p:blipFill>
          <a:blip r:embed="rId2"/>
          <a:stretch>
            <a:fillRect/>
          </a:stretch>
        </p:blipFill>
        <p:spPr>
          <a:xfrm>
            <a:off x="492470" y="2301072"/>
            <a:ext cx="5411007" cy="2935122"/>
          </a:xfrm>
        </p:spPr>
      </p:pic>
      <p:sp>
        <p:nvSpPr>
          <p:cNvPr id="8" name="TextBox 7">
            <a:extLst>
              <a:ext uri="{FF2B5EF4-FFF2-40B4-BE49-F238E27FC236}">
                <a16:creationId xmlns:a16="http://schemas.microsoft.com/office/drawing/2014/main" id="{50CCC3CA-3F00-074D-823C-E0957310F450}"/>
              </a:ext>
            </a:extLst>
          </p:cNvPr>
          <p:cNvSpPr txBox="1"/>
          <p:nvPr/>
        </p:nvSpPr>
        <p:spPr>
          <a:xfrm>
            <a:off x="1256044" y="5437372"/>
            <a:ext cx="4059534" cy="369332"/>
          </a:xfrm>
          <a:prstGeom prst="rect">
            <a:avLst/>
          </a:prstGeom>
          <a:noFill/>
        </p:spPr>
        <p:txBody>
          <a:bodyPr wrap="square" rtlCol="0">
            <a:spAutoFit/>
          </a:bodyPr>
          <a:lstStyle/>
          <a:p>
            <a:pPr algn="ctr"/>
            <a:r>
              <a:rPr lang="en-US" dirty="0"/>
              <a:t>Simulated Mountain Range</a:t>
            </a:r>
          </a:p>
        </p:txBody>
      </p:sp>
      <p:pic>
        <p:nvPicPr>
          <p:cNvPr id="9" name="Main graphic">
            <a:extLst>
              <a:ext uri="{FF2B5EF4-FFF2-40B4-BE49-F238E27FC236}">
                <a16:creationId xmlns:a16="http://schemas.microsoft.com/office/drawing/2014/main" id="{6127C91E-7E39-3B49-9616-940CA5EA19B0}"/>
              </a:ext>
            </a:extLst>
          </p:cNvPr>
          <p:cNvPicPr>
            <a:picLocks noGrp="1"/>
          </p:cNvPicPr>
          <p:nvPr>
            <p:ph sz="half" idx="2"/>
          </p:nvPr>
        </p:nvPicPr>
        <p:blipFill>
          <a:blip r:embed="rId3"/>
          <a:stretch/>
        </p:blipFill>
        <p:spPr>
          <a:xfrm>
            <a:off x="6526475" y="1690688"/>
            <a:ext cx="5049225" cy="2912837"/>
          </a:xfrm>
          <a:prstGeom prst="rect">
            <a:avLst/>
          </a:prstGeom>
          <a:ln>
            <a:noFill/>
          </a:ln>
        </p:spPr>
      </p:pic>
      <p:sp>
        <p:nvSpPr>
          <p:cNvPr id="10" name="TextShape 2">
            <a:extLst>
              <a:ext uri="{FF2B5EF4-FFF2-40B4-BE49-F238E27FC236}">
                <a16:creationId xmlns:a16="http://schemas.microsoft.com/office/drawing/2014/main" id="{3A93426E-D4EB-2047-8FDE-2A263E1EE8D5}"/>
              </a:ext>
            </a:extLst>
          </p:cNvPr>
          <p:cNvSpPr txBox="1"/>
          <p:nvPr/>
        </p:nvSpPr>
        <p:spPr>
          <a:xfrm>
            <a:off x="7041316" y="5191878"/>
            <a:ext cx="4312484" cy="860320"/>
          </a:xfrm>
          <a:prstGeom prst="rect">
            <a:avLst/>
          </a:prstGeom>
          <a:noFill/>
          <a:ln>
            <a:noFill/>
          </a:ln>
        </p:spPr>
        <p:txBody>
          <a:bodyPr wrap="square" lIns="90000" tIns="45000" rIns="90000" bIns="45000">
            <a:spAutoFit/>
          </a:bodyPr>
          <a:lstStyle/>
          <a:p>
            <a:pPr algn="ctr"/>
            <a:r>
              <a:rPr lang="en-US" sz="1400" strike="noStrike" spc="-1" dirty="0">
                <a:latin typeface="Arial"/>
              </a:rPr>
              <a:t>Simulated River Network.  </a:t>
            </a:r>
            <a:endParaRPr lang="en-US" sz="1400" spc="-1" dirty="0">
              <a:latin typeface="Arial"/>
            </a:endParaRPr>
          </a:p>
          <a:p>
            <a:pPr algn="ctr"/>
            <a:r>
              <a:rPr lang="en-US" sz="1200" strike="noStrike" spc="-1" dirty="0">
                <a:latin typeface="Arial"/>
              </a:rPr>
              <a:t>Ecology and Evolution, Volume: 10, Issue: 14, Pages: 7537-7550, First published: 30 June 2020, DOI: (10.1002/ece3.6479) </a:t>
            </a:r>
          </a:p>
        </p:txBody>
      </p:sp>
    </p:spTree>
    <p:extLst>
      <p:ext uri="{BB962C8B-B14F-4D97-AF65-F5344CB8AC3E}">
        <p14:creationId xmlns:p14="http://schemas.microsoft.com/office/powerpoint/2010/main" val="987257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B0727C-5E6A-A542-869C-D18061AC4C66}"/>
              </a:ext>
            </a:extLst>
          </p:cNvPr>
          <p:cNvSpPr>
            <a:spLocks noGrp="1"/>
          </p:cNvSpPr>
          <p:nvPr>
            <p:ph type="title"/>
          </p:nvPr>
        </p:nvSpPr>
        <p:spPr>
          <a:xfrm>
            <a:off x="446314" y="2103437"/>
            <a:ext cx="4312484" cy="1325563"/>
          </a:xfrm>
        </p:spPr>
        <p:txBody>
          <a:bodyPr>
            <a:normAutofit/>
          </a:bodyPr>
          <a:lstStyle/>
          <a:p>
            <a:r>
              <a:rPr lang="en-US" dirty="0"/>
              <a:t>Simulated River Networks</a:t>
            </a:r>
          </a:p>
        </p:txBody>
      </p:sp>
      <p:pic>
        <p:nvPicPr>
          <p:cNvPr id="7" name="Picture 6">
            <a:extLst>
              <a:ext uri="{FF2B5EF4-FFF2-40B4-BE49-F238E27FC236}">
                <a16:creationId xmlns:a16="http://schemas.microsoft.com/office/drawing/2014/main" id="{BD2755E6-AA0B-0F41-8FBF-11B1E26F6FF7}"/>
              </a:ext>
            </a:extLst>
          </p:cNvPr>
          <p:cNvPicPr>
            <a:picLocks noChangeAspect="1"/>
          </p:cNvPicPr>
          <p:nvPr/>
        </p:nvPicPr>
        <p:blipFill>
          <a:blip r:embed="rId2"/>
          <a:stretch>
            <a:fillRect/>
          </a:stretch>
        </p:blipFill>
        <p:spPr>
          <a:xfrm>
            <a:off x="4983982" y="363485"/>
            <a:ext cx="6541475" cy="6131029"/>
          </a:xfrm>
          <a:prstGeom prst="rect">
            <a:avLst/>
          </a:prstGeom>
        </p:spPr>
      </p:pic>
      <p:sp>
        <p:nvSpPr>
          <p:cNvPr id="8" name="TextShape 2">
            <a:extLst>
              <a:ext uri="{FF2B5EF4-FFF2-40B4-BE49-F238E27FC236}">
                <a16:creationId xmlns:a16="http://schemas.microsoft.com/office/drawing/2014/main" id="{C832A2E9-3EBD-B741-9635-9FA40F2E6B27}"/>
              </a:ext>
            </a:extLst>
          </p:cNvPr>
          <p:cNvSpPr txBox="1"/>
          <p:nvPr/>
        </p:nvSpPr>
        <p:spPr>
          <a:xfrm>
            <a:off x="271305" y="4900476"/>
            <a:ext cx="4312484" cy="860320"/>
          </a:xfrm>
          <a:prstGeom prst="rect">
            <a:avLst/>
          </a:prstGeom>
          <a:noFill/>
          <a:ln>
            <a:noFill/>
          </a:ln>
        </p:spPr>
        <p:txBody>
          <a:bodyPr wrap="square" lIns="90000" tIns="45000" rIns="90000" bIns="45000">
            <a:spAutoFit/>
          </a:bodyPr>
          <a:lstStyle/>
          <a:p>
            <a:pPr algn="ctr"/>
            <a:r>
              <a:rPr lang="en-US" sz="1400" strike="noStrike" spc="-1" dirty="0">
                <a:latin typeface="Arial"/>
              </a:rPr>
              <a:t>Simulated River Network.  </a:t>
            </a:r>
            <a:endParaRPr lang="en-US" sz="1400" spc="-1" dirty="0">
              <a:latin typeface="Arial"/>
            </a:endParaRPr>
          </a:p>
          <a:p>
            <a:pPr algn="ctr"/>
            <a:r>
              <a:rPr lang="en-US" sz="1200" strike="noStrike" spc="-1" dirty="0">
                <a:latin typeface="Arial"/>
              </a:rPr>
              <a:t>Ecology and Evolution, Volume: 10, Issue: 14, Pages: 7537-7550, First published: 30 June 2020, DOI: (10.1002/ece3.6479) </a:t>
            </a:r>
          </a:p>
        </p:txBody>
      </p:sp>
    </p:spTree>
    <p:extLst>
      <p:ext uri="{BB962C8B-B14F-4D97-AF65-F5344CB8AC3E}">
        <p14:creationId xmlns:p14="http://schemas.microsoft.com/office/powerpoint/2010/main" val="41760481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06658-8D88-0A4D-AB25-E7D280A6FF42}"/>
              </a:ext>
            </a:extLst>
          </p:cNvPr>
          <p:cNvSpPr>
            <a:spLocks noGrp="1"/>
          </p:cNvSpPr>
          <p:nvPr>
            <p:ph type="title"/>
          </p:nvPr>
        </p:nvSpPr>
        <p:spPr/>
        <p:txBody>
          <a:bodyPr>
            <a:normAutofit/>
          </a:bodyPr>
          <a:lstStyle/>
          <a:p>
            <a:r>
              <a:rPr lang="en-US" dirty="0"/>
              <a:t>Generating Fractals – Methods</a:t>
            </a:r>
            <a:br>
              <a:rPr lang="en-US" dirty="0"/>
            </a:br>
            <a:r>
              <a:rPr lang="en-US" sz="2700" dirty="0"/>
              <a:t>https://</a:t>
            </a:r>
            <a:r>
              <a:rPr lang="en-US" sz="2700" dirty="0" err="1"/>
              <a:t>en.wikipedia.org</a:t>
            </a:r>
            <a:r>
              <a:rPr lang="en-US" sz="2700" dirty="0"/>
              <a:t>/wiki/Fractal-</a:t>
            </a:r>
            <a:r>
              <a:rPr lang="en-US" sz="2700" dirty="0" err="1"/>
              <a:t>generating_software</a:t>
            </a:r>
            <a:endParaRPr lang="en-US" sz="2700" dirty="0"/>
          </a:p>
        </p:txBody>
      </p:sp>
      <p:sp>
        <p:nvSpPr>
          <p:cNvPr id="3" name="Content Placeholder 2">
            <a:extLst>
              <a:ext uri="{FF2B5EF4-FFF2-40B4-BE49-F238E27FC236}">
                <a16:creationId xmlns:a16="http://schemas.microsoft.com/office/drawing/2014/main" id="{29346E2E-906C-494A-9BD0-FFC8B8B27EC3}"/>
              </a:ext>
            </a:extLst>
          </p:cNvPr>
          <p:cNvSpPr>
            <a:spLocks noGrp="1"/>
          </p:cNvSpPr>
          <p:nvPr>
            <p:ph idx="1"/>
          </p:nvPr>
        </p:nvSpPr>
        <p:spPr/>
        <p:txBody>
          <a:bodyPr>
            <a:normAutofit/>
          </a:bodyPr>
          <a:lstStyle/>
          <a:p>
            <a:pPr marL="0" indent="0">
              <a:buNone/>
            </a:pPr>
            <a:r>
              <a:rPr lang="en-US" sz="2000" dirty="0"/>
              <a:t>Iterated function systems (IFS):</a:t>
            </a:r>
          </a:p>
          <a:p>
            <a:pPr lvl="1"/>
            <a:r>
              <a:rPr lang="en-US" sz="1600" dirty="0"/>
              <a:t>Use fixed geometric replacement rules; </a:t>
            </a:r>
          </a:p>
          <a:p>
            <a:pPr lvl="1"/>
            <a:r>
              <a:rPr lang="en-US" sz="1600" dirty="0"/>
              <a:t>May be stochastic or deterministic</a:t>
            </a:r>
          </a:p>
          <a:p>
            <a:pPr lvl="1"/>
            <a:r>
              <a:rPr lang="en-US" sz="1600" dirty="0"/>
              <a:t>Examples include Koch snowflake, Cantor set, </a:t>
            </a:r>
            <a:r>
              <a:rPr lang="en-US" sz="1600" dirty="0" err="1"/>
              <a:t>Haferman</a:t>
            </a:r>
            <a:r>
              <a:rPr lang="en-US" sz="1600" dirty="0"/>
              <a:t> carpet, </a:t>
            </a:r>
            <a:r>
              <a:rPr lang="en-US" sz="1600" dirty="0" err="1"/>
              <a:t>Sierpinski</a:t>
            </a:r>
            <a:r>
              <a:rPr lang="en-US" sz="1600" dirty="0"/>
              <a:t> carpet, </a:t>
            </a:r>
            <a:r>
              <a:rPr lang="en-US" sz="1600" dirty="0" err="1"/>
              <a:t>Sierpinski</a:t>
            </a:r>
            <a:r>
              <a:rPr lang="en-US" sz="1600" dirty="0"/>
              <a:t> gasket, </a:t>
            </a:r>
            <a:r>
              <a:rPr lang="en-US" sz="1600" dirty="0" err="1"/>
              <a:t>Peano</a:t>
            </a:r>
            <a:r>
              <a:rPr lang="en-US" sz="1600" dirty="0"/>
              <a:t> curve, Harter-</a:t>
            </a:r>
            <a:r>
              <a:rPr lang="en-US" sz="1600" dirty="0" err="1"/>
              <a:t>Heighway</a:t>
            </a:r>
            <a:r>
              <a:rPr lang="en-US" sz="1600" dirty="0"/>
              <a:t> dragon curve, T-square, </a:t>
            </a:r>
            <a:r>
              <a:rPr lang="en-US" sz="1600" dirty="0" err="1"/>
              <a:t>Menger</a:t>
            </a:r>
            <a:r>
              <a:rPr lang="en-US" sz="1600" dirty="0"/>
              <a:t> sponge</a:t>
            </a:r>
          </a:p>
          <a:p>
            <a:r>
              <a:rPr lang="en-US" sz="2000" dirty="0"/>
              <a:t>Strange attractors:</a:t>
            </a:r>
          </a:p>
          <a:p>
            <a:pPr lvl="1"/>
            <a:r>
              <a:rPr lang="en-US" sz="1600" dirty="0"/>
              <a:t>Use iterations of a map or solutions of a system of initial-value differential or difference equations that exhibit chaos</a:t>
            </a:r>
          </a:p>
          <a:p>
            <a:pPr lvl="1"/>
            <a:r>
              <a:rPr lang="en-US" sz="1600" dirty="0"/>
              <a:t>Examples include multifractal images, or the logistic map</a:t>
            </a:r>
          </a:p>
          <a:p>
            <a:pPr marL="228600" lvl="1" indent="-219075"/>
            <a:r>
              <a:rPr lang="en-US" sz="2000" dirty="0"/>
              <a:t>L-systems:</a:t>
            </a:r>
          </a:p>
          <a:p>
            <a:pPr marL="685800" lvl="2" indent="-219075"/>
            <a:r>
              <a:rPr lang="en-US" sz="1600" dirty="0"/>
              <a:t>Use string rewriting; </a:t>
            </a:r>
          </a:p>
          <a:p>
            <a:pPr marL="685800" lvl="2" indent="-219075"/>
            <a:r>
              <a:rPr lang="en-US" sz="1600" dirty="0"/>
              <a:t>May resemble branching patterns, such as in plants, biological cells </a:t>
            </a:r>
          </a:p>
          <a:p>
            <a:pPr marL="685800" lvl="2" indent="-219075"/>
            <a:r>
              <a:rPr lang="en-US" sz="1600" dirty="0"/>
              <a:t>Examples include neurons and immune system cells, blood vessels, pulmonary structure</a:t>
            </a:r>
          </a:p>
          <a:p>
            <a:pPr marL="685800" lvl="2" indent="-219075"/>
            <a:r>
              <a:rPr lang="en-US" sz="1600" dirty="0"/>
              <a:t>Or turtle graphics patterns such as space-filling curves and </a:t>
            </a:r>
            <a:r>
              <a:rPr lang="en-US" sz="1600" dirty="0" err="1"/>
              <a:t>tilings</a:t>
            </a:r>
            <a:endParaRPr lang="en-US" sz="1600" dirty="0"/>
          </a:p>
          <a:p>
            <a:pPr marL="228600" lvl="1" indent="-219075"/>
            <a:endParaRPr lang="en-US" sz="1600" dirty="0"/>
          </a:p>
        </p:txBody>
      </p:sp>
    </p:spTree>
    <p:extLst>
      <p:ext uri="{BB962C8B-B14F-4D97-AF65-F5344CB8AC3E}">
        <p14:creationId xmlns:p14="http://schemas.microsoft.com/office/powerpoint/2010/main" val="2856279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E66F1-F660-F141-9257-0CC2A0CF7A9A}"/>
              </a:ext>
            </a:extLst>
          </p:cNvPr>
          <p:cNvSpPr>
            <a:spLocks noGrp="1"/>
          </p:cNvSpPr>
          <p:nvPr>
            <p:ph type="title"/>
          </p:nvPr>
        </p:nvSpPr>
        <p:spPr/>
        <p:txBody>
          <a:bodyPr/>
          <a:lstStyle/>
          <a:p>
            <a:r>
              <a:rPr lang="en-US" dirty="0"/>
              <a:t>Generating Fractals - Methods</a:t>
            </a:r>
          </a:p>
        </p:txBody>
      </p:sp>
      <p:sp>
        <p:nvSpPr>
          <p:cNvPr id="3" name="Content Placeholder 2">
            <a:extLst>
              <a:ext uri="{FF2B5EF4-FFF2-40B4-BE49-F238E27FC236}">
                <a16:creationId xmlns:a16="http://schemas.microsoft.com/office/drawing/2014/main" id="{9C40F83B-1092-4A48-8F96-8E697CBF86F5}"/>
              </a:ext>
            </a:extLst>
          </p:cNvPr>
          <p:cNvSpPr>
            <a:spLocks noGrp="1"/>
          </p:cNvSpPr>
          <p:nvPr>
            <p:ph idx="1"/>
          </p:nvPr>
        </p:nvSpPr>
        <p:spPr/>
        <p:txBody>
          <a:bodyPr>
            <a:normAutofit/>
          </a:bodyPr>
          <a:lstStyle/>
          <a:p>
            <a:r>
              <a:rPr lang="en-US" sz="2000" dirty="0"/>
              <a:t>Random fractals:</a:t>
            </a:r>
          </a:p>
          <a:p>
            <a:pPr lvl="1"/>
            <a:r>
              <a:rPr lang="en-US" sz="1600" dirty="0"/>
              <a:t>Use stochastic rules</a:t>
            </a:r>
          </a:p>
          <a:p>
            <a:pPr lvl="1"/>
            <a:r>
              <a:rPr lang="en-US" sz="1600" dirty="0"/>
              <a:t>Examples include Lévy flight, percolation clusters, self avoiding walks, fractal landscapes, trajectories of Brownian motion and the Brownian tree, which are  dendritic fractals generated by modeling diffusion-limited aggregation or reaction-limited aggregation clusters</a:t>
            </a:r>
          </a:p>
          <a:p>
            <a:r>
              <a:rPr lang="en-US" sz="2000" dirty="0"/>
              <a:t>Finite subdivision rules:</a:t>
            </a:r>
          </a:p>
          <a:p>
            <a:pPr lvl="1"/>
            <a:r>
              <a:rPr lang="en-US" sz="1600" dirty="0"/>
              <a:t> Use a recursive topological algorithm for refining </a:t>
            </a:r>
            <a:r>
              <a:rPr lang="en-US" sz="1600" dirty="0" err="1"/>
              <a:t>tilings</a:t>
            </a:r>
            <a:endParaRPr lang="en-US" sz="1600" dirty="0"/>
          </a:p>
          <a:p>
            <a:pPr lvl="1"/>
            <a:r>
              <a:rPr lang="en-US" sz="1600" dirty="0"/>
              <a:t>They are similar to the process of cell division.</a:t>
            </a:r>
          </a:p>
          <a:p>
            <a:pPr lvl="1"/>
            <a:r>
              <a:rPr lang="en-US" sz="1600" dirty="0"/>
              <a:t>The iterative processes used in creating the Cantor set and the </a:t>
            </a:r>
            <a:r>
              <a:rPr lang="en-US" sz="1600" dirty="0" err="1"/>
              <a:t>Sierpinski</a:t>
            </a:r>
            <a:r>
              <a:rPr lang="en-US" sz="1600" dirty="0"/>
              <a:t> carpet are examples of finite subdivision rules</a:t>
            </a:r>
          </a:p>
        </p:txBody>
      </p:sp>
    </p:spTree>
    <p:extLst>
      <p:ext uri="{BB962C8B-B14F-4D97-AF65-F5344CB8AC3E}">
        <p14:creationId xmlns:p14="http://schemas.microsoft.com/office/powerpoint/2010/main" val="67431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142B2-E5C6-BB49-9729-15D02AADB255}"/>
              </a:ext>
            </a:extLst>
          </p:cNvPr>
          <p:cNvSpPr>
            <a:spLocks noGrp="1"/>
          </p:cNvSpPr>
          <p:nvPr>
            <p:ph type="title"/>
          </p:nvPr>
        </p:nvSpPr>
        <p:spPr/>
        <p:txBody>
          <a:bodyPr/>
          <a:lstStyle/>
          <a:p>
            <a:r>
              <a:rPr lang="en-US" dirty="0"/>
              <a:t>Fractal Basics (In Words)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2F38F60-F214-D544-AFF1-CA2FFA3A195B}"/>
                  </a:ext>
                </a:extLst>
              </p:cNvPr>
              <p:cNvSpPr>
                <a:spLocks noGrp="1"/>
              </p:cNvSpPr>
              <p:nvPr>
                <p:ph idx="1"/>
              </p:nvPr>
            </p:nvSpPr>
            <p:spPr/>
            <p:txBody>
              <a:bodyPr>
                <a:normAutofit fontScale="85000" lnSpcReduction="10000"/>
              </a:bodyPr>
              <a:lstStyle/>
              <a:p>
                <a:pPr>
                  <a:spcBef>
                    <a:spcPts val="0"/>
                  </a:spcBef>
                  <a:spcAft>
                    <a:spcPts val="1200"/>
                  </a:spcAft>
                </a:pPr>
                <a:r>
                  <a:rPr lang="en-US" sz="2400" dirty="0"/>
                  <a:t>One way that fractals are different from finite geometric figures is </a:t>
                </a:r>
                <a:r>
                  <a:rPr lang="en-US" sz="2400" i="1" dirty="0">
                    <a:solidFill>
                      <a:srgbClr val="002BFF"/>
                    </a:solidFill>
                  </a:rPr>
                  <a:t>how they scale</a:t>
                </a:r>
                <a:r>
                  <a:rPr lang="en-US" sz="2400" dirty="0"/>
                  <a:t>. </a:t>
                </a:r>
              </a:p>
              <a:p>
                <a:pPr>
                  <a:spcBef>
                    <a:spcPts val="0"/>
                  </a:spcBef>
                  <a:spcAft>
                    <a:spcPts val="1200"/>
                  </a:spcAft>
                </a:pPr>
                <a:r>
                  <a:rPr lang="en-US" sz="2400" dirty="0">
                    <a:solidFill>
                      <a:srgbClr val="002BFF"/>
                    </a:solidFill>
                  </a:rPr>
                  <a:t>Doubling the edge lengths of a polygon multiplies its area by four</a:t>
                </a:r>
                <a:r>
                  <a:rPr lang="en-US" sz="2400" dirty="0"/>
                  <a:t>, which is two (the ratio of the new to the old side length) raised to the power of two (the dimension of the space the polygon resides in). </a:t>
                </a:r>
              </a:p>
              <a:p>
                <a:pPr lvl="1">
                  <a:spcBef>
                    <a:spcPts val="0"/>
                  </a:spcBef>
                  <a:spcAft>
                    <a:spcPts val="1200"/>
                  </a:spcAft>
                </a:pPr>
                <a:r>
                  <a:rPr lang="en-US" sz="2000" dirty="0">
                    <a:solidFill>
                      <a:srgbClr val="002BFF"/>
                    </a:solidFill>
                  </a:rPr>
                  <a:t>Area </a:t>
                </a:r>
                <a14:m>
                  <m:oMath xmlns:m="http://schemas.openxmlformats.org/officeDocument/2006/math">
                    <m:r>
                      <a:rPr lang="en-US" sz="2000" i="1" smtClean="0">
                        <a:solidFill>
                          <a:srgbClr val="002BFF"/>
                        </a:solidFill>
                        <a:latin typeface="Cambria Math" panose="02040503050406030204" pitchFamily="18" charset="0"/>
                        <a:ea typeface="Cambria Math" panose="02040503050406030204" pitchFamily="18" charset="0"/>
                      </a:rPr>
                      <m:t>∝</m:t>
                    </m:r>
                  </m:oMath>
                </a14:m>
                <a:r>
                  <a:rPr lang="en-US" sz="2000" dirty="0">
                    <a:solidFill>
                      <a:srgbClr val="002BFF"/>
                    </a:solidFill>
                  </a:rPr>
                  <a:t> Length</a:t>
                </a:r>
                <a:r>
                  <a:rPr lang="en-US" sz="2000" baseline="30000" dirty="0">
                    <a:solidFill>
                      <a:srgbClr val="002BFF"/>
                    </a:solidFill>
                  </a:rPr>
                  <a:t>2</a:t>
                </a:r>
                <a:r>
                  <a:rPr lang="en-US" sz="2000" dirty="0"/>
                  <a:t>  </a:t>
                </a:r>
                <a:r>
                  <a:rPr lang="en-US" sz="2000" dirty="0">
                    <a:sym typeface="Wingdings" pitchFamily="2" charset="2"/>
                  </a:rPr>
                  <a:t> ( A power law, which is called a “scaling relation”)</a:t>
                </a:r>
                <a:endParaRPr lang="en-US" sz="2000" dirty="0"/>
              </a:p>
              <a:p>
                <a:pPr>
                  <a:spcBef>
                    <a:spcPts val="0"/>
                  </a:spcBef>
                  <a:spcAft>
                    <a:spcPts val="1200"/>
                  </a:spcAft>
                </a:pPr>
                <a:r>
                  <a:rPr lang="en-US" sz="2400" dirty="0">
                    <a:solidFill>
                      <a:srgbClr val="002BFF"/>
                    </a:solidFill>
                  </a:rPr>
                  <a:t>Likewise, if the radius of a sphere is doubled, its volume scales by eight</a:t>
                </a:r>
                <a:r>
                  <a:rPr lang="en-US" sz="2400" dirty="0"/>
                  <a:t>, which is two (the ratio of the new to the old radius) to the power of three (the dimension that the sphere resides in). </a:t>
                </a:r>
              </a:p>
              <a:p>
                <a:pPr lvl="1">
                  <a:spcBef>
                    <a:spcPts val="0"/>
                  </a:spcBef>
                  <a:spcAft>
                    <a:spcPts val="1200"/>
                  </a:spcAft>
                </a:pPr>
                <a:r>
                  <a:rPr lang="en-US" sz="2000" dirty="0">
                    <a:solidFill>
                      <a:srgbClr val="002BFF"/>
                    </a:solidFill>
                  </a:rPr>
                  <a:t>Volume </a:t>
                </a:r>
                <a14:m>
                  <m:oMath xmlns:m="http://schemas.openxmlformats.org/officeDocument/2006/math">
                    <m:r>
                      <a:rPr lang="en-US" sz="2000" i="1" smtClean="0">
                        <a:solidFill>
                          <a:srgbClr val="002BFF"/>
                        </a:solidFill>
                        <a:latin typeface="Cambria Math" panose="02040503050406030204" pitchFamily="18" charset="0"/>
                        <a:ea typeface="Cambria Math" panose="02040503050406030204" pitchFamily="18" charset="0"/>
                      </a:rPr>
                      <m:t>∝</m:t>
                    </m:r>
                  </m:oMath>
                </a14:m>
                <a:r>
                  <a:rPr lang="en-US" sz="2000" dirty="0">
                    <a:solidFill>
                      <a:srgbClr val="002BFF"/>
                    </a:solidFill>
                  </a:rPr>
                  <a:t> Length</a:t>
                </a:r>
                <a:r>
                  <a:rPr lang="en-US" sz="2000" baseline="30000" dirty="0">
                    <a:solidFill>
                      <a:srgbClr val="002BFF"/>
                    </a:solidFill>
                  </a:rPr>
                  <a:t>3</a:t>
                </a:r>
                <a:r>
                  <a:rPr lang="en-US" sz="2000" dirty="0"/>
                  <a:t> </a:t>
                </a:r>
                <a:r>
                  <a:rPr lang="en-US" sz="2000" dirty="0">
                    <a:sym typeface="Wingdings" pitchFamily="2" charset="2"/>
                  </a:rPr>
                  <a:t> (Another power law, also a scaling relation)</a:t>
                </a:r>
                <a:endParaRPr lang="en-US" sz="2000" dirty="0"/>
              </a:p>
              <a:p>
                <a:pPr>
                  <a:spcBef>
                    <a:spcPts val="0"/>
                  </a:spcBef>
                  <a:spcAft>
                    <a:spcPts val="1200"/>
                  </a:spcAft>
                </a:pPr>
                <a:r>
                  <a:rPr lang="en-US" sz="2400" dirty="0"/>
                  <a:t>However, if a fractal's one-dimensional lengths are all doubled, the spatial content of the fractal scales by a power </a:t>
                </a:r>
                <a:r>
                  <a:rPr lang="en-US" sz="2400" dirty="0">
                    <a:solidFill>
                      <a:srgbClr val="002BFF"/>
                    </a:solidFill>
                  </a:rPr>
                  <a:t>that is not necessarily an integer!</a:t>
                </a:r>
              </a:p>
              <a:p>
                <a:pPr>
                  <a:spcBef>
                    <a:spcPts val="0"/>
                  </a:spcBef>
                  <a:spcAft>
                    <a:spcPts val="1200"/>
                  </a:spcAft>
                </a:pPr>
                <a:r>
                  <a:rPr lang="en-US" sz="2400" dirty="0"/>
                  <a:t>This power is called the </a:t>
                </a:r>
                <a:r>
                  <a:rPr lang="en-US" sz="2400" dirty="0">
                    <a:solidFill>
                      <a:srgbClr val="002BFF"/>
                    </a:solidFill>
                  </a:rPr>
                  <a:t>fractal dimension</a:t>
                </a:r>
                <a:r>
                  <a:rPr lang="en-US" sz="2400" dirty="0"/>
                  <a:t> </a:t>
                </a:r>
                <a:r>
                  <a:rPr lang="en-US" sz="2400" i="1" dirty="0">
                    <a:solidFill>
                      <a:srgbClr val="002BFF"/>
                    </a:solidFill>
                  </a:rPr>
                  <a:t>D</a:t>
                </a:r>
                <a:r>
                  <a:rPr lang="en-US" sz="2400" dirty="0"/>
                  <a:t> of the fractal, and it usually exceeds the fractal's topological dimension, but is less than the dimension of the </a:t>
                </a:r>
                <a:r>
                  <a:rPr lang="en-US" sz="2400" dirty="0">
                    <a:solidFill>
                      <a:srgbClr val="002BFF"/>
                    </a:solidFill>
                  </a:rPr>
                  <a:t>embedding space.</a:t>
                </a:r>
              </a:p>
              <a:p>
                <a:pPr lvl="1">
                  <a:spcBef>
                    <a:spcPts val="0"/>
                  </a:spcBef>
                  <a:spcAft>
                    <a:spcPts val="1200"/>
                  </a:spcAft>
                </a:pPr>
                <a:r>
                  <a:rPr lang="en-US" sz="2000" dirty="0"/>
                  <a:t>An example might be:  </a:t>
                </a:r>
                <a:r>
                  <a:rPr lang="en-US" sz="2000" dirty="0">
                    <a:solidFill>
                      <a:srgbClr val="002BFF"/>
                    </a:solidFill>
                  </a:rPr>
                  <a:t>Area </a:t>
                </a:r>
                <a14:m>
                  <m:oMath xmlns:m="http://schemas.openxmlformats.org/officeDocument/2006/math">
                    <m:r>
                      <a:rPr lang="en-US" sz="2000" i="1">
                        <a:solidFill>
                          <a:srgbClr val="002BFF"/>
                        </a:solidFill>
                        <a:latin typeface="Cambria Math" panose="02040503050406030204" pitchFamily="18" charset="0"/>
                        <a:ea typeface="Cambria Math" panose="02040503050406030204" pitchFamily="18" charset="0"/>
                      </a:rPr>
                      <m:t>∝</m:t>
                    </m:r>
                  </m:oMath>
                </a14:m>
                <a:r>
                  <a:rPr lang="en-US" sz="2000" dirty="0">
                    <a:solidFill>
                      <a:srgbClr val="002BFF"/>
                    </a:solidFill>
                  </a:rPr>
                  <a:t> </a:t>
                </a:r>
                <a:r>
                  <a:rPr lang="en-US" sz="2000" dirty="0" err="1">
                    <a:solidFill>
                      <a:srgbClr val="002BFF"/>
                    </a:solidFill>
                  </a:rPr>
                  <a:t>Length</a:t>
                </a:r>
                <a:r>
                  <a:rPr lang="en-US" sz="2000" i="1" baseline="30000" dirty="0" err="1">
                    <a:solidFill>
                      <a:srgbClr val="002BFF"/>
                    </a:solidFill>
                  </a:rPr>
                  <a:t>D</a:t>
                </a:r>
                <a:r>
                  <a:rPr lang="en-US" sz="2000" dirty="0">
                    <a:solidFill>
                      <a:srgbClr val="002BFF"/>
                    </a:solidFill>
                  </a:rPr>
                  <a:t>    (</a:t>
                </a:r>
                <a:r>
                  <a:rPr lang="en-US" sz="2000" dirty="0"/>
                  <a:t>where D is not an integer)</a:t>
                </a:r>
              </a:p>
            </p:txBody>
          </p:sp>
        </mc:Choice>
        <mc:Fallback xmlns="">
          <p:sp>
            <p:nvSpPr>
              <p:cNvPr id="3" name="Content Placeholder 2">
                <a:extLst>
                  <a:ext uri="{FF2B5EF4-FFF2-40B4-BE49-F238E27FC236}">
                    <a16:creationId xmlns:a16="http://schemas.microsoft.com/office/drawing/2014/main" id="{22F38F60-F214-D544-AFF1-CA2FFA3A195B}"/>
                  </a:ext>
                </a:extLst>
              </p:cNvPr>
              <p:cNvSpPr>
                <a:spLocks noGrp="1" noRot="1" noChangeAspect="1" noMove="1" noResize="1" noEditPoints="1" noAdjustHandles="1" noChangeArrowheads="1" noChangeShapeType="1" noTextEdit="1"/>
              </p:cNvSpPr>
              <p:nvPr>
                <p:ph idx="1"/>
              </p:nvPr>
            </p:nvSpPr>
            <p:spPr>
              <a:blipFill>
                <a:blip r:embed="rId2"/>
                <a:stretch>
                  <a:fillRect l="-483" t="-2339"/>
                </a:stretch>
              </a:blipFill>
            </p:spPr>
            <p:txBody>
              <a:bodyPr/>
              <a:lstStyle/>
              <a:p>
                <a:r>
                  <a:rPr lang="en-US">
                    <a:noFill/>
                  </a:rPr>
                  <a:t> </a:t>
                </a:r>
              </a:p>
            </p:txBody>
          </p:sp>
        </mc:Fallback>
      </mc:AlternateContent>
    </p:spTree>
    <p:extLst>
      <p:ext uri="{BB962C8B-B14F-4D97-AF65-F5344CB8AC3E}">
        <p14:creationId xmlns:p14="http://schemas.microsoft.com/office/powerpoint/2010/main" val="4288047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0805-A10E-CA49-9DA9-CAB7B4DCE4F4}"/>
              </a:ext>
            </a:extLst>
          </p:cNvPr>
          <p:cNvSpPr>
            <a:spLocks noGrp="1"/>
          </p:cNvSpPr>
          <p:nvPr>
            <p:ph type="title"/>
          </p:nvPr>
        </p:nvSpPr>
        <p:spPr/>
        <p:txBody>
          <a:bodyPr/>
          <a:lstStyle/>
          <a:p>
            <a:r>
              <a:rPr lang="en-US" dirty="0"/>
              <a:t>Simulating Fractals</a:t>
            </a:r>
          </a:p>
        </p:txBody>
      </p:sp>
      <p:sp>
        <p:nvSpPr>
          <p:cNvPr id="3" name="Content Placeholder 2">
            <a:extLst>
              <a:ext uri="{FF2B5EF4-FFF2-40B4-BE49-F238E27FC236}">
                <a16:creationId xmlns:a16="http://schemas.microsoft.com/office/drawing/2014/main" id="{68EA9F41-F240-5B4B-8F0C-994E1AF0A382}"/>
              </a:ext>
            </a:extLst>
          </p:cNvPr>
          <p:cNvSpPr>
            <a:spLocks noGrp="1"/>
          </p:cNvSpPr>
          <p:nvPr>
            <p:ph idx="1"/>
          </p:nvPr>
        </p:nvSpPr>
        <p:spPr/>
        <p:txBody>
          <a:bodyPr>
            <a:normAutofit/>
          </a:bodyPr>
          <a:lstStyle/>
          <a:p>
            <a:r>
              <a:rPr lang="en-US" sz="2000" dirty="0"/>
              <a:t>Fractal patterns have been modeled extensively, albeit within a range of scales rather than infinitely, owing to the practical limits of physical time and space. </a:t>
            </a:r>
          </a:p>
          <a:p>
            <a:r>
              <a:rPr lang="en-US" sz="2000" dirty="0"/>
              <a:t>Models may simulate theoretical fractals or natural phenomena with fractal features. The outputs of the modelling process may be highly artistic renderings, outputs for investigation, or benchmarks for fractal analysis.</a:t>
            </a:r>
          </a:p>
          <a:p>
            <a:r>
              <a:rPr lang="en-US" sz="2000" dirty="0"/>
              <a:t>Some specific applications of fractals to technology are listed elsewhere. </a:t>
            </a:r>
          </a:p>
          <a:p>
            <a:r>
              <a:rPr lang="en-US" sz="2000" dirty="0"/>
              <a:t>Images and other outputs of modelling are normally referred to as being "fractals" even if they do not have strictly fractal characteristics, such as when it is possible to zoom into a region of the fractal image that does not exhibit any fractal properties. </a:t>
            </a:r>
          </a:p>
          <a:p>
            <a:r>
              <a:rPr lang="en-US" sz="2000" dirty="0"/>
              <a:t>Also, these may include calculation or display artifacts which are not characteristics of true fractals. </a:t>
            </a:r>
          </a:p>
        </p:txBody>
      </p:sp>
    </p:spTree>
    <p:extLst>
      <p:ext uri="{BB962C8B-B14F-4D97-AF65-F5344CB8AC3E}">
        <p14:creationId xmlns:p14="http://schemas.microsoft.com/office/powerpoint/2010/main" val="13427706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349566-437C-714B-B06B-8157F0101372}"/>
              </a:ext>
            </a:extLst>
          </p:cNvPr>
          <p:cNvPicPr>
            <a:picLocks noChangeAspect="1"/>
          </p:cNvPicPr>
          <p:nvPr/>
        </p:nvPicPr>
        <p:blipFill>
          <a:blip r:embed="rId2"/>
          <a:stretch>
            <a:fillRect/>
          </a:stretch>
        </p:blipFill>
        <p:spPr>
          <a:xfrm>
            <a:off x="396604" y="0"/>
            <a:ext cx="11398792" cy="6858000"/>
          </a:xfrm>
          <a:prstGeom prst="rect">
            <a:avLst/>
          </a:prstGeom>
        </p:spPr>
      </p:pic>
      <p:sp>
        <p:nvSpPr>
          <p:cNvPr id="7" name="TextBox 6">
            <a:extLst>
              <a:ext uri="{FF2B5EF4-FFF2-40B4-BE49-F238E27FC236}">
                <a16:creationId xmlns:a16="http://schemas.microsoft.com/office/drawing/2014/main" id="{6DB6FDEE-5F76-DA4C-99C4-1A9F58EF9195}"/>
              </a:ext>
            </a:extLst>
          </p:cNvPr>
          <p:cNvSpPr txBox="1"/>
          <p:nvPr/>
        </p:nvSpPr>
        <p:spPr>
          <a:xfrm>
            <a:off x="5958673" y="150726"/>
            <a:ext cx="5074417" cy="369332"/>
          </a:xfrm>
          <a:prstGeom prst="rect">
            <a:avLst/>
          </a:prstGeom>
          <a:solidFill>
            <a:schemeClr val="bg1"/>
          </a:solidFill>
        </p:spPr>
        <p:txBody>
          <a:bodyPr wrap="square" rtlCol="0">
            <a:spAutoFit/>
          </a:bodyPr>
          <a:lstStyle/>
          <a:p>
            <a:pPr algn="ctr"/>
            <a:r>
              <a:rPr lang="en-US" dirty="0"/>
              <a:t>https://</a:t>
            </a:r>
            <a:r>
              <a:rPr lang="en-US" dirty="0" err="1"/>
              <a:t>en.wikipedia.org</a:t>
            </a:r>
            <a:r>
              <a:rPr lang="en-US" dirty="0"/>
              <a:t>/wiki/Fractal</a:t>
            </a:r>
          </a:p>
        </p:txBody>
      </p:sp>
    </p:spTree>
    <p:extLst>
      <p:ext uri="{BB962C8B-B14F-4D97-AF65-F5344CB8AC3E}">
        <p14:creationId xmlns:p14="http://schemas.microsoft.com/office/powerpoint/2010/main" val="840038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05BC5-2FB6-DB49-9ADE-CE36B7D72C39}"/>
              </a:ext>
            </a:extLst>
          </p:cNvPr>
          <p:cNvSpPr>
            <a:spLocks noGrp="1"/>
          </p:cNvSpPr>
          <p:nvPr>
            <p:ph type="title"/>
          </p:nvPr>
        </p:nvSpPr>
        <p:spPr/>
        <p:txBody>
          <a:bodyPr/>
          <a:lstStyle/>
          <a:p>
            <a:r>
              <a:rPr lang="en-US" dirty="0"/>
              <a:t>Fractal Basics</a:t>
            </a:r>
          </a:p>
        </p:txBody>
      </p:sp>
      <p:sp>
        <p:nvSpPr>
          <p:cNvPr id="3" name="Content Placeholder 2">
            <a:extLst>
              <a:ext uri="{FF2B5EF4-FFF2-40B4-BE49-F238E27FC236}">
                <a16:creationId xmlns:a16="http://schemas.microsoft.com/office/drawing/2014/main" id="{F434CBA5-62D2-8A4F-BBEE-55B76DF8D538}"/>
              </a:ext>
            </a:extLst>
          </p:cNvPr>
          <p:cNvSpPr>
            <a:spLocks noGrp="1"/>
          </p:cNvSpPr>
          <p:nvPr>
            <p:ph idx="1"/>
          </p:nvPr>
        </p:nvSpPr>
        <p:spPr/>
        <p:txBody>
          <a:bodyPr>
            <a:noAutofit/>
          </a:bodyPr>
          <a:lstStyle/>
          <a:p>
            <a:r>
              <a:rPr lang="en-US" sz="2400" dirty="0"/>
              <a:t>Analytically, most fractal curves are nowhere differentiable, i.e., they have </a:t>
            </a:r>
            <a:r>
              <a:rPr lang="en-US" sz="2400" dirty="0">
                <a:solidFill>
                  <a:srgbClr val="002BFF"/>
                </a:solidFill>
              </a:rPr>
              <a:t>no unique slope</a:t>
            </a:r>
            <a:r>
              <a:rPr lang="en-US" sz="2400" dirty="0"/>
              <a:t> at any point</a:t>
            </a:r>
          </a:p>
          <a:p>
            <a:r>
              <a:rPr lang="en-US" sz="2400" dirty="0"/>
              <a:t>An infinite fractal curve can be conceived of as winding through space differently from an ordinary line – although it is still topologically 1-dimensional, its fractal dimension indicates that it also resembles a surface</a:t>
            </a:r>
          </a:p>
          <a:p>
            <a:r>
              <a:rPr lang="en-US" sz="2400" dirty="0"/>
              <a:t>Starting in the 17th century with notions of recursion, fractals have moved through increasingly rigorous mathematical treatment to the study of continuous but not differentiable functions in the 19th century by the seminal work of </a:t>
            </a:r>
            <a:r>
              <a:rPr lang="en-US" sz="2400" dirty="0">
                <a:solidFill>
                  <a:srgbClr val="002BFF"/>
                </a:solidFill>
              </a:rPr>
              <a:t>Bernard Bolzano, Bernhard Riemann, Georg Cantor, and Karl </a:t>
            </a:r>
            <a:r>
              <a:rPr lang="en-US" sz="2400" dirty="0" err="1">
                <a:solidFill>
                  <a:srgbClr val="002BFF"/>
                </a:solidFill>
              </a:rPr>
              <a:t>Weierstrass</a:t>
            </a:r>
            <a:endParaRPr lang="en-US" sz="2400" dirty="0">
              <a:solidFill>
                <a:srgbClr val="002BFF"/>
              </a:solidFill>
            </a:endParaRPr>
          </a:p>
          <a:p>
            <a:r>
              <a:rPr lang="en-US" sz="2400" dirty="0"/>
              <a:t>The word fractal was coined in the 20th century by </a:t>
            </a:r>
            <a:r>
              <a:rPr lang="en-US" sz="2400" dirty="0">
                <a:solidFill>
                  <a:srgbClr val="002BFF"/>
                </a:solidFill>
              </a:rPr>
              <a:t>Benoit Mandelbrot </a:t>
            </a:r>
            <a:r>
              <a:rPr lang="en-US" sz="2400" dirty="0"/>
              <a:t>with a subsequent burgeoning of interest in fractals and computer-based modelling in the 20th century.</a:t>
            </a:r>
          </a:p>
        </p:txBody>
      </p:sp>
    </p:spTree>
    <p:extLst>
      <p:ext uri="{BB962C8B-B14F-4D97-AF65-F5344CB8AC3E}">
        <p14:creationId xmlns:p14="http://schemas.microsoft.com/office/powerpoint/2010/main" val="1503480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44D76-025F-2440-8F6D-3F71177B17B3}"/>
              </a:ext>
            </a:extLst>
          </p:cNvPr>
          <p:cNvSpPr>
            <a:spLocks noGrp="1"/>
          </p:cNvSpPr>
          <p:nvPr>
            <p:ph type="title"/>
          </p:nvPr>
        </p:nvSpPr>
        <p:spPr/>
        <p:txBody>
          <a:bodyPr/>
          <a:lstStyle/>
          <a:p>
            <a:r>
              <a:rPr lang="en-US" dirty="0"/>
              <a:t>Fractal Basics</a:t>
            </a:r>
          </a:p>
        </p:txBody>
      </p:sp>
      <p:sp>
        <p:nvSpPr>
          <p:cNvPr id="3" name="Content Placeholder 2">
            <a:extLst>
              <a:ext uri="{FF2B5EF4-FFF2-40B4-BE49-F238E27FC236}">
                <a16:creationId xmlns:a16="http://schemas.microsoft.com/office/drawing/2014/main" id="{D92CDD25-ABFA-894B-9451-269C52EC24E4}"/>
              </a:ext>
            </a:extLst>
          </p:cNvPr>
          <p:cNvSpPr>
            <a:spLocks noGrp="1"/>
          </p:cNvSpPr>
          <p:nvPr>
            <p:ph idx="1"/>
          </p:nvPr>
        </p:nvSpPr>
        <p:spPr/>
        <p:txBody>
          <a:bodyPr>
            <a:normAutofit/>
          </a:bodyPr>
          <a:lstStyle/>
          <a:p>
            <a:r>
              <a:rPr lang="en-US" sz="2400" dirty="0"/>
              <a:t>There is some disagreement among mathematicians about how the concept of a fractal should be formally defined. </a:t>
            </a:r>
          </a:p>
          <a:p>
            <a:r>
              <a:rPr lang="en-US" sz="2400" dirty="0"/>
              <a:t>Mandelbrot himself summarized it as "beautiful, damn hard, increasingly useful. That's fractals." </a:t>
            </a:r>
          </a:p>
          <a:p>
            <a:r>
              <a:rPr lang="en-US" sz="2400" dirty="0"/>
              <a:t>More formally, in 1982 Mandelbrot defined fractal as follows: "A fractal is by definition a set for which the </a:t>
            </a:r>
            <a:r>
              <a:rPr lang="en-US" sz="2400" dirty="0" err="1"/>
              <a:t>Hausdorff</a:t>
            </a:r>
            <a:r>
              <a:rPr lang="en-US" sz="2400" dirty="0"/>
              <a:t> (– </a:t>
            </a:r>
            <a:r>
              <a:rPr lang="en-US" sz="2400" dirty="0" err="1"/>
              <a:t>Besicovitch</a:t>
            </a:r>
            <a:r>
              <a:rPr lang="en-US" sz="2400" dirty="0"/>
              <a:t>) dimension strictly exceeds the topological dimension."</a:t>
            </a:r>
          </a:p>
          <a:p>
            <a:r>
              <a:rPr lang="en-US" sz="2400" dirty="0"/>
              <a:t>Later, seeing this as too restrictive, he simplified and expanded the definition to this: "</a:t>
            </a:r>
            <a:r>
              <a:rPr lang="en-US" sz="2400" dirty="0">
                <a:solidFill>
                  <a:srgbClr val="002BFF"/>
                </a:solidFill>
              </a:rPr>
              <a:t>A fractal is a shape made of parts similar to the whole in some way</a:t>
            </a:r>
            <a:r>
              <a:rPr lang="en-US" sz="2400" dirty="0"/>
              <a:t>."</a:t>
            </a:r>
          </a:p>
          <a:p>
            <a:r>
              <a:rPr lang="en-US" sz="2400" dirty="0"/>
              <a:t>Still later, Mandelbrot proposed "to use fractal without a pedantic definition, to use fractal dimension as a generic term applicable to all the variants".</a:t>
            </a:r>
          </a:p>
        </p:txBody>
      </p:sp>
    </p:spTree>
    <p:extLst>
      <p:ext uri="{BB962C8B-B14F-4D97-AF65-F5344CB8AC3E}">
        <p14:creationId xmlns:p14="http://schemas.microsoft.com/office/powerpoint/2010/main" val="3187697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A10F-C165-EA45-9DC4-87FEAD9BF57C}"/>
              </a:ext>
            </a:extLst>
          </p:cNvPr>
          <p:cNvSpPr>
            <a:spLocks noGrp="1"/>
          </p:cNvSpPr>
          <p:nvPr>
            <p:ph type="title"/>
          </p:nvPr>
        </p:nvSpPr>
        <p:spPr/>
        <p:txBody>
          <a:bodyPr/>
          <a:lstStyle/>
          <a:p>
            <a:r>
              <a:rPr lang="en-US" dirty="0"/>
              <a:t>Topological Dimension</a:t>
            </a:r>
          </a:p>
        </p:txBody>
      </p:sp>
      <p:pic>
        <p:nvPicPr>
          <p:cNvPr id="11" name="Content Placeholder 10">
            <a:extLst>
              <a:ext uri="{FF2B5EF4-FFF2-40B4-BE49-F238E27FC236}">
                <a16:creationId xmlns:a16="http://schemas.microsoft.com/office/drawing/2014/main" id="{DD5C1940-838C-BA4A-BE2D-F19701925E2D}"/>
              </a:ext>
            </a:extLst>
          </p:cNvPr>
          <p:cNvPicPr>
            <a:picLocks noGrp="1" noChangeAspect="1"/>
          </p:cNvPicPr>
          <p:nvPr>
            <p:ph sz="half" idx="2"/>
          </p:nvPr>
        </p:nvPicPr>
        <p:blipFill>
          <a:blip r:embed="rId2"/>
          <a:stretch>
            <a:fillRect/>
          </a:stretch>
        </p:blipFill>
        <p:spPr>
          <a:xfrm>
            <a:off x="6172200" y="2274094"/>
            <a:ext cx="5181600" cy="3454400"/>
          </a:xfrm>
        </p:spPr>
      </p:pic>
      <p:sp>
        <p:nvSpPr>
          <p:cNvPr id="9" name="Content Placeholder 8">
            <a:extLst>
              <a:ext uri="{FF2B5EF4-FFF2-40B4-BE49-F238E27FC236}">
                <a16:creationId xmlns:a16="http://schemas.microsoft.com/office/drawing/2014/main" id="{7F11F73F-C7C4-E049-B142-1A1E3DAFABD5}"/>
              </a:ext>
            </a:extLst>
          </p:cNvPr>
          <p:cNvSpPr>
            <a:spLocks noGrp="1"/>
          </p:cNvSpPr>
          <p:nvPr>
            <p:ph sz="half" idx="1"/>
          </p:nvPr>
        </p:nvSpPr>
        <p:spPr/>
        <p:txBody>
          <a:bodyPr>
            <a:normAutofit/>
          </a:bodyPr>
          <a:lstStyle/>
          <a:p>
            <a:r>
              <a:rPr lang="en-US" sz="2400" dirty="0"/>
              <a:t>The diagram shows a refinement (on the left) of a </a:t>
            </a:r>
            <a:r>
              <a:rPr lang="en-US" sz="2400" dirty="0">
                <a:solidFill>
                  <a:srgbClr val="002BFF"/>
                </a:solidFill>
              </a:rPr>
              <a:t>cover</a:t>
            </a:r>
            <a:r>
              <a:rPr lang="en-US" sz="2400" dirty="0"/>
              <a:t> (on the right) of a circular line (black). </a:t>
            </a:r>
          </a:p>
          <a:p>
            <a:r>
              <a:rPr lang="en-US" sz="2400" dirty="0"/>
              <a:t>Notice how in the refinement no point on the line is contained in more than two sets. </a:t>
            </a:r>
          </a:p>
          <a:p>
            <a:r>
              <a:rPr lang="en-US" sz="2400" dirty="0"/>
              <a:t>Note also how the sets link to each other to form a "chain". </a:t>
            </a:r>
          </a:p>
          <a:p>
            <a:r>
              <a:rPr lang="en-US" sz="2400" dirty="0"/>
              <a:t>Thus the circle has a topological dimension of 1</a:t>
            </a:r>
          </a:p>
        </p:txBody>
      </p:sp>
    </p:spTree>
    <p:extLst>
      <p:ext uri="{BB962C8B-B14F-4D97-AF65-F5344CB8AC3E}">
        <p14:creationId xmlns:p14="http://schemas.microsoft.com/office/powerpoint/2010/main" val="3191400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TotalTime>
  <Words>5514</Words>
  <Application>Microsoft Macintosh PowerPoint</Application>
  <PresentationFormat>Widescreen</PresentationFormat>
  <Paragraphs>319</Paragraphs>
  <Slides>61</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ＭＳ Ｐゴシック</vt:lpstr>
      <vt:lpstr>Arial</vt:lpstr>
      <vt:lpstr>Calibri</vt:lpstr>
      <vt:lpstr>Calibri Light</vt:lpstr>
      <vt:lpstr>Cambria Math</vt:lpstr>
      <vt:lpstr>Tahoma</vt:lpstr>
      <vt:lpstr>Times New Roman</vt:lpstr>
      <vt:lpstr>Wingdings</vt:lpstr>
      <vt:lpstr>Office Theme</vt:lpstr>
      <vt:lpstr>Fractals, Chaos, Complexity Physics-EPS 30</vt:lpstr>
      <vt:lpstr>PowerPoint Presentation</vt:lpstr>
      <vt:lpstr>Definitions</vt:lpstr>
      <vt:lpstr>Example: Mandelbrot Set</vt:lpstr>
      <vt:lpstr>Example: Sierpinski Triangle – Menger Sponge</vt:lpstr>
      <vt:lpstr>Fractal Basics (In Words)</vt:lpstr>
      <vt:lpstr>Fractal Basics</vt:lpstr>
      <vt:lpstr>Fractal Basics</vt:lpstr>
      <vt:lpstr>Topological Dimension</vt:lpstr>
      <vt:lpstr>Topological Dimension</vt:lpstr>
      <vt:lpstr>Fractal Basics</vt:lpstr>
      <vt:lpstr>Benoit Mandelbrot</vt:lpstr>
      <vt:lpstr>Example:  Characteristic Scale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 Self-Similarity</vt:lpstr>
      <vt:lpstr>PowerPoint Presentation</vt:lpstr>
      <vt:lpstr>PowerPoint Presentation</vt:lpstr>
      <vt:lpstr>PowerPoint Presentation</vt:lpstr>
      <vt:lpstr>Self-Similarity</vt:lpstr>
      <vt:lpstr>Examples: Fractals in Nature</vt:lpstr>
      <vt:lpstr>PowerPoint Presentation</vt:lpstr>
      <vt:lpstr>PowerPoint Presentation</vt:lpstr>
      <vt:lpstr>PowerPoint Presentation</vt:lpstr>
      <vt:lpstr>Example: African Architecture</vt:lpstr>
      <vt:lpstr>Example: A Fractal Tree</vt:lpstr>
      <vt:lpstr>PowerPoint Presentation</vt:lpstr>
      <vt:lpstr>Dividing, Scaling and Repetition</vt:lpstr>
      <vt:lpstr>Von Koch Curve https://courseworkbank.info/coursework/IB/Maths/math-portfolio-the-koch-snowflake-investigation.pdf https://www.researchgate.net/figure/Sequential-construction-of-the-von-Koch-curve-set-A-The-initiator-is-the-equilateral_fig1_261985071 </vt:lpstr>
      <vt:lpstr>Example: Scaling and Repetition (“Iteration”)</vt:lpstr>
      <vt:lpstr>“Gerrymandering” (Elbridge Gerry, 1744-1814) Fractal (?) Congressional Districts</vt:lpstr>
      <vt:lpstr>PowerPoint Presentation</vt:lpstr>
      <vt:lpstr>PowerPoint Presentation</vt:lpstr>
      <vt:lpstr>Iteration (Scaling and Repetition)</vt:lpstr>
      <vt:lpstr>Measuring Fractals</vt:lpstr>
      <vt:lpstr>Aside:  Measuring Sizes of a “Normal” Euclidean Geometric Object</vt:lpstr>
      <vt:lpstr>How Long is the Coastline of Britain?</vt:lpstr>
      <vt:lpstr>History</vt:lpstr>
      <vt:lpstr>History</vt:lpstr>
      <vt:lpstr>History</vt:lpstr>
      <vt:lpstr>History: Sierpinski Triangle and Koch Snowflake (next lecture will explore in more detail several methods to create these )</vt:lpstr>
      <vt:lpstr>History</vt:lpstr>
      <vt:lpstr>History</vt:lpstr>
      <vt:lpstr>Definitions and Characteristics</vt:lpstr>
      <vt:lpstr>Definitions and Characteristics</vt:lpstr>
      <vt:lpstr>Other Characteristics</vt:lpstr>
      <vt:lpstr>Sensitive Dependence</vt:lpstr>
      <vt:lpstr>Ed Lorenz Discovered Sensitive Dependence in his Computer Output  https://medium.com/starts-with-a-bang/chaos-theory-the-butterfly-effect-and-the-computer-glitch-that-started-it-all-6460bac8ad6a</vt:lpstr>
      <vt:lpstr>Generating Fractals – Methods https://en.wikipedia.org/wiki/Fractal-generating_software</vt:lpstr>
      <vt:lpstr>Simulated Fractals: Diffusion Limited Aggregation https://en.wikipedia.org/wiki/Diffusion-limited_aggregation</vt:lpstr>
      <vt:lpstr>Simulated Fractals</vt:lpstr>
      <vt:lpstr>Simulated River Networks</vt:lpstr>
      <vt:lpstr>Generating Fractals – Methods https://en.wikipedia.org/wiki/Fractal-generating_software</vt:lpstr>
      <vt:lpstr>Generating Fractals - Methods</vt:lpstr>
      <vt:lpstr>Simulating Fractals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 Physics-EPS 30</dc:title>
  <dc:creator>Microsoft Office User</dc:creator>
  <cp:lastModifiedBy>John Rundle</cp:lastModifiedBy>
  <cp:revision>72</cp:revision>
  <dcterms:created xsi:type="dcterms:W3CDTF">2021-10-31T18:23:14Z</dcterms:created>
  <dcterms:modified xsi:type="dcterms:W3CDTF">2024-01-17T21:06:06Z</dcterms:modified>
</cp:coreProperties>
</file>