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294" r:id="rId2"/>
    <p:sldId id="602" r:id="rId3"/>
    <p:sldId id="603" r:id="rId4"/>
    <p:sldId id="604" r:id="rId5"/>
    <p:sldId id="600" r:id="rId6"/>
    <p:sldId id="601" r:id="rId7"/>
    <p:sldId id="304" r:id="rId8"/>
    <p:sldId id="305" r:id="rId9"/>
    <p:sldId id="306" r:id="rId10"/>
    <p:sldId id="308" r:id="rId11"/>
    <p:sldId id="309" r:id="rId12"/>
    <p:sldId id="310" r:id="rId13"/>
    <p:sldId id="266" r:id="rId14"/>
    <p:sldId id="596" r:id="rId15"/>
    <p:sldId id="265" r:id="rId16"/>
    <p:sldId id="595" r:id="rId17"/>
    <p:sldId id="597" r:id="rId18"/>
    <p:sldId id="256" r:id="rId19"/>
    <p:sldId id="594" r:id="rId20"/>
    <p:sldId id="257" r:id="rId21"/>
    <p:sldId id="258" r:id="rId22"/>
    <p:sldId id="259" r:id="rId23"/>
    <p:sldId id="267" r:id="rId24"/>
    <p:sldId id="315" r:id="rId25"/>
    <p:sldId id="278" r:id="rId26"/>
    <p:sldId id="260" r:id="rId27"/>
    <p:sldId id="271" r:id="rId28"/>
    <p:sldId id="300" r:id="rId29"/>
    <p:sldId id="263" r:id="rId30"/>
    <p:sldId id="264" r:id="rId31"/>
    <p:sldId id="261" r:id="rId32"/>
    <p:sldId id="262" r:id="rId33"/>
    <p:sldId id="270" r:id="rId34"/>
    <p:sldId id="268" r:id="rId35"/>
    <p:sldId id="269" r:id="rId36"/>
    <p:sldId id="274" r:id="rId37"/>
    <p:sldId id="312" r:id="rId38"/>
    <p:sldId id="313" r:id="rId39"/>
    <p:sldId id="314" r:id="rId40"/>
    <p:sldId id="272" r:id="rId41"/>
    <p:sldId id="316" r:id="rId42"/>
    <p:sldId id="273" r:id="rId43"/>
    <p:sldId id="276" r:id="rId44"/>
    <p:sldId id="605" r:id="rId45"/>
    <p:sldId id="473" r:id="rId46"/>
    <p:sldId id="481" r:id="rId47"/>
    <p:sldId id="498" r:id="rId48"/>
    <p:sldId id="500" r:id="rId49"/>
    <p:sldId id="502" r:id="rId50"/>
    <p:sldId id="503" r:id="rId51"/>
    <p:sldId id="504" r:id="rId52"/>
    <p:sldId id="505" r:id="rId53"/>
    <p:sldId id="499" r:id="rId54"/>
    <p:sldId id="544" r:id="rId55"/>
    <p:sldId id="545" r:id="rId56"/>
    <p:sldId id="608" r:id="rId57"/>
    <p:sldId id="606" r:id="rId58"/>
    <p:sldId id="607" r:id="rId59"/>
    <p:sldId id="609" r:id="rId60"/>
    <p:sldId id="610"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BFF"/>
    <a:srgbClr val="0E1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6405"/>
  </p:normalViewPr>
  <p:slideViewPr>
    <p:cSldViewPr snapToGrid="0" snapToObjects="1">
      <p:cViewPr varScale="1">
        <p:scale>
          <a:sx n="124" d="100"/>
          <a:sy n="124" d="100"/>
        </p:scale>
        <p:origin x="544" y="16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3DCF06-D902-4D4F-9BE5-8B8DDF91B593}" type="datetimeFigureOut">
              <a:rPr lang="en-US" smtClean="0"/>
              <a:t>1/17/24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1D9BB0-5BAD-0547-9DB7-50769D661E71}" type="slidenum">
              <a:rPr lang="en-US" smtClean="0"/>
              <a:t>‹#›</a:t>
            </a:fld>
            <a:endParaRPr lang="en-US"/>
          </a:p>
        </p:txBody>
      </p:sp>
    </p:spTree>
    <p:extLst>
      <p:ext uri="{BB962C8B-B14F-4D97-AF65-F5344CB8AC3E}">
        <p14:creationId xmlns:p14="http://schemas.microsoft.com/office/powerpoint/2010/main" val="4039799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B0F1AA-FE21-0B4D-A9D5-00A7E0DF05D4}" type="slidenum">
              <a:rPr lang="en-US" smtClean="0"/>
              <a:t>40</a:t>
            </a:fld>
            <a:endParaRPr lang="en-US"/>
          </a:p>
        </p:txBody>
      </p:sp>
    </p:spTree>
    <p:extLst>
      <p:ext uri="{BB962C8B-B14F-4D97-AF65-F5344CB8AC3E}">
        <p14:creationId xmlns:p14="http://schemas.microsoft.com/office/powerpoint/2010/main" val="1509914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9EE3F993-E423-DC48-BA94-F2C774A000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defTabSz="954088">
              <a:defRPr sz="2000">
                <a:solidFill>
                  <a:schemeClr val="accent2"/>
                </a:solidFill>
                <a:latin typeface="Times New Roman" panose="02020603050405020304" pitchFamily="18" charset="0"/>
                <a:ea typeface="ＭＳ Ｐゴシック" panose="020B0600070205080204" pitchFamily="34" charset="-128"/>
              </a:defRPr>
            </a:lvl2pPr>
            <a:lvl3pPr marL="1143000" indent="-228600" defTabSz="954088">
              <a:defRPr sz="2000">
                <a:solidFill>
                  <a:schemeClr val="accent2"/>
                </a:solidFill>
                <a:latin typeface="Times New Roman" panose="02020603050405020304" pitchFamily="18" charset="0"/>
                <a:ea typeface="ＭＳ Ｐゴシック" panose="020B0600070205080204" pitchFamily="34" charset="-128"/>
              </a:defRPr>
            </a:lvl3pPr>
            <a:lvl4pPr marL="1600200" indent="-228600" defTabSz="954088">
              <a:defRPr sz="2000">
                <a:solidFill>
                  <a:schemeClr val="accent2"/>
                </a:solidFill>
                <a:latin typeface="Times New Roman" panose="02020603050405020304" pitchFamily="18" charset="0"/>
                <a:ea typeface="ＭＳ Ｐゴシック" panose="020B0600070205080204" pitchFamily="34" charset="-128"/>
              </a:defRPr>
            </a:lvl4pPr>
            <a:lvl5pPr marL="2057400" indent="-228600" defTabSz="954088">
              <a:defRPr sz="2000">
                <a:solidFill>
                  <a:schemeClr val="accent2"/>
                </a:solidFill>
                <a:latin typeface="Times New Roman" panose="02020603050405020304" pitchFamily="18" charset="0"/>
                <a:ea typeface="ＭＳ Ｐゴシック" panose="020B0600070205080204" pitchFamily="34" charset="-128"/>
              </a:defRPr>
            </a:lvl5pPr>
            <a:lvl6pPr marL="25146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fld id="{89BC4308-B47F-1949-B9D8-174A47B8E438}" type="slidenum">
              <a:rPr lang="en-GB" altLang="en-US" sz="1300">
                <a:solidFill>
                  <a:schemeClr val="tx1"/>
                </a:solidFill>
                <a:latin typeface="Tahoma" panose="020B0604030504040204" pitchFamily="34" charset="0"/>
              </a:rPr>
              <a:pPr/>
              <a:t>52</a:t>
            </a:fld>
            <a:endParaRPr lang="en-GB" altLang="en-US" sz="1300">
              <a:solidFill>
                <a:schemeClr val="tx1"/>
              </a:solidFill>
              <a:latin typeface="Tahoma" panose="020B0604030504040204" pitchFamily="34" charset="0"/>
            </a:endParaRPr>
          </a:p>
        </p:txBody>
      </p:sp>
      <p:sp>
        <p:nvSpPr>
          <p:cNvPr id="104450" name="Rectangle 2">
            <a:extLst>
              <a:ext uri="{FF2B5EF4-FFF2-40B4-BE49-F238E27FC236}">
                <a16:creationId xmlns:a16="http://schemas.microsoft.com/office/drawing/2014/main" id="{40015118-F900-D841-BE60-6F6669BBC4EE}"/>
              </a:ext>
            </a:extLst>
          </p:cNvPr>
          <p:cNvSpPr>
            <a:spLocks noGrp="1" noRot="1" noChangeAspect="1" noChangeArrowheads="1" noTextEdit="1"/>
          </p:cNvSpPr>
          <p:nvPr>
            <p:ph type="sldImg"/>
          </p:nvPr>
        </p:nvSpPr>
        <p:spPr>
          <a:xfrm>
            <a:off x="992188" y="768350"/>
            <a:ext cx="5114925" cy="3836988"/>
          </a:xfrm>
          <a:ln/>
        </p:spPr>
      </p:sp>
      <p:sp>
        <p:nvSpPr>
          <p:cNvPr id="104451" name="Rectangle 3">
            <a:extLst>
              <a:ext uri="{FF2B5EF4-FFF2-40B4-BE49-F238E27FC236}">
                <a16:creationId xmlns:a16="http://schemas.microsoft.com/office/drawing/2014/main" id="{E93F37AF-A45E-2241-A878-ED2EEF6E9F72}"/>
              </a:ext>
            </a:extLst>
          </p:cNvPr>
          <p:cNvSpPr>
            <a:spLocks noGrp="1" noChangeArrowheads="1"/>
          </p:cNvSpPr>
          <p:nvPr>
            <p:ph type="body" idx="1"/>
          </p:nvPr>
        </p:nvSpPr>
        <p:spPr>
          <a:xfrm>
            <a:off x="709613" y="4860925"/>
            <a:ext cx="5680075"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04BB096B-E271-B744-99F7-CC103342C2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defTabSz="954088">
              <a:defRPr sz="2000">
                <a:solidFill>
                  <a:schemeClr val="accent2"/>
                </a:solidFill>
                <a:latin typeface="Times New Roman" panose="02020603050405020304" pitchFamily="18" charset="0"/>
                <a:ea typeface="ＭＳ Ｐゴシック" panose="020B0600070205080204" pitchFamily="34" charset="-128"/>
              </a:defRPr>
            </a:lvl2pPr>
            <a:lvl3pPr marL="1143000" indent="-228600" defTabSz="954088">
              <a:defRPr sz="2000">
                <a:solidFill>
                  <a:schemeClr val="accent2"/>
                </a:solidFill>
                <a:latin typeface="Times New Roman" panose="02020603050405020304" pitchFamily="18" charset="0"/>
                <a:ea typeface="ＭＳ Ｐゴシック" panose="020B0600070205080204" pitchFamily="34" charset="-128"/>
              </a:defRPr>
            </a:lvl3pPr>
            <a:lvl4pPr marL="1600200" indent="-228600" defTabSz="954088">
              <a:defRPr sz="2000">
                <a:solidFill>
                  <a:schemeClr val="accent2"/>
                </a:solidFill>
                <a:latin typeface="Times New Roman" panose="02020603050405020304" pitchFamily="18" charset="0"/>
                <a:ea typeface="ＭＳ Ｐゴシック" panose="020B0600070205080204" pitchFamily="34" charset="-128"/>
              </a:defRPr>
            </a:lvl4pPr>
            <a:lvl5pPr marL="2057400" indent="-228600" defTabSz="954088">
              <a:defRPr sz="2000">
                <a:solidFill>
                  <a:schemeClr val="accent2"/>
                </a:solidFill>
                <a:latin typeface="Times New Roman" panose="02020603050405020304" pitchFamily="18" charset="0"/>
                <a:ea typeface="ＭＳ Ｐゴシック" panose="020B0600070205080204" pitchFamily="34" charset="-128"/>
              </a:defRPr>
            </a:lvl5pPr>
            <a:lvl6pPr marL="25146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fld id="{C9AE2817-4A57-054A-B7C8-D3A8235EBC9B}" type="slidenum">
              <a:rPr lang="en-GB" altLang="en-US" sz="1300">
                <a:solidFill>
                  <a:schemeClr val="tx1"/>
                </a:solidFill>
                <a:latin typeface="Tahoma" panose="020B0604030504040204" pitchFamily="34" charset="0"/>
              </a:rPr>
              <a:pPr/>
              <a:t>53</a:t>
            </a:fld>
            <a:endParaRPr lang="en-GB" altLang="en-US" sz="1300">
              <a:solidFill>
                <a:schemeClr val="tx1"/>
              </a:solidFill>
              <a:latin typeface="Tahoma" panose="020B0604030504040204" pitchFamily="34" charset="0"/>
            </a:endParaRPr>
          </a:p>
        </p:txBody>
      </p:sp>
      <p:sp>
        <p:nvSpPr>
          <p:cNvPr id="106498" name="Rectangle 2">
            <a:extLst>
              <a:ext uri="{FF2B5EF4-FFF2-40B4-BE49-F238E27FC236}">
                <a16:creationId xmlns:a16="http://schemas.microsoft.com/office/drawing/2014/main" id="{E7389DA5-95B2-EC4A-8B15-08A0E9198B6C}"/>
              </a:ext>
            </a:extLst>
          </p:cNvPr>
          <p:cNvSpPr>
            <a:spLocks noGrp="1" noRot="1" noChangeAspect="1" noChangeArrowheads="1" noTextEdit="1"/>
          </p:cNvSpPr>
          <p:nvPr>
            <p:ph type="sldImg"/>
          </p:nvPr>
        </p:nvSpPr>
        <p:spPr>
          <a:ln/>
        </p:spPr>
      </p:sp>
      <p:sp>
        <p:nvSpPr>
          <p:cNvPr id="106499" name="Rectangle 3">
            <a:extLst>
              <a:ext uri="{FF2B5EF4-FFF2-40B4-BE49-F238E27FC236}">
                <a16:creationId xmlns:a16="http://schemas.microsoft.com/office/drawing/2014/main" id="{A3AB3B40-0C99-564B-A740-D11FE5A0E5C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Mediando D</a:t>
            </a:r>
          </a:p>
          <a:p>
            <a:endParaRPr lang="en-US" altLang="en-US">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2D9D6E0C-9F4D-0744-B1CD-7C782D4674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defTabSz="954088">
              <a:defRPr sz="2000">
                <a:solidFill>
                  <a:schemeClr val="accent2"/>
                </a:solidFill>
                <a:latin typeface="Times New Roman" panose="02020603050405020304" pitchFamily="18" charset="0"/>
                <a:ea typeface="ＭＳ Ｐゴシック" panose="020B0600070205080204" pitchFamily="34" charset="-128"/>
              </a:defRPr>
            </a:lvl2pPr>
            <a:lvl3pPr marL="1143000" indent="-228600" defTabSz="954088">
              <a:defRPr sz="2000">
                <a:solidFill>
                  <a:schemeClr val="accent2"/>
                </a:solidFill>
                <a:latin typeface="Times New Roman" panose="02020603050405020304" pitchFamily="18" charset="0"/>
                <a:ea typeface="ＭＳ Ｐゴシック" panose="020B0600070205080204" pitchFamily="34" charset="-128"/>
              </a:defRPr>
            </a:lvl3pPr>
            <a:lvl4pPr marL="1600200" indent="-228600" defTabSz="954088">
              <a:defRPr sz="2000">
                <a:solidFill>
                  <a:schemeClr val="accent2"/>
                </a:solidFill>
                <a:latin typeface="Times New Roman" panose="02020603050405020304" pitchFamily="18" charset="0"/>
                <a:ea typeface="ＭＳ Ｐゴシック" panose="020B0600070205080204" pitchFamily="34" charset="-128"/>
              </a:defRPr>
            </a:lvl4pPr>
            <a:lvl5pPr marL="2057400" indent="-228600" defTabSz="954088">
              <a:defRPr sz="2000">
                <a:solidFill>
                  <a:schemeClr val="accent2"/>
                </a:solidFill>
                <a:latin typeface="Times New Roman" panose="02020603050405020304" pitchFamily="18" charset="0"/>
                <a:ea typeface="ＭＳ Ｐゴシック" panose="020B0600070205080204" pitchFamily="34" charset="-128"/>
              </a:defRPr>
            </a:lvl5pPr>
            <a:lvl6pPr marL="25146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fld id="{947909BD-5C9B-7749-B9EE-811BAD37FE6D}" type="slidenum">
              <a:rPr lang="en-GB" altLang="en-US" sz="1300">
                <a:solidFill>
                  <a:schemeClr val="tx1"/>
                </a:solidFill>
                <a:latin typeface="Tahoma" panose="020B0604030504040204" pitchFamily="34" charset="0"/>
              </a:rPr>
              <a:pPr/>
              <a:t>54</a:t>
            </a:fld>
            <a:endParaRPr lang="en-GB" altLang="en-US" sz="1300">
              <a:solidFill>
                <a:schemeClr val="tx1"/>
              </a:solidFill>
              <a:latin typeface="Tahoma" panose="020B0604030504040204" pitchFamily="34" charset="0"/>
            </a:endParaRPr>
          </a:p>
        </p:txBody>
      </p:sp>
      <p:sp>
        <p:nvSpPr>
          <p:cNvPr id="108546" name="Rectangle 2">
            <a:extLst>
              <a:ext uri="{FF2B5EF4-FFF2-40B4-BE49-F238E27FC236}">
                <a16:creationId xmlns:a16="http://schemas.microsoft.com/office/drawing/2014/main" id="{7158C3FF-CB19-504E-8498-2A6B1BF91D0E}"/>
              </a:ext>
            </a:extLst>
          </p:cNvPr>
          <p:cNvSpPr>
            <a:spLocks noGrp="1" noRot="1" noChangeAspect="1" noChangeArrowheads="1" noTextEdit="1"/>
          </p:cNvSpPr>
          <p:nvPr>
            <p:ph type="sldImg"/>
          </p:nvPr>
        </p:nvSpPr>
        <p:spPr>
          <a:ln/>
        </p:spPr>
      </p:sp>
      <p:sp>
        <p:nvSpPr>
          <p:cNvPr id="108547" name="Rectangle 3">
            <a:extLst>
              <a:ext uri="{FF2B5EF4-FFF2-40B4-BE49-F238E27FC236}">
                <a16:creationId xmlns:a16="http://schemas.microsoft.com/office/drawing/2014/main" id="{0483465D-7DAB-8E45-BA38-AFBA378358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F4D555AB-0E4E-0F4B-9A91-E8872B5756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defTabSz="954088">
              <a:defRPr sz="2000">
                <a:solidFill>
                  <a:schemeClr val="accent2"/>
                </a:solidFill>
                <a:latin typeface="Times New Roman" panose="02020603050405020304" pitchFamily="18" charset="0"/>
                <a:ea typeface="ＭＳ Ｐゴシック" panose="020B0600070205080204" pitchFamily="34" charset="-128"/>
              </a:defRPr>
            </a:lvl2pPr>
            <a:lvl3pPr marL="1143000" indent="-228600" defTabSz="954088">
              <a:defRPr sz="2000">
                <a:solidFill>
                  <a:schemeClr val="accent2"/>
                </a:solidFill>
                <a:latin typeface="Times New Roman" panose="02020603050405020304" pitchFamily="18" charset="0"/>
                <a:ea typeface="ＭＳ Ｐゴシック" panose="020B0600070205080204" pitchFamily="34" charset="-128"/>
              </a:defRPr>
            </a:lvl3pPr>
            <a:lvl4pPr marL="1600200" indent="-228600" defTabSz="954088">
              <a:defRPr sz="2000">
                <a:solidFill>
                  <a:schemeClr val="accent2"/>
                </a:solidFill>
                <a:latin typeface="Times New Roman" panose="02020603050405020304" pitchFamily="18" charset="0"/>
                <a:ea typeface="ＭＳ Ｐゴシック" panose="020B0600070205080204" pitchFamily="34" charset="-128"/>
              </a:defRPr>
            </a:lvl4pPr>
            <a:lvl5pPr marL="2057400" indent="-228600" defTabSz="954088">
              <a:defRPr sz="2000">
                <a:solidFill>
                  <a:schemeClr val="accent2"/>
                </a:solidFill>
                <a:latin typeface="Times New Roman" panose="02020603050405020304" pitchFamily="18" charset="0"/>
                <a:ea typeface="ＭＳ Ｐゴシック" panose="020B0600070205080204" pitchFamily="34" charset="-128"/>
              </a:defRPr>
            </a:lvl5pPr>
            <a:lvl6pPr marL="25146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fld id="{721B56B7-1CB1-E640-B347-6EBCEC9891D5}" type="slidenum">
              <a:rPr lang="en-GB" altLang="en-US" sz="1300">
                <a:solidFill>
                  <a:schemeClr val="tx1"/>
                </a:solidFill>
                <a:latin typeface="Tahoma" panose="020B0604030504040204" pitchFamily="34" charset="0"/>
              </a:rPr>
              <a:pPr/>
              <a:t>55</a:t>
            </a:fld>
            <a:endParaRPr lang="en-GB" altLang="en-US" sz="1300">
              <a:solidFill>
                <a:schemeClr val="tx1"/>
              </a:solidFill>
              <a:latin typeface="Tahoma" panose="020B0604030504040204" pitchFamily="34" charset="0"/>
            </a:endParaRPr>
          </a:p>
        </p:txBody>
      </p:sp>
      <p:sp>
        <p:nvSpPr>
          <p:cNvPr id="110594" name="Rectangle 2">
            <a:extLst>
              <a:ext uri="{FF2B5EF4-FFF2-40B4-BE49-F238E27FC236}">
                <a16:creationId xmlns:a16="http://schemas.microsoft.com/office/drawing/2014/main" id="{7EDE9F85-724F-D046-98DB-85B902E71BF4}"/>
              </a:ext>
            </a:extLst>
          </p:cNvPr>
          <p:cNvSpPr>
            <a:spLocks noGrp="1" noRot="1" noChangeAspect="1" noChangeArrowheads="1" noTextEdit="1"/>
          </p:cNvSpPr>
          <p:nvPr>
            <p:ph type="sldImg"/>
          </p:nvPr>
        </p:nvSpPr>
        <p:spPr>
          <a:ln/>
        </p:spPr>
      </p:sp>
      <p:sp>
        <p:nvSpPr>
          <p:cNvPr id="110595" name="Rectangle 3">
            <a:extLst>
              <a:ext uri="{FF2B5EF4-FFF2-40B4-BE49-F238E27FC236}">
                <a16:creationId xmlns:a16="http://schemas.microsoft.com/office/drawing/2014/main" id="{6FC2CF5B-33C9-8546-911D-FF7331E7F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B0F1AA-FE21-0B4D-A9D5-00A7E0DF05D4}" type="slidenum">
              <a:rPr lang="en-US" smtClean="0"/>
              <a:t>41</a:t>
            </a:fld>
            <a:endParaRPr lang="en-US"/>
          </a:p>
        </p:txBody>
      </p:sp>
    </p:spTree>
    <p:extLst>
      <p:ext uri="{BB962C8B-B14F-4D97-AF65-F5344CB8AC3E}">
        <p14:creationId xmlns:p14="http://schemas.microsoft.com/office/powerpoint/2010/main" val="26830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8AECCB63-21AB-024D-9C85-48614311F8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defTabSz="954088">
              <a:defRPr sz="2000">
                <a:solidFill>
                  <a:schemeClr val="accent2"/>
                </a:solidFill>
                <a:latin typeface="Times New Roman" panose="02020603050405020304" pitchFamily="18" charset="0"/>
                <a:ea typeface="ＭＳ Ｐゴシック" panose="020B0600070205080204" pitchFamily="34" charset="-128"/>
              </a:defRPr>
            </a:lvl2pPr>
            <a:lvl3pPr marL="1143000" indent="-228600" defTabSz="954088">
              <a:defRPr sz="2000">
                <a:solidFill>
                  <a:schemeClr val="accent2"/>
                </a:solidFill>
                <a:latin typeface="Times New Roman" panose="02020603050405020304" pitchFamily="18" charset="0"/>
                <a:ea typeface="ＭＳ Ｐゴシック" panose="020B0600070205080204" pitchFamily="34" charset="-128"/>
              </a:defRPr>
            </a:lvl3pPr>
            <a:lvl4pPr marL="1600200" indent="-228600" defTabSz="954088">
              <a:defRPr sz="2000">
                <a:solidFill>
                  <a:schemeClr val="accent2"/>
                </a:solidFill>
                <a:latin typeface="Times New Roman" panose="02020603050405020304" pitchFamily="18" charset="0"/>
                <a:ea typeface="ＭＳ Ｐゴシック" panose="020B0600070205080204" pitchFamily="34" charset="-128"/>
              </a:defRPr>
            </a:lvl4pPr>
            <a:lvl5pPr marL="2057400" indent="-228600" defTabSz="954088">
              <a:defRPr sz="2000">
                <a:solidFill>
                  <a:schemeClr val="accent2"/>
                </a:solidFill>
                <a:latin typeface="Times New Roman" panose="02020603050405020304" pitchFamily="18" charset="0"/>
                <a:ea typeface="ＭＳ Ｐゴシック" panose="020B0600070205080204" pitchFamily="34" charset="-128"/>
              </a:defRPr>
            </a:lvl5pPr>
            <a:lvl6pPr marL="25146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fld id="{0DB7670A-089D-BF45-A601-9267BC2A3D4C}" type="slidenum">
              <a:rPr lang="en-GB" altLang="en-US" sz="1300">
                <a:solidFill>
                  <a:schemeClr val="tx1"/>
                </a:solidFill>
                <a:latin typeface="Tahoma" panose="020B0604030504040204" pitchFamily="34" charset="0"/>
              </a:rPr>
              <a:pPr/>
              <a:t>45</a:t>
            </a:fld>
            <a:endParaRPr lang="en-GB" altLang="en-US" sz="1300">
              <a:solidFill>
                <a:schemeClr val="tx1"/>
              </a:solidFill>
              <a:latin typeface="Tahoma" panose="020B0604030504040204" pitchFamily="34" charset="0"/>
            </a:endParaRPr>
          </a:p>
        </p:txBody>
      </p:sp>
      <p:sp>
        <p:nvSpPr>
          <p:cNvPr id="90114" name="Rectangle 2">
            <a:extLst>
              <a:ext uri="{FF2B5EF4-FFF2-40B4-BE49-F238E27FC236}">
                <a16:creationId xmlns:a16="http://schemas.microsoft.com/office/drawing/2014/main" id="{5C4A916B-8361-604A-935A-18D2F290CB38}"/>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D40129FE-8108-6B4C-86E8-84D31CAA57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000">
                <a:latin typeface="Times New Roman" panose="02020603050405020304" pitchFamily="18" charset="0"/>
                <a:ea typeface="ＭＳ Ｐゴシック" panose="020B0600070205080204" pitchFamily="34" charset="-128"/>
              </a:rPr>
              <a:t>Cantor Dust, </a:t>
            </a:r>
            <a:r>
              <a:rPr lang="en-US" altLang="en-US" sz="1000" i="1">
                <a:latin typeface="Times New Roman" panose="02020603050405020304" pitchFamily="18" charset="0"/>
                <a:ea typeface="ＭＳ Ｐゴシック" panose="020B0600070205080204" pitchFamily="34" charset="-128"/>
              </a:rPr>
              <a:t>D</a:t>
            </a:r>
            <a:r>
              <a:rPr lang="en-US" altLang="en-US" sz="1000">
                <a:latin typeface="Times New Roman" panose="02020603050405020304" pitchFamily="18" charset="0"/>
                <a:ea typeface="ＭＳ Ｐゴシック" panose="020B0600070205080204" pitchFamily="34" charset="-128"/>
              </a:rPr>
              <a:t> = 0.683.</a:t>
            </a:r>
          </a:p>
          <a:p>
            <a:r>
              <a:rPr lang="en-US" altLang="en-US" sz="1000">
                <a:latin typeface="Times New Roman" panose="02020603050405020304" pitchFamily="18" charset="0"/>
                <a:ea typeface="ＭＳ Ｐゴシック" panose="020B0600070205080204" pitchFamily="34" charset="-128"/>
              </a:rPr>
              <a:t>Koch Snowflake, </a:t>
            </a:r>
            <a:r>
              <a:rPr lang="en-US" altLang="en-US" sz="1000" i="1">
                <a:latin typeface="Times New Roman" panose="02020603050405020304" pitchFamily="18" charset="0"/>
                <a:ea typeface="ＭＳ Ｐゴシック" panose="020B0600070205080204" pitchFamily="34" charset="-128"/>
              </a:rPr>
              <a:t>D</a:t>
            </a:r>
            <a:r>
              <a:rPr lang="en-US" altLang="en-US" sz="1000">
                <a:latin typeface="Times New Roman" panose="02020603050405020304" pitchFamily="18" charset="0"/>
                <a:ea typeface="ＭＳ Ｐゴシック" panose="020B0600070205080204" pitchFamily="34" charset="-128"/>
              </a:rPr>
              <a:t> = 1.262</a:t>
            </a:r>
          </a:p>
          <a:p>
            <a:r>
              <a:rPr lang="en-US" altLang="en-US" sz="1000">
                <a:latin typeface="Times New Roman" panose="02020603050405020304" pitchFamily="18" charset="0"/>
                <a:ea typeface="ＭＳ Ｐゴシック" panose="020B0600070205080204" pitchFamily="34" charset="-128"/>
              </a:rPr>
              <a:t>Sierpinski Carpet, </a:t>
            </a:r>
            <a:r>
              <a:rPr lang="en-US" altLang="en-US" sz="1000" i="1">
                <a:latin typeface="Times New Roman" panose="02020603050405020304" pitchFamily="18" charset="0"/>
                <a:ea typeface="ＭＳ Ｐゴシック" panose="020B0600070205080204" pitchFamily="34" charset="-128"/>
              </a:rPr>
              <a:t>D</a:t>
            </a:r>
            <a:r>
              <a:rPr lang="en-US" altLang="en-US" sz="1000">
                <a:latin typeface="Times New Roman" panose="02020603050405020304" pitchFamily="18" charset="0"/>
                <a:ea typeface="ＭＳ Ｐゴシック" panose="020B0600070205080204" pitchFamily="34" charset="-128"/>
              </a:rPr>
              <a:t> = 1.893</a:t>
            </a:r>
          </a:p>
          <a:p>
            <a:r>
              <a:rPr lang="en-US" altLang="en-US" sz="1000">
                <a:latin typeface="Times New Roman" panose="02020603050405020304" pitchFamily="18" charset="0"/>
                <a:ea typeface="ＭＳ Ｐゴシック" panose="020B0600070205080204" pitchFamily="34" charset="-128"/>
              </a:rPr>
              <a:t>Menger Sponge, </a:t>
            </a:r>
            <a:r>
              <a:rPr lang="en-US" altLang="en-US" sz="1000" i="1">
                <a:latin typeface="Times New Roman" panose="02020603050405020304" pitchFamily="18" charset="0"/>
                <a:ea typeface="ＭＳ Ｐゴシック" panose="020B0600070205080204" pitchFamily="34" charset="-128"/>
              </a:rPr>
              <a:t>D</a:t>
            </a:r>
            <a:r>
              <a:rPr lang="en-US" altLang="en-US" sz="1000">
                <a:latin typeface="Times New Roman" panose="02020603050405020304" pitchFamily="18" charset="0"/>
                <a:ea typeface="ＭＳ Ｐゴシック" panose="020B0600070205080204" pitchFamily="34" charset="-128"/>
              </a:rPr>
              <a:t> = 2.727</a:t>
            </a:r>
          </a:p>
          <a:p>
            <a:r>
              <a:rPr lang="es-ES_tradnl" altLang="en-US">
                <a:ea typeface="ＭＳ Ｐゴシック" panose="020B0600070205080204" pitchFamily="34" charset="-128"/>
              </a:rPr>
              <a:t>	En los Gráficos 4a hasta 4i, están representados 9 ejemplos de fractales con dimensiones de </a:t>
            </a:r>
            <a:r>
              <a:rPr lang="es-ES_tradnl" altLang="en-US" i="1">
                <a:ea typeface="ＭＳ Ｐゴシック" panose="020B0600070205080204" pitchFamily="34" charset="-128"/>
              </a:rPr>
              <a:t>D</a:t>
            </a:r>
            <a:r>
              <a:rPr lang="es-ES_tradnl" altLang="en-US">
                <a:ea typeface="ＭＳ Ｐゴシック" panose="020B0600070205080204" pitchFamily="34" charset="-128"/>
              </a:rPr>
              <a:t> = 0,631 hasta </a:t>
            </a:r>
            <a:r>
              <a:rPr lang="es-ES_tradnl" altLang="en-US" i="1">
                <a:ea typeface="ＭＳ Ｐゴシック" panose="020B0600070205080204" pitchFamily="34" charset="-128"/>
              </a:rPr>
              <a:t>D</a:t>
            </a:r>
            <a:r>
              <a:rPr lang="es-ES_tradnl" altLang="en-US">
                <a:ea typeface="ＭＳ Ｐゴシック" panose="020B0600070205080204" pitchFamily="34" charset="-128"/>
              </a:rPr>
              <a:t> = 2,73. En los Gráficos 4a hasta 4f, son construcciones determinísticas de fractales; cada una de éstas fractales están construídas con la aplicación del mismo “reglamento” a cada paso u orden. Por ejemplo, en los Gráficos 4a y 4b, hay un ejemplo de los primeros 5 y 4 órdenes de la construcción de una fractal que se llama el polvo de Cantor, donde el “reglamento” es dividir la línea por </a:t>
            </a:r>
            <a:r>
              <a:rPr lang="es-ES_tradnl" altLang="en-US" i="1">
                <a:ea typeface="ＭＳ Ｐゴシック" panose="020B0600070205080204" pitchFamily="34" charset="-128"/>
              </a:rPr>
              <a:t>r</a:t>
            </a:r>
            <a:r>
              <a:rPr lang="es-ES_tradnl" altLang="en-US">
                <a:ea typeface="ＭＳ Ｐゴシック" panose="020B0600070205080204" pitchFamily="34" charset="-128"/>
              </a:rPr>
              <a:t>, y a cada orden, de sacar la misma cantidad de pedazos. En el Gráfico 4a, dividimos la línea en el orden 0 por </a:t>
            </a:r>
            <a:r>
              <a:rPr lang="es-ES_tradnl" altLang="en-US" i="1">
                <a:ea typeface="ＭＳ Ｐゴシック" panose="020B0600070205080204" pitchFamily="34" charset="-128"/>
              </a:rPr>
              <a:t>r</a:t>
            </a:r>
            <a:r>
              <a:rPr lang="es-ES_tradnl" altLang="en-US">
                <a:ea typeface="ＭＳ Ｐゴシック" panose="020B0600070205080204" pitchFamily="34" charset="-128"/>
              </a:rPr>
              <a:t> = 3, y en el orden 1, sacamos el segundo de esos 3 pedazos. En el orden 2 del Gráfico 4a, dividimos los dos pedazos del orden 1 por </a:t>
            </a:r>
            <a:r>
              <a:rPr lang="es-ES_tradnl" altLang="en-US" i="1">
                <a:ea typeface="ＭＳ Ｐゴシック" panose="020B0600070205080204" pitchFamily="34" charset="-128"/>
              </a:rPr>
              <a:t>r</a:t>
            </a:r>
            <a:r>
              <a:rPr lang="es-ES_tradnl" altLang="en-US">
                <a:ea typeface="ＭＳ Ｐゴシック" panose="020B0600070205080204" pitchFamily="34" charset="-128"/>
              </a:rPr>
              <a:t> = 3, y sacamos en cada uno, el pedazo centrado. A cada orden del Gráfico 4a, dividimos los pedazos por </a:t>
            </a:r>
            <a:r>
              <a:rPr lang="es-ES_tradnl" altLang="en-US" i="1">
                <a:ea typeface="ＭＳ Ｐゴシック" panose="020B0600070205080204" pitchFamily="34" charset="-128"/>
              </a:rPr>
              <a:t>r</a:t>
            </a:r>
            <a:r>
              <a:rPr lang="es-ES_tradnl" altLang="en-US">
                <a:ea typeface="ＭＳ Ｐゴシック" panose="020B0600070205080204" pitchFamily="34" charset="-128"/>
              </a:rPr>
              <a:t> = 3, y tenemos </a:t>
            </a:r>
            <a:r>
              <a:rPr lang="es-ES_tradnl" altLang="en-US" i="1">
                <a:ea typeface="ＭＳ Ｐゴシック" panose="020B0600070205080204" pitchFamily="34" charset="-128"/>
              </a:rPr>
              <a:t>n</a:t>
            </a:r>
            <a:r>
              <a:rPr lang="es-ES_tradnl" altLang="en-US">
                <a:ea typeface="ＭＳ Ｐゴシック" panose="020B0600070205080204" pitchFamily="34" charset="-128"/>
              </a:rPr>
              <a:t> = 2 pedazos que se quedan, por una dimensión fractal de </a:t>
            </a:r>
            <a:r>
              <a:rPr lang="es-ES_tradnl" altLang="en-US" i="1">
                <a:ea typeface="ＭＳ Ｐゴシック" panose="020B0600070205080204" pitchFamily="34" charset="-128"/>
              </a:rPr>
              <a:t>D</a:t>
            </a:r>
            <a:r>
              <a:rPr lang="es-ES_tradnl" altLang="en-US">
                <a:ea typeface="ＭＳ Ｐゴシック" panose="020B0600070205080204" pitchFamily="34" charset="-128"/>
              </a:rPr>
              <a:t> = log(2)/log(3) = 0,631. El Gráfico 4b, también un polvo de Cantor, es semejante, pero con </a:t>
            </a:r>
            <a:r>
              <a:rPr lang="es-ES_tradnl" altLang="en-US" i="1">
                <a:ea typeface="ＭＳ Ｐゴシック" panose="020B0600070205080204" pitchFamily="34" charset="-128"/>
              </a:rPr>
              <a:t>r</a:t>
            </a:r>
            <a:r>
              <a:rPr lang="es-ES_tradnl" altLang="en-US">
                <a:ea typeface="ＭＳ Ｐゴシック" panose="020B0600070205080204" pitchFamily="34" charset="-128"/>
              </a:rPr>
              <a:t> = 5, </a:t>
            </a:r>
            <a:r>
              <a:rPr lang="es-ES_tradnl" altLang="en-US" i="1">
                <a:ea typeface="ＭＳ Ｐゴシック" panose="020B0600070205080204" pitchFamily="34" charset="-128"/>
              </a:rPr>
              <a:t>n</a:t>
            </a:r>
            <a:r>
              <a:rPr lang="es-ES_tradnl" altLang="en-US">
                <a:ea typeface="ＭＳ Ｐゴシック" panose="020B0600070205080204" pitchFamily="34" charset="-128"/>
              </a:rPr>
              <a:t> = 3, y </a:t>
            </a:r>
            <a:r>
              <a:rPr lang="es-ES_tradnl" altLang="en-US" i="1">
                <a:ea typeface="ＭＳ Ｐゴシック" panose="020B0600070205080204" pitchFamily="34" charset="-128"/>
              </a:rPr>
              <a:t>D</a:t>
            </a:r>
            <a:r>
              <a:rPr lang="es-ES_tradnl" altLang="en-US">
                <a:ea typeface="ＭＳ Ｐゴシック" panose="020B0600070205080204" pitchFamily="34" charset="-128"/>
              </a:rPr>
              <a:t> = log(3)/log(5) = 0,683. Cada una de estas dos construcciones tiene la propiedad de invariancia de escala. Esos dos polvos de Cantor no son puntos ni líneas, tienen una dimensión fractal entre un punto (</a:t>
            </a:r>
            <a:r>
              <a:rPr lang="es-ES_tradnl" altLang="en-US" i="1">
                <a:ea typeface="ＭＳ Ｐゴシック" panose="020B0600070205080204" pitchFamily="34" charset="-128"/>
              </a:rPr>
              <a:t>D</a:t>
            </a:r>
            <a:r>
              <a:rPr lang="es-ES_tradnl" altLang="en-US">
                <a:ea typeface="ＭＳ Ｐゴシック" panose="020B0600070205080204" pitchFamily="34" charset="-128"/>
              </a:rPr>
              <a:t> = 0) y una línea (</a:t>
            </a:r>
            <a:r>
              <a:rPr lang="es-ES_tradnl" altLang="en-US" i="1">
                <a:ea typeface="ＭＳ Ｐゴシック" panose="020B0600070205080204" pitchFamily="34" charset="-128"/>
              </a:rPr>
              <a:t>D</a:t>
            </a:r>
            <a:r>
              <a:rPr lang="es-ES_tradnl" altLang="en-US">
                <a:ea typeface="ＭＳ Ｐゴシック" panose="020B0600070205080204" pitchFamily="34" charset="-128"/>
              </a:rPr>
              <a:t> = 1). Cuando seguimos esta construcción a un orden infinito, hay una cantidad infinita de pedazos, cada uno tiene un tamaño muy cerca de cero; entonces aclaramos que de acá viene el nombre de “polvo” del polvo de Cantor.</a:t>
            </a:r>
          </a:p>
          <a:p>
            <a:r>
              <a:rPr lang="es-ES_tradnl" altLang="en-US">
                <a:ea typeface="ＭＳ Ｐゴシック" panose="020B0600070205080204" pitchFamily="34" charset="-128"/>
              </a:rPr>
              <a:t>	La alfombra de Sierpinski (Gráfico 4d) y la esponja de Menger (Gráfico 4e) son los análogos de la construcción en el Gráfico 4a del polvo de Cantor, pero en dos y tres dimensiones. La alfombra de Sierpinski tiene una dimensión fractal, </a:t>
            </a:r>
            <a:r>
              <a:rPr lang="es-ES_tradnl" altLang="en-US" i="1">
                <a:ea typeface="ＭＳ Ｐゴシック" panose="020B0600070205080204" pitchFamily="34" charset="-128"/>
              </a:rPr>
              <a:t>D</a:t>
            </a:r>
            <a:r>
              <a:rPr lang="es-ES_tradnl" altLang="en-US">
                <a:ea typeface="ＭＳ Ｐゴシック" panose="020B0600070205080204" pitchFamily="34" charset="-128"/>
              </a:rPr>
              <a:t> = 1,893, entre una línea (</a:t>
            </a:r>
            <a:r>
              <a:rPr lang="es-ES_tradnl" altLang="en-US" i="1">
                <a:ea typeface="ＭＳ Ｐゴシック" panose="020B0600070205080204" pitchFamily="34" charset="-128"/>
              </a:rPr>
              <a:t>D</a:t>
            </a:r>
            <a:r>
              <a:rPr lang="es-ES_tradnl" altLang="en-US">
                <a:ea typeface="ＭＳ Ｐゴシック" panose="020B0600070205080204" pitchFamily="34" charset="-128"/>
              </a:rPr>
              <a:t> = 1) y un cuadro (</a:t>
            </a:r>
            <a:r>
              <a:rPr lang="es-ES_tradnl" altLang="en-US" i="1">
                <a:ea typeface="ＭＳ Ｐゴシック" panose="020B0600070205080204" pitchFamily="34" charset="-128"/>
              </a:rPr>
              <a:t>D</a:t>
            </a:r>
            <a:r>
              <a:rPr lang="es-ES_tradnl" altLang="en-US">
                <a:ea typeface="ＭＳ Ｐゴシック" panose="020B0600070205080204" pitchFamily="34" charset="-128"/>
              </a:rPr>
              <a:t> = 2). La esponja de Menger tiene una dimensión fractal, </a:t>
            </a:r>
            <a:r>
              <a:rPr lang="es-ES_tradnl" altLang="en-US" i="1">
                <a:ea typeface="ＭＳ Ｐゴシック" panose="020B0600070205080204" pitchFamily="34" charset="-128"/>
              </a:rPr>
              <a:t>D</a:t>
            </a:r>
            <a:r>
              <a:rPr lang="es-ES_tradnl" altLang="en-US">
                <a:ea typeface="ＭＳ Ｐゴシック" panose="020B0600070205080204" pitchFamily="34" charset="-128"/>
              </a:rPr>
              <a:t> = 2,727, entre un cuadro (</a:t>
            </a:r>
            <a:r>
              <a:rPr lang="es-ES_tradnl" altLang="en-US" i="1">
                <a:ea typeface="ＭＳ Ｐゴシック" panose="020B0600070205080204" pitchFamily="34" charset="-128"/>
              </a:rPr>
              <a:t>D</a:t>
            </a:r>
            <a:r>
              <a:rPr lang="es-ES_tradnl" altLang="en-US">
                <a:ea typeface="ＭＳ Ｐゴシック" panose="020B0600070205080204" pitchFamily="34" charset="-128"/>
              </a:rPr>
              <a:t> = 2) y un cubo (</a:t>
            </a:r>
            <a:r>
              <a:rPr lang="es-ES_tradnl" altLang="en-US" i="1">
                <a:ea typeface="ＭＳ Ｐゴシック" panose="020B0600070205080204" pitchFamily="34" charset="-128"/>
              </a:rPr>
              <a:t>D</a:t>
            </a:r>
            <a:r>
              <a:rPr lang="es-ES_tradnl" altLang="en-US">
                <a:ea typeface="ＭＳ Ｐゴシック" panose="020B0600070205080204" pitchFamily="34" charset="-128"/>
              </a:rPr>
              <a:t> = 3). Construcciones semejantes a la alfombra de Sierpinski y la esponja de Menger son utilizadas para estudiar el movimiento de fluidos en el subsuelo. El polvo de Cantor, la alfombra de Sierpinski, y la esponja de Menger, son todos ejemplos de construcciones fractales donde se empiezan con una línea, un cuadrado, o un cubo, y se sacan pedazos de los objetos, para tener una dimensión menos que el objeto original. </a:t>
            </a:r>
          </a:p>
          <a:p>
            <a:r>
              <a:rPr lang="es-ES_tradnl" altLang="en-US">
                <a:ea typeface="ＭＳ Ｐゴシック" panose="020B0600070205080204" pitchFamily="34" charset="-128"/>
              </a:rPr>
              <a:t>	Otro tipo de construcción está dado en el Gráfico 4c, donde empezamos con un triángulo en el orden 0, y en el orden 1, sumamos más triángulos que son tercios del tamaño del triángulo del orden 0, a cada lado del triángulo del orden 0. Ahora, dividimos los triángulos cada vez por </a:t>
            </a:r>
            <a:r>
              <a:rPr lang="es-ES_tradnl" altLang="en-US" i="1">
                <a:ea typeface="ＭＳ Ｐゴシック" panose="020B0600070205080204" pitchFamily="34" charset="-128"/>
              </a:rPr>
              <a:t>r</a:t>
            </a:r>
            <a:r>
              <a:rPr lang="es-ES_tradnl" altLang="en-US">
                <a:ea typeface="ＭＳ Ｐゴシック" panose="020B0600070205080204" pitchFamily="34" charset="-128"/>
              </a:rPr>
              <a:t> = 3, y sumamos los triángulos sobre los lados del orden anterior. Cada vez que dividimos por </a:t>
            </a:r>
            <a:r>
              <a:rPr lang="es-ES_tradnl" altLang="en-US" i="1">
                <a:ea typeface="ＭＳ Ｐゴシック" panose="020B0600070205080204" pitchFamily="34" charset="-128"/>
              </a:rPr>
              <a:t>r</a:t>
            </a:r>
            <a:r>
              <a:rPr lang="es-ES_tradnl" altLang="en-US">
                <a:ea typeface="ＭＳ Ｐゴシック" panose="020B0600070205080204" pitchFamily="34" charset="-128"/>
              </a:rPr>
              <a:t> = 3, quedan </a:t>
            </a:r>
            <a:r>
              <a:rPr lang="es-ES_tradnl" altLang="en-US" i="1">
                <a:ea typeface="ＭＳ Ｐゴシック" panose="020B0600070205080204" pitchFamily="34" charset="-128"/>
              </a:rPr>
              <a:t>n</a:t>
            </a:r>
            <a:r>
              <a:rPr lang="es-ES_tradnl" altLang="en-US">
                <a:ea typeface="ＭＳ Ｐゴシック" panose="020B0600070205080204" pitchFamily="34" charset="-128"/>
              </a:rPr>
              <a:t> = 4 nuevos pedazos, por una dimensión fractal de </a:t>
            </a:r>
            <a:r>
              <a:rPr lang="es-ES_tradnl" altLang="en-US" i="1">
                <a:ea typeface="ＭＳ Ｐゴシック" panose="020B0600070205080204" pitchFamily="34" charset="-128"/>
              </a:rPr>
              <a:t>D</a:t>
            </a:r>
            <a:r>
              <a:rPr lang="es-ES_tradnl" altLang="en-US">
                <a:ea typeface="ＭＳ Ｐゴシック" panose="020B0600070205080204" pitchFamily="34" charset="-128"/>
              </a:rPr>
              <a:t> = log(4)/log(3) = 1,262, entre una línea (</a:t>
            </a:r>
            <a:r>
              <a:rPr lang="es-ES_tradnl" altLang="en-US" i="1">
                <a:ea typeface="ＭＳ Ｐゴシック" panose="020B0600070205080204" pitchFamily="34" charset="-128"/>
              </a:rPr>
              <a:t>D</a:t>
            </a:r>
            <a:r>
              <a:rPr lang="es-ES_tradnl" altLang="en-US">
                <a:ea typeface="ＭＳ Ｐゴシック" panose="020B0600070205080204" pitchFamily="34" charset="-128"/>
              </a:rPr>
              <a:t> = 1) y un cuadrado (</a:t>
            </a:r>
            <a:r>
              <a:rPr lang="es-ES_tradnl" altLang="en-US" i="1">
                <a:ea typeface="ＭＳ Ｐゴシック" panose="020B0600070205080204" pitchFamily="34" charset="-128"/>
              </a:rPr>
              <a:t>D</a:t>
            </a:r>
            <a:r>
              <a:rPr lang="es-ES_tradnl" altLang="en-US">
                <a:ea typeface="ＭＳ Ｐゴシック" panose="020B0600070205080204" pitchFamily="34" charset="-128"/>
              </a:rPr>
              <a:t> = 2). El Gráfico 4f es otro ejemplo de una construcción donde se suman sobre el original. En este caso, empezamos con una cruz, y a cada orden, sumamos otras cruces, a una mitad del tamaño de las cruces del orden anterior. Esta construcción tiene una dimensión fractal de </a:t>
            </a:r>
            <a:r>
              <a:rPr lang="es-ES_tradnl" altLang="en-US" i="1">
                <a:ea typeface="ＭＳ Ｐゴシック" panose="020B0600070205080204" pitchFamily="34" charset="-128"/>
              </a:rPr>
              <a:t>D</a:t>
            </a:r>
            <a:r>
              <a:rPr lang="es-ES_tradnl" altLang="en-US">
                <a:ea typeface="ＭＳ Ｐゴシック" panose="020B0600070205080204" pitchFamily="34" charset="-128"/>
              </a:rPr>
              <a:t> = 2, y a orden infinito, se llenaría el espacio en dos dimensiones. Esta construcción es un modelo para estudiar drenajes de ríos.</a:t>
            </a:r>
          </a:p>
          <a:p>
            <a:r>
              <a:rPr lang="es-ES_tradnl" altLang="en-US">
                <a:ea typeface="ＭＳ Ｐゴシック" panose="020B0600070205080204" pitchFamily="34" charset="-128"/>
              </a:rPr>
              <a:t>	El Gráfico 4g es uno de muchos ejemplos de fractales en la Naturaleza. En este ejemplo, hay una relación potencial entre el perímetro y el área de las nubes, resultando en una dimensión fractal de </a:t>
            </a:r>
            <a:r>
              <a:rPr lang="es-ES_tradnl" altLang="en-US" i="1">
                <a:ea typeface="ＭＳ Ｐゴシック" panose="020B0600070205080204" pitchFamily="34" charset="-128"/>
              </a:rPr>
              <a:t>D</a:t>
            </a:r>
            <a:r>
              <a:rPr lang="es-ES_tradnl" altLang="en-US">
                <a:ea typeface="ＭＳ Ｐゴシック" panose="020B0600070205080204" pitchFamily="34" charset="-128"/>
              </a:rPr>
              <a:t> = 1,36. Una nota, un conjunto geométrico (como en los Gráficos 4a hasta 4f) tiene una invariancia de escala sobre todas las escalas, pero los objetos de la Naturaleza tienen limites mayores y menores; los objetos naturales tienen una dimensión fractal (una relación potencial) sobre muchas órdenes de magnitudes, pero no todas.</a:t>
            </a:r>
          </a:p>
          <a:p>
            <a:r>
              <a:rPr lang="es-ES_tradnl" altLang="en-US">
                <a:ea typeface="ＭＳ Ｐゴシック" panose="020B0600070205080204" pitchFamily="34" charset="-128"/>
              </a:rPr>
              <a:t>	El Gráfico 4h es un ejemplo de las aplicaciones de fractales a las series de tiempos. Esta serie de 512 puntos es un movimiento Browniano, un fractal auto-afin (donde el “</a:t>
            </a:r>
            <a:r>
              <a:rPr lang="es-ES_tradnl" altLang="en-US" i="1">
                <a:ea typeface="ＭＳ Ｐゴシック" panose="020B0600070205080204" pitchFamily="34" charset="-128"/>
              </a:rPr>
              <a:t>x</a:t>
            </a:r>
            <a:r>
              <a:rPr lang="es-ES_tradnl" altLang="en-US">
                <a:ea typeface="ＭＳ Ｐゴシック" panose="020B0600070205080204" pitchFamily="34" charset="-128"/>
              </a:rPr>
              <a:t>” y “</a:t>
            </a:r>
            <a:r>
              <a:rPr lang="es-ES_tradnl" altLang="en-US" i="1">
                <a:ea typeface="ＭＳ Ｐゴシック" panose="020B0600070205080204" pitchFamily="34" charset="-128"/>
              </a:rPr>
              <a:t>y</a:t>
            </a:r>
            <a:r>
              <a:rPr lang="es-ES_tradnl" altLang="en-US">
                <a:ea typeface="ＭＳ Ｐゴシック" panose="020B0600070205080204" pitchFamily="34" charset="-128"/>
              </a:rPr>
              <a:t>” no se escalen la misma, como en los ejemplos de los Gráficos 4a hasta 4f), con </a:t>
            </a:r>
            <a:r>
              <a:rPr lang="es-ES_tradnl" altLang="en-US" i="1">
                <a:ea typeface="ＭＳ Ｐゴシック" panose="020B0600070205080204" pitchFamily="34" charset="-128"/>
              </a:rPr>
              <a:t>D</a:t>
            </a:r>
            <a:r>
              <a:rPr lang="es-ES_tradnl" altLang="en-US">
                <a:ea typeface="ＭＳ Ｐゴシック" panose="020B0600070205080204" pitchFamily="34" charset="-128"/>
              </a:rPr>
              <a:t> = 1,5. Hay muchos ejemplos de las aplicaciones de fractales a las series de tiempos (ver Sección 1.5 de este artículo por referencias).</a:t>
            </a:r>
          </a:p>
          <a:p>
            <a:r>
              <a:rPr lang="es-ES_tradnl" altLang="en-US">
                <a:ea typeface="ＭＳ Ｐゴシック" panose="020B0600070205080204" pitchFamily="34" charset="-128"/>
              </a:rPr>
              <a:t>	Finalmente, en el Gráfico 4i, la distribución de los tamaños de objetos puede tener una relación potencial (fractal) entre la frecuencia acumulativa y los tamaños del objeto (en este caso, las áreas de mil círculos). En la misma manera, se puede ver la distribución frecuencia acumulativa por los tamaños de los eventos extremos en los riesgos naturales. Algunos ejemplos de los “tamaños” de objetos y eventos, que en la literatura a veces están mostrados como que tienen una distribución fractal, son (objeto o evento: medida [unidades]):</a:t>
            </a:r>
            <a:endParaRPr lang="en-US" altLang="en-US">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6301719E-55D6-9F4B-81EC-511A190027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defTabSz="954088">
              <a:defRPr sz="2000">
                <a:solidFill>
                  <a:schemeClr val="accent2"/>
                </a:solidFill>
                <a:latin typeface="Times New Roman" panose="02020603050405020304" pitchFamily="18" charset="0"/>
                <a:ea typeface="ＭＳ Ｐゴシック" panose="020B0600070205080204" pitchFamily="34" charset="-128"/>
              </a:defRPr>
            </a:lvl2pPr>
            <a:lvl3pPr marL="1143000" indent="-228600" defTabSz="954088">
              <a:defRPr sz="2000">
                <a:solidFill>
                  <a:schemeClr val="accent2"/>
                </a:solidFill>
                <a:latin typeface="Times New Roman" panose="02020603050405020304" pitchFamily="18" charset="0"/>
                <a:ea typeface="ＭＳ Ｐゴシック" panose="020B0600070205080204" pitchFamily="34" charset="-128"/>
              </a:defRPr>
            </a:lvl3pPr>
            <a:lvl4pPr marL="1600200" indent="-228600" defTabSz="954088">
              <a:defRPr sz="2000">
                <a:solidFill>
                  <a:schemeClr val="accent2"/>
                </a:solidFill>
                <a:latin typeface="Times New Roman" panose="02020603050405020304" pitchFamily="18" charset="0"/>
                <a:ea typeface="ＭＳ Ｐゴシック" panose="020B0600070205080204" pitchFamily="34" charset="-128"/>
              </a:defRPr>
            </a:lvl4pPr>
            <a:lvl5pPr marL="2057400" indent="-228600" defTabSz="954088">
              <a:defRPr sz="2000">
                <a:solidFill>
                  <a:schemeClr val="accent2"/>
                </a:solidFill>
                <a:latin typeface="Times New Roman" panose="02020603050405020304" pitchFamily="18" charset="0"/>
                <a:ea typeface="ＭＳ Ｐゴシック" panose="020B0600070205080204" pitchFamily="34" charset="-128"/>
              </a:defRPr>
            </a:lvl5pPr>
            <a:lvl6pPr marL="25146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fld id="{71748951-3FA2-1047-AF54-0A0C9014E4E7}" type="slidenum">
              <a:rPr lang="en-GB" altLang="en-US" sz="1300">
                <a:solidFill>
                  <a:schemeClr val="tx1"/>
                </a:solidFill>
                <a:latin typeface="Tahoma" panose="020B0604030504040204" pitchFamily="34" charset="0"/>
              </a:rPr>
              <a:pPr/>
              <a:t>46</a:t>
            </a:fld>
            <a:endParaRPr lang="en-GB" altLang="en-US" sz="1300">
              <a:solidFill>
                <a:schemeClr val="tx1"/>
              </a:solidFill>
              <a:latin typeface="Tahoma" panose="020B0604030504040204" pitchFamily="34" charset="0"/>
            </a:endParaRPr>
          </a:p>
        </p:txBody>
      </p:sp>
      <p:sp>
        <p:nvSpPr>
          <p:cNvPr id="92162" name="Rectangle 2">
            <a:extLst>
              <a:ext uri="{FF2B5EF4-FFF2-40B4-BE49-F238E27FC236}">
                <a16:creationId xmlns:a16="http://schemas.microsoft.com/office/drawing/2014/main" id="{9F9A57B6-5195-A747-99F7-E385C6F776B0}"/>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296E4A33-D2EE-7B4B-AEBB-B9C3A714CB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000">
                <a:latin typeface="Times New Roman" panose="02020603050405020304" pitchFamily="18" charset="0"/>
                <a:ea typeface="ＭＳ Ｐゴシック" panose="020B0600070205080204" pitchFamily="34" charset="-128"/>
              </a:rPr>
              <a:t>Bring in fact that now we will look at data series where x and y axis have different units.</a:t>
            </a:r>
          </a:p>
          <a:p>
            <a:r>
              <a:rPr lang="es-ES_tradnl" altLang="en-US">
                <a:ea typeface="ＭＳ Ｐゴシック" panose="020B0600070205080204" pitchFamily="34" charset="-128"/>
              </a:rPr>
              <a:t>	Un ejemplo de la técnica de reglas aplicada a un trozo de la costa marítima de Argentina está presentado en el Gráfico 2. El punto de arriba es Buenos Aires, el de abajo: Río Gallegos de la provincia de Santa Cruz. Empezamos con una regla grande, de tamaño </a:t>
            </a:r>
            <a:r>
              <a:rPr lang="es-ES_tradnl" altLang="en-US" i="1">
                <a:ea typeface="ＭＳ Ｐゴシック" panose="020B0600070205080204" pitchFamily="34" charset="-128"/>
              </a:rPr>
              <a:t>r</a:t>
            </a:r>
            <a:r>
              <a:rPr lang="es-ES_tradnl" altLang="en-US">
                <a:ea typeface="ＭＳ Ｐゴシック" panose="020B0600070205080204" pitchFamily="34" charset="-128"/>
              </a:rPr>
              <a:t> = 64 unidades. Ponemos el borde delantero de la regla en Buenos Aires y giráramos la regla hasta que el otro borde hace una intersección con la costa. Tomamos esta intersección, y ponemos allí el borde delantero de la regla, girando nuevamente la regla hasta lograr otra intersección con la costa. Seguimos de esta manera hasta Río Gallegos. Necesitamos </a:t>
            </a:r>
            <a:r>
              <a:rPr lang="es-ES_tradnl" altLang="en-US" i="1">
                <a:ea typeface="ＭＳ Ｐゴシック" panose="020B0600070205080204" pitchFamily="34" charset="-128"/>
              </a:rPr>
              <a:t>N</a:t>
            </a:r>
            <a:r>
              <a:rPr lang="es-ES_tradnl" altLang="en-US">
                <a:ea typeface="ＭＳ Ｐゴシック" panose="020B0600070205080204" pitchFamily="34" charset="-128"/>
              </a:rPr>
              <a:t> = 7,9 reglas, de Buenos Aires hasta Río Gallegos, por una longitud total de </a:t>
            </a:r>
            <a:r>
              <a:rPr lang="es-ES_tradnl" altLang="en-US" i="1">
                <a:ea typeface="ＭＳ Ｐゴシック" panose="020B0600070205080204" pitchFamily="34" charset="-128"/>
              </a:rPr>
              <a:t>L</a:t>
            </a:r>
            <a:r>
              <a:rPr lang="es-ES_tradnl" altLang="en-US">
                <a:ea typeface="ＭＳ Ｐゴシック" panose="020B0600070205080204" pitchFamily="34" charset="-128"/>
              </a:rPr>
              <a:t>(</a:t>
            </a:r>
            <a:r>
              <a:rPr lang="es-ES_tradnl" altLang="en-US" i="1">
                <a:ea typeface="ＭＳ Ｐゴシック" panose="020B0600070205080204" pitchFamily="34" charset="-128"/>
              </a:rPr>
              <a:t>r</a:t>
            </a:r>
            <a:r>
              <a:rPr lang="es-ES_tradnl" altLang="en-US">
                <a:ea typeface="ＭＳ Ｐゴシック" panose="020B0600070205080204" pitchFamily="34" charset="-128"/>
              </a:rPr>
              <a:t>) = </a:t>
            </a:r>
            <a:r>
              <a:rPr lang="es-ES_tradnl" altLang="en-US" i="1">
                <a:ea typeface="ＭＳ Ｐゴシック" panose="020B0600070205080204" pitchFamily="34" charset="-128"/>
              </a:rPr>
              <a:t>r</a:t>
            </a:r>
            <a:r>
              <a:rPr lang="es-ES_tradnl" altLang="en-US">
                <a:ea typeface="ＭＳ Ｐゴシック" panose="020B0600070205080204" pitchFamily="34" charset="-128"/>
              </a:rPr>
              <a:t> </a:t>
            </a:r>
            <a:r>
              <a:rPr lang="es-ES_tradnl" altLang="en-US" i="1">
                <a:ea typeface="ＭＳ Ｐゴシック" panose="020B0600070205080204" pitchFamily="34" charset="-128"/>
              </a:rPr>
              <a:t>N</a:t>
            </a:r>
            <a:r>
              <a:rPr lang="es-ES_tradnl" altLang="en-US">
                <a:ea typeface="ＭＳ Ｐゴシック" panose="020B0600070205080204" pitchFamily="34" charset="-128"/>
              </a:rPr>
              <a:t>(</a:t>
            </a:r>
            <a:r>
              <a:rPr lang="es-ES_tradnl" altLang="en-US" i="1">
                <a:ea typeface="ＭＳ Ｐゴシック" panose="020B0600070205080204" pitchFamily="34" charset="-128"/>
              </a:rPr>
              <a:t>r</a:t>
            </a:r>
            <a:r>
              <a:rPr lang="es-ES_tradnl" altLang="en-US">
                <a:ea typeface="ＭＳ Ｐゴシック" panose="020B0600070205080204" pitchFamily="34" charset="-128"/>
              </a:rPr>
              <a:t>) = (64 unidades)(7,9) = 504 unidades.</a:t>
            </a:r>
          </a:p>
          <a:p>
            <a:r>
              <a:rPr lang="es-ES_tradnl" altLang="en-US">
                <a:ea typeface="ＭＳ Ｐゴシック" panose="020B0600070205080204" pitchFamily="34" charset="-128"/>
              </a:rPr>
              <a:t>	Usando una regla de menor tamaño, </a:t>
            </a:r>
            <a:r>
              <a:rPr lang="es-ES_tradnl" altLang="en-US" i="1">
                <a:ea typeface="ＭＳ Ｐゴシック" panose="020B0600070205080204" pitchFamily="34" charset="-128"/>
              </a:rPr>
              <a:t>r</a:t>
            </a:r>
            <a:r>
              <a:rPr lang="es-ES_tradnl" altLang="en-US">
                <a:ea typeface="ＭＳ Ｐゴシック" panose="020B0600070205080204" pitchFamily="34" charset="-128"/>
              </a:rPr>
              <a:t> = 32 unidades, operando de la misma manera, necesitamos </a:t>
            </a:r>
            <a:r>
              <a:rPr lang="es-ES_tradnl" altLang="en-US" i="1">
                <a:ea typeface="ＭＳ Ｐゴシック" panose="020B0600070205080204" pitchFamily="34" charset="-128"/>
              </a:rPr>
              <a:t>N</a:t>
            </a:r>
            <a:r>
              <a:rPr lang="es-ES_tradnl" altLang="en-US">
                <a:ea typeface="ＭＳ Ｐゴシック" panose="020B0600070205080204" pitchFamily="34" charset="-128"/>
              </a:rPr>
              <a:t>(</a:t>
            </a:r>
            <a:r>
              <a:rPr lang="es-ES_tradnl" altLang="en-US" i="1">
                <a:ea typeface="ＭＳ Ｐゴシック" panose="020B0600070205080204" pitchFamily="34" charset="-128"/>
              </a:rPr>
              <a:t>r</a:t>
            </a:r>
            <a:r>
              <a:rPr lang="es-ES_tradnl" altLang="en-US">
                <a:ea typeface="ＭＳ Ｐゴシック" panose="020B0600070205080204" pitchFamily="34" charset="-128"/>
              </a:rPr>
              <a:t>) = 17 reglas, por una longitud total de </a:t>
            </a:r>
            <a:r>
              <a:rPr lang="es-ES_tradnl" altLang="en-US" i="1">
                <a:ea typeface="ＭＳ Ｐゴシック" panose="020B0600070205080204" pitchFamily="34" charset="-128"/>
              </a:rPr>
              <a:t>L</a:t>
            </a:r>
            <a:r>
              <a:rPr lang="es-ES_tradnl" altLang="en-US">
                <a:ea typeface="ＭＳ Ｐゴシック" panose="020B0600070205080204" pitchFamily="34" charset="-128"/>
              </a:rPr>
              <a:t>(</a:t>
            </a:r>
            <a:r>
              <a:rPr lang="es-ES_tradnl" altLang="en-US" i="1">
                <a:ea typeface="ＭＳ Ｐゴシック" panose="020B0600070205080204" pitchFamily="34" charset="-128"/>
              </a:rPr>
              <a:t>r</a:t>
            </a:r>
            <a:r>
              <a:rPr lang="es-ES_tradnl" altLang="en-US">
                <a:ea typeface="ＭＳ Ｐゴシック" panose="020B0600070205080204" pitchFamily="34" charset="-128"/>
              </a:rPr>
              <a:t>) = (32 unidades)(17) = 544 unidades. Con </a:t>
            </a:r>
            <a:r>
              <a:rPr lang="es-ES_tradnl" altLang="en-US" i="1">
                <a:ea typeface="ＭＳ Ｐゴシック" panose="020B0600070205080204" pitchFamily="34" charset="-128"/>
              </a:rPr>
              <a:t>r</a:t>
            </a:r>
            <a:r>
              <a:rPr lang="es-ES_tradnl" altLang="en-US">
                <a:ea typeface="ＭＳ Ｐゴシック" panose="020B0600070205080204" pitchFamily="34" charset="-128"/>
              </a:rPr>
              <a:t> = 16, 8, 4, y 2 unidades, la longitud total es de </a:t>
            </a:r>
            <a:r>
              <a:rPr lang="es-ES_tradnl" altLang="en-US" i="1">
                <a:ea typeface="ＭＳ Ｐゴシック" panose="020B0600070205080204" pitchFamily="34" charset="-128"/>
              </a:rPr>
              <a:t>L</a:t>
            </a:r>
            <a:r>
              <a:rPr lang="es-ES_tradnl" altLang="en-US">
                <a:ea typeface="ＭＳ Ｐゴシック" panose="020B0600070205080204" pitchFamily="34" charset="-128"/>
              </a:rPr>
              <a:t>(</a:t>
            </a:r>
            <a:r>
              <a:rPr lang="es-ES_tradnl" altLang="en-US" i="1">
                <a:ea typeface="ＭＳ Ｐゴシック" panose="020B0600070205080204" pitchFamily="34" charset="-128"/>
              </a:rPr>
              <a:t>r</a:t>
            </a:r>
            <a:r>
              <a:rPr lang="es-ES_tradnl" altLang="en-US">
                <a:ea typeface="ＭＳ Ｐゴシック" panose="020B0600070205080204" pitchFamily="34" charset="-128"/>
              </a:rPr>
              <a:t>) = 615, 705, 786 y 840 unidades. Cada vez que utilizamos una regla de menor tamaño, la longitud total es mayor. La ley potencial de arriba, </a:t>
            </a:r>
            <a:r>
              <a:rPr lang="es-ES_tradnl" altLang="en-US" i="1">
                <a:ea typeface="ＭＳ Ｐゴシック" panose="020B0600070205080204" pitchFamily="34" charset="-128"/>
              </a:rPr>
              <a:t>N</a:t>
            </a:r>
            <a:r>
              <a:rPr lang="es-ES_tradnl" altLang="en-US">
                <a:ea typeface="ＭＳ Ｐゴシック" panose="020B0600070205080204" pitchFamily="34" charset="-128"/>
              </a:rPr>
              <a:t>(</a:t>
            </a:r>
            <a:r>
              <a:rPr lang="es-ES_tradnl" altLang="en-US" i="1">
                <a:ea typeface="ＭＳ Ｐゴシック" panose="020B0600070205080204" pitchFamily="34" charset="-128"/>
              </a:rPr>
              <a:t>r</a:t>
            </a:r>
            <a:r>
              <a:rPr lang="es-ES_tradnl" altLang="en-US">
                <a:ea typeface="ＭＳ Ｐゴシック" panose="020B0600070205080204" pitchFamily="34" charset="-128"/>
              </a:rPr>
              <a:t>) = </a:t>
            </a:r>
            <a:r>
              <a:rPr lang="es-ES_tradnl" altLang="en-US" i="1">
                <a:ea typeface="ＭＳ Ｐゴシック" panose="020B0600070205080204" pitchFamily="34" charset="-128"/>
              </a:rPr>
              <a:t>C</a:t>
            </a:r>
            <a:r>
              <a:rPr lang="es-ES_tradnl" altLang="en-US">
                <a:ea typeface="ＭＳ Ｐゴシック" panose="020B0600070205080204" pitchFamily="34" charset="-128"/>
              </a:rPr>
              <a:t> </a:t>
            </a:r>
            <a:r>
              <a:rPr lang="es-ES_tradnl" altLang="en-US" i="1">
                <a:ea typeface="ＭＳ Ｐゴシック" panose="020B0600070205080204" pitchFamily="34" charset="-128"/>
              </a:rPr>
              <a:t>r</a:t>
            </a:r>
            <a:r>
              <a:rPr lang="es-ES_tradnl" altLang="en-US">
                <a:ea typeface="ＭＳ Ｐゴシック" panose="020B0600070205080204" pitchFamily="34" charset="-128"/>
              </a:rPr>
              <a:t> -</a:t>
            </a:r>
            <a:r>
              <a:rPr lang="es-ES_tradnl" altLang="en-US" i="1">
                <a:ea typeface="ＭＳ Ｐゴシック" panose="020B0600070205080204" pitchFamily="34" charset="-128"/>
              </a:rPr>
              <a:t>D</a:t>
            </a:r>
            <a:r>
              <a:rPr lang="es-ES_tradnl" altLang="en-US">
                <a:ea typeface="ＭＳ Ｐゴシック" panose="020B0600070205080204" pitchFamily="34" charset="-128"/>
              </a:rPr>
              <a:t>, es equivalente a </a:t>
            </a:r>
          </a:p>
          <a:p>
            <a:r>
              <a:rPr lang="es-ES_tradnl" altLang="en-US">
                <a:ea typeface="ＭＳ Ｐゴシック" panose="020B0600070205080204" pitchFamily="34" charset="-128"/>
              </a:rPr>
              <a:t>	</a:t>
            </a:r>
          </a:p>
          <a:p>
            <a:r>
              <a:rPr lang="es-ES_tradnl" altLang="en-US">
                <a:ea typeface="ＭＳ Ｐゴシック" panose="020B0600070205080204" pitchFamily="34" charset="-128"/>
              </a:rPr>
              <a:t>log </a:t>
            </a:r>
            <a:r>
              <a:rPr lang="es-ES_tradnl" altLang="en-US" i="1">
                <a:ea typeface="ＭＳ Ｐゴシック" panose="020B0600070205080204" pitchFamily="34" charset="-128"/>
              </a:rPr>
              <a:t>N</a:t>
            </a:r>
            <a:r>
              <a:rPr lang="es-ES_tradnl" altLang="en-US">
                <a:ea typeface="ＭＳ Ｐゴシック" panose="020B0600070205080204" pitchFamily="34" charset="-128"/>
              </a:rPr>
              <a:t>(</a:t>
            </a:r>
            <a:r>
              <a:rPr lang="es-ES_tradnl" altLang="en-US" i="1">
                <a:ea typeface="ＭＳ Ｐゴシック" panose="020B0600070205080204" pitchFamily="34" charset="-128"/>
              </a:rPr>
              <a:t>r</a:t>
            </a:r>
            <a:r>
              <a:rPr lang="es-ES_tradnl" altLang="en-US">
                <a:ea typeface="ＭＳ Ｐゴシック" panose="020B0600070205080204" pitchFamily="34" charset="-128"/>
              </a:rPr>
              <a:t>) = -</a:t>
            </a:r>
            <a:r>
              <a:rPr lang="es-ES_tradnl" altLang="en-US" i="1">
                <a:ea typeface="ＭＳ Ｐゴシック" panose="020B0600070205080204" pitchFamily="34" charset="-128"/>
              </a:rPr>
              <a:t>D</a:t>
            </a:r>
            <a:r>
              <a:rPr lang="es-ES_tradnl" altLang="en-US">
                <a:ea typeface="ＭＳ Ｐゴシック" panose="020B0600070205080204" pitchFamily="34" charset="-128"/>
              </a:rPr>
              <a:t> log </a:t>
            </a:r>
            <a:r>
              <a:rPr lang="es-ES_tradnl" altLang="en-US" i="1">
                <a:ea typeface="ＭＳ Ｐゴシック" panose="020B0600070205080204" pitchFamily="34" charset="-128"/>
              </a:rPr>
              <a:t>r</a:t>
            </a:r>
            <a:r>
              <a:rPr lang="es-ES_tradnl" altLang="en-US">
                <a:ea typeface="ＭＳ Ｐゴシック" panose="020B0600070205080204" pitchFamily="34" charset="-128"/>
              </a:rPr>
              <a:t> + </a:t>
            </a:r>
            <a:r>
              <a:rPr lang="es-ES_tradnl" altLang="en-US" i="1">
                <a:ea typeface="ＭＳ Ｐゴシック" panose="020B0600070205080204" pitchFamily="34" charset="-128"/>
              </a:rPr>
              <a:t>C</a:t>
            </a:r>
            <a:r>
              <a:rPr lang="en-US" altLang="en-US">
                <a:ea typeface="ＭＳ Ｐゴシック" panose="020B0600070205080204" pitchFamily="34" charset="-128"/>
              </a:rPr>
              <a:t>´</a:t>
            </a:r>
            <a:r>
              <a:rPr lang="es-ES_tradnl" altLang="en-US">
                <a:ea typeface="ＭＳ Ｐゴシック" panose="020B0600070205080204" pitchFamily="34" charset="-128"/>
              </a:rPr>
              <a:t>,</a:t>
            </a:r>
          </a:p>
          <a:p>
            <a:r>
              <a:rPr lang="es-ES_tradnl" altLang="en-US">
                <a:ea typeface="ＭＳ Ｐゴシック" panose="020B0600070205080204" pitchFamily="34" charset="-128"/>
              </a:rPr>
              <a:t>donde el logaritmo es común con base 10 (pero podemos utilizar otras bases, como 2 o </a:t>
            </a:r>
            <a:r>
              <a:rPr lang="es-ES_tradnl" altLang="en-US" i="1">
                <a:ea typeface="ＭＳ Ｐゴシック" panose="020B0600070205080204" pitchFamily="34" charset="-128"/>
              </a:rPr>
              <a:t>e</a:t>
            </a:r>
            <a:r>
              <a:rPr lang="es-ES_tradnl" altLang="en-US">
                <a:ea typeface="ＭＳ Ｐゴシック" panose="020B0600070205080204" pitchFamily="34" charset="-128"/>
              </a:rPr>
              <a:t>), y </a:t>
            </a:r>
            <a:r>
              <a:rPr lang="es-ES_tradnl" altLang="en-US" i="1">
                <a:ea typeface="ＭＳ Ｐゴシック" panose="020B0600070205080204" pitchFamily="34" charset="-128"/>
              </a:rPr>
              <a:t>C</a:t>
            </a:r>
            <a:r>
              <a:rPr lang="en-US" altLang="en-US">
                <a:ea typeface="ＭＳ Ｐゴシック" panose="020B0600070205080204" pitchFamily="34" charset="-128"/>
              </a:rPr>
              <a:t>´</a:t>
            </a:r>
            <a:r>
              <a:rPr lang="es-ES_tradnl" altLang="en-US">
                <a:ea typeface="ＭＳ Ｐゴシック" panose="020B0600070205080204" pitchFamily="34" charset="-128"/>
              </a:rPr>
              <a:t> es un constante, </a:t>
            </a:r>
            <a:r>
              <a:rPr lang="es-ES_tradnl" altLang="en-US" i="1">
                <a:ea typeface="ＭＳ Ｐゴシック" panose="020B0600070205080204" pitchFamily="34" charset="-128"/>
              </a:rPr>
              <a:t>C</a:t>
            </a:r>
            <a:r>
              <a:rPr lang="en-US" altLang="en-US">
                <a:ea typeface="ＭＳ Ｐゴシック" panose="020B0600070205080204" pitchFamily="34" charset="-128"/>
              </a:rPr>
              <a:t>´</a:t>
            </a:r>
            <a:r>
              <a:rPr lang="es-ES_tradnl" altLang="en-US">
                <a:ea typeface="ＭＳ Ｐゴシック" panose="020B0600070205080204" pitchFamily="34" charset="-128"/>
              </a:rPr>
              <a:t> = log(</a:t>
            </a:r>
            <a:r>
              <a:rPr lang="es-ES_tradnl" altLang="en-US" i="1">
                <a:ea typeface="ＭＳ Ｐゴシック" panose="020B0600070205080204" pitchFamily="34" charset="-128"/>
              </a:rPr>
              <a:t>C</a:t>
            </a:r>
            <a:r>
              <a:rPr lang="es-ES_tradnl" altLang="en-US">
                <a:ea typeface="ＭＳ Ｐゴシック" panose="020B0600070205080204" pitchFamily="34" charset="-128"/>
              </a:rPr>
              <a:t>). Si la gráfica de nuestros datos, log </a:t>
            </a:r>
            <a:r>
              <a:rPr lang="es-ES_tradnl" altLang="en-US" i="1">
                <a:ea typeface="ＭＳ Ｐゴシック" panose="020B0600070205080204" pitchFamily="34" charset="-128"/>
              </a:rPr>
              <a:t>N</a:t>
            </a:r>
            <a:r>
              <a:rPr lang="es-ES_tradnl" altLang="en-US">
                <a:ea typeface="ＭＳ Ｐゴシック" panose="020B0600070205080204" pitchFamily="34" charset="-128"/>
              </a:rPr>
              <a:t>(</a:t>
            </a:r>
            <a:r>
              <a:rPr lang="es-ES_tradnl" altLang="en-US" i="1">
                <a:ea typeface="ＭＳ Ｐゴシック" panose="020B0600070205080204" pitchFamily="34" charset="-128"/>
              </a:rPr>
              <a:t>r</a:t>
            </a:r>
            <a:r>
              <a:rPr lang="es-ES_tradnl" altLang="en-US">
                <a:ea typeface="ＭＳ Ｐゴシック" panose="020B0600070205080204" pitchFamily="34" charset="-128"/>
              </a:rPr>
              <a:t>) vs log </a:t>
            </a:r>
            <a:r>
              <a:rPr lang="es-ES_tradnl" altLang="en-US" i="1">
                <a:ea typeface="ＭＳ Ｐゴシック" panose="020B0600070205080204" pitchFamily="34" charset="-128"/>
              </a:rPr>
              <a:t>r</a:t>
            </a:r>
            <a:r>
              <a:rPr lang="es-ES_tradnl" altLang="en-US">
                <a:ea typeface="ＭＳ Ｐゴシック" panose="020B0600070205080204" pitchFamily="34" charset="-128"/>
              </a:rPr>
              <a:t>, es una línea recta, significa que hay una relación potencial (una relación fractal) entre </a:t>
            </a:r>
            <a:r>
              <a:rPr lang="es-ES_tradnl" altLang="en-US" i="1">
                <a:ea typeface="ＭＳ Ｐゴシック" panose="020B0600070205080204" pitchFamily="34" charset="-128"/>
              </a:rPr>
              <a:t>N</a:t>
            </a:r>
            <a:r>
              <a:rPr lang="es-ES_tradnl" altLang="en-US">
                <a:ea typeface="ＭＳ Ｐゴシック" panose="020B0600070205080204" pitchFamily="34" charset="-128"/>
              </a:rPr>
              <a:t>(</a:t>
            </a:r>
            <a:r>
              <a:rPr lang="es-ES_tradnl" altLang="en-US" i="1">
                <a:ea typeface="ＭＳ Ｐゴシック" panose="020B0600070205080204" pitchFamily="34" charset="-128"/>
              </a:rPr>
              <a:t>r</a:t>
            </a:r>
            <a:r>
              <a:rPr lang="es-ES_tradnl" altLang="en-US">
                <a:ea typeface="ＭＳ Ｐゴシック" panose="020B0600070205080204" pitchFamily="34" charset="-128"/>
              </a:rPr>
              <a:t>) y </a:t>
            </a:r>
            <a:r>
              <a:rPr lang="es-ES_tradnl" altLang="en-US" i="1">
                <a:ea typeface="ＭＳ Ｐゴシック" panose="020B0600070205080204" pitchFamily="34" charset="-128"/>
              </a:rPr>
              <a:t>r</a:t>
            </a:r>
            <a:r>
              <a:rPr lang="es-ES_tradnl" altLang="en-US">
                <a:ea typeface="ＭＳ Ｐゴシック" panose="020B0600070205080204" pitchFamily="34" charset="-128"/>
              </a:rPr>
              <a:t>; la pendiente de la línea recta es -</a:t>
            </a:r>
            <a:r>
              <a:rPr lang="es-ES_tradnl" altLang="en-US" i="1">
                <a:ea typeface="ＭＳ Ｐゴシック" panose="020B0600070205080204" pitchFamily="34" charset="-128"/>
              </a:rPr>
              <a:t>D</a:t>
            </a:r>
            <a:r>
              <a:rPr lang="es-ES_tradnl" altLang="en-US">
                <a:ea typeface="ＭＳ Ｐゴシック" panose="020B0600070205080204" pitchFamily="34" charset="-128"/>
              </a:rPr>
              <a:t>, la dimensión fractal, y </a:t>
            </a:r>
            <a:r>
              <a:rPr lang="es-ES_tradnl" altLang="en-US" i="1">
                <a:ea typeface="ＭＳ Ｐゴシック" panose="020B0600070205080204" pitchFamily="34" charset="-128"/>
              </a:rPr>
              <a:t>C</a:t>
            </a:r>
            <a:r>
              <a:rPr lang="en-US" altLang="en-US">
                <a:ea typeface="ＭＳ Ｐゴシック" panose="020B0600070205080204" pitchFamily="34" charset="-128"/>
              </a:rPr>
              <a:t>´</a:t>
            </a:r>
            <a:r>
              <a:rPr lang="es-ES_tradnl" altLang="en-US">
                <a:ea typeface="ＭＳ Ｐゴシック" panose="020B0600070205080204" pitchFamily="34" charset="-128"/>
              </a:rPr>
              <a:t> es la intersección. </a:t>
            </a:r>
          </a:p>
          <a:p>
            <a:r>
              <a:rPr lang="es-ES_tradnl" altLang="en-US">
                <a:ea typeface="ＭＳ Ｐゴシック" panose="020B0600070205080204" pitchFamily="34" charset="-128"/>
              </a:rPr>
              <a:t>	En el Gráfico 3, los logaritmos de la longitud efectiva, </a:t>
            </a:r>
            <a:r>
              <a:rPr lang="es-ES_tradnl" altLang="en-US" i="1">
                <a:ea typeface="ＭＳ Ｐゴシック" panose="020B0600070205080204" pitchFamily="34" charset="-128"/>
              </a:rPr>
              <a:t>L</a:t>
            </a:r>
            <a:r>
              <a:rPr lang="es-ES_tradnl" altLang="en-US">
                <a:ea typeface="ＭＳ Ｐゴシック" panose="020B0600070205080204" pitchFamily="34" charset="-128"/>
              </a:rPr>
              <a:t>(</a:t>
            </a:r>
            <a:r>
              <a:rPr lang="es-ES_tradnl" altLang="en-US" i="1">
                <a:ea typeface="ＭＳ Ｐゴシック" panose="020B0600070205080204" pitchFamily="34" charset="-128"/>
              </a:rPr>
              <a:t>r</a:t>
            </a:r>
            <a:r>
              <a:rPr lang="es-ES_tradnl" altLang="en-US">
                <a:ea typeface="ＭＳ Ｐゴシック" panose="020B0600070205080204" pitchFamily="34" charset="-128"/>
              </a:rPr>
              <a:t>), y el número de reglas, </a:t>
            </a:r>
            <a:r>
              <a:rPr lang="es-ES_tradnl" altLang="en-US" i="1">
                <a:ea typeface="ＭＳ Ｐゴシック" panose="020B0600070205080204" pitchFamily="34" charset="-128"/>
              </a:rPr>
              <a:t>N</a:t>
            </a:r>
            <a:r>
              <a:rPr lang="es-ES_tradnl" altLang="en-US">
                <a:ea typeface="ＭＳ Ｐゴシック" panose="020B0600070205080204" pitchFamily="34" charset="-128"/>
              </a:rPr>
              <a:t>(</a:t>
            </a:r>
            <a:r>
              <a:rPr lang="es-ES_tradnl" altLang="en-US" i="1">
                <a:ea typeface="ＭＳ Ｐゴシック" panose="020B0600070205080204" pitchFamily="34" charset="-128"/>
              </a:rPr>
              <a:t>r</a:t>
            </a:r>
            <a:r>
              <a:rPr lang="es-ES_tradnl" altLang="en-US">
                <a:ea typeface="ＭＳ Ｐゴシック" panose="020B0600070205080204" pitchFamily="34" charset="-128"/>
              </a:rPr>
              <a:t>), están graficados contra los logaritmos del tamaño de la regla utilizada, </a:t>
            </a:r>
            <a:r>
              <a:rPr lang="es-ES_tradnl" altLang="en-US" i="1">
                <a:ea typeface="ＭＳ Ｐゴシック" panose="020B0600070205080204" pitchFamily="34" charset="-128"/>
              </a:rPr>
              <a:t>r</a:t>
            </a:r>
            <a:r>
              <a:rPr lang="es-ES_tradnl" altLang="en-US">
                <a:ea typeface="ＭＳ Ｐゴシック" panose="020B0600070205080204" pitchFamily="34" charset="-128"/>
              </a:rPr>
              <a:t>. En el espacio logaritmo-logaritmo, ambos conjuntos de puntos trazan una línea casi recta con una pendiente; la pendiente de log </a:t>
            </a:r>
            <a:r>
              <a:rPr lang="es-ES_tradnl" altLang="en-US" i="1">
                <a:ea typeface="ＭＳ Ｐゴシック" panose="020B0600070205080204" pitchFamily="34" charset="-128"/>
              </a:rPr>
              <a:t>L</a:t>
            </a:r>
            <a:r>
              <a:rPr lang="es-ES_tradnl" altLang="en-US">
                <a:ea typeface="ＭＳ Ｐゴシック" panose="020B0600070205080204" pitchFamily="34" charset="-128"/>
              </a:rPr>
              <a:t>(</a:t>
            </a:r>
            <a:r>
              <a:rPr lang="es-ES_tradnl" altLang="en-US" i="1">
                <a:ea typeface="ＭＳ Ｐゴシック" panose="020B0600070205080204" pitchFamily="34" charset="-128"/>
              </a:rPr>
              <a:t>r</a:t>
            </a:r>
            <a:r>
              <a:rPr lang="es-ES_tradnl" altLang="en-US">
                <a:ea typeface="ＭＳ Ｐゴシック" panose="020B0600070205080204" pitchFamily="34" charset="-128"/>
              </a:rPr>
              <a:t>) vs log </a:t>
            </a:r>
            <a:r>
              <a:rPr lang="es-ES_tradnl" altLang="en-US" i="1">
                <a:ea typeface="ＭＳ Ｐゴシック" panose="020B0600070205080204" pitchFamily="34" charset="-128"/>
              </a:rPr>
              <a:t>r</a:t>
            </a:r>
            <a:r>
              <a:rPr lang="es-ES_tradnl" altLang="en-US">
                <a:ea typeface="ＭＳ Ｐゴシック" panose="020B0600070205080204" pitchFamily="34" charset="-128"/>
              </a:rPr>
              <a:t> es (-1-</a:t>
            </a:r>
            <a:r>
              <a:rPr lang="es-ES_tradnl" altLang="en-US" i="1">
                <a:ea typeface="ＭＳ Ｐゴシック" panose="020B0600070205080204" pitchFamily="34" charset="-128"/>
              </a:rPr>
              <a:t>D</a:t>
            </a:r>
            <a:r>
              <a:rPr lang="es-ES_tradnl" altLang="en-US">
                <a:ea typeface="ＭＳ Ｐゴシック" panose="020B0600070205080204" pitchFamily="34" charset="-128"/>
              </a:rPr>
              <a:t>) y la pendiente de log </a:t>
            </a:r>
            <a:r>
              <a:rPr lang="es-ES_tradnl" altLang="en-US" i="1">
                <a:ea typeface="ＭＳ Ｐゴシック" panose="020B0600070205080204" pitchFamily="34" charset="-128"/>
              </a:rPr>
              <a:t>N</a:t>
            </a:r>
            <a:r>
              <a:rPr lang="es-ES_tradnl" altLang="en-US">
                <a:ea typeface="ＭＳ Ｐゴシック" panose="020B0600070205080204" pitchFamily="34" charset="-128"/>
              </a:rPr>
              <a:t>(</a:t>
            </a:r>
            <a:r>
              <a:rPr lang="es-ES_tradnl" altLang="en-US" i="1">
                <a:ea typeface="ＭＳ Ｐゴシック" panose="020B0600070205080204" pitchFamily="34" charset="-128"/>
              </a:rPr>
              <a:t>r</a:t>
            </a:r>
            <a:r>
              <a:rPr lang="es-ES_tradnl" altLang="en-US">
                <a:ea typeface="ＭＳ Ｐゴシック" panose="020B0600070205080204" pitchFamily="34" charset="-128"/>
              </a:rPr>
              <a:t>) vs log </a:t>
            </a:r>
            <a:r>
              <a:rPr lang="es-ES_tradnl" altLang="en-US" i="1">
                <a:ea typeface="ＭＳ Ｐゴシック" panose="020B0600070205080204" pitchFamily="34" charset="-128"/>
              </a:rPr>
              <a:t>r</a:t>
            </a:r>
            <a:r>
              <a:rPr lang="es-ES_tradnl" altLang="en-US">
                <a:ea typeface="ＭＳ Ｐゴシック" panose="020B0600070205080204" pitchFamily="34" charset="-128"/>
              </a:rPr>
              <a:t> es (-</a:t>
            </a:r>
            <a:r>
              <a:rPr lang="es-ES_tradnl" altLang="en-US" i="1">
                <a:ea typeface="ＭＳ Ｐゴシック" panose="020B0600070205080204" pitchFamily="34" charset="-128"/>
              </a:rPr>
              <a:t>D</a:t>
            </a:r>
            <a:r>
              <a:rPr lang="es-ES_tradnl" altLang="en-US">
                <a:ea typeface="ＭＳ Ｐゴシック" panose="020B0600070205080204" pitchFamily="34" charset="-128"/>
              </a:rPr>
              <a:t>). La línea recta con mejor ajuste a estos puntos tiene una dimensión fractal de </a:t>
            </a:r>
            <a:r>
              <a:rPr lang="es-ES_tradnl" altLang="en-US" i="1">
                <a:ea typeface="ＭＳ Ｐゴシック" panose="020B0600070205080204" pitchFamily="34" charset="-128"/>
              </a:rPr>
              <a:t>D</a:t>
            </a:r>
            <a:r>
              <a:rPr lang="es-ES_tradnl" altLang="en-US">
                <a:ea typeface="ＭＳ Ｐゴシック" panose="020B0600070205080204" pitchFamily="34" charset="-128"/>
              </a:rPr>
              <a:t> = 1,16 [log </a:t>
            </a:r>
            <a:r>
              <a:rPr lang="es-ES_tradnl" altLang="en-US" i="1">
                <a:ea typeface="ＭＳ Ｐゴシック" panose="020B0600070205080204" pitchFamily="34" charset="-128"/>
              </a:rPr>
              <a:t>N</a:t>
            </a:r>
            <a:r>
              <a:rPr lang="es-ES_tradnl" altLang="en-US">
                <a:ea typeface="ＭＳ Ｐゴシック" panose="020B0600070205080204" pitchFamily="34" charset="-128"/>
              </a:rPr>
              <a:t>(</a:t>
            </a:r>
            <a:r>
              <a:rPr lang="es-ES_tradnl" altLang="en-US" i="1">
                <a:ea typeface="ＭＳ Ｐゴシック" panose="020B0600070205080204" pitchFamily="34" charset="-128"/>
              </a:rPr>
              <a:t>r</a:t>
            </a:r>
            <a:r>
              <a:rPr lang="es-ES_tradnl" altLang="en-US">
                <a:ea typeface="ＭＳ Ｐゴシック" panose="020B0600070205080204" pitchFamily="34" charset="-128"/>
              </a:rPr>
              <a:t>) = -1,16 log </a:t>
            </a:r>
            <a:r>
              <a:rPr lang="es-ES_tradnl" altLang="en-US" i="1">
                <a:ea typeface="ＭＳ Ｐゴシック" panose="020B0600070205080204" pitchFamily="34" charset="-128"/>
              </a:rPr>
              <a:t>r</a:t>
            </a:r>
            <a:r>
              <a:rPr lang="es-ES_tradnl" altLang="en-US">
                <a:ea typeface="ＭＳ Ｐゴシック" panose="020B0600070205080204" pitchFamily="34" charset="-128"/>
              </a:rPr>
              <a:t> + 1.000, r2 = 0,999 y log </a:t>
            </a:r>
            <a:r>
              <a:rPr lang="es-ES_tradnl" altLang="en-US" i="1">
                <a:ea typeface="ＭＳ Ｐゴシック" panose="020B0600070205080204" pitchFamily="34" charset="-128"/>
              </a:rPr>
              <a:t>L</a:t>
            </a:r>
            <a:r>
              <a:rPr lang="es-ES_tradnl" altLang="en-US">
                <a:ea typeface="ＭＳ Ｐゴシック" panose="020B0600070205080204" pitchFamily="34" charset="-128"/>
              </a:rPr>
              <a:t>(</a:t>
            </a:r>
            <a:r>
              <a:rPr lang="es-ES_tradnl" altLang="en-US" i="1">
                <a:ea typeface="ＭＳ Ｐゴシック" panose="020B0600070205080204" pitchFamily="34" charset="-128"/>
              </a:rPr>
              <a:t>r</a:t>
            </a:r>
            <a:r>
              <a:rPr lang="es-ES_tradnl" altLang="en-US">
                <a:ea typeface="ＭＳ Ｐゴシック" panose="020B0600070205080204" pitchFamily="34" charset="-128"/>
              </a:rPr>
              <a:t>) = -0,16 log </a:t>
            </a:r>
            <a:r>
              <a:rPr lang="es-ES_tradnl" altLang="en-US" i="1">
                <a:ea typeface="ＭＳ Ｐゴシック" panose="020B0600070205080204" pitchFamily="34" charset="-128"/>
              </a:rPr>
              <a:t>r</a:t>
            </a:r>
            <a:r>
              <a:rPr lang="es-ES_tradnl" altLang="en-US">
                <a:ea typeface="ＭＳ Ｐゴシック" panose="020B0600070205080204" pitchFamily="34" charset="-128"/>
              </a:rPr>
              <a:t> + 1.000, r2 = 0,991]. Entonces, la geometría de la costa de Argentina puede ser bien descripta por una relación potencial (fractal). La dimensión fractal </a:t>
            </a:r>
            <a:r>
              <a:rPr lang="es-ES_tradnl" altLang="en-US" i="1">
                <a:ea typeface="ＭＳ Ｐゴシック" panose="020B0600070205080204" pitchFamily="34" charset="-128"/>
              </a:rPr>
              <a:t>D</a:t>
            </a:r>
            <a:r>
              <a:rPr lang="es-ES_tradnl" altLang="en-US">
                <a:ea typeface="ＭＳ Ｐゴシック" panose="020B0600070205080204" pitchFamily="34" charset="-128"/>
              </a:rPr>
              <a:t> = 1,16 por Argentina es menos que </a:t>
            </a:r>
            <a:r>
              <a:rPr lang="es-ES_tradnl" altLang="en-US" i="1">
                <a:ea typeface="ＭＳ Ｐゴシック" panose="020B0600070205080204" pitchFamily="34" charset="-128"/>
              </a:rPr>
              <a:t>D</a:t>
            </a:r>
            <a:r>
              <a:rPr lang="es-ES_tradnl" altLang="en-US">
                <a:ea typeface="ＭＳ Ｐゴシック" panose="020B0600070205080204" pitchFamily="34" charset="-128"/>
              </a:rPr>
              <a:t> = 1,25 por Bretaña; podemos decir que la costa de Argentina es más parecida a una línea recta que la de Bretaña, donde hay más accidentes geográficos.</a:t>
            </a:r>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D64F82F1-0453-C944-8DDC-A8922B4B65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defTabSz="954088">
              <a:defRPr sz="2000">
                <a:solidFill>
                  <a:schemeClr val="accent2"/>
                </a:solidFill>
                <a:latin typeface="Times New Roman" panose="02020603050405020304" pitchFamily="18" charset="0"/>
                <a:ea typeface="ＭＳ Ｐゴシック" panose="020B0600070205080204" pitchFamily="34" charset="-128"/>
              </a:defRPr>
            </a:lvl2pPr>
            <a:lvl3pPr marL="1143000" indent="-228600" defTabSz="954088">
              <a:defRPr sz="2000">
                <a:solidFill>
                  <a:schemeClr val="accent2"/>
                </a:solidFill>
                <a:latin typeface="Times New Roman" panose="02020603050405020304" pitchFamily="18" charset="0"/>
                <a:ea typeface="ＭＳ Ｐゴシック" panose="020B0600070205080204" pitchFamily="34" charset="-128"/>
              </a:defRPr>
            </a:lvl3pPr>
            <a:lvl4pPr marL="1600200" indent="-228600" defTabSz="954088">
              <a:defRPr sz="2000">
                <a:solidFill>
                  <a:schemeClr val="accent2"/>
                </a:solidFill>
                <a:latin typeface="Times New Roman" panose="02020603050405020304" pitchFamily="18" charset="0"/>
                <a:ea typeface="ＭＳ Ｐゴシック" panose="020B0600070205080204" pitchFamily="34" charset="-128"/>
              </a:defRPr>
            </a:lvl4pPr>
            <a:lvl5pPr marL="2057400" indent="-228600" defTabSz="954088">
              <a:defRPr sz="2000">
                <a:solidFill>
                  <a:schemeClr val="accent2"/>
                </a:solidFill>
                <a:latin typeface="Times New Roman" panose="02020603050405020304" pitchFamily="18" charset="0"/>
                <a:ea typeface="ＭＳ Ｐゴシック" panose="020B0600070205080204" pitchFamily="34" charset="-128"/>
              </a:defRPr>
            </a:lvl5pPr>
            <a:lvl6pPr marL="25146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fld id="{3EE9FAD7-C5BE-964F-8E03-4F70249E9C22}" type="slidenum">
              <a:rPr lang="en-GB" altLang="en-US" sz="1300">
                <a:solidFill>
                  <a:schemeClr val="tx1"/>
                </a:solidFill>
                <a:latin typeface="Tahoma" panose="020B0604030504040204" pitchFamily="34" charset="0"/>
              </a:rPr>
              <a:pPr/>
              <a:t>47</a:t>
            </a:fld>
            <a:endParaRPr lang="en-GB" altLang="en-US" sz="1300">
              <a:solidFill>
                <a:schemeClr val="tx1"/>
              </a:solidFill>
              <a:latin typeface="Tahoma" panose="020B0604030504040204" pitchFamily="34" charset="0"/>
            </a:endParaRPr>
          </a:p>
        </p:txBody>
      </p:sp>
      <p:sp>
        <p:nvSpPr>
          <p:cNvPr id="94210" name="Rectangle 2">
            <a:extLst>
              <a:ext uri="{FF2B5EF4-FFF2-40B4-BE49-F238E27FC236}">
                <a16:creationId xmlns:a16="http://schemas.microsoft.com/office/drawing/2014/main" id="{34FF9BDC-C23C-0645-9A75-010C9622635F}"/>
              </a:ext>
            </a:extLst>
          </p:cNvPr>
          <p:cNvSpPr>
            <a:spLocks noGrp="1" noRot="1" noChangeAspect="1" noChangeArrowheads="1" noTextEdit="1"/>
          </p:cNvSpPr>
          <p:nvPr>
            <p:ph type="sldImg"/>
          </p:nvPr>
        </p:nvSpPr>
        <p:spPr>
          <a:ln/>
        </p:spPr>
      </p:sp>
      <p:sp>
        <p:nvSpPr>
          <p:cNvPr id="94211" name="Rectangle 3">
            <a:extLst>
              <a:ext uri="{FF2B5EF4-FFF2-40B4-BE49-F238E27FC236}">
                <a16:creationId xmlns:a16="http://schemas.microsoft.com/office/drawing/2014/main" id="{365B824E-ECC4-6D45-BD4D-1278C0241F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000">
                <a:latin typeface="Times New Roman" panose="02020603050405020304" pitchFamily="18" charset="0"/>
                <a:ea typeface="ＭＳ Ｐゴシック" panose="020B0600070205080204" pitchFamily="34" charset="-128"/>
              </a:rPr>
              <a:t>Bring in fact that now we will look at data series where x and y axis have different units.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001426C8-3430-5040-A98B-E0D4A3C354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defTabSz="954088">
              <a:defRPr sz="2000">
                <a:solidFill>
                  <a:schemeClr val="accent2"/>
                </a:solidFill>
                <a:latin typeface="Times New Roman" panose="02020603050405020304" pitchFamily="18" charset="0"/>
                <a:ea typeface="ＭＳ Ｐゴシック" panose="020B0600070205080204" pitchFamily="34" charset="-128"/>
              </a:defRPr>
            </a:lvl2pPr>
            <a:lvl3pPr marL="1143000" indent="-228600" defTabSz="954088">
              <a:defRPr sz="2000">
                <a:solidFill>
                  <a:schemeClr val="accent2"/>
                </a:solidFill>
                <a:latin typeface="Times New Roman" panose="02020603050405020304" pitchFamily="18" charset="0"/>
                <a:ea typeface="ＭＳ Ｐゴシック" panose="020B0600070205080204" pitchFamily="34" charset="-128"/>
              </a:defRPr>
            </a:lvl3pPr>
            <a:lvl4pPr marL="1600200" indent="-228600" defTabSz="954088">
              <a:defRPr sz="2000">
                <a:solidFill>
                  <a:schemeClr val="accent2"/>
                </a:solidFill>
                <a:latin typeface="Times New Roman" panose="02020603050405020304" pitchFamily="18" charset="0"/>
                <a:ea typeface="ＭＳ Ｐゴシック" panose="020B0600070205080204" pitchFamily="34" charset="-128"/>
              </a:defRPr>
            </a:lvl4pPr>
            <a:lvl5pPr marL="2057400" indent="-228600" defTabSz="954088">
              <a:defRPr sz="2000">
                <a:solidFill>
                  <a:schemeClr val="accent2"/>
                </a:solidFill>
                <a:latin typeface="Times New Roman" panose="02020603050405020304" pitchFamily="18" charset="0"/>
                <a:ea typeface="ＭＳ Ｐゴシック" panose="020B0600070205080204" pitchFamily="34" charset="-128"/>
              </a:defRPr>
            </a:lvl5pPr>
            <a:lvl6pPr marL="25146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fld id="{BB7CA037-2832-6549-B343-7486BEFDC02B}" type="slidenum">
              <a:rPr lang="en-GB" altLang="en-US" sz="1300">
                <a:solidFill>
                  <a:schemeClr val="tx1"/>
                </a:solidFill>
                <a:latin typeface="Tahoma" panose="020B0604030504040204" pitchFamily="34" charset="0"/>
              </a:rPr>
              <a:pPr/>
              <a:t>48</a:t>
            </a:fld>
            <a:endParaRPr lang="en-GB" altLang="en-US" sz="1300">
              <a:solidFill>
                <a:schemeClr val="tx1"/>
              </a:solidFill>
              <a:latin typeface="Tahoma" panose="020B0604030504040204" pitchFamily="34" charset="0"/>
            </a:endParaRPr>
          </a:p>
        </p:txBody>
      </p:sp>
      <p:sp>
        <p:nvSpPr>
          <p:cNvPr id="96258" name="Rectangle 2">
            <a:extLst>
              <a:ext uri="{FF2B5EF4-FFF2-40B4-BE49-F238E27FC236}">
                <a16:creationId xmlns:a16="http://schemas.microsoft.com/office/drawing/2014/main" id="{AF5FFEAC-7A7E-684B-9B92-E036230EA9B4}"/>
              </a:ext>
            </a:extLst>
          </p:cNvPr>
          <p:cNvSpPr>
            <a:spLocks noGrp="1" noRot="1" noChangeAspect="1" noChangeArrowheads="1" noTextEdit="1"/>
          </p:cNvSpPr>
          <p:nvPr>
            <p:ph type="sldImg"/>
          </p:nvPr>
        </p:nvSpPr>
        <p:spPr>
          <a:ln/>
        </p:spPr>
      </p:sp>
      <p:sp>
        <p:nvSpPr>
          <p:cNvPr id="96259" name="Rectangle 3">
            <a:extLst>
              <a:ext uri="{FF2B5EF4-FFF2-40B4-BE49-F238E27FC236}">
                <a16:creationId xmlns:a16="http://schemas.microsoft.com/office/drawing/2014/main" id="{6604EB77-A605-9649-9024-15E18831CA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000">
                <a:latin typeface="Times New Roman" panose="02020603050405020304" pitchFamily="18" charset="0"/>
                <a:ea typeface="ＭＳ Ｐゴシック" panose="020B0600070205080204" pitchFamily="34" charset="-128"/>
              </a:rPr>
              <a:t>Fuego de bosque.</a:t>
            </a:r>
          </a:p>
          <a:p>
            <a:r>
              <a:rPr lang="en-US" altLang="en-US" sz="1000">
                <a:latin typeface="Times New Roman" panose="02020603050405020304" pitchFamily="18" charset="0"/>
                <a:ea typeface="ＭＳ Ｐゴシック" panose="020B0600070205080204" pitchFamily="34" charset="-128"/>
              </a:rPr>
              <a:t>Contra de Caja</a:t>
            </a:r>
          </a:p>
          <a:p>
            <a:endParaRPr lang="en-US" altLang="en-US" sz="100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9F44D7D2-B0D5-D44A-A636-EDB901250E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defTabSz="954088">
              <a:defRPr sz="2000">
                <a:solidFill>
                  <a:schemeClr val="accent2"/>
                </a:solidFill>
                <a:latin typeface="Times New Roman" panose="02020603050405020304" pitchFamily="18" charset="0"/>
                <a:ea typeface="ＭＳ Ｐゴシック" panose="020B0600070205080204" pitchFamily="34" charset="-128"/>
              </a:defRPr>
            </a:lvl2pPr>
            <a:lvl3pPr marL="1143000" indent="-228600" defTabSz="954088">
              <a:defRPr sz="2000">
                <a:solidFill>
                  <a:schemeClr val="accent2"/>
                </a:solidFill>
                <a:latin typeface="Times New Roman" panose="02020603050405020304" pitchFamily="18" charset="0"/>
                <a:ea typeface="ＭＳ Ｐゴシック" panose="020B0600070205080204" pitchFamily="34" charset="-128"/>
              </a:defRPr>
            </a:lvl3pPr>
            <a:lvl4pPr marL="1600200" indent="-228600" defTabSz="954088">
              <a:defRPr sz="2000">
                <a:solidFill>
                  <a:schemeClr val="accent2"/>
                </a:solidFill>
                <a:latin typeface="Times New Roman" panose="02020603050405020304" pitchFamily="18" charset="0"/>
                <a:ea typeface="ＭＳ Ｐゴシック" panose="020B0600070205080204" pitchFamily="34" charset="-128"/>
              </a:defRPr>
            </a:lvl4pPr>
            <a:lvl5pPr marL="2057400" indent="-228600" defTabSz="954088">
              <a:defRPr sz="2000">
                <a:solidFill>
                  <a:schemeClr val="accent2"/>
                </a:solidFill>
                <a:latin typeface="Times New Roman" panose="02020603050405020304" pitchFamily="18" charset="0"/>
                <a:ea typeface="ＭＳ Ｐゴシック" panose="020B0600070205080204" pitchFamily="34" charset="-128"/>
              </a:defRPr>
            </a:lvl5pPr>
            <a:lvl6pPr marL="25146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fld id="{2A9FF78E-17A4-E946-96DB-C3D0DFA2668D}" type="slidenum">
              <a:rPr lang="en-GB" altLang="en-US" sz="1300">
                <a:solidFill>
                  <a:schemeClr val="tx1"/>
                </a:solidFill>
                <a:latin typeface="Tahoma" panose="020B0604030504040204" pitchFamily="34" charset="0"/>
              </a:rPr>
              <a:pPr/>
              <a:t>49</a:t>
            </a:fld>
            <a:endParaRPr lang="en-GB" altLang="en-US" sz="1300">
              <a:solidFill>
                <a:schemeClr val="tx1"/>
              </a:solidFill>
              <a:latin typeface="Tahoma" panose="020B0604030504040204" pitchFamily="34" charset="0"/>
            </a:endParaRPr>
          </a:p>
        </p:txBody>
      </p:sp>
      <p:sp>
        <p:nvSpPr>
          <p:cNvPr id="98306" name="Rectangle 2">
            <a:extLst>
              <a:ext uri="{FF2B5EF4-FFF2-40B4-BE49-F238E27FC236}">
                <a16:creationId xmlns:a16="http://schemas.microsoft.com/office/drawing/2014/main" id="{B1971D7F-4696-DB4F-A711-18AB5B78E761}"/>
              </a:ext>
            </a:extLst>
          </p:cNvPr>
          <p:cNvSpPr>
            <a:spLocks noGrp="1" noRot="1" noChangeAspect="1" noChangeArrowheads="1" noTextEdit="1"/>
          </p:cNvSpPr>
          <p:nvPr>
            <p:ph type="sldImg"/>
          </p:nvPr>
        </p:nvSpPr>
        <p:spPr>
          <a:ln/>
        </p:spPr>
      </p:sp>
      <p:sp>
        <p:nvSpPr>
          <p:cNvPr id="98307" name="Rectangle 3">
            <a:extLst>
              <a:ext uri="{FF2B5EF4-FFF2-40B4-BE49-F238E27FC236}">
                <a16:creationId xmlns:a16="http://schemas.microsoft.com/office/drawing/2014/main" id="{9F5D9760-47E4-8C4B-A274-C0A5246922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6CA4DDA1-2668-AE42-9D53-1811CABE36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defTabSz="954088">
              <a:defRPr sz="2000">
                <a:solidFill>
                  <a:schemeClr val="accent2"/>
                </a:solidFill>
                <a:latin typeface="Times New Roman" panose="02020603050405020304" pitchFamily="18" charset="0"/>
                <a:ea typeface="ＭＳ Ｐゴシック" panose="020B0600070205080204" pitchFamily="34" charset="-128"/>
              </a:defRPr>
            </a:lvl2pPr>
            <a:lvl3pPr marL="1143000" indent="-228600" defTabSz="954088">
              <a:defRPr sz="2000">
                <a:solidFill>
                  <a:schemeClr val="accent2"/>
                </a:solidFill>
                <a:latin typeface="Times New Roman" panose="02020603050405020304" pitchFamily="18" charset="0"/>
                <a:ea typeface="ＭＳ Ｐゴシック" panose="020B0600070205080204" pitchFamily="34" charset="-128"/>
              </a:defRPr>
            </a:lvl3pPr>
            <a:lvl4pPr marL="1600200" indent="-228600" defTabSz="954088">
              <a:defRPr sz="2000">
                <a:solidFill>
                  <a:schemeClr val="accent2"/>
                </a:solidFill>
                <a:latin typeface="Times New Roman" panose="02020603050405020304" pitchFamily="18" charset="0"/>
                <a:ea typeface="ＭＳ Ｐゴシック" panose="020B0600070205080204" pitchFamily="34" charset="-128"/>
              </a:defRPr>
            </a:lvl4pPr>
            <a:lvl5pPr marL="2057400" indent="-228600" defTabSz="954088">
              <a:defRPr sz="2000">
                <a:solidFill>
                  <a:schemeClr val="accent2"/>
                </a:solidFill>
                <a:latin typeface="Times New Roman" panose="02020603050405020304" pitchFamily="18" charset="0"/>
                <a:ea typeface="ＭＳ Ｐゴシック" panose="020B0600070205080204" pitchFamily="34" charset="-128"/>
              </a:defRPr>
            </a:lvl5pPr>
            <a:lvl6pPr marL="25146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fld id="{B1CCD7E8-90B6-FC40-8C6D-3F39749E04A8}" type="slidenum">
              <a:rPr lang="en-GB" altLang="en-US" sz="1300">
                <a:solidFill>
                  <a:schemeClr val="tx1"/>
                </a:solidFill>
                <a:latin typeface="Tahoma" panose="020B0604030504040204" pitchFamily="34" charset="0"/>
              </a:rPr>
              <a:pPr/>
              <a:t>50</a:t>
            </a:fld>
            <a:endParaRPr lang="en-GB" altLang="en-US" sz="1300">
              <a:solidFill>
                <a:schemeClr val="tx1"/>
              </a:solidFill>
              <a:latin typeface="Tahoma" panose="020B0604030504040204" pitchFamily="34" charset="0"/>
            </a:endParaRPr>
          </a:p>
        </p:txBody>
      </p:sp>
      <p:sp>
        <p:nvSpPr>
          <p:cNvPr id="100354" name="Rectangle 2">
            <a:extLst>
              <a:ext uri="{FF2B5EF4-FFF2-40B4-BE49-F238E27FC236}">
                <a16:creationId xmlns:a16="http://schemas.microsoft.com/office/drawing/2014/main" id="{97EB634F-0784-8F42-A6B4-4C77A4618E71}"/>
              </a:ext>
            </a:extLst>
          </p:cNvPr>
          <p:cNvSpPr>
            <a:spLocks noGrp="1" noRot="1" noChangeAspect="1" noChangeArrowheads="1" noTextEdit="1"/>
          </p:cNvSpPr>
          <p:nvPr>
            <p:ph type="sldImg"/>
          </p:nvPr>
        </p:nvSpPr>
        <p:spPr>
          <a:ln/>
        </p:spPr>
      </p:sp>
      <p:sp>
        <p:nvSpPr>
          <p:cNvPr id="100355" name="Rectangle 3">
            <a:extLst>
              <a:ext uri="{FF2B5EF4-FFF2-40B4-BE49-F238E27FC236}">
                <a16:creationId xmlns:a16="http://schemas.microsoft.com/office/drawing/2014/main" id="{A94CA553-4DF3-3147-BD03-2E18360542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B7D7026C-7ABF-1843-AA9C-0A8143CDF3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defTabSz="954088">
              <a:defRPr sz="2000">
                <a:solidFill>
                  <a:schemeClr val="accent2"/>
                </a:solidFill>
                <a:latin typeface="Times New Roman" panose="02020603050405020304" pitchFamily="18" charset="0"/>
                <a:ea typeface="ＭＳ Ｐゴシック" panose="020B0600070205080204" pitchFamily="34" charset="-128"/>
              </a:defRPr>
            </a:lvl2pPr>
            <a:lvl3pPr marL="1143000" indent="-228600" defTabSz="954088">
              <a:defRPr sz="2000">
                <a:solidFill>
                  <a:schemeClr val="accent2"/>
                </a:solidFill>
                <a:latin typeface="Times New Roman" panose="02020603050405020304" pitchFamily="18" charset="0"/>
                <a:ea typeface="ＭＳ Ｐゴシック" panose="020B0600070205080204" pitchFamily="34" charset="-128"/>
              </a:defRPr>
            </a:lvl3pPr>
            <a:lvl4pPr marL="1600200" indent="-228600" defTabSz="954088">
              <a:defRPr sz="2000">
                <a:solidFill>
                  <a:schemeClr val="accent2"/>
                </a:solidFill>
                <a:latin typeface="Times New Roman" panose="02020603050405020304" pitchFamily="18" charset="0"/>
                <a:ea typeface="ＭＳ Ｐゴシック" panose="020B0600070205080204" pitchFamily="34" charset="-128"/>
              </a:defRPr>
            </a:lvl4pPr>
            <a:lvl5pPr marL="2057400" indent="-228600" defTabSz="954088">
              <a:defRPr sz="2000">
                <a:solidFill>
                  <a:schemeClr val="accent2"/>
                </a:solidFill>
                <a:latin typeface="Times New Roman" panose="02020603050405020304" pitchFamily="18" charset="0"/>
                <a:ea typeface="ＭＳ Ｐゴシック" panose="020B0600070205080204" pitchFamily="34" charset="-128"/>
              </a:defRPr>
            </a:lvl5pPr>
            <a:lvl6pPr marL="25146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fld id="{906AB854-95D6-7740-AC34-48C35815051B}" type="slidenum">
              <a:rPr lang="en-GB" altLang="en-US" sz="1300">
                <a:solidFill>
                  <a:schemeClr val="tx1"/>
                </a:solidFill>
                <a:latin typeface="Tahoma" panose="020B0604030504040204" pitchFamily="34" charset="0"/>
              </a:rPr>
              <a:pPr/>
              <a:t>51</a:t>
            </a:fld>
            <a:endParaRPr lang="en-GB" altLang="en-US" sz="1300">
              <a:solidFill>
                <a:schemeClr val="tx1"/>
              </a:solidFill>
              <a:latin typeface="Tahoma" panose="020B0604030504040204" pitchFamily="34" charset="0"/>
            </a:endParaRPr>
          </a:p>
        </p:txBody>
      </p:sp>
      <p:sp>
        <p:nvSpPr>
          <p:cNvPr id="102402" name="Rectangle 2">
            <a:extLst>
              <a:ext uri="{FF2B5EF4-FFF2-40B4-BE49-F238E27FC236}">
                <a16:creationId xmlns:a16="http://schemas.microsoft.com/office/drawing/2014/main" id="{40114105-23E9-774F-87C7-754A492D39FF}"/>
              </a:ext>
            </a:extLst>
          </p:cNvPr>
          <p:cNvSpPr>
            <a:spLocks noGrp="1" noRot="1" noChangeAspect="1" noChangeArrowheads="1" noTextEdit="1"/>
          </p:cNvSpPr>
          <p:nvPr>
            <p:ph type="sldImg"/>
          </p:nvPr>
        </p:nvSpPr>
        <p:spPr>
          <a:ln/>
        </p:spPr>
      </p:sp>
      <p:sp>
        <p:nvSpPr>
          <p:cNvPr id="102403" name="Rectangle 3">
            <a:extLst>
              <a:ext uri="{FF2B5EF4-FFF2-40B4-BE49-F238E27FC236}">
                <a16:creationId xmlns:a16="http://schemas.microsoft.com/office/drawing/2014/main" id="{D9591C19-96B3-9240-934F-842C8224F3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294EA-9A0C-4B4E-824D-144DF5471B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9F7793-1691-C445-A8D4-12AE6547B3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7CC2B8-3D0E-0946-A0AA-74D57DEC9F5D}"/>
              </a:ext>
            </a:extLst>
          </p:cNvPr>
          <p:cNvSpPr>
            <a:spLocks noGrp="1"/>
          </p:cNvSpPr>
          <p:nvPr>
            <p:ph type="dt" sz="half" idx="10"/>
          </p:nvPr>
        </p:nvSpPr>
        <p:spPr/>
        <p:txBody>
          <a:bodyPr/>
          <a:lstStyle/>
          <a:p>
            <a:fld id="{C084EAD1-8304-AA44-A49F-44C7AEFE60C4}" type="datetimeFigureOut">
              <a:rPr lang="en-US" smtClean="0"/>
              <a:t>1/17/24</a:t>
            </a:fld>
            <a:endParaRPr lang="en-US"/>
          </a:p>
        </p:txBody>
      </p:sp>
      <p:sp>
        <p:nvSpPr>
          <p:cNvPr id="5" name="Footer Placeholder 4">
            <a:extLst>
              <a:ext uri="{FF2B5EF4-FFF2-40B4-BE49-F238E27FC236}">
                <a16:creationId xmlns:a16="http://schemas.microsoft.com/office/drawing/2014/main" id="{A651FAD6-8778-1A47-BECC-1064620468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3EFDE5-0474-184D-A88A-7E50FA7BD366}"/>
              </a:ext>
            </a:extLst>
          </p:cNvPr>
          <p:cNvSpPr>
            <a:spLocks noGrp="1"/>
          </p:cNvSpPr>
          <p:nvPr>
            <p:ph type="sldNum" sz="quarter" idx="12"/>
          </p:nvPr>
        </p:nvSpPr>
        <p:spPr/>
        <p:txBody>
          <a:bodyPr/>
          <a:lstStyle/>
          <a:p>
            <a:fld id="{02655468-8F2C-B14B-96F4-55F0B9F49BFE}" type="slidenum">
              <a:rPr lang="en-US" smtClean="0"/>
              <a:t>‹#›</a:t>
            </a:fld>
            <a:endParaRPr lang="en-US"/>
          </a:p>
        </p:txBody>
      </p:sp>
    </p:spTree>
    <p:extLst>
      <p:ext uri="{BB962C8B-B14F-4D97-AF65-F5344CB8AC3E}">
        <p14:creationId xmlns:p14="http://schemas.microsoft.com/office/powerpoint/2010/main" val="4158437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10EA8-03DE-1A42-98A7-4D17430AE4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6C57B1-805C-F04F-8268-85688A953E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15D03B-D6DC-B447-BF70-CA6B4F5F8153}"/>
              </a:ext>
            </a:extLst>
          </p:cNvPr>
          <p:cNvSpPr>
            <a:spLocks noGrp="1"/>
          </p:cNvSpPr>
          <p:nvPr>
            <p:ph type="dt" sz="half" idx="10"/>
          </p:nvPr>
        </p:nvSpPr>
        <p:spPr/>
        <p:txBody>
          <a:bodyPr/>
          <a:lstStyle/>
          <a:p>
            <a:fld id="{C084EAD1-8304-AA44-A49F-44C7AEFE60C4}" type="datetimeFigureOut">
              <a:rPr lang="en-US" smtClean="0"/>
              <a:t>1/17/24</a:t>
            </a:fld>
            <a:endParaRPr lang="en-US"/>
          </a:p>
        </p:txBody>
      </p:sp>
      <p:sp>
        <p:nvSpPr>
          <p:cNvPr id="5" name="Footer Placeholder 4">
            <a:extLst>
              <a:ext uri="{FF2B5EF4-FFF2-40B4-BE49-F238E27FC236}">
                <a16:creationId xmlns:a16="http://schemas.microsoft.com/office/drawing/2014/main" id="{85417086-50CE-2E47-B7DC-27E69BE4C5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A6FE85-5918-1048-8EDD-5C0607385C8B}"/>
              </a:ext>
            </a:extLst>
          </p:cNvPr>
          <p:cNvSpPr>
            <a:spLocks noGrp="1"/>
          </p:cNvSpPr>
          <p:nvPr>
            <p:ph type="sldNum" sz="quarter" idx="12"/>
          </p:nvPr>
        </p:nvSpPr>
        <p:spPr/>
        <p:txBody>
          <a:bodyPr/>
          <a:lstStyle/>
          <a:p>
            <a:fld id="{02655468-8F2C-B14B-96F4-55F0B9F49BFE}" type="slidenum">
              <a:rPr lang="en-US" smtClean="0"/>
              <a:t>‹#›</a:t>
            </a:fld>
            <a:endParaRPr lang="en-US"/>
          </a:p>
        </p:txBody>
      </p:sp>
    </p:spTree>
    <p:extLst>
      <p:ext uri="{BB962C8B-B14F-4D97-AF65-F5344CB8AC3E}">
        <p14:creationId xmlns:p14="http://schemas.microsoft.com/office/powerpoint/2010/main" val="1646655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EF9C95-338B-5445-8467-C83F5D5F17F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AB2084-31BA-EA45-ADA6-911D5ABB2B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685592-2A39-494F-BD7B-B324559E81F5}"/>
              </a:ext>
            </a:extLst>
          </p:cNvPr>
          <p:cNvSpPr>
            <a:spLocks noGrp="1"/>
          </p:cNvSpPr>
          <p:nvPr>
            <p:ph type="dt" sz="half" idx="10"/>
          </p:nvPr>
        </p:nvSpPr>
        <p:spPr/>
        <p:txBody>
          <a:bodyPr/>
          <a:lstStyle/>
          <a:p>
            <a:fld id="{C084EAD1-8304-AA44-A49F-44C7AEFE60C4}" type="datetimeFigureOut">
              <a:rPr lang="en-US" smtClean="0"/>
              <a:t>1/17/24</a:t>
            </a:fld>
            <a:endParaRPr lang="en-US"/>
          </a:p>
        </p:txBody>
      </p:sp>
      <p:sp>
        <p:nvSpPr>
          <p:cNvPr id="5" name="Footer Placeholder 4">
            <a:extLst>
              <a:ext uri="{FF2B5EF4-FFF2-40B4-BE49-F238E27FC236}">
                <a16:creationId xmlns:a16="http://schemas.microsoft.com/office/drawing/2014/main" id="{8EE9BBD8-E015-1F4C-91E7-DAE44E26F0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21371-6D5F-1A4F-9AF3-635BDADF0A44}"/>
              </a:ext>
            </a:extLst>
          </p:cNvPr>
          <p:cNvSpPr>
            <a:spLocks noGrp="1"/>
          </p:cNvSpPr>
          <p:nvPr>
            <p:ph type="sldNum" sz="quarter" idx="12"/>
          </p:nvPr>
        </p:nvSpPr>
        <p:spPr/>
        <p:txBody>
          <a:bodyPr/>
          <a:lstStyle/>
          <a:p>
            <a:fld id="{02655468-8F2C-B14B-96F4-55F0B9F49BFE}" type="slidenum">
              <a:rPr lang="en-US" smtClean="0"/>
              <a:t>‹#›</a:t>
            </a:fld>
            <a:endParaRPr lang="en-US"/>
          </a:p>
        </p:txBody>
      </p:sp>
    </p:spTree>
    <p:extLst>
      <p:ext uri="{BB962C8B-B14F-4D97-AF65-F5344CB8AC3E}">
        <p14:creationId xmlns:p14="http://schemas.microsoft.com/office/powerpoint/2010/main" val="724232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4">
            <a:extLst>
              <a:ext uri="{FF2B5EF4-FFF2-40B4-BE49-F238E27FC236}">
                <a16:creationId xmlns:a16="http://schemas.microsoft.com/office/drawing/2014/main" id="{1433B9D3-69C5-E04C-9DAE-6D81C1A7CE9F}"/>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0C06E887-CDE6-C942-8EC9-9CDAF0BC84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1708D85F-AB74-4E46-BE50-AF192F57D22D}"/>
              </a:ext>
            </a:extLst>
          </p:cNvPr>
          <p:cNvSpPr>
            <a:spLocks noGrp="1" noChangeArrowheads="1"/>
          </p:cNvSpPr>
          <p:nvPr>
            <p:ph type="sldNum" sz="quarter" idx="12"/>
          </p:nvPr>
        </p:nvSpPr>
        <p:spPr>
          <a:ln/>
        </p:spPr>
        <p:txBody>
          <a:bodyPr/>
          <a:lstStyle>
            <a:lvl1pPr>
              <a:defRPr/>
            </a:lvl1pPr>
          </a:lstStyle>
          <a:p>
            <a:fld id="{45994E04-8E4D-094C-8709-B065AF4DFF18}" type="slidenum">
              <a:rPr lang="en-US" altLang="en-US"/>
              <a:pPr/>
              <a:t>‹#›</a:t>
            </a:fld>
            <a:r>
              <a:rPr lang="en-US" altLang="en-US"/>
              <a:t>/40</a:t>
            </a:r>
          </a:p>
        </p:txBody>
      </p:sp>
    </p:spTree>
    <p:extLst>
      <p:ext uri="{BB962C8B-B14F-4D97-AF65-F5344CB8AC3E}">
        <p14:creationId xmlns:p14="http://schemas.microsoft.com/office/powerpoint/2010/main" val="139413370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a:extLst>
              <a:ext uri="{FF2B5EF4-FFF2-40B4-BE49-F238E27FC236}">
                <a16:creationId xmlns:a16="http://schemas.microsoft.com/office/drawing/2014/main" id="{241E3843-6478-C84A-81AA-1991A0D4532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5FC4B94-3C69-7347-896A-4EDE0E29C5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DE68DF0-7E0C-EE43-BB7E-B0D3E2F8AA21}"/>
              </a:ext>
            </a:extLst>
          </p:cNvPr>
          <p:cNvSpPr>
            <a:spLocks noGrp="1" noChangeArrowheads="1"/>
          </p:cNvSpPr>
          <p:nvPr>
            <p:ph type="sldNum" sz="quarter" idx="12"/>
          </p:nvPr>
        </p:nvSpPr>
        <p:spPr>
          <a:ln/>
        </p:spPr>
        <p:txBody>
          <a:bodyPr/>
          <a:lstStyle>
            <a:lvl1pPr>
              <a:defRPr/>
            </a:lvl1pPr>
          </a:lstStyle>
          <a:p>
            <a:fld id="{A5B2571E-4C49-4248-9CE0-F0EFDC688811}" type="slidenum">
              <a:rPr lang="en-US" altLang="en-US"/>
              <a:pPr/>
              <a:t>‹#›</a:t>
            </a:fld>
            <a:r>
              <a:rPr lang="en-US" altLang="en-US"/>
              <a:t>/40</a:t>
            </a:r>
          </a:p>
        </p:txBody>
      </p:sp>
    </p:spTree>
    <p:extLst>
      <p:ext uri="{BB962C8B-B14F-4D97-AF65-F5344CB8AC3E}">
        <p14:creationId xmlns:p14="http://schemas.microsoft.com/office/powerpoint/2010/main" val="183630199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4568D-EF36-CB4B-A4C8-227BD9FDE0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638814-3A07-9343-9CEB-515849BB97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754A08-3B07-C443-BE68-F98EBCB39C0D}"/>
              </a:ext>
            </a:extLst>
          </p:cNvPr>
          <p:cNvSpPr>
            <a:spLocks noGrp="1"/>
          </p:cNvSpPr>
          <p:nvPr>
            <p:ph type="dt" sz="half" idx="10"/>
          </p:nvPr>
        </p:nvSpPr>
        <p:spPr/>
        <p:txBody>
          <a:bodyPr/>
          <a:lstStyle/>
          <a:p>
            <a:fld id="{C084EAD1-8304-AA44-A49F-44C7AEFE60C4}" type="datetimeFigureOut">
              <a:rPr lang="en-US" smtClean="0"/>
              <a:t>1/17/24</a:t>
            </a:fld>
            <a:endParaRPr lang="en-US"/>
          </a:p>
        </p:txBody>
      </p:sp>
      <p:sp>
        <p:nvSpPr>
          <p:cNvPr id="5" name="Footer Placeholder 4">
            <a:extLst>
              <a:ext uri="{FF2B5EF4-FFF2-40B4-BE49-F238E27FC236}">
                <a16:creationId xmlns:a16="http://schemas.microsoft.com/office/drawing/2014/main" id="{10B2E9AC-A306-9C4D-8846-C9A6F4DB05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111F6B-7754-5A40-8CAF-E9B43C31BC34}"/>
              </a:ext>
            </a:extLst>
          </p:cNvPr>
          <p:cNvSpPr>
            <a:spLocks noGrp="1"/>
          </p:cNvSpPr>
          <p:nvPr>
            <p:ph type="sldNum" sz="quarter" idx="12"/>
          </p:nvPr>
        </p:nvSpPr>
        <p:spPr/>
        <p:txBody>
          <a:bodyPr/>
          <a:lstStyle/>
          <a:p>
            <a:fld id="{02655468-8F2C-B14B-96F4-55F0B9F49BFE}" type="slidenum">
              <a:rPr lang="en-US" smtClean="0"/>
              <a:t>‹#›</a:t>
            </a:fld>
            <a:endParaRPr lang="en-US"/>
          </a:p>
        </p:txBody>
      </p:sp>
    </p:spTree>
    <p:extLst>
      <p:ext uri="{BB962C8B-B14F-4D97-AF65-F5344CB8AC3E}">
        <p14:creationId xmlns:p14="http://schemas.microsoft.com/office/powerpoint/2010/main" val="2572209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9B208-53BE-A749-8723-8E603A2029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6F67FA-9298-ED43-8B00-18B0B31613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43FA31-4FC4-0F4D-886F-B53EB0E7A173}"/>
              </a:ext>
            </a:extLst>
          </p:cNvPr>
          <p:cNvSpPr>
            <a:spLocks noGrp="1"/>
          </p:cNvSpPr>
          <p:nvPr>
            <p:ph type="dt" sz="half" idx="10"/>
          </p:nvPr>
        </p:nvSpPr>
        <p:spPr/>
        <p:txBody>
          <a:bodyPr/>
          <a:lstStyle/>
          <a:p>
            <a:fld id="{C084EAD1-8304-AA44-A49F-44C7AEFE60C4}" type="datetimeFigureOut">
              <a:rPr lang="en-US" smtClean="0"/>
              <a:t>1/17/24</a:t>
            </a:fld>
            <a:endParaRPr lang="en-US"/>
          </a:p>
        </p:txBody>
      </p:sp>
      <p:sp>
        <p:nvSpPr>
          <p:cNvPr id="5" name="Footer Placeholder 4">
            <a:extLst>
              <a:ext uri="{FF2B5EF4-FFF2-40B4-BE49-F238E27FC236}">
                <a16:creationId xmlns:a16="http://schemas.microsoft.com/office/drawing/2014/main" id="{C5C793DE-6329-1D4B-B7B7-F4F5D30569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FB6674-A547-3847-A2DB-2D20BC00F81D}"/>
              </a:ext>
            </a:extLst>
          </p:cNvPr>
          <p:cNvSpPr>
            <a:spLocks noGrp="1"/>
          </p:cNvSpPr>
          <p:nvPr>
            <p:ph type="sldNum" sz="quarter" idx="12"/>
          </p:nvPr>
        </p:nvSpPr>
        <p:spPr/>
        <p:txBody>
          <a:bodyPr/>
          <a:lstStyle/>
          <a:p>
            <a:fld id="{02655468-8F2C-B14B-96F4-55F0B9F49BFE}" type="slidenum">
              <a:rPr lang="en-US" smtClean="0"/>
              <a:t>‹#›</a:t>
            </a:fld>
            <a:endParaRPr lang="en-US"/>
          </a:p>
        </p:txBody>
      </p:sp>
    </p:spTree>
    <p:extLst>
      <p:ext uri="{BB962C8B-B14F-4D97-AF65-F5344CB8AC3E}">
        <p14:creationId xmlns:p14="http://schemas.microsoft.com/office/powerpoint/2010/main" val="1364936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1C8E0-8592-9041-94E7-489A8D455D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061049-CFBE-4F47-BBD0-D9431C24B1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B46468-103F-394E-B3E4-3EDA683CC9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975F81-A8B2-3840-A8D2-F315EB3EA834}"/>
              </a:ext>
            </a:extLst>
          </p:cNvPr>
          <p:cNvSpPr>
            <a:spLocks noGrp="1"/>
          </p:cNvSpPr>
          <p:nvPr>
            <p:ph type="dt" sz="half" idx="10"/>
          </p:nvPr>
        </p:nvSpPr>
        <p:spPr/>
        <p:txBody>
          <a:bodyPr/>
          <a:lstStyle/>
          <a:p>
            <a:fld id="{C084EAD1-8304-AA44-A49F-44C7AEFE60C4}" type="datetimeFigureOut">
              <a:rPr lang="en-US" smtClean="0"/>
              <a:t>1/17/24</a:t>
            </a:fld>
            <a:endParaRPr lang="en-US"/>
          </a:p>
        </p:txBody>
      </p:sp>
      <p:sp>
        <p:nvSpPr>
          <p:cNvPr id="6" name="Footer Placeholder 5">
            <a:extLst>
              <a:ext uri="{FF2B5EF4-FFF2-40B4-BE49-F238E27FC236}">
                <a16:creationId xmlns:a16="http://schemas.microsoft.com/office/drawing/2014/main" id="{DBE5612B-6C2D-D84E-BF09-896BB54866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1EF7A6-23C5-3B45-95AE-EC4E883C4191}"/>
              </a:ext>
            </a:extLst>
          </p:cNvPr>
          <p:cNvSpPr>
            <a:spLocks noGrp="1"/>
          </p:cNvSpPr>
          <p:nvPr>
            <p:ph type="sldNum" sz="quarter" idx="12"/>
          </p:nvPr>
        </p:nvSpPr>
        <p:spPr/>
        <p:txBody>
          <a:bodyPr/>
          <a:lstStyle/>
          <a:p>
            <a:fld id="{02655468-8F2C-B14B-96F4-55F0B9F49BFE}" type="slidenum">
              <a:rPr lang="en-US" smtClean="0"/>
              <a:t>‹#›</a:t>
            </a:fld>
            <a:endParaRPr lang="en-US"/>
          </a:p>
        </p:txBody>
      </p:sp>
    </p:spTree>
    <p:extLst>
      <p:ext uri="{BB962C8B-B14F-4D97-AF65-F5344CB8AC3E}">
        <p14:creationId xmlns:p14="http://schemas.microsoft.com/office/powerpoint/2010/main" val="3511749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06C17-280F-504E-91D5-3A3F5BB90B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76A99F-D8A7-EA4F-8D16-DBD71A1F42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651966-B3E2-9A49-A623-CB5970C383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5B4BF-F84B-2540-8FB1-045E7E669C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A30C01-B3DF-FC49-8A25-CDFD9CC00A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3D6762-0B49-5541-A9D4-5D33095C7E4E}"/>
              </a:ext>
            </a:extLst>
          </p:cNvPr>
          <p:cNvSpPr>
            <a:spLocks noGrp="1"/>
          </p:cNvSpPr>
          <p:nvPr>
            <p:ph type="dt" sz="half" idx="10"/>
          </p:nvPr>
        </p:nvSpPr>
        <p:spPr/>
        <p:txBody>
          <a:bodyPr/>
          <a:lstStyle/>
          <a:p>
            <a:fld id="{C084EAD1-8304-AA44-A49F-44C7AEFE60C4}" type="datetimeFigureOut">
              <a:rPr lang="en-US" smtClean="0"/>
              <a:t>1/17/24</a:t>
            </a:fld>
            <a:endParaRPr lang="en-US"/>
          </a:p>
        </p:txBody>
      </p:sp>
      <p:sp>
        <p:nvSpPr>
          <p:cNvPr id="8" name="Footer Placeholder 7">
            <a:extLst>
              <a:ext uri="{FF2B5EF4-FFF2-40B4-BE49-F238E27FC236}">
                <a16:creationId xmlns:a16="http://schemas.microsoft.com/office/drawing/2014/main" id="{97FA2D41-3098-B444-B909-D3A793F9E9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8F07FD-5A11-BA42-A855-BBCA15275F10}"/>
              </a:ext>
            </a:extLst>
          </p:cNvPr>
          <p:cNvSpPr>
            <a:spLocks noGrp="1"/>
          </p:cNvSpPr>
          <p:nvPr>
            <p:ph type="sldNum" sz="quarter" idx="12"/>
          </p:nvPr>
        </p:nvSpPr>
        <p:spPr/>
        <p:txBody>
          <a:bodyPr/>
          <a:lstStyle/>
          <a:p>
            <a:fld id="{02655468-8F2C-B14B-96F4-55F0B9F49BFE}" type="slidenum">
              <a:rPr lang="en-US" smtClean="0"/>
              <a:t>‹#›</a:t>
            </a:fld>
            <a:endParaRPr lang="en-US"/>
          </a:p>
        </p:txBody>
      </p:sp>
    </p:spTree>
    <p:extLst>
      <p:ext uri="{BB962C8B-B14F-4D97-AF65-F5344CB8AC3E}">
        <p14:creationId xmlns:p14="http://schemas.microsoft.com/office/powerpoint/2010/main" val="4129693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7A1CD-B939-1948-A921-CF3DC44023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0CE4B4-595A-8041-9520-75083DE9D643}"/>
              </a:ext>
            </a:extLst>
          </p:cNvPr>
          <p:cNvSpPr>
            <a:spLocks noGrp="1"/>
          </p:cNvSpPr>
          <p:nvPr>
            <p:ph type="dt" sz="half" idx="10"/>
          </p:nvPr>
        </p:nvSpPr>
        <p:spPr/>
        <p:txBody>
          <a:bodyPr/>
          <a:lstStyle/>
          <a:p>
            <a:fld id="{C084EAD1-8304-AA44-A49F-44C7AEFE60C4}" type="datetimeFigureOut">
              <a:rPr lang="en-US" smtClean="0"/>
              <a:t>1/17/24</a:t>
            </a:fld>
            <a:endParaRPr lang="en-US"/>
          </a:p>
        </p:txBody>
      </p:sp>
      <p:sp>
        <p:nvSpPr>
          <p:cNvPr id="4" name="Footer Placeholder 3">
            <a:extLst>
              <a:ext uri="{FF2B5EF4-FFF2-40B4-BE49-F238E27FC236}">
                <a16:creationId xmlns:a16="http://schemas.microsoft.com/office/drawing/2014/main" id="{08800327-C0D5-B24B-A52B-B058817364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3B3EC9-80D9-294A-99AB-3CE3084BA07C}"/>
              </a:ext>
            </a:extLst>
          </p:cNvPr>
          <p:cNvSpPr>
            <a:spLocks noGrp="1"/>
          </p:cNvSpPr>
          <p:nvPr>
            <p:ph type="sldNum" sz="quarter" idx="12"/>
          </p:nvPr>
        </p:nvSpPr>
        <p:spPr/>
        <p:txBody>
          <a:bodyPr/>
          <a:lstStyle/>
          <a:p>
            <a:fld id="{02655468-8F2C-B14B-96F4-55F0B9F49BFE}" type="slidenum">
              <a:rPr lang="en-US" smtClean="0"/>
              <a:t>‹#›</a:t>
            </a:fld>
            <a:endParaRPr lang="en-US"/>
          </a:p>
        </p:txBody>
      </p:sp>
    </p:spTree>
    <p:extLst>
      <p:ext uri="{BB962C8B-B14F-4D97-AF65-F5344CB8AC3E}">
        <p14:creationId xmlns:p14="http://schemas.microsoft.com/office/powerpoint/2010/main" val="3991494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B933CD-A850-D84F-8C4C-1DF66529DF45}"/>
              </a:ext>
            </a:extLst>
          </p:cNvPr>
          <p:cNvSpPr>
            <a:spLocks noGrp="1"/>
          </p:cNvSpPr>
          <p:nvPr>
            <p:ph type="dt" sz="half" idx="10"/>
          </p:nvPr>
        </p:nvSpPr>
        <p:spPr/>
        <p:txBody>
          <a:bodyPr/>
          <a:lstStyle/>
          <a:p>
            <a:fld id="{C084EAD1-8304-AA44-A49F-44C7AEFE60C4}" type="datetimeFigureOut">
              <a:rPr lang="en-US" smtClean="0"/>
              <a:t>1/17/24</a:t>
            </a:fld>
            <a:endParaRPr lang="en-US"/>
          </a:p>
        </p:txBody>
      </p:sp>
      <p:sp>
        <p:nvSpPr>
          <p:cNvPr id="3" name="Footer Placeholder 2">
            <a:extLst>
              <a:ext uri="{FF2B5EF4-FFF2-40B4-BE49-F238E27FC236}">
                <a16:creationId xmlns:a16="http://schemas.microsoft.com/office/drawing/2014/main" id="{3BFDA95B-F4A2-724B-8D8C-671493523C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CAC968-0124-6449-8AC6-69D49950A54D}"/>
              </a:ext>
            </a:extLst>
          </p:cNvPr>
          <p:cNvSpPr>
            <a:spLocks noGrp="1"/>
          </p:cNvSpPr>
          <p:nvPr>
            <p:ph type="sldNum" sz="quarter" idx="12"/>
          </p:nvPr>
        </p:nvSpPr>
        <p:spPr/>
        <p:txBody>
          <a:bodyPr/>
          <a:lstStyle/>
          <a:p>
            <a:fld id="{02655468-8F2C-B14B-96F4-55F0B9F49BFE}" type="slidenum">
              <a:rPr lang="en-US" smtClean="0"/>
              <a:t>‹#›</a:t>
            </a:fld>
            <a:endParaRPr lang="en-US"/>
          </a:p>
        </p:txBody>
      </p:sp>
    </p:spTree>
    <p:extLst>
      <p:ext uri="{BB962C8B-B14F-4D97-AF65-F5344CB8AC3E}">
        <p14:creationId xmlns:p14="http://schemas.microsoft.com/office/powerpoint/2010/main" val="2739159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A9845-1A7F-1F42-8B1D-55E66C4E45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49E504-19FE-EE4A-87DA-0A67B11842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1FE90E-FC37-D844-B581-8C0ABF76C0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62AFFD-0C54-B74E-89A3-6D6DF284A2A6}"/>
              </a:ext>
            </a:extLst>
          </p:cNvPr>
          <p:cNvSpPr>
            <a:spLocks noGrp="1"/>
          </p:cNvSpPr>
          <p:nvPr>
            <p:ph type="dt" sz="half" idx="10"/>
          </p:nvPr>
        </p:nvSpPr>
        <p:spPr/>
        <p:txBody>
          <a:bodyPr/>
          <a:lstStyle/>
          <a:p>
            <a:fld id="{C084EAD1-8304-AA44-A49F-44C7AEFE60C4}" type="datetimeFigureOut">
              <a:rPr lang="en-US" smtClean="0"/>
              <a:t>1/17/24</a:t>
            </a:fld>
            <a:endParaRPr lang="en-US"/>
          </a:p>
        </p:txBody>
      </p:sp>
      <p:sp>
        <p:nvSpPr>
          <p:cNvPr id="6" name="Footer Placeholder 5">
            <a:extLst>
              <a:ext uri="{FF2B5EF4-FFF2-40B4-BE49-F238E27FC236}">
                <a16:creationId xmlns:a16="http://schemas.microsoft.com/office/drawing/2014/main" id="{9EE4E13F-03DD-2A48-A043-CB5A5FBA32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B5FA5E-C75D-F248-881A-2357A884A907}"/>
              </a:ext>
            </a:extLst>
          </p:cNvPr>
          <p:cNvSpPr>
            <a:spLocks noGrp="1"/>
          </p:cNvSpPr>
          <p:nvPr>
            <p:ph type="sldNum" sz="quarter" idx="12"/>
          </p:nvPr>
        </p:nvSpPr>
        <p:spPr/>
        <p:txBody>
          <a:bodyPr/>
          <a:lstStyle/>
          <a:p>
            <a:fld id="{02655468-8F2C-B14B-96F4-55F0B9F49BFE}" type="slidenum">
              <a:rPr lang="en-US" smtClean="0"/>
              <a:t>‹#›</a:t>
            </a:fld>
            <a:endParaRPr lang="en-US"/>
          </a:p>
        </p:txBody>
      </p:sp>
    </p:spTree>
    <p:extLst>
      <p:ext uri="{BB962C8B-B14F-4D97-AF65-F5344CB8AC3E}">
        <p14:creationId xmlns:p14="http://schemas.microsoft.com/office/powerpoint/2010/main" val="1831134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A412D-AE41-4345-82F4-B70C1E1FEA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60E18C-3420-D944-A7E3-CE0BC61AAC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77931D-84F0-AE4B-A268-E61403E85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C6E539-E307-004C-A54C-CCDCE41372AB}"/>
              </a:ext>
            </a:extLst>
          </p:cNvPr>
          <p:cNvSpPr>
            <a:spLocks noGrp="1"/>
          </p:cNvSpPr>
          <p:nvPr>
            <p:ph type="dt" sz="half" idx="10"/>
          </p:nvPr>
        </p:nvSpPr>
        <p:spPr/>
        <p:txBody>
          <a:bodyPr/>
          <a:lstStyle/>
          <a:p>
            <a:fld id="{C084EAD1-8304-AA44-A49F-44C7AEFE60C4}" type="datetimeFigureOut">
              <a:rPr lang="en-US" smtClean="0"/>
              <a:t>1/17/24</a:t>
            </a:fld>
            <a:endParaRPr lang="en-US"/>
          </a:p>
        </p:txBody>
      </p:sp>
      <p:sp>
        <p:nvSpPr>
          <p:cNvPr id="6" name="Footer Placeholder 5">
            <a:extLst>
              <a:ext uri="{FF2B5EF4-FFF2-40B4-BE49-F238E27FC236}">
                <a16:creationId xmlns:a16="http://schemas.microsoft.com/office/drawing/2014/main" id="{89113715-2760-0340-9A3D-98D1985F16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7252E7-EE8D-ED4F-B3C6-40B86E2CEEF0}"/>
              </a:ext>
            </a:extLst>
          </p:cNvPr>
          <p:cNvSpPr>
            <a:spLocks noGrp="1"/>
          </p:cNvSpPr>
          <p:nvPr>
            <p:ph type="sldNum" sz="quarter" idx="12"/>
          </p:nvPr>
        </p:nvSpPr>
        <p:spPr/>
        <p:txBody>
          <a:bodyPr/>
          <a:lstStyle/>
          <a:p>
            <a:fld id="{02655468-8F2C-B14B-96F4-55F0B9F49BFE}" type="slidenum">
              <a:rPr lang="en-US" smtClean="0"/>
              <a:t>‹#›</a:t>
            </a:fld>
            <a:endParaRPr lang="en-US"/>
          </a:p>
        </p:txBody>
      </p:sp>
    </p:spTree>
    <p:extLst>
      <p:ext uri="{BB962C8B-B14F-4D97-AF65-F5344CB8AC3E}">
        <p14:creationId xmlns:p14="http://schemas.microsoft.com/office/powerpoint/2010/main" val="2612894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CD1E72-93C7-D240-A01A-5B9DFE80AF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B570EB-BE07-1741-883A-F1AD69F3DC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3096DF-DDC6-ED45-BF0E-0883CEA30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84EAD1-8304-AA44-A49F-44C7AEFE60C4}" type="datetimeFigureOut">
              <a:rPr lang="en-US" smtClean="0"/>
              <a:t>1/17/24</a:t>
            </a:fld>
            <a:endParaRPr lang="en-US"/>
          </a:p>
        </p:txBody>
      </p:sp>
      <p:sp>
        <p:nvSpPr>
          <p:cNvPr id="5" name="Footer Placeholder 4">
            <a:extLst>
              <a:ext uri="{FF2B5EF4-FFF2-40B4-BE49-F238E27FC236}">
                <a16:creationId xmlns:a16="http://schemas.microsoft.com/office/drawing/2014/main" id="{5041077A-8FEA-B242-9C61-6D6ABA8912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4D56B6-D8B4-BE4C-9F0C-8D91A5E72B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655468-8F2C-B14B-96F4-55F0B9F49BFE}" type="slidenum">
              <a:rPr lang="en-US" smtClean="0"/>
              <a:t>‹#›</a:t>
            </a:fld>
            <a:endParaRPr lang="en-US"/>
          </a:p>
        </p:txBody>
      </p:sp>
    </p:spTree>
    <p:extLst>
      <p:ext uri="{BB962C8B-B14F-4D97-AF65-F5344CB8AC3E}">
        <p14:creationId xmlns:p14="http://schemas.microsoft.com/office/powerpoint/2010/main" val="29585374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140.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310.png"/></Relationships>
</file>

<file path=ppt/slides/_rels/slide29.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130.png"/></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gif"/><Relationship Id="rId1" Type="http://schemas.openxmlformats.org/officeDocument/2006/relationships/slideLayout" Target="../slideLayouts/slideLayout4.xml"/><Relationship Id="rId5" Type="http://schemas.openxmlformats.org/officeDocument/2006/relationships/image" Target="../media/image190.png"/><Relationship Id="rId4" Type="http://schemas.openxmlformats.org/officeDocument/2006/relationships/image" Target="../media/image180.png"/></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3.png"/><Relationship Id="rId1" Type="http://schemas.openxmlformats.org/officeDocument/2006/relationships/slideLayout" Target="../slideLayouts/slideLayout4.xml"/><Relationship Id="rId5" Type="http://schemas.openxmlformats.org/officeDocument/2006/relationships/image" Target="../media/image430.png"/><Relationship Id="rId4" Type="http://schemas.openxmlformats.org/officeDocument/2006/relationships/image" Target="../media/image44.jpg"/></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51.png"/><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png"/><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gif"/><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58.png"/><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BCB07-49DB-9942-921B-43A5D2D06D9D}"/>
              </a:ext>
            </a:extLst>
          </p:cNvPr>
          <p:cNvSpPr>
            <a:spLocks noGrp="1"/>
          </p:cNvSpPr>
          <p:nvPr>
            <p:ph type="ctrTitle"/>
          </p:nvPr>
        </p:nvSpPr>
        <p:spPr/>
        <p:txBody>
          <a:bodyPr/>
          <a:lstStyle/>
          <a:p>
            <a:r>
              <a:rPr lang="en-US" dirty="0"/>
              <a:t>Fractals, Chaos, Complexity</a:t>
            </a:r>
            <a:br>
              <a:rPr lang="en-US" dirty="0"/>
            </a:br>
            <a:r>
              <a:rPr lang="en-US" dirty="0"/>
              <a:t>Physics-EPS 30</a:t>
            </a:r>
          </a:p>
        </p:txBody>
      </p:sp>
      <p:sp>
        <p:nvSpPr>
          <p:cNvPr id="3" name="Subtitle 2">
            <a:extLst>
              <a:ext uri="{FF2B5EF4-FFF2-40B4-BE49-F238E27FC236}">
                <a16:creationId xmlns:a16="http://schemas.microsoft.com/office/drawing/2014/main" id="{B56FF128-7410-514F-BA54-5466446AF764}"/>
              </a:ext>
            </a:extLst>
          </p:cNvPr>
          <p:cNvSpPr>
            <a:spLocks noGrp="1"/>
          </p:cNvSpPr>
          <p:nvPr>
            <p:ph type="subTitle" idx="1"/>
          </p:nvPr>
        </p:nvSpPr>
        <p:spPr/>
        <p:txBody>
          <a:bodyPr>
            <a:normAutofit/>
          </a:bodyPr>
          <a:lstStyle/>
          <a:p>
            <a:r>
              <a:rPr lang="en-US" dirty="0"/>
              <a:t>Lecture 3</a:t>
            </a:r>
          </a:p>
          <a:p>
            <a:r>
              <a:rPr lang="en-US" dirty="0"/>
              <a:t>Fractal Dimensions</a:t>
            </a:r>
          </a:p>
          <a:p>
            <a:r>
              <a:rPr lang="en-US" sz="2000" dirty="0"/>
              <a:t> https://</a:t>
            </a:r>
            <a:r>
              <a:rPr lang="en-US" sz="2000" dirty="0" err="1"/>
              <a:t>en.wikipedia.org</a:t>
            </a:r>
            <a:r>
              <a:rPr lang="en-US" sz="2000" dirty="0"/>
              <a:t>/wiki/</a:t>
            </a:r>
            <a:r>
              <a:rPr lang="en-US" sz="2000" dirty="0" err="1"/>
              <a:t>Fractal_dimension</a:t>
            </a:r>
            <a:endParaRPr lang="en-US" sz="2000" dirty="0"/>
          </a:p>
        </p:txBody>
      </p:sp>
    </p:spTree>
    <p:extLst>
      <p:ext uri="{BB962C8B-B14F-4D97-AF65-F5344CB8AC3E}">
        <p14:creationId xmlns:p14="http://schemas.microsoft.com/office/powerpoint/2010/main" val="4093448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B1A1DF-6411-4F45-BFF2-037999158E36}"/>
              </a:ext>
            </a:extLst>
          </p:cNvPr>
          <p:cNvSpPr>
            <a:spLocks noGrp="1"/>
          </p:cNvSpPr>
          <p:nvPr>
            <p:ph type="title"/>
          </p:nvPr>
        </p:nvSpPr>
        <p:spPr>
          <a:xfrm>
            <a:off x="838200" y="365125"/>
            <a:ext cx="5334000" cy="1325563"/>
          </a:xfrm>
        </p:spPr>
        <p:txBody>
          <a:bodyPr/>
          <a:lstStyle/>
          <a:p>
            <a:r>
              <a:rPr lang="en-US" dirty="0"/>
              <a:t>Fractal Dimensions</a:t>
            </a:r>
          </a:p>
        </p:txBody>
      </p:sp>
      <p:sp>
        <p:nvSpPr>
          <p:cNvPr id="5" name="Content Placeholder 4">
            <a:extLst>
              <a:ext uri="{FF2B5EF4-FFF2-40B4-BE49-F238E27FC236}">
                <a16:creationId xmlns:a16="http://schemas.microsoft.com/office/drawing/2014/main" id="{6B679855-3179-0348-838E-6A3E704A2755}"/>
              </a:ext>
            </a:extLst>
          </p:cNvPr>
          <p:cNvSpPr>
            <a:spLocks noGrp="1"/>
          </p:cNvSpPr>
          <p:nvPr>
            <p:ph sz="half" idx="1"/>
          </p:nvPr>
        </p:nvSpPr>
        <p:spPr/>
        <p:txBody>
          <a:bodyPr>
            <a:normAutofit/>
          </a:bodyPr>
          <a:lstStyle/>
          <a:p>
            <a:r>
              <a:rPr lang="en-US" sz="1800" dirty="0"/>
              <a:t>The relationship of an increasing fractal dimension with space-filling might be taken to mean fractal dimensions measure density, but that is not so</a:t>
            </a:r>
          </a:p>
          <a:p>
            <a:r>
              <a:rPr lang="en-US" sz="1800" dirty="0"/>
              <a:t>Instead, a fractal dimension measures complexity, a concept related to certain key features of fractals, self-similarity and detail or irregularity.</a:t>
            </a:r>
          </a:p>
          <a:p>
            <a:r>
              <a:rPr lang="en-US" sz="1800" dirty="0"/>
              <a:t>These features are evident in the two examples of fractal curves at right</a:t>
            </a:r>
          </a:p>
          <a:p>
            <a:r>
              <a:rPr lang="en-US" sz="1800" dirty="0"/>
              <a:t>Both are curves with topological dimension of 1 (they consist of many line segments)</a:t>
            </a:r>
          </a:p>
          <a:p>
            <a:r>
              <a:rPr lang="en-US" sz="1800" dirty="0"/>
              <a:t>One might therefore hope to be able to measure their length and derivative in the same way as with ordinary curves. </a:t>
            </a:r>
            <a:r>
              <a:rPr lang="en-US" sz="1800" dirty="0">
                <a:solidFill>
                  <a:srgbClr val="002BFF"/>
                </a:solidFill>
              </a:rPr>
              <a:t>(NOT!)</a:t>
            </a:r>
          </a:p>
        </p:txBody>
      </p:sp>
      <p:pic>
        <p:nvPicPr>
          <p:cNvPr id="7" name="Content Placeholder 7">
            <a:extLst>
              <a:ext uri="{FF2B5EF4-FFF2-40B4-BE49-F238E27FC236}">
                <a16:creationId xmlns:a16="http://schemas.microsoft.com/office/drawing/2014/main" id="{339511DE-292A-9440-8044-4E90228F9F20}"/>
              </a:ext>
            </a:extLst>
          </p:cNvPr>
          <p:cNvPicPr>
            <a:picLocks noGrp="1" noChangeAspect="1"/>
          </p:cNvPicPr>
          <p:nvPr>
            <p:ph sz="half" idx="2"/>
          </p:nvPr>
        </p:nvPicPr>
        <p:blipFill>
          <a:blip r:embed="rId2"/>
          <a:stretch>
            <a:fillRect/>
          </a:stretch>
        </p:blipFill>
        <p:spPr>
          <a:xfrm>
            <a:off x="7953908" y="365126"/>
            <a:ext cx="2938506" cy="2938506"/>
          </a:xfrm>
        </p:spPr>
      </p:pic>
      <p:pic>
        <p:nvPicPr>
          <p:cNvPr id="8" name="Picture 7">
            <a:extLst>
              <a:ext uri="{FF2B5EF4-FFF2-40B4-BE49-F238E27FC236}">
                <a16:creationId xmlns:a16="http://schemas.microsoft.com/office/drawing/2014/main" id="{49D2168E-8D6C-3A46-AE56-F3A2A08C8CE6}"/>
              </a:ext>
            </a:extLst>
          </p:cNvPr>
          <p:cNvPicPr>
            <a:picLocks noChangeAspect="1"/>
          </p:cNvPicPr>
          <p:nvPr/>
        </p:nvPicPr>
        <p:blipFill>
          <a:blip r:embed="rId3"/>
          <a:stretch>
            <a:fillRect/>
          </a:stretch>
        </p:blipFill>
        <p:spPr>
          <a:xfrm>
            <a:off x="8038590" y="3658583"/>
            <a:ext cx="2769141" cy="2938507"/>
          </a:xfrm>
          <a:prstGeom prst="rect">
            <a:avLst/>
          </a:prstGeom>
        </p:spPr>
      </p:pic>
    </p:spTree>
    <p:extLst>
      <p:ext uri="{BB962C8B-B14F-4D97-AF65-F5344CB8AC3E}">
        <p14:creationId xmlns:p14="http://schemas.microsoft.com/office/powerpoint/2010/main" val="3554437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50D13-E218-3743-82C8-BB5E67299052}"/>
              </a:ext>
            </a:extLst>
          </p:cNvPr>
          <p:cNvSpPr>
            <a:spLocks noGrp="1"/>
          </p:cNvSpPr>
          <p:nvPr>
            <p:ph type="title"/>
          </p:nvPr>
        </p:nvSpPr>
        <p:spPr/>
        <p:txBody>
          <a:bodyPr/>
          <a:lstStyle/>
          <a:p>
            <a:r>
              <a:rPr lang="en-US" dirty="0"/>
              <a:t>Fractal Dimensions</a:t>
            </a:r>
          </a:p>
        </p:txBody>
      </p:sp>
      <p:sp>
        <p:nvSpPr>
          <p:cNvPr id="3" name="Content Placeholder 2">
            <a:extLst>
              <a:ext uri="{FF2B5EF4-FFF2-40B4-BE49-F238E27FC236}">
                <a16:creationId xmlns:a16="http://schemas.microsoft.com/office/drawing/2014/main" id="{7AB420DD-3F66-9B4D-9609-BCAE27B2576E}"/>
              </a:ext>
            </a:extLst>
          </p:cNvPr>
          <p:cNvSpPr>
            <a:spLocks noGrp="1"/>
          </p:cNvSpPr>
          <p:nvPr>
            <p:ph idx="1"/>
          </p:nvPr>
        </p:nvSpPr>
        <p:spPr/>
        <p:txBody>
          <a:bodyPr>
            <a:noAutofit/>
          </a:bodyPr>
          <a:lstStyle/>
          <a:p>
            <a:r>
              <a:rPr lang="en-US" sz="2000" dirty="0"/>
              <a:t>Fractal curves have complexity in the form of self-similarity and detail that ordinary curves lack.</a:t>
            </a:r>
          </a:p>
          <a:p>
            <a:r>
              <a:rPr lang="en-US" sz="2000" dirty="0"/>
              <a:t>The self-similarity lies in the </a:t>
            </a:r>
            <a:r>
              <a:rPr lang="en-US" sz="2000" dirty="0">
                <a:solidFill>
                  <a:srgbClr val="002BFF"/>
                </a:solidFill>
              </a:rPr>
              <a:t>infinite scaling</a:t>
            </a:r>
            <a:r>
              <a:rPr lang="en-US" sz="2000" dirty="0"/>
              <a:t>, and the detail in the defining elements of each set. </a:t>
            </a:r>
          </a:p>
          <a:p>
            <a:r>
              <a:rPr lang="en-US" sz="2000" dirty="0"/>
              <a:t>The </a:t>
            </a:r>
            <a:r>
              <a:rPr lang="en-US" sz="2000" dirty="0">
                <a:solidFill>
                  <a:srgbClr val="002BFF"/>
                </a:solidFill>
              </a:rPr>
              <a:t>length between any two points on these curves is infinite</a:t>
            </a:r>
            <a:r>
              <a:rPr lang="en-US" sz="2000" dirty="0"/>
              <a:t>, no matter how close together the two points are, which means that it is impossible to approximate the length of such a curve by partitioning the curve into many small segments. </a:t>
            </a:r>
          </a:p>
          <a:p>
            <a:r>
              <a:rPr lang="en-US" sz="2000" dirty="0">
                <a:solidFill>
                  <a:srgbClr val="0E1CFF"/>
                </a:solidFill>
              </a:rPr>
              <a:t>Every smaller piece is composed of an infinite number of scaled segments that look exactly like the first iteration. </a:t>
            </a:r>
          </a:p>
          <a:p>
            <a:r>
              <a:rPr lang="en-US" sz="2000" dirty="0"/>
              <a:t>These are not </a:t>
            </a:r>
            <a:r>
              <a:rPr lang="en-US" sz="2000" dirty="0">
                <a:solidFill>
                  <a:srgbClr val="002BFF"/>
                </a:solidFill>
              </a:rPr>
              <a:t>rectifiable</a:t>
            </a:r>
            <a:r>
              <a:rPr lang="en-US" sz="2000" dirty="0"/>
              <a:t> </a:t>
            </a:r>
            <a:r>
              <a:rPr lang="en-US" sz="2000" dirty="0">
                <a:solidFill>
                  <a:srgbClr val="002BFF"/>
                </a:solidFill>
              </a:rPr>
              <a:t>curves</a:t>
            </a:r>
            <a:r>
              <a:rPr lang="en-US" sz="2000" dirty="0"/>
              <a:t>, meaning they cannot be measured by being broken down into many segments approximating their respective lengths. </a:t>
            </a:r>
          </a:p>
          <a:p>
            <a:r>
              <a:rPr lang="en-US" sz="2000" dirty="0"/>
              <a:t>They cannot be meaningfully characterized by finding their lengths and derivatives.</a:t>
            </a:r>
          </a:p>
          <a:p>
            <a:r>
              <a:rPr lang="en-US" sz="2000" dirty="0">
                <a:solidFill>
                  <a:srgbClr val="0E1CFF"/>
                </a:solidFill>
              </a:rPr>
              <a:t>However, their fractal dimensions can be determined, which shows that both fill space more than ordinary lines but less than surfaces</a:t>
            </a:r>
          </a:p>
        </p:txBody>
      </p:sp>
    </p:spTree>
    <p:extLst>
      <p:ext uri="{BB962C8B-B14F-4D97-AF65-F5344CB8AC3E}">
        <p14:creationId xmlns:p14="http://schemas.microsoft.com/office/powerpoint/2010/main" val="1591582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37AE1-AD6E-FC45-A8E0-0D861A321DBE}"/>
              </a:ext>
            </a:extLst>
          </p:cNvPr>
          <p:cNvSpPr>
            <a:spLocks noGrp="1"/>
          </p:cNvSpPr>
          <p:nvPr>
            <p:ph type="title"/>
          </p:nvPr>
        </p:nvSpPr>
        <p:spPr/>
        <p:txBody>
          <a:bodyPr/>
          <a:lstStyle/>
          <a:p>
            <a:r>
              <a:rPr lang="en-US" dirty="0"/>
              <a:t>Fractal Dimensions</a:t>
            </a:r>
          </a:p>
        </p:txBody>
      </p:sp>
      <p:sp>
        <p:nvSpPr>
          <p:cNvPr id="3" name="Content Placeholder 2">
            <a:extLst>
              <a:ext uri="{FF2B5EF4-FFF2-40B4-BE49-F238E27FC236}">
                <a16:creationId xmlns:a16="http://schemas.microsoft.com/office/drawing/2014/main" id="{D533E5F5-0EBB-4645-A4F4-F1880DFE0E57}"/>
              </a:ext>
            </a:extLst>
          </p:cNvPr>
          <p:cNvSpPr>
            <a:spLocks noGrp="1"/>
          </p:cNvSpPr>
          <p:nvPr>
            <p:ph idx="1"/>
          </p:nvPr>
        </p:nvSpPr>
        <p:spPr/>
        <p:txBody>
          <a:bodyPr>
            <a:normAutofit/>
          </a:bodyPr>
          <a:lstStyle/>
          <a:p>
            <a:r>
              <a:rPr lang="en-US" sz="2400" dirty="0"/>
              <a:t>Overall, fractals show several types and degrees of self-similarity and detail that may not be easily visualized. </a:t>
            </a:r>
          </a:p>
          <a:p>
            <a:r>
              <a:rPr lang="en-US" sz="2400" dirty="0"/>
              <a:t>These include, as examples</a:t>
            </a:r>
          </a:p>
          <a:p>
            <a:pPr lvl="1"/>
            <a:r>
              <a:rPr lang="en-US" sz="2000" dirty="0">
                <a:solidFill>
                  <a:srgbClr val="0E1CFF"/>
                </a:solidFill>
              </a:rPr>
              <a:t>Strange attractors that characterizes chaotic dynamics</a:t>
            </a:r>
          </a:p>
          <a:p>
            <a:pPr lvl="1"/>
            <a:r>
              <a:rPr lang="en-US" sz="2000" dirty="0">
                <a:solidFill>
                  <a:srgbClr val="0E1CFF"/>
                </a:solidFill>
              </a:rPr>
              <a:t>Julia sets, which can be seen to be complex swirls upon swirls</a:t>
            </a:r>
          </a:p>
          <a:p>
            <a:pPr lvl="1"/>
            <a:r>
              <a:rPr lang="en-US" sz="2000" dirty="0">
                <a:solidFill>
                  <a:srgbClr val="0E1CFF"/>
                </a:solidFill>
              </a:rPr>
              <a:t>Heart rates, which are patterns of rough spikes repeated and scaled in time.</a:t>
            </a:r>
          </a:p>
          <a:p>
            <a:pPr lvl="1"/>
            <a:r>
              <a:rPr lang="en-US" sz="2000" dirty="0">
                <a:solidFill>
                  <a:srgbClr val="0E1CFF"/>
                </a:solidFill>
              </a:rPr>
              <a:t>The coastline of Britain, for instance, exhibits self-similarity of an approximate pattern with approximate scaling</a:t>
            </a:r>
          </a:p>
          <a:p>
            <a:r>
              <a:rPr lang="en-US" sz="2400" dirty="0"/>
              <a:t>Fractal complexity may not always be resolvable into easily grasped units of detail and scale without complex analytic methods, but it is still quantifiable through fractal dimensions</a:t>
            </a:r>
          </a:p>
        </p:txBody>
      </p:sp>
    </p:spTree>
    <p:extLst>
      <p:ext uri="{BB962C8B-B14F-4D97-AF65-F5344CB8AC3E}">
        <p14:creationId xmlns:p14="http://schemas.microsoft.com/office/powerpoint/2010/main" val="2295973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991B64-3524-0F43-A517-638502D48EC2}"/>
              </a:ext>
            </a:extLst>
          </p:cNvPr>
          <p:cNvSpPr>
            <a:spLocks noGrp="1"/>
          </p:cNvSpPr>
          <p:nvPr>
            <p:ph type="title"/>
          </p:nvPr>
        </p:nvSpPr>
        <p:spPr/>
        <p:txBody>
          <a:bodyPr>
            <a:normAutofit/>
          </a:bodyPr>
          <a:lstStyle/>
          <a:p>
            <a:r>
              <a:rPr lang="en-US" sz="4000" dirty="0"/>
              <a:t>Euclidean Dimension and Embedding Dimension</a:t>
            </a:r>
          </a:p>
        </p:txBody>
      </p:sp>
      <p:sp>
        <p:nvSpPr>
          <p:cNvPr id="6" name="Content Placeholder 5">
            <a:extLst>
              <a:ext uri="{FF2B5EF4-FFF2-40B4-BE49-F238E27FC236}">
                <a16:creationId xmlns:a16="http://schemas.microsoft.com/office/drawing/2014/main" id="{DCAB30E0-210E-094E-88FE-903A5E2A7410}"/>
              </a:ext>
            </a:extLst>
          </p:cNvPr>
          <p:cNvSpPr>
            <a:spLocks noGrp="1"/>
          </p:cNvSpPr>
          <p:nvPr>
            <p:ph idx="1"/>
          </p:nvPr>
        </p:nvSpPr>
        <p:spPr/>
        <p:txBody>
          <a:bodyPr>
            <a:normAutofit/>
          </a:bodyPr>
          <a:lstStyle/>
          <a:p>
            <a:r>
              <a:rPr lang="en-US" sz="2000" dirty="0"/>
              <a:t>For sets describing ordinary geometric shapes, the theoretical fractal dimension equals the set's familiar (integer) </a:t>
            </a:r>
            <a:r>
              <a:rPr lang="en-US" sz="2000" dirty="0">
                <a:solidFill>
                  <a:srgbClr val="141BFF"/>
                </a:solidFill>
              </a:rPr>
              <a:t>Euclidean</a:t>
            </a:r>
            <a:r>
              <a:rPr lang="en-US" sz="2000" dirty="0"/>
              <a:t> dimension. </a:t>
            </a:r>
          </a:p>
          <a:p>
            <a:r>
              <a:rPr lang="en-US" sz="2000" dirty="0"/>
              <a:t>Thus:</a:t>
            </a:r>
          </a:p>
          <a:p>
            <a:pPr lvl="1"/>
            <a:r>
              <a:rPr lang="en-US" sz="2000" dirty="0"/>
              <a:t>D =  0 for sets describing points (0-dimensional sets); </a:t>
            </a:r>
          </a:p>
          <a:p>
            <a:pPr lvl="1"/>
            <a:r>
              <a:rPr lang="en-US" sz="2000" dirty="0"/>
              <a:t>D = 1 for sets describing lines (1-dimensional sets having length only); </a:t>
            </a:r>
          </a:p>
          <a:p>
            <a:pPr lvl="1"/>
            <a:r>
              <a:rPr lang="en-US" sz="2000" dirty="0"/>
              <a:t>D = 2 for sets describing surfaces (2-dimensional sets having length and width); </a:t>
            </a:r>
          </a:p>
          <a:p>
            <a:pPr lvl="1"/>
            <a:r>
              <a:rPr lang="en-US" sz="2000" dirty="0"/>
              <a:t>D = 3 for sets describing volumes (3-dimensional sets having length, width, and height). </a:t>
            </a:r>
          </a:p>
          <a:p>
            <a:r>
              <a:rPr lang="en-US" sz="2000" dirty="0"/>
              <a:t>But this changes for fractal sets. </a:t>
            </a:r>
          </a:p>
          <a:p>
            <a:r>
              <a:rPr lang="en-US" sz="2000" dirty="0"/>
              <a:t>If the fractal dimension of a set is </a:t>
            </a:r>
            <a:r>
              <a:rPr lang="en-US" sz="2000" dirty="0">
                <a:solidFill>
                  <a:srgbClr val="141BFF"/>
                </a:solidFill>
              </a:rPr>
              <a:t>not an integer</a:t>
            </a:r>
            <a:r>
              <a:rPr lang="en-US" sz="2000" dirty="0"/>
              <a:t>, the set is considered to have fractal geometry.</a:t>
            </a:r>
          </a:p>
          <a:p>
            <a:r>
              <a:rPr lang="en-US" sz="2000" dirty="0"/>
              <a:t>The </a:t>
            </a:r>
            <a:r>
              <a:rPr lang="en-US" sz="2000" dirty="0">
                <a:solidFill>
                  <a:srgbClr val="141BFF"/>
                </a:solidFill>
              </a:rPr>
              <a:t>Embedding Dimension </a:t>
            </a:r>
            <a:r>
              <a:rPr lang="en-US" sz="2000" dirty="0"/>
              <a:t>is the (integer) dimension of the space in which the fractal is contained</a:t>
            </a:r>
          </a:p>
          <a:p>
            <a:endParaRPr lang="en-US" sz="2000" dirty="0"/>
          </a:p>
        </p:txBody>
      </p:sp>
    </p:spTree>
    <p:extLst>
      <p:ext uri="{BB962C8B-B14F-4D97-AF65-F5344CB8AC3E}">
        <p14:creationId xmlns:p14="http://schemas.microsoft.com/office/powerpoint/2010/main" val="824809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A9A6F-128D-1345-927D-306EA8954390}"/>
              </a:ext>
            </a:extLst>
          </p:cNvPr>
          <p:cNvSpPr>
            <a:spLocks noGrp="1"/>
          </p:cNvSpPr>
          <p:nvPr>
            <p:ph type="title"/>
          </p:nvPr>
        </p:nvSpPr>
        <p:spPr/>
        <p:txBody>
          <a:bodyPr/>
          <a:lstStyle/>
          <a:p>
            <a:r>
              <a:rPr lang="en-US" dirty="0"/>
              <a:t>Change of Scale: A Symmetry of Fractals</a:t>
            </a:r>
          </a:p>
        </p:txBody>
      </p:sp>
      <p:pic>
        <p:nvPicPr>
          <p:cNvPr id="5" name="Picture 4" descr="Map&#10;&#10;Description automatically generated">
            <a:extLst>
              <a:ext uri="{FF2B5EF4-FFF2-40B4-BE49-F238E27FC236}">
                <a16:creationId xmlns:a16="http://schemas.microsoft.com/office/drawing/2014/main" id="{261CD38B-4489-0448-9DC4-4E090C8730C5}"/>
              </a:ext>
            </a:extLst>
          </p:cNvPr>
          <p:cNvPicPr>
            <a:picLocks noChangeAspect="1"/>
          </p:cNvPicPr>
          <p:nvPr/>
        </p:nvPicPr>
        <p:blipFill>
          <a:blip r:embed="rId2"/>
          <a:stretch>
            <a:fillRect/>
          </a:stretch>
        </p:blipFill>
        <p:spPr>
          <a:xfrm>
            <a:off x="1152392" y="1690688"/>
            <a:ext cx="3973298" cy="3200400"/>
          </a:xfrm>
          <a:prstGeom prst="rect">
            <a:avLst/>
          </a:prstGeom>
        </p:spPr>
      </p:pic>
      <p:pic>
        <p:nvPicPr>
          <p:cNvPr id="7" name="Picture 6" descr="Map&#10;&#10;Description automatically generated">
            <a:extLst>
              <a:ext uri="{FF2B5EF4-FFF2-40B4-BE49-F238E27FC236}">
                <a16:creationId xmlns:a16="http://schemas.microsoft.com/office/drawing/2014/main" id="{83AA6DEF-6C52-D54E-A678-C0BBA668E595}"/>
              </a:ext>
            </a:extLst>
          </p:cNvPr>
          <p:cNvPicPr>
            <a:picLocks noChangeAspect="1"/>
          </p:cNvPicPr>
          <p:nvPr/>
        </p:nvPicPr>
        <p:blipFill>
          <a:blip r:embed="rId3"/>
          <a:stretch>
            <a:fillRect/>
          </a:stretch>
        </p:blipFill>
        <p:spPr>
          <a:xfrm>
            <a:off x="6828441" y="1690688"/>
            <a:ext cx="3723904" cy="3200400"/>
          </a:xfrm>
          <a:prstGeom prst="rect">
            <a:avLst/>
          </a:prstGeom>
        </p:spPr>
      </p:pic>
      <p:sp>
        <p:nvSpPr>
          <p:cNvPr id="8" name="Right Arrow 7">
            <a:extLst>
              <a:ext uri="{FF2B5EF4-FFF2-40B4-BE49-F238E27FC236}">
                <a16:creationId xmlns:a16="http://schemas.microsoft.com/office/drawing/2014/main" id="{8408E520-C1FB-6546-A854-0E91634F8DE0}"/>
              </a:ext>
            </a:extLst>
          </p:cNvPr>
          <p:cNvSpPr/>
          <p:nvPr/>
        </p:nvSpPr>
        <p:spPr>
          <a:xfrm>
            <a:off x="5700434" y="3186684"/>
            <a:ext cx="524826"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814B6E1-493C-EC49-9392-BFF4BD34FEA7}"/>
              </a:ext>
            </a:extLst>
          </p:cNvPr>
          <p:cNvSpPr txBox="1"/>
          <p:nvPr/>
        </p:nvSpPr>
        <p:spPr>
          <a:xfrm>
            <a:off x="5280917" y="2486346"/>
            <a:ext cx="1376737" cy="369332"/>
          </a:xfrm>
          <a:prstGeom prst="rect">
            <a:avLst/>
          </a:prstGeom>
          <a:noFill/>
        </p:spPr>
        <p:txBody>
          <a:bodyPr wrap="square" rtlCol="0">
            <a:spAutoFit/>
          </a:bodyPr>
          <a:lstStyle/>
          <a:p>
            <a:pPr algn="ctr"/>
            <a:r>
              <a:rPr lang="en-US" dirty="0"/>
              <a:t>Zoom In</a:t>
            </a:r>
          </a:p>
        </p:txBody>
      </p:sp>
      <p:sp>
        <p:nvSpPr>
          <p:cNvPr id="10" name="TextBox 9">
            <a:extLst>
              <a:ext uri="{FF2B5EF4-FFF2-40B4-BE49-F238E27FC236}">
                <a16:creationId xmlns:a16="http://schemas.microsoft.com/office/drawing/2014/main" id="{DA0EB9E7-565D-0440-8979-1B1AE4C2B299}"/>
              </a:ext>
            </a:extLst>
          </p:cNvPr>
          <p:cNvSpPr txBox="1"/>
          <p:nvPr/>
        </p:nvSpPr>
        <p:spPr>
          <a:xfrm>
            <a:off x="1146496" y="4521756"/>
            <a:ext cx="452063" cy="369332"/>
          </a:xfrm>
          <a:prstGeom prst="rect">
            <a:avLst/>
          </a:prstGeom>
          <a:noFill/>
        </p:spPr>
        <p:txBody>
          <a:bodyPr wrap="square" rtlCol="0">
            <a:spAutoFit/>
          </a:bodyPr>
          <a:lstStyle/>
          <a:p>
            <a:r>
              <a:rPr lang="en-US" dirty="0"/>
              <a:t>A</a:t>
            </a:r>
          </a:p>
        </p:txBody>
      </p:sp>
      <p:sp>
        <p:nvSpPr>
          <p:cNvPr id="11" name="TextBox 10">
            <a:extLst>
              <a:ext uri="{FF2B5EF4-FFF2-40B4-BE49-F238E27FC236}">
                <a16:creationId xmlns:a16="http://schemas.microsoft.com/office/drawing/2014/main" id="{9606CFDE-75F3-6F4A-B31B-92A74E9D8F67}"/>
              </a:ext>
            </a:extLst>
          </p:cNvPr>
          <p:cNvSpPr txBox="1"/>
          <p:nvPr/>
        </p:nvSpPr>
        <p:spPr>
          <a:xfrm>
            <a:off x="6834201" y="4521756"/>
            <a:ext cx="452063" cy="369332"/>
          </a:xfrm>
          <a:prstGeom prst="rect">
            <a:avLst/>
          </a:prstGeom>
          <a:noFill/>
        </p:spPr>
        <p:txBody>
          <a:bodyPr wrap="square" rtlCol="0">
            <a:spAutoFit/>
          </a:bodyPr>
          <a:lstStyle/>
          <a:p>
            <a:r>
              <a:rPr lang="en-US" dirty="0"/>
              <a:t>B</a:t>
            </a:r>
          </a:p>
        </p:txBody>
      </p:sp>
      <p:sp>
        <p:nvSpPr>
          <p:cNvPr id="12" name="Rounded Rectangular Callout 11">
            <a:extLst>
              <a:ext uri="{FF2B5EF4-FFF2-40B4-BE49-F238E27FC236}">
                <a16:creationId xmlns:a16="http://schemas.microsoft.com/office/drawing/2014/main" id="{8E84FA03-4CD7-024B-804E-A12E986A8D0E}"/>
              </a:ext>
            </a:extLst>
          </p:cNvPr>
          <p:cNvSpPr/>
          <p:nvPr/>
        </p:nvSpPr>
        <p:spPr>
          <a:xfrm>
            <a:off x="5371448" y="4278440"/>
            <a:ext cx="1112738" cy="612648"/>
          </a:xfrm>
          <a:prstGeom prst="wedgeRoundRectCallout">
            <a:avLst>
              <a:gd name="adj1" fmla="val -79260"/>
              <a:gd name="adj2" fmla="val 4573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Scale Bar </a:t>
            </a:r>
            <a:r>
              <a:rPr lang="en-US" sz="1200" i="1" dirty="0" err="1">
                <a:solidFill>
                  <a:prstClr val="black"/>
                </a:solidFill>
                <a:latin typeface="Symbol" pitchFamily="2" charset="2"/>
              </a:rPr>
              <a:t>d</a:t>
            </a:r>
            <a:r>
              <a:rPr lang="en-US" sz="1200" i="1" baseline="-25000" dirty="0" err="1">
                <a:solidFill>
                  <a:prstClr val="black"/>
                </a:solidFill>
                <a:latin typeface="Symbol" pitchFamily="2" charset="2"/>
              </a:rPr>
              <a:t>A</a:t>
            </a:r>
            <a:endParaRPr lang="en-US" sz="1200" dirty="0">
              <a:solidFill>
                <a:schemeClr val="tx1"/>
              </a:solidFill>
            </a:endParaRPr>
          </a:p>
          <a:p>
            <a:pPr algn="ctr"/>
            <a:r>
              <a:rPr lang="en-US" sz="1200" dirty="0">
                <a:solidFill>
                  <a:schemeClr val="tx1"/>
                </a:solidFill>
              </a:rPr>
              <a:t>= 10 Miles</a:t>
            </a:r>
          </a:p>
        </p:txBody>
      </p:sp>
      <p:sp>
        <p:nvSpPr>
          <p:cNvPr id="13" name="Rounded Rectangular Callout 12">
            <a:extLst>
              <a:ext uri="{FF2B5EF4-FFF2-40B4-BE49-F238E27FC236}">
                <a16:creationId xmlns:a16="http://schemas.microsoft.com/office/drawing/2014/main" id="{96F46C40-F7F6-274A-B4F2-03FE38564E35}"/>
              </a:ext>
            </a:extLst>
          </p:cNvPr>
          <p:cNvSpPr/>
          <p:nvPr/>
        </p:nvSpPr>
        <p:spPr>
          <a:xfrm>
            <a:off x="10896600" y="4278440"/>
            <a:ext cx="1113890" cy="612648"/>
          </a:xfrm>
          <a:prstGeom prst="wedgeRoundRectCallout">
            <a:avLst>
              <a:gd name="adj1" fmla="val -79260"/>
              <a:gd name="adj2" fmla="val 4573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Scale Bar </a:t>
            </a:r>
            <a:r>
              <a:rPr lang="en-US" sz="1200" i="1" dirty="0">
                <a:solidFill>
                  <a:prstClr val="black"/>
                </a:solidFill>
                <a:latin typeface="Symbol" pitchFamily="2" charset="2"/>
              </a:rPr>
              <a:t>d</a:t>
            </a:r>
            <a:r>
              <a:rPr lang="en-US" sz="1200" i="1" baseline="-25000" dirty="0">
                <a:solidFill>
                  <a:prstClr val="black"/>
                </a:solidFill>
                <a:latin typeface="Symbol" pitchFamily="2" charset="2"/>
              </a:rPr>
              <a:t>B</a:t>
            </a:r>
            <a:endParaRPr lang="en-US" sz="1200" dirty="0">
              <a:solidFill>
                <a:schemeClr val="tx1"/>
              </a:solidFill>
            </a:endParaRPr>
          </a:p>
          <a:p>
            <a:pPr algn="ctr"/>
            <a:r>
              <a:rPr lang="en-US" sz="1200" dirty="0">
                <a:solidFill>
                  <a:schemeClr val="tx1"/>
                </a:solidFill>
              </a:rPr>
              <a:t>= 2 Miles</a:t>
            </a:r>
          </a:p>
        </p:txBody>
      </p:sp>
      <p:sp>
        <p:nvSpPr>
          <p:cNvPr id="14" name="TextBox 13">
            <a:extLst>
              <a:ext uri="{FF2B5EF4-FFF2-40B4-BE49-F238E27FC236}">
                <a16:creationId xmlns:a16="http://schemas.microsoft.com/office/drawing/2014/main" id="{D6C7B4F0-68DF-3F43-B15E-DFF10FF1417E}"/>
              </a:ext>
            </a:extLst>
          </p:cNvPr>
          <p:cNvSpPr txBox="1"/>
          <p:nvPr/>
        </p:nvSpPr>
        <p:spPr>
          <a:xfrm>
            <a:off x="719192" y="5225081"/>
            <a:ext cx="10890606" cy="1477328"/>
          </a:xfrm>
          <a:prstGeom prst="rect">
            <a:avLst/>
          </a:prstGeom>
          <a:noFill/>
        </p:spPr>
        <p:txBody>
          <a:bodyPr wrap="square" rtlCol="0">
            <a:spAutoFit/>
          </a:bodyPr>
          <a:lstStyle/>
          <a:p>
            <a:pPr algn="ctr"/>
            <a:r>
              <a:rPr lang="en-US" dirty="0"/>
              <a:t>Change of length for the scale bar:  </a:t>
            </a:r>
          </a:p>
          <a:p>
            <a:pPr algn="ctr"/>
            <a:endParaRPr lang="en-US" dirty="0"/>
          </a:p>
          <a:p>
            <a:pPr algn="ctr"/>
            <a:r>
              <a:rPr lang="en-US" i="1" dirty="0" err="1">
                <a:latin typeface="Symbol" pitchFamily="2" charset="2"/>
              </a:rPr>
              <a:t>d</a:t>
            </a:r>
            <a:r>
              <a:rPr lang="en-US" i="1" baseline="-25000" dirty="0" err="1">
                <a:latin typeface="Symbol" pitchFamily="2" charset="2"/>
              </a:rPr>
              <a:t>A</a:t>
            </a:r>
            <a:r>
              <a:rPr lang="en-US" i="1" dirty="0">
                <a:latin typeface="Symbol" pitchFamily="2" charset="2"/>
              </a:rPr>
              <a:t> </a:t>
            </a:r>
            <a:r>
              <a:rPr lang="en-US" dirty="0"/>
              <a:t>(i.e., = 10 miles)</a:t>
            </a:r>
            <a:r>
              <a:rPr lang="en-US" i="1" dirty="0">
                <a:latin typeface="Symbol" pitchFamily="2" charset="2"/>
              </a:rPr>
              <a:t> </a:t>
            </a:r>
            <a:r>
              <a:rPr lang="en-US" dirty="0">
                <a:latin typeface="Symbol" pitchFamily="2" charset="2"/>
              </a:rPr>
              <a:t>= (1/</a:t>
            </a:r>
            <a:r>
              <a:rPr lang="en-US" i="1" dirty="0"/>
              <a:t>S</a:t>
            </a:r>
            <a:r>
              <a:rPr lang="en-US" dirty="0">
                <a:latin typeface="Symbol" pitchFamily="2" charset="2"/>
              </a:rPr>
              <a:t>) * </a:t>
            </a:r>
            <a:r>
              <a:rPr lang="en-US" i="1" dirty="0">
                <a:latin typeface="Symbol" pitchFamily="2" charset="2"/>
              </a:rPr>
              <a:t>d</a:t>
            </a:r>
            <a:r>
              <a:rPr lang="en-US" i="1" baseline="-25000" dirty="0">
                <a:latin typeface="Symbol" pitchFamily="2" charset="2"/>
              </a:rPr>
              <a:t>B</a:t>
            </a:r>
            <a:r>
              <a:rPr lang="en-US" dirty="0"/>
              <a:t> (i.e., = 2 miles)</a:t>
            </a:r>
          </a:p>
          <a:p>
            <a:pPr algn="ctr"/>
            <a:r>
              <a:rPr lang="en-US" dirty="0">
                <a:latin typeface="Symbol" pitchFamily="2" charset="2"/>
              </a:rPr>
              <a:t>       </a:t>
            </a:r>
          </a:p>
          <a:p>
            <a:pPr algn="ctr"/>
            <a:r>
              <a:rPr lang="en-US" dirty="0"/>
              <a:t>Here S = 1/5.  A value S &lt; 1 represents a Zoom in (magnification).  S &gt; 1 represents a Zoom out </a:t>
            </a:r>
            <a:r>
              <a:rPr lang="en-US"/>
              <a:t>(contraction). </a:t>
            </a:r>
            <a:endParaRPr lang="en-US" dirty="0"/>
          </a:p>
        </p:txBody>
      </p:sp>
      <p:sp>
        <p:nvSpPr>
          <p:cNvPr id="3" name="TextBox 2">
            <a:extLst>
              <a:ext uri="{FF2B5EF4-FFF2-40B4-BE49-F238E27FC236}">
                <a16:creationId xmlns:a16="http://schemas.microsoft.com/office/drawing/2014/main" id="{E84BAA7A-787E-4646-9289-0F82BF8AC5DC}"/>
              </a:ext>
            </a:extLst>
          </p:cNvPr>
          <p:cNvSpPr txBox="1"/>
          <p:nvPr/>
        </p:nvSpPr>
        <p:spPr>
          <a:xfrm>
            <a:off x="8938517" y="5722706"/>
            <a:ext cx="2671281" cy="369332"/>
          </a:xfrm>
          <a:prstGeom prst="rect">
            <a:avLst/>
          </a:prstGeom>
          <a:noFill/>
        </p:spPr>
        <p:txBody>
          <a:bodyPr wrap="square" rtlCol="0">
            <a:spAutoFit/>
          </a:bodyPr>
          <a:lstStyle/>
          <a:p>
            <a:r>
              <a:rPr lang="en-US" dirty="0">
                <a:solidFill>
                  <a:srgbClr val="002BFF"/>
                </a:solidFill>
              </a:rPr>
              <a:t>S is called a “scale factor”</a:t>
            </a:r>
          </a:p>
        </p:txBody>
      </p:sp>
    </p:spTree>
    <p:extLst>
      <p:ext uri="{BB962C8B-B14F-4D97-AF65-F5344CB8AC3E}">
        <p14:creationId xmlns:p14="http://schemas.microsoft.com/office/powerpoint/2010/main" val="1334528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5C14C5-322D-844E-ADAB-5A576E4EEEF9}"/>
              </a:ext>
            </a:extLst>
          </p:cNvPr>
          <p:cNvSpPr>
            <a:spLocks noGrp="1"/>
          </p:cNvSpPr>
          <p:nvPr>
            <p:ph type="title"/>
          </p:nvPr>
        </p:nvSpPr>
        <p:spPr/>
        <p:txBody>
          <a:bodyPr/>
          <a:lstStyle/>
          <a:p>
            <a:r>
              <a:rPr lang="en-US" dirty="0"/>
              <a:t>Fractal Dimensions</a:t>
            </a:r>
          </a:p>
        </p:txBody>
      </p:sp>
      <p:sp>
        <p:nvSpPr>
          <p:cNvPr id="5" name="Content Placeholder 4">
            <a:extLst>
              <a:ext uri="{FF2B5EF4-FFF2-40B4-BE49-F238E27FC236}">
                <a16:creationId xmlns:a16="http://schemas.microsoft.com/office/drawing/2014/main" id="{FAEBFE40-7205-124D-A5B1-AABCD4C585CC}"/>
              </a:ext>
            </a:extLst>
          </p:cNvPr>
          <p:cNvSpPr>
            <a:spLocks noGrp="1"/>
          </p:cNvSpPr>
          <p:nvPr>
            <p:ph sz="half" idx="1"/>
          </p:nvPr>
        </p:nvSpPr>
        <p:spPr>
          <a:xfrm>
            <a:off x="241160" y="1825625"/>
            <a:ext cx="5778640" cy="4351338"/>
          </a:xfrm>
        </p:spPr>
        <p:txBody>
          <a:bodyPr>
            <a:noAutofit/>
          </a:bodyPr>
          <a:lstStyle/>
          <a:p>
            <a:r>
              <a:rPr lang="en-US" sz="2000" dirty="0"/>
              <a:t>A fractal dimension is an index for characterizing fractal patterns or sets by quantifying their complexity as a ratio of the change in detail to the change in scale.</a:t>
            </a:r>
          </a:p>
          <a:p>
            <a:r>
              <a:rPr lang="en-US" sz="2000" dirty="0"/>
              <a:t>Fractal dimensions are used to characterize a broad spectrum of objects ranging from the abstract to practical phenomena, including turbulence, river networks, urban growth, human physiology, medicine, and market trends</a:t>
            </a:r>
          </a:p>
          <a:p>
            <a:r>
              <a:rPr lang="en-US" sz="2000" dirty="0"/>
              <a:t>As we have noted, the essential idea of fractional or fractal dimensions has a long history in mathematics that can be traced back to the 1600s, but the terms fractal and fractal dimension were coined by mathematician Benoit Mandelbrot in 1975</a:t>
            </a:r>
          </a:p>
        </p:txBody>
      </p:sp>
      <p:pic>
        <p:nvPicPr>
          <p:cNvPr id="6148" name="Picture 4" descr="Related image">
            <a:extLst>
              <a:ext uri="{FF2B5EF4-FFF2-40B4-BE49-F238E27FC236}">
                <a16:creationId xmlns:a16="http://schemas.microsoft.com/office/drawing/2014/main" id="{66E480DC-325B-914C-8BA7-A0B661C152D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1664147"/>
            <a:ext cx="5181600" cy="387140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EC92D11-EF4F-7C48-80A9-3EE49006AAA1}"/>
                  </a:ext>
                </a:extLst>
              </p:cNvPr>
              <p:cNvSpPr txBox="1"/>
              <p:nvPr/>
            </p:nvSpPr>
            <p:spPr>
              <a:xfrm>
                <a:off x="8166325" y="168274"/>
                <a:ext cx="2291137" cy="681790"/>
              </a:xfrm>
              <a:prstGeom prst="rect">
                <a:avLst/>
              </a:prstGeom>
              <a:noFill/>
            </p:spPr>
            <p:txBody>
              <a:bodyPr wrap="square" rtlCol="0">
                <a:spAutoFit/>
              </a:bodyPr>
              <a:lstStyle/>
              <a:p>
                <a:r>
                  <a:rPr lang="en-US" sz="2400" dirty="0"/>
                  <a:t>Note: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𝑁</m:t>
                        </m:r>
                      </m:e>
                      <m:sub>
                        <m:r>
                          <a:rPr lang="en-US" sz="2400" i="1" smtClean="0">
                            <a:latin typeface="Cambria Math" panose="02040503050406030204" pitchFamily="18" charset="0"/>
                            <a:ea typeface="Cambria Math" panose="02040503050406030204" pitchFamily="18" charset="0"/>
                          </a:rPr>
                          <m:t>𝛿</m:t>
                        </m:r>
                      </m:sub>
                    </m:sSub>
                    <m:r>
                      <a:rPr lang="en-US" sz="2400" b="0" i="1" smtClean="0">
                        <a:latin typeface="Cambria Math" panose="02040503050406030204" pitchFamily="18" charset="0"/>
                        <a:ea typeface="Cambria Math" panose="02040503050406030204" pitchFamily="18" charset="0"/>
                      </a:rPr>
                      <m:t>∝ </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1</m:t>
                        </m:r>
                      </m:num>
                      <m:den>
                        <m:eqArr>
                          <m:eqArrPr>
                            <m:ctrlPr>
                              <a:rPr lang="en-US" sz="2400" b="0" i="1" smtClean="0">
                                <a:latin typeface="Cambria Math" panose="02040503050406030204" pitchFamily="18" charset="0"/>
                                <a:ea typeface="Cambria Math" panose="02040503050406030204" pitchFamily="18" charset="0"/>
                              </a:rPr>
                            </m:ctrlPr>
                          </m:eqArrPr>
                          <m:e>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𝛿</m:t>
                                </m:r>
                              </m:e>
                              <m:sup>
                                <m:r>
                                  <a:rPr lang="en-US" sz="2400" b="0" i="1" smtClean="0">
                                    <a:latin typeface="Cambria Math" panose="02040503050406030204" pitchFamily="18" charset="0"/>
                                    <a:ea typeface="Cambria Math" panose="02040503050406030204" pitchFamily="18" charset="0"/>
                                  </a:rPr>
                                  <m:t>𝐷</m:t>
                                </m:r>
                              </m:sup>
                            </m:sSup>
                          </m:e>
                          <m:e>
                            <m:r>
                              <a:rPr lang="en-US" sz="2400" b="0" i="1" smtClean="0">
                                <a:latin typeface="Cambria Math" panose="02040503050406030204" pitchFamily="18" charset="0"/>
                                <a:ea typeface="Cambria Math" panose="02040503050406030204" pitchFamily="18" charset="0"/>
                              </a:rPr>
                              <m:t>  </m:t>
                            </m:r>
                          </m:e>
                        </m:eqArr>
                      </m:den>
                    </m:f>
                  </m:oMath>
                </a14:m>
                <a:endParaRPr lang="en-US" sz="2400" dirty="0"/>
              </a:p>
            </p:txBody>
          </p:sp>
        </mc:Choice>
        <mc:Fallback xmlns="">
          <p:sp>
            <p:nvSpPr>
              <p:cNvPr id="6" name="TextBox 5">
                <a:extLst>
                  <a:ext uri="{FF2B5EF4-FFF2-40B4-BE49-F238E27FC236}">
                    <a16:creationId xmlns:a16="http://schemas.microsoft.com/office/drawing/2014/main" id="{EEC92D11-EF4F-7C48-80A9-3EE49006AAA1}"/>
                  </a:ext>
                </a:extLst>
              </p:cNvPr>
              <p:cNvSpPr txBox="1">
                <a:spLocks noRot="1" noChangeAspect="1" noMove="1" noResize="1" noEditPoints="1" noAdjustHandles="1" noChangeArrowheads="1" noChangeShapeType="1" noTextEdit="1"/>
              </p:cNvSpPr>
              <p:nvPr/>
            </p:nvSpPr>
            <p:spPr>
              <a:xfrm>
                <a:off x="8166325" y="168274"/>
                <a:ext cx="2291137" cy="681790"/>
              </a:xfrm>
              <a:prstGeom prst="rect">
                <a:avLst/>
              </a:prstGeom>
              <a:blipFill>
                <a:blip r:embed="rId3"/>
                <a:stretch>
                  <a:fillRect l="-4420" b="-18519"/>
                </a:stretch>
              </a:blipFill>
            </p:spPr>
            <p:txBody>
              <a:bodyPr/>
              <a:lstStyle/>
              <a:p>
                <a:r>
                  <a:rPr lang="en-US">
                    <a:noFill/>
                  </a:rPr>
                  <a:t> </a:t>
                </a:r>
              </a:p>
            </p:txBody>
          </p:sp>
        </mc:Fallback>
      </mc:AlternateContent>
    </p:spTree>
    <p:extLst>
      <p:ext uri="{BB962C8B-B14F-4D97-AF65-F5344CB8AC3E}">
        <p14:creationId xmlns:p14="http://schemas.microsoft.com/office/powerpoint/2010/main" val="32655660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6A50E-B7FD-644D-995A-8D646C0DC35F}"/>
              </a:ext>
            </a:extLst>
          </p:cNvPr>
          <p:cNvSpPr>
            <a:spLocks noGrp="1"/>
          </p:cNvSpPr>
          <p:nvPr>
            <p:ph type="title"/>
          </p:nvPr>
        </p:nvSpPr>
        <p:spPr/>
        <p:txBody>
          <a:bodyPr/>
          <a:lstStyle/>
          <a:p>
            <a:r>
              <a:rPr lang="en-US" dirty="0"/>
              <a:t>Scale Invariance</a:t>
            </a:r>
          </a:p>
        </p:txBody>
      </p:sp>
      <p:sp>
        <p:nvSpPr>
          <p:cNvPr id="5" name="Content Placeholder 4">
            <a:extLst>
              <a:ext uri="{FF2B5EF4-FFF2-40B4-BE49-F238E27FC236}">
                <a16:creationId xmlns:a16="http://schemas.microsoft.com/office/drawing/2014/main" id="{3F2F18BB-1A0B-3444-AB9D-D879A01B4566}"/>
              </a:ext>
            </a:extLst>
          </p:cNvPr>
          <p:cNvSpPr>
            <a:spLocks noGrp="1"/>
          </p:cNvSpPr>
          <p:nvPr>
            <p:ph idx="1"/>
          </p:nvPr>
        </p:nvSpPr>
        <p:spPr/>
        <p:txBody>
          <a:bodyPr>
            <a:normAutofit/>
          </a:bodyPr>
          <a:lstStyle/>
          <a:p>
            <a:r>
              <a:rPr lang="en-US" sz="2000" dirty="0"/>
              <a:t>In physics, mathematics and statistics, scale invariance is a feature of objects or laws that do not change if scales of length, energy, or other variables, are multiplied by a common factor, and thus represent a universality. </a:t>
            </a:r>
          </a:p>
          <a:p>
            <a:r>
              <a:rPr lang="en-US" sz="2000" dirty="0"/>
              <a:t>In mathematics, scale invariance usually refers to an invariance of individual functions or curves. A closely related concept is self-similarity, where a function or curve is invariant under a discrete subset of the dilations. It is also possible for the probability distributions of random processes to display this kind of scale invariance or self-similarity.</a:t>
            </a:r>
          </a:p>
          <a:p>
            <a:r>
              <a:rPr lang="en-US" sz="2000" dirty="0"/>
              <a:t>In statistical mechanics, scale invariance is a feature of </a:t>
            </a:r>
            <a:r>
              <a:rPr lang="en-US" sz="2000" dirty="0">
                <a:solidFill>
                  <a:srgbClr val="002BFF"/>
                </a:solidFill>
              </a:rPr>
              <a:t>phase transitions</a:t>
            </a:r>
            <a:r>
              <a:rPr lang="en-US" sz="2000" dirty="0"/>
              <a:t>. </a:t>
            </a:r>
          </a:p>
          <a:p>
            <a:r>
              <a:rPr lang="en-US" sz="2000" dirty="0"/>
              <a:t>The key observation is that near a </a:t>
            </a:r>
            <a:r>
              <a:rPr lang="en-US" sz="2000" dirty="0">
                <a:solidFill>
                  <a:srgbClr val="002BFF"/>
                </a:solidFill>
              </a:rPr>
              <a:t>phase transition </a:t>
            </a:r>
            <a:r>
              <a:rPr lang="en-US" sz="2000" dirty="0"/>
              <a:t>or </a:t>
            </a:r>
            <a:r>
              <a:rPr lang="en-US" sz="2000" dirty="0">
                <a:solidFill>
                  <a:srgbClr val="002BFF"/>
                </a:solidFill>
              </a:rPr>
              <a:t>critical point</a:t>
            </a:r>
            <a:r>
              <a:rPr lang="en-US" sz="2000" dirty="0"/>
              <a:t>, fluctuations occur at all length scales, and thus one should look for an explicitly scale-invariant theory to describe the phenomena. </a:t>
            </a:r>
          </a:p>
        </p:txBody>
      </p:sp>
    </p:spTree>
    <p:extLst>
      <p:ext uri="{BB962C8B-B14F-4D97-AF65-F5344CB8AC3E}">
        <p14:creationId xmlns:p14="http://schemas.microsoft.com/office/powerpoint/2010/main" val="2313321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6A50E-B7FD-644D-995A-8D646C0DC35F}"/>
              </a:ext>
            </a:extLst>
          </p:cNvPr>
          <p:cNvSpPr>
            <a:spLocks noGrp="1"/>
          </p:cNvSpPr>
          <p:nvPr>
            <p:ph type="title"/>
          </p:nvPr>
        </p:nvSpPr>
        <p:spPr/>
        <p:txBody>
          <a:bodyPr/>
          <a:lstStyle/>
          <a:p>
            <a:r>
              <a:rPr lang="en-US" dirty="0"/>
              <a:t>Scale Invariance</a:t>
            </a:r>
          </a:p>
        </p:txBody>
      </p:sp>
      <p:pic>
        <p:nvPicPr>
          <p:cNvPr id="4" name="Picture 3" descr="Graphical user interface, text, application&#10;&#10;Description automatically generated">
            <a:extLst>
              <a:ext uri="{FF2B5EF4-FFF2-40B4-BE49-F238E27FC236}">
                <a16:creationId xmlns:a16="http://schemas.microsoft.com/office/drawing/2014/main" id="{17004E97-8B97-304E-BFD1-3E5E1EA434D1}"/>
              </a:ext>
            </a:extLst>
          </p:cNvPr>
          <p:cNvPicPr>
            <a:picLocks noChangeAspect="1"/>
          </p:cNvPicPr>
          <p:nvPr/>
        </p:nvPicPr>
        <p:blipFill>
          <a:blip r:embed="rId2"/>
          <a:stretch>
            <a:fillRect/>
          </a:stretch>
        </p:blipFill>
        <p:spPr>
          <a:xfrm>
            <a:off x="4913113" y="785973"/>
            <a:ext cx="6440687" cy="5286054"/>
          </a:xfrm>
          <a:prstGeom prst="rect">
            <a:avLst/>
          </a:prstGeom>
        </p:spPr>
      </p:pic>
      <p:sp>
        <p:nvSpPr>
          <p:cNvPr id="6" name="TextBox 5">
            <a:extLst>
              <a:ext uri="{FF2B5EF4-FFF2-40B4-BE49-F238E27FC236}">
                <a16:creationId xmlns:a16="http://schemas.microsoft.com/office/drawing/2014/main" id="{E6A44397-A7BC-154D-B711-A2F71AC4CF39}"/>
              </a:ext>
            </a:extLst>
          </p:cNvPr>
          <p:cNvSpPr txBox="1"/>
          <p:nvPr/>
        </p:nvSpPr>
        <p:spPr>
          <a:xfrm>
            <a:off x="2476072" y="6318607"/>
            <a:ext cx="6020656" cy="369332"/>
          </a:xfrm>
          <a:prstGeom prst="rect">
            <a:avLst/>
          </a:prstGeom>
          <a:noFill/>
        </p:spPr>
        <p:txBody>
          <a:bodyPr wrap="square" rtlCol="0">
            <a:spAutoFit/>
          </a:bodyPr>
          <a:lstStyle/>
          <a:p>
            <a:pPr algn="ctr"/>
            <a:r>
              <a:rPr lang="en-US" dirty="0"/>
              <a:t>https://</a:t>
            </a:r>
            <a:r>
              <a:rPr lang="en-US" dirty="0" err="1"/>
              <a:t>en.wikipedia.org</a:t>
            </a:r>
            <a:r>
              <a:rPr lang="en-US" dirty="0"/>
              <a:t>/wiki/</a:t>
            </a:r>
            <a:r>
              <a:rPr lang="en-US" dirty="0" err="1"/>
              <a:t>Scale_invariance</a:t>
            </a:r>
            <a:endParaRPr lang="en-US" dirty="0"/>
          </a:p>
        </p:txBody>
      </p:sp>
      <p:sp>
        <p:nvSpPr>
          <p:cNvPr id="7" name="TextBox 6">
            <a:extLst>
              <a:ext uri="{FF2B5EF4-FFF2-40B4-BE49-F238E27FC236}">
                <a16:creationId xmlns:a16="http://schemas.microsoft.com/office/drawing/2014/main" id="{A3E454F9-56FF-AE46-B56E-E81A9DA0B414}"/>
              </a:ext>
            </a:extLst>
          </p:cNvPr>
          <p:cNvSpPr txBox="1"/>
          <p:nvPr/>
        </p:nvSpPr>
        <p:spPr>
          <a:xfrm>
            <a:off x="838200" y="2989780"/>
            <a:ext cx="3339101" cy="2031325"/>
          </a:xfrm>
          <a:prstGeom prst="rect">
            <a:avLst/>
          </a:prstGeom>
          <a:noFill/>
        </p:spPr>
        <p:txBody>
          <a:bodyPr wrap="square" rtlCol="0">
            <a:spAutoFit/>
          </a:bodyPr>
          <a:lstStyle/>
          <a:p>
            <a:r>
              <a:rPr lang="en-US" dirty="0"/>
              <a:t>Power-law functions are also called </a:t>
            </a:r>
            <a:r>
              <a:rPr lang="en-US" dirty="0">
                <a:solidFill>
                  <a:srgbClr val="002BFF"/>
                </a:solidFill>
              </a:rPr>
              <a:t>homogeneous functions</a:t>
            </a:r>
          </a:p>
          <a:p>
            <a:r>
              <a:rPr lang="en-US" dirty="0"/>
              <a:t>and are characteristic of thermodynamic quantities near a </a:t>
            </a:r>
            <a:r>
              <a:rPr lang="en-US" dirty="0">
                <a:solidFill>
                  <a:srgbClr val="002BFF"/>
                </a:solidFill>
              </a:rPr>
              <a:t>critical point</a:t>
            </a:r>
            <a:endParaRPr lang="en-US" dirty="0"/>
          </a:p>
          <a:p>
            <a:endParaRPr lang="en-US" dirty="0"/>
          </a:p>
          <a:p>
            <a:endParaRPr lang="en-US" dirty="0"/>
          </a:p>
        </p:txBody>
      </p:sp>
      <p:cxnSp>
        <p:nvCxnSpPr>
          <p:cNvPr id="9" name="Straight Arrow Connector 8">
            <a:extLst>
              <a:ext uri="{FF2B5EF4-FFF2-40B4-BE49-F238E27FC236}">
                <a16:creationId xmlns:a16="http://schemas.microsoft.com/office/drawing/2014/main" id="{4E1022CD-58FD-F74D-B106-8D6BCE10B804}"/>
              </a:ext>
            </a:extLst>
          </p:cNvPr>
          <p:cNvCxnSpPr>
            <a:cxnSpLocks/>
          </p:cNvCxnSpPr>
          <p:nvPr/>
        </p:nvCxnSpPr>
        <p:spPr>
          <a:xfrm>
            <a:off x="3842535" y="3589944"/>
            <a:ext cx="1322295" cy="414703"/>
          </a:xfrm>
          <a:prstGeom prst="straightConnector1">
            <a:avLst/>
          </a:prstGeom>
          <a:ln w="38100">
            <a:solidFill>
              <a:srgbClr val="0E1C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1252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B4CF08-0250-EB45-BF72-0E65E313D54B}"/>
              </a:ext>
            </a:extLst>
          </p:cNvPr>
          <p:cNvSpPr>
            <a:spLocks noGrp="1"/>
          </p:cNvSpPr>
          <p:nvPr>
            <p:ph type="title"/>
          </p:nvPr>
        </p:nvSpPr>
        <p:spPr/>
        <p:txBody>
          <a:bodyPr/>
          <a:lstStyle/>
          <a:p>
            <a:r>
              <a:rPr lang="en-US" dirty="0"/>
              <a:t>Fractal Dimensions Summary</a:t>
            </a:r>
          </a:p>
        </p:txBody>
      </p:sp>
      <p:pic>
        <p:nvPicPr>
          <p:cNvPr id="8" name="Content Placeholder 7">
            <a:extLst>
              <a:ext uri="{FF2B5EF4-FFF2-40B4-BE49-F238E27FC236}">
                <a16:creationId xmlns:a16="http://schemas.microsoft.com/office/drawing/2014/main" id="{7B25588D-39DD-5A47-B140-AD67BE133772}"/>
              </a:ext>
            </a:extLst>
          </p:cNvPr>
          <p:cNvPicPr>
            <a:picLocks noGrp="1" noChangeAspect="1"/>
          </p:cNvPicPr>
          <p:nvPr>
            <p:ph sz="half" idx="1"/>
          </p:nvPr>
        </p:nvPicPr>
        <p:blipFill>
          <a:blip r:embed="rId2"/>
          <a:stretch>
            <a:fillRect/>
          </a:stretch>
        </p:blipFill>
        <p:spPr>
          <a:xfrm>
            <a:off x="838200" y="2071846"/>
            <a:ext cx="5181600" cy="3858896"/>
          </a:xfrm>
        </p:spPr>
      </p:pic>
      <p:pic>
        <p:nvPicPr>
          <p:cNvPr id="1026" name="Picture 2" descr="https://upload.wikimedia.org/wikipedia/commons/thumb/4/45/Sierpinski_triangle.svg/220px-Sierpinski_triangle.svg.png">
            <a:extLst>
              <a:ext uri="{FF2B5EF4-FFF2-40B4-BE49-F238E27FC236}">
                <a16:creationId xmlns:a16="http://schemas.microsoft.com/office/drawing/2014/main" id="{E274B643-D037-A146-AF83-8283279B1F4D}"/>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697357" y="2207941"/>
            <a:ext cx="4085871" cy="35472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9CFA6E9-E18C-574D-B206-87CF4736B648}"/>
              </a:ext>
            </a:extLst>
          </p:cNvPr>
          <p:cNvSpPr txBox="1"/>
          <p:nvPr/>
        </p:nvSpPr>
        <p:spPr>
          <a:xfrm>
            <a:off x="1024932" y="6089301"/>
            <a:ext cx="6923314" cy="369332"/>
          </a:xfrm>
          <a:prstGeom prst="rect">
            <a:avLst/>
          </a:prstGeom>
          <a:noFill/>
        </p:spPr>
        <p:txBody>
          <a:bodyPr wrap="square" rtlCol="0">
            <a:spAutoFit/>
          </a:bodyPr>
          <a:lstStyle/>
          <a:p>
            <a:r>
              <a:rPr lang="en-US" dirty="0"/>
              <a:t>Original length scale </a:t>
            </a:r>
            <a:r>
              <a:rPr lang="en-US" i="1" dirty="0">
                <a:latin typeface="Symbol" pitchFamily="2" charset="2"/>
              </a:rPr>
              <a:t>d</a:t>
            </a:r>
            <a:r>
              <a:rPr lang="en-US" i="1" baseline="-25000" dirty="0">
                <a:latin typeface="Symbol" pitchFamily="2" charset="2"/>
              </a:rPr>
              <a:t>1</a:t>
            </a:r>
            <a:r>
              <a:rPr lang="en-US" dirty="0">
                <a:latin typeface="Symbol" pitchFamily="2" charset="2"/>
              </a:rPr>
              <a:t> </a:t>
            </a:r>
            <a:r>
              <a:rPr lang="en-US" i="1" dirty="0">
                <a:latin typeface="Symbol" pitchFamily="2" charset="2"/>
              </a:rPr>
              <a:t>.  </a:t>
            </a:r>
            <a:r>
              <a:rPr lang="en-US" dirty="0"/>
              <a:t>New length scale </a:t>
            </a:r>
            <a:r>
              <a:rPr lang="en-US" i="1" dirty="0">
                <a:latin typeface="Symbol" pitchFamily="2" charset="2"/>
              </a:rPr>
              <a:t>d</a:t>
            </a:r>
            <a:r>
              <a:rPr lang="en-US" i="1" baseline="-25000" dirty="0">
                <a:latin typeface="Symbol" pitchFamily="2" charset="2"/>
              </a:rPr>
              <a:t>2</a:t>
            </a:r>
            <a:r>
              <a:rPr lang="en-US" i="1" dirty="0"/>
              <a:t>  = </a:t>
            </a:r>
            <a:r>
              <a:rPr lang="en-US" i="1" dirty="0">
                <a:latin typeface="Times New Roman" panose="02020603050405020304" pitchFamily="18" charset="0"/>
                <a:cs typeface="Times New Roman" panose="02020603050405020304" pitchFamily="18" charset="0"/>
              </a:rPr>
              <a:t>S </a:t>
            </a:r>
            <a:r>
              <a:rPr lang="en-US" i="1" dirty="0">
                <a:latin typeface="Symbol" pitchFamily="2" charset="2"/>
              </a:rPr>
              <a:t>d</a:t>
            </a:r>
            <a:r>
              <a:rPr lang="en-US" i="1" baseline="-25000" dirty="0">
                <a:latin typeface="Symbol" pitchFamily="2" charset="2"/>
              </a:rPr>
              <a:t>1</a:t>
            </a:r>
            <a:r>
              <a:rPr lang="en-US" i="1" dirty="0">
                <a:latin typeface="Symbol" pitchFamily="2" charset="2"/>
              </a:rPr>
              <a:t>  </a:t>
            </a:r>
            <a:r>
              <a:rPr lang="en-US" dirty="0"/>
              <a:t> </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12C0048-51AB-F345-8F97-CBB32FB92F6D}"/>
                  </a:ext>
                </a:extLst>
              </p:cNvPr>
              <p:cNvSpPr txBox="1"/>
              <p:nvPr/>
            </p:nvSpPr>
            <p:spPr>
              <a:xfrm>
                <a:off x="8166325" y="168274"/>
                <a:ext cx="2291137" cy="681790"/>
              </a:xfrm>
              <a:prstGeom prst="rect">
                <a:avLst/>
              </a:prstGeom>
              <a:noFill/>
            </p:spPr>
            <p:txBody>
              <a:bodyPr wrap="square" rtlCol="0">
                <a:spAutoFit/>
              </a:bodyPr>
              <a:lstStyle/>
              <a:p>
                <a:r>
                  <a:rPr lang="en-US" sz="2400" dirty="0"/>
                  <a:t>Note: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𝑁</m:t>
                        </m:r>
                      </m:e>
                      <m:sub>
                        <m:r>
                          <a:rPr lang="en-US" sz="2400" i="1" smtClean="0">
                            <a:latin typeface="Cambria Math" panose="02040503050406030204" pitchFamily="18" charset="0"/>
                            <a:ea typeface="Cambria Math" panose="02040503050406030204" pitchFamily="18" charset="0"/>
                          </a:rPr>
                          <m:t>𝛿</m:t>
                        </m:r>
                      </m:sub>
                    </m:sSub>
                    <m:r>
                      <a:rPr lang="en-US" sz="2400" b="0" i="1" smtClean="0">
                        <a:latin typeface="Cambria Math" panose="02040503050406030204" pitchFamily="18" charset="0"/>
                        <a:ea typeface="Cambria Math" panose="02040503050406030204" pitchFamily="18" charset="0"/>
                      </a:rPr>
                      <m:t>∝ </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1</m:t>
                        </m:r>
                      </m:num>
                      <m:den>
                        <m:eqArr>
                          <m:eqArrPr>
                            <m:ctrlPr>
                              <a:rPr lang="en-US" sz="2400" b="0" i="1" smtClean="0">
                                <a:latin typeface="Cambria Math" panose="02040503050406030204" pitchFamily="18" charset="0"/>
                                <a:ea typeface="Cambria Math" panose="02040503050406030204" pitchFamily="18" charset="0"/>
                              </a:rPr>
                            </m:ctrlPr>
                          </m:eqArrPr>
                          <m:e>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𝛿</m:t>
                                </m:r>
                              </m:e>
                              <m:sup>
                                <m:r>
                                  <a:rPr lang="en-US" sz="2400" b="0" i="1" smtClean="0">
                                    <a:latin typeface="Cambria Math" panose="02040503050406030204" pitchFamily="18" charset="0"/>
                                    <a:ea typeface="Cambria Math" panose="02040503050406030204" pitchFamily="18" charset="0"/>
                                  </a:rPr>
                                  <m:t>𝐷</m:t>
                                </m:r>
                              </m:sup>
                            </m:sSup>
                          </m:e>
                          <m:e>
                            <m:r>
                              <a:rPr lang="en-US" sz="2400" b="0" i="1" smtClean="0">
                                <a:latin typeface="Cambria Math" panose="02040503050406030204" pitchFamily="18" charset="0"/>
                                <a:ea typeface="Cambria Math" panose="02040503050406030204" pitchFamily="18" charset="0"/>
                              </a:rPr>
                              <m:t>  </m:t>
                            </m:r>
                          </m:e>
                        </m:eqArr>
                      </m:den>
                    </m:f>
                  </m:oMath>
                </a14:m>
                <a:endParaRPr lang="en-US" sz="2400" dirty="0"/>
              </a:p>
            </p:txBody>
          </p:sp>
        </mc:Choice>
        <mc:Fallback xmlns="">
          <p:sp>
            <p:nvSpPr>
              <p:cNvPr id="6" name="TextBox 5">
                <a:extLst>
                  <a:ext uri="{FF2B5EF4-FFF2-40B4-BE49-F238E27FC236}">
                    <a16:creationId xmlns:a16="http://schemas.microsoft.com/office/drawing/2014/main" id="{512C0048-51AB-F345-8F97-CBB32FB92F6D}"/>
                  </a:ext>
                </a:extLst>
              </p:cNvPr>
              <p:cNvSpPr txBox="1">
                <a:spLocks noRot="1" noChangeAspect="1" noMove="1" noResize="1" noEditPoints="1" noAdjustHandles="1" noChangeArrowheads="1" noChangeShapeType="1" noTextEdit="1"/>
              </p:cNvSpPr>
              <p:nvPr/>
            </p:nvSpPr>
            <p:spPr>
              <a:xfrm>
                <a:off x="8166325" y="168274"/>
                <a:ext cx="2291137" cy="681790"/>
              </a:xfrm>
              <a:prstGeom prst="rect">
                <a:avLst/>
              </a:prstGeom>
              <a:blipFill>
                <a:blip r:embed="rId4"/>
                <a:stretch>
                  <a:fillRect l="-4420" b="-18519"/>
                </a:stretch>
              </a:blipFill>
            </p:spPr>
            <p:txBody>
              <a:bodyPr/>
              <a:lstStyle/>
              <a:p>
                <a:r>
                  <a:rPr lang="en-US">
                    <a:noFill/>
                  </a:rPr>
                  <a:t> </a:t>
                </a:r>
              </a:p>
            </p:txBody>
          </p:sp>
        </mc:Fallback>
      </mc:AlternateContent>
    </p:spTree>
    <p:extLst>
      <p:ext uri="{BB962C8B-B14F-4D97-AF65-F5344CB8AC3E}">
        <p14:creationId xmlns:p14="http://schemas.microsoft.com/office/powerpoint/2010/main" val="9514135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9EF3A-888C-404A-89A2-1965EC1113E9}"/>
              </a:ext>
            </a:extLst>
          </p:cNvPr>
          <p:cNvSpPr>
            <a:spLocks noGrp="1"/>
          </p:cNvSpPr>
          <p:nvPr>
            <p:ph type="title"/>
          </p:nvPr>
        </p:nvSpPr>
        <p:spPr/>
        <p:txBody>
          <a:bodyPr>
            <a:normAutofit/>
          </a:bodyPr>
          <a:lstStyle/>
          <a:p>
            <a:r>
              <a:rPr lang="en-US" sz="4000" dirty="0"/>
              <a:t>Aside:  Measuring Sizes of a “Normal” Euclidean Geometric Object</a:t>
            </a:r>
          </a:p>
        </p:txBody>
      </p:sp>
      <p:sp>
        <p:nvSpPr>
          <p:cNvPr id="5" name="Content Placeholder 4">
            <a:extLst>
              <a:ext uri="{FF2B5EF4-FFF2-40B4-BE49-F238E27FC236}">
                <a16:creationId xmlns:a16="http://schemas.microsoft.com/office/drawing/2014/main" id="{29E265AC-819E-8644-8087-88660D08AE08}"/>
              </a:ext>
            </a:extLst>
          </p:cNvPr>
          <p:cNvSpPr>
            <a:spLocks noGrp="1"/>
          </p:cNvSpPr>
          <p:nvPr>
            <p:ph idx="1"/>
          </p:nvPr>
        </p:nvSpPr>
        <p:spPr/>
        <p:txBody>
          <a:bodyPr>
            <a:normAutofit/>
          </a:bodyPr>
          <a:lstStyle/>
          <a:p>
            <a:pPr marL="0" indent="0">
              <a:buNone/>
            </a:pPr>
            <a:r>
              <a:rPr lang="en-US" dirty="0"/>
              <a:t>Measuring the length of a line </a:t>
            </a:r>
            <a:r>
              <a:rPr lang="en-US" i="1" dirty="0"/>
              <a:t>L</a:t>
            </a:r>
            <a:r>
              <a:rPr lang="en-US" dirty="0"/>
              <a:t>:</a:t>
            </a:r>
          </a:p>
          <a:p>
            <a:pPr lvl="1"/>
            <a:r>
              <a:rPr lang="en-US" dirty="0"/>
              <a:t>Use a ruler (“divider”) of length </a:t>
            </a:r>
            <a:r>
              <a:rPr lang="en-US" i="1" dirty="0">
                <a:latin typeface="Symbol" pitchFamily="2" charset="2"/>
              </a:rPr>
              <a:t>d</a:t>
            </a:r>
            <a:endParaRPr lang="en-US" i="1" baseline="-25000" dirty="0"/>
          </a:p>
          <a:p>
            <a:pPr lvl="1"/>
            <a:r>
              <a:rPr lang="en-US" dirty="0"/>
              <a:t>Cover the line of length </a:t>
            </a:r>
            <a:r>
              <a:rPr lang="en-US" i="1" dirty="0"/>
              <a:t>L</a:t>
            </a:r>
            <a:r>
              <a:rPr lang="en-US" dirty="0"/>
              <a:t> with </a:t>
            </a:r>
            <a:r>
              <a:rPr lang="en-US" i="1" dirty="0"/>
              <a:t>N</a:t>
            </a:r>
            <a:r>
              <a:rPr lang="en-US" i="1" baseline="-25000" dirty="0">
                <a:latin typeface="Symbol" pitchFamily="2" charset="2"/>
              </a:rPr>
              <a:t>d</a:t>
            </a:r>
            <a:r>
              <a:rPr lang="en-US" dirty="0"/>
              <a:t> non-overlapping rulers as best as possible</a:t>
            </a:r>
          </a:p>
          <a:p>
            <a:pPr lvl="1"/>
            <a:r>
              <a:rPr lang="en-US" dirty="0"/>
              <a:t>Then </a:t>
            </a:r>
            <a:r>
              <a:rPr lang="en-US" i="1" dirty="0"/>
              <a:t>N</a:t>
            </a:r>
            <a:r>
              <a:rPr lang="en-US" i="1" baseline="-25000" dirty="0">
                <a:latin typeface="Symbol" pitchFamily="2" charset="2"/>
              </a:rPr>
              <a:t>d</a:t>
            </a:r>
            <a:r>
              <a:rPr lang="en-US" i="1" baseline="-25000" dirty="0"/>
              <a:t>  </a:t>
            </a:r>
            <a:r>
              <a:rPr lang="en-US" i="1" dirty="0">
                <a:latin typeface="Symbol" pitchFamily="2" charset="2"/>
              </a:rPr>
              <a:t>d</a:t>
            </a:r>
            <a:r>
              <a:rPr lang="en-US" dirty="0"/>
              <a:t> --&gt; </a:t>
            </a:r>
            <a:r>
              <a:rPr lang="en-US" i="1" dirty="0"/>
              <a:t>L</a:t>
            </a:r>
            <a:r>
              <a:rPr lang="en-US" dirty="0"/>
              <a:t> ,  as </a:t>
            </a:r>
            <a:r>
              <a:rPr lang="en-US" i="1" dirty="0">
                <a:latin typeface="Symbol" pitchFamily="2" charset="2"/>
              </a:rPr>
              <a:t>d</a:t>
            </a:r>
            <a:r>
              <a:rPr lang="en-US" dirty="0"/>
              <a:t> --&gt; 0</a:t>
            </a:r>
          </a:p>
          <a:p>
            <a:pPr marL="9525" lvl="1" indent="0">
              <a:buNone/>
            </a:pPr>
            <a:endParaRPr lang="en-US" dirty="0"/>
          </a:p>
          <a:p>
            <a:pPr marL="9525" lvl="1" indent="0">
              <a:buNone/>
            </a:pPr>
            <a:r>
              <a:rPr lang="en-US" sz="2800" dirty="0"/>
              <a:t>Measuring the area of an shape </a:t>
            </a:r>
            <a:r>
              <a:rPr lang="en-US" sz="2800" i="1" dirty="0"/>
              <a:t>A</a:t>
            </a:r>
            <a:r>
              <a:rPr lang="en-US" sz="2800" dirty="0"/>
              <a:t>:</a:t>
            </a:r>
          </a:p>
          <a:p>
            <a:pPr marL="923925" lvl="2" indent="-457200"/>
            <a:r>
              <a:rPr lang="en-US" sz="2400" dirty="0"/>
              <a:t>Use a box of area </a:t>
            </a:r>
            <a:r>
              <a:rPr lang="en-US" sz="2400" i="1" dirty="0" err="1"/>
              <a:t>A</a:t>
            </a:r>
            <a:r>
              <a:rPr lang="en-US" sz="2400" i="1" baseline="-25000" dirty="0" err="1"/>
              <a:t>box</a:t>
            </a:r>
            <a:r>
              <a:rPr lang="en-US" sz="2400" i="1" baseline="-25000" dirty="0"/>
              <a:t> </a:t>
            </a:r>
            <a:r>
              <a:rPr lang="en-US" sz="2400" i="1" dirty="0"/>
              <a:t> </a:t>
            </a:r>
            <a:r>
              <a:rPr lang="en-US" sz="2400" dirty="0"/>
              <a:t>=  </a:t>
            </a:r>
            <a:r>
              <a:rPr lang="en-US" sz="2400" i="1" dirty="0">
                <a:latin typeface="Symbol" pitchFamily="2" charset="2"/>
              </a:rPr>
              <a:t>d </a:t>
            </a:r>
            <a:r>
              <a:rPr lang="en-US" sz="2400" i="1" baseline="30000" dirty="0">
                <a:latin typeface="Symbol" pitchFamily="2" charset="2"/>
              </a:rPr>
              <a:t>2</a:t>
            </a:r>
            <a:endParaRPr lang="en-US" sz="2400" baseline="30000" dirty="0"/>
          </a:p>
          <a:p>
            <a:pPr marL="923925" lvl="2" indent="-457200"/>
            <a:r>
              <a:rPr lang="en-US" sz="2400" dirty="0"/>
              <a:t>Cover the area </a:t>
            </a:r>
            <a:r>
              <a:rPr lang="en-US" sz="2400" i="1" dirty="0"/>
              <a:t>A</a:t>
            </a:r>
            <a:r>
              <a:rPr lang="en-US" sz="2400" dirty="0"/>
              <a:t> with with </a:t>
            </a:r>
            <a:r>
              <a:rPr lang="en-US" sz="2400" i="1" dirty="0"/>
              <a:t>N</a:t>
            </a:r>
            <a:r>
              <a:rPr lang="en-US" sz="2400" i="1" baseline="-25000" dirty="0">
                <a:latin typeface="Symbol" pitchFamily="2" charset="2"/>
              </a:rPr>
              <a:t>d</a:t>
            </a:r>
            <a:r>
              <a:rPr lang="en-US" sz="2400" dirty="0"/>
              <a:t> non-overlapping boxes as best as possible</a:t>
            </a:r>
          </a:p>
          <a:p>
            <a:pPr marL="923925" lvl="2" indent="-457200"/>
            <a:r>
              <a:rPr lang="en-US" sz="2400" dirty="0"/>
              <a:t>Then Then </a:t>
            </a:r>
            <a:r>
              <a:rPr lang="en-US" sz="2400" i="1" dirty="0"/>
              <a:t>N</a:t>
            </a:r>
            <a:r>
              <a:rPr lang="en-US" sz="2400" i="1" baseline="-25000" dirty="0">
                <a:latin typeface="Symbol" pitchFamily="2" charset="2"/>
              </a:rPr>
              <a:t>d</a:t>
            </a:r>
            <a:r>
              <a:rPr lang="en-US" sz="2400" i="1" baseline="-25000" dirty="0"/>
              <a:t>  </a:t>
            </a:r>
            <a:r>
              <a:rPr lang="en-US" sz="2400" i="1" dirty="0">
                <a:latin typeface="Symbol" pitchFamily="2" charset="2"/>
              </a:rPr>
              <a:t>d </a:t>
            </a:r>
            <a:r>
              <a:rPr lang="en-US" sz="2400" i="1" baseline="30000" dirty="0">
                <a:latin typeface="Symbol" pitchFamily="2" charset="2"/>
              </a:rPr>
              <a:t>2</a:t>
            </a:r>
            <a:r>
              <a:rPr lang="en-US" sz="2400" i="1" baseline="-25000" dirty="0"/>
              <a:t> </a:t>
            </a:r>
            <a:r>
              <a:rPr lang="en-US" sz="2400" dirty="0"/>
              <a:t> --&gt; </a:t>
            </a:r>
            <a:r>
              <a:rPr lang="en-US" sz="2400" i="1" dirty="0"/>
              <a:t>A</a:t>
            </a:r>
            <a:r>
              <a:rPr lang="en-US" sz="2400" dirty="0"/>
              <a:t> ,  as </a:t>
            </a:r>
            <a:r>
              <a:rPr lang="en-US" sz="2400" i="1" dirty="0">
                <a:latin typeface="Symbol" pitchFamily="2" charset="2"/>
              </a:rPr>
              <a:t>d</a:t>
            </a:r>
            <a:r>
              <a:rPr lang="en-US" sz="2400" dirty="0"/>
              <a:t> --&gt; 0</a:t>
            </a:r>
          </a:p>
          <a:p>
            <a:pPr marL="466725" lvl="2" indent="0">
              <a:buNone/>
            </a:pPr>
            <a:endParaRPr lang="en-US" sz="2400"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0142CBD-740E-5349-B3E2-FD949A72F8FF}"/>
                  </a:ext>
                </a:extLst>
              </p:cNvPr>
              <p:cNvSpPr txBox="1"/>
              <p:nvPr/>
            </p:nvSpPr>
            <p:spPr>
              <a:xfrm>
                <a:off x="8906064" y="5630110"/>
                <a:ext cx="2291137" cy="681790"/>
              </a:xfrm>
              <a:prstGeom prst="rect">
                <a:avLst/>
              </a:prstGeom>
              <a:noFill/>
            </p:spPr>
            <p:txBody>
              <a:bodyPr wrap="square" rtlCol="0">
                <a:spAutoFit/>
              </a:bodyPr>
              <a:lstStyle/>
              <a:p>
                <a:r>
                  <a:rPr lang="en-US" sz="2400" dirty="0"/>
                  <a:t>Note: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𝑁</m:t>
                        </m:r>
                      </m:e>
                      <m:sub>
                        <m:r>
                          <a:rPr lang="en-US" sz="2400" i="1" smtClean="0">
                            <a:latin typeface="Cambria Math" panose="02040503050406030204" pitchFamily="18" charset="0"/>
                            <a:ea typeface="Cambria Math" panose="02040503050406030204" pitchFamily="18" charset="0"/>
                          </a:rPr>
                          <m:t>𝛿</m:t>
                        </m:r>
                      </m:sub>
                    </m:sSub>
                    <m:r>
                      <a:rPr lang="en-US" sz="2400" b="0" i="1" smtClean="0">
                        <a:latin typeface="Cambria Math" panose="02040503050406030204" pitchFamily="18" charset="0"/>
                        <a:ea typeface="Cambria Math" panose="02040503050406030204" pitchFamily="18" charset="0"/>
                      </a:rPr>
                      <m:t>∝ </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1</m:t>
                        </m:r>
                      </m:num>
                      <m:den>
                        <m:eqArr>
                          <m:eqArrPr>
                            <m:ctrlPr>
                              <a:rPr lang="en-US" sz="2400" b="0" i="1" smtClean="0">
                                <a:latin typeface="Cambria Math" panose="02040503050406030204" pitchFamily="18" charset="0"/>
                                <a:ea typeface="Cambria Math" panose="02040503050406030204" pitchFamily="18" charset="0"/>
                              </a:rPr>
                            </m:ctrlPr>
                          </m:eqArrPr>
                          <m:e>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𝛿</m:t>
                                </m:r>
                              </m:e>
                              <m:sup>
                                <m:r>
                                  <a:rPr lang="en-US" sz="2400" b="0" i="1" smtClean="0">
                                    <a:latin typeface="Cambria Math" panose="02040503050406030204" pitchFamily="18" charset="0"/>
                                    <a:ea typeface="Cambria Math" panose="02040503050406030204" pitchFamily="18" charset="0"/>
                                  </a:rPr>
                                  <m:t>𝐷</m:t>
                                </m:r>
                              </m:sup>
                            </m:sSup>
                          </m:e>
                          <m:e>
                            <m:r>
                              <a:rPr lang="en-US" sz="2400" b="0" i="1" smtClean="0">
                                <a:latin typeface="Cambria Math" panose="02040503050406030204" pitchFamily="18" charset="0"/>
                                <a:ea typeface="Cambria Math" panose="02040503050406030204" pitchFamily="18" charset="0"/>
                              </a:rPr>
                              <m:t>  </m:t>
                            </m:r>
                          </m:e>
                        </m:eqArr>
                      </m:den>
                    </m:f>
                  </m:oMath>
                </a14:m>
                <a:endParaRPr lang="en-US" sz="2400" dirty="0"/>
              </a:p>
            </p:txBody>
          </p:sp>
        </mc:Choice>
        <mc:Fallback xmlns="">
          <p:sp>
            <p:nvSpPr>
              <p:cNvPr id="4" name="TextBox 3">
                <a:extLst>
                  <a:ext uri="{FF2B5EF4-FFF2-40B4-BE49-F238E27FC236}">
                    <a16:creationId xmlns:a16="http://schemas.microsoft.com/office/drawing/2014/main" id="{00142CBD-740E-5349-B3E2-FD949A72F8FF}"/>
                  </a:ext>
                </a:extLst>
              </p:cNvPr>
              <p:cNvSpPr txBox="1">
                <a:spLocks noRot="1" noChangeAspect="1" noMove="1" noResize="1" noEditPoints="1" noAdjustHandles="1" noChangeArrowheads="1" noChangeShapeType="1" noTextEdit="1"/>
              </p:cNvSpPr>
              <p:nvPr/>
            </p:nvSpPr>
            <p:spPr>
              <a:xfrm>
                <a:off x="8906064" y="5630110"/>
                <a:ext cx="2291137" cy="681790"/>
              </a:xfrm>
              <a:prstGeom prst="rect">
                <a:avLst/>
              </a:prstGeom>
              <a:blipFill>
                <a:blip r:embed="rId2"/>
                <a:stretch>
                  <a:fillRect l="-4420" b="-18519"/>
                </a:stretch>
              </a:blipFill>
            </p:spPr>
            <p:txBody>
              <a:bodyPr/>
              <a:lstStyle/>
              <a:p>
                <a:r>
                  <a:rPr lang="en-US">
                    <a:noFill/>
                  </a:rPr>
                  <a:t> </a:t>
                </a:r>
              </a:p>
            </p:txBody>
          </p:sp>
        </mc:Fallback>
      </mc:AlternateContent>
    </p:spTree>
    <p:extLst>
      <p:ext uri="{BB962C8B-B14F-4D97-AF65-F5344CB8AC3E}">
        <p14:creationId xmlns:p14="http://schemas.microsoft.com/office/powerpoint/2010/main" val="1022276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678A6-9EE0-0747-A58D-70E3677DC3EE}"/>
              </a:ext>
            </a:extLst>
          </p:cNvPr>
          <p:cNvSpPr>
            <a:spLocks noGrp="1"/>
          </p:cNvSpPr>
          <p:nvPr>
            <p:ph type="title"/>
          </p:nvPr>
        </p:nvSpPr>
        <p:spPr/>
        <p:txBody>
          <a:bodyPr/>
          <a:lstStyle/>
          <a:p>
            <a:r>
              <a:rPr lang="en-US" dirty="0"/>
              <a:t>Symmetry</a:t>
            </a:r>
          </a:p>
        </p:txBody>
      </p:sp>
      <p:sp>
        <p:nvSpPr>
          <p:cNvPr id="3" name="Content Placeholder 2">
            <a:extLst>
              <a:ext uri="{FF2B5EF4-FFF2-40B4-BE49-F238E27FC236}">
                <a16:creationId xmlns:a16="http://schemas.microsoft.com/office/drawing/2014/main" id="{A8FCD901-981B-1F4B-A4DB-4F2316F431D0}"/>
              </a:ext>
            </a:extLst>
          </p:cNvPr>
          <p:cNvSpPr>
            <a:spLocks noGrp="1"/>
          </p:cNvSpPr>
          <p:nvPr>
            <p:ph idx="1"/>
          </p:nvPr>
        </p:nvSpPr>
        <p:spPr/>
        <p:txBody>
          <a:bodyPr>
            <a:noAutofit/>
          </a:bodyPr>
          <a:lstStyle/>
          <a:p>
            <a:r>
              <a:rPr lang="en-US" sz="2000" dirty="0"/>
              <a:t>Symmetry in everyday language refers to a sense of harmonious and beautiful proportion and balance.</a:t>
            </a:r>
          </a:p>
          <a:p>
            <a:r>
              <a:rPr lang="en-US" sz="2000" dirty="0"/>
              <a:t>In mathematics, "symmetry" has a more precise definition, and is usually used to refer to an object that is invariant under some transformations; including translation, reflection, rotation or scaling. </a:t>
            </a:r>
          </a:p>
          <a:p>
            <a:r>
              <a:rPr lang="en-US" sz="2000" dirty="0"/>
              <a:t>Although these two meanings of "symmetry" can sometimes be told apart, they are intricately related, and here are discussed together. </a:t>
            </a:r>
          </a:p>
          <a:p>
            <a:r>
              <a:rPr lang="en-US" sz="2000" dirty="0"/>
              <a:t>In geometry, an object has symmetry if there is an operation or transformation (such as translation, scaling, rotation or reflection) that maps the figure/object onto itself (i.e., the object has an invariance under the transform).</a:t>
            </a:r>
          </a:p>
          <a:p>
            <a:r>
              <a:rPr lang="en-US" sz="2000" dirty="0"/>
              <a:t>Scale invariance is a type of symmetry</a:t>
            </a:r>
          </a:p>
          <a:p>
            <a:pPr marL="0" indent="0">
              <a:buNone/>
            </a:pPr>
            <a:endParaRPr lang="en-US" sz="2000" dirty="0"/>
          </a:p>
          <a:p>
            <a:endParaRPr lang="en-US" sz="2000" dirty="0"/>
          </a:p>
          <a:p>
            <a:endParaRPr lang="en-US" sz="2000" dirty="0"/>
          </a:p>
        </p:txBody>
      </p:sp>
    </p:spTree>
    <p:extLst>
      <p:ext uri="{BB962C8B-B14F-4D97-AF65-F5344CB8AC3E}">
        <p14:creationId xmlns:p14="http://schemas.microsoft.com/office/powerpoint/2010/main" val="3980211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5562C-4B77-3249-9D61-F35AA0AAEA32}"/>
              </a:ext>
            </a:extLst>
          </p:cNvPr>
          <p:cNvSpPr>
            <a:spLocks noGrp="1"/>
          </p:cNvSpPr>
          <p:nvPr>
            <p:ph type="title"/>
          </p:nvPr>
        </p:nvSpPr>
        <p:spPr>
          <a:xfrm>
            <a:off x="838200" y="365125"/>
            <a:ext cx="4179849" cy="1325563"/>
          </a:xfrm>
        </p:spPr>
        <p:txBody>
          <a:bodyPr/>
          <a:lstStyle/>
          <a:p>
            <a:r>
              <a:rPr lang="en-US" dirty="0"/>
              <a:t>Divider Method</a:t>
            </a:r>
          </a:p>
        </p:txBody>
      </p:sp>
      <p:pic>
        <p:nvPicPr>
          <p:cNvPr id="6" name="Content Placeholder 5">
            <a:extLst>
              <a:ext uri="{FF2B5EF4-FFF2-40B4-BE49-F238E27FC236}">
                <a16:creationId xmlns:a16="http://schemas.microsoft.com/office/drawing/2014/main" id="{D460C5FF-8A25-CD43-BDE1-B91D474A0155}"/>
              </a:ext>
            </a:extLst>
          </p:cNvPr>
          <p:cNvPicPr>
            <a:picLocks noGrp="1" noChangeAspect="1"/>
          </p:cNvPicPr>
          <p:nvPr>
            <p:ph sz="half" idx="1"/>
          </p:nvPr>
        </p:nvPicPr>
        <p:blipFill>
          <a:blip r:embed="rId2"/>
          <a:stretch>
            <a:fillRect/>
          </a:stretch>
        </p:blipFill>
        <p:spPr>
          <a:xfrm>
            <a:off x="981307" y="1479601"/>
            <a:ext cx="4559516" cy="4697362"/>
          </a:xfrm>
        </p:spPr>
      </p:pic>
      <p:pic>
        <p:nvPicPr>
          <p:cNvPr id="8" name="Content Placeholder 7">
            <a:extLst>
              <a:ext uri="{FF2B5EF4-FFF2-40B4-BE49-F238E27FC236}">
                <a16:creationId xmlns:a16="http://schemas.microsoft.com/office/drawing/2014/main" id="{D94C87CC-20AA-1048-AD6F-D0423F506C9E}"/>
              </a:ext>
            </a:extLst>
          </p:cNvPr>
          <p:cNvPicPr>
            <a:picLocks noGrp="1" noChangeAspect="1"/>
          </p:cNvPicPr>
          <p:nvPr>
            <p:ph sz="half" idx="2"/>
          </p:nvPr>
        </p:nvPicPr>
        <p:blipFill>
          <a:blip r:embed="rId3"/>
          <a:stretch>
            <a:fillRect/>
          </a:stretch>
        </p:blipFill>
        <p:spPr>
          <a:xfrm>
            <a:off x="6211230" y="654949"/>
            <a:ext cx="4854790" cy="5778491"/>
          </a:xfr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242FC8A-EE04-5E49-8F47-5A0964C3188E}"/>
                  </a:ext>
                </a:extLst>
              </p:cNvPr>
              <p:cNvSpPr txBox="1"/>
              <p:nvPr/>
            </p:nvSpPr>
            <p:spPr>
              <a:xfrm>
                <a:off x="1936668" y="6141661"/>
                <a:ext cx="2291137" cy="583558"/>
              </a:xfrm>
              <a:prstGeom prst="rect">
                <a:avLst/>
              </a:prstGeom>
              <a:noFill/>
            </p:spPr>
            <p:txBody>
              <a:bodyPr wrap="square" rtlCol="0">
                <a:spAutoFit/>
              </a:bodyPr>
              <a:lstStyle/>
              <a:p>
                <a:r>
                  <a:rPr lang="en-US" sz="2000" dirty="0"/>
                  <a:t>Note: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𝑁</m:t>
                        </m:r>
                      </m:e>
                      <m:sub>
                        <m:r>
                          <a:rPr lang="en-US" sz="2000" i="1" smtClean="0">
                            <a:latin typeface="Cambria Math" panose="02040503050406030204" pitchFamily="18" charset="0"/>
                            <a:ea typeface="Cambria Math" panose="02040503050406030204" pitchFamily="18" charset="0"/>
                          </a:rPr>
                          <m:t>𝛿</m:t>
                        </m:r>
                      </m:sub>
                    </m:sSub>
                    <m:r>
                      <a:rPr lang="en-US" sz="2000" b="0" i="1" smtClean="0">
                        <a:latin typeface="Cambria Math" panose="02040503050406030204" pitchFamily="18" charset="0"/>
                        <a:ea typeface="Cambria Math" panose="02040503050406030204" pitchFamily="18" charset="0"/>
                      </a:rPr>
                      <m:t>∝ </m:t>
                    </m:r>
                    <m:f>
                      <m:fPr>
                        <m:ctrlPr>
                          <a:rPr lang="en-US" sz="2000" b="0" i="1" smtClean="0">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1</m:t>
                        </m:r>
                      </m:num>
                      <m:den>
                        <m:eqArr>
                          <m:eqArrPr>
                            <m:ctrlPr>
                              <a:rPr lang="en-US" sz="2000" b="0" i="1" smtClean="0">
                                <a:latin typeface="Cambria Math" panose="02040503050406030204" pitchFamily="18" charset="0"/>
                                <a:ea typeface="Cambria Math" panose="02040503050406030204" pitchFamily="18" charset="0"/>
                              </a:rPr>
                            </m:ctrlPr>
                          </m:eqArrPr>
                          <m:e>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𝛿</m:t>
                                </m:r>
                              </m:e>
                              <m:sup>
                                <m:r>
                                  <a:rPr lang="en-US" sz="2000" b="0" i="1" smtClean="0">
                                    <a:latin typeface="Cambria Math" panose="02040503050406030204" pitchFamily="18" charset="0"/>
                                    <a:ea typeface="Cambria Math" panose="02040503050406030204" pitchFamily="18" charset="0"/>
                                  </a:rPr>
                                  <m:t>𝐷</m:t>
                                </m:r>
                              </m:sup>
                            </m:sSup>
                          </m:e>
                          <m:e>
                            <m:r>
                              <a:rPr lang="en-US" sz="2000" b="0" i="1" smtClean="0">
                                <a:latin typeface="Cambria Math" panose="02040503050406030204" pitchFamily="18" charset="0"/>
                                <a:ea typeface="Cambria Math" panose="02040503050406030204" pitchFamily="18" charset="0"/>
                              </a:rPr>
                              <m:t>  </m:t>
                            </m:r>
                          </m:e>
                        </m:eqArr>
                      </m:den>
                    </m:f>
                  </m:oMath>
                </a14:m>
                <a:endParaRPr lang="en-US" sz="2000" dirty="0"/>
              </a:p>
            </p:txBody>
          </p:sp>
        </mc:Choice>
        <mc:Fallback xmlns="">
          <p:sp>
            <p:nvSpPr>
              <p:cNvPr id="5" name="TextBox 4">
                <a:extLst>
                  <a:ext uri="{FF2B5EF4-FFF2-40B4-BE49-F238E27FC236}">
                    <a16:creationId xmlns:a16="http://schemas.microsoft.com/office/drawing/2014/main" id="{0242FC8A-EE04-5E49-8F47-5A0964C3188E}"/>
                  </a:ext>
                </a:extLst>
              </p:cNvPr>
              <p:cNvSpPr txBox="1">
                <a:spLocks noRot="1" noChangeAspect="1" noMove="1" noResize="1" noEditPoints="1" noAdjustHandles="1" noChangeArrowheads="1" noChangeShapeType="1" noTextEdit="1"/>
              </p:cNvSpPr>
              <p:nvPr/>
            </p:nvSpPr>
            <p:spPr>
              <a:xfrm>
                <a:off x="1936668" y="6141661"/>
                <a:ext cx="2291137" cy="583558"/>
              </a:xfrm>
              <a:prstGeom prst="rect">
                <a:avLst/>
              </a:prstGeom>
              <a:blipFill>
                <a:blip r:embed="rId4"/>
                <a:stretch>
                  <a:fillRect l="-2747" b="-14894"/>
                </a:stretch>
              </a:blipFill>
            </p:spPr>
            <p:txBody>
              <a:bodyPr/>
              <a:lstStyle/>
              <a:p>
                <a:r>
                  <a:rPr lang="en-US">
                    <a:noFill/>
                  </a:rPr>
                  <a:t> </a:t>
                </a:r>
              </a:p>
            </p:txBody>
          </p:sp>
        </mc:Fallback>
      </mc:AlternateContent>
    </p:spTree>
    <p:extLst>
      <p:ext uri="{BB962C8B-B14F-4D97-AF65-F5344CB8AC3E}">
        <p14:creationId xmlns:p14="http://schemas.microsoft.com/office/powerpoint/2010/main" val="2847584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FFD5E-AF33-7E41-BEC0-3C0135AD14C3}"/>
              </a:ext>
            </a:extLst>
          </p:cNvPr>
          <p:cNvSpPr>
            <a:spLocks noGrp="1"/>
          </p:cNvSpPr>
          <p:nvPr>
            <p:ph type="title"/>
          </p:nvPr>
        </p:nvSpPr>
        <p:spPr/>
        <p:txBody>
          <a:bodyPr/>
          <a:lstStyle/>
          <a:p>
            <a:r>
              <a:rPr lang="en-US" dirty="0"/>
              <a:t>Logarithms</a:t>
            </a:r>
          </a:p>
        </p:txBody>
      </p:sp>
      <p:pic>
        <p:nvPicPr>
          <p:cNvPr id="18" name="Content Placeholder 17">
            <a:extLst>
              <a:ext uri="{FF2B5EF4-FFF2-40B4-BE49-F238E27FC236}">
                <a16:creationId xmlns:a16="http://schemas.microsoft.com/office/drawing/2014/main" id="{DAA44D9F-11F5-4A4C-83D6-020BC4C7FEB3}"/>
              </a:ext>
            </a:extLst>
          </p:cNvPr>
          <p:cNvPicPr>
            <a:picLocks noGrp="1" noChangeAspect="1"/>
          </p:cNvPicPr>
          <p:nvPr>
            <p:ph sz="half" idx="2"/>
          </p:nvPr>
        </p:nvPicPr>
        <p:blipFill>
          <a:blip r:embed="rId2"/>
          <a:stretch>
            <a:fillRect/>
          </a:stretch>
        </p:blipFill>
        <p:spPr>
          <a:xfrm>
            <a:off x="6379263" y="1825625"/>
            <a:ext cx="4767474" cy="4351338"/>
          </a:xfrm>
        </p:spPr>
      </p:pic>
      <p:pic>
        <p:nvPicPr>
          <p:cNvPr id="16" name="Content Placeholder 15">
            <a:extLst>
              <a:ext uri="{FF2B5EF4-FFF2-40B4-BE49-F238E27FC236}">
                <a16:creationId xmlns:a16="http://schemas.microsoft.com/office/drawing/2014/main" id="{E1BA553E-52C3-5840-93B0-CDDD261DB16A}"/>
              </a:ext>
            </a:extLst>
          </p:cNvPr>
          <p:cNvPicPr>
            <a:picLocks noGrp="1" noChangeAspect="1"/>
          </p:cNvPicPr>
          <p:nvPr>
            <p:ph sz="half" idx="1"/>
          </p:nvPr>
        </p:nvPicPr>
        <p:blipFill>
          <a:blip r:embed="rId3"/>
          <a:stretch>
            <a:fillRect/>
          </a:stretch>
        </p:blipFill>
        <p:spPr>
          <a:xfrm>
            <a:off x="1057478" y="1825625"/>
            <a:ext cx="4743043" cy="4351338"/>
          </a:xfrm>
        </p:spPr>
      </p:pic>
      <p:sp>
        <p:nvSpPr>
          <p:cNvPr id="3" name="TextBox 2">
            <a:extLst>
              <a:ext uri="{FF2B5EF4-FFF2-40B4-BE49-F238E27FC236}">
                <a16:creationId xmlns:a16="http://schemas.microsoft.com/office/drawing/2014/main" id="{D1DF2930-8AA4-084D-AE81-37699ED09DCB}"/>
              </a:ext>
            </a:extLst>
          </p:cNvPr>
          <p:cNvSpPr txBox="1"/>
          <p:nvPr/>
        </p:nvSpPr>
        <p:spPr>
          <a:xfrm>
            <a:off x="6695318" y="381575"/>
            <a:ext cx="4451419" cy="646331"/>
          </a:xfrm>
          <a:prstGeom prst="rect">
            <a:avLst/>
          </a:prstGeom>
          <a:noFill/>
        </p:spPr>
        <p:txBody>
          <a:bodyPr wrap="square" rtlCol="0">
            <a:spAutoFit/>
          </a:bodyPr>
          <a:lstStyle/>
          <a:p>
            <a:r>
              <a:rPr lang="en-US" dirty="0"/>
              <a:t>This slide demonstrates that we don’t have to use any particular base of logarithms.</a:t>
            </a:r>
          </a:p>
        </p:txBody>
      </p:sp>
    </p:spTree>
    <p:extLst>
      <p:ext uri="{BB962C8B-B14F-4D97-AF65-F5344CB8AC3E}">
        <p14:creationId xmlns:p14="http://schemas.microsoft.com/office/powerpoint/2010/main" val="899499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598A2-1673-DA42-8182-CB601D57893E}"/>
              </a:ext>
            </a:extLst>
          </p:cNvPr>
          <p:cNvSpPr>
            <a:spLocks noGrp="1"/>
          </p:cNvSpPr>
          <p:nvPr>
            <p:ph type="title"/>
          </p:nvPr>
        </p:nvSpPr>
        <p:spPr/>
        <p:txBody>
          <a:bodyPr/>
          <a:lstStyle/>
          <a:p>
            <a:r>
              <a:rPr lang="en-US" dirty="0"/>
              <a:t>Solving for D</a:t>
            </a:r>
          </a:p>
        </p:txBody>
      </p:sp>
      <p:pic>
        <p:nvPicPr>
          <p:cNvPr id="6" name="Content Placeholder 5">
            <a:extLst>
              <a:ext uri="{FF2B5EF4-FFF2-40B4-BE49-F238E27FC236}">
                <a16:creationId xmlns:a16="http://schemas.microsoft.com/office/drawing/2014/main" id="{FB0E652D-48FF-4143-BC26-B30490EFF892}"/>
              </a:ext>
            </a:extLst>
          </p:cNvPr>
          <p:cNvPicPr>
            <a:picLocks noGrp="1" noChangeAspect="1"/>
          </p:cNvPicPr>
          <p:nvPr>
            <p:ph sz="half" idx="1"/>
          </p:nvPr>
        </p:nvPicPr>
        <p:blipFill rotWithShape="1">
          <a:blip r:embed="rId2"/>
          <a:srcRect r="40639" b="56885"/>
          <a:stretch/>
        </p:blipFill>
        <p:spPr>
          <a:xfrm>
            <a:off x="380998" y="2575214"/>
            <a:ext cx="4703957" cy="2864383"/>
          </a:xfrm>
        </p:spPr>
      </p:pic>
      <p:pic>
        <p:nvPicPr>
          <p:cNvPr id="2070" name="Picture 22">
            <a:extLst>
              <a:ext uri="{FF2B5EF4-FFF2-40B4-BE49-F238E27FC236}">
                <a16:creationId xmlns:a16="http://schemas.microsoft.com/office/drawing/2014/main" id="{2A05E7BC-118A-4A46-B473-50838A5ADFC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6478" y="1829209"/>
            <a:ext cx="177800" cy="1778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4">
            <a:extLst>
              <a:ext uri="{FF2B5EF4-FFF2-40B4-BE49-F238E27FC236}">
                <a16:creationId xmlns:a16="http://schemas.microsoft.com/office/drawing/2014/main" id="{719902B9-ACD1-0540-B646-DE0F3283009C}"/>
              </a:ext>
            </a:extLst>
          </p:cNvPr>
          <p:cNvSpPr>
            <a:spLocks noChangeArrowheads="1"/>
          </p:cNvSpPr>
          <p:nvPr/>
        </p:nvSpPr>
        <p:spPr bwMode="auto">
          <a:xfrm>
            <a:off x="-256478" y="200700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ea typeface="Times New Roman" panose="02020603050405020304" pitchFamily="18" charset="0"/>
              </a:rPr>
              <a:t>.</a:t>
            </a:r>
            <a:r>
              <a:rPr kumimoji="0" lang="en-US" altLang="en-US" sz="12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9" name="Content Placeholder 5">
            <a:extLst>
              <a:ext uri="{FF2B5EF4-FFF2-40B4-BE49-F238E27FC236}">
                <a16:creationId xmlns:a16="http://schemas.microsoft.com/office/drawing/2014/main" id="{158395EC-8F69-744F-B715-EA771C2C293E}"/>
              </a:ext>
            </a:extLst>
          </p:cNvPr>
          <p:cNvPicPr>
            <a:picLocks noGrp="1" noChangeAspect="1"/>
          </p:cNvPicPr>
          <p:nvPr>
            <p:ph sz="half" idx="2"/>
          </p:nvPr>
        </p:nvPicPr>
        <p:blipFill rotWithShape="1">
          <a:blip r:embed="rId2"/>
          <a:srcRect t="40548"/>
          <a:stretch/>
        </p:blipFill>
        <p:spPr>
          <a:xfrm>
            <a:off x="4928839" y="1829209"/>
            <a:ext cx="7243465" cy="3610388"/>
          </a:xfr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7480019-73D7-DA49-B402-097A87D6094B}"/>
                  </a:ext>
                </a:extLst>
              </p:cNvPr>
              <p:cNvSpPr txBox="1"/>
              <p:nvPr/>
            </p:nvSpPr>
            <p:spPr>
              <a:xfrm>
                <a:off x="8166325" y="168274"/>
                <a:ext cx="2291137" cy="681790"/>
              </a:xfrm>
              <a:prstGeom prst="rect">
                <a:avLst/>
              </a:prstGeom>
              <a:noFill/>
            </p:spPr>
            <p:txBody>
              <a:bodyPr wrap="square" rtlCol="0">
                <a:spAutoFit/>
              </a:bodyPr>
              <a:lstStyle/>
              <a:p>
                <a:r>
                  <a:rPr lang="en-US" sz="2400" dirty="0"/>
                  <a:t>Note: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𝑁</m:t>
                        </m:r>
                      </m:e>
                      <m:sub>
                        <m:r>
                          <a:rPr lang="en-US" sz="2400" i="1" smtClean="0">
                            <a:latin typeface="Cambria Math" panose="02040503050406030204" pitchFamily="18" charset="0"/>
                            <a:ea typeface="Cambria Math" panose="02040503050406030204" pitchFamily="18" charset="0"/>
                          </a:rPr>
                          <m:t>𝛿</m:t>
                        </m:r>
                      </m:sub>
                    </m:sSub>
                    <m:r>
                      <a:rPr lang="en-US" sz="2400" b="0" i="1" smtClean="0">
                        <a:latin typeface="Cambria Math" panose="02040503050406030204" pitchFamily="18" charset="0"/>
                        <a:ea typeface="Cambria Math" panose="02040503050406030204" pitchFamily="18" charset="0"/>
                      </a:rPr>
                      <m:t>∝ </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1</m:t>
                        </m:r>
                      </m:num>
                      <m:den>
                        <m:eqArr>
                          <m:eqArrPr>
                            <m:ctrlPr>
                              <a:rPr lang="en-US" sz="2400" b="0" i="1" smtClean="0">
                                <a:latin typeface="Cambria Math" panose="02040503050406030204" pitchFamily="18" charset="0"/>
                                <a:ea typeface="Cambria Math" panose="02040503050406030204" pitchFamily="18" charset="0"/>
                              </a:rPr>
                            </m:ctrlPr>
                          </m:eqArrPr>
                          <m:e>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𝛿</m:t>
                                </m:r>
                              </m:e>
                              <m:sup>
                                <m:r>
                                  <a:rPr lang="en-US" sz="2400" b="0" i="1" smtClean="0">
                                    <a:latin typeface="Cambria Math" panose="02040503050406030204" pitchFamily="18" charset="0"/>
                                    <a:ea typeface="Cambria Math" panose="02040503050406030204" pitchFamily="18" charset="0"/>
                                  </a:rPr>
                                  <m:t>𝐷</m:t>
                                </m:r>
                              </m:sup>
                            </m:sSup>
                          </m:e>
                          <m:e>
                            <m:r>
                              <a:rPr lang="en-US" sz="2400" b="0" i="1" smtClean="0">
                                <a:latin typeface="Cambria Math" panose="02040503050406030204" pitchFamily="18" charset="0"/>
                                <a:ea typeface="Cambria Math" panose="02040503050406030204" pitchFamily="18" charset="0"/>
                              </a:rPr>
                              <m:t>  </m:t>
                            </m:r>
                          </m:e>
                        </m:eqArr>
                      </m:den>
                    </m:f>
                  </m:oMath>
                </a14:m>
                <a:endParaRPr lang="en-US" sz="2400" dirty="0"/>
              </a:p>
            </p:txBody>
          </p:sp>
        </mc:Choice>
        <mc:Fallback xmlns="">
          <p:sp>
            <p:nvSpPr>
              <p:cNvPr id="7" name="TextBox 6">
                <a:extLst>
                  <a:ext uri="{FF2B5EF4-FFF2-40B4-BE49-F238E27FC236}">
                    <a16:creationId xmlns:a16="http://schemas.microsoft.com/office/drawing/2014/main" id="{47480019-73D7-DA49-B402-097A87D6094B}"/>
                  </a:ext>
                </a:extLst>
              </p:cNvPr>
              <p:cNvSpPr txBox="1">
                <a:spLocks noRot="1" noChangeAspect="1" noMove="1" noResize="1" noEditPoints="1" noAdjustHandles="1" noChangeArrowheads="1" noChangeShapeType="1" noTextEdit="1"/>
              </p:cNvSpPr>
              <p:nvPr/>
            </p:nvSpPr>
            <p:spPr>
              <a:xfrm>
                <a:off x="8166325" y="168274"/>
                <a:ext cx="2291137" cy="681790"/>
              </a:xfrm>
              <a:prstGeom prst="rect">
                <a:avLst/>
              </a:prstGeom>
              <a:blipFill>
                <a:blip r:embed="rId4"/>
                <a:stretch>
                  <a:fillRect l="-4420" b="-18519"/>
                </a:stretch>
              </a:blipFill>
            </p:spPr>
            <p:txBody>
              <a:bodyPr/>
              <a:lstStyle/>
              <a:p>
                <a:r>
                  <a:rPr lang="en-US">
                    <a:noFill/>
                  </a:rPr>
                  <a:t> </a:t>
                </a:r>
              </a:p>
            </p:txBody>
          </p:sp>
        </mc:Fallback>
      </mc:AlternateContent>
    </p:spTree>
    <p:extLst>
      <p:ext uri="{BB962C8B-B14F-4D97-AF65-F5344CB8AC3E}">
        <p14:creationId xmlns:p14="http://schemas.microsoft.com/office/powerpoint/2010/main" val="1069090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D52B17-36DB-7D4B-AD70-7EF19A8EBD16}"/>
              </a:ext>
            </a:extLst>
          </p:cNvPr>
          <p:cNvSpPr>
            <a:spLocks noGrp="1"/>
          </p:cNvSpPr>
          <p:nvPr>
            <p:ph type="title"/>
          </p:nvPr>
        </p:nvSpPr>
        <p:spPr/>
        <p:txBody>
          <a:bodyPr/>
          <a:lstStyle/>
          <a:p>
            <a:r>
              <a:rPr lang="en-US" dirty="0"/>
              <a:t>Fractal Dimensions</a:t>
            </a:r>
          </a:p>
        </p:txBody>
      </p:sp>
      <p:sp>
        <p:nvSpPr>
          <p:cNvPr id="6" name="Content Placeholder 5">
            <a:extLst>
              <a:ext uri="{FF2B5EF4-FFF2-40B4-BE49-F238E27FC236}">
                <a16:creationId xmlns:a16="http://schemas.microsoft.com/office/drawing/2014/main" id="{A0725D6F-0C0B-CF4F-8ED7-F44E16138CDD}"/>
              </a:ext>
            </a:extLst>
          </p:cNvPr>
          <p:cNvSpPr>
            <a:spLocks noGrp="1"/>
          </p:cNvSpPr>
          <p:nvPr>
            <p:ph sz="half" idx="2"/>
          </p:nvPr>
        </p:nvSpPr>
        <p:spPr>
          <a:xfrm>
            <a:off x="618892" y="1690688"/>
            <a:ext cx="5181600" cy="4351338"/>
          </a:xfrm>
        </p:spPr>
        <p:txBody>
          <a:bodyPr>
            <a:noAutofit/>
          </a:bodyPr>
          <a:lstStyle/>
          <a:p>
            <a:r>
              <a:rPr lang="en-US" sz="2000" dirty="0"/>
              <a:t>The essential idea of "fractured" dimensions has a long history in mathematics</a:t>
            </a:r>
          </a:p>
          <a:p>
            <a:r>
              <a:rPr lang="en-US" sz="2000" dirty="0"/>
              <a:t>The term itself was brought to the fore by Benoit Mandelbrot based on his 1967 paper on self-similarity in which he discussed fractional dimensions.</a:t>
            </a:r>
          </a:p>
          <a:p>
            <a:r>
              <a:rPr lang="en-US" sz="2000" dirty="0"/>
              <a:t>In that paper, Mandelbrot cited previous work by Lewis Fry Richardson describing the counter-intuitive notion that a coastline's measured length changes with the length of the measuring stick used </a:t>
            </a:r>
          </a:p>
          <a:p>
            <a:r>
              <a:rPr lang="en-US" sz="2000" dirty="0">
                <a:solidFill>
                  <a:srgbClr val="0E1CFF"/>
                </a:solidFill>
              </a:rPr>
              <a:t>In terms of that notion, the fractal dimension of a coastline quantifies how the number of scaled measuring sticks required to measure the coastline changes with the scale applied to the stick</a:t>
            </a:r>
          </a:p>
        </p:txBody>
      </p:sp>
      <p:pic>
        <p:nvPicPr>
          <p:cNvPr id="8" name="Picture 7">
            <a:extLst>
              <a:ext uri="{FF2B5EF4-FFF2-40B4-BE49-F238E27FC236}">
                <a16:creationId xmlns:a16="http://schemas.microsoft.com/office/drawing/2014/main" id="{C9B36402-0B3F-6941-9E68-05DBAE1D74D7}"/>
              </a:ext>
            </a:extLst>
          </p:cNvPr>
          <p:cNvPicPr>
            <a:picLocks noChangeAspect="1"/>
          </p:cNvPicPr>
          <p:nvPr/>
        </p:nvPicPr>
        <p:blipFill>
          <a:blip r:embed="rId2"/>
          <a:stretch>
            <a:fillRect/>
          </a:stretch>
        </p:blipFill>
        <p:spPr>
          <a:xfrm>
            <a:off x="6096000" y="1773044"/>
            <a:ext cx="5858457" cy="3231375"/>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F7EE949-A902-3E4F-9638-77B17F19E9D5}"/>
                  </a:ext>
                </a:extLst>
              </p:cNvPr>
              <p:cNvSpPr txBox="1"/>
              <p:nvPr/>
            </p:nvSpPr>
            <p:spPr>
              <a:xfrm>
                <a:off x="8135503" y="5360236"/>
                <a:ext cx="2291137" cy="681790"/>
              </a:xfrm>
              <a:prstGeom prst="rect">
                <a:avLst/>
              </a:prstGeom>
              <a:noFill/>
            </p:spPr>
            <p:txBody>
              <a:bodyPr wrap="square" rtlCol="0">
                <a:spAutoFit/>
              </a:bodyPr>
              <a:lstStyle/>
              <a:p>
                <a:r>
                  <a:rPr lang="en-US" sz="2400" dirty="0"/>
                  <a:t>Note: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𝑁</m:t>
                        </m:r>
                      </m:e>
                      <m:sub>
                        <m:r>
                          <a:rPr lang="en-US" sz="2400" i="1" smtClean="0">
                            <a:latin typeface="Cambria Math" panose="02040503050406030204" pitchFamily="18" charset="0"/>
                            <a:ea typeface="Cambria Math" panose="02040503050406030204" pitchFamily="18" charset="0"/>
                          </a:rPr>
                          <m:t>𝛿</m:t>
                        </m:r>
                      </m:sub>
                    </m:sSub>
                    <m:r>
                      <a:rPr lang="en-US" sz="2400" b="0" i="1" smtClean="0">
                        <a:latin typeface="Cambria Math" panose="02040503050406030204" pitchFamily="18" charset="0"/>
                        <a:ea typeface="Cambria Math" panose="02040503050406030204" pitchFamily="18" charset="0"/>
                      </a:rPr>
                      <m:t>∝ </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1</m:t>
                        </m:r>
                      </m:num>
                      <m:den>
                        <m:eqArr>
                          <m:eqArrPr>
                            <m:ctrlPr>
                              <a:rPr lang="en-US" sz="2400" b="0" i="1" smtClean="0">
                                <a:latin typeface="Cambria Math" panose="02040503050406030204" pitchFamily="18" charset="0"/>
                                <a:ea typeface="Cambria Math" panose="02040503050406030204" pitchFamily="18" charset="0"/>
                              </a:rPr>
                            </m:ctrlPr>
                          </m:eqArrPr>
                          <m:e>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𝛿</m:t>
                                </m:r>
                              </m:e>
                              <m:sup>
                                <m:r>
                                  <a:rPr lang="en-US" sz="2400" b="0" i="1" smtClean="0">
                                    <a:latin typeface="Cambria Math" panose="02040503050406030204" pitchFamily="18" charset="0"/>
                                    <a:ea typeface="Cambria Math" panose="02040503050406030204" pitchFamily="18" charset="0"/>
                                  </a:rPr>
                                  <m:t>𝐷</m:t>
                                </m:r>
                              </m:sup>
                            </m:sSup>
                          </m:e>
                          <m:e>
                            <m:r>
                              <a:rPr lang="en-US" sz="2400" b="0" i="1" smtClean="0">
                                <a:latin typeface="Cambria Math" panose="02040503050406030204" pitchFamily="18" charset="0"/>
                                <a:ea typeface="Cambria Math" panose="02040503050406030204" pitchFamily="18" charset="0"/>
                              </a:rPr>
                              <m:t>  </m:t>
                            </m:r>
                          </m:e>
                        </m:eqArr>
                      </m:den>
                    </m:f>
                  </m:oMath>
                </a14:m>
                <a:endParaRPr lang="en-US" sz="2400" dirty="0"/>
              </a:p>
            </p:txBody>
          </p:sp>
        </mc:Choice>
        <mc:Fallback xmlns="">
          <p:sp>
            <p:nvSpPr>
              <p:cNvPr id="5" name="TextBox 4">
                <a:extLst>
                  <a:ext uri="{FF2B5EF4-FFF2-40B4-BE49-F238E27FC236}">
                    <a16:creationId xmlns:a16="http://schemas.microsoft.com/office/drawing/2014/main" id="{1F7EE949-A902-3E4F-9638-77B17F19E9D5}"/>
                  </a:ext>
                </a:extLst>
              </p:cNvPr>
              <p:cNvSpPr txBox="1">
                <a:spLocks noRot="1" noChangeAspect="1" noMove="1" noResize="1" noEditPoints="1" noAdjustHandles="1" noChangeArrowheads="1" noChangeShapeType="1" noTextEdit="1"/>
              </p:cNvSpPr>
              <p:nvPr/>
            </p:nvSpPr>
            <p:spPr>
              <a:xfrm>
                <a:off x="8135503" y="5360236"/>
                <a:ext cx="2291137" cy="681790"/>
              </a:xfrm>
              <a:prstGeom prst="rect">
                <a:avLst/>
              </a:prstGeom>
              <a:blipFill>
                <a:blip r:embed="rId3"/>
                <a:stretch>
                  <a:fillRect l="-3867" b="-18182"/>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7C668B53-04D8-8F4F-8298-40BD47F42299}"/>
              </a:ext>
            </a:extLst>
          </p:cNvPr>
          <p:cNvSpPr txBox="1"/>
          <p:nvPr/>
        </p:nvSpPr>
        <p:spPr>
          <a:xfrm>
            <a:off x="6544638" y="6205591"/>
            <a:ext cx="2291137" cy="369332"/>
          </a:xfrm>
          <a:prstGeom prst="rect">
            <a:avLst/>
          </a:prstGeom>
          <a:noFill/>
        </p:spPr>
        <p:txBody>
          <a:bodyPr wrap="square" rtlCol="0">
            <a:spAutoFit/>
          </a:bodyPr>
          <a:lstStyle/>
          <a:p>
            <a:r>
              <a:rPr lang="en-US" dirty="0"/>
              <a:t>Ended here 1/11/2022</a:t>
            </a:r>
          </a:p>
        </p:txBody>
      </p:sp>
    </p:spTree>
    <p:extLst>
      <p:ext uri="{BB962C8B-B14F-4D97-AF65-F5344CB8AC3E}">
        <p14:creationId xmlns:p14="http://schemas.microsoft.com/office/powerpoint/2010/main" val="30284114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7C327E-6D75-E743-8430-C7308F3E9CF9}"/>
              </a:ext>
            </a:extLst>
          </p:cNvPr>
          <p:cNvPicPr>
            <a:picLocks noChangeAspect="1"/>
          </p:cNvPicPr>
          <p:nvPr/>
        </p:nvPicPr>
        <p:blipFill>
          <a:blip r:embed="rId2"/>
          <a:stretch>
            <a:fillRect/>
          </a:stretch>
        </p:blipFill>
        <p:spPr>
          <a:xfrm>
            <a:off x="4703550" y="2437617"/>
            <a:ext cx="2784900" cy="2103120"/>
          </a:xfrm>
          <a:prstGeom prst="rect">
            <a:avLst/>
          </a:prstGeom>
        </p:spPr>
      </p:pic>
      <p:pic>
        <p:nvPicPr>
          <p:cNvPr id="8" name="Picture 7">
            <a:extLst>
              <a:ext uri="{FF2B5EF4-FFF2-40B4-BE49-F238E27FC236}">
                <a16:creationId xmlns:a16="http://schemas.microsoft.com/office/drawing/2014/main" id="{6D2E9360-CDE1-AD4D-BA6A-5C7290E4EB86}"/>
              </a:ext>
            </a:extLst>
          </p:cNvPr>
          <p:cNvPicPr>
            <a:picLocks noChangeAspect="1"/>
          </p:cNvPicPr>
          <p:nvPr/>
        </p:nvPicPr>
        <p:blipFill>
          <a:blip r:embed="rId3"/>
          <a:stretch>
            <a:fillRect/>
          </a:stretch>
        </p:blipFill>
        <p:spPr>
          <a:xfrm>
            <a:off x="4703550" y="4677505"/>
            <a:ext cx="2786780" cy="2103120"/>
          </a:xfrm>
          <a:prstGeom prst="rect">
            <a:avLst/>
          </a:prstGeom>
        </p:spPr>
      </p:pic>
      <p:pic>
        <p:nvPicPr>
          <p:cNvPr id="10" name="Picture 9">
            <a:extLst>
              <a:ext uri="{FF2B5EF4-FFF2-40B4-BE49-F238E27FC236}">
                <a16:creationId xmlns:a16="http://schemas.microsoft.com/office/drawing/2014/main" id="{1D859680-EEC1-3144-BB5F-85E5874117F1}"/>
              </a:ext>
            </a:extLst>
          </p:cNvPr>
          <p:cNvPicPr>
            <a:picLocks noChangeAspect="1"/>
          </p:cNvPicPr>
          <p:nvPr/>
        </p:nvPicPr>
        <p:blipFill>
          <a:blip r:embed="rId4"/>
          <a:stretch>
            <a:fillRect/>
          </a:stretch>
        </p:blipFill>
        <p:spPr>
          <a:xfrm>
            <a:off x="8390032" y="214143"/>
            <a:ext cx="2775192" cy="2103120"/>
          </a:xfrm>
          <a:prstGeom prst="rect">
            <a:avLst/>
          </a:prstGeom>
        </p:spPr>
      </p:pic>
      <p:pic>
        <p:nvPicPr>
          <p:cNvPr id="12" name="Picture 11">
            <a:extLst>
              <a:ext uri="{FF2B5EF4-FFF2-40B4-BE49-F238E27FC236}">
                <a16:creationId xmlns:a16="http://schemas.microsoft.com/office/drawing/2014/main" id="{D1667735-98AE-C142-98CE-6C376FEBAB6C}"/>
              </a:ext>
            </a:extLst>
          </p:cNvPr>
          <p:cNvPicPr>
            <a:picLocks noChangeAspect="1"/>
          </p:cNvPicPr>
          <p:nvPr/>
        </p:nvPicPr>
        <p:blipFill>
          <a:blip r:embed="rId5"/>
          <a:stretch>
            <a:fillRect/>
          </a:stretch>
        </p:blipFill>
        <p:spPr>
          <a:xfrm>
            <a:off x="8390032" y="2437617"/>
            <a:ext cx="2796398" cy="2103120"/>
          </a:xfrm>
          <a:prstGeom prst="rect">
            <a:avLst/>
          </a:prstGeom>
        </p:spPr>
      </p:pic>
      <p:pic>
        <p:nvPicPr>
          <p:cNvPr id="14" name="Picture 13">
            <a:extLst>
              <a:ext uri="{FF2B5EF4-FFF2-40B4-BE49-F238E27FC236}">
                <a16:creationId xmlns:a16="http://schemas.microsoft.com/office/drawing/2014/main" id="{4C122EC8-1626-484E-B16F-B00D083D2144}"/>
              </a:ext>
            </a:extLst>
          </p:cNvPr>
          <p:cNvPicPr>
            <a:picLocks noChangeAspect="1"/>
          </p:cNvPicPr>
          <p:nvPr/>
        </p:nvPicPr>
        <p:blipFill>
          <a:blip r:embed="rId6"/>
          <a:stretch>
            <a:fillRect/>
          </a:stretch>
        </p:blipFill>
        <p:spPr>
          <a:xfrm>
            <a:off x="8391953" y="4677505"/>
            <a:ext cx="2794477" cy="2103120"/>
          </a:xfrm>
          <a:prstGeom prst="rect">
            <a:avLst/>
          </a:prstGeom>
        </p:spPr>
      </p:pic>
      <p:sp>
        <p:nvSpPr>
          <p:cNvPr id="15" name="TextBox 14">
            <a:extLst>
              <a:ext uri="{FF2B5EF4-FFF2-40B4-BE49-F238E27FC236}">
                <a16:creationId xmlns:a16="http://schemas.microsoft.com/office/drawing/2014/main" id="{9A2398F2-4BE6-6447-BBB9-5EDF51D41D00}"/>
              </a:ext>
            </a:extLst>
          </p:cNvPr>
          <p:cNvSpPr txBox="1"/>
          <p:nvPr/>
        </p:nvSpPr>
        <p:spPr>
          <a:xfrm>
            <a:off x="482320" y="1342572"/>
            <a:ext cx="3607359" cy="5509200"/>
          </a:xfrm>
          <a:prstGeom prst="rect">
            <a:avLst/>
          </a:prstGeom>
          <a:noFill/>
        </p:spPr>
        <p:txBody>
          <a:bodyPr wrap="square" rtlCol="0">
            <a:spAutoFit/>
          </a:bodyPr>
          <a:lstStyle/>
          <a:p>
            <a:pPr>
              <a:spcAft>
                <a:spcPts val="600"/>
              </a:spcAft>
            </a:pPr>
            <a:r>
              <a:rPr lang="en-US" sz="1200" dirty="0"/>
              <a:t>Most coastlines are self-similar, that is they show he same kind of detail at different scales. This is one of the characteristics of fractals. One of the other things all fractals have in common is that they are created by repeating a </a:t>
            </a:r>
            <a:r>
              <a:rPr lang="en-US" sz="1200" dirty="0" err="1"/>
              <a:t>somple</a:t>
            </a:r>
            <a:r>
              <a:rPr lang="en-US" sz="1200" dirty="0"/>
              <a:t> process over and over again. </a:t>
            </a:r>
          </a:p>
          <a:p>
            <a:pPr>
              <a:spcAft>
                <a:spcPts val="600"/>
              </a:spcAft>
            </a:pPr>
            <a:r>
              <a:rPr lang="en-US" sz="1200" dirty="0"/>
              <a:t>What are the simple, repetitive processes that are responsible for creating the fractal shapes of coastlines? </a:t>
            </a:r>
          </a:p>
          <a:p>
            <a:pPr>
              <a:spcAft>
                <a:spcPts val="600"/>
              </a:spcAft>
            </a:pPr>
            <a:r>
              <a:rPr lang="en-US" sz="1200" dirty="0"/>
              <a:t>There are several, operating over a range of timescales: </a:t>
            </a:r>
          </a:p>
          <a:p>
            <a:pPr marL="171450" indent="-171450">
              <a:spcAft>
                <a:spcPts val="600"/>
              </a:spcAft>
              <a:buFont typeface="Arial" panose="020B0604020202020204" pitchFamily="34" charset="0"/>
              <a:buChar char="•"/>
            </a:pPr>
            <a:r>
              <a:rPr lang="en-US" sz="1200" dirty="0"/>
              <a:t>First, there is the repetitive crashing of the waves on the beach, with a period of a few seconds between waves. </a:t>
            </a:r>
          </a:p>
          <a:p>
            <a:pPr marL="171450" indent="-171450">
              <a:spcAft>
                <a:spcPts val="600"/>
              </a:spcAft>
              <a:buFont typeface="Arial" panose="020B0604020202020204" pitchFamily="34" charset="0"/>
              <a:buChar char="•"/>
            </a:pPr>
            <a:r>
              <a:rPr lang="en-US" sz="1200" dirty="0"/>
              <a:t>Second, there is the daily rise and fall of the water based on the tides, with a period of roughly 12 hours. </a:t>
            </a:r>
          </a:p>
          <a:p>
            <a:pPr marL="171450" indent="-171450">
              <a:spcAft>
                <a:spcPts val="600"/>
              </a:spcAft>
              <a:buFont typeface="Arial" panose="020B0604020202020204" pitchFamily="34" charset="0"/>
              <a:buChar char="•"/>
            </a:pPr>
            <a:r>
              <a:rPr lang="en-US" sz="1200" dirty="0"/>
              <a:t>Third, there is the seasonal pattern of storms which batter the coasts with a period of months. </a:t>
            </a:r>
          </a:p>
          <a:p>
            <a:pPr marL="171450" indent="-171450">
              <a:spcAft>
                <a:spcPts val="600"/>
              </a:spcAft>
              <a:buFont typeface="Arial" panose="020B0604020202020204" pitchFamily="34" charset="0"/>
              <a:buChar char="•"/>
            </a:pPr>
            <a:r>
              <a:rPr lang="en-US" sz="1200" dirty="0"/>
              <a:t>Then there is the long-term rise and fall of the sea level, which happens on a timescale of thousands of years, due to climate change and the amount of water that is frozen in the icecaps. </a:t>
            </a:r>
          </a:p>
          <a:p>
            <a:pPr marL="171450" indent="-171450">
              <a:spcAft>
                <a:spcPts val="600"/>
              </a:spcAft>
              <a:buFont typeface="Arial" panose="020B0604020202020204" pitchFamily="34" charset="0"/>
              <a:buChar char="•"/>
            </a:pPr>
            <a:r>
              <a:rPr lang="en-US" sz="1200" dirty="0"/>
              <a:t>Finally, there is the very slow tectonic rise and fall of the </a:t>
            </a:r>
            <a:r>
              <a:rPr lang="en-US" sz="1200" dirty="0" err="1"/>
              <a:t>contintents</a:t>
            </a:r>
            <a:r>
              <a:rPr lang="en-US" sz="1200" dirty="0"/>
              <a:t> that we saw in the last chapter in Indonesia, for example and which occurs over millions of years. </a:t>
            </a:r>
          </a:p>
          <a:p>
            <a:pPr>
              <a:spcAft>
                <a:spcPts val="600"/>
              </a:spcAft>
            </a:pPr>
            <a:endParaRPr lang="en-US" sz="1200" dirty="0"/>
          </a:p>
        </p:txBody>
      </p:sp>
      <p:sp>
        <p:nvSpPr>
          <p:cNvPr id="16" name="TextBox 15">
            <a:extLst>
              <a:ext uri="{FF2B5EF4-FFF2-40B4-BE49-F238E27FC236}">
                <a16:creationId xmlns:a16="http://schemas.microsoft.com/office/drawing/2014/main" id="{E5497C7A-6517-144A-A35A-D092671BBABE}"/>
              </a:ext>
            </a:extLst>
          </p:cNvPr>
          <p:cNvSpPr txBox="1"/>
          <p:nvPr/>
        </p:nvSpPr>
        <p:spPr>
          <a:xfrm>
            <a:off x="482319" y="267838"/>
            <a:ext cx="3607359" cy="461665"/>
          </a:xfrm>
          <a:prstGeom prst="rect">
            <a:avLst/>
          </a:prstGeom>
          <a:noFill/>
        </p:spPr>
        <p:txBody>
          <a:bodyPr wrap="square" rtlCol="0">
            <a:spAutoFit/>
          </a:bodyPr>
          <a:lstStyle/>
          <a:p>
            <a:r>
              <a:rPr lang="en-US" sz="2400" dirty="0"/>
              <a:t>Coastlines are Self-Similar</a:t>
            </a:r>
          </a:p>
        </p:txBody>
      </p:sp>
      <p:sp>
        <p:nvSpPr>
          <p:cNvPr id="20" name="TextBox 19">
            <a:extLst>
              <a:ext uri="{FF2B5EF4-FFF2-40B4-BE49-F238E27FC236}">
                <a16:creationId xmlns:a16="http://schemas.microsoft.com/office/drawing/2014/main" id="{F13FE6B6-6A12-534F-A372-BAD9B3CDE923}"/>
              </a:ext>
            </a:extLst>
          </p:cNvPr>
          <p:cNvSpPr txBox="1"/>
          <p:nvPr/>
        </p:nvSpPr>
        <p:spPr>
          <a:xfrm>
            <a:off x="4703550" y="454353"/>
            <a:ext cx="3479500" cy="276999"/>
          </a:xfrm>
          <a:prstGeom prst="rect">
            <a:avLst/>
          </a:prstGeom>
          <a:noFill/>
        </p:spPr>
        <p:txBody>
          <a:bodyPr wrap="square" rtlCol="0">
            <a:spAutoFit/>
          </a:bodyPr>
          <a:lstStyle/>
          <a:p>
            <a:pPr algn="ctr"/>
            <a:r>
              <a:rPr lang="en-US" sz="1200" dirty="0">
                <a:solidFill>
                  <a:srgbClr val="0E1CFF"/>
                </a:solidFill>
              </a:rPr>
              <a:t>http://</a:t>
            </a:r>
            <a:r>
              <a:rPr lang="en-US" sz="1200" dirty="0" err="1">
                <a:solidFill>
                  <a:srgbClr val="0E1CFF"/>
                </a:solidFill>
              </a:rPr>
              <a:t>fractalfoundation.org</a:t>
            </a:r>
            <a:r>
              <a:rPr lang="en-US" sz="1200" dirty="0">
                <a:solidFill>
                  <a:srgbClr val="0E1CFF"/>
                </a:solidFill>
              </a:rPr>
              <a:t>/OFC/OFC-9-4.html</a:t>
            </a:r>
          </a:p>
        </p:txBody>
      </p:sp>
    </p:spTree>
    <p:extLst>
      <p:ext uri="{BB962C8B-B14F-4D97-AF65-F5344CB8AC3E}">
        <p14:creationId xmlns:p14="http://schemas.microsoft.com/office/powerpoint/2010/main" val="27380199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5BFCB50-8ED5-8D41-8217-9B640144A75A}"/>
              </a:ext>
            </a:extLst>
          </p:cNvPr>
          <p:cNvSpPr txBox="1"/>
          <p:nvPr/>
        </p:nvSpPr>
        <p:spPr>
          <a:xfrm>
            <a:off x="5363737" y="211873"/>
            <a:ext cx="1003609" cy="369332"/>
          </a:xfrm>
          <a:prstGeom prst="rect">
            <a:avLst/>
          </a:prstGeom>
          <a:solidFill>
            <a:schemeClr val="bg1"/>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0240EB05-209E-EF4A-AD73-46063ABD4A49}"/>
              </a:ext>
            </a:extLst>
          </p:cNvPr>
          <p:cNvSpPr txBox="1"/>
          <p:nvPr/>
        </p:nvSpPr>
        <p:spPr>
          <a:xfrm>
            <a:off x="8912320" y="2306552"/>
            <a:ext cx="2754351" cy="2308324"/>
          </a:xfrm>
          <a:prstGeom prst="rect">
            <a:avLst/>
          </a:prstGeom>
          <a:noFill/>
        </p:spPr>
        <p:txBody>
          <a:bodyPr wrap="square" rtlCol="0">
            <a:spAutoFit/>
          </a:bodyPr>
          <a:lstStyle/>
          <a:p>
            <a:r>
              <a:rPr lang="en-US" dirty="0"/>
              <a:t>From (b) and (c) we find:</a:t>
            </a:r>
          </a:p>
          <a:p>
            <a:endParaRPr lang="en-US" dirty="0"/>
          </a:p>
          <a:p>
            <a:r>
              <a:rPr lang="en-US" dirty="0"/>
              <a:t>(70/28) = (100/50)</a:t>
            </a:r>
            <a:r>
              <a:rPr lang="en-US" baseline="30000" dirty="0"/>
              <a:t>D</a:t>
            </a:r>
            <a:r>
              <a:rPr lang="en-US" dirty="0"/>
              <a:t> </a:t>
            </a:r>
          </a:p>
          <a:p>
            <a:endParaRPr lang="en-US" dirty="0"/>
          </a:p>
          <a:p>
            <a:r>
              <a:rPr lang="en-US" dirty="0"/>
              <a:t>or D = 1.322</a:t>
            </a:r>
          </a:p>
          <a:p>
            <a:endParaRPr lang="en-US" dirty="0"/>
          </a:p>
          <a:p>
            <a:r>
              <a:rPr lang="en-US" dirty="0"/>
              <a:t>(A much better measurement is D ~ 1.256</a:t>
            </a:r>
          </a:p>
        </p:txBody>
      </p:sp>
      <p:grpSp>
        <p:nvGrpSpPr>
          <p:cNvPr id="2" name="Group 1">
            <a:extLst>
              <a:ext uri="{FF2B5EF4-FFF2-40B4-BE49-F238E27FC236}">
                <a16:creationId xmlns:a16="http://schemas.microsoft.com/office/drawing/2014/main" id="{9808796C-851B-3942-8598-50AFF643C686}"/>
              </a:ext>
            </a:extLst>
          </p:cNvPr>
          <p:cNvGrpSpPr/>
          <p:nvPr/>
        </p:nvGrpSpPr>
        <p:grpSpPr>
          <a:xfrm>
            <a:off x="119743" y="1099820"/>
            <a:ext cx="8560566" cy="4721789"/>
            <a:chOff x="338107" y="581205"/>
            <a:chExt cx="8560566" cy="4721789"/>
          </a:xfrm>
        </p:grpSpPr>
        <p:pic>
          <p:nvPicPr>
            <p:cNvPr id="13" name="Picture 12">
              <a:extLst>
                <a:ext uri="{FF2B5EF4-FFF2-40B4-BE49-F238E27FC236}">
                  <a16:creationId xmlns:a16="http://schemas.microsoft.com/office/drawing/2014/main" id="{50AA2C98-53DE-FB4E-A721-DDF7D6789A93}"/>
                </a:ext>
              </a:extLst>
            </p:cNvPr>
            <p:cNvPicPr>
              <a:picLocks noChangeAspect="1"/>
            </p:cNvPicPr>
            <p:nvPr/>
          </p:nvPicPr>
          <p:blipFill>
            <a:blip r:embed="rId2"/>
            <a:stretch>
              <a:fillRect/>
            </a:stretch>
          </p:blipFill>
          <p:spPr>
            <a:xfrm>
              <a:off x="338107" y="581205"/>
              <a:ext cx="8560566" cy="4721789"/>
            </a:xfrm>
            <a:prstGeom prst="rect">
              <a:avLst/>
            </a:prstGeom>
          </p:spPr>
        </p:pic>
        <p:sp>
          <p:nvSpPr>
            <p:cNvPr id="10" name="TextBox 9">
              <a:extLst>
                <a:ext uri="{FF2B5EF4-FFF2-40B4-BE49-F238E27FC236}">
                  <a16:creationId xmlns:a16="http://schemas.microsoft.com/office/drawing/2014/main" id="{79C9BC5A-2F62-6940-839D-0AF396793CBB}"/>
                </a:ext>
              </a:extLst>
            </p:cNvPr>
            <p:cNvSpPr txBox="1"/>
            <p:nvPr/>
          </p:nvSpPr>
          <p:spPr>
            <a:xfrm flipH="1">
              <a:off x="3341818" y="771432"/>
              <a:ext cx="478388" cy="369332"/>
            </a:xfrm>
            <a:prstGeom prst="rect">
              <a:avLst/>
            </a:prstGeom>
            <a:noFill/>
          </p:spPr>
          <p:txBody>
            <a:bodyPr wrap="square" rtlCol="0">
              <a:spAutoFit/>
            </a:bodyPr>
            <a:lstStyle/>
            <a:p>
              <a:r>
                <a:rPr lang="en-US" dirty="0"/>
                <a:t>(a)</a:t>
              </a:r>
            </a:p>
          </p:txBody>
        </p:sp>
        <p:sp>
          <p:nvSpPr>
            <p:cNvPr id="11" name="TextBox 10">
              <a:extLst>
                <a:ext uri="{FF2B5EF4-FFF2-40B4-BE49-F238E27FC236}">
                  <a16:creationId xmlns:a16="http://schemas.microsoft.com/office/drawing/2014/main" id="{B1D5B9AD-A6A2-A54A-96CD-41D706F8649F}"/>
                </a:ext>
              </a:extLst>
            </p:cNvPr>
            <p:cNvSpPr txBox="1"/>
            <p:nvPr/>
          </p:nvSpPr>
          <p:spPr>
            <a:xfrm flipH="1">
              <a:off x="4885349" y="771432"/>
              <a:ext cx="478388" cy="369332"/>
            </a:xfrm>
            <a:prstGeom prst="rect">
              <a:avLst/>
            </a:prstGeom>
            <a:noFill/>
          </p:spPr>
          <p:txBody>
            <a:bodyPr wrap="square" rtlCol="0">
              <a:spAutoFit/>
            </a:bodyPr>
            <a:lstStyle/>
            <a:p>
              <a:r>
                <a:rPr lang="en-US" dirty="0"/>
                <a:t>(b)</a:t>
              </a:r>
            </a:p>
          </p:txBody>
        </p:sp>
        <p:sp>
          <p:nvSpPr>
            <p:cNvPr id="12" name="TextBox 11">
              <a:extLst>
                <a:ext uri="{FF2B5EF4-FFF2-40B4-BE49-F238E27FC236}">
                  <a16:creationId xmlns:a16="http://schemas.microsoft.com/office/drawing/2014/main" id="{3A59DB5B-F936-FB4F-AE24-371E7062F6B2}"/>
                </a:ext>
              </a:extLst>
            </p:cNvPr>
            <p:cNvSpPr txBox="1"/>
            <p:nvPr/>
          </p:nvSpPr>
          <p:spPr>
            <a:xfrm flipH="1">
              <a:off x="6435586" y="765871"/>
              <a:ext cx="478388" cy="369332"/>
            </a:xfrm>
            <a:prstGeom prst="rect">
              <a:avLst/>
            </a:prstGeom>
            <a:noFill/>
          </p:spPr>
          <p:txBody>
            <a:bodyPr wrap="square" rtlCol="0">
              <a:spAutoFit/>
            </a:bodyPr>
            <a:lstStyle/>
            <a:p>
              <a:r>
                <a:rPr lang="en-US" dirty="0"/>
                <a:t>(c)</a:t>
              </a:r>
            </a:p>
          </p:txBody>
        </p:sp>
      </p:gr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FA76724-96BE-2541-94E8-8756D5C58F93}"/>
                  </a:ext>
                </a:extLst>
              </p:cNvPr>
              <p:cNvSpPr txBox="1"/>
              <p:nvPr/>
            </p:nvSpPr>
            <p:spPr>
              <a:xfrm>
                <a:off x="9019080" y="4791645"/>
                <a:ext cx="2291137" cy="681790"/>
              </a:xfrm>
              <a:prstGeom prst="rect">
                <a:avLst/>
              </a:prstGeom>
              <a:noFill/>
            </p:spPr>
            <p:txBody>
              <a:bodyPr wrap="square" rtlCol="0">
                <a:spAutoFit/>
              </a:bodyPr>
              <a:lstStyle/>
              <a:p>
                <a:r>
                  <a:rPr lang="en-US" sz="2400" dirty="0"/>
                  <a:t>Note: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𝑁</m:t>
                        </m:r>
                      </m:e>
                      <m:sub>
                        <m:r>
                          <a:rPr lang="en-US" sz="2400" i="1" smtClean="0">
                            <a:latin typeface="Cambria Math" panose="02040503050406030204" pitchFamily="18" charset="0"/>
                            <a:ea typeface="Cambria Math" panose="02040503050406030204" pitchFamily="18" charset="0"/>
                          </a:rPr>
                          <m:t>𝛿</m:t>
                        </m:r>
                      </m:sub>
                    </m:sSub>
                    <m:r>
                      <a:rPr lang="en-US" sz="2400" b="0" i="1" smtClean="0">
                        <a:latin typeface="Cambria Math" panose="02040503050406030204" pitchFamily="18" charset="0"/>
                        <a:ea typeface="Cambria Math" panose="02040503050406030204" pitchFamily="18" charset="0"/>
                      </a:rPr>
                      <m:t>∝ </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1</m:t>
                        </m:r>
                      </m:num>
                      <m:den>
                        <m:eqArr>
                          <m:eqArrPr>
                            <m:ctrlPr>
                              <a:rPr lang="en-US" sz="2400" b="0" i="1" smtClean="0">
                                <a:latin typeface="Cambria Math" panose="02040503050406030204" pitchFamily="18" charset="0"/>
                                <a:ea typeface="Cambria Math" panose="02040503050406030204" pitchFamily="18" charset="0"/>
                              </a:rPr>
                            </m:ctrlPr>
                          </m:eqArrPr>
                          <m:e>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𝛿</m:t>
                                </m:r>
                              </m:e>
                              <m:sup>
                                <m:r>
                                  <a:rPr lang="en-US" sz="2400" b="0" i="1" smtClean="0">
                                    <a:latin typeface="Cambria Math" panose="02040503050406030204" pitchFamily="18" charset="0"/>
                                    <a:ea typeface="Cambria Math" panose="02040503050406030204" pitchFamily="18" charset="0"/>
                                  </a:rPr>
                                  <m:t>𝐷</m:t>
                                </m:r>
                              </m:sup>
                            </m:sSup>
                          </m:e>
                          <m:e>
                            <m:r>
                              <a:rPr lang="en-US" sz="2400" b="0" i="1" smtClean="0">
                                <a:latin typeface="Cambria Math" panose="02040503050406030204" pitchFamily="18" charset="0"/>
                                <a:ea typeface="Cambria Math" panose="02040503050406030204" pitchFamily="18" charset="0"/>
                              </a:rPr>
                              <m:t>  </m:t>
                            </m:r>
                          </m:e>
                        </m:eqArr>
                      </m:den>
                    </m:f>
                  </m:oMath>
                </a14:m>
                <a:endParaRPr lang="en-US" sz="2400" dirty="0"/>
              </a:p>
            </p:txBody>
          </p:sp>
        </mc:Choice>
        <mc:Fallback xmlns="">
          <p:sp>
            <p:nvSpPr>
              <p:cNvPr id="14" name="TextBox 13">
                <a:extLst>
                  <a:ext uri="{FF2B5EF4-FFF2-40B4-BE49-F238E27FC236}">
                    <a16:creationId xmlns:a16="http://schemas.microsoft.com/office/drawing/2014/main" id="{8FA76724-96BE-2541-94E8-8756D5C58F93}"/>
                  </a:ext>
                </a:extLst>
              </p:cNvPr>
              <p:cNvSpPr txBox="1">
                <a:spLocks noRot="1" noChangeAspect="1" noMove="1" noResize="1" noEditPoints="1" noAdjustHandles="1" noChangeArrowheads="1" noChangeShapeType="1" noTextEdit="1"/>
              </p:cNvSpPr>
              <p:nvPr/>
            </p:nvSpPr>
            <p:spPr>
              <a:xfrm>
                <a:off x="9019080" y="4791645"/>
                <a:ext cx="2291137" cy="681790"/>
              </a:xfrm>
              <a:prstGeom prst="rect">
                <a:avLst/>
              </a:prstGeom>
              <a:blipFill>
                <a:blip r:embed="rId3"/>
                <a:stretch>
                  <a:fillRect l="-4420" b="-16364"/>
                </a:stretch>
              </a:blipFill>
            </p:spPr>
            <p:txBody>
              <a:bodyPr/>
              <a:lstStyle/>
              <a:p>
                <a:r>
                  <a:rPr lang="en-US">
                    <a:noFill/>
                  </a:rPr>
                  <a:t> </a:t>
                </a:r>
              </a:p>
            </p:txBody>
          </p:sp>
        </mc:Fallback>
      </mc:AlternateContent>
    </p:spTree>
    <p:extLst>
      <p:ext uri="{BB962C8B-B14F-4D97-AF65-F5344CB8AC3E}">
        <p14:creationId xmlns:p14="http://schemas.microsoft.com/office/powerpoint/2010/main" val="12442926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EDC270-56A7-0743-A3CC-7259CF0D7760}"/>
              </a:ext>
            </a:extLst>
          </p:cNvPr>
          <p:cNvSpPr>
            <a:spLocks noGrp="1"/>
          </p:cNvSpPr>
          <p:nvPr>
            <p:ph type="title"/>
          </p:nvPr>
        </p:nvSpPr>
        <p:spPr/>
        <p:txBody>
          <a:bodyPr/>
          <a:lstStyle/>
          <a:p>
            <a:r>
              <a:rPr lang="en-US" dirty="0"/>
              <a:t>Fractal Dimension D and Embedding Dimension d</a:t>
            </a:r>
          </a:p>
        </p:txBody>
      </p:sp>
      <p:sp>
        <p:nvSpPr>
          <p:cNvPr id="6" name="Content Placeholder 5">
            <a:extLst>
              <a:ext uri="{FF2B5EF4-FFF2-40B4-BE49-F238E27FC236}">
                <a16:creationId xmlns:a16="http://schemas.microsoft.com/office/drawing/2014/main" id="{85AD3568-144F-CF4F-9DFF-C5A048E2724B}"/>
              </a:ext>
            </a:extLst>
          </p:cNvPr>
          <p:cNvSpPr>
            <a:spLocks noGrp="1"/>
          </p:cNvSpPr>
          <p:nvPr>
            <p:ph idx="1"/>
          </p:nvPr>
        </p:nvSpPr>
        <p:spPr/>
        <p:txBody>
          <a:bodyPr>
            <a:normAutofit/>
          </a:bodyPr>
          <a:lstStyle/>
          <a:p>
            <a:pPr lvl="0"/>
            <a:r>
              <a:rPr lang="en-US" sz="2400" dirty="0"/>
              <a:t>If you apply these methods to compute the fractal dimension of a normal smooth line or shape, you will find that the fractal dimension </a:t>
            </a:r>
            <a:r>
              <a:rPr lang="en-US" sz="2400" i="1" dirty="0"/>
              <a:t>D</a:t>
            </a:r>
            <a:r>
              <a:rPr lang="en-US" sz="2400" dirty="0"/>
              <a:t>  that you compute is the normal “embedding” dimension </a:t>
            </a:r>
            <a:r>
              <a:rPr lang="en-US" sz="2400" i="1" dirty="0"/>
              <a:t>d</a:t>
            </a:r>
            <a:r>
              <a:rPr lang="en-US" sz="2400" dirty="0"/>
              <a:t> of the space the space in which it appears.  </a:t>
            </a:r>
          </a:p>
          <a:p>
            <a:pPr lvl="0"/>
            <a:r>
              <a:rPr lang="en-US" sz="2400" dirty="0"/>
              <a:t>For example, the embedding dimension of the space in which the </a:t>
            </a:r>
            <a:r>
              <a:rPr lang="en-US" sz="2400" dirty="0" err="1"/>
              <a:t>Sierpinski</a:t>
            </a:r>
            <a:r>
              <a:rPr lang="en-US" sz="2400" dirty="0"/>
              <a:t> triangle is embedded is </a:t>
            </a:r>
            <a:r>
              <a:rPr lang="en-US" sz="2400" i="1" dirty="0"/>
              <a:t>d</a:t>
            </a:r>
            <a:r>
              <a:rPr lang="en-US" sz="2400" dirty="0"/>
              <a:t> = 2.  </a:t>
            </a:r>
          </a:p>
          <a:p>
            <a:pPr lvl="0"/>
            <a:r>
              <a:rPr lang="en-US" sz="2400" dirty="0"/>
              <a:t>So if you use these methods to compute the fractal dimension of an ordinary right triangle, you will find </a:t>
            </a:r>
            <a:r>
              <a:rPr lang="en-US" sz="2400" i="1" dirty="0"/>
              <a:t>D</a:t>
            </a:r>
            <a:r>
              <a:rPr lang="en-US" sz="2400" dirty="0"/>
              <a:t> = </a:t>
            </a:r>
            <a:r>
              <a:rPr lang="en-US" sz="2400" i="1" dirty="0"/>
              <a:t>d</a:t>
            </a:r>
            <a:r>
              <a:rPr lang="en-US" sz="2400" dirty="0"/>
              <a:t> = 2.</a:t>
            </a:r>
          </a:p>
          <a:p>
            <a:endParaRPr lang="en-US" sz="2400" dirty="0"/>
          </a:p>
        </p:txBody>
      </p:sp>
    </p:spTree>
    <p:extLst>
      <p:ext uri="{BB962C8B-B14F-4D97-AF65-F5344CB8AC3E}">
        <p14:creationId xmlns:p14="http://schemas.microsoft.com/office/powerpoint/2010/main" val="30055402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070DAF-A3FC-F04F-BD88-9E739DB740DF}"/>
              </a:ext>
            </a:extLst>
          </p:cNvPr>
          <p:cNvPicPr>
            <a:picLocks noChangeAspect="1"/>
          </p:cNvPicPr>
          <p:nvPr/>
        </p:nvPicPr>
        <p:blipFill rotWithShape="1">
          <a:blip r:embed="rId2"/>
          <a:srcRect t="5175" b="9055"/>
          <a:stretch/>
        </p:blipFill>
        <p:spPr>
          <a:xfrm>
            <a:off x="7227422" y="750627"/>
            <a:ext cx="4533741" cy="5882185"/>
          </a:xfrm>
          <a:prstGeom prst="rect">
            <a:avLst/>
          </a:prstGeom>
        </p:spPr>
      </p:pic>
      <p:sp>
        <p:nvSpPr>
          <p:cNvPr id="7" name="Title 6">
            <a:extLst>
              <a:ext uri="{FF2B5EF4-FFF2-40B4-BE49-F238E27FC236}">
                <a16:creationId xmlns:a16="http://schemas.microsoft.com/office/drawing/2014/main" id="{33F8C11E-52A5-8A45-99FC-BCA3E1E87386}"/>
              </a:ext>
            </a:extLst>
          </p:cNvPr>
          <p:cNvSpPr>
            <a:spLocks noGrp="1"/>
          </p:cNvSpPr>
          <p:nvPr>
            <p:ph type="title"/>
          </p:nvPr>
        </p:nvSpPr>
        <p:spPr>
          <a:xfrm>
            <a:off x="676526" y="824116"/>
            <a:ext cx="6040272" cy="2429300"/>
          </a:xfrm>
        </p:spPr>
        <p:txBody>
          <a:bodyPr>
            <a:normAutofit fontScale="90000"/>
          </a:bodyPr>
          <a:lstStyle/>
          <a:p>
            <a:r>
              <a:rPr lang="en-US" dirty="0"/>
              <a:t>Measured Lengths of Several Coastlines at Different Scales</a:t>
            </a:r>
            <a:br>
              <a:rPr lang="en-US" dirty="0"/>
            </a:br>
            <a:r>
              <a:rPr lang="en-US" dirty="0"/>
              <a:t>(from Manfred Schroeder)</a:t>
            </a:r>
          </a:p>
        </p:txBody>
      </p:sp>
      <p:sp>
        <p:nvSpPr>
          <p:cNvPr id="2" name="TextBox 1">
            <a:extLst>
              <a:ext uri="{FF2B5EF4-FFF2-40B4-BE49-F238E27FC236}">
                <a16:creationId xmlns:a16="http://schemas.microsoft.com/office/drawing/2014/main" id="{5EF7041B-643B-E747-B6C3-7D9312238512}"/>
              </a:ext>
            </a:extLst>
          </p:cNvPr>
          <p:cNvSpPr txBox="1"/>
          <p:nvPr/>
        </p:nvSpPr>
        <p:spPr>
          <a:xfrm>
            <a:off x="937783" y="3691719"/>
            <a:ext cx="5084956" cy="1200329"/>
          </a:xfrm>
          <a:prstGeom prst="rect">
            <a:avLst/>
          </a:prstGeom>
          <a:noFill/>
        </p:spPr>
        <p:txBody>
          <a:bodyPr wrap="square" rtlCol="0">
            <a:spAutoFit/>
          </a:bodyPr>
          <a:lstStyle/>
          <a:p>
            <a:r>
              <a:rPr lang="en-US" dirty="0"/>
              <a:t>The coastlines have different slopes and therefore different fractal dimensions D at scale </a:t>
            </a:r>
            <a:r>
              <a:rPr lang="en-US" i="1" dirty="0">
                <a:sym typeface="Symbol" pitchFamily="2" charset="2"/>
              </a:rPr>
              <a:t></a:t>
            </a:r>
            <a:r>
              <a:rPr lang="en-US" dirty="0"/>
              <a:t>, since:</a:t>
            </a:r>
          </a:p>
          <a:p>
            <a:endParaRPr lang="en-US" i="1" baseline="30000" dirty="0">
              <a:latin typeface="Cambria Math" panose="02040503050406030204" pitchFamily="18" charset="0"/>
              <a:ea typeface="Cambria Math" panose="02040503050406030204" pitchFamily="18" charset="0"/>
            </a:endParaRPr>
          </a:p>
          <a:p>
            <a:pPr algn="ctr"/>
            <a:r>
              <a:rPr lang="en-US" sz="2400" i="1" dirty="0"/>
              <a:t>L</a:t>
            </a:r>
            <a:r>
              <a:rPr lang="en-US" sz="2400" dirty="0"/>
              <a:t>(</a:t>
            </a:r>
            <a:r>
              <a:rPr lang="en-US" sz="2400" i="1" dirty="0">
                <a:sym typeface="Symbol" pitchFamily="2" charset="2"/>
              </a:rPr>
              <a:t></a:t>
            </a:r>
            <a:r>
              <a:rPr lang="en-US" sz="2400" dirty="0"/>
              <a:t>) = </a:t>
            </a:r>
            <a:r>
              <a:rPr lang="en-US" sz="2400" i="1" dirty="0">
                <a:sym typeface="Symbol" pitchFamily="2" charset="2"/>
              </a:rPr>
              <a:t></a:t>
            </a:r>
            <a:r>
              <a:rPr lang="en-US" sz="2400" dirty="0"/>
              <a:t> </a:t>
            </a:r>
            <a:r>
              <a:rPr lang="en-US" sz="2400" i="1" dirty="0"/>
              <a:t>N</a:t>
            </a:r>
            <a:r>
              <a:rPr lang="en-US" sz="2400" i="1" baseline="-25000" dirty="0">
                <a:sym typeface="Symbol" pitchFamily="2" charset="2"/>
              </a:rPr>
              <a:t></a:t>
            </a:r>
            <a:r>
              <a:rPr lang="en-US" sz="2400" dirty="0"/>
              <a:t>  </a:t>
            </a:r>
            <a:r>
              <a:rPr lang="en-US" sz="2400" dirty="0">
                <a:sym typeface="Symbol" pitchFamily="2" charset="2"/>
              </a:rPr>
              <a:t></a:t>
            </a:r>
            <a:r>
              <a:rPr lang="en-US" sz="2400" dirty="0"/>
              <a:t> </a:t>
            </a:r>
            <a:r>
              <a:rPr lang="en-US" sz="2400" i="1" dirty="0">
                <a:sym typeface="Symbol" pitchFamily="2" charset="2"/>
              </a:rPr>
              <a:t></a:t>
            </a:r>
            <a:r>
              <a:rPr lang="en-US" sz="2400" i="1" dirty="0"/>
              <a:t> </a:t>
            </a:r>
            <a:r>
              <a:rPr lang="en-US" sz="2400" baseline="30000" dirty="0"/>
              <a:t>1-D</a:t>
            </a:r>
            <a:endParaRPr lang="en-US" sz="2400" dirty="0"/>
          </a:p>
        </p:txBody>
      </p:sp>
      <p:sp>
        <p:nvSpPr>
          <p:cNvPr id="3" name="TextBox 2">
            <a:extLst>
              <a:ext uri="{FF2B5EF4-FFF2-40B4-BE49-F238E27FC236}">
                <a16:creationId xmlns:a16="http://schemas.microsoft.com/office/drawing/2014/main" id="{52B01B1A-F784-CB48-8EBD-F56883EE35C3}"/>
              </a:ext>
            </a:extLst>
          </p:cNvPr>
          <p:cNvSpPr txBox="1"/>
          <p:nvPr/>
        </p:nvSpPr>
        <p:spPr>
          <a:xfrm>
            <a:off x="937783" y="5325626"/>
            <a:ext cx="5191712" cy="369332"/>
          </a:xfrm>
          <a:prstGeom prst="rect">
            <a:avLst/>
          </a:prstGeom>
          <a:noFill/>
        </p:spPr>
        <p:txBody>
          <a:bodyPr wrap="square" rtlCol="0">
            <a:spAutoFit/>
          </a:bodyPr>
          <a:lstStyle/>
          <a:p>
            <a:pPr algn="ctr"/>
            <a:r>
              <a:rPr lang="en-US" dirty="0">
                <a:solidFill>
                  <a:srgbClr val="0E1CFF"/>
                </a:solidFill>
              </a:rPr>
              <a:t>So when D &gt; 1,   L(</a:t>
            </a:r>
            <a:r>
              <a:rPr lang="en-US" i="1" dirty="0">
                <a:solidFill>
                  <a:srgbClr val="0E1CFF"/>
                </a:solidFill>
                <a:sym typeface="Symbol" pitchFamily="2" charset="2"/>
              </a:rPr>
              <a:t></a:t>
            </a:r>
            <a:r>
              <a:rPr lang="en-US" dirty="0">
                <a:solidFill>
                  <a:srgbClr val="0E1CFF"/>
                </a:solidFill>
              </a:rPr>
              <a:t>) </a:t>
            </a:r>
            <a:r>
              <a:rPr lang="en-US" dirty="0">
                <a:solidFill>
                  <a:srgbClr val="0E1CFF"/>
                </a:solidFill>
                <a:sym typeface="Wingdings" pitchFamily="2" charset="2"/>
              </a:rPr>
              <a:t> infinity as </a:t>
            </a:r>
            <a:r>
              <a:rPr lang="en-US" i="1" dirty="0">
                <a:solidFill>
                  <a:srgbClr val="0E1CFF"/>
                </a:solidFill>
                <a:sym typeface="Symbol" pitchFamily="2" charset="2"/>
              </a:rPr>
              <a:t></a:t>
            </a:r>
            <a:r>
              <a:rPr lang="en-US" dirty="0">
                <a:solidFill>
                  <a:srgbClr val="0E1CFF"/>
                </a:solidFill>
                <a:sym typeface="Wingdings" pitchFamily="2" charset="2"/>
              </a:rPr>
              <a:t>   0</a:t>
            </a:r>
            <a:endParaRPr lang="en-US" dirty="0">
              <a:solidFill>
                <a:srgbClr val="0E1CFF"/>
              </a:solidFill>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6AE9C1B-27C4-BF4B-BDB4-671DEDAB9917}"/>
                  </a:ext>
                </a:extLst>
              </p:cNvPr>
              <p:cNvSpPr txBox="1"/>
              <p:nvPr/>
            </p:nvSpPr>
            <p:spPr>
              <a:xfrm>
                <a:off x="2104573" y="5951022"/>
                <a:ext cx="2291137" cy="681790"/>
              </a:xfrm>
              <a:prstGeom prst="rect">
                <a:avLst/>
              </a:prstGeom>
              <a:noFill/>
            </p:spPr>
            <p:txBody>
              <a:bodyPr wrap="square" rtlCol="0">
                <a:spAutoFit/>
              </a:bodyPr>
              <a:lstStyle/>
              <a:p>
                <a:r>
                  <a:rPr lang="en-US" sz="2400" dirty="0"/>
                  <a:t>Note: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𝑁</m:t>
                        </m:r>
                      </m:e>
                      <m:sub>
                        <m:r>
                          <a:rPr lang="en-US" sz="2400" i="1" smtClean="0">
                            <a:latin typeface="Cambria Math" panose="02040503050406030204" pitchFamily="18" charset="0"/>
                            <a:ea typeface="Cambria Math" panose="02040503050406030204" pitchFamily="18" charset="0"/>
                          </a:rPr>
                          <m:t>𝛿</m:t>
                        </m:r>
                      </m:sub>
                    </m:sSub>
                    <m:r>
                      <a:rPr lang="en-US" sz="2400" b="0" i="1" smtClean="0">
                        <a:latin typeface="Cambria Math" panose="02040503050406030204" pitchFamily="18" charset="0"/>
                        <a:ea typeface="Cambria Math" panose="02040503050406030204" pitchFamily="18" charset="0"/>
                      </a:rPr>
                      <m:t>∝ </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1</m:t>
                        </m:r>
                      </m:num>
                      <m:den>
                        <m:eqArr>
                          <m:eqArrPr>
                            <m:ctrlPr>
                              <a:rPr lang="en-US" sz="2400" b="0" i="1" smtClean="0">
                                <a:latin typeface="Cambria Math" panose="02040503050406030204" pitchFamily="18" charset="0"/>
                                <a:ea typeface="Cambria Math" panose="02040503050406030204" pitchFamily="18" charset="0"/>
                              </a:rPr>
                            </m:ctrlPr>
                          </m:eqArrPr>
                          <m:e>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𝛿</m:t>
                                </m:r>
                              </m:e>
                              <m:sup>
                                <m:r>
                                  <a:rPr lang="en-US" sz="2400" b="0" i="1" smtClean="0">
                                    <a:latin typeface="Cambria Math" panose="02040503050406030204" pitchFamily="18" charset="0"/>
                                    <a:ea typeface="Cambria Math" panose="02040503050406030204" pitchFamily="18" charset="0"/>
                                  </a:rPr>
                                  <m:t>𝐷</m:t>
                                </m:r>
                              </m:sup>
                            </m:sSup>
                          </m:e>
                          <m:e>
                            <m:r>
                              <a:rPr lang="en-US" sz="2400" b="0" i="1" smtClean="0">
                                <a:latin typeface="Cambria Math" panose="02040503050406030204" pitchFamily="18" charset="0"/>
                                <a:ea typeface="Cambria Math" panose="02040503050406030204" pitchFamily="18" charset="0"/>
                              </a:rPr>
                              <m:t>  </m:t>
                            </m:r>
                          </m:e>
                        </m:eqArr>
                      </m:den>
                    </m:f>
                  </m:oMath>
                </a14:m>
                <a:endParaRPr lang="en-US" sz="2400" dirty="0"/>
              </a:p>
            </p:txBody>
          </p:sp>
        </mc:Choice>
        <mc:Fallback xmlns="">
          <p:sp>
            <p:nvSpPr>
              <p:cNvPr id="8" name="TextBox 7">
                <a:extLst>
                  <a:ext uri="{FF2B5EF4-FFF2-40B4-BE49-F238E27FC236}">
                    <a16:creationId xmlns:a16="http://schemas.microsoft.com/office/drawing/2014/main" id="{A6AE9C1B-27C4-BF4B-BDB4-671DEDAB9917}"/>
                  </a:ext>
                </a:extLst>
              </p:cNvPr>
              <p:cNvSpPr txBox="1">
                <a:spLocks noRot="1" noChangeAspect="1" noMove="1" noResize="1" noEditPoints="1" noAdjustHandles="1" noChangeArrowheads="1" noChangeShapeType="1" noTextEdit="1"/>
              </p:cNvSpPr>
              <p:nvPr/>
            </p:nvSpPr>
            <p:spPr>
              <a:xfrm>
                <a:off x="2104573" y="5951022"/>
                <a:ext cx="2291137" cy="681790"/>
              </a:xfrm>
              <a:prstGeom prst="rect">
                <a:avLst/>
              </a:prstGeom>
              <a:blipFill>
                <a:blip r:embed="rId3"/>
                <a:stretch>
                  <a:fillRect l="-3846" b="-16364"/>
                </a:stretch>
              </a:blipFill>
            </p:spPr>
            <p:txBody>
              <a:bodyPr/>
              <a:lstStyle/>
              <a:p>
                <a:r>
                  <a:rPr lang="en-US">
                    <a:noFill/>
                  </a:rPr>
                  <a:t> </a:t>
                </a:r>
              </a:p>
            </p:txBody>
          </p:sp>
        </mc:Fallback>
      </mc:AlternateContent>
    </p:spTree>
    <p:extLst>
      <p:ext uri="{BB962C8B-B14F-4D97-AF65-F5344CB8AC3E}">
        <p14:creationId xmlns:p14="http://schemas.microsoft.com/office/powerpoint/2010/main" val="16478489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598A2-1673-DA42-8182-CB601D57893E}"/>
              </a:ext>
            </a:extLst>
          </p:cNvPr>
          <p:cNvSpPr>
            <a:spLocks noGrp="1"/>
          </p:cNvSpPr>
          <p:nvPr>
            <p:ph type="title"/>
          </p:nvPr>
        </p:nvSpPr>
        <p:spPr>
          <a:xfrm>
            <a:off x="648629" y="2560210"/>
            <a:ext cx="3967976" cy="1325563"/>
          </a:xfrm>
        </p:spPr>
        <p:txBody>
          <a:bodyPr/>
          <a:lstStyle/>
          <a:p>
            <a:r>
              <a:rPr lang="en-US" dirty="0"/>
              <a:t>Box Counting</a:t>
            </a:r>
            <a:br>
              <a:rPr lang="en-US" dirty="0"/>
            </a:br>
            <a:r>
              <a:rPr lang="en-US" dirty="0"/>
              <a:t>Method</a:t>
            </a:r>
          </a:p>
        </p:txBody>
      </p:sp>
      <p:pic>
        <p:nvPicPr>
          <p:cNvPr id="2070" name="Picture 22">
            <a:extLst>
              <a:ext uri="{FF2B5EF4-FFF2-40B4-BE49-F238E27FC236}">
                <a16:creationId xmlns:a16="http://schemas.microsoft.com/office/drawing/2014/main" id="{2A05E7BC-118A-4A46-B473-50838A5ADFC9}"/>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6478" y="1829209"/>
            <a:ext cx="177800" cy="1778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4">
            <a:extLst>
              <a:ext uri="{FF2B5EF4-FFF2-40B4-BE49-F238E27FC236}">
                <a16:creationId xmlns:a16="http://schemas.microsoft.com/office/drawing/2014/main" id="{719902B9-ACD1-0540-B646-DE0F3283009C}"/>
              </a:ext>
            </a:extLst>
          </p:cNvPr>
          <p:cNvSpPr>
            <a:spLocks noChangeArrowheads="1"/>
          </p:cNvSpPr>
          <p:nvPr/>
        </p:nvSpPr>
        <p:spPr bwMode="auto">
          <a:xfrm>
            <a:off x="-256478" y="200700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ea typeface="Times New Roman" panose="02020603050405020304" pitchFamily="18" charset="0"/>
              </a:rPr>
              <a:t>.</a:t>
            </a:r>
            <a:r>
              <a:rPr kumimoji="0" lang="en-US" altLang="en-US" sz="12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8" name="Content Placeholder 27">
            <a:extLst>
              <a:ext uri="{FF2B5EF4-FFF2-40B4-BE49-F238E27FC236}">
                <a16:creationId xmlns:a16="http://schemas.microsoft.com/office/drawing/2014/main" id="{039D0124-1F9B-8043-99F5-854300009C64}"/>
              </a:ext>
            </a:extLst>
          </p:cNvPr>
          <p:cNvPicPr>
            <a:picLocks noGrp="1" noChangeAspect="1"/>
          </p:cNvPicPr>
          <p:nvPr>
            <p:ph sz="half" idx="2"/>
          </p:nvPr>
        </p:nvPicPr>
        <p:blipFill>
          <a:blip r:embed="rId3"/>
          <a:stretch>
            <a:fillRect/>
          </a:stretch>
        </p:blipFill>
        <p:spPr>
          <a:xfrm>
            <a:off x="5129562" y="791027"/>
            <a:ext cx="6095900" cy="5385936"/>
          </a:xfr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2772ECC-50DC-B34F-A5D6-DE44D43EC9A8}"/>
                  </a:ext>
                </a:extLst>
              </p:cNvPr>
              <p:cNvSpPr txBox="1"/>
              <p:nvPr/>
            </p:nvSpPr>
            <p:spPr>
              <a:xfrm>
                <a:off x="1290974" y="4575887"/>
                <a:ext cx="2291137" cy="681790"/>
              </a:xfrm>
              <a:prstGeom prst="rect">
                <a:avLst/>
              </a:prstGeom>
              <a:noFill/>
            </p:spPr>
            <p:txBody>
              <a:bodyPr wrap="square" rtlCol="0">
                <a:spAutoFit/>
              </a:bodyPr>
              <a:lstStyle/>
              <a:p>
                <a:r>
                  <a:rPr lang="en-US" sz="2400" dirty="0"/>
                  <a:t>Note: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𝑁</m:t>
                        </m:r>
                      </m:e>
                      <m:sub>
                        <m:r>
                          <a:rPr lang="en-US" sz="2400" i="1" smtClean="0">
                            <a:latin typeface="Cambria Math" panose="02040503050406030204" pitchFamily="18" charset="0"/>
                            <a:ea typeface="Cambria Math" panose="02040503050406030204" pitchFamily="18" charset="0"/>
                          </a:rPr>
                          <m:t>𝛿</m:t>
                        </m:r>
                      </m:sub>
                    </m:sSub>
                    <m:r>
                      <a:rPr lang="en-US" sz="2400" b="0" i="1" smtClean="0">
                        <a:latin typeface="Cambria Math" panose="02040503050406030204" pitchFamily="18" charset="0"/>
                        <a:ea typeface="Cambria Math" panose="02040503050406030204" pitchFamily="18" charset="0"/>
                      </a:rPr>
                      <m:t>∝ </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1</m:t>
                        </m:r>
                      </m:num>
                      <m:den>
                        <m:eqArr>
                          <m:eqArrPr>
                            <m:ctrlPr>
                              <a:rPr lang="en-US" sz="2400" b="0" i="1" smtClean="0">
                                <a:latin typeface="Cambria Math" panose="02040503050406030204" pitchFamily="18" charset="0"/>
                                <a:ea typeface="Cambria Math" panose="02040503050406030204" pitchFamily="18" charset="0"/>
                              </a:rPr>
                            </m:ctrlPr>
                          </m:eqArrPr>
                          <m:e>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𝛿</m:t>
                                </m:r>
                              </m:e>
                              <m:sup>
                                <m:r>
                                  <a:rPr lang="en-US" sz="2400" b="0" i="1" smtClean="0">
                                    <a:latin typeface="Cambria Math" panose="02040503050406030204" pitchFamily="18" charset="0"/>
                                    <a:ea typeface="Cambria Math" panose="02040503050406030204" pitchFamily="18" charset="0"/>
                                  </a:rPr>
                                  <m:t>𝐷</m:t>
                                </m:r>
                              </m:sup>
                            </m:sSup>
                          </m:e>
                          <m:e>
                            <m:r>
                              <a:rPr lang="en-US" sz="2400" b="0" i="1" smtClean="0">
                                <a:latin typeface="Cambria Math" panose="02040503050406030204" pitchFamily="18" charset="0"/>
                                <a:ea typeface="Cambria Math" panose="02040503050406030204" pitchFamily="18" charset="0"/>
                              </a:rPr>
                              <m:t>  </m:t>
                            </m:r>
                          </m:e>
                        </m:eqArr>
                      </m:den>
                    </m:f>
                  </m:oMath>
                </a14:m>
                <a:endParaRPr lang="en-US" sz="2400" dirty="0"/>
              </a:p>
            </p:txBody>
          </p:sp>
        </mc:Choice>
        <mc:Fallback xmlns="">
          <p:sp>
            <p:nvSpPr>
              <p:cNvPr id="6" name="TextBox 5">
                <a:extLst>
                  <a:ext uri="{FF2B5EF4-FFF2-40B4-BE49-F238E27FC236}">
                    <a16:creationId xmlns:a16="http://schemas.microsoft.com/office/drawing/2014/main" id="{22772ECC-50DC-B34F-A5D6-DE44D43EC9A8}"/>
                  </a:ext>
                </a:extLst>
              </p:cNvPr>
              <p:cNvSpPr txBox="1">
                <a:spLocks noRot="1" noChangeAspect="1" noMove="1" noResize="1" noEditPoints="1" noAdjustHandles="1" noChangeArrowheads="1" noChangeShapeType="1" noTextEdit="1"/>
              </p:cNvSpPr>
              <p:nvPr/>
            </p:nvSpPr>
            <p:spPr>
              <a:xfrm>
                <a:off x="1290974" y="4575887"/>
                <a:ext cx="2291137" cy="681790"/>
              </a:xfrm>
              <a:prstGeom prst="rect">
                <a:avLst/>
              </a:prstGeom>
              <a:blipFill>
                <a:blip r:embed="rId4"/>
                <a:stretch>
                  <a:fillRect l="-3846" b="-18519"/>
                </a:stretch>
              </a:blipFill>
            </p:spPr>
            <p:txBody>
              <a:bodyPr/>
              <a:lstStyle/>
              <a:p>
                <a:r>
                  <a:rPr lang="en-US">
                    <a:noFill/>
                  </a:rPr>
                  <a:t> </a:t>
                </a:r>
              </a:p>
            </p:txBody>
          </p:sp>
        </mc:Fallback>
      </mc:AlternateContent>
    </p:spTree>
    <p:extLst>
      <p:ext uri="{BB962C8B-B14F-4D97-AF65-F5344CB8AC3E}">
        <p14:creationId xmlns:p14="http://schemas.microsoft.com/office/powerpoint/2010/main" val="23766533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380D37-2F54-CF42-9DCF-B13E60CF280A}"/>
              </a:ext>
            </a:extLst>
          </p:cNvPr>
          <p:cNvSpPr>
            <a:spLocks noGrp="1"/>
          </p:cNvSpPr>
          <p:nvPr>
            <p:ph type="title"/>
          </p:nvPr>
        </p:nvSpPr>
        <p:spPr>
          <a:xfrm>
            <a:off x="492511" y="2138170"/>
            <a:ext cx="3867616" cy="2344620"/>
          </a:xfrm>
        </p:spPr>
        <p:txBody>
          <a:bodyPr>
            <a:noAutofit/>
          </a:bodyPr>
          <a:lstStyle/>
          <a:p>
            <a:r>
              <a:rPr lang="en-US" sz="3200" dirty="0"/>
              <a:t>Box Counting to Determine the Fractal Dimension of the Coastline of Britain</a:t>
            </a:r>
            <a:br>
              <a:rPr lang="en-US" sz="3200" dirty="0"/>
            </a:br>
            <a:br>
              <a:rPr lang="en-US" sz="3200" dirty="0"/>
            </a:br>
            <a:r>
              <a:rPr lang="en-US" sz="1600" dirty="0"/>
              <a:t>https://</a:t>
            </a:r>
            <a:r>
              <a:rPr lang="en-US" sz="1600" dirty="0" err="1"/>
              <a:t>en.wikipedia.org</a:t>
            </a:r>
            <a:r>
              <a:rPr lang="en-US" sz="1600" dirty="0"/>
              <a:t>/wiki/</a:t>
            </a:r>
            <a:r>
              <a:rPr lang="en-US" sz="1600" dirty="0" err="1"/>
              <a:t>Box_counting</a:t>
            </a:r>
            <a:endParaRPr lang="en-US" sz="1600" dirty="0"/>
          </a:p>
        </p:txBody>
      </p:sp>
      <p:pic>
        <p:nvPicPr>
          <p:cNvPr id="4100" name="Picture 4" descr="Image result for box counting method for fractal dimension">
            <a:extLst>
              <a:ext uri="{FF2B5EF4-FFF2-40B4-BE49-F238E27FC236}">
                <a16:creationId xmlns:a16="http://schemas.microsoft.com/office/drawing/2014/main" id="{4F516724-6F8C-A142-96D2-BAF2B29FCBC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16247" y="615173"/>
            <a:ext cx="6963932" cy="561835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5914633-62F7-1B45-9D73-DADB8FE061F6}"/>
              </a:ext>
            </a:extLst>
          </p:cNvPr>
          <p:cNvSpPr txBox="1"/>
          <p:nvPr/>
        </p:nvSpPr>
        <p:spPr>
          <a:xfrm>
            <a:off x="1305621" y="4771012"/>
            <a:ext cx="2241395" cy="369332"/>
          </a:xfrm>
          <a:prstGeom prst="rect">
            <a:avLst/>
          </a:prstGeom>
          <a:noFill/>
        </p:spPr>
        <p:txBody>
          <a:bodyPr wrap="square" rtlCol="0">
            <a:spAutoFit/>
          </a:bodyPr>
          <a:lstStyle/>
          <a:p>
            <a:r>
              <a:rPr lang="en-US" i="1" dirty="0" err="1"/>
              <a:t>D</a:t>
            </a:r>
            <a:r>
              <a:rPr lang="en-US" i="1" baseline="-25000" dirty="0" err="1"/>
              <a:t>Box</a:t>
            </a:r>
            <a:r>
              <a:rPr lang="en-US" dirty="0"/>
              <a:t> = 1.25588</a:t>
            </a:r>
          </a:p>
        </p:txBody>
      </p:sp>
      <p:sp>
        <p:nvSpPr>
          <p:cNvPr id="2" name="TextBox 1">
            <a:extLst>
              <a:ext uri="{FF2B5EF4-FFF2-40B4-BE49-F238E27FC236}">
                <a16:creationId xmlns:a16="http://schemas.microsoft.com/office/drawing/2014/main" id="{B1C62030-8D48-7347-A9FD-838DD2E85463}"/>
              </a:ext>
            </a:extLst>
          </p:cNvPr>
          <p:cNvSpPr txBox="1"/>
          <p:nvPr/>
        </p:nvSpPr>
        <p:spPr>
          <a:xfrm>
            <a:off x="444109" y="5428566"/>
            <a:ext cx="3587263" cy="369332"/>
          </a:xfrm>
          <a:prstGeom prst="rect">
            <a:avLst/>
          </a:prstGeom>
          <a:noFill/>
        </p:spPr>
        <p:txBody>
          <a:bodyPr wrap="square" rtlCol="0">
            <a:spAutoFit/>
          </a:bodyPr>
          <a:lstStyle/>
          <a:p>
            <a:pPr algn="ctr"/>
            <a:r>
              <a:rPr lang="en-US" dirty="0">
                <a:solidFill>
                  <a:srgbClr val="0E1CFF"/>
                </a:solidFill>
              </a:rPr>
              <a:t>From the divider method, D = 1.256</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4EE598B-5225-DA4A-9152-1D16F346E3B2}"/>
                  </a:ext>
                </a:extLst>
              </p:cNvPr>
              <p:cNvSpPr txBox="1"/>
              <p:nvPr/>
            </p:nvSpPr>
            <p:spPr>
              <a:xfrm>
                <a:off x="1436752" y="5892637"/>
                <a:ext cx="2291137" cy="681790"/>
              </a:xfrm>
              <a:prstGeom prst="rect">
                <a:avLst/>
              </a:prstGeom>
              <a:noFill/>
            </p:spPr>
            <p:txBody>
              <a:bodyPr wrap="square" rtlCol="0">
                <a:spAutoFit/>
              </a:bodyPr>
              <a:lstStyle/>
              <a:p>
                <a:r>
                  <a:rPr lang="en-US" sz="2400" dirty="0"/>
                  <a:t>Note: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𝑁</m:t>
                        </m:r>
                      </m:e>
                      <m:sub>
                        <m:r>
                          <a:rPr lang="en-US" sz="2400" i="1" smtClean="0">
                            <a:latin typeface="Cambria Math" panose="02040503050406030204" pitchFamily="18" charset="0"/>
                            <a:ea typeface="Cambria Math" panose="02040503050406030204" pitchFamily="18" charset="0"/>
                          </a:rPr>
                          <m:t>𝛿</m:t>
                        </m:r>
                      </m:sub>
                    </m:sSub>
                    <m:r>
                      <a:rPr lang="en-US" sz="2400" b="0" i="1" smtClean="0">
                        <a:latin typeface="Cambria Math" panose="02040503050406030204" pitchFamily="18" charset="0"/>
                        <a:ea typeface="Cambria Math" panose="02040503050406030204" pitchFamily="18" charset="0"/>
                      </a:rPr>
                      <m:t>∝ </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1</m:t>
                        </m:r>
                      </m:num>
                      <m:den>
                        <m:eqArr>
                          <m:eqArrPr>
                            <m:ctrlPr>
                              <a:rPr lang="en-US" sz="2400" b="0" i="1" smtClean="0">
                                <a:latin typeface="Cambria Math" panose="02040503050406030204" pitchFamily="18" charset="0"/>
                                <a:ea typeface="Cambria Math" panose="02040503050406030204" pitchFamily="18" charset="0"/>
                              </a:rPr>
                            </m:ctrlPr>
                          </m:eqArrPr>
                          <m:e>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𝛿</m:t>
                                </m:r>
                              </m:e>
                              <m:sup>
                                <m:r>
                                  <a:rPr lang="en-US" sz="2400" b="0" i="1" smtClean="0">
                                    <a:latin typeface="Cambria Math" panose="02040503050406030204" pitchFamily="18" charset="0"/>
                                    <a:ea typeface="Cambria Math" panose="02040503050406030204" pitchFamily="18" charset="0"/>
                                  </a:rPr>
                                  <m:t>𝐷</m:t>
                                </m:r>
                              </m:sup>
                            </m:sSup>
                          </m:e>
                          <m:e>
                            <m:r>
                              <a:rPr lang="en-US" sz="2400" b="0" i="1" smtClean="0">
                                <a:latin typeface="Cambria Math" panose="02040503050406030204" pitchFamily="18" charset="0"/>
                                <a:ea typeface="Cambria Math" panose="02040503050406030204" pitchFamily="18" charset="0"/>
                              </a:rPr>
                              <m:t>  </m:t>
                            </m:r>
                          </m:e>
                        </m:eqArr>
                      </m:den>
                    </m:f>
                  </m:oMath>
                </a14:m>
                <a:endParaRPr lang="en-US" sz="2400" dirty="0"/>
              </a:p>
            </p:txBody>
          </p:sp>
        </mc:Choice>
        <mc:Fallback xmlns="">
          <p:sp>
            <p:nvSpPr>
              <p:cNvPr id="6" name="TextBox 5">
                <a:extLst>
                  <a:ext uri="{FF2B5EF4-FFF2-40B4-BE49-F238E27FC236}">
                    <a16:creationId xmlns:a16="http://schemas.microsoft.com/office/drawing/2014/main" id="{34EE598B-5225-DA4A-9152-1D16F346E3B2}"/>
                  </a:ext>
                </a:extLst>
              </p:cNvPr>
              <p:cNvSpPr txBox="1">
                <a:spLocks noRot="1" noChangeAspect="1" noMove="1" noResize="1" noEditPoints="1" noAdjustHandles="1" noChangeArrowheads="1" noChangeShapeType="1" noTextEdit="1"/>
              </p:cNvSpPr>
              <p:nvPr/>
            </p:nvSpPr>
            <p:spPr>
              <a:xfrm>
                <a:off x="1436752" y="5892637"/>
                <a:ext cx="2291137" cy="681790"/>
              </a:xfrm>
              <a:prstGeom prst="rect">
                <a:avLst/>
              </a:prstGeom>
              <a:blipFill>
                <a:blip r:embed="rId3"/>
                <a:stretch>
                  <a:fillRect l="-4420" b="-18519"/>
                </a:stretch>
              </a:blipFill>
            </p:spPr>
            <p:txBody>
              <a:bodyPr/>
              <a:lstStyle/>
              <a:p>
                <a:r>
                  <a:rPr lang="en-US">
                    <a:noFill/>
                  </a:rPr>
                  <a:t> </a:t>
                </a:r>
              </a:p>
            </p:txBody>
          </p:sp>
        </mc:Fallback>
      </mc:AlternateContent>
    </p:spTree>
    <p:extLst>
      <p:ext uri="{BB962C8B-B14F-4D97-AF65-F5344CB8AC3E}">
        <p14:creationId xmlns:p14="http://schemas.microsoft.com/office/powerpoint/2010/main" val="1629166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6520A-05B7-9D49-BC82-1320D0CC6AA8}"/>
              </a:ext>
            </a:extLst>
          </p:cNvPr>
          <p:cNvSpPr>
            <a:spLocks noGrp="1"/>
          </p:cNvSpPr>
          <p:nvPr>
            <p:ph type="title"/>
          </p:nvPr>
        </p:nvSpPr>
        <p:spPr/>
        <p:txBody>
          <a:bodyPr/>
          <a:lstStyle/>
          <a:p>
            <a:r>
              <a:rPr lang="en-US" dirty="0"/>
              <a:t>Symmetry</a:t>
            </a:r>
          </a:p>
        </p:txBody>
      </p:sp>
      <p:sp>
        <p:nvSpPr>
          <p:cNvPr id="3" name="Content Placeholder 2">
            <a:extLst>
              <a:ext uri="{FF2B5EF4-FFF2-40B4-BE49-F238E27FC236}">
                <a16:creationId xmlns:a16="http://schemas.microsoft.com/office/drawing/2014/main" id="{AEA92804-1FCD-B34B-BB37-EE921193A031}"/>
              </a:ext>
            </a:extLst>
          </p:cNvPr>
          <p:cNvSpPr>
            <a:spLocks noGrp="1"/>
          </p:cNvSpPr>
          <p:nvPr>
            <p:ph idx="1"/>
          </p:nvPr>
        </p:nvSpPr>
        <p:spPr/>
        <p:txBody>
          <a:bodyPr>
            <a:noAutofit/>
          </a:bodyPr>
          <a:lstStyle/>
          <a:p>
            <a:r>
              <a:rPr lang="en-US" sz="2000" dirty="0"/>
              <a:t>A geometric shape or object is symmetric if it can be divided into two or more identical pieces that are arranged in an organized fashion.</a:t>
            </a:r>
          </a:p>
          <a:p>
            <a:r>
              <a:rPr lang="en-US" sz="2000" dirty="0"/>
              <a:t>This means that an object is symmetric if there is a transformation that moves individual pieces of the object but doesn't change the overall shape. The type of symmetry is determined by the way the pieces are organized, or by the type of transformation: </a:t>
            </a:r>
          </a:p>
          <a:p>
            <a:r>
              <a:rPr lang="en-US" sz="2000" dirty="0"/>
              <a:t>An object has reflection symmetry (line or mirror symmetry) if there is a line (or in 3D a plane) going through it which divides it into two pieces that are mirror images of each other.</a:t>
            </a:r>
          </a:p>
          <a:p>
            <a:r>
              <a:rPr lang="en-US" sz="2000" dirty="0"/>
              <a:t>An object has rotational symmetry if the object can be rotated about a fixed point (or in 3D about a line) without changing the overall shape.</a:t>
            </a:r>
          </a:p>
          <a:p>
            <a:r>
              <a:rPr lang="en-US" sz="2000" dirty="0"/>
              <a:t>An object has translational symmetry if it can be translated (moving every point of the object by the same distance) without changing its overall shape</a:t>
            </a:r>
          </a:p>
          <a:p>
            <a:r>
              <a:rPr lang="en-US" sz="2000" dirty="0"/>
              <a:t>An object has scale symmetry if it does not change shape when it is expanded or contracted. </a:t>
            </a:r>
          </a:p>
          <a:p>
            <a:r>
              <a:rPr lang="en-US" sz="2000" dirty="0"/>
              <a:t>Fractals also exhibit a form of scale symmetry, where smaller portions of the fractal are similar in shape to larger portions.</a:t>
            </a:r>
          </a:p>
          <a:p>
            <a:endParaRPr lang="en-US" sz="2000" dirty="0"/>
          </a:p>
        </p:txBody>
      </p:sp>
    </p:spTree>
    <p:extLst>
      <p:ext uri="{BB962C8B-B14F-4D97-AF65-F5344CB8AC3E}">
        <p14:creationId xmlns:p14="http://schemas.microsoft.com/office/powerpoint/2010/main" val="9552520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2FEB1-F065-0C40-9A73-3C9E18ABEA56}"/>
              </a:ext>
            </a:extLst>
          </p:cNvPr>
          <p:cNvSpPr>
            <a:spLocks noGrp="1"/>
          </p:cNvSpPr>
          <p:nvPr>
            <p:ph type="title"/>
          </p:nvPr>
        </p:nvSpPr>
        <p:spPr/>
        <p:txBody>
          <a:bodyPr/>
          <a:lstStyle/>
          <a:p>
            <a:r>
              <a:rPr lang="en-US" dirty="0"/>
              <a:t>Fractal dimension of Britain by Box Counting</a:t>
            </a:r>
          </a:p>
        </p:txBody>
      </p:sp>
      <p:pic>
        <p:nvPicPr>
          <p:cNvPr id="5122" name="Picture 2" descr="Related image">
            <a:extLst>
              <a:ext uri="{FF2B5EF4-FFF2-40B4-BE49-F238E27FC236}">
                <a16:creationId xmlns:a16="http://schemas.microsoft.com/office/drawing/2014/main" id="{8A8F340C-40E9-A647-86A0-C12D3131D49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06136" y="2071496"/>
            <a:ext cx="7852472" cy="4423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811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92B128-1C78-4F4C-A5DC-EF7C37F51919}"/>
              </a:ext>
            </a:extLst>
          </p:cNvPr>
          <p:cNvSpPr>
            <a:spLocks noGrp="1"/>
          </p:cNvSpPr>
          <p:nvPr>
            <p:ph type="title"/>
          </p:nvPr>
        </p:nvSpPr>
        <p:spPr/>
        <p:txBody>
          <a:bodyPr/>
          <a:lstStyle/>
          <a:p>
            <a:r>
              <a:rPr lang="en-US" dirty="0"/>
              <a:t>Box Counting Method for D</a:t>
            </a:r>
          </a:p>
        </p:txBody>
      </p:sp>
      <p:pic>
        <p:nvPicPr>
          <p:cNvPr id="12" name="Content Placeholder 11">
            <a:extLst>
              <a:ext uri="{FF2B5EF4-FFF2-40B4-BE49-F238E27FC236}">
                <a16:creationId xmlns:a16="http://schemas.microsoft.com/office/drawing/2014/main" id="{0A3460C3-218D-7940-89DA-03150D3DAD48}"/>
              </a:ext>
            </a:extLst>
          </p:cNvPr>
          <p:cNvPicPr>
            <a:picLocks noGrp="1" noChangeAspect="1"/>
          </p:cNvPicPr>
          <p:nvPr>
            <p:ph sz="half" idx="2"/>
          </p:nvPr>
        </p:nvPicPr>
        <p:blipFill>
          <a:blip r:embed="rId2"/>
          <a:stretch>
            <a:fillRect/>
          </a:stretch>
        </p:blipFill>
        <p:spPr>
          <a:xfrm>
            <a:off x="7262539" y="1825625"/>
            <a:ext cx="3000922" cy="4351338"/>
          </a:xfrm>
        </p:spPr>
      </p:pic>
      <p:sp>
        <p:nvSpPr>
          <p:cNvPr id="10" name="Content Placeholder 9">
            <a:extLst>
              <a:ext uri="{FF2B5EF4-FFF2-40B4-BE49-F238E27FC236}">
                <a16:creationId xmlns:a16="http://schemas.microsoft.com/office/drawing/2014/main" id="{0D40D55B-A294-304F-AC3F-75D1C3C6DDA5}"/>
              </a:ext>
            </a:extLst>
          </p:cNvPr>
          <p:cNvSpPr>
            <a:spLocks noGrp="1"/>
          </p:cNvSpPr>
          <p:nvPr>
            <p:ph sz="half" idx="1"/>
          </p:nvPr>
        </p:nvSpPr>
        <p:spPr/>
        <p:txBody>
          <a:bodyPr>
            <a:normAutofit/>
          </a:bodyPr>
          <a:lstStyle/>
          <a:p>
            <a:r>
              <a:rPr lang="en-US" sz="2000" dirty="0"/>
              <a:t>Box counting is a method of gathering data for analyzing complex patterns by breaking a dataset, object, image, etc. into smaller and smaller pieces, typically "box"-shaped, and analyzing the pieces at each smaller scale. </a:t>
            </a:r>
          </a:p>
          <a:p>
            <a:r>
              <a:rPr lang="en-US" sz="2000" dirty="0"/>
              <a:t>The essence of the process has been compared to zooming in or out using optical or computer-based methods to examine how observations of detail change with scale. </a:t>
            </a:r>
          </a:p>
          <a:p>
            <a:r>
              <a:rPr lang="en-US" sz="2000" dirty="0"/>
              <a:t>In box counting, however, rather than changing the magnification or resolution of a lens, the investigator changes the size of the element used to inspect the object or pattern</a:t>
            </a:r>
          </a:p>
        </p:txBody>
      </p:sp>
      <p:sp>
        <p:nvSpPr>
          <p:cNvPr id="13" name="TextBox 12">
            <a:extLst>
              <a:ext uri="{FF2B5EF4-FFF2-40B4-BE49-F238E27FC236}">
                <a16:creationId xmlns:a16="http://schemas.microsoft.com/office/drawing/2014/main" id="{EFB08857-1F1C-AF4B-BFB7-D4E15F610332}"/>
              </a:ext>
            </a:extLst>
          </p:cNvPr>
          <p:cNvSpPr txBox="1"/>
          <p:nvPr/>
        </p:nvSpPr>
        <p:spPr>
          <a:xfrm>
            <a:off x="8296507" y="992459"/>
            <a:ext cx="2352908" cy="646331"/>
          </a:xfrm>
          <a:prstGeom prst="rect">
            <a:avLst/>
          </a:prstGeom>
          <a:noFill/>
        </p:spPr>
        <p:txBody>
          <a:bodyPr wrap="square" rtlCol="0">
            <a:spAutoFit/>
          </a:bodyPr>
          <a:lstStyle/>
          <a:p>
            <a:r>
              <a:rPr lang="en-US" dirty="0"/>
              <a:t>Classical example of the coast of Norway</a:t>
            </a:r>
          </a:p>
        </p:txBody>
      </p:sp>
      <p:grpSp>
        <p:nvGrpSpPr>
          <p:cNvPr id="16" name="Group 15">
            <a:extLst>
              <a:ext uri="{FF2B5EF4-FFF2-40B4-BE49-F238E27FC236}">
                <a16:creationId xmlns:a16="http://schemas.microsoft.com/office/drawing/2014/main" id="{22F73BC8-8A6F-304B-AC94-AA2A4D335253}"/>
              </a:ext>
            </a:extLst>
          </p:cNvPr>
          <p:cNvGrpSpPr/>
          <p:nvPr/>
        </p:nvGrpSpPr>
        <p:grpSpPr>
          <a:xfrm>
            <a:off x="1115125" y="5898997"/>
            <a:ext cx="4873083" cy="646331"/>
            <a:chOff x="1115125" y="5898997"/>
            <a:chExt cx="4873083" cy="646331"/>
          </a:xfrm>
        </p:grpSpPr>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151544F-89E8-7543-BE7E-32EF913EA3EF}"/>
                    </a:ext>
                  </a:extLst>
                </p:cNvPr>
                <p:cNvSpPr txBox="1"/>
                <p:nvPr/>
              </p:nvSpPr>
              <p:spPr>
                <a:xfrm>
                  <a:off x="1115125" y="5898997"/>
                  <a:ext cx="4873083" cy="646331"/>
                </a:xfrm>
                <a:prstGeom prst="rect">
                  <a:avLst/>
                </a:prstGeom>
                <a:noFill/>
              </p:spPr>
              <p:txBody>
                <a:bodyPr wrap="square" rtlCol="0">
                  <a:spAutoFit/>
                </a:bodyPr>
                <a:lstStyle/>
                <a:p>
                  <a:r>
                    <a:rPr lang="en-US" dirty="0">
                      <a:solidFill>
                        <a:srgbClr val="141BFF"/>
                      </a:solidFill>
                    </a:rPr>
                    <a:t>N</a:t>
                  </a:r>
                  <a14:m>
                    <m:oMath xmlns:m="http://schemas.openxmlformats.org/officeDocument/2006/math">
                      <m:r>
                        <a:rPr lang="en-US" i="1" baseline="-25000">
                          <a:solidFill>
                            <a:srgbClr val="141BFF"/>
                          </a:solidFill>
                          <a:latin typeface="Cambria Math" panose="02040503050406030204" pitchFamily="18" charset="0"/>
                          <a:ea typeface="Cambria Math" panose="02040503050406030204" pitchFamily="18" charset="0"/>
                        </a:rPr>
                        <m:t>𝛿</m:t>
                      </m:r>
                    </m:oMath>
                  </a14:m>
                  <a:r>
                    <a:rPr lang="en-US" dirty="0">
                      <a:solidFill>
                        <a:srgbClr val="141BFF"/>
                      </a:solidFill>
                    </a:rPr>
                    <a:t> is the number of boxes needed to cover the curve.      Is the linear size of the box</a:t>
                  </a:r>
                </a:p>
              </p:txBody>
            </p:sp>
          </mc:Choice>
          <mc:Fallback xmlns="">
            <p:sp>
              <p:nvSpPr>
                <p:cNvPr id="14" name="TextBox 13">
                  <a:extLst>
                    <a:ext uri="{FF2B5EF4-FFF2-40B4-BE49-F238E27FC236}">
                      <a16:creationId xmlns:a16="http://schemas.microsoft.com/office/drawing/2014/main" id="{C151544F-89E8-7543-BE7E-32EF913EA3EF}"/>
                    </a:ext>
                  </a:extLst>
                </p:cNvPr>
                <p:cNvSpPr txBox="1">
                  <a:spLocks noRot="1" noChangeAspect="1" noMove="1" noResize="1" noEditPoints="1" noAdjustHandles="1" noChangeArrowheads="1" noChangeShapeType="1" noTextEdit="1"/>
                </p:cNvSpPr>
                <p:nvPr/>
              </p:nvSpPr>
              <p:spPr>
                <a:xfrm>
                  <a:off x="1115125" y="5898997"/>
                  <a:ext cx="4873083" cy="646331"/>
                </a:xfrm>
                <a:prstGeom prst="rect">
                  <a:avLst/>
                </a:prstGeom>
                <a:blipFill>
                  <a:blip r:embed="rId3"/>
                  <a:stretch>
                    <a:fillRect l="-779" t="-1923" b="-134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100BB25-1870-EF45-9A1A-E45884CBD976}"/>
                    </a:ext>
                  </a:extLst>
                </p:cNvPr>
                <p:cNvSpPr txBox="1"/>
                <p:nvPr/>
              </p:nvSpPr>
              <p:spPr>
                <a:xfrm>
                  <a:off x="1890133" y="6233315"/>
                  <a:ext cx="18537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141BFF"/>
                            </a:solidFill>
                            <a:latin typeface="Cambria Math" panose="02040503050406030204" pitchFamily="18" charset="0"/>
                            <a:ea typeface="Cambria Math" panose="02040503050406030204" pitchFamily="18" charset="0"/>
                          </a:rPr>
                          <m:t>𝛿</m:t>
                        </m:r>
                      </m:oMath>
                    </m:oMathPara>
                  </a14:m>
                  <a:endParaRPr lang="en-US" dirty="0">
                    <a:solidFill>
                      <a:srgbClr val="141BFF"/>
                    </a:solidFill>
                  </a:endParaRPr>
                </a:p>
              </p:txBody>
            </p:sp>
          </mc:Choice>
          <mc:Fallback xmlns="">
            <p:sp>
              <p:nvSpPr>
                <p:cNvPr id="15" name="TextBox 14">
                  <a:extLst>
                    <a:ext uri="{FF2B5EF4-FFF2-40B4-BE49-F238E27FC236}">
                      <a16:creationId xmlns:a16="http://schemas.microsoft.com/office/drawing/2014/main" id="{0100BB25-1870-EF45-9A1A-E45884CBD976}"/>
                    </a:ext>
                  </a:extLst>
                </p:cNvPr>
                <p:cNvSpPr txBox="1">
                  <a:spLocks noRot="1" noChangeAspect="1" noMove="1" noResize="1" noEditPoints="1" noAdjustHandles="1" noChangeArrowheads="1" noChangeShapeType="1" noTextEdit="1"/>
                </p:cNvSpPr>
                <p:nvPr/>
              </p:nvSpPr>
              <p:spPr>
                <a:xfrm>
                  <a:off x="1890133" y="6233315"/>
                  <a:ext cx="185371" cy="276999"/>
                </a:xfrm>
                <a:prstGeom prst="rect">
                  <a:avLst/>
                </a:prstGeom>
                <a:blipFill>
                  <a:blip r:embed="rId4"/>
                  <a:stretch>
                    <a:fillRect l="-26667" r="-26667" b="-4348"/>
                  </a:stretch>
                </a:blipFill>
              </p:spPr>
              <p:txBody>
                <a:bodyPr/>
                <a:lstStyle/>
                <a:p>
                  <a:r>
                    <a:rPr lang="en-US">
                      <a:noFill/>
                    </a:rPr>
                    <a:t> </a:t>
                  </a:r>
                </a:p>
              </p:txBody>
            </p:sp>
          </mc:Fallback>
        </mc:AlternateContent>
      </p:grpSp>
    </p:spTree>
    <p:extLst>
      <p:ext uri="{BB962C8B-B14F-4D97-AF65-F5344CB8AC3E}">
        <p14:creationId xmlns:p14="http://schemas.microsoft.com/office/powerpoint/2010/main" val="1931546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E85C5-D97D-6844-A2F2-3951E2B36B3E}"/>
              </a:ext>
            </a:extLst>
          </p:cNvPr>
          <p:cNvSpPr>
            <a:spLocks noGrp="1"/>
          </p:cNvSpPr>
          <p:nvPr>
            <p:ph type="title"/>
          </p:nvPr>
        </p:nvSpPr>
        <p:spPr/>
        <p:txBody>
          <a:bodyPr/>
          <a:lstStyle/>
          <a:p>
            <a:r>
              <a:rPr lang="en-US" dirty="0"/>
              <a:t>Ferns and Koch Curve</a:t>
            </a:r>
          </a:p>
        </p:txBody>
      </p:sp>
      <p:pic>
        <p:nvPicPr>
          <p:cNvPr id="3078" name="Picture 6" descr="Image result for box counting method for fractal dimension">
            <a:extLst>
              <a:ext uri="{FF2B5EF4-FFF2-40B4-BE49-F238E27FC236}">
                <a16:creationId xmlns:a16="http://schemas.microsoft.com/office/drawing/2014/main" id="{2C649085-06A5-1E45-B28C-75D9B1FE265A}"/>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0" y="2269385"/>
            <a:ext cx="5181600" cy="346381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box counting method for fractal dimension">
            <a:extLst>
              <a:ext uri="{FF2B5EF4-FFF2-40B4-BE49-F238E27FC236}">
                <a16:creationId xmlns:a16="http://schemas.microsoft.com/office/drawing/2014/main" id="{48DC4C20-1797-F244-84FB-52DCAE7D543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423703" y="2269385"/>
            <a:ext cx="5189517" cy="33062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0265E95-447B-274A-91DB-8C32ABA63189}"/>
                  </a:ext>
                </a:extLst>
              </p:cNvPr>
              <p:cNvSpPr txBox="1"/>
              <p:nvPr/>
            </p:nvSpPr>
            <p:spPr>
              <a:xfrm>
                <a:off x="1438508" y="5971549"/>
                <a:ext cx="3624146" cy="680699"/>
              </a:xfrm>
              <a:prstGeom prst="rect">
                <a:avLst/>
              </a:prstGeom>
              <a:noFill/>
            </p:spPr>
            <p:txBody>
              <a:bodyPr wrap="square" rtlCol="0">
                <a:spAutoFit/>
              </a:bodyPr>
              <a:lstStyle/>
              <a:p>
                <a:r>
                  <a:rPr lang="en-US" sz="2400" dirty="0"/>
                  <a:t>D</a:t>
                </a:r>
                <a:r>
                  <a:rPr lang="en-US" dirty="0"/>
                  <a:t> </a:t>
                </a:r>
                <a:r>
                  <a:rPr lang="en-US" sz="2400" dirty="0"/>
                  <a:t>= </a:t>
                </a:r>
                <a14:m>
                  <m:oMath xmlns:m="http://schemas.openxmlformats.org/officeDocument/2006/math">
                    <m:f>
                      <m:fPr>
                        <m:ctrlPr>
                          <a:rPr lang="en-US" sz="2400" i="1" smtClean="0">
                            <a:latin typeface="Cambria Math" panose="02040503050406030204" pitchFamily="18" charset="0"/>
                          </a:rPr>
                        </m:ctrlPr>
                      </m:fPr>
                      <m:num>
                        <m:r>
                          <a:rPr lang="en-US" sz="2400" b="0" i="1" smtClean="0">
                            <a:latin typeface="Cambria Math" panose="02040503050406030204" pitchFamily="18" charset="0"/>
                          </a:rPr>
                          <m:t>𝐿𝑜𝑔</m:t>
                        </m:r>
                        <m:r>
                          <a:rPr lang="en-US" sz="2400" b="0" i="1" smtClean="0">
                            <a:latin typeface="Cambria Math" panose="02040503050406030204" pitchFamily="18" charset="0"/>
                          </a:rPr>
                          <m:t> (315/90)</m:t>
                        </m:r>
                      </m:num>
                      <m:den>
                        <m:r>
                          <a:rPr lang="en-US" sz="2400" b="0" i="1" smtClean="0">
                            <a:latin typeface="Cambria Math" panose="02040503050406030204" pitchFamily="18" charset="0"/>
                          </a:rPr>
                          <m:t>𝐿𝑜𝑔</m:t>
                        </m:r>
                        <m:r>
                          <a:rPr lang="en-US" sz="2400" b="0" i="1" smtClean="0">
                            <a:latin typeface="Cambria Math" panose="02040503050406030204" pitchFamily="18" charset="0"/>
                          </a:rPr>
                          <m:t> (64/32)</m:t>
                        </m:r>
                      </m:den>
                    </m:f>
                    <m:r>
                      <a:rPr lang="en-US" sz="2400" b="0" i="1" smtClean="0">
                        <a:latin typeface="Cambria Math" panose="02040503050406030204" pitchFamily="18" charset="0"/>
                      </a:rPr>
                      <m:t>= </m:t>
                    </m:r>
                  </m:oMath>
                </a14:m>
                <a:r>
                  <a:rPr lang="en-US" dirty="0"/>
                  <a:t>1.807… </a:t>
                </a:r>
              </a:p>
            </p:txBody>
          </p:sp>
        </mc:Choice>
        <mc:Fallback xmlns="">
          <p:sp>
            <p:nvSpPr>
              <p:cNvPr id="9" name="TextBox 8">
                <a:extLst>
                  <a:ext uri="{FF2B5EF4-FFF2-40B4-BE49-F238E27FC236}">
                    <a16:creationId xmlns:a16="http://schemas.microsoft.com/office/drawing/2014/main" id="{60265E95-447B-274A-91DB-8C32ABA63189}"/>
                  </a:ext>
                </a:extLst>
              </p:cNvPr>
              <p:cNvSpPr txBox="1">
                <a:spLocks noRot="1" noChangeAspect="1" noMove="1" noResize="1" noEditPoints="1" noAdjustHandles="1" noChangeArrowheads="1" noChangeShapeType="1" noTextEdit="1"/>
              </p:cNvSpPr>
              <p:nvPr/>
            </p:nvSpPr>
            <p:spPr>
              <a:xfrm>
                <a:off x="1438508" y="5971549"/>
                <a:ext cx="3624146" cy="680699"/>
              </a:xfrm>
              <a:prstGeom prst="rect">
                <a:avLst/>
              </a:prstGeom>
              <a:blipFill>
                <a:blip r:embed="rId4"/>
                <a:stretch>
                  <a:fillRect l="-2439" b="-7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A0EE5D9-EA07-C341-8F20-453E1385E6A9}"/>
                  </a:ext>
                </a:extLst>
              </p:cNvPr>
              <p:cNvSpPr txBox="1"/>
              <p:nvPr/>
            </p:nvSpPr>
            <p:spPr>
              <a:xfrm>
                <a:off x="7798870" y="5895678"/>
                <a:ext cx="2729113" cy="658963"/>
              </a:xfrm>
              <a:prstGeom prst="rect">
                <a:avLst/>
              </a:prstGeom>
              <a:noFill/>
            </p:spPr>
            <p:txBody>
              <a:bodyPr wrap="square" rtlCol="0">
                <a:spAutoFit/>
              </a:bodyPr>
              <a:lstStyle/>
              <a:p>
                <a:r>
                  <a:rPr lang="en-US" sz="2400" dirty="0"/>
                  <a:t>D</a:t>
                </a:r>
                <a:r>
                  <a:rPr lang="en-US" dirty="0"/>
                  <a:t> =</a:t>
                </a:r>
                <a:r>
                  <a:rPr lang="en-US" sz="2400" dirty="0"/>
                  <a:t> </a:t>
                </a:r>
                <a14:m>
                  <m:oMath xmlns:m="http://schemas.openxmlformats.org/officeDocument/2006/math">
                    <m:f>
                      <m:fPr>
                        <m:ctrlPr>
                          <a:rPr lang="en-US" sz="2400" i="1" smtClean="0">
                            <a:latin typeface="Cambria Math" panose="02040503050406030204" pitchFamily="18" charset="0"/>
                          </a:rPr>
                        </m:ctrlPr>
                      </m:fPr>
                      <m:num>
                        <m:r>
                          <a:rPr lang="en-US" sz="2400" b="0" i="1" smtClean="0">
                            <a:latin typeface="Cambria Math" panose="02040503050406030204" pitchFamily="18" charset="0"/>
                          </a:rPr>
                          <m:t>𝐿𝑜𝑔</m:t>
                        </m:r>
                        <m:r>
                          <a:rPr lang="en-US" sz="2400" b="0" i="1" smtClean="0">
                            <a:latin typeface="Cambria Math" panose="02040503050406030204" pitchFamily="18" charset="0"/>
                          </a:rPr>
                          <m:t> 4</m:t>
                        </m:r>
                      </m:num>
                      <m:den>
                        <m:r>
                          <a:rPr lang="en-US" sz="2400" b="0" i="1" smtClean="0">
                            <a:latin typeface="Cambria Math" panose="02040503050406030204" pitchFamily="18" charset="0"/>
                          </a:rPr>
                          <m:t>𝐿𝑜𝑔</m:t>
                        </m:r>
                        <m:r>
                          <a:rPr lang="en-US" sz="2400" b="0" i="1" smtClean="0">
                            <a:latin typeface="Cambria Math" panose="02040503050406030204" pitchFamily="18" charset="0"/>
                          </a:rPr>
                          <m:t> 3</m:t>
                        </m:r>
                      </m:den>
                    </m:f>
                    <m:r>
                      <a:rPr lang="en-US" sz="2400" b="0" i="1" smtClean="0">
                        <a:latin typeface="Cambria Math" panose="02040503050406030204" pitchFamily="18" charset="0"/>
                      </a:rPr>
                      <m:t> </m:t>
                    </m:r>
                  </m:oMath>
                </a14:m>
                <a:r>
                  <a:rPr lang="en-US" sz="2000" dirty="0"/>
                  <a:t>= 1.26186…</a:t>
                </a:r>
                <a:r>
                  <a:rPr lang="en-US" dirty="0"/>
                  <a:t> </a:t>
                </a:r>
              </a:p>
            </p:txBody>
          </p:sp>
        </mc:Choice>
        <mc:Fallback xmlns="">
          <p:sp>
            <p:nvSpPr>
              <p:cNvPr id="14" name="TextBox 13">
                <a:extLst>
                  <a:ext uri="{FF2B5EF4-FFF2-40B4-BE49-F238E27FC236}">
                    <a16:creationId xmlns:a16="http://schemas.microsoft.com/office/drawing/2014/main" id="{DA0EE5D9-EA07-C341-8F20-453E1385E6A9}"/>
                  </a:ext>
                </a:extLst>
              </p:cNvPr>
              <p:cNvSpPr txBox="1">
                <a:spLocks noRot="1" noChangeAspect="1" noMove="1" noResize="1" noEditPoints="1" noAdjustHandles="1" noChangeArrowheads="1" noChangeShapeType="1" noTextEdit="1"/>
              </p:cNvSpPr>
              <p:nvPr/>
            </p:nvSpPr>
            <p:spPr>
              <a:xfrm>
                <a:off x="7798870" y="5895678"/>
                <a:ext cx="2729113" cy="658963"/>
              </a:xfrm>
              <a:prstGeom prst="rect">
                <a:avLst/>
              </a:prstGeom>
              <a:blipFill>
                <a:blip r:embed="rId5"/>
                <a:stretch>
                  <a:fillRect l="-3241" b="-11321"/>
                </a:stretch>
              </a:blipFill>
            </p:spPr>
            <p:txBody>
              <a:bodyPr/>
              <a:lstStyle/>
              <a:p>
                <a:r>
                  <a:rPr lang="en-US">
                    <a:noFill/>
                  </a:rPr>
                  <a:t> </a:t>
                </a:r>
              </a:p>
            </p:txBody>
          </p:sp>
        </mc:Fallback>
      </mc:AlternateContent>
    </p:spTree>
    <p:extLst>
      <p:ext uri="{BB962C8B-B14F-4D97-AF65-F5344CB8AC3E}">
        <p14:creationId xmlns:p14="http://schemas.microsoft.com/office/powerpoint/2010/main" val="9886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95B7F-DD10-034B-9DBA-5CCA1FA7D96F}"/>
              </a:ext>
            </a:extLst>
          </p:cNvPr>
          <p:cNvSpPr>
            <a:spLocks noGrp="1"/>
          </p:cNvSpPr>
          <p:nvPr>
            <p:ph type="title"/>
          </p:nvPr>
        </p:nvSpPr>
        <p:spPr/>
        <p:txBody>
          <a:bodyPr>
            <a:normAutofit fontScale="90000"/>
          </a:bodyPr>
          <a:lstStyle/>
          <a:p>
            <a:r>
              <a:rPr lang="en-US" sz="3600" dirty="0"/>
              <a:t>Many Different Objects can have the Same Fractal Dimension</a:t>
            </a:r>
            <a:br>
              <a:rPr lang="en-US" dirty="0"/>
            </a:br>
            <a:r>
              <a:rPr lang="en-US" sz="2400" dirty="0"/>
              <a:t>https://</a:t>
            </a:r>
            <a:r>
              <a:rPr lang="en-US" sz="2400" dirty="0" err="1"/>
              <a:t>en.wikipedia.org</a:t>
            </a:r>
            <a:r>
              <a:rPr lang="en-US" sz="2400" dirty="0"/>
              <a:t>/wiki/L-system</a:t>
            </a:r>
          </a:p>
        </p:txBody>
      </p:sp>
      <p:sp>
        <p:nvSpPr>
          <p:cNvPr id="3" name="Content Placeholder 2">
            <a:extLst>
              <a:ext uri="{FF2B5EF4-FFF2-40B4-BE49-F238E27FC236}">
                <a16:creationId xmlns:a16="http://schemas.microsoft.com/office/drawing/2014/main" id="{E83FA346-5471-BB40-9A85-3579DD123FDA}"/>
              </a:ext>
            </a:extLst>
          </p:cNvPr>
          <p:cNvSpPr>
            <a:spLocks noGrp="1"/>
          </p:cNvSpPr>
          <p:nvPr>
            <p:ph sz="half" idx="1"/>
          </p:nvPr>
        </p:nvSpPr>
        <p:spPr/>
        <p:txBody>
          <a:bodyPr>
            <a:normAutofit/>
          </a:bodyPr>
          <a:lstStyle/>
          <a:p>
            <a:r>
              <a:rPr lang="en-US" sz="2000" dirty="0"/>
              <a:t>As is the case with dimensions determined for lines, squares, and cubes, fractal dimensions are general descriptors that do not uniquely define patterns.</a:t>
            </a:r>
            <a:endParaRPr lang="en-US" sz="2000" baseline="30000" dirty="0"/>
          </a:p>
          <a:p>
            <a:r>
              <a:rPr lang="en-US" sz="2000" dirty="0"/>
              <a:t>The value of </a:t>
            </a:r>
            <a:r>
              <a:rPr lang="en-US" sz="2000" i="1" dirty="0"/>
              <a:t>D</a:t>
            </a:r>
            <a:r>
              <a:rPr lang="en-US" sz="2000" dirty="0"/>
              <a:t> for the Koch fractal discussed above, for instance, quantifies the pattern's inherent scaling, but does not uniquely describe nor provide enough information to reconstruct it. </a:t>
            </a:r>
          </a:p>
          <a:p>
            <a:r>
              <a:rPr lang="en-US" sz="2000" dirty="0"/>
              <a:t>Many fractal structures or patterns could be constructed that have the same scaling relationship but are dramatically different from the Koch curve, as is illustrated at right</a:t>
            </a:r>
          </a:p>
        </p:txBody>
      </p:sp>
      <p:pic>
        <p:nvPicPr>
          <p:cNvPr id="6" name="Content Placeholder 5">
            <a:extLst>
              <a:ext uri="{FF2B5EF4-FFF2-40B4-BE49-F238E27FC236}">
                <a16:creationId xmlns:a16="http://schemas.microsoft.com/office/drawing/2014/main" id="{023F097D-5510-E549-BA5A-9F55D68DC29B}"/>
              </a:ext>
            </a:extLst>
          </p:cNvPr>
          <p:cNvPicPr>
            <a:picLocks noGrp="1" noChangeAspect="1"/>
          </p:cNvPicPr>
          <p:nvPr>
            <p:ph sz="half" idx="2"/>
          </p:nvPr>
        </p:nvPicPr>
        <p:blipFill>
          <a:blip r:embed="rId2"/>
          <a:stretch>
            <a:fillRect/>
          </a:stretch>
        </p:blipFill>
        <p:spPr>
          <a:xfrm>
            <a:off x="6800767" y="1825625"/>
            <a:ext cx="3924466" cy="4351338"/>
          </a:xfrm>
        </p:spPr>
      </p:pic>
    </p:spTree>
    <p:extLst>
      <p:ext uri="{BB962C8B-B14F-4D97-AF65-F5344CB8AC3E}">
        <p14:creationId xmlns:p14="http://schemas.microsoft.com/office/powerpoint/2010/main" val="35724848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BD737-242F-4F42-BB72-47EBB20E8FE3}"/>
              </a:ext>
            </a:extLst>
          </p:cNvPr>
          <p:cNvSpPr>
            <a:spLocks noGrp="1"/>
          </p:cNvSpPr>
          <p:nvPr>
            <p:ph type="title"/>
          </p:nvPr>
        </p:nvSpPr>
        <p:spPr/>
        <p:txBody>
          <a:bodyPr>
            <a:normAutofit fontScale="90000"/>
          </a:bodyPr>
          <a:lstStyle/>
          <a:p>
            <a:r>
              <a:rPr lang="en-US" dirty="0"/>
              <a:t>Fractal Dimensions of River Networks</a:t>
            </a:r>
            <a:br>
              <a:rPr lang="en-US" dirty="0"/>
            </a:br>
            <a:r>
              <a:rPr lang="en-US" dirty="0"/>
              <a:t>in Indonesia</a:t>
            </a:r>
            <a:br>
              <a:rPr lang="en-US" dirty="0"/>
            </a:br>
            <a:r>
              <a:rPr lang="en-US" sz="2000" dirty="0"/>
              <a:t>https://</a:t>
            </a:r>
            <a:r>
              <a:rPr lang="en-US" sz="2000" dirty="0" err="1"/>
              <a:t>benthamopen.com</a:t>
            </a:r>
            <a:r>
              <a:rPr lang="en-US" sz="2000" dirty="0"/>
              <a:t>/FULLTEXT/TOCIEJ-10-706</a:t>
            </a:r>
          </a:p>
        </p:txBody>
      </p:sp>
      <p:pic>
        <p:nvPicPr>
          <p:cNvPr id="8" name="Content Placeholder 7">
            <a:extLst>
              <a:ext uri="{FF2B5EF4-FFF2-40B4-BE49-F238E27FC236}">
                <a16:creationId xmlns:a16="http://schemas.microsoft.com/office/drawing/2014/main" id="{43E8030B-39A6-C54F-94E4-A3743977E6DB}"/>
              </a:ext>
            </a:extLst>
          </p:cNvPr>
          <p:cNvPicPr>
            <a:picLocks noGrp="1" noChangeAspect="1"/>
          </p:cNvPicPr>
          <p:nvPr>
            <p:ph sz="half" idx="2"/>
          </p:nvPr>
        </p:nvPicPr>
        <p:blipFill>
          <a:blip r:embed="rId2"/>
          <a:stretch>
            <a:fillRect/>
          </a:stretch>
        </p:blipFill>
        <p:spPr>
          <a:xfrm>
            <a:off x="6172200" y="2305911"/>
            <a:ext cx="5181600" cy="3390766"/>
          </a:xfrm>
        </p:spPr>
      </p:pic>
      <p:pic>
        <p:nvPicPr>
          <p:cNvPr id="1026" name="Picture 2" descr="https://benthamopen.com/contents/figures/TOCIEJ/TOCIEJ-10-706_F1.jpg">
            <a:extLst>
              <a:ext uri="{FF2B5EF4-FFF2-40B4-BE49-F238E27FC236}">
                <a16:creationId xmlns:a16="http://schemas.microsoft.com/office/drawing/2014/main" id="{137AD086-9B8F-084C-BCE7-F61D085059A3}"/>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92395" y="2587081"/>
            <a:ext cx="6050749" cy="2899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474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0CBD3-9759-F743-8128-6C5CB671F91B}"/>
              </a:ext>
            </a:extLst>
          </p:cNvPr>
          <p:cNvSpPr>
            <a:spLocks noGrp="1"/>
          </p:cNvSpPr>
          <p:nvPr>
            <p:ph type="title"/>
          </p:nvPr>
        </p:nvSpPr>
        <p:spPr>
          <a:xfrm>
            <a:off x="5586760" y="365125"/>
            <a:ext cx="5767039" cy="1325563"/>
          </a:xfrm>
        </p:spPr>
        <p:txBody>
          <a:bodyPr>
            <a:normAutofit/>
          </a:bodyPr>
          <a:lstStyle/>
          <a:p>
            <a:r>
              <a:rPr lang="en-US" dirty="0"/>
              <a:t>Box Counting Dimension</a:t>
            </a:r>
            <a:br>
              <a:rPr lang="en-US" dirty="0"/>
            </a:br>
            <a:r>
              <a:rPr lang="en-US" sz="1800" dirty="0"/>
              <a:t>https://</a:t>
            </a:r>
            <a:r>
              <a:rPr lang="en-US" sz="1800" dirty="0" err="1"/>
              <a:t>benthamopen.com</a:t>
            </a:r>
            <a:r>
              <a:rPr lang="en-US" sz="1800" dirty="0"/>
              <a:t>/FULLTEXT/TOCIEJ-10-706</a:t>
            </a:r>
          </a:p>
        </p:txBody>
      </p:sp>
      <p:pic>
        <p:nvPicPr>
          <p:cNvPr id="6" name="Content Placeholder 5">
            <a:extLst>
              <a:ext uri="{FF2B5EF4-FFF2-40B4-BE49-F238E27FC236}">
                <a16:creationId xmlns:a16="http://schemas.microsoft.com/office/drawing/2014/main" id="{C7B788C8-2876-D241-94C5-963D19A24A11}"/>
              </a:ext>
            </a:extLst>
          </p:cNvPr>
          <p:cNvPicPr>
            <a:picLocks noGrp="1" noChangeAspect="1"/>
          </p:cNvPicPr>
          <p:nvPr>
            <p:ph sz="half" idx="1"/>
          </p:nvPr>
        </p:nvPicPr>
        <p:blipFill>
          <a:blip r:embed="rId2"/>
          <a:stretch>
            <a:fillRect/>
          </a:stretch>
        </p:blipFill>
        <p:spPr>
          <a:xfrm>
            <a:off x="511494" y="604505"/>
            <a:ext cx="4885697" cy="5619416"/>
          </a:xfrm>
        </p:spPr>
      </p:pic>
      <p:graphicFrame>
        <p:nvGraphicFramePr>
          <p:cNvPr id="10" name="Table 9">
            <a:extLst>
              <a:ext uri="{FF2B5EF4-FFF2-40B4-BE49-F238E27FC236}">
                <a16:creationId xmlns:a16="http://schemas.microsoft.com/office/drawing/2014/main" id="{8B9A0375-BACB-9442-B366-9AFDCEEA7C30}"/>
              </a:ext>
            </a:extLst>
          </p:cNvPr>
          <p:cNvGraphicFramePr>
            <a:graphicFrameLocks noGrp="1"/>
          </p:cNvGraphicFramePr>
          <p:nvPr/>
        </p:nvGraphicFramePr>
        <p:xfrm>
          <a:off x="6095999" y="2018184"/>
          <a:ext cx="5054222" cy="3337560"/>
        </p:xfrm>
        <a:graphic>
          <a:graphicData uri="http://schemas.openxmlformats.org/drawingml/2006/table">
            <a:tbl>
              <a:tblPr firstRow="1" bandRow="1">
                <a:tableStyleId>{5C22544A-7EE6-4342-B048-85BDC9FD1C3A}</a:tableStyleId>
              </a:tblPr>
              <a:tblGrid>
                <a:gridCol w="2527111">
                  <a:extLst>
                    <a:ext uri="{9D8B030D-6E8A-4147-A177-3AD203B41FA5}">
                      <a16:colId xmlns:a16="http://schemas.microsoft.com/office/drawing/2014/main" val="2637750688"/>
                    </a:ext>
                  </a:extLst>
                </a:gridCol>
                <a:gridCol w="2527111">
                  <a:extLst>
                    <a:ext uri="{9D8B030D-6E8A-4147-A177-3AD203B41FA5}">
                      <a16:colId xmlns:a16="http://schemas.microsoft.com/office/drawing/2014/main" val="1307770377"/>
                    </a:ext>
                  </a:extLst>
                </a:gridCol>
              </a:tblGrid>
              <a:tr h="370840">
                <a:tc>
                  <a:txBody>
                    <a:bodyPr/>
                    <a:lstStyle/>
                    <a:p>
                      <a:pPr algn="ctr"/>
                      <a:r>
                        <a:rPr lang="en-US" b="1" dirty="0"/>
                        <a:t>Watershed</a:t>
                      </a:r>
                      <a:endParaRPr lang="en-US" dirty="0"/>
                    </a:p>
                  </a:txBody>
                  <a:tcPr anchor="ctr"/>
                </a:tc>
                <a:tc>
                  <a:txBody>
                    <a:bodyPr/>
                    <a:lstStyle/>
                    <a:p>
                      <a:pPr algn="ctr"/>
                      <a:r>
                        <a:rPr lang="en-US" b="1" dirty="0"/>
                        <a:t>Fractal Dimension (</a:t>
                      </a:r>
                      <a:r>
                        <a:rPr lang="en-US" b="1" i="1" dirty="0"/>
                        <a:t>D</a:t>
                      </a:r>
                      <a:r>
                        <a:rPr lang="en-US" b="1" dirty="0"/>
                        <a:t>)</a:t>
                      </a:r>
                      <a:endParaRPr lang="en-US" dirty="0"/>
                    </a:p>
                  </a:txBody>
                  <a:tcPr anchor="ctr"/>
                </a:tc>
                <a:extLst>
                  <a:ext uri="{0D108BD9-81ED-4DB2-BD59-A6C34878D82A}">
                    <a16:rowId xmlns:a16="http://schemas.microsoft.com/office/drawing/2014/main" val="534176530"/>
                  </a:ext>
                </a:extLst>
              </a:tr>
              <a:tr h="370840">
                <a:tc>
                  <a:txBody>
                    <a:bodyPr/>
                    <a:lstStyle/>
                    <a:p>
                      <a:pPr algn="ctr"/>
                      <a:r>
                        <a:rPr lang="en-US" dirty="0" err="1"/>
                        <a:t>Bahomoleo</a:t>
                      </a:r>
                      <a:endParaRPr lang="en-US" dirty="0"/>
                    </a:p>
                  </a:txBody>
                  <a:tcPr anchor="ctr"/>
                </a:tc>
                <a:tc>
                  <a:txBody>
                    <a:bodyPr/>
                    <a:lstStyle/>
                    <a:p>
                      <a:pPr algn="ctr"/>
                      <a:r>
                        <a:rPr lang="en-US"/>
                        <a:t>1.196</a:t>
                      </a:r>
                    </a:p>
                  </a:txBody>
                  <a:tcPr anchor="ctr"/>
                </a:tc>
                <a:extLst>
                  <a:ext uri="{0D108BD9-81ED-4DB2-BD59-A6C34878D82A}">
                    <a16:rowId xmlns:a16="http://schemas.microsoft.com/office/drawing/2014/main" val="3830849970"/>
                  </a:ext>
                </a:extLst>
              </a:tr>
              <a:tr h="370840">
                <a:tc>
                  <a:txBody>
                    <a:bodyPr/>
                    <a:lstStyle/>
                    <a:p>
                      <a:pPr algn="ctr"/>
                      <a:r>
                        <a:rPr lang="en-US" dirty="0" err="1"/>
                        <a:t>Pinamula</a:t>
                      </a:r>
                      <a:endParaRPr lang="en-US" dirty="0"/>
                    </a:p>
                  </a:txBody>
                  <a:tcPr anchor="ctr"/>
                </a:tc>
                <a:tc>
                  <a:txBody>
                    <a:bodyPr/>
                    <a:lstStyle/>
                    <a:p>
                      <a:pPr algn="ctr"/>
                      <a:r>
                        <a:rPr lang="en-US"/>
                        <a:t>1.173</a:t>
                      </a:r>
                    </a:p>
                  </a:txBody>
                  <a:tcPr anchor="ctr"/>
                </a:tc>
                <a:extLst>
                  <a:ext uri="{0D108BD9-81ED-4DB2-BD59-A6C34878D82A}">
                    <a16:rowId xmlns:a16="http://schemas.microsoft.com/office/drawing/2014/main" val="3321265483"/>
                  </a:ext>
                </a:extLst>
              </a:tr>
              <a:tr h="370840">
                <a:tc>
                  <a:txBody>
                    <a:bodyPr/>
                    <a:lstStyle/>
                    <a:p>
                      <a:pPr algn="ctr"/>
                      <a:r>
                        <a:rPr lang="en-US" dirty="0" err="1"/>
                        <a:t>Toaya</a:t>
                      </a:r>
                      <a:endParaRPr lang="en-US" dirty="0"/>
                    </a:p>
                  </a:txBody>
                  <a:tcPr anchor="ctr"/>
                </a:tc>
                <a:tc>
                  <a:txBody>
                    <a:bodyPr/>
                    <a:lstStyle/>
                    <a:p>
                      <a:pPr algn="ctr"/>
                      <a:r>
                        <a:rPr lang="en-US"/>
                        <a:t>1.217</a:t>
                      </a:r>
                    </a:p>
                  </a:txBody>
                  <a:tcPr anchor="ctr"/>
                </a:tc>
                <a:extLst>
                  <a:ext uri="{0D108BD9-81ED-4DB2-BD59-A6C34878D82A}">
                    <a16:rowId xmlns:a16="http://schemas.microsoft.com/office/drawing/2014/main" val="3142769009"/>
                  </a:ext>
                </a:extLst>
              </a:tr>
              <a:tr h="370840">
                <a:tc>
                  <a:txBody>
                    <a:bodyPr/>
                    <a:lstStyle/>
                    <a:p>
                      <a:pPr algn="ctr"/>
                      <a:r>
                        <a:rPr lang="en-US" dirty="0" err="1"/>
                        <a:t>Bangga</a:t>
                      </a:r>
                      <a:endParaRPr lang="en-US" dirty="0"/>
                    </a:p>
                  </a:txBody>
                  <a:tcPr anchor="ctr"/>
                </a:tc>
                <a:tc>
                  <a:txBody>
                    <a:bodyPr/>
                    <a:lstStyle/>
                    <a:p>
                      <a:pPr algn="ctr"/>
                      <a:r>
                        <a:rPr lang="en-US"/>
                        <a:t>1.283</a:t>
                      </a:r>
                    </a:p>
                  </a:txBody>
                  <a:tcPr anchor="ctr"/>
                </a:tc>
                <a:extLst>
                  <a:ext uri="{0D108BD9-81ED-4DB2-BD59-A6C34878D82A}">
                    <a16:rowId xmlns:a16="http://schemas.microsoft.com/office/drawing/2014/main" val="360827282"/>
                  </a:ext>
                </a:extLst>
              </a:tr>
              <a:tr h="370840">
                <a:tc>
                  <a:txBody>
                    <a:bodyPr/>
                    <a:lstStyle/>
                    <a:p>
                      <a:pPr algn="ctr"/>
                      <a:r>
                        <a:rPr lang="en-US" dirty="0" err="1"/>
                        <a:t>Singkoyo</a:t>
                      </a:r>
                      <a:endParaRPr lang="en-US" dirty="0"/>
                    </a:p>
                  </a:txBody>
                  <a:tcPr anchor="ctr"/>
                </a:tc>
                <a:tc>
                  <a:txBody>
                    <a:bodyPr/>
                    <a:lstStyle/>
                    <a:p>
                      <a:pPr algn="ctr"/>
                      <a:r>
                        <a:rPr lang="en-US"/>
                        <a:t>1.253</a:t>
                      </a:r>
                    </a:p>
                  </a:txBody>
                  <a:tcPr anchor="ctr"/>
                </a:tc>
                <a:extLst>
                  <a:ext uri="{0D108BD9-81ED-4DB2-BD59-A6C34878D82A}">
                    <a16:rowId xmlns:a16="http://schemas.microsoft.com/office/drawing/2014/main" val="1119606805"/>
                  </a:ext>
                </a:extLst>
              </a:tr>
              <a:tr h="370840">
                <a:tc>
                  <a:txBody>
                    <a:bodyPr/>
                    <a:lstStyle/>
                    <a:p>
                      <a:pPr algn="ctr"/>
                      <a:r>
                        <a:rPr lang="en-US" dirty="0" err="1"/>
                        <a:t>Tambun</a:t>
                      </a:r>
                      <a:endParaRPr lang="en-US" dirty="0"/>
                    </a:p>
                  </a:txBody>
                  <a:tcPr anchor="ctr"/>
                </a:tc>
                <a:tc>
                  <a:txBody>
                    <a:bodyPr/>
                    <a:lstStyle/>
                    <a:p>
                      <a:pPr algn="ctr"/>
                      <a:r>
                        <a:rPr lang="en-US"/>
                        <a:t>1.290</a:t>
                      </a:r>
                    </a:p>
                  </a:txBody>
                  <a:tcPr anchor="ctr"/>
                </a:tc>
                <a:extLst>
                  <a:ext uri="{0D108BD9-81ED-4DB2-BD59-A6C34878D82A}">
                    <a16:rowId xmlns:a16="http://schemas.microsoft.com/office/drawing/2014/main" val="1404212669"/>
                  </a:ext>
                </a:extLst>
              </a:tr>
              <a:tr h="370840">
                <a:tc>
                  <a:txBody>
                    <a:bodyPr/>
                    <a:lstStyle/>
                    <a:p>
                      <a:pPr algn="ctr"/>
                      <a:r>
                        <a:rPr lang="en-US" dirty="0" err="1"/>
                        <a:t>Malino</a:t>
                      </a:r>
                      <a:endParaRPr lang="en-US" dirty="0"/>
                    </a:p>
                  </a:txBody>
                  <a:tcPr anchor="ctr"/>
                </a:tc>
                <a:tc>
                  <a:txBody>
                    <a:bodyPr/>
                    <a:lstStyle/>
                    <a:p>
                      <a:pPr algn="ctr"/>
                      <a:r>
                        <a:rPr lang="en-US"/>
                        <a:t>1.298</a:t>
                      </a:r>
                    </a:p>
                  </a:txBody>
                  <a:tcPr anchor="ctr"/>
                </a:tc>
                <a:extLst>
                  <a:ext uri="{0D108BD9-81ED-4DB2-BD59-A6C34878D82A}">
                    <a16:rowId xmlns:a16="http://schemas.microsoft.com/office/drawing/2014/main" val="3049645341"/>
                  </a:ext>
                </a:extLst>
              </a:tr>
              <a:tr h="370840">
                <a:tc>
                  <a:txBody>
                    <a:bodyPr/>
                    <a:lstStyle/>
                    <a:p>
                      <a:pPr algn="ctr"/>
                      <a:r>
                        <a:rPr lang="en-US" dirty="0" err="1"/>
                        <a:t>Bunta</a:t>
                      </a:r>
                      <a:endParaRPr lang="en-US" dirty="0"/>
                    </a:p>
                  </a:txBody>
                  <a:tcPr anchor="ctr"/>
                </a:tc>
                <a:tc>
                  <a:txBody>
                    <a:bodyPr/>
                    <a:lstStyle/>
                    <a:p>
                      <a:pPr algn="ctr"/>
                      <a:r>
                        <a:rPr lang="en-US" dirty="0"/>
                        <a:t>1.293</a:t>
                      </a:r>
                    </a:p>
                  </a:txBody>
                  <a:tcPr anchor="ctr"/>
                </a:tc>
                <a:extLst>
                  <a:ext uri="{0D108BD9-81ED-4DB2-BD59-A6C34878D82A}">
                    <a16:rowId xmlns:a16="http://schemas.microsoft.com/office/drawing/2014/main" val="1147928714"/>
                  </a:ext>
                </a:extLst>
              </a:tr>
            </a:tbl>
          </a:graphicData>
        </a:graphic>
      </p:graphicFrame>
      <p:sp>
        <p:nvSpPr>
          <p:cNvPr id="13" name="TextBox 12">
            <a:extLst>
              <a:ext uri="{FF2B5EF4-FFF2-40B4-BE49-F238E27FC236}">
                <a16:creationId xmlns:a16="http://schemas.microsoft.com/office/drawing/2014/main" id="{C3206A5C-D98E-1747-9047-D0D0F23D776C}"/>
              </a:ext>
            </a:extLst>
          </p:cNvPr>
          <p:cNvSpPr txBox="1"/>
          <p:nvPr/>
        </p:nvSpPr>
        <p:spPr>
          <a:xfrm>
            <a:off x="7488662" y="5952480"/>
            <a:ext cx="2397512" cy="369332"/>
          </a:xfrm>
          <a:prstGeom prst="rect">
            <a:avLst/>
          </a:prstGeom>
          <a:noFill/>
        </p:spPr>
        <p:txBody>
          <a:bodyPr wrap="square" rtlCol="0">
            <a:spAutoFit/>
          </a:bodyPr>
          <a:lstStyle/>
          <a:p>
            <a:r>
              <a:rPr lang="en-US" dirty="0"/>
              <a:t>Indonesian watersheds</a:t>
            </a:r>
          </a:p>
        </p:txBody>
      </p:sp>
    </p:spTree>
    <p:extLst>
      <p:ext uri="{BB962C8B-B14F-4D97-AF65-F5344CB8AC3E}">
        <p14:creationId xmlns:p14="http://schemas.microsoft.com/office/powerpoint/2010/main" val="42841690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1823C-B7A1-4945-A162-0EE55FFF9D8D}"/>
              </a:ext>
            </a:extLst>
          </p:cNvPr>
          <p:cNvSpPr>
            <a:spLocks noGrp="1"/>
          </p:cNvSpPr>
          <p:nvPr>
            <p:ph type="title"/>
          </p:nvPr>
        </p:nvSpPr>
        <p:spPr>
          <a:xfrm>
            <a:off x="371143" y="201353"/>
            <a:ext cx="5087961" cy="1325563"/>
          </a:xfrm>
        </p:spPr>
        <p:txBody>
          <a:bodyPr/>
          <a:lstStyle/>
          <a:p>
            <a:r>
              <a:rPr lang="en-US" dirty="0"/>
              <a:t>Box Counting for Areas and Volume</a:t>
            </a:r>
          </a:p>
        </p:txBody>
      </p:sp>
      <p:pic>
        <p:nvPicPr>
          <p:cNvPr id="6" name="Content Placeholder 5">
            <a:extLst>
              <a:ext uri="{FF2B5EF4-FFF2-40B4-BE49-F238E27FC236}">
                <a16:creationId xmlns:a16="http://schemas.microsoft.com/office/drawing/2014/main" id="{BEF791D8-8AF4-E143-B041-07243C518FCC}"/>
              </a:ext>
            </a:extLst>
          </p:cNvPr>
          <p:cNvPicPr>
            <a:picLocks noGrp="1" noChangeAspect="1"/>
          </p:cNvPicPr>
          <p:nvPr>
            <p:ph sz="half" idx="1"/>
          </p:nvPr>
        </p:nvPicPr>
        <p:blipFill>
          <a:blip r:embed="rId2"/>
          <a:stretch>
            <a:fillRect/>
          </a:stretch>
        </p:blipFill>
        <p:spPr>
          <a:xfrm>
            <a:off x="297963" y="1685489"/>
            <a:ext cx="6262819" cy="4872261"/>
          </a:xfrm>
        </p:spPr>
      </p:pic>
      <p:pic>
        <p:nvPicPr>
          <p:cNvPr id="7" name="Picture 2" descr="https://upload.wikimedia.org/wikipedia/commons/thumb/4/45/Sierpinski_triangle.svg/220px-Sierpinski_triangle.svg.png">
            <a:extLst>
              <a:ext uri="{FF2B5EF4-FFF2-40B4-BE49-F238E27FC236}">
                <a16:creationId xmlns:a16="http://schemas.microsoft.com/office/drawing/2014/main" id="{088D60BF-D674-6E4A-B625-128DA134F08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693546" y="648259"/>
            <a:ext cx="2794000" cy="24257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A5FB6E2-0828-EF42-9EDA-789C5BCC5DF8}"/>
              </a:ext>
            </a:extLst>
          </p:cNvPr>
          <p:cNvPicPr>
            <a:picLocks noChangeAspect="1"/>
          </p:cNvPicPr>
          <p:nvPr/>
        </p:nvPicPr>
        <p:blipFill>
          <a:blip r:embed="rId4"/>
          <a:stretch>
            <a:fillRect/>
          </a:stretch>
        </p:blipFill>
        <p:spPr>
          <a:xfrm>
            <a:off x="7365686" y="3234521"/>
            <a:ext cx="3449719" cy="3323229"/>
          </a:xfrm>
          <a:prstGeom prst="rect">
            <a:avLst/>
          </a:prstGeom>
        </p:spPr>
      </p:pic>
      <p:sp>
        <p:nvSpPr>
          <p:cNvPr id="3" name="TextBox 2">
            <a:extLst>
              <a:ext uri="{FF2B5EF4-FFF2-40B4-BE49-F238E27FC236}">
                <a16:creationId xmlns:a16="http://schemas.microsoft.com/office/drawing/2014/main" id="{9E07E800-85C0-EB44-9370-5F0F32317B3E}"/>
              </a:ext>
            </a:extLst>
          </p:cNvPr>
          <p:cNvSpPr txBox="1"/>
          <p:nvPr/>
        </p:nvSpPr>
        <p:spPr>
          <a:xfrm>
            <a:off x="7355539" y="914400"/>
            <a:ext cx="1546412" cy="646331"/>
          </a:xfrm>
          <a:prstGeom prst="rect">
            <a:avLst/>
          </a:prstGeom>
          <a:noFill/>
        </p:spPr>
        <p:txBody>
          <a:bodyPr wrap="square" rtlCol="0">
            <a:spAutoFit/>
          </a:bodyPr>
          <a:lstStyle/>
          <a:p>
            <a:r>
              <a:rPr lang="en-US" dirty="0"/>
              <a:t>D = 1.58496…</a:t>
            </a:r>
          </a:p>
          <a:p>
            <a:r>
              <a:rPr lang="en-US" dirty="0"/>
              <a:t>Area = 0</a:t>
            </a:r>
          </a:p>
        </p:txBody>
      </p:sp>
      <p:sp>
        <p:nvSpPr>
          <p:cNvPr id="8" name="TextBox 7">
            <a:extLst>
              <a:ext uri="{FF2B5EF4-FFF2-40B4-BE49-F238E27FC236}">
                <a16:creationId xmlns:a16="http://schemas.microsoft.com/office/drawing/2014/main" id="{D666D9CC-390C-474F-B469-F0CCACA32E5C}"/>
              </a:ext>
            </a:extLst>
          </p:cNvPr>
          <p:cNvSpPr txBox="1"/>
          <p:nvPr/>
        </p:nvSpPr>
        <p:spPr>
          <a:xfrm>
            <a:off x="7365686" y="3264522"/>
            <a:ext cx="1546412" cy="646331"/>
          </a:xfrm>
          <a:prstGeom prst="rect">
            <a:avLst/>
          </a:prstGeom>
          <a:noFill/>
        </p:spPr>
        <p:txBody>
          <a:bodyPr wrap="square" rtlCol="0">
            <a:spAutoFit/>
          </a:bodyPr>
          <a:lstStyle/>
          <a:p>
            <a:r>
              <a:rPr lang="en-US" dirty="0">
                <a:solidFill>
                  <a:schemeClr val="bg1"/>
                </a:solidFill>
              </a:rPr>
              <a:t>D = 2.0</a:t>
            </a:r>
          </a:p>
          <a:p>
            <a:r>
              <a:rPr lang="en-US" dirty="0">
                <a:solidFill>
                  <a:schemeClr val="bg1"/>
                </a:solidFill>
              </a:rPr>
              <a:t>Volume = 0</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B06E9DC-203D-7A41-B0EB-7116C66B7451}"/>
                  </a:ext>
                </a:extLst>
              </p:cNvPr>
              <p:cNvSpPr txBox="1"/>
              <p:nvPr/>
            </p:nvSpPr>
            <p:spPr>
              <a:xfrm>
                <a:off x="9679984" y="146802"/>
                <a:ext cx="2291137" cy="583558"/>
              </a:xfrm>
              <a:prstGeom prst="rect">
                <a:avLst/>
              </a:prstGeom>
              <a:noFill/>
            </p:spPr>
            <p:txBody>
              <a:bodyPr wrap="square" rtlCol="0">
                <a:spAutoFit/>
              </a:bodyPr>
              <a:lstStyle/>
              <a:p>
                <a:r>
                  <a:rPr lang="en-US" sz="2000" dirty="0"/>
                  <a:t>Note: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𝑁</m:t>
                        </m:r>
                      </m:e>
                      <m:sub>
                        <m:r>
                          <a:rPr lang="en-US" sz="2000" i="1" smtClean="0">
                            <a:latin typeface="Cambria Math" panose="02040503050406030204" pitchFamily="18" charset="0"/>
                            <a:ea typeface="Cambria Math" panose="02040503050406030204" pitchFamily="18" charset="0"/>
                          </a:rPr>
                          <m:t>𝛿</m:t>
                        </m:r>
                      </m:sub>
                    </m:sSub>
                    <m:r>
                      <a:rPr lang="en-US" sz="2000" b="0" i="1" smtClean="0">
                        <a:latin typeface="Cambria Math" panose="02040503050406030204" pitchFamily="18" charset="0"/>
                        <a:ea typeface="Cambria Math" panose="02040503050406030204" pitchFamily="18" charset="0"/>
                      </a:rPr>
                      <m:t>∝ </m:t>
                    </m:r>
                    <m:f>
                      <m:fPr>
                        <m:ctrlPr>
                          <a:rPr lang="en-US" sz="2000" b="0" i="1" smtClean="0">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1</m:t>
                        </m:r>
                      </m:num>
                      <m:den>
                        <m:eqArr>
                          <m:eqArrPr>
                            <m:ctrlPr>
                              <a:rPr lang="en-US" sz="2000" b="0" i="1" smtClean="0">
                                <a:latin typeface="Cambria Math" panose="02040503050406030204" pitchFamily="18" charset="0"/>
                                <a:ea typeface="Cambria Math" panose="02040503050406030204" pitchFamily="18" charset="0"/>
                              </a:rPr>
                            </m:ctrlPr>
                          </m:eqArrPr>
                          <m:e>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𝛿</m:t>
                                </m:r>
                              </m:e>
                              <m:sup>
                                <m:r>
                                  <a:rPr lang="en-US" sz="2000" b="0" i="1" smtClean="0">
                                    <a:latin typeface="Cambria Math" panose="02040503050406030204" pitchFamily="18" charset="0"/>
                                    <a:ea typeface="Cambria Math" panose="02040503050406030204" pitchFamily="18" charset="0"/>
                                  </a:rPr>
                                  <m:t>𝐷</m:t>
                                </m:r>
                              </m:sup>
                            </m:sSup>
                          </m:e>
                          <m:e>
                            <m:r>
                              <a:rPr lang="en-US" sz="2000" b="0" i="1" smtClean="0">
                                <a:latin typeface="Cambria Math" panose="02040503050406030204" pitchFamily="18" charset="0"/>
                                <a:ea typeface="Cambria Math" panose="02040503050406030204" pitchFamily="18" charset="0"/>
                              </a:rPr>
                              <m:t>  </m:t>
                            </m:r>
                          </m:e>
                        </m:eqArr>
                      </m:den>
                    </m:f>
                  </m:oMath>
                </a14:m>
                <a:endParaRPr lang="en-US" sz="2000" dirty="0"/>
              </a:p>
            </p:txBody>
          </p:sp>
        </mc:Choice>
        <mc:Fallback xmlns="">
          <p:sp>
            <p:nvSpPr>
              <p:cNvPr id="10" name="TextBox 9">
                <a:extLst>
                  <a:ext uri="{FF2B5EF4-FFF2-40B4-BE49-F238E27FC236}">
                    <a16:creationId xmlns:a16="http://schemas.microsoft.com/office/drawing/2014/main" id="{6B06E9DC-203D-7A41-B0EB-7116C66B7451}"/>
                  </a:ext>
                </a:extLst>
              </p:cNvPr>
              <p:cNvSpPr txBox="1">
                <a:spLocks noRot="1" noChangeAspect="1" noMove="1" noResize="1" noEditPoints="1" noAdjustHandles="1" noChangeArrowheads="1" noChangeShapeType="1" noTextEdit="1"/>
              </p:cNvSpPr>
              <p:nvPr/>
            </p:nvSpPr>
            <p:spPr>
              <a:xfrm>
                <a:off x="9679984" y="146802"/>
                <a:ext cx="2291137" cy="583558"/>
              </a:xfrm>
              <a:prstGeom prst="rect">
                <a:avLst/>
              </a:prstGeom>
              <a:blipFill>
                <a:blip r:embed="rId5"/>
                <a:stretch>
                  <a:fillRect l="-3315" b="-14894"/>
                </a:stretch>
              </a:blipFill>
            </p:spPr>
            <p:txBody>
              <a:bodyPr/>
              <a:lstStyle/>
              <a:p>
                <a:r>
                  <a:rPr lang="en-US">
                    <a:noFill/>
                  </a:rPr>
                  <a:t> </a:t>
                </a:r>
              </a:p>
            </p:txBody>
          </p:sp>
        </mc:Fallback>
      </mc:AlternateContent>
    </p:spTree>
    <p:extLst>
      <p:ext uri="{BB962C8B-B14F-4D97-AF65-F5344CB8AC3E}">
        <p14:creationId xmlns:p14="http://schemas.microsoft.com/office/powerpoint/2010/main" val="8924013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3D30F-D44C-8F40-8B3C-F4B121FAC1F4}"/>
              </a:ext>
            </a:extLst>
          </p:cNvPr>
          <p:cNvSpPr>
            <a:spLocks noGrp="1"/>
          </p:cNvSpPr>
          <p:nvPr>
            <p:ph type="title"/>
          </p:nvPr>
        </p:nvSpPr>
        <p:spPr>
          <a:xfrm>
            <a:off x="677427" y="314883"/>
            <a:ext cx="5602794" cy="1325563"/>
          </a:xfrm>
        </p:spPr>
        <p:txBody>
          <a:bodyPr>
            <a:normAutofit fontScale="90000"/>
          </a:bodyPr>
          <a:lstStyle/>
          <a:p>
            <a:r>
              <a:rPr lang="en-US" dirty="0"/>
              <a:t>Fractals: Initiators and Generators</a:t>
            </a:r>
            <a:br>
              <a:rPr lang="en-US" dirty="0"/>
            </a:br>
            <a:endParaRPr lang="en-US" sz="1400" dirty="0"/>
          </a:p>
        </p:txBody>
      </p:sp>
      <p:sp>
        <p:nvSpPr>
          <p:cNvPr id="9" name="Content Placeholder 8">
            <a:extLst>
              <a:ext uri="{FF2B5EF4-FFF2-40B4-BE49-F238E27FC236}">
                <a16:creationId xmlns:a16="http://schemas.microsoft.com/office/drawing/2014/main" id="{CE551259-8FD2-C346-B82C-96735D831680}"/>
              </a:ext>
            </a:extLst>
          </p:cNvPr>
          <p:cNvSpPr>
            <a:spLocks noGrp="1"/>
          </p:cNvSpPr>
          <p:nvPr>
            <p:ph idx="1"/>
          </p:nvPr>
        </p:nvSpPr>
        <p:spPr>
          <a:xfrm>
            <a:off x="838200" y="1845722"/>
            <a:ext cx="5030037" cy="4351338"/>
          </a:xfrm>
        </p:spPr>
        <p:txBody>
          <a:bodyPr>
            <a:normAutofit/>
          </a:bodyPr>
          <a:lstStyle/>
          <a:p>
            <a:pPr eaLnBrk="0" fontAlgn="base" hangingPunct="0">
              <a:lnSpc>
                <a:spcPct val="100000"/>
              </a:lnSpc>
              <a:spcBef>
                <a:spcPts val="0"/>
              </a:spcBef>
              <a:spcAft>
                <a:spcPts val="1200"/>
              </a:spcAft>
            </a:pPr>
            <a:r>
              <a:rPr lang="en-US" altLang="en-US" sz="2000" dirty="0">
                <a:latin typeface="Arial" panose="020B0604020202020204" pitchFamily="34" charset="0"/>
              </a:rPr>
              <a:t>One way to guarantee self-similarity is to build a shape by applying the same process over smaller and smaller scales. </a:t>
            </a:r>
          </a:p>
          <a:p>
            <a:pPr eaLnBrk="0" fontAlgn="base" hangingPunct="0">
              <a:lnSpc>
                <a:spcPct val="100000"/>
              </a:lnSpc>
              <a:spcBef>
                <a:spcPts val="0"/>
              </a:spcBef>
              <a:spcAft>
                <a:spcPts val="1200"/>
              </a:spcAft>
            </a:pPr>
            <a:r>
              <a:rPr lang="en-US" altLang="en-US" sz="2000" dirty="0">
                <a:latin typeface="Arial" panose="020B0604020202020204" pitchFamily="34" charset="0"/>
              </a:rPr>
              <a:t>This idea can be realized with a process called </a:t>
            </a:r>
            <a:r>
              <a:rPr lang="en-US" altLang="en-US" sz="2000" i="1" dirty="0">
                <a:solidFill>
                  <a:srgbClr val="0E1CFF"/>
                </a:solidFill>
                <a:latin typeface="Arial" panose="020B0604020202020204" pitchFamily="34" charset="0"/>
              </a:rPr>
              <a:t>initiators</a:t>
            </a:r>
            <a:r>
              <a:rPr lang="en-US" altLang="en-US" sz="2000" i="1" dirty="0">
                <a:latin typeface="Arial" panose="020B0604020202020204" pitchFamily="34" charset="0"/>
              </a:rPr>
              <a:t> </a:t>
            </a:r>
            <a:r>
              <a:rPr lang="en-US" altLang="en-US" sz="2000" dirty="0">
                <a:latin typeface="Arial" panose="020B0604020202020204" pitchFamily="34" charset="0"/>
              </a:rPr>
              <a:t>and</a:t>
            </a:r>
            <a:r>
              <a:rPr lang="en-US" altLang="en-US" sz="2000" i="1" dirty="0">
                <a:latin typeface="Arial" panose="020B0604020202020204" pitchFamily="34" charset="0"/>
              </a:rPr>
              <a:t> </a:t>
            </a:r>
            <a:r>
              <a:rPr lang="en-US" altLang="en-US" sz="2000" i="1" dirty="0">
                <a:solidFill>
                  <a:srgbClr val="0E1CFF"/>
                </a:solidFill>
                <a:latin typeface="Arial" panose="020B0604020202020204" pitchFamily="34" charset="0"/>
              </a:rPr>
              <a:t>generators</a:t>
            </a:r>
            <a:r>
              <a:rPr lang="en-US" altLang="en-US" sz="2000" dirty="0">
                <a:latin typeface="Arial" panose="020B0604020202020204" pitchFamily="34" charset="0"/>
              </a:rPr>
              <a:t>.</a:t>
            </a:r>
          </a:p>
          <a:p>
            <a:pPr lvl="1" fontAlgn="ctr">
              <a:spcBef>
                <a:spcPts val="0"/>
              </a:spcBef>
              <a:spcAft>
                <a:spcPts val="1200"/>
              </a:spcAft>
            </a:pPr>
            <a:r>
              <a:rPr lang="en-US" sz="1800" dirty="0"/>
              <a:t>The initiator is the starting shape.</a:t>
            </a:r>
          </a:p>
          <a:p>
            <a:pPr lvl="1" fontAlgn="ctr">
              <a:spcBef>
                <a:spcPts val="0"/>
              </a:spcBef>
              <a:spcAft>
                <a:spcPts val="1200"/>
              </a:spcAft>
            </a:pPr>
            <a:r>
              <a:rPr lang="en-US" sz="1800" dirty="0"/>
              <a:t>The generator is a collection of scaled copies of the initiator.</a:t>
            </a:r>
          </a:p>
          <a:p>
            <a:pPr fontAlgn="ctr">
              <a:spcBef>
                <a:spcPts val="0"/>
              </a:spcBef>
              <a:spcAft>
                <a:spcPts val="1200"/>
              </a:spcAft>
            </a:pPr>
            <a:r>
              <a:rPr lang="en-US" sz="2000" dirty="0"/>
              <a:t>The rule is this: in the generator, replace each copy of the initiator with a scaled copy of the generator (specifying orientations where necessary).</a:t>
            </a:r>
          </a:p>
          <a:p>
            <a:pPr>
              <a:spcBef>
                <a:spcPts val="0"/>
              </a:spcBef>
              <a:spcAft>
                <a:spcPts val="1200"/>
              </a:spcAft>
            </a:pPr>
            <a:endParaRPr lang="en-US" sz="2000" dirty="0"/>
          </a:p>
        </p:txBody>
      </p:sp>
      <p:pic>
        <p:nvPicPr>
          <p:cNvPr id="11" name="Picture 10">
            <a:extLst>
              <a:ext uri="{FF2B5EF4-FFF2-40B4-BE49-F238E27FC236}">
                <a16:creationId xmlns:a16="http://schemas.microsoft.com/office/drawing/2014/main" id="{E735490C-F926-694B-86FF-13E06D930054}"/>
              </a:ext>
            </a:extLst>
          </p:cNvPr>
          <p:cNvPicPr>
            <a:picLocks noChangeAspect="1"/>
          </p:cNvPicPr>
          <p:nvPr/>
        </p:nvPicPr>
        <p:blipFill>
          <a:blip r:embed="rId2"/>
          <a:stretch>
            <a:fillRect/>
          </a:stretch>
        </p:blipFill>
        <p:spPr>
          <a:xfrm>
            <a:off x="6504462" y="202659"/>
            <a:ext cx="5592325" cy="6452682"/>
          </a:xfrm>
          <a:prstGeom prst="rect">
            <a:avLst/>
          </a:prstGeom>
        </p:spPr>
      </p:pic>
      <p:sp>
        <p:nvSpPr>
          <p:cNvPr id="12" name="TextBox 11">
            <a:extLst>
              <a:ext uri="{FF2B5EF4-FFF2-40B4-BE49-F238E27FC236}">
                <a16:creationId xmlns:a16="http://schemas.microsoft.com/office/drawing/2014/main" id="{A6F6A298-FF4B-BF4B-B8DF-464348EB5C56}"/>
              </a:ext>
            </a:extLst>
          </p:cNvPr>
          <p:cNvSpPr txBox="1"/>
          <p:nvPr/>
        </p:nvSpPr>
        <p:spPr>
          <a:xfrm>
            <a:off x="195693" y="6197060"/>
            <a:ext cx="6295542" cy="276999"/>
          </a:xfrm>
          <a:prstGeom prst="rect">
            <a:avLst/>
          </a:prstGeom>
          <a:noFill/>
        </p:spPr>
        <p:txBody>
          <a:bodyPr wrap="square" rtlCol="0">
            <a:spAutoFit/>
          </a:bodyPr>
          <a:lstStyle/>
          <a:p>
            <a:r>
              <a:rPr lang="en-US" sz="1200" dirty="0">
                <a:solidFill>
                  <a:srgbClr val="0E1CFF"/>
                </a:solidFill>
              </a:rPr>
              <a:t>https://</a:t>
            </a:r>
            <a:r>
              <a:rPr lang="en-US" sz="1200" dirty="0" err="1">
                <a:solidFill>
                  <a:srgbClr val="0E1CFF"/>
                </a:solidFill>
              </a:rPr>
              <a:t>users.math.yale.edu</a:t>
            </a:r>
            <a:r>
              <a:rPr lang="en-US" sz="1200" dirty="0">
                <a:solidFill>
                  <a:srgbClr val="0E1CFF"/>
                </a:solidFill>
              </a:rPr>
              <a:t>/</a:t>
            </a:r>
            <a:r>
              <a:rPr lang="en-US" sz="1200" dirty="0" err="1">
                <a:solidFill>
                  <a:srgbClr val="0E1CFF"/>
                </a:solidFill>
              </a:rPr>
              <a:t>public_html</a:t>
            </a:r>
            <a:r>
              <a:rPr lang="en-US" sz="1200" dirty="0">
                <a:solidFill>
                  <a:srgbClr val="0E1CFF"/>
                </a:solidFill>
              </a:rPr>
              <a:t>/People/frame/Fractals/</a:t>
            </a:r>
            <a:r>
              <a:rPr lang="en-US" sz="1200" dirty="0" err="1">
                <a:solidFill>
                  <a:srgbClr val="0E1CFF"/>
                </a:solidFill>
              </a:rPr>
              <a:t>IntroToFrac</a:t>
            </a:r>
            <a:r>
              <a:rPr lang="en-US" sz="1200" dirty="0">
                <a:solidFill>
                  <a:srgbClr val="0E1CFF"/>
                </a:solidFill>
              </a:rPr>
              <a:t>/</a:t>
            </a:r>
            <a:r>
              <a:rPr lang="en-US" sz="1200" dirty="0" err="1">
                <a:solidFill>
                  <a:srgbClr val="0E1CFF"/>
                </a:solidFill>
              </a:rPr>
              <a:t>InitGen</a:t>
            </a:r>
            <a:r>
              <a:rPr lang="en-US" sz="1200" dirty="0">
                <a:solidFill>
                  <a:srgbClr val="0E1CFF"/>
                </a:solidFill>
              </a:rPr>
              <a:t>/</a:t>
            </a:r>
            <a:r>
              <a:rPr lang="en-US" sz="1200" dirty="0" err="1">
                <a:solidFill>
                  <a:srgbClr val="0E1CFF"/>
                </a:solidFill>
              </a:rPr>
              <a:t>InitGen.html</a:t>
            </a:r>
            <a:endParaRPr lang="en-US" sz="1200" dirty="0">
              <a:solidFill>
                <a:srgbClr val="0E1CFF"/>
              </a:solidFill>
            </a:endParaRPr>
          </a:p>
        </p:txBody>
      </p:sp>
      <p:sp>
        <p:nvSpPr>
          <p:cNvPr id="13" name="TextBox 12">
            <a:extLst>
              <a:ext uri="{FF2B5EF4-FFF2-40B4-BE49-F238E27FC236}">
                <a16:creationId xmlns:a16="http://schemas.microsoft.com/office/drawing/2014/main" id="{DE9222B8-D22B-6142-8603-320F5B693255}"/>
              </a:ext>
            </a:extLst>
          </p:cNvPr>
          <p:cNvSpPr txBox="1"/>
          <p:nvPr/>
        </p:nvSpPr>
        <p:spPr>
          <a:xfrm>
            <a:off x="9746901" y="753626"/>
            <a:ext cx="2130251" cy="276999"/>
          </a:xfrm>
          <a:prstGeom prst="rect">
            <a:avLst/>
          </a:prstGeom>
          <a:noFill/>
        </p:spPr>
        <p:txBody>
          <a:bodyPr wrap="square" rtlCol="0">
            <a:spAutoFit/>
          </a:bodyPr>
          <a:lstStyle/>
          <a:p>
            <a:r>
              <a:rPr lang="en-US" sz="1200" dirty="0">
                <a:solidFill>
                  <a:srgbClr val="0E1CFF"/>
                </a:solidFill>
              </a:rPr>
              <a:t>http://</a:t>
            </a:r>
            <a:r>
              <a:rPr lang="en-US" sz="1200" dirty="0" err="1">
                <a:solidFill>
                  <a:srgbClr val="0E1CFF"/>
                </a:solidFill>
              </a:rPr>
              <a:t>fractalfoundation.org</a:t>
            </a:r>
            <a:r>
              <a:rPr lang="en-US" sz="1200" dirty="0">
                <a:solidFill>
                  <a:srgbClr val="0E1CFF"/>
                </a:solidFill>
              </a:rPr>
              <a:t>/</a:t>
            </a:r>
          </a:p>
        </p:txBody>
      </p:sp>
    </p:spTree>
    <p:extLst>
      <p:ext uri="{BB962C8B-B14F-4D97-AF65-F5344CB8AC3E}">
        <p14:creationId xmlns:p14="http://schemas.microsoft.com/office/powerpoint/2010/main" val="2901931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89EDF2-5318-3F48-BB47-02A1460F43CD}"/>
              </a:ext>
            </a:extLst>
          </p:cNvPr>
          <p:cNvPicPr>
            <a:picLocks noChangeAspect="1"/>
          </p:cNvPicPr>
          <p:nvPr/>
        </p:nvPicPr>
        <p:blipFill>
          <a:blip r:embed="rId2"/>
          <a:stretch>
            <a:fillRect/>
          </a:stretch>
        </p:blipFill>
        <p:spPr>
          <a:xfrm>
            <a:off x="2757658" y="0"/>
            <a:ext cx="6676684" cy="6858000"/>
          </a:xfrm>
          <a:prstGeom prst="rect">
            <a:avLst/>
          </a:prstGeom>
        </p:spPr>
      </p:pic>
      <p:sp>
        <p:nvSpPr>
          <p:cNvPr id="6" name="TextBox 5">
            <a:extLst>
              <a:ext uri="{FF2B5EF4-FFF2-40B4-BE49-F238E27FC236}">
                <a16:creationId xmlns:a16="http://schemas.microsoft.com/office/drawing/2014/main" id="{0BEC01CC-1502-D04C-9A23-D40504572D05}"/>
              </a:ext>
            </a:extLst>
          </p:cNvPr>
          <p:cNvSpPr txBox="1"/>
          <p:nvPr/>
        </p:nvSpPr>
        <p:spPr>
          <a:xfrm>
            <a:off x="6290268" y="1045029"/>
            <a:ext cx="5727561" cy="369332"/>
          </a:xfrm>
          <a:prstGeom prst="rect">
            <a:avLst/>
          </a:prstGeom>
          <a:noFill/>
        </p:spPr>
        <p:txBody>
          <a:bodyPr wrap="square" rtlCol="0">
            <a:spAutoFit/>
          </a:bodyPr>
          <a:lstStyle/>
          <a:p>
            <a:r>
              <a:rPr lang="en-US" dirty="0">
                <a:solidFill>
                  <a:srgbClr val="0E1CFF"/>
                </a:solidFill>
              </a:rPr>
              <a:t>http://</a:t>
            </a:r>
            <a:r>
              <a:rPr lang="en-US" dirty="0" err="1">
                <a:solidFill>
                  <a:srgbClr val="0E1CFF"/>
                </a:solidFill>
              </a:rPr>
              <a:t>fractalfoundation.org</a:t>
            </a:r>
            <a:r>
              <a:rPr lang="en-US" dirty="0">
                <a:solidFill>
                  <a:srgbClr val="0E1CFF"/>
                </a:solidFill>
              </a:rPr>
              <a:t>/OFC/OFC-10-3.html</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31C6DE6-AE0D-F044-9F04-FE5458B9C212}"/>
                  </a:ext>
                </a:extLst>
              </p:cNvPr>
              <p:cNvSpPr txBox="1"/>
              <p:nvPr/>
            </p:nvSpPr>
            <p:spPr>
              <a:xfrm>
                <a:off x="9296482" y="4164921"/>
                <a:ext cx="2291137" cy="583558"/>
              </a:xfrm>
              <a:prstGeom prst="rect">
                <a:avLst/>
              </a:prstGeom>
              <a:noFill/>
            </p:spPr>
            <p:txBody>
              <a:bodyPr wrap="square" rtlCol="0">
                <a:spAutoFit/>
              </a:bodyPr>
              <a:lstStyle/>
              <a:p>
                <a:r>
                  <a:rPr lang="en-US" sz="2000" dirty="0"/>
                  <a:t>Note: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𝑁</m:t>
                        </m:r>
                      </m:e>
                      <m:sub>
                        <m:r>
                          <a:rPr lang="en-US" sz="2000" i="1" smtClean="0">
                            <a:latin typeface="Cambria Math" panose="02040503050406030204" pitchFamily="18" charset="0"/>
                            <a:ea typeface="Cambria Math" panose="02040503050406030204" pitchFamily="18" charset="0"/>
                          </a:rPr>
                          <m:t>𝛿</m:t>
                        </m:r>
                      </m:sub>
                    </m:sSub>
                    <m:r>
                      <a:rPr lang="en-US" sz="2000" b="0" i="1" smtClean="0">
                        <a:latin typeface="Cambria Math" panose="02040503050406030204" pitchFamily="18" charset="0"/>
                        <a:ea typeface="Cambria Math" panose="02040503050406030204" pitchFamily="18" charset="0"/>
                      </a:rPr>
                      <m:t>∝ </m:t>
                    </m:r>
                    <m:f>
                      <m:fPr>
                        <m:ctrlPr>
                          <a:rPr lang="en-US" sz="2000" b="0" i="1" smtClean="0">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1</m:t>
                        </m:r>
                      </m:num>
                      <m:den>
                        <m:eqArr>
                          <m:eqArrPr>
                            <m:ctrlPr>
                              <a:rPr lang="en-US" sz="2000" b="0" i="1" smtClean="0">
                                <a:latin typeface="Cambria Math" panose="02040503050406030204" pitchFamily="18" charset="0"/>
                                <a:ea typeface="Cambria Math" panose="02040503050406030204" pitchFamily="18" charset="0"/>
                              </a:rPr>
                            </m:ctrlPr>
                          </m:eqArrPr>
                          <m:e>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𝛿</m:t>
                                </m:r>
                              </m:e>
                              <m:sup>
                                <m:r>
                                  <a:rPr lang="en-US" sz="2000" b="0" i="1" smtClean="0">
                                    <a:latin typeface="Cambria Math" panose="02040503050406030204" pitchFamily="18" charset="0"/>
                                    <a:ea typeface="Cambria Math" panose="02040503050406030204" pitchFamily="18" charset="0"/>
                                  </a:rPr>
                                  <m:t>𝐷</m:t>
                                </m:r>
                              </m:sup>
                            </m:sSup>
                          </m:e>
                          <m:e>
                            <m:r>
                              <a:rPr lang="en-US" sz="2000" b="0" i="1" smtClean="0">
                                <a:latin typeface="Cambria Math" panose="02040503050406030204" pitchFamily="18" charset="0"/>
                                <a:ea typeface="Cambria Math" panose="02040503050406030204" pitchFamily="18" charset="0"/>
                              </a:rPr>
                              <m:t>  </m:t>
                            </m:r>
                          </m:e>
                        </m:eqArr>
                      </m:den>
                    </m:f>
                  </m:oMath>
                </a14:m>
                <a:endParaRPr lang="en-US" sz="2000" dirty="0"/>
              </a:p>
            </p:txBody>
          </p:sp>
        </mc:Choice>
        <mc:Fallback xmlns="">
          <p:sp>
            <p:nvSpPr>
              <p:cNvPr id="4" name="TextBox 3">
                <a:extLst>
                  <a:ext uri="{FF2B5EF4-FFF2-40B4-BE49-F238E27FC236}">
                    <a16:creationId xmlns:a16="http://schemas.microsoft.com/office/drawing/2014/main" id="{631C6DE6-AE0D-F044-9F04-FE5458B9C212}"/>
                  </a:ext>
                </a:extLst>
              </p:cNvPr>
              <p:cNvSpPr txBox="1">
                <a:spLocks noRot="1" noChangeAspect="1" noMove="1" noResize="1" noEditPoints="1" noAdjustHandles="1" noChangeArrowheads="1" noChangeShapeType="1" noTextEdit="1"/>
              </p:cNvSpPr>
              <p:nvPr/>
            </p:nvSpPr>
            <p:spPr>
              <a:xfrm>
                <a:off x="9296482" y="4164921"/>
                <a:ext cx="2291137" cy="583558"/>
              </a:xfrm>
              <a:prstGeom prst="rect">
                <a:avLst/>
              </a:prstGeom>
              <a:blipFill>
                <a:blip r:embed="rId3"/>
                <a:stretch>
                  <a:fillRect l="-2762" b="-17021"/>
                </a:stretch>
              </a:blipFill>
            </p:spPr>
            <p:txBody>
              <a:bodyPr/>
              <a:lstStyle/>
              <a:p>
                <a:r>
                  <a:rPr lang="en-US">
                    <a:noFill/>
                  </a:rPr>
                  <a:t> </a:t>
                </a:r>
              </a:p>
            </p:txBody>
          </p:sp>
        </mc:Fallback>
      </mc:AlternateContent>
    </p:spTree>
    <p:extLst>
      <p:ext uri="{BB962C8B-B14F-4D97-AF65-F5344CB8AC3E}">
        <p14:creationId xmlns:p14="http://schemas.microsoft.com/office/powerpoint/2010/main" val="29533235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A6126E-C759-F74C-9AE1-D559C3B02608}"/>
              </a:ext>
            </a:extLst>
          </p:cNvPr>
          <p:cNvPicPr>
            <a:picLocks noChangeAspect="1"/>
          </p:cNvPicPr>
          <p:nvPr/>
        </p:nvPicPr>
        <p:blipFill>
          <a:blip r:embed="rId2"/>
          <a:stretch>
            <a:fillRect/>
          </a:stretch>
        </p:blipFill>
        <p:spPr>
          <a:xfrm>
            <a:off x="2159000" y="50800"/>
            <a:ext cx="7874000" cy="6756400"/>
          </a:xfrm>
          <a:prstGeom prst="rect">
            <a:avLst/>
          </a:prstGeom>
        </p:spPr>
      </p:pic>
      <p:sp>
        <p:nvSpPr>
          <p:cNvPr id="4" name="TextBox 3">
            <a:extLst>
              <a:ext uri="{FF2B5EF4-FFF2-40B4-BE49-F238E27FC236}">
                <a16:creationId xmlns:a16="http://schemas.microsoft.com/office/drawing/2014/main" id="{7478B888-B1A2-F243-9D2C-37705E8DAA1E}"/>
              </a:ext>
            </a:extLst>
          </p:cNvPr>
          <p:cNvSpPr txBox="1"/>
          <p:nvPr/>
        </p:nvSpPr>
        <p:spPr>
          <a:xfrm>
            <a:off x="6240026" y="482322"/>
            <a:ext cx="5727561" cy="369332"/>
          </a:xfrm>
          <a:prstGeom prst="rect">
            <a:avLst/>
          </a:prstGeom>
          <a:noFill/>
        </p:spPr>
        <p:txBody>
          <a:bodyPr wrap="square" rtlCol="0">
            <a:spAutoFit/>
          </a:bodyPr>
          <a:lstStyle/>
          <a:p>
            <a:r>
              <a:rPr lang="en-US" dirty="0">
                <a:solidFill>
                  <a:srgbClr val="0E1CFF"/>
                </a:solidFill>
              </a:rPr>
              <a:t>http://</a:t>
            </a:r>
            <a:r>
              <a:rPr lang="en-US" dirty="0" err="1">
                <a:solidFill>
                  <a:srgbClr val="0E1CFF"/>
                </a:solidFill>
              </a:rPr>
              <a:t>fractalfoundation.org</a:t>
            </a:r>
            <a:r>
              <a:rPr lang="en-US" dirty="0">
                <a:solidFill>
                  <a:srgbClr val="0E1CFF"/>
                </a:solidFill>
              </a:rPr>
              <a:t>/OFC/OFC-10-3.html</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72DD82B-1669-6043-B7FB-E95425D9874F}"/>
                  </a:ext>
                </a:extLst>
              </p:cNvPr>
              <p:cNvSpPr txBox="1"/>
              <p:nvPr/>
            </p:nvSpPr>
            <p:spPr>
              <a:xfrm>
                <a:off x="9103806" y="5058773"/>
                <a:ext cx="2291137" cy="583558"/>
              </a:xfrm>
              <a:prstGeom prst="rect">
                <a:avLst/>
              </a:prstGeom>
              <a:noFill/>
            </p:spPr>
            <p:txBody>
              <a:bodyPr wrap="square" rtlCol="0">
                <a:spAutoFit/>
              </a:bodyPr>
              <a:lstStyle/>
              <a:p>
                <a:r>
                  <a:rPr lang="en-US" sz="2000" dirty="0"/>
                  <a:t>Note: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𝑁</m:t>
                        </m:r>
                      </m:e>
                      <m:sub>
                        <m:r>
                          <a:rPr lang="en-US" sz="2000" i="1" smtClean="0">
                            <a:latin typeface="Cambria Math" panose="02040503050406030204" pitchFamily="18" charset="0"/>
                            <a:ea typeface="Cambria Math" panose="02040503050406030204" pitchFamily="18" charset="0"/>
                          </a:rPr>
                          <m:t>𝛿</m:t>
                        </m:r>
                      </m:sub>
                    </m:sSub>
                    <m:r>
                      <a:rPr lang="en-US" sz="2000" b="0" i="1" smtClean="0">
                        <a:latin typeface="Cambria Math" panose="02040503050406030204" pitchFamily="18" charset="0"/>
                        <a:ea typeface="Cambria Math" panose="02040503050406030204" pitchFamily="18" charset="0"/>
                      </a:rPr>
                      <m:t>∝ </m:t>
                    </m:r>
                    <m:f>
                      <m:fPr>
                        <m:ctrlPr>
                          <a:rPr lang="en-US" sz="2000" b="0" i="1" smtClean="0">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1</m:t>
                        </m:r>
                      </m:num>
                      <m:den>
                        <m:eqArr>
                          <m:eqArrPr>
                            <m:ctrlPr>
                              <a:rPr lang="en-US" sz="2000" b="0" i="1" smtClean="0">
                                <a:latin typeface="Cambria Math" panose="02040503050406030204" pitchFamily="18" charset="0"/>
                                <a:ea typeface="Cambria Math" panose="02040503050406030204" pitchFamily="18" charset="0"/>
                              </a:rPr>
                            </m:ctrlPr>
                          </m:eqArrPr>
                          <m:e>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𝛿</m:t>
                                </m:r>
                              </m:e>
                              <m:sup>
                                <m:r>
                                  <a:rPr lang="en-US" sz="2000" b="0" i="1" smtClean="0">
                                    <a:latin typeface="Cambria Math" panose="02040503050406030204" pitchFamily="18" charset="0"/>
                                    <a:ea typeface="Cambria Math" panose="02040503050406030204" pitchFamily="18" charset="0"/>
                                  </a:rPr>
                                  <m:t>𝐷</m:t>
                                </m:r>
                              </m:sup>
                            </m:sSup>
                          </m:e>
                          <m:e>
                            <m:r>
                              <a:rPr lang="en-US" sz="2000" b="0" i="1" smtClean="0">
                                <a:latin typeface="Cambria Math" panose="02040503050406030204" pitchFamily="18" charset="0"/>
                                <a:ea typeface="Cambria Math" panose="02040503050406030204" pitchFamily="18" charset="0"/>
                              </a:rPr>
                              <m:t>  </m:t>
                            </m:r>
                          </m:e>
                        </m:eqArr>
                      </m:den>
                    </m:f>
                  </m:oMath>
                </a14:m>
                <a:endParaRPr lang="en-US" sz="2000" dirty="0"/>
              </a:p>
            </p:txBody>
          </p:sp>
        </mc:Choice>
        <mc:Fallback xmlns="">
          <p:sp>
            <p:nvSpPr>
              <p:cNvPr id="5" name="TextBox 4">
                <a:extLst>
                  <a:ext uri="{FF2B5EF4-FFF2-40B4-BE49-F238E27FC236}">
                    <a16:creationId xmlns:a16="http://schemas.microsoft.com/office/drawing/2014/main" id="{872DD82B-1669-6043-B7FB-E95425D9874F}"/>
                  </a:ext>
                </a:extLst>
              </p:cNvPr>
              <p:cNvSpPr txBox="1">
                <a:spLocks noRot="1" noChangeAspect="1" noMove="1" noResize="1" noEditPoints="1" noAdjustHandles="1" noChangeArrowheads="1" noChangeShapeType="1" noTextEdit="1"/>
              </p:cNvSpPr>
              <p:nvPr/>
            </p:nvSpPr>
            <p:spPr>
              <a:xfrm>
                <a:off x="9103806" y="5058773"/>
                <a:ext cx="2291137" cy="583558"/>
              </a:xfrm>
              <a:prstGeom prst="rect">
                <a:avLst/>
              </a:prstGeom>
              <a:blipFill>
                <a:blip r:embed="rId3"/>
                <a:stretch>
                  <a:fillRect l="-2747" b="-14894"/>
                </a:stretch>
              </a:blipFill>
            </p:spPr>
            <p:txBody>
              <a:bodyPr/>
              <a:lstStyle/>
              <a:p>
                <a:r>
                  <a:rPr lang="en-US">
                    <a:noFill/>
                  </a:rPr>
                  <a:t> </a:t>
                </a:r>
              </a:p>
            </p:txBody>
          </p:sp>
        </mc:Fallback>
      </mc:AlternateContent>
    </p:spTree>
    <p:extLst>
      <p:ext uri="{BB962C8B-B14F-4D97-AF65-F5344CB8AC3E}">
        <p14:creationId xmlns:p14="http://schemas.microsoft.com/office/powerpoint/2010/main" val="3912828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07413-43B5-EA4C-A2AF-2CE80261C5AB}"/>
              </a:ext>
            </a:extLst>
          </p:cNvPr>
          <p:cNvSpPr>
            <a:spLocks noGrp="1"/>
          </p:cNvSpPr>
          <p:nvPr>
            <p:ph type="title"/>
          </p:nvPr>
        </p:nvSpPr>
        <p:spPr/>
        <p:txBody>
          <a:bodyPr/>
          <a:lstStyle/>
          <a:p>
            <a:r>
              <a:rPr lang="en-US" dirty="0"/>
              <a:t>Examples of Symmetries</a:t>
            </a:r>
          </a:p>
        </p:txBody>
      </p:sp>
      <p:pic>
        <p:nvPicPr>
          <p:cNvPr id="5" name="Picture 4">
            <a:extLst>
              <a:ext uri="{FF2B5EF4-FFF2-40B4-BE49-F238E27FC236}">
                <a16:creationId xmlns:a16="http://schemas.microsoft.com/office/drawing/2014/main" id="{52F74513-1F3D-994E-B64D-415841D49199}"/>
              </a:ext>
            </a:extLst>
          </p:cNvPr>
          <p:cNvPicPr>
            <a:picLocks noChangeAspect="1"/>
          </p:cNvPicPr>
          <p:nvPr/>
        </p:nvPicPr>
        <p:blipFill>
          <a:blip r:embed="rId2"/>
          <a:stretch>
            <a:fillRect/>
          </a:stretch>
        </p:blipFill>
        <p:spPr>
          <a:xfrm>
            <a:off x="1455196" y="1456060"/>
            <a:ext cx="3248745" cy="2330938"/>
          </a:xfrm>
          <a:prstGeom prst="rect">
            <a:avLst/>
          </a:prstGeom>
        </p:spPr>
      </p:pic>
      <p:pic>
        <p:nvPicPr>
          <p:cNvPr id="7" name="Picture 6">
            <a:extLst>
              <a:ext uri="{FF2B5EF4-FFF2-40B4-BE49-F238E27FC236}">
                <a16:creationId xmlns:a16="http://schemas.microsoft.com/office/drawing/2014/main" id="{A08E523F-6467-6C43-AF84-B14202A64D6B}"/>
              </a:ext>
            </a:extLst>
          </p:cNvPr>
          <p:cNvPicPr>
            <a:picLocks noChangeAspect="1"/>
          </p:cNvPicPr>
          <p:nvPr/>
        </p:nvPicPr>
        <p:blipFill>
          <a:blip r:embed="rId3"/>
          <a:stretch>
            <a:fillRect/>
          </a:stretch>
        </p:blipFill>
        <p:spPr>
          <a:xfrm>
            <a:off x="5566285" y="1456060"/>
            <a:ext cx="2434436" cy="3758572"/>
          </a:xfrm>
          <a:prstGeom prst="rect">
            <a:avLst/>
          </a:prstGeom>
        </p:spPr>
      </p:pic>
      <p:pic>
        <p:nvPicPr>
          <p:cNvPr id="9" name="Picture 8">
            <a:extLst>
              <a:ext uri="{FF2B5EF4-FFF2-40B4-BE49-F238E27FC236}">
                <a16:creationId xmlns:a16="http://schemas.microsoft.com/office/drawing/2014/main" id="{0FE36E81-7C0E-CF4F-B143-A82227C617D7}"/>
              </a:ext>
            </a:extLst>
          </p:cNvPr>
          <p:cNvPicPr>
            <a:picLocks noChangeAspect="1"/>
          </p:cNvPicPr>
          <p:nvPr/>
        </p:nvPicPr>
        <p:blipFill>
          <a:blip r:embed="rId4"/>
          <a:stretch>
            <a:fillRect/>
          </a:stretch>
        </p:blipFill>
        <p:spPr>
          <a:xfrm>
            <a:off x="8863065" y="1456060"/>
            <a:ext cx="2273440" cy="4546879"/>
          </a:xfrm>
          <a:prstGeom prst="rect">
            <a:avLst/>
          </a:prstGeom>
        </p:spPr>
      </p:pic>
      <p:pic>
        <p:nvPicPr>
          <p:cNvPr id="11" name="Picture 10">
            <a:extLst>
              <a:ext uri="{FF2B5EF4-FFF2-40B4-BE49-F238E27FC236}">
                <a16:creationId xmlns:a16="http://schemas.microsoft.com/office/drawing/2014/main" id="{C8112204-8421-6345-9D77-F7F9CC0364B4}"/>
              </a:ext>
            </a:extLst>
          </p:cNvPr>
          <p:cNvPicPr>
            <a:picLocks noChangeAspect="1"/>
          </p:cNvPicPr>
          <p:nvPr/>
        </p:nvPicPr>
        <p:blipFill>
          <a:blip r:embed="rId5"/>
          <a:stretch>
            <a:fillRect/>
          </a:stretch>
        </p:blipFill>
        <p:spPr>
          <a:xfrm>
            <a:off x="1455195" y="4042421"/>
            <a:ext cx="3248745" cy="2815579"/>
          </a:xfrm>
          <a:prstGeom prst="rect">
            <a:avLst/>
          </a:prstGeom>
        </p:spPr>
      </p:pic>
    </p:spTree>
    <p:extLst>
      <p:ext uri="{BB962C8B-B14F-4D97-AF65-F5344CB8AC3E}">
        <p14:creationId xmlns:p14="http://schemas.microsoft.com/office/powerpoint/2010/main" val="36829058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C063050-20E7-4540-8318-77A3B8532C9E}"/>
              </a:ext>
            </a:extLst>
          </p:cNvPr>
          <p:cNvPicPr>
            <a:picLocks noGrp="1" noChangeAspect="1"/>
          </p:cNvPicPr>
          <p:nvPr>
            <p:ph sz="half" idx="1"/>
          </p:nvPr>
        </p:nvPicPr>
        <p:blipFill>
          <a:blip r:embed="rId3">
            <a:clrChange>
              <a:clrFrom>
                <a:srgbClr val="FDFDFD"/>
              </a:clrFrom>
              <a:clrTo>
                <a:srgbClr val="FDFDFD">
                  <a:alpha val="0"/>
                </a:srgbClr>
              </a:clrTo>
            </a:clrChange>
          </a:blip>
          <a:stretch>
            <a:fillRect/>
          </a:stretch>
        </p:blipFill>
        <p:spPr>
          <a:xfrm>
            <a:off x="4597190" y="1269241"/>
            <a:ext cx="3230841" cy="4114800"/>
          </a:xfrm>
        </p:spPr>
      </p:pic>
      <p:pic>
        <p:nvPicPr>
          <p:cNvPr id="8" name="Content Placeholder 7">
            <a:extLst>
              <a:ext uri="{FF2B5EF4-FFF2-40B4-BE49-F238E27FC236}">
                <a16:creationId xmlns:a16="http://schemas.microsoft.com/office/drawing/2014/main" id="{94FA7B9D-6B1F-DA4C-A87F-30D49CBEEE81}"/>
              </a:ext>
            </a:extLst>
          </p:cNvPr>
          <p:cNvPicPr>
            <a:picLocks noGrp="1" noChangeAspect="1"/>
          </p:cNvPicPr>
          <p:nvPr>
            <p:ph sz="half" idx="2"/>
          </p:nvPr>
        </p:nvPicPr>
        <p:blipFill>
          <a:blip r:embed="rId4"/>
          <a:stretch>
            <a:fillRect/>
          </a:stretch>
        </p:blipFill>
        <p:spPr>
          <a:xfrm>
            <a:off x="8112028" y="1269241"/>
            <a:ext cx="3478255" cy="4114800"/>
          </a:xfrm>
        </p:spPr>
      </p:pic>
      <p:sp>
        <p:nvSpPr>
          <p:cNvPr id="9" name="TextBox 8">
            <a:extLst>
              <a:ext uri="{FF2B5EF4-FFF2-40B4-BE49-F238E27FC236}">
                <a16:creationId xmlns:a16="http://schemas.microsoft.com/office/drawing/2014/main" id="{726B2C99-E6A3-6641-B898-7D2033CEAFFD}"/>
              </a:ext>
            </a:extLst>
          </p:cNvPr>
          <p:cNvSpPr txBox="1"/>
          <p:nvPr/>
        </p:nvSpPr>
        <p:spPr>
          <a:xfrm>
            <a:off x="2811441" y="6018661"/>
            <a:ext cx="6196083" cy="369332"/>
          </a:xfrm>
          <a:prstGeom prst="rect">
            <a:avLst/>
          </a:prstGeom>
          <a:noFill/>
        </p:spPr>
        <p:txBody>
          <a:bodyPr wrap="square" rtlCol="0">
            <a:spAutoFit/>
          </a:bodyPr>
          <a:lstStyle/>
          <a:p>
            <a:pPr algn="ctr"/>
            <a:r>
              <a:rPr lang="en-US" dirty="0"/>
              <a:t>From Mandelbrot:  The Fractal Geometry of Nature</a:t>
            </a:r>
          </a:p>
        </p:txBody>
      </p:sp>
      <p:pic>
        <p:nvPicPr>
          <p:cNvPr id="11" name="Picture 10">
            <a:extLst>
              <a:ext uri="{FF2B5EF4-FFF2-40B4-BE49-F238E27FC236}">
                <a16:creationId xmlns:a16="http://schemas.microsoft.com/office/drawing/2014/main" id="{1FBE9A39-B630-BB45-922A-BBB2E4C8506F}"/>
              </a:ext>
            </a:extLst>
          </p:cNvPr>
          <p:cNvPicPr>
            <a:picLocks noChangeAspect="1"/>
          </p:cNvPicPr>
          <p:nvPr/>
        </p:nvPicPr>
        <p:blipFill>
          <a:blip r:embed="rId5"/>
          <a:stretch>
            <a:fillRect/>
          </a:stretch>
        </p:blipFill>
        <p:spPr>
          <a:xfrm>
            <a:off x="591412" y="1269241"/>
            <a:ext cx="3721781" cy="4114800"/>
          </a:xfrm>
          <a:prstGeom prst="rect">
            <a:avLst/>
          </a:prstGeom>
        </p:spPr>
      </p:pic>
      <p:sp>
        <p:nvSpPr>
          <p:cNvPr id="2" name="TextBox 1">
            <a:extLst>
              <a:ext uri="{FF2B5EF4-FFF2-40B4-BE49-F238E27FC236}">
                <a16:creationId xmlns:a16="http://schemas.microsoft.com/office/drawing/2014/main" id="{D07609C1-9D4C-4440-BCFA-66102BE9A2A9}"/>
              </a:ext>
            </a:extLst>
          </p:cNvPr>
          <p:cNvSpPr txBox="1"/>
          <p:nvPr/>
        </p:nvSpPr>
        <p:spPr>
          <a:xfrm>
            <a:off x="1310185" y="5609230"/>
            <a:ext cx="1610436" cy="369332"/>
          </a:xfrm>
          <a:prstGeom prst="rect">
            <a:avLst/>
          </a:prstGeom>
          <a:noFill/>
        </p:spPr>
        <p:txBody>
          <a:bodyPr wrap="square" rtlCol="0">
            <a:spAutoFit/>
          </a:bodyPr>
          <a:lstStyle/>
          <a:p>
            <a:pPr algn="ctr"/>
            <a:r>
              <a:rPr lang="en-US" dirty="0"/>
              <a:t>D = 1.5</a:t>
            </a:r>
          </a:p>
        </p:txBody>
      </p:sp>
      <p:sp>
        <p:nvSpPr>
          <p:cNvPr id="7" name="TextBox 6">
            <a:extLst>
              <a:ext uri="{FF2B5EF4-FFF2-40B4-BE49-F238E27FC236}">
                <a16:creationId xmlns:a16="http://schemas.microsoft.com/office/drawing/2014/main" id="{7DF4D18C-C549-4F45-B722-8368521C1C37}"/>
              </a:ext>
            </a:extLst>
          </p:cNvPr>
          <p:cNvSpPr txBox="1"/>
          <p:nvPr/>
        </p:nvSpPr>
        <p:spPr>
          <a:xfrm>
            <a:off x="5104264" y="5609230"/>
            <a:ext cx="1610436" cy="369332"/>
          </a:xfrm>
          <a:prstGeom prst="rect">
            <a:avLst/>
          </a:prstGeom>
          <a:noFill/>
        </p:spPr>
        <p:txBody>
          <a:bodyPr wrap="square" rtlCol="0">
            <a:spAutoFit/>
          </a:bodyPr>
          <a:lstStyle/>
          <a:p>
            <a:pPr algn="ctr"/>
            <a:r>
              <a:rPr lang="en-US" dirty="0"/>
              <a:t>D = 1.6131…</a:t>
            </a:r>
          </a:p>
        </p:txBody>
      </p:sp>
      <p:sp>
        <p:nvSpPr>
          <p:cNvPr id="10" name="TextBox 9">
            <a:extLst>
              <a:ext uri="{FF2B5EF4-FFF2-40B4-BE49-F238E27FC236}">
                <a16:creationId xmlns:a16="http://schemas.microsoft.com/office/drawing/2014/main" id="{D37DF0B3-4094-C643-8A24-B88185175810}"/>
              </a:ext>
            </a:extLst>
          </p:cNvPr>
          <p:cNvSpPr txBox="1"/>
          <p:nvPr/>
        </p:nvSpPr>
        <p:spPr>
          <a:xfrm>
            <a:off x="9277335" y="5609230"/>
            <a:ext cx="1610436" cy="369332"/>
          </a:xfrm>
          <a:prstGeom prst="rect">
            <a:avLst/>
          </a:prstGeom>
          <a:noFill/>
        </p:spPr>
        <p:txBody>
          <a:bodyPr wrap="square" rtlCol="0">
            <a:spAutoFit/>
          </a:bodyPr>
          <a:lstStyle/>
          <a:p>
            <a:pPr algn="ctr"/>
            <a:r>
              <a:rPr lang="en-US" dirty="0"/>
              <a:t>D = 1.6666…</a:t>
            </a:r>
          </a:p>
        </p:txBody>
      </p:sp>
      <p:sp>
        <p:nvSpPr>
          <p:cNvPr id="3" name="TextBox 2">
            <a:extLst>
              <a:ext uri="{FF2B5EF4-FFF2-40B4-BE49-F238E27FC236}">
                <a16:creationId xmlns:a16="http://schemas.microsoft.com/office/drawing/2014/main" id="{A2658A63-5BB8-FC40-8B43-68EC0DEC7BDD}"/>
              </a:ext>
            </a:extLst>
          </p:cNvPr>
          <p:cNvSpPr txBox="1"/>
          <p:nvPr/>
        </p:nvSpPr>
        <p:spPr>
          <a:xfrm>
            <a:off x="10424673" y="1044052"/>
            <a:ext cx="1658353" cy="923330"/>
          </a:xfrm>
          <a:prstGeom prst="rect">
            <a:avLst/>
          </a:prstGeom>
          <a:solidFill>
            <a:schemeClr val="bg1"/>
          </a:solidFill>
        </p:spPr>
        <p:txBody>
          <a:bodyPr wrap="square" rtlCol="0">
            <a:spAutoFit/>
          </a:bodyPr>
          <a:lstStyle/>
          <a:p>
            <a:r>
              <a:rPr lang="en-US" dirty="0"/>
              <a:t>N=32</a:t>
            </a:r>
          </a:p>
          <a:p>
            <a:r>
              <a:rPr lang="en-US" dirty="0">
                <a:latin typeface="Symbol" pitchFamily="2" charset="2"/>
              </a:rPr>
              <a:t>d </a:t>
            </a:r>
            <a:r>
              <a:rPr lang="en-US" dirty="0"/>
              <a:t>=1/8</a:t>
            </a:r>
          </a:p>
          <a:p>
            <a:r>
              <a:rPr lang="en-US" dirty="0"/>
              <a:t>D=Log 32/Log 8</a:t>
            </a:r>
          </a:p>
        </p:txBody>
      </p:sp>
      <p:sp>
        <p:nvSpPr>
          <p:cNvPr id="13" name="TextBox 12">
            <a:extLst>
              <a:ext uri="{FF2B5EF4-FFF2-40B4-BE49-F238E27FC236}">
                <a16:creationId xmlns:a16="http://schemas.microsoft.com/office/drawing/2014/main" id="{AEAC2111-6B19-5042-8846-00390D20FD27}"/>
              </a:ext>
            </a:extLst>
          </p:cNvPr>
          <p:cNvSpPr txBox="1"/>
          <p:nvPr/>
        </p:nvSpPr>
        <p:spPr>
          <a:xfrm>
            <a:off x="6453674" y="695680"/>
            <a:ext cx="1658354" cy="923330"/>
          </a:xfrm>
          <a:prstGeom prst="rect">
            <a:avLst/>
          </a:prstGeom>
          <a:solidFill>
            <a:schemeClr val="bg1"/>
          </a:solidFill>
        </p:spPr>
        <p:txBody>
          <a:bodyPr wrap="square" rtlCol="0">
            <a:spAutoFit/>
          </a:bodyPr>
          <a:lstStyle/>
          <a:p>
            <a:r>
              <a:rPr lang="en-US" dirty="0"/>
              <a:t>N=32</a:t>
            </a:r>
          </a:p>
          <a:p>
            <a:r>
              <a:rPr lang="en-US" dirty="0">
                <a:latin typeface="Symbol" pitchFamily="2" charset="2"/>
              </a:rPr>
              <a:t>d </a:t>
            </a:r>
            <a:r>
              <a:rPr lang="en-US"/>
              <a:t>=1/6</a:t>
            </a:r>
            <a:endParaRPr lang="en-US" dirty="0"/>
          </a:p>
          <a:p>
            <a:r>
              <a:rPr lang="en-US" dirty="0"/>
              <a:t>D=Log 32/Log 6</a:t>
            </a:r>
          </a:p>
        </p:txBody>
      </p:sp>
      <p:sp>
        <p:nvSpPr>
          <p:cNvPr id="4" name="Rectangle 3">
            <a:extLst>
              <a:ext uri="{FF2B5EF4-FFF2-40B4-BE49-F238E27FC236}">
                <a16:creationId xmlns:a16="http://schemas.microsoft.com/office/drawing/2014/main" id="{D614B876-0287-624D-B836-9F5B2C2E9A11}"/>
              </a:ext>
            </a:extLst>
          </p:cNvPr>
          <p:cNvSpPr/>
          <p:nvPr/>
        </p:nvSpPr>
        <p:spPr>
          <a:xfrm>
            <a:off x="7053943" y="1738365"/>
            <a:ext cx="774088" cy="6330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A9741E3-AC7A-5546-8DB4-317E435937C5}"/>
              </a:ext>
            </a:extLst>
          </p:cNvPr>
          <p:cNvSpPr txBox="1"/>
          <p:nvPr/>
        </p:nvSpPr>
        <p:spPr>
          <a:xfrm>
            <a:off x="3150773" y="1012294"/>
            <a:ext cx="1583106" cy="923330"/>
          </a:xfrm>
          <a:prstGeom prst="rect">
            <a:avLst/>
          </a:prstGeom>
          <a:solidFill>
            <a:schemeClr val="bg1"/>
          </a:solidFill>
        </p:spPr>
        <p:txBody>
          <a:bodyPr wrap="square" rtlCol="0">
            <a:spAutoFit/>
          </a:bodyPr>
          <a:lstStyle/>
          <a:p>
            <a:r>
              <a:rPr lang="en-US" dirty="0"/>
              <a:t>N=8</a:t>
            </a:r>
          </a:p>
          <a:p>
            <a:r>
              <a:rPr lang="en-US" dirty="0">
                <a:latin typeface="Symbol" pitchFamily="2" charset="2"/>
              </a:rPr>
              <a:t>d </a:t>
            </a:r>
            <a:r>
              <a:rPr lang="en-US" dirty="0"/>
              <a:t>=1/4</a:t>
            </a:r>
          </a:p>
          <a:p>
            <a:r>
              <a:rPr lang="en-US" dirty="0"/>
              <a:t>D=Log 8/Log 4</a:t>
            </a:r>
          </a:p>
        </p:txBody>
      </p:sp>
      <p:sp>
        <p:nvSpPr>
          <p:cNvPr id="5" name="Rectangle 4">
            <a:extLst>
              <a:ext uri="{FF2B5EF4-FFF2-40B4-BE49-F238E27FC236}">
                <a16:creationId xmlns:a16="http://schemas.microsoft.com/office/drawing/2014/main" id="{F941EFB1-2C05-2147-B4B2-B7967B24CAF9}"/>
              </a:ext>
            </a:extLst>
          </p:cNvPr>
          <p:cNvSpPr/>
          <p:nvPr/>
        </p:nvSpPr>
        <p:spPr>
          <a:xfrm>
            <a:off x="9474740" y="1269241"/>
            <a:ext cx="768486" cy="6981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2D06F59-5D94-4E43-89A6-0C4E7F53F2C9}"/>
              </a:ext>
            </a:extLst>
          </p:cNvPr>
          <p:cNvSpPr/>
          <p:nvPr/>
        </p:nvSpPr>
        <p:spPr>
          <a:xfrm>
            <a:off x="9627140" y="1421641"/>
            <a:ext cx="768486" cy="6981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666EDE2-6E50-654A-92A6-F2ACF57A3CD3}"/>
              </a:ext>
            </a:extLst>
          </p:cNvPr>
          <p:cNvSpPr/>
          <p:nvPr/>
        </p:nvSpPr>
        <p:spPr>
          <a:xfrm>
            <a:off x="5470507" y="1252814"/>
            <a:ext cx="830903" cy="828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3DE7530-6F55-5540-B23F-6F425C4995E3}"/>
              </a:ext>
            </a:extLst>
          </p:cNvPr>
          <p:cNvSpPr/>
          <p:nvPr/>
        </p:nvSpPr>
        <p:spPr>
          <a:xfrm>
            <a:off x="2306087" y="1102808"/>
            <a:ext cx="768486" cy="6981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4F3B721-DEB2-9B4E-A75A-48BF2B75B3DD}"/>
              </a:ext>
            </a:extLst>
          </p:cNvPr>
          <p:cNvSpPr/>
          <p:nvPr/>
        </p:nvSpPr>
        <p:spPr>
          <a:xfrm>
            <a:off x="1647413" y="1204174"/>
            <a:ext cx="768486" cy="6981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4DB8B9C-9285-0848-8795-5E5180736733}"/>
              </a:ext>
            </a:extLst>
          </p:cNvPr>
          <p:cNvSpPr/>
          <p:nvPr/>
        </p:nvSpPr>
        <p:spPr>
          <a:xfrm>
            <a:off x="588034" y="3723852"/>
            <a:ext cx="768486" cy="6981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88DC9D4-C2DA-9946-92CA-ED02FB0F6C87}"/>
              </a:ext>
            </a:extLst>
          </p:cNvPr>
          <p:cNvSpPr/>
          <p:nvPr/>
        </p:nvSpPr>
        <p:spPr>
          <a:xfrm>
            <a:off x="6609253" y="1585777"/>
            <a:ext cx="565473" cy="534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0AC6F53-042C-AA48-896C-C259B19C3C95}"/>
              </a:ext>
            </a:extLst>
          </p:cNvPr>
          <p:cNvSpPr/>
          <p:nvPr/>
        </p:nvSpPr>
        <p:spPr>
          <a:xfrm>
            <a:off x="784326" y="1801116"/>
            <a:ext cx="768486" cy="6981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93ACE6C-0DF2-FF40-817B-1335E3D533CA}"/>
              </a:ext>
            </a:extLst>
          </p:cNvPr>
          <p:cNvSpPr/>
          <p:nvPr/>
        </p:nvSpPr>
        <p:spPr>
          <a:xfrm>
            <a:off x="4701029" y="1072570"/>
            <a:ext cx="1468648" cy="6981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09785EEB-D2AE-CB49-9EBF-EAB8377A2411}"/>
              </a:ext>
            </a:extLst>
          </p:cNvPr>
          <p:cNvCxnSpPr>
            <a:cxnSpLocks/>
          </p:cNvCxnSpPr>
          <p:nvPr/>
        </p:nvCxnSpPr>
        <p:spPr>
          <a:xfrm>
            <a:off x="466124" y="459344"/>
            <a:ext cx="146304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10E4AD-C925-5E4F-8674-0823DDA31CD8}"/>
              </a:ext>
            </a:extLst>
          </p:cNvPr>
          <p:cNvCxnSpPr>
            <a:cxnSpLocks/>
          </p:cNvCxnSpPr>
          <p:nvPr/>
        </p:nvCxnSpPr>
        <p:spPr>
          <a:xfrm>
            <a:off x="466124" y="1421641"/>
            <a:ext cx="3657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6F84A3B-52D1-1D4F-96CE-478D8FB2D4FC}"/>
              </a:ext>
            </a:extLst>
          </p:cNvPr>
          <p:cNvCxnSpPr>
            <a:cxnSpLocks/>
          </p:cNvCxnSpPr>
          <p:nvPr/>
        </p:nvCxnSpPr>
        <p:spPr>
          <a:xfrm flipV="1">
            <a:off x="809437" y="1102809"/>
            <a:ext cx="0" cy="31883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52319BF-ED99-FC4E-9040-B73B4D90DC4B}"/>
              </a:ext>
            </a:extLst>
          </p:cNvPr>
          <p:cNvCxnSpPr>
            <a:cxnSpLocks/>
          </p:cNvCxnSpPr>
          <p:nvPr/>
        </p:nvCxnSpPr>
        <p:spPr>
          <a:xfrm>
            <a:off x="814470" y="1110981"/>
            <a:ext cx="3657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89616A6-DE47-1145-830E-C0D229FA57CF}"/>
              </a:ext>
            </a:extLst>
          </p:cNvPr>
          <p:cNvCxnSpPr>
            <a:cxnSpLocks/>
          </p:cNvCxnSpPr>
          <p:nvPr/>
        </p:nvCxnSpPr>
        <p:spPr>
          <a:xfrm flipV="1">
            <a:off x="1169058" y="1130369"/>
            <a:ext cx="0" cy="29306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19E2A80-90C0-F547-967B-C24EE6594F54}"/>
              </a:ext>
            </a:extLst>
          </p:cNvPr>
          <p:cNvCxnSpPr>
            <a:cxnSpLocks/>
          </p:cNvCxnSpPr>
          <p:nvPr/>
        </p:nvCxnSpPr>
        <p:spPr>
          <a:xfrm>
            <a:off x="1167497" y="1422868"/>
            <a:ext cx="0" cy="34354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B0C9358-FB20-4E4D-AA86-68BAB8F05B31}"/>
              </a:ext>
            </a:extLst>
          </p:cNvPr>
          <p:cNvCxnSpPr>
            <a:cxnSpLocks/>
          </p:cNvCxnSpPr>
          <p:nvPr/>
        </p:nvCxnSpPr>
        <p:spPr>
          <a:xfrm>
            <a:off x="1167826" y="1753857"/>
            <a:ext cx="3657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BC076AF-35B4-AF42-A232-9FFFA595079B}"/>
              </a:ext>
            </a:extLst>
          </p:cNvPr>
          <p:cNvCxnSpPr>
            <a:cxnSpLocks/>
          </p:cNvCxnSpPr>
          <p:nvPr/>
        </p:nvCxnSpPr>
        <p:spPr>
          <a:xfrm>
            <a:off x="1522668" y="1394963"/>
            <a:ext cx="0" cy="36576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07C59FB-94CF-4146-A47F-4599D9081244}"/>
              </a:ext>
            </a:extLst>
          </p:cNvPr>
          <p:cNvCxnSpPr>
            <a:cxnSpLocks/>
          </p:cNvCxnSpPr>
          <p:nvPr/>
        </p:nvCxnSpPr>
        <p:spPr>
          <a:xfrm>
            <a:off x="1522876" y="1403230"/>
            <a:ext cx="36576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3" name="Down Arrow 42">
            <a:extLst>
              <a:ext uri="{FF2B5EF4-FFF2-40B4-BE49-F238E27FC236}">
                <a16:creationId xmlns:a16="http://schemas.microsoft.com/office/drawing/2014/main" id="{1FAE4BC4-8932-D341-B51C-A07FFF297412}"/>
              </a:ext>
            </a:extLst>
          </p:cNvPr>
          <p:cNvSpPr/>
          <p:nvPr/>
        </p:nvSpPr>
        <p:spPr>
          <a:xfrm>
            <a:off x="1014490" y="673180"/>
            <a:ext cx="484632" cy="176884"/>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A885879D-D128-E442-ABF6-D64B8F7F5899}"/>
              </a:ext>
            </a:extLst>
          </p:cNvPr>
          <p:cNvSpPr txBox="1"/>
          <p:nvPr/>
        </p:nvSpPr>
        <p:spPr>
          <a:xfrm>
            <a:off x="2115403" y="310295"/>
            <a:ext cx="4054274" cy="369332"/>
          </a:xfrm>
          <a:prstGeom prst="rect">
            <a:avLst/>
          </a:prstGeom>
          <a:noFill/>
        </p:spPr>
        <p:txBody>
          <a:bodyPr wrap="square" rtlCol="0">
            <a:spAutoFit/>
          </a:bodyPr>
          <a:lstStyle/>
          <a:p>
            <a:r>
              <a:rPr lang="en-US" dirty="0"/>
              <a:t>(Similar for the other shapes shown)</a:t>
            </a:r>
          </a:p>
        </p:txBody>
      </p:sp>
      <p:sp>
        <p:nvSpPr>
          <p:cNvPr id="45" name="Down Arrow 44">
            <a:extLst>
              <a:ext uri="{FF2B5EF4-FFF2-40B4-BE49-F238E27FC236}">
                <a16:creationId xmlns:a16="http://schemas.microsoft.com/office/drawing/2014/main" id="{DBD8CD1E-D3E9-4B4C-A3E4-AF94A1BAD47C}"/>
              </a:ext>
            </a:extLst>
          </p:cNvPr>
          <p:cNvSpPr/>
          <p:nvPr/>
        </p:nvSpPr>
        <p:spPr>
          <a:xfrm>
            <a:off x="1016170" y="2081622"/>
            <a:ext cx="484632" cy="176884"/>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B38532D8-6B2A-9F44-8F88-E635D42D56FF}"/>
                  </a:ext>
                </a:extLst>
              </p:cNvPr>
              <p:cNvSpPr txBox="1"/>
              <p:nvPr/>
            </p:nvSpPr>
            <p:spPr>
              <a:xfrm>
                <a:off x="8166325" y="168274"/>
                <a:ext cx="2291137" cy="681790"/>
              </a:xfrm>
              <a:prstGeom prst="rect">
                <a:avLst/>
              </a:prstGeom>
              <a:noFill/>
            </p:spPr>
            <p:txBody>
              <a:bodyPr wrap="square" rtlCol="0">
                <a:spAutoFit/>
              </a:bodyPr>
              <a:lstStyle/>
              <a:p>
                <a:r>
                  <a:rPr lang="en-US" sz="2400" dirty="0"/>
                  <a:t>Note: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𝑁</m:t>
                        </m:r>
                      </m:e>
                      <m:sub>
                        <m:r>
                          <a:rPr lang="en-US" sz="2400" i="1" smtClean="0">
                            <a:latin typeface="Cambria Math" panose="02040503050406030204" pitchFamily="18" charset="0"/>
                            <a:ea typeface="Cambria Math" panose="02040503050406030204" pitchFamily="18" charset="0"/>
                          </a:rPr>
                          <m:t>𝛿</m:t>
                        </m:r>
                      </m:sub>
                    </m:sSub>
                    <m:r>
                      <a:rPr lang="en-US" sz="2400" b="0" i="1" smtClean="0">
                        <a:latin typeface="Cambria Math" panose="02040503050406030204" pitchFamily="18" charset="0"/>
                        <a:ea typeface="Cambria Math" panose="02040503050406030204" pitchFamily="18" charset="0"/>
                      </a:rPr>
                      <m:t>∝ </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1</m:t>
                        </m:r>
                      </m:num>
                      <m:den>
                        <m:eqArr>
                          <m:eqArrPr>
                            <m:ctrlPr>
                              <a:rPr lang="en-US" sz="2400" b="0" i="1" smtClean="0">
                                <a:latin typeface="Cambria Math" panose="02040503050406030204" pitchFamily="18" charset="0"/>
                                <a:ea typeface="Cambria Math" panose="02040503050406030204" pitchFamily="18" charset="0"/>
                              </a:rPr>
                            </m:ctrlPr>
                          </m:eqArrPr>
                          <m:e>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𝛿</m:t>
                                </m:r>
                              </m:e>
                              <m:sup>
                                <m:r>
                                  <a:rPr lang="en-US" sz="2400" b="0" i="1" smtClean="0">
                                    <a:latin typeface="Cambria Math" panose="02040503050406030204" pitchFamily="18" charset="0"/>
                                    <a:ea typeface="Cambria Math" panose="02040503050406030204" pitchFamily="18" charset="0"/>
                                  </a:rPr>
                                  <m:t>𝐷</m:t>
                                </m:r>
                              </m:sup>
                            </m:sSup>
                          </m:e>
                          <m:e>
                            <m:r>
                              <a:rPr lang="en-US" sz="2400" b="0" i="1" smtClean="0">
                                <a:latin typeface="Cambria Math" panose="02040503050406030204" pitchFamily="18" charset="0"/>
                                <a:ea typeface="Cambria Math" panose="02040503050406030204" pitchFamily="18" charset="0"/>
                              </a:rPr>
                              <m:t>  </m:t>
                            </m:r>
                          </m:e>
                        </m:eqArr>
                      </m:den>
                    </m:f>
                  </m:oMath>
                </a14:m>
                <a:endParaRPr lang="en-US" sz="2400" dirty="0"/>
              </a:p>
            </p:txBody>
          </p:sp>
        </mc:Choice>
        <mc:Fallback xmlns="">
          <p:sp>
            <p:nvSpPr>
              <p:cNvPr id="38" name="TextBox 37">
                <a:extLst>
                  <a:ext uri="{FF2B5EF4-FFF2-40B4-BE49-F238E27FC236}">
                    <a16:creationId xmlns:a16="http://schemas.microsoft.com/office/drawing/2014/main" id="{B38532D8-6B2A-9F44-8F88-E635D42D56FF}"/>
                  </a:ext>
                </a:extLst>
              </p:cNvPr>
              <p:cNvSpPr txBox="1">
                <a:spLocks noRot="1" noChangeAspect="1" noMove="1" noResize="1" noEditPoints="1" noAdjustHandles="1" noChangeArrowheads="1" noChangeShapeType="1" noTextEdit="1"/>
              </p:cNvSpPr>
              <p:nvPr/>
            </p:nvSpPr>
            <p:spPr>
              <a:xfrm>
                <a:off x="8166325" y="168274"/>
                <a:ext cx="2291137" cy="681790"/>
              </a:xfrm>
              <a:prstGeom prst="rect">
                <a:avLst/>
              </a:prstGeom>
              <a:blipFill>
                <a:blip r:embed="rId6"/>
                <a:stretch>
                  <a:fillRect l="-4420" b="-18519"/>
                </a:stretch>
              </a:blipFill>
            </p:spPr>
            <p:txBody>
              <a:bodyPr/>
              <a:lstStyle/>
              <a:p>
                <a:r>
                  <a:rPr lang="en-US">
                    <a:noFill/>
                  </a:rPr>
                  <a:t> </a:t>
                </a:r>
              </a:p>
            </p:txBody>
          </p:sp>
        </mc:Fallback>
      </mc:AlternateContent>
    </p:spTree>
    <p:extLst>
      <p:ext uri="{BB962C8B-B14F-4D97-AF65-F5344CB8AC3E}">
        <p14:creationId xmlns:p14="http://schemas.microsoft.com/office/powerpoint/2010/main" val="28536896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FBE9A39-B630-BB45-922A-BBB2E4C8506F}"/>
              </a:ext>
            </a:extLst>
          </p:cNvPr>
          <p:cNvPicPr>
            <a:picLocks noChangeAspect="1"/>
          </p:cNvPicPr>
          <p:nvPr/>
        </p:nvPicPr>
        <p:blipFill>
          <a:blip r:embed="rId3"/>
          <a:stretch>
            <a:fillRect/>
          </a:stretch>
        </p:blipFill>
        <p:spPr>
          <a:xfrm>
            <a:off x="591412" y="1269241"/>
            <a:ext cx="3721781" cy="4114800"/>
          </a:xfrm>
          <a:prstGeom prst="rect">
            <a:avLst/>
          </a:prstGeom>
        </p:spPr>
      </p:pic>
      <p:pic>
        <p:nvPicPr>
          <p:cNvPr id="8" name="Content Placeholder 7">
            <a:extLst>
              <a:ext uri="{FF2B5EF4-FFF2-40B4-BE49-F238E27FC236}">
                <a16:creationId xmlns:a16="http://schemas.microsoft.com/office/drawing/2014/main" id="{94FA7B9D-6B1F-DA4C-A87F-30D49CBEEE81}"/>
              </a:ext>
            </a:extLst>
          </p:cNvPr>
          <p:cNvPicPr>
            <a:picLocks noGrp="1" noChangeAspect="1"/>
          </p:cNvPicPr>
          <p:nvPr>
            <p:ph sz="half" idx="2"/>
          </p:nvPr>
        </p:nvPicPr>
        <p:blipFill>
          <a:blip r:embed="rId4"/>
          <a:stretch>
            <a:fillRect/>
          </a:stretch>
        </p:blipFill>
        <p:spPr>
          <a:xfrm>
            <a:off x="8112028" y="1269241"/>
            <a:ext cx="3478255" cy="4114800"/>
          </a:xfrm>
        </p:spPr>
      </p:pic>
      <p:pic>
        <p:nvPicPr>
          <p:cNvPr id="6" name="Content Placeholder 5">
            <a:extLst>
              <a:ext uri="{FF2B5EF4-FFF2-40B4-BE49-F238E27FC236}">
                <a16:creationId xmlns:a16="http://schemas.microsoft.com/office/drawing/2014/main" id="{3C063050-20E7-4540-8318-77A3B8532C9E}"/>
              </a:ext>
            </a:extLst>
          </p:cNvPr>
          <p:cNvPicPr>
            <a:picLocks noGrp="1" noChangeAspect="1"/>
          </p:cNvPicPr>
          <p:nvPr>
            <p:ph sz="half" idx="1"/>
          </p:nvPr>
        </p:nvPicPr>
        <p:blipFill>
          <a:blip r:embed="rId5">
            <a:clrChange>
              <a:clrFrom>
                <a:srgbClr val="FDFDFD"/>
              </a:clrFrom>
              <a:clrTo>
                <a:srgbClr val="FDFDFD">
                  <a:alpha val="0"/>
                </a:srgbClr>
              </a:clrTo>
            </a:clrChange>
          </a:blip>
          <a:stretch>
            <a:fillRect/>
          </a:stretch>
        </p:blipFill>
        <p:spPr>
          <a:xfrm>
            <a:off x="4597190" y="1269241"/>
            <a:ext cx="3230841" cy="4114800"/>
          </a:xfrm>
        </p:spPr>
      </p:pic>
      <p:sp>
        <p:nvSpPr>
          <p:cNvPr id="9" name="TextBox 8">
            <a:extLst>
              <a:ext uri="{FF2B5EF4-FFF2-40B4-BE49-F238E27FC236}">
                <a16:creationId xmlns:a16="http://schemas.microsoft.com/office/drawing/2014/main" id="{726B2C99-E6A3-6641-B898-7D2033CEAFFD}"/>
              </a:ext>
            </a:extLst>
          </p:cNvPr>
          <p:cNvSpPr txBox="1"/>
          <p:nvPr/>
        </p:nvSpPr>
        <p:spPr>
          <a:xfrm>
            <a:off x="2811441" y="6018661"/>
            <a:ext cx="6196083" cy="369332"/>
          </a:xfrm>
          <a:prstGeom prst="rect">
            <a:avLst/>
          </a:prstGeom>
          <a:noFill/>
        </p:spPr>
        <p:txBody>
          <a:bodyPr wrap="square" rtlCol="0">
            <a:spAutoFit/>
          </a:bodyPr>
          <a:lstStyle/>
          <a:p>
            <a:pPr algn="ctr"/>
            <a:r>
              <a:rPr lang="en-US" dirty="0"/>
              <a:t>From Mandelbrot:  The Fractal Geometry of Nature</a:t>
            </a:r>
          </a:p>
        </p:txBody>
      </p:sp>
      <p:sp>
        <p:nvSpPr>
          <p:cNvPr id="2" name="TextBox 1">
            <a:extLst>
              <a:ext uri="{FF2B5EF4-FFF2-40B4-BE49-F238E27FC236}">
                <a16:creationId xmlns:a16="http://schemas.microsoft.com/office/drawing/2014/main" id="{D07609C1-9D4C-4440-BCFA-66102BE9A2A9}"/>
              </a:ext>
            </a:extLst>
          </p:cNvPr>
          <p:cNvSpPr txBox="1"/>
          <p:nvPr/>
        </p:nvSpPr>
        <p:spPr>
          <a:xfrm>
            <a:off x="1310185" y="5609230"/>
            <a:ext cx="1610436" cy="369332"/>
          </a:xfrm>
          <a:prstGeom prst="rect">
            <a:avLst/>
          </a:prstGeom>
          <a:noFill/>
        </p:spPr>
        <p:txBody>
          <a:bodyPr wrap="square" rtlCol="0">
            <a:spAutoFit/>
          </a:bodyPr>
          <a:lstStyle/>
          <a:p>
            <a:pPr algn="ctr"/>
            <a:r>
              <a:rPr lang="en-US" dirty="0"/>
              <a:t>D = 1.5</a:t>
            </a:r>
          </a:p>
        </p:txBody>
      </p:sp>
      <p:sp>
        <p:nvSpPr>
          <p:cNvPr id="7" name="TextBox 6">
            <a:extLst>
              <a:ext uri="{FF2B5EF4-FFF2-40B4-BE49-F238E27FC236}">
                <a16:creationId xmlns:a16="http://schemas.microsoft.com/office/drawing/2014/main" id="{7DF4D18C-C549-4F45-B722-8368521C1C37}"/>
              </a:ext>
            </a:extLst>
          </p:cNvPr>
          <p:cNvSpPr txBox="1"/>
          <p:nvPr/>
        </p:nvSpPr>
        <p:spPr>
          <a:xfrm>
            <a:off x="5104264" y="5609230"/>
            <a:ext cx="1610436" cy="369332"/>
          </a:xfrm>
          <a:prstGeom prst="rect">
            <a:avLst/>
          </a:prstGeom>
          <a:noFill/>
        </p:spPr>
        <p:txBody>
          <a:bodyPr wrap="square" rtlCol="0">
            <a:spAutoFit/>
          </a:bodyPr>
          <a:lstStyle/>
          <a:p>
            <a:pPr algn="ctr"/>
            <a:r>
              <a:rPr lang="en-US" dirty="0"/>
              <a:t>D = 1.6131…</a:t>
            </a:r>
          </a:p>
        </p:txBody>
      </p:sp>
      <p:sp>
        <p:nvSpPr>
          <p:cNvPr id="10" name="TextBox 9">
            <a:extLst>
              <a:ext uri="{FF2B5EF4-FFF2-40B4-BE49-F238E27FC236}">
                <a16:creationId xmlns:a16="http://schemas.microsoft.com/office/drawing/2014/main" id="{D37DF0B3-4094-C643-8A24-B88185175810}"/>
              </a:ext>
            </a:extLst>
          </p:cNvPr>
          <p:cNvSpPr txBox="1"/>
          <p:nvPr/>
        </p:nvSpPr>
        <p:spPr>
          <a:xfrm>
            <a:off x="9277335" y="5609230"/>
            <a:ext cx="1610436" cy="369332"/>
          </a:xfrm>
          <a:prstGeom prst="rect">
            <a:avLst/>
          </a:prstGeom>
          <a:noFill/>
        </p:spPr>
        <p:txBody>
          <a:bodyPr wrap="square" rtlCol="0">
            <a:spAutoFit/>
          </a:bodyPr>
          <a:lstStyle/>
          <a:p>
            <a:pPr algn="ctr"/>
            <a:r>
              <a:rPr lang="en-US" dirty="0"/>
              <a:t>D = 1.6666…</a:t>
            </a:r>
          </a:p>
        </p:txBody>
      </p:sp>
      <p:sp>
        <p:nvSpPr>
          <p:cNvPr id="3" name="TextBox 2">
            <a:extLst>
              <a:ext uri="{FF2B5EF4-FFF2-40B4-BE49-F238E27FC236}">
                <a16:creationId xmlns:a16="http://schemas.microsoft.com/office/drawing/2014/main" id="{A2658A63-5BB8-FC40-8B43-68EC0DEC7BDD}"/>
              </a:ext>
            </a:extLst>
          </p:cNvPr>
          <p:cNvSpPr txBox="1"/>
          <p:nvPr/>
        </p:nvSpPr>
        <p:spPr>
          <a:xfrm>
            <a:off x="10424673" y="1044052"/>
            <a:ext cx="1658353" cy="923330"/>
          </a:xfrm>
          <a:prstGeom prst="rect">
            <a:avLst/>
          </a:prstGeom>
          <a:solidFill>
            <a:schemeClr val="bg1"/>
          </a:solidFill>
        </p:spPr>
        <p:txBody>
          <a:bodyPr wrap="square" rtlCol="0">
            <a:spAutoFit/>
          </a:bodyPr>
          <a:lstStyle/>
          <a:p>
            <a:r>
              <a:rPr lang="en-US" dirty="0"/>
              <a:t>N=32</a:t>
            </a:r>
          </a:p>
          <a:p>
            <a:r>
              <a:rPr lang="en-US" dirty="0"/>
              <a:t>r=1/8</a:t>
            </a:r>
          </a:p>
          <a:p>
            <a:r>
              <a:rPr lang="en-US" dirty="0"/>
              <a:t>D=Log 32/Log 8</a:t>
            </a:r>
          </a:p>
        </p:txBody>
      </p:sp>
      <p:sp>
        <p:nvSpPr>
          <p:cNvPr id="13" name="TextBox 12">
            <a:extLst>
              <a:ext uri="{FF2B5EF4-FFF2-40B4-BE49-F238E27FC236}">
                <a16:creationId xmlns:a16="http://schemas.microsoft.com/office/drawing/2014/main" id="{AEAC2111-6B19-5042-8846-00390D20FD27}"/>
              </a:ext>
            </a:extLst>
          </p:cNvPr>
          <p:cNvSpPr txBox="1"/>
          <p:nvPr/>
        </p:nvSpPr>
        <p:spPr>
          <a:xfrm>
            <a:off x="6453674" y="695680"/>
            <a:ext cx="1658354" cy="923330"/>
          </a:xfrm>
          <a:prstGeom prst="rect">
            <a:avLst/>
          </a:prstGeom>
          <a:solidFill>
            <a:schemeClr val="bg1"/>
          </a:solidFill>
        </p:spPr>
        <p:txBody>
          <a:bodyPr wrap="square" rtlCol="0">
            <a:spAutoFit/>
          </a:bodyPr>
          <a:lstStyle/>
          <a:p>
            <a:r>
              <a:rPr lang="en-US" dirty="0"/>
              <a:t>N=32</a:t>
            </a:r>
          </a:p>
          <a:p>
            <a:r>
              <a:rPr lang="en-US" dirty="0"/>
              <a:t>r=1/8</a:t>
            </a:r>
          </a:p>
          <a:p>
            <a:r>
              <a:rPr lang="en-US" dirty="0"/>
              <a:t>D=Log 32/Log 6</a:t>
            </a:r>
          </a:p>
        </p:txBody>
      </p:sp>
      <p:sp>
        <p:nvSpPr>
          <p:cNvPr id="4" name="Rectangle 3">
            <a:extLst>
              <a:ext uri="{FF2B5EF4-FFF2-40B4-BE49-F238E27FC236}">
                <a16:creationId xmlns:a16="http://schemas.microsoft.com/office/drawing/2014/main" id="{D614B876-0287-624D-B836-9F5B2C2E9A11}"/>
              </a:ext>
            </a:extLst>
          </p:cNvPr>
          <p:cNvSpPr/>
          <p:nvPr/>
        </p:nvSpPr>
        <p:spPr>
          <a:xfrm>
            <a:off x="7053943" y="1738365"/>
            <a:ext cx="774088" cy="6330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A9741E3-AC7A-5546-8DB4-317E435937C5}"/>
              </a:ext>
            </a:extLst>
          </p:cNvPr>
          <p:cNvSpPr txBox="1"/>
          <p:nvPr/>
        </p:nvSpPr>
        <p:spPr>
          <a:xfrm>
            <a:off x="3150773" y="1012294"/>
            <a:ext cx="1583106" cy="923330"/>
          </a:xfrm>
          <a:prstGeom prst="rect">
            <a:avLst/>
          </a:prstGeom>
          <a:solidFill>
            <a:schemeClr val="bg1"/>
          </a:solidFill>
        </p:spPr>
        <p:txBody>
          <a:bodyPr wrap="square" rtlCol="0">
            <a:spAutoFit/>
          </a:bodyPr>
          <a:lstStyle/>
          <a:p>
            <a:r>
              <a:rPr lang="en-US" dirty="0"/>
              <a:t>N=8</a:t>
            </a:r>
          </a:p>
          <a:p>
            <a:r>
              <a:rPr lang="en-US" dirty="0"/>
              <a:t>r=1/4</a:t>
            </a:r>
          </a:p>
          <a:p>
            <a:r>
              <a:rPr lang="en-US" dirty="0"/>
              <a:t>D=Log 8/Log 4</a:t>
            </a:r>
          </a:p>
        </p:txBody>
      </p:sp>
      <p:sp>
        <p:nvSpPr>
          <p:cNvPr id="18" name="Rectangle 17">
            <a:extLst>
              <a:ext uri="{FF2B5EF4-FFF2-40B4-BE49-F238E27FC236}">
                <a16:creationId xmlns:a16="http://schemas.microsoft.com/office/drawing/2014/main" id="{94F3B721-DEB2-9B4E-A75A-48BF2B75B3DD}"/>
              </a:ext>
            </a:extLst>
          </p:cNvPr>
          <p:cNvSpPr/>
          <p:nvPr/>
        </p:nvSpPr>
        <p:spPr>
          <a:xfrm>
            <a:off x="1647413" y="1204174"/>
            <a:ext cx="768486" cy="6981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88DC9D4-C2DA-9946-92CA-ED02FB0F6C87}"/>
              </a:ext>
            </a:extLst>
          </p:cNvPr>
          <p:cNvSpPr/>
          <p:nvPr/>
        </p:nvSpPr>
        <p:spPr>
          <a:xfrm>
            <a:off x="6609253" y="1585777"/>
            <a:ext cx="565473" cy="534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44352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7448A-B85C-0148-8928-260FD4B09602}"/>
              </a:ext>
            </a:extLst>
          </p:cNvPr>
          <p:cNvSpPr>
            <a:spLocks noGrp="1"/>
          </p:cNvSpPr>
          <p:nvPr>
            <p:ph type="title"/>
          </p:nvPr>
        </p:nvSpPr>
        <p:spPr/>
        <p:txBody>
          <a:bodyPr/>
          <a:lstStyle/>
          <a:p>
            <a:r>
              <a:rPr lang="en-US" dirty="0"/>
              <a:t>Hilbert Curve is Space Filling</a:t>
            </a:r>
          </a:p>
        </p:txBody>
      </p:sp>
      <p:pic>
        <p:nvPicPr>
          <p:cNvPr id="8" name="Content Placeholder 7">
            <a:extLst>
              <a:ext uri="{FF2B5EF4-FFF2-40B4-BE49-F238E27FC236}">
                <a16:creationId xmlns:a16="http://schemas.microsoft.com/office/drawing/2014/main" id="{9F065768-752E-2240-9904-92EA62A2EBDE}"/>
              </a:ext>
            </a:extLst>
          </p:cNvPr>
          <p:cNvPicPr>
            <a:picLocks noGrp="1" noChangeAspect="1"/>
          </p:cNvPicPr>
          <p:nvPr>
            <p:ph sz="half" idx="2"/>
          </p:nvPr>
        </p:nvPicPr>
        <p:blipFill>
          <a:blip r:embed="rId2"/>
          <a:stretch>
            <a:fillRect/>
          </a:stretch>
        </p:blipFill>
        <p:spPr>
          <a:xfrm>
            <a:off x="7684337" y="461095"/>
            <a:ext cx="4037953" cy="6070712"/>
          </a:xfrm>
        </p:spPr>
      </p:pic>
      <p:pic>
        <p:nvPicPr>
          <p:cNvPr id="12" name="Content Placeholder 11">
            <a:extLst>
              <a:ext uri="{FF2B5EF4-FFF2-40B4-BE49-F238E27FC236}">
                <a16:creationId xmlns:a16="http://schemas.microsoft.com/office/drawing/2014/main" id="{6AC81C48-0853-BC47-85A9-0C766E37A9AF}"/>
              </a:ext>
            </a:extLst>
          </p:cNvPr>
          <p:cNvPicPr>
            <a:picLocks noGrp="1" noChangeAspect="1"/>
          </p:cNvPicPr>
          <p:nvPr>
            <p:ph sz="half" idx="1"/>
          </p:nvPr>
        </p:nvPicPr>
        <p:blipFill>
          <a:blip r:embed="rId3"/>
          <a:stretch>
            <a:fillRect/>
          </a:stretch>
        </p:blipFill>
        <p:spPr>
          <a:xfrm>
            <a:off x="1771650" y="2343944"/>
            <a:ext cx="3314700" cy="3314700"/>
          </a:xfrm>
        </p:spPr>
      </p:pic>
      <p:sp>
        <p:nvSpPr>
          <p:cNvPr id="3" name="TextBox 2">
            <a:extLst>
              <a:ext uri="{FF2B5EF4-FFF2-40B4-BE49-F238E27FC236}">
                <a16:creationId xmlns:a16="http://schemas.microsoft.com/office/drawing/2014/main" id="{1A580A4F-9C26-A74A-B090-C1D8C3B21CF4}"/>
              </a:ext>
            </a:extLst>
          </p:cNvPr>
          <p:cNvSpPr txBox="1"/>
          <p:nvPr/>
        </p:nvSpPr>
        <p:spPr>
          <a:xfrm>
            <a:off x="2017059" y="6118412"/>
            <a:ext cx="2823882" cy="369332"/>
          </a:xfrm>
          <a:prstGeom prst="rect">
            <a:avLst/>
          </a:prstGeom>
          <a:noFill/>
        </p:spPr>
        <p:txBody>
          <a:bodyPr wrap="square" rtlCol="0">
            <a:spAutoFit/>
          </a:bodyPr>
          <a:lstStyle/>
          <a:p>
            <a:pPr algn="ctr"/>
            <a:r>
              <a:rPr lang="en-US" dirty="0"/>
              <a:t>D = 2</a:t>
            </a:r>
          </a:p>
        </p:txBody>
      </p:sp>
      <p:sp>
        <p:nvSpPr>
          <p:cNvPr id="5" name="Rectangle 4">
            <a:extLst>
              <a:ext uri="{FF2B5EF4-FFF2-40B4-BE49-F238E27FC236}">
                <a16:creationId xmlns:a16="http://schemas.microsoft.com/office/drawing/2014/main" id="{98DF01B2-7406-644E-A57C-EA3DE7F6B4F8}"/>
              </a:ext>
            </a:extLst>
          </p:cNvPr>
          <p:cNvSpPr/>
          <p:nvPr/>
        </p:nvSpPr>
        <p:spPr>
          <a:xfrm>
            <a:off x="8340131" y="5757705"/>
            <a:ext cx="3567166" cy="730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5492EED-F869-7C44-AA10-2BEDF78C077E}"/>
              </a:ext>
            </a:extLst>
          </p:cNvPr>
          <p:cNvSpPr/>
          <p:nvPr/>
        </p:nvSpPr>
        <p:spPr>
          <a:xfrm rot="16200000">
            <a:off x="8658981" y="1876340"/>
            <a:ext cx="4708031" cy="1607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3B4D45A-402E-A44C-831A-87CDCBD8283C}"/>
              </a:ext>
            </a:extLst>
          </p:cNvPr>
          <p:cNvSpPr/>
          <p:nvPr/>
        </p:nvSpPr>
        <p:spPr>
          <a:xfrm>
            <a:off x="7499330" y="289493"/>
            <a:ext cx="3022970" cy="730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9880E74-3614-2C44-A7F6-5D8C12D72DA2}"/>
              </a:ext>
            </a:extLst>
          </p:cNvPr>
          <p:cNvSpPr txBox="1"/>
          <p:nvPr/>
        </p:nvSpPr>
        <p:spPr>
          <a:xfrm>
            <a:off x="7655788" y="5658644"/>
            <a:ext cx="3577214" cy="369332"/>
          </a:xfrm>
          <a:prstGeom prst="rect">
            <a:avLst/>
          </a:prstGeom>
          <a:noFill/>
        </p:spPr>
        <p:txBody>
          <a:bodyPr wrap="square" rtlCol="0">
            <a:spAutoFit/>
          </a:bodyPr>
          <a:lstStyle/>
          <a:p>
            <a:r>
              <a:rPr lang="en-US" dirty="0"/>
              <a:t>D = Log 2</a:t>
            </a:r>
            <a:r>
              <a:rPr lang="en-US" baseline="30000" dirty="0"/>
              <a:t>2n</a:t>
            </a:r>
            <a:r>
              <a:rPr lang="en-US" dirty="0"/>
              <a:t>/Log 2</a:t>
            </a:r>
            <a:r>
              <a:rPr lang="en-US" baseline="30000" dirty="0"/>
              <a:t>n</a:t>
            </a:r>
            <a:r>
              <a:rPr lang="en-US" dirty="0"/>
              <a:t> = 2n/n = 2</a:t>
            </a:r>
            <a:r>
              <a:rPr lang="en-US" baseline="30000" dirty="0"/>
              <a:t> </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1A2480E-5A2A-4241-865F-DA2ED8B5A07A}"/>
                  </a:ext>
                </a:extLst>
              </p:cNvPr>
              <p:cNvSpPr txBox="1"/>
              <p:nvPr/>
            </p:nvSpPr>
            <p:spPr>
              <a:xfrm>
                <a:off x="8166325" y="168274"/>
                <a:ext cx="2291137" cy="681790"/>
              </a:xfrm>
              <a:prstGeom prst="rect">
                <a:avLst/>
              </a:prstGeom>
              <a:noFill/>
            </p:spPr>
            <p:txBody>
              <a:bodyPr wrap="square" rtlCol="0">
                <a:spAutoFit/>
              </a:bodyPr>
              <a:lstStyle/>
              <a:p>
                <a:r>
                  <a:rPr lang="en-US" sz="2400" dirty="0"/>
                  <a:t>Note: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𝑁</m:t>
                        </m:r>
                      </m:e>
                      <m:sub>
                        <m:r>
                          <a:rPr lang="en-US" sz="2400" i="1" smtClean="0">
                            <a:latin typeface="Cambria Math" panose="02040503050406030204" pitchFamily="18" charset="0"/>
                            <a:ea typeface="Cambria Math" panose="02040503050406030204" pitchFamily="18" charset="0"/>
                          </a:rPr>
                          <m:t>𝛿</m:t>
                        </m:r>
                      </m:sub>
                    </m:sSub>
                    <m:r>
                      <a:rPr lang="en-US" sz="2400" b="0" i="1" smtClean="0">
                        <a:latin typeface="Cambria Math" panose="02040503050406030204" pitchFamily="18" charset="0"/>
                        <a:ea typeface="Cambria Math" panose="02040503050406030204" pitchFamily="18" charset="0"/>
                      </a:rPr>
                      <m:t>∝ </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1</m:t>
                        </m:r>
                      </m:num>
                      <m:den>
                        <m:eqArr>
                          <m:eqArrPr>
                            <m:ctrlPr>
                              <a:rPr lang="en-US" sz="2400" b="0" i="1" smtClean="0">
                                <a:latin typeface="Cambria Math" panose="02040503050406030204" pitchFamily="18" charset="0"/>
                                <a:ea typeface="Cambria Math" panose="02040503050406030204" pitchFamily="18" charset="0"/>
                              </a:rPr>
                            </m:ctrlPr>
                          </m:eqArrPr>
                          <m:e>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𝛿</m:t>
                                </m:r>
                              </m:e>
                              <m:sup>
                                <m:r>
                                  <a:rPr lang="en-US" sz="2400" b="0" i="1" smtClean="0">
                                    <a:latin typeface="Cambria Math" panose="02040503050406030204" pitchFamily="18" charset="0"/>
                                    <a:ea typeface="Cambria Math" panose="02040503050406030204" pitchFamily="18" charset="0"/>
                                  </a:rPr>
                                  <m:t>𝐷</m:t>
                                </m:r>
                              </m:sup>
                            </m:sSup>
                          </m:e>
                          <m:e>
                            <m:r>
                              <a:rPr lang="en-US" sz="2400" b="0" i="1" smtClean="0">
                                <a:latin typeface="Cambria Math" panose="02040503050406030204" pitchFamily="18" charset="0"/>
                                <a:ea typeface="Cambria Math" panose="02040503050406030204" pitchFamily="18" charset="0"/>
                              </a:rPr>
                              <m:t>  </m:t>
                            </m:r>
                          </m:e>
                        </m:eqArr>
                      </m:den>
                    </m:f>
                  </m:oMath>
                </a14:m>
                <a:endParaRPr lang="en-US" sz="2400" dirty="0"/>
              </a:p>
            </p:txBody>
          </p:sp>
        </mc:Choice>
        <mc:Fallback xmlns="">
          <p:sp>
            <p:nvSpPr>
              <p:cNvPr id="11" name="TextBox 10">
                <a:extLst>
                  <a:ext uri="{FF2B5EF4-FFF2-40B4-BE49-F238E27FC236}">
                    <a16:creationId xmlns:a16="http://schemas.microsoft.com/office/drawing/2014/main" id="{61A2480E-5A2A-4241-865F-DA2ED8B5A07A}"/>
                  </a:ext>
                </a:extLst>
              </p:cNvPr>
              <p:cNvSpPr txBox="1">
                <a:spLocks noRot="1" noChangeAspect="1" noMove="1" noResize="1" noEditPoints="1" noAdjustHandles="1" noChangeArrowheads="1" noChangeShapeType="1" noTextEdit="1"/>
              </p:cNvSpPr>
              <p:nvPr/>
            </p:nvSpPr>
            <p:spPr>
              <a:xfrm>
                <a:off x="8166325" y="168274"/>
                <a:ext cx="2291137" cy="681790"/>
              </a:xfrm>
              <a:prstGeom prst="rect">
                <a:avLst/>
              </a:prstGeom>
              <a:blipFill>
                <a:blip r:embed="rId4"/>
                <a:stretch>
                  <a:fillRect l="-4420" b="-18519"/>
                </a:stretch>
              </a:blipFill>
            </p:spPr>
            <p:txBody>
              <a:bodyPr/>
              <a:lstStyle/>
              <a:p>
                <a:r>
                  <a:rPr lang="en-US">
                    <a:noFill/>
                  </a:rPr>
                  <a:t> </a:t>
                </a:r>
              </a:p>
            </p:txBody>
          </p:sp>
        </mc:Fallback>
      </mc:AlternateContent>
    </p:spTree>
    <p:extLst>
      <p:ext uri="{BB962C8B-B14F-4D97-AF65-F5344CB8AC3E}">
        <p14:creationId xmlns:p14="http://schemas.microsoft.com/office/powerpoint/2010/main" val="34312704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7909C-D887-F04D-AB1F-FE03D2008992}"/>
              </a:ext>
            </a:extLst>
          </p:cNvPr>
          <p:cNvSpPr>
            <a:spLocks noGrp="1"/>
          </p:cNvSpPr>
          <p:nvPr>
            <p:ph type="title"/>
          </p:nvPr>
        </p:nvSpPr>
        <p:spPr/>
        <p:txBody>
          <a:bodyPr>
            <a:normAutofit fontScale="90000"/>
          </a:bodyPr>
          <a:lstStyle/>
          <a:p>
            <a:r>
              <a:rPr lang="en-US" dirty="0"/>
              <a:t>Fractal Methods have been Used to Generate Topography and Landforms Used in Movies</a:t>
            </a:r>
            <a:br>
              <a:rPr lang="en-US" dirty="0"/>
            </a:br>
            <a:r>
              <a:rPr lang="en-US" sz="2200" dirty="0"/>
              <a:t>https://</a:t>
            </a:r>
            <a:r>
              <a:rPr lang="en-US" sz="2200" dirty="0" err="1"/>
              <a:t>en.wikipedia.org</a:t>
            </a:r>
            <a:r>
              <a:rPr lang="en-US" sz="2200" dirty="0"/>
              <a:t>/wiki/Computer-</a:t>
            </a:r>
            <a:r>
              <a:rPr lang="en-US" sz="2200" dirty="0" err="1"/>
              <a:t>generated_imagery</a:t>
            </a:r>
            <a:endParaRPr lang="en-US" sz="2200" dirty="0"/>
          </a:p>
        </p:txBody>
      </p:sp>
      <p:pic>
        <p:nvPicPr>
          <p:cNvPr id="6" name="Content Placeholder 5">
            <a:extLst>
              <a:ext uri="{FF2B5EF4-FFF2-40B4-BE49-F238E27FC236}">
                <a16:creationId xmlns:a16="http://schemas.microsoft.com/office/drawing/2014/main" id="{1D4432E1-AB15-A246-8252-AFD31240BC5B}"/>
              </a:ext>
            </a:extLst>
          </p:cNvPr>
          <p:cNvPicPr>
            <a:picLocks noGrp="1" noChangeAspect="1"/>
          </p:cNvPicPr>
          <p:nvPr>
            <p:ph sz="half" idx="1"/>
          </p:nvPr>
        </p:nvPicPr>
        <p:blipFill>
          <a:blip r:embed="rId2"/>
          <a:stretch>
            <a:fillRect/>
          </a:stretch>
        </p:blipFill>
        <p:spPr>
          <a:xfrm>
            <a:off x="510651" y="2591172"/>
            <a:ext cx="5181600" cy="2820243"/>
          </a:xfrm>
        </p:spPr>
      </p:pic>
      <p:pic>
        <p:nvPicPr>
          <p:cNvPr id="9" name="Content Placeholder 8">
            <a:extLst>
              <a:ext uri="{FF2B5EF4-FFF2-40B4-BE49-F238E27FC236}">
                <a16:creationId xmlns:a16="http://schemas.microsoft.com/office/drawing/2014/main" id="{3F216FD8-AEB3-E84A-949E-A30B9CD32E90}"/>
              </a:ext>
            </a:extLst>
          </p:cNvPr>
          <p:cNvPicPr>
            <a:picLocks noGrp="1" noChangeAspect="1"/>
          </p:cNvPicPr>
          <p:nvPr>
            <p:ph sz="half" idx="2"/>
          </p:nvPr>
        </p:nvPicPr>
        <p:blipFill>
          <a:blip r:embed="rId3"/>
          <a:stretch>
            <a:fillRect/>
          </a:stretch>
        </p:blipFill>
        <p:spPr>
          <a:xfrm>
            <a:off x="6172200" y="2272745"/>
            <a:ext cx="5181600" cy="3457098"/>
          </a:xfrm>
        </p:spPr>
      </p:pic>
      <p:sp>
        <p:nvSpPr>
          <p:cNvPr id="7" name="TextBox 6">
            <a:extLst>
              <a:ext uri="{FF2B5EF4-FFF2-40B4-BE49-F238E27FC236}">
                <a16:creationId xmlns:a16="http://schemas.microsoft.com/office/drawing/2014/main" id="{D0075401-BEEF-3047-A7DF-4E6C63DA0ABF}"/>
              </a:ext>
            </a:extLst>
          </p:cNvPr>
          <p:cNvSpPr txBox="1"/>
          <p:nvPr/>
        </p:nvSpPr>
        <p:spPr>
          <a:xfrm>
            <a:off x="876866" y="2074460"/>
            <a:ext cx="4421875" cy="369332"/>
          </a:xfrm>
          <a:prstGeom prst="rect">
            <a:avLst/>
          </a:prstGeom>
          <a:noFill/>
        </p:spPr>
        <p:txBody>
          <a:bodyPr wrap="square" rtlCol="0">
            <a:spAutoFit/>
          </a:bodyPr>
          <a:lstStyle/>
          <a:p>
            <a:pPr algn="ctr"/>
            <a:r>
              <a:rPr lang="en-US" dirty="0"/>
              <a:t>CGI Mountains in Movies</a:t>
            </a:r>
          </a:p>
        </p:txBody>
      </p:sp>
    </p:spTree>
    <p:extLst>
      <p:ext uri="{BB962C8B-B14F-4D97-AF65-F5344CB8AC3E}">
        <p14:creationId xmlns:p14="http://schemas.microsoft.com/office/powerpoint/2010/main" val="36310654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0D31D-B007-1B4A-8C42-4BA7623E5454}"/>
              </a:ext>
            </a:extLst>
          </p:cNvPr>
          <p:cNvSpPr>
            <a:spLocks noGrp="1"/>
          </p:cNvSpPr>
          <p:nvPr>
            <p:ph type="ctrTitle"/>
          </p:nvPr>
        </p:nvSpPr>
        <p:spPr/>
        <p:txBody>
          <a:bodyPr>
            <a:normAutofit/>
          </a:bodyPr>
          <a:lstStyle/>
          <a:p>
            <a:r>
              <a:rPr lang="en-US" sz="4000" dirty="0"/>
              <a:t>Other Examples of Scaling and Fractal Dimensions</a:t>
            </a:r>
            <a:br>
              <a:rPr lang="en-US" sz="4000" dirty="0"/>
            </a:br>
            <a:r>
              <a:rPr lang="en-US" sz="2800" dirty="0"/>
              <a:t>(Courtesy Bruce Malamud, Kings College)</a:t>
            </a:r>
          </a:p>
        </p:txBody>
      </p:sp>
    </p:spTree>
    <p:extLst>
      <p:ext uri="{BB962C8B-B14F-4D97-AF65-F5344CB8AC3E}">
        <p14:creationId xmlns:p14="http://schemas.microsoft.com/office/powerpoint/2010/main" val="25183166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a:extLst>
              <a:ext uri="{FF2B5EF4-FFF2-40B4-BE49-F238E27FC236}">
                <a16:creationId xmlns:a16="http://schemas.microsoft.com/office/drawing/2014/main" id="{55B00C1B-718D-864C-8002-51E73C809E0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5989638" y="323850"/>
            <a:ext cx="4521199" cy="626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0" name="Picture 3">
            <a:extLst>
              <a:ext uri="{FF2B5EF4-FFF2-40B4-BE49-F238E27FC236}">
                <a16:creationId xmlns:a16="http://schemas.microsoft.com/office/drawing/2014/main" id="{E9C7F621-3836-3744-BD75-7B6B1B12F332}"/>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192338" y="323851"/>
            <a:ext cx="4538662" cy="628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22">
            <a:extLst>
              <a:ext uri="{FF2B5EF4-FFF2-40B4-BE49-F238E27FC236}">
                <a16:creationId xmlns:a16="http://schemas.microsoft.com/office/drawing/2014/main" id="{A3388EA1-DAD1-CC48-B0EF-B63E440C00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126" y="1787526"/>
            <a:ext cx="4075113" cy="425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23">
            <a:extLst>
              <a:ext uri="{FF2B5EF4-FFF2-40B4-BE49-F238E27FC236}">
                <a16:creationId xmlns:a16="http://schemas.microsoft.com/office/drawing/2014/main" id="{2FA0966C-6EE8-9748-BC49-8014FE7AB0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6214" y="1657351"/>
            <a:ext cx="3889375"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8460" name="Rectangle 28">
            <a:extLst>
              <a:ext uri="{FF2B5EF4-FFF2-40B4-BE49-F238E27FC236}">
                <a16:creationId xmlns:a16="http://schemas.microsoft.com/office/drawing/2014/main" id="{1B5DF888-64FB-E84B-B7BC-19CB6A15AD0F}"/>
              </a:ext>
            </a:extLst>
          </p:cNvPr>
          <p:cNvSpPr>
            <a:spLocks noGrp="1" noChangeArrowheads="1"/>
          </p:cNvSpPr>
          <p:nvPr>
            <p:ph type="title"/>
          </p:nvPr>
        </p:nvSpPr>
        <p:spPr>
          <a:xfrm>
            <a:off x="2139950" y="411163"/>
            <a:ext cx="8528050" cy="1143000"/>
          </a:xfrm>
          <a:effectLst>
            <a:outerShdw blurRad="63500" dist="35921" dir="2700000" algn="ctr" rotWithShape="0">
              <a:schemeClr val="bg2">
                <a:alpha val="50000"/>
              </a:schemeClr>
            </a:outerShdw>
          </a:effectLst>
        </p:spPr>
        <p:txBody>
          <a:bodyPr/>
          <a:lstStyle/>
          <a:p>
            <a:pPr>
              <a:defRPr/>
            </a:pPr>
            <a:r>
              <a:rPr lang="en-GB" altLang="en-US" b="1">
                <a:solidFill>
                  <a:srgbClr val="000099"/>
                </a:solidFill>
                <a:ea typeface="ＭＳ Ｐゴシック" panose="020B0600070205080204" pitchFamily="34" charset="-128"/>
              </a:rPr>
              <a:t>Fractal Dimension</a:t>
            </a:r>
            <a:endParaRPr lang="en-US" altLang="en-US" b="1">
              <a:solidFill>
                <a:srgbClr val="000099"/>
              </a:solidFill>
              <a:ea typeface="ＭＳ Ｐゴシック" panose="020B0600070205080204" pitchFamily="34" charset="-128"/>
            </a:endParaRPr>
          </a:p>
        </p:txBody>
      </p:sp>
      <p:sp>
        <p:nvSpPr>
          <p:cNvPr id="89094" name="Line 29">
            <a:extLst>
              <a:ext uri="{FF2B5EF4-FFF2-40B4-BE49-F238E27FC236}">
                <a16:creationId xmlns:a16="http://schemas.microsoft.com/office/drawing/2014/main" id="{FEBF717D-89E9-5849-B063-D059ADDDCC46}"/>
              </a:ext>
            </a:extLst>
          </p:cNvPr>
          <p:cNvSpPr>
            <a:spLocks noChangeShapeType="1"/>
          </p:cNvSpPr>
          <p:nvPr/>
        </p:nvSpPr>
        <p:spPr bwMode="auto">
          <a:xfrm>
            <a:off x="3149600" y="1466850"/>
            <a:ext cx="6383338" cy="0"/>
          </a:xfrm>
          <a:prstGeom prst="line">
            <a:avLst/>
          </a:prstGeom>
          <a:noFill/>
          <a:ln w="57150" cmpd="thinThick">
            <a:solidFill>
              <a:schemeClr val="accent2"/>
            </a:solidFill>
            <a:round/>
            <a:headEnd/>
            <a:tailEnd/>
          </a:ln>
          <a:extLst>
            <a:ext uri="{909E8E84-426E-40DD-AFC4-6F175D3DCCD1}">
              <a14:hiddenFill xmlns:a14="http://schemas.microsoft.com/office/drawing/2010/main">
                <a:noFill/>
              </a14:hiddenFill>
            </a:ext>
          </a:extLst>
        </p:spPr>
        <p:txBody>
          <a:bodyPr anchor="ctr"/>
          <a:lstStyle/>
          <a:p>
            <a:endParaRPr lang="en-US"/>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Rectangle 2">
            <a:extLst>
              <a:ext uri="{FF2B5EF4-FFF2-40B4-BE49-F238E27FC236}">
                <a16:creationId xmlns:a16="http://schemas.microsoft.com/office/drawing/2014/main" id="{EB1DB99C-3510-FF40-B150-DB5AC379EAF5}"/>
              </a:ext>
            </a:extLst>
          </p:cNvPr>
          <p:cNvSpPr>
            <a:spLocks noGrp="1" noChangeArrowheads="1"/>
          </p:cNvSpPr>
          <p:nvPr>
            <p:ph type="title"/>
          </p:nvPr>
        </p:nvSpPr>
        <p:spPr>
          <a:xfrm>
            <a:off x="2124075" y="-185738"/>
            <a:ext cx="8408988" cy="1143001"/>
          </a:xfrm>
          <a:effectLst>
            <a:outerShdw blurRad="63500" dist="35921" dir="2700000" algn="ctr" rotWithShape="0">
              <a:schemeClr val="bg2">
                <a:alpha val="50000"/>
              </a:schemeClr>
            </a:outerShdw>
          </a:effectLst>
        </p:spPr>
        <p:txBody>
          <a:bodyPr/>
          <a:lstStyle/>
          <a:p>
            <a:pPr>
              <a:defRPr/>
            </a:pPr>
            <a:r>
              <a:rPr lang="en-GB" altLang="en-US" sz="3800" b="1">
                <a:solidFill>
                  <a:srgbClr val="000099"/>
                </a:solidFill>
                <a:ea typeface="ＭＳ Ｐゴシック" panose="020B0600070205080204" pitchFamily="34" charset="-128"/>
              </a:rPr>
              <a:t>Measuring </a:t>
            </a:r>
            <a:r>
              <a:rPr lang="en-GB" altLang="en-US" sz="3800" b="1" i="1">
                <a:solidFill>
                  <a:srgbClr val="000099"/>
                </a:solidFill>
                <a:ea typeface="ＭＳ Ｐゴシック" panose="020B0600070205080204" pitchFamily="34" charset="-128"/>
              </a:rPr>
              <a:t>D</a:t>
            </a:r>
            <a:r>
              <a:rPr lang="en-GB" altLang="en-US" sz="3800" b="1">
                <a:solidFill>
                  <a:srgbClr val="000099"/>
                </a:solidFill>
                <a:ea typeface="ＭＳ Ｐゴシック" panose="020B0600070205080204" pitchFamily="34" charset="-128"/>
              </a:rPr>
              <a:t>, Ruler Technique</a:t>
            </a:r>
            <a:endParaRPr lang="en-US" altLang="en-US" sz="3800" b="1" i="1">
              <a:solidFill>
                <a:srgbClr val="000099"/>
              </a:solidFill>
              <a:ea typeface="ＭＳ Ｐゴシック" panose="020B0600070205080204" pitchFamily="34" charset="-128"/>
            </a:endParaRPr>
          </a:p>
        </p:txBody>
      </p:sp>
      <p:sp>
        <p:nvSpPr>
          <p:cNvPr id="91138" name="Line 3">
            <a:extLst>
              <a:ext uri="{FF2B5EF4-FFF2-40B4-BE49-F238E27FC236}">
                <a16:creationId xmlns:a16="http://schemas.microsoft.com/office/drawing/2014/main" id="{2F17036F-3536-254B-9612-0DAEA0C5EFD9}"/>
              </a:ext>
            </a:extLst>
          </p:cNvPr>
          <p:cNvSpPr>
            <a:spLocks noChangeShapeType="1"/>
          </p:cNvSpPr>
          <p:nvPr/>
        </p:nvSpPr>
        <p:spPr bwMode="auto">
          <a:xfrm>
            <a:off x="3149600" y="836613"/>
            <a:ext cx="6383338" cy="0"/>
          </a:xfrm>
          <a:prstGeom prst="line">
            <a:avLst/>
          </a:prstGeom>
          <a:noFill/>
          <a:ln w="57150" cmpd="thinThick">
            <a:solidFill>
              <a:schemeClr val="accent2"/>
            </a:solidFill>
            <a:round/>
            <a:headEnd/>
            <a:tailEnd/>
          </a:ln>
          <a:extLst>
            <a:ext uri="{909E8E84-426E-40DD-AFC4-6F175D3DCCD1}">
              <a14:hiddenFill xmlns:a14="http://schemas.microsoft.com/office/drawing/2010/main">
                <a:noFill/>
              </a14:hiddenFill>
            </a:ext>
          </a:extLst>
        </p:spPr>
        <p:txBody>
          <a:bodyPr anchor="ctr"/>
          <a:lstStyle/>
          <a:p>
            <a:endParaRPr lang="en-US"/>
          </a:p>
        </p:txBody>
      </p:sp>
      <p:pic>
        <p:nvPicPr>
          <p:cNvPr id="91139" name="Picture 16">
            <a:extLst>
              <a:ext uri="{FF2B5EF4-FFF2-40B4-BE49-F238E27FC236}">
                <a16:creationId xmlns:a16="http://schemas.microsoft.com/office/drawing/2014/main" id="{C3DD387A-C1EF-A149-BCF4-0A65CC1E8B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819"/>
          <a:stretch>
            <a:fillRect/>
          </a:stretch>
        </p:blipFill>
        <p:spPr bwMode="auto">
          <a:xfrm>
            <a:off x="4068566" y="1678305"/>
            <a:ext cx="7245991" cy="4649487"/>
          </a:xfrm>
          <a:prstGeom prst="rect">
            <a:avLst/>
          </a:prstGeom>
          <a:solidFill>
            <a:schemeClr val="bg1"/>
          </a:solidFill>
          <a:ln w="9525">
            <a:solidFill>
              <a:schemeClr val="tx1"/>
            </a:solidFill>
            <a:miter lim="800000"/>
            <a:headEnd/>
            <a:tailEnd/>
          </a:ln>
        </p:spPr>
      </p:pic>
      <p:sp>
        <p:nvSpPr>
          <p:cNvPr id="91140" name="Rectangle 6">
            <a:extLst>
              <a:ext uri="{FF2B5EF4-FFF2-40B4-BE49-F238E27FC236}">
                <a16:creationId xmlns:a16="http://schemas.microsoft.com/office/drawing/2014/main" id="{2C226F40-0203-EE47-87DB-8AC9391281B2}"/>
              </a:ext>
            </a:extLst>
          </p:cNvPr>
          <p:cNvSpPr>
            <a:spLocks noChangeArrowheads="1"/>
          </p:cNvSpPr>
          <p:nvPr/>
        </p:nvSpPr>
        <p:spPr bwMode="auto">
          <a:xfrm>
            <a:off x="2211388" y="906464"/>
            <a:ext cx="828516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lnSpc>
                <a:spcPct val="90000"/>
              </a:lnSpc>
              <a:spcBef>
                <a:spcPct val="0"/>
              </a:spcBef>
              <a:buFontTx/>
              <a:buNone/>
            </a:pPr>
            <a:r>
              <a:rPr lang="en-GB" altLang="en-US" sz="1800" b="1">
                <a:latin typeface="Times New Roman" panose="02020603050405020304" pitchFamily="18" charset="0"/>
              </a:rPr>
              <a:t>Mandelbrot, B. B. (1967) How long is the coast of Britain? Statistical self-similarity and fractional dimension. </a:t>
            </a:r>
            <a:r>
              <a:rPr lang="en-GB" altLang="en-US" sz="1800" b="1" i="1">
                <a:latin typeface="Times New Roman" panose="02020603050405020304" pitchFamily="18" charset="0"/>
              </a:rPr>
              <a:t>Science</a:t>
            </a:r>
            <a:r>
              <a:rPr lang="en-GB" altLang="en-US" sz="1800" b="1">
                <a:latin typeface="Times New Roman" panose="02020603050405020304" pitchFamily="18" charset="0"/>
              </a:rPr>
              <a:t>: 156: 636-638.</a:t>
            </a:r>
          </a:p>
        </p:txBody>
      </p:sp>
      <p:sp>
        <p:nvSpPr>
          <p:cNvPr id="91141" name="Text Box 7">
            <a:extLst>
              <a:ext uri="{FF2B5EF4-FFF2-40B4-BE49-F238E27FC236}">
                <a16:creationId xmlns:a16="http://schemas.microsoft.com/office/drawing/2014/main" id="{125C2BD3-7CB0-6549-8BD1-CAC89586E652}"/>
              </a:ext>
            </a:extLst>
          </p:cNvPr>
          <p:cNvSpPr txBox="1">
            <a:spLocks noChangeArrowheads="1"/>
          </p:cNvSpPr>
          <p:nvPr/>
        </p:nvSpPr>
        <p:spPr bwMode="auto">
          <a:xfrm>
            <a:off x="372314" y="1678305"/>
            <a:ext cx="2306637" cy="663575"/>
          </a:xfrm>
          <a:prstGeom prst="rect">
            <a:avLst/>
          </a:prstGeom>
          <a:solidFill>
            <a:srgbClr val="FFFF00"/>
          </a:solidFill>
          <a:ln w="9525">
            <a:solidFill>
              <a:schemeClr val="tx1"/>
            </a:solidFill>
            <a:miter lim="800000"/>
            <a:headEnd/>
            <a:tailEnd/>
          </a:ln>
        </p:spPr>
        <p:txBody>
          <a:bodyPr lIns="18000" tIns="18000" rIns="18000" bIns="18000">
            <a:spAutoFit/>
          </a:bodyPr>
          <a:lstStyle>
            <a:lvl1pPr marL="447675" indent="-447675">
              <a:spcBef>
                <a:spcPct val="20000"/>
              </a:spcBef>
              <a:buChar char="•"/>
              <a:tabLst>
                <a:tab pos="265113" algn="l"/>
              </a:tabLst>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tabLst>
                <a:tab pos="265113" algn="l"/>
              </a:tabLst>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tabLst>
                <a:tab pos="265113" algn="l"/>
              </a:tabLst>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tabLst>
                <a:tab pos="265113" algn="l"/>
              </a:tabLst>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tabLst>
                <a:tab pos="265113" algn="l"/>
              </a:tabLst>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265113" algn="l"/>
              </a:tabLst>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265113" algn="l"/>
              </a:tabLst>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265113" algn="l"/>
              </a:tabLst>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265113" algn="l"/>
              </a:tabLst>
              <a:defRPr sz="2000">
                <a:solidFill>
                  <a:schemeClr val="tx1"/>
                </a:solidFill>
                <a:latin typeface="Tahoma" panose="020B0604030504040204" pitchFamily="34" charset="0"/>
                <a:ea typeface="ＭＳ Ｐゴシック" panose="020B0600070205080204" pitchFamily="34" charset="-128"/>
              </a:defRPr>
            </a:lvl9pPr>
          </a:lstStyle>
          <a:p>
            <a:pPr>
              <a:lnSpc>
                <a:spcPct val="80000"/>
              </a:lnSpc>
              <a:spcBef>
                <a:spcPct val="0"/>
              </a:spcBef>
              <a:buFontTx/>
              <a:buNone/>
            </a:pPr>
            <a:r>
              <a:rPr lang="en-GB" altLang="en-US" sz="1700" b="1" i="1" dirty="0">
                <a:solidFill>
                  <a:schemeClr val="accent2"/>
                </a:solidFill>
                <a:latin typeface="Times New Roman" panose="02020603050405020304" pitchFamily="18" charset="0"/>
              </a:rPr>
              <a:t>r</a:t>
            </a:r>
            <a:r>
              <a:rPr lang="en-GB" altLang="en-US" sz="1700" b="1" dirty="0">
                <a:solidFill>
                  <a:schemeClr val="accent2"/>
                </a:solidFill>
                <a:latin typeface="Times New Roman" panose="02020603050405020304" pitchFamily="18" charset="0"/>
              </a:rPr>
              <a:t> 	= 	ruler segment length</a:t>
            </a:r>
          </a:p>
          <a:p>
            <a:pPr>
              <a:lnSpc>
                <a:spcPct val="80000"/>
              </a:lnSpc>
              <a:spcBef>
                <a:spcPct val="0"/>
              </a:spcBef>
              <a:buFontTx/>
              <a:buNone/>
            </a:pPr>
            <a:r>
              <a:rPr lang="en-GB" altLang="en-US" sz="1700" b="1" i="1" dirty="0">
                <a:solidFill>
                  <a:schemeClr val="accent2"/>
                </a:solidFill>
                <a:latin typeface="Times New Roman" panose="02020603050405020304" pitchFamily="18" charset="0"/>
              </a:rPr>
              <a:t>N</a:t>
            </a:r>
            <a:r>
              <a:rPr lang="en-GB" altLang="en-US" sz="1700" b="1" dirty="0">
                <a:solidFill>
                  <a:schemeClr val="accent2"/>
                </a:solidFill>
                <a:latin typeface="Times New Roman" panose="02020603050405020304" pitchFamily="18" charset="0"/>
              </a:rPr>
              <a:t> 	= 	# ruler segments </a:t>
            </a:r>
          </a:p>
        </p:txBody>
      </p:sp>
      <p:sp>
        <p:nvSpPr>
          <p:cNvPr id="91142" name="Text Box 8">
            <a:extLst>
              <a:ext uri="{FF2B5EF4-FFF2-40B4-BE49-F238E27FC236}">
                <a16:creationId xmlns:a16="http://schemas.microsoft.com/office/drawing/2014/main" id="{7923A58D-D7E1-0840-B535-957A649F0CCF}"/>
              </a:ext>
            </a:extLst>
          </p:cNvPr>
          <p:cNvSpPr txBox="1">
            <a:spLocks noChangeArrowheads="1"/>
          </p:cNvSpPr>
          <p:nvPr/>
        </p:nvSpPr>
        <p:spPr bwMode="auto">
          <a:xfrm>
            <a:off x="372314" y="2478092"/>
            <a:ext cx="1612900" cy="457200"/>
          </a:xfrm>
          <a:prstGeom prst="rect">
            <a:avLst/>
          </a:prstGeom>
          <a:solidFill>
            <a:srgbClr val="FFFF00"/>
          </a:solidFill>
          <a:ln w="9525">
            <a:solidFill>
              <a:schemeClr val="tx1"/>
            </a:solidFill>
            <a:miter lim="800000"/>
            <a:headEnd/>
            <a:tailEnd/>
          </a:ln>
        </p:spPr>
        <p:txBody>
          <a:bodyPr lIns="18000" tIns="18000" rIns="18000" bIns="18000">
            <a:spAutoFit/>
          </a:bodyPr>
          <a:lstStyle>
            <a:lvl1pPr marL="447675" indent="-447675">
              <a:spcBef>
                <a:spcPct val="20000"/>
              </a:spcBef>
              <a:buChar char="•"/>
              <a:tabLst>
                <a:tab pos="265113" algn="l"/>
              </a:tabLst>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tabLst>
                <a:tab pos="265113" algn="l"/>
              </a:tabLst>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tabLst>
                <a:tab pos="265113" algn="l"/>
              </a:tabLst>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tabLst>
                <a:tab pos="265113" algn="l"/>
              </a:tabLst>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tabLst>
                <a:tab pos="265113" algn="l"/>
              </a:tabLst>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265113" algn="l"/>
              </a:tabLst>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265113" algn="l"/>
              </a:tabLst>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265113" algn="l"/>
              </a:tabLst>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265113" algn="l"/>
              </a:tabLst>
              <a:defRPr sz="2000">
                <a:solidFill>
                  <a:schemeClr val="tx1"/>
                </a:solidFill>
                <a:latin typeface="Tahoma" panose="020B0604030504040204" pitchFamily="34" charset="0"/>
                <a:ea typeface="ＭＳ Ｐゴシック" panose="020B0600070205080204" pitchFamily="34" charset="-128"/>
              </a:defRPr>
            </a:lvl9pPr>
          </a:lstStyle>
          <a:p>
            <a:pPr>
              <a:lnSpc>
                <a:spcPct val="80000"/>
              </a:lnSpc>
              <a:spcBef>
                <a:spcPct val="0"/>
              </a:spcBef>
              <a:buFontTx/>
              <a:buNone/>
            </a:pPr>
            <a:r>
              <a:rPr lang="en-GB" altLang="en-US" sz="1700" b="1" i="1" dirty="0">
                <a:solidFill>
                  <a:schemeClr val="accent2"/>
                </a:solidFill>
                <a:latin typeface="Times New Roman" panose="02020603050405020304" pitchFamily="18" charset="0"/>
              </a:rPr>
              <a:t>L</a:t>
            </a:r>
            <a:r>
              <a:rPr lang="en-GB" altLang="en-US" sz="1700" b="1" dirty="0">
                <a:solidFill>
                  <a:schemeClr val="accent2"/>
                </a:solidFill>
                <a:latin typeface="Times New Roman" panose="02020603050405020304" pitchFamily="18" charset="0"/>
              </a:rPr>
              <a:t> 	= 	</a:t>
            </a:r>
            <a:r>
              <a:rPr lang="en-GB" altLang="en-US" sz="1700" b="1" i="1" dirty="0">
                <a:solidFill>
                  <a:schemeClr val="accent2"/>
                </a:solidFill>
                <a:latin typeface="Times New Roman" panose="02020603050405020304" pitchFamily="18" charset="0"/>
              </a:rPr>
              <a:t>r</a:t>
            </a:r>
            <a:r>
              <a:rPr lang="en-GB" altLang="en-US" sz="1700" b="1" dirty="0">
                <a:solidFill>
                  <a:schemeClr val="accent2"/>
                </a:solidFill>
                <a:latin typeface="Times New Roman" panose="02020603050405020304" pitchFamily="18" charset="0"/>
              </a:rPr>
              <a:t> </a:t>
            </a:r>
            <a:r>
              <a:rPr lang="en-US" altLang="en-US" sz="1700" b="1" dirty="0">
                <a:solidFill>
                  <a:schemeClr val="accent2"/>
                </a:solidFill>
                <a:latin typeface="Times New Roman" panose="02020603050405020304" pitchFamily="18" charset="0"/>
              </a:rPr>
              <a:t>×</a:t>
            </a:r>
            <a:r>
              <a:rPr lang="en-GB" altLang="en-US" sz="1700" b="1" dirty="0">
                <a:solidFill>
                  <a:schemeClr val="accent2"/>
                </a:solidFill>
                <a:latin typeface="Times New Roman" panose="02020603050405020304" pitchFamily="18" charset="0"/>
              </a:rPr>
              <a:t> </a:t>
            </a:r>
            <a:r>
              <a:rPr lang="en-GB" altLang="en-US" sz="1700" b="1" i="1" dirty="0">
                <a:solidFill>
                  <a:schemeClr val="accent2"/>
                </a:solidFill>
                <a:latin typeface="Times New Roman" panose="02020603050405020304" pitchFamily="18" charset="0"/>
              </a:rPr>
              <a:t>N</a:t>
            </a:r>
            <a:r>
              <a:rPr lang="en-GB" altLang="en-US" sz="1700" b="1" dirty="0">
                <a:solidFill>
                  <a:schemeClr val="accent2"/>
                </a:solidFill>
                <a:latin typeface="Times New Roman" panose="02020603050405020304" pitchFamily="18" charset="0"/>
              </a:rPr>
              <a:t> </a:t>
            </a:r>
          </a:p>
          <a:p>
            <a:pPr>
              <a:lnSpc>
                <a:spcPct val="80000"/>
              </a:lnSpc>
              <a:spcBef>
                <a:spcPct val="0"/>
              </a:spcBef>
              <a:buFontTx/>
              <a:buNone/>
            </a:pPr>
            <a:r>
              <a:rPr lang="en-GB" altLang="en-US" sz="1700" b="1" dirty="0">
                <a:solidFill>
                  <a:schemeClr val="accent2"/>
                </a:solidFill>
                <a:latin typeface="Times New Roman" panose="02020603050405020304" pitchFamily="18" charset="0"/>
              </a:rPr>
              <a:t>	= total length </a:t>
            </a:r>
          </a:p>
        </p:txBody>
      </p:sp>
      <p:sp>
        <p:nvSpPr>
          <p:cNvPr id="2" name="TextBox 1">
            <a:extLst>
              <a:ext uri="{FF2B5EF4-FFF2-40B4-BE49-F238E27FC236}">
                <a16:creationId xmlns:a16="http://schemas.microsoft.com/office/drawing/2014/main" id="{E07AF537-BC69-8A41-A1BD-F683B2046667}"/>
              </a:ext>
            </a:extLst>
          </p:cNvPr>
          <p:cNvSpPr txBox="1"/>
          <p:nvPr/>
        </p:nvSpPr>
        <p:spPr>
          <a:xfrm>
            <a:off x="372314" y="3159027"/>
            <a:ext cx="3521592" cy="584775"/>
          </a:xfrm>
          <a:prstGeom prst="rect">
            <a:avLst/>
          </a:prstGeom>
          <a:noFill/>
        </p:spPr>
        <p:txBody>
          <a:bodyPr wrap="square" rtlCol="0">
            <a:spAutoFit/>
          </a:bodyPr>
          <a:lstStyle/>
          <a:p>
            <a:r>
              <a:rPr lang="en-US" sz="3200" dirty="0">
                <a:solidFill>
                  <a:srgbClr val="FF0000"/>
                </a:solidFill>
              </a:rPr>
              <a:t>Coastline of Brazil</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5">
            <a:extLst>
              <a:ext uri="{FF2B5EF4-FFF2-40B4-BE49-F238E27FC236}">
                <a16:creationId xmlns:a16="http://schemas.microsoft.com/office/drawing/2014/main" id="{652CE5F2-345D-274C-8676-C7BB164C2F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0148" y="1252538"/>
            <a:ext cx="5580063" cy="52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3737" name="Rectangle 9">
            <a:extLst>
              <a:ext uri="{FF2B5EF4-FFF2-40B4-BE49-F238E27FC236}">
                <a16:creationId xmlns:a16="http://schemas.microsoft.com/office/drawing/2014/main" id="{E440AAC1-AD53-574F-BDD1-5C042BF393ED}"/>
              </a:ext>
            </a:extLst>
          </p:cNvPr>
          <p:cNvSpPr>
            <a:spLocks noGrp="1" noChangeArrowheads="1"/>
          </p:cNvSpPr>
          <p:nvPr>
            <p:ph type="title"/>
          </p:nvPr>
        </p:nvSpPr>
        <p:spPr>
          <a:xfrm>
            <a:off x="2124075" y="90488"/>
            <a:ext cx="8408988" cy="1143000"/>
          </a:xfrm>
          <a:effectLst>
            <a:outerShdw blurRad="63500" dist="35921" dir="2700000" algn="ctr" rotWithShape="0">
              <a:schemeClr val="bg2">
                <a:alpha val="50000"/>
              </a:schemeClr>
            </a:outerShdw>
          </a:effectLst>
        </p:spPr>
        <p:txBody>
          <a:bodyPr/>
          <a:lstStyle/>
          <a:p>
            <a:pPr>
              <a:defRPr/>
            </a:pPr>
            <a:r>
              <a:rPr lang="en-GB" altLang="en-US" sz="4000" b="1">
                <a:solidFill>
                  <a:srgbClr val="000099"/>
                </a:solidFill>
                <a:ea typeface="ＭＳ Ｐゴシック" panose="020B0600070205080204" pitchFamily="34" charset="-128"/>
              </a:rPr>
              <a:t>Measuring </a:t>
            </a:r>
            <a:r>
              <a:rPr lang="en-GB" altLang="en-US" sz="4000" b="1" i="1">
                <a:solidFill>
                  <a:srgbClr val="000099"/>
                </a:solidFill>
                <a:ea typeface="ＭＳ Ｐゴシック" panose="020B0600070205080204" pitchFamily="34" charset="-128"/>
              </a:rPr>
              <a:t>D</a:t>
            </a:r>
            <a:r>
              <a:rPr lang="en-GB" altLang="en-US" sz="4000" b="1">
                <a:solidFill>
                  <a:srgbClr val="000099"/>
                </a:solidFill>
                <a:ea typeface="ＭＳ Ｐゴシック" panose="020B0600070205080204" pitchFamily="34" charset="-128"/>
              </a:rPr>
              <a:t>, Ruler Technique</a:t>
            </a:r>
            <a:endParaRPr lang="en-US" altLang="en-US" sz="4000" b="1">
              <a:solidFill>
                <a:srgbClr val="000099"/>
              </a:solidFill>
              <a:ea typeface="ＭＳ Ｐゴシック" panose="020B0600070205080204" pitchFamily="34" charset="-128"/>
            </a:endParaRPr>
          </a:p>
        </p:txBody>
      </p:sp>
      <p:sp>
        <p:nvSpPr>
          <p:cNvPr id="93187" name="Line 10">
            <a:extLst>
              <a:ext uri="{FF2B5EF4-FFF2-40B4-BE49-F238E27FC236}">
                <a16:creationId xmlns:a16="http://schemas.microsoft.com/office/drawing/2014/main" id="{11F42F12-9BBB-B349-AA3A-3513126AA82A}"/>
              </a:ext>
            </a:extLst>
          </p:cNvPr>
          <p:cNvSpPr>
            <a:spLocks noChangeShapeType="1"/>
          </p:cNvSpPr>
          <p:nvPr/>
        </p:nvSpPr>
        <p:spPr bwMode="auto">
          <a:xfrm>
            <a:off x="3149600" y="1112838"/>
            <a:ext cx="6383338" cy="0"/>
          </a:xfrm>
          <a:prstGeom prst="line">
            <a:avLst/>
          </a:prstGeom>
          <a:noFill/>
          <a:ln w="57150" cmpd="thinThick">
            <a:solidFill>
              <a:schemeClr val="accent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3188" name="Text Box 6">
            <a:extLst>
              <a:ext uri="{FF2B5EF4-FFF2-40B4-BE49-F238E27FC236}">
                <a16:creationId xmlns:a16="http://schemas.microsoft.com/office/drawing/2014/main" id="{EFD59D87-510B-384E-B387-CC4D77BD2235}"/>
              </a:ext>
            </a:extLst>
          </p:cNvPr>
          <p:cNvSpPr txBox="1">
            <a:spLocks noChangeArrowheads="1"/>
          </p:cNvSpPr>
          <p:nvPr/>
        </p:nvSpPr>
        <p:spPr bwMode="auto">
          <a:xfrm>
            <a:off x="372314" y="1864470"/>
            <a:ext cx="2516187" cy="663575"/>
          </a:xfrm>
          <a:prstGeom prst="rect">
            <a:avLst/>
          </a:prstGeom>
          <a:solidFill>
            <a:srgbClr val="FFFF00"/>
          </a:solidFill>
          <a:ln w="9525">
            <a:solidFill>
              <a:schemeClr val="tx1"/>
            </a:solidFill>
            <a:miter lim="800000"/>
            <a:headEnd/>
            <a:tailEnd/>
          </a:ln>
        </p:spPr>
        <p:txBody>
          <a:bodyPr lIns="18000" tIns="18000" rIns="18000" bIns="18000">
            <a:spAutoFit/>
          </a:bodyPr>
          <a:lstStyle>
            <a:lvl1pPr marL="447675" indent="-447675">
              <a:spcBef>
                <a:spcPct val="20000"/>
              </a:spcBef>
              <a:buChar char="•"/>
              <a:tabLst>
                <a:tab pos="265113" algn="l"/>
              </a:tabLst>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tabLst>
                <a:tab pos="265113" algn="l"/>
              </a:tabLst>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tabLst>
                <a:tab pos="265113" algn="l"/>
              </a:tabLst>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tabLst>
                <a:tab pos="265113" algn="l"/>
              </a:tabLst>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tabLst>
                <a:tab pos="265113" algn="l"/>
              </a:tabLst>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265113" algn="l"/>
              </a:tabLst>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265113" algn="l"/>
              </a:tabLst>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265113" algn="l"/>
              </a:tabLst>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265113" algn="l"/>
              </a:tabLst>
              <a:defRPr sz="2000">
                <a:solidFill>
                  <a:schemeClr val="tx1"/>
                </a:solidFill>
                <a:latin typeface="Tahoma" panose="020B0604030504040204" pitchFamily="34" charset="0"/>
                <a:ea typeface="ＭＳ Ｐゴシック" panose="020B0600070205080204" pitchFamily="34" charset="-128"/>
              </a:defRPr>
            </a:lvl9pPr>
          </a:lstStyle>
          <a:p>
            <a:pPr>
              <a:lnSpc>
                <a:spcPct val="80000"/>
              </a:lnSpc>
              <a:spcBef>
                <a:spcPct val="0"/>
              </a:spcBef>
              <a:buFontTx/>
              <a:buNone/>
            </a:pPr>
            <a:r>
              <a:rPr lang="en-GB" altLang="en-US" sz="1700" b="1" i="1" dirty="0">
                <a:solidFill>
                  <a:schemeClr val="accent2"/>
                </a:solidFill>
                <a:latin typeface="Times New Roman" panose="02020603050405020304" pitchFamily="18" charset="0"/>
              </a:rPr>
              <a:t>r</a:t>
            </a:r>
            <a:r>
              <a:rPr lang="en-GB" altLang="en-US" sz="1700" b="1" dirty="0">
                <a:solidFill>
                  <a:schemeClr val="accent2"/>
                </a:solidFill>
                <a:latin typeface="Times New Roman" panose="02020603050405020304" pitchFamily="18" charset="0"/>
              </a:rPr>
              <a:t> 	= 	ruler segment length</a:t>
            </a:r>
          </a:p>
          <a:p>
            <a:pPr>
              <a:lnSpc>
                <a:spcPct val="80000"/>
              </a:lnSpc>
              <a:spcBef>
                <a:spcPct val="0"/>
              </a:spcBef>
              <a:buFontTx/>
              <a:buNone/>
            </a:pPr>
            <a:r>
              <a:rPr lang="en-GB" altLang="en-US" sz="1700" b="1" i="1" dirty="0">
                <a:solidFill>
                  <a:schemeClr val="accent2"/>
                </a:solidFill>
                <a:latin typeface="Times New Roman" panose="02020603050405020304" pitchFamily="18" charset="0"/>
              </a:rPr>
              <a:t>N</a:t>
            </a:r>
            <a:r>
              <a:rPr lang="en-GB" altLang="en-US" sz="1700" b="1" dirty="0">
                <a:solidFill>
                  <a:schemeClr val="accent2"/>
                </a:solidFill>
                <a:latin typeface="Times New Roman" panose="02020603050405020304" pitchFamily="18" charset="0"/>
              </a:rPr>
              <a:t> 	= 	# ruler segments</a:t>
            </a:r>
          </a:p>
          <a:p>
            <a:pPr>
              <a:lnSpc>
                <a:spcPct val="80000"/>
              </a:lnSpc>
              <a:spcBef>
                <a:spcPct val="0"/>
              </a:spcBef>
              <a:buFontTx/>
              <a:buNone/>
            </a:pPr>
            <a:r>
              <a:rPr lang="en-GB" altLang="en-US" sz="1700" b="1" i="1" dirty="0">
                <a:solidFill>
                  <a:schemeClr val="accent2"/>
                </a:solidFill>
                <a:latin typeface="Times New Roman" panose="02020603050405020304" pitchFamily="18" charset="0"/>
              </a:rPr>
              <a:t>L</a:t>
            </a:r>
            <a:r>
              <a:rPr lang="en-GB" altLang="en-US" sz="1700" b="1" dirty="0">
                <a:solidFill>
                  <a:schemeClr val="accent2"/>
                </a:solidFill>
                <a:latin typeface="Times New Roman" panose="02020603050405020304" pitchFamily="18" charset="0"/>
              </a:rPr>
              <a:t>	=</a:t>
            </a:r>
            <a:r>
              <a:rPr lang="en-GB" altLang="en-US" sz="1700" b="1" i="1" dirty="0">
                <a:solidFill>
                  <a:schemeClr val="accent2"/>
                </a:solidFill>
                <a:latin typeface="Times New Roman" panose="02020603050405020304" pitchFamily="18" charset="0"/>
              </a:rPr>
              <a:t>	r</a:t>
            </a:r>
            <a:r>
              <a:rPr lang="en-GB" altLang="en-US" sz="1700" b="1" dirty="0">
                <a:solidFill>
                  <a:schemeClr val="accent2"/>
                </a:solidFill>
                <a:latin typeface="Times New Roman" panose="02020603050405020304" pitchFamily="18" charset="0"/>
              </a:rPr>
              <a:t> </a:t>
            </a:r>
            <a:r>
              <a:rPr lang="en-US" altLang="en-US" sz="1700" b="1" dirty="0">
                <a:solidFill>
                  <a:schemeClr val="accent2"/>
                </a:solidFill>
                <a:latin typeface="Times New Roman" panose="02020603050405020304" pitchFamily="18" charset="0"/>
              </a:rPr>
              <a:t>×</a:t>
            </a:r>
            <a:r>
              <a:rPr lang="en-GB" altLang="en-US" sz="1700" b="1" dirty="0">
                <a:solidFill>
                  <a:schemeClr val="accent2"/>
                </a:solidFill>
                <a:latin typeface="Times New Roman" panose="02020603050405020304" pitchFamily="18" charset="0"/>
              </a:rPr>
              <a:t> </a:t>
            </a:r>
            <a:r>
              <a:rPr lang="en-GB" altLang="en-US" sz="1700" b="1" i="1" dirty="0">
                <a:solidFill>
                  <a:schemeClr val="accent2"/>
                </a:solidFill>
                <a:latin typeface="Times New Roman" panose="02020603050405020304" pitchFamily="18" charset="0"/>
              </a:rPr>
              <a:t>N</a:t>
            </a:r>
            <a:r>
              <a:rPr lang="en-GB" altLang="en-US" sz="1700" b="1" dirty="0">
                <a:solidFill>
                  <a:schemeClr val="accent2"/>
                </a:solidFill>
                <a:latin typeface="Times New Roman" panose="02020603050405020304" pitchFamily="18" charset="0"/>
              </a:rPr>
              <a:t> = total length </a:t>
            </a:r>
            <a:endParaRPr lang="en-GB" altLang="en-US" sz="1700" dirty="0">
              <a:solidFill>
                <a:schemeClr val="accent2"/>
              </a:solidFill>
              <a:latin typeface="Times New Roman" panose="02020603050405020304" pitchFamily="18" charset="0"/>
            </a:endParaRPr>
          </a:p>
        </p:txBody>
      </p:sp>
      <p:sp>
        <p:nvSpPr>
          <p:cNvPr id="8" name="TextBox 7">
            <a:extLst>
              <a:ext uri="{FF2B5EF4-FFF2-40B4-BE49-F238E27FC236}">
                <a16:creationId xmlns:a16="http://schemas.microsoft.com/office/drawing/2014/main" id="{DA278B71-EC65-A241-B940-B220DFCD297D}"/>
              </a:ext>
            </a:extLst>
          </p:cNvPr>
          <p:cNvSpPr txBox="1"/>
          <p:nvPr/>
        </p:nvSpPr>
        <p:spPr>
          <a:xfrm>
            <a:off x="372314" y="3159027"/>
            <a:ext cx="3521592" cy="1631216"/>
          </a:xfrm>
          <a:prstGeom prst="rect">
            <a:avLst/>
          </a:prstGeom>
          <a:noFill/>
        </p:spPr>
        <p:txBody>
          <a:bodyPr wrap="square" rtlCol="0">
            <a:spAutoFit/>
          </a:bodyPr>
          <a:lstStyle/>
          <a:p>
            <a:r>
              <a:rPr lang="en-US" sz="3200" dirty="0">
                <a:solidFill>
                  <a:srgbClr val="FF0000"/>
                </a:solidFill>
              </a:rPr>
              <a:t>Coastline of Brazil</a:t>
            </a:r>
          </a:p>
          <a:p>
            <a:endParaRPr lang="en-US" sz="2000" dirty="0">
              <a:solidFill>
                <a:srgbClr val="FF0000"/>
              </a:solidFill>
            </a:endParaRPr>
          </a:p>
          <a:p>
            <a:r>
              <a:rPr lang="en-US" sz="1600" dirty="0"/>
              <a:t>D ~ Log(420/196.4)/Log(20/10)  = 1.097</a:t>
            </a:r>
          </a:p>
          <a:p>
            <a:endParaRPr lang="en-US" sz="1600" dirty="0"/>
          </a:p>
          <a:p>
            <a:r>
              <a:rPr lang="en-US" sz="1600" dirty="0"/>
              <a:t>(Compare to D ~ 1.16 from the slope)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3" name="Rectangle 3">
            <a:extLst>
              <a:ext uri="{FF2B5EF4-FFF2-40B4-BE49-F238E27FC236}">
                <a16:creationId xmlns:a16="http://schemas.microsoft.com/office/drawing/2014/main" id="{ACB05611-E57F-7B4C-B9A5-76F466248AE9}"/>
              </a:ext>
            </a:extLst>
          </p:cNvPr>
          <p:cNvSpPr>
            <a:spLocks noGrp="1" noChangeArrowheads="1"/>
          </p:cNvSpPr>
          <p:nvPr>
            <p:ph type="title"/>
          </p:nvPr>
        </p:nvSpPr>
        <p:spPr>
          <a:xfrm>
            <a:off x="2124075" y="80963"/>
            <a:ext cx="8408988" cy="1143000"/>
          </a:xfrm>
          <a:effectLst>
            <a:outerShdw blurRad="63500" dist="35921" dir="2700000" algn="ctr" rotWithShape="0">
              <a:schemeClr val="bg2">
                <a:alpha val="50000"/>
              </a:schemeClr>
            </a:outerShdw>
          </a:effectLst>
        </p:spPr>
        <p:txBody>
          <a:bodyPr/>
          <a:lstStyle/>
          <a:p>
            <a:pPr>
              <a:defRPr/>
            </a:pPr>
            <a:r>
              <a:rPr lang="en-GB" altLang="en-US" b="1">
                <a:solidFill>
                  <a:srgbClr val="000099"/>
                </a:solidFill>
                <a:ea typeface="ＭＳ Ｐゴシック" panose="020B0600070205080204" pitchFamily="34" charset="-128"/>
              </a:rPr>
              <a:t>Measuring </a:t>
            </a:r>
            <a:r>
              <a:rPr lang="en-GB" altLang="en-US" b="1" i="1">
                <a:solidFill>
                  <a:srgbClr val="000099"/>
                </a:solidFill>
                <a:ea typeface="ＭＳ Ｐゴシック" panose="020B0600070205080204" pitchFamily="34" charset="-128"/>
              </a:rPr>
              <a:t>D</a:t>
            </a:r>
            <a:r>
              <a:rPr lang="en-GB" altLang="en-US" b="1">
                <a:solidFill>
                  <a:srgbClr val="000099"/>
                </a:solidFill>
                <a:ea typeface="ＭＳ Ｐゴシック" panose="020B0600070205080204" pitchFamily="34" charset="-128"/>
              </a:rPr>
              <a:t>, Box Counting</a:t>
            </a:r>
            <a:endParaRPr lang="en-US" altLang="en-US" b="1">
              <a:solidFill>
                <a:srgbClr val="000099"/>
              </a:solidFill>
              <a:ea typeface="ＭＳ Ｐゴシック" panose="020B0600070205080204" pitchFamily="34" charset="-128"/>
            </a:endParaRPr>
          </a:p>
        </p:txBody>
      </p:sp>
      <p:sp>
        <p:nvSpPr>
          <p:cNvPr id="95234" name="Line 4">
            <a:extLst>
              <a:ext uri="{FF2B5EF4-FFF2-40B4-BE49-F238E27FC236}">
                <a16:creationId xmlns:a16="http://schemas.microsoft.com/office/drawing/2014/main" id="{81AD3E78-34FB-EB4F-806E-705AC63DDD47}"/>
              </a:ext>
            </a:extLst>
          </p:cNvPr>
          <p:cNvSpPr>
            <a:spLocks noChangeShapeType="1"/>
          </p:cNvSpPr>
          <p:nvPr/>
        </p:nvSpPr>
        <p:spPr bwMode="auto">
          <a:xfrm>
            <a:off x="3149600" y="1103313"/>
            <a:ext cx="6383338" cy="0"/>
          </a:xfrm>
          <a:prstGeom prst="line">
            <a:avLst/>
          </a:prstGeom>
          <a:noFill/>
          <a:ln w="57150" cmpd="thinThick">
            <a:solidFill>
              <a:schemeClr val="accent2"/>
            </a:solidFill>
            <a:round/>
            <a:headEnd/>
            <a:tailEnd/>
          </a:ln>
          <a:extLst>
            <a:ext uri="{909E8E84-426E-40DD-AFC4-6F175D3DCCD1}">
              <a14:hiddenFill xmlns:a14="http://schemas.microsoft.com/office/drawing/2010/main">
                <a:noFill/>
              </a14:hiddenFill>
            </a:ext>
          </a:extLst>
        </p:spPr>
        <p:txBody>
          <a:bodyPr anchor="ctr"/>
          <a:lstStyle/>
          <a:p>
            <a:endParaRPr lang="en-US"/>
          </a:p>
        </p:txBody>
      </p:sp>
      <p:pic>
        <p:nvPicPr>
          <p:cNvPr id="95235" name="Picture 5" descr="untitled">
            <a:extLst>
              <a:ext uri="{FF2B5EF4-FFF2-40B4-BE49-F238E27FC236}">
                <a16:creationId xmlns:a16="http://schemas.microsoft.com/office/drawing/2014/main" id="{9C9F7CF2-FB1E-994E-96FB-93A8A2E219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4588" y="1204913"/>
            <a:ext cx="7473950" cy="54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descr="box32">
            <a:extLst>
              <a:ext uri="{FF2B5EF4-FFF2-40B4-BE49-F238E27FC236}">
                <a16:creationId xmlns:a16="http://schemas.microsoft.com/office/drawing/2014/main" id="{3650884B-9F76-FE4A-832E-A103C06246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0588" y="0"/>
            <a:ext cx="838835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2" name="Text Box 3">
            <a:extLst>
              <a:ext uri="{FF2B5EF4-FFF2-40B4-BE49-F238E27FC236}">
                <a16:creationId xmlns:a16="http://schemas.microsoft.com/office/drawing/2014/main" id="{834B629B-5AE3-A945-B88E-329D108D33BD}"/>
              </a:ext>
            </a:extLst>
          </p:cNvPr>
          <p:cNvSpPr txBox="1">
            <a:spLocks noChangeArrowheads="1"/>
          </p:cNvSpPr>
          <p:nvPr/>
        </p:nvSpPr>
        <p:spPr bwMode="auto">
          <a:xfrm>
            <a:off x="2493964" y="412751"/>
            <a:ext cx="72802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lgn="ctr">
              <a:spcBef>
                <a:spcPct val="0"/>
              </a:spcBef>
              <a:buFontTx/>
              <a:buNone/>
            </a:pPr>
            <a:r>
              <a:rPr lang="en-US" altLang="en-US" sz="2400" b="1">
                <a:solidFill>
                  <a:srgbClr val="FFFF00"/>
                </a:solidFill>
                <a:latin typeface="Times New Roman" panose="02020603050405020304" pitchFamily="18" charset="0"/>
              </a:rPr>
              <a:t>Box Counting Demonstration Program</a:t>
            </a:r>
          </a:p>
          <a:p>
            <a:pPr algn="ctr">
              <a:spcBef>
                <a:spcPct val="0"/>
              </a:spcBef>
              <a:buFontTx/>
              <a:buNone/>
            </a:pPr>
            <a:r>
              <a:rPr lang="en-US" altLang="en-US" sz="2400">
                <a:solidFill>
                  <a:srgbClr val="FFFF00"/>
                </a:solidFill>
                <a:latin typeface="Times New Roman" panose="02020603050405020304" pitchFamily="18" charset="0"/>
              </a:rPr>
              <a:t>http://www.fch.vutbr.cz/lectures/imagesci/harfa.htm</a:t>
            </a:r>
            <a:endParaRPr lang="en-US" altLang="en-US" sz="2000">
              <a:solidFill>
                <a:srgbClr val="FFFF00"/>
              </a:solidFill>
              <a:latin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CBEE1-E638-E04E-B43C-D439EA7A8D62}"/>
              </a:ext>
            </a:extLst>
          </p:cNvPr>
          <p:cNvSpPr>
            <a:spLocks noGrp="1"/>
          </p:cNvSpPr>
          <p:nvPr>
            <p:ph type="title"/>
          </p:nvPr>
        </p:nvSpPr>
        <p:spPr/>
        <p:txBody>
          <a:bodyPr>
            <a:normAutofit/>
          </a:bodyPr>
          <a:lstStyle/>
          <a:p>
            <a:r>
              <a:rPr lang="en-US" dirty="0"/>
              <a:t>Examples of Symmetries</a:t>
            </a:r>
            <a:br>
              <a:rPr lang="en-US" dirty="0"/>
            </a:br>
            <a:r>
              <a:rPr lang="en-US" sz="2200" dirty="0"/>
              <a:t>https://</a:t>
            </a:r>
            <a:r>
              <a:rPr lang="en-US" sz="2200" dirty="0" err="1"/>
              <a:t>en.wikipedia.org</a:t>
            </a:r>
            <a:r>
              <a:rPr lang="en-US" sz="2200" dirty="0"/>
              <a:t>/wiki/Symmetry_(geometry)</a:t>
            </a:r>
          </a:p>
        </p:txBody>
      </p:sp>
      <p:pic>
        <p:nvPicPr>
          <p:cNvPr id="5" name="Picture 4">
            <a:extLst>
              <a:ext uri="{FF2B5EF4-FFF2-40B4-BE49-F238E27FC236}">
                <a16:creationId xmlns:a16="http://schemas.microsoft.com/office/drawing/2014/main" id="{43EF8C10-442C-7948-8284-85E912E47818}"/>
              </a:ext>
            </a:extLst>
          </p:cNvPr>
          <p:cNvPicPr>
            <a:picLocks noChangeAspect="1"/>
          </p:cNvPicPr>
          <p:nvPr/>
        </p:nvPicPr>
        <p:blipFill>
          <a:blip r:embed="rId2"/>
          <a:stretch>
            <a:fillRect/>
          </a:stretch>
        </p:blipFill>
        <p:spPr>
          <a:xfrm>
            <a:off x="952217" y="1577586"/>
            <a:ext cx="3687470" cy="3309466"/>
          </a:xfrm>
          <a:prstGeom prst="rect">
            <a:avLst/>
          </a:prstGeom>
        </p:spPr>
      </p:pic>
      <p:pic>
        <p:nvPicPr>
          <p:cNvPr id="7" name="Picture 6">
            <a:extLst>
              <a:ext uri="{FF2B5EF4-FFF2-40B4-BE49-F238E27FC236}">
                <a16:creationId xmlns:a16="http://schemas.microsoft.com/office/drawing/2014/main" id="{B4C078AC-814B-BC46-AD99-6FCE2A54A5E5}"/>
              </a:ext>
            </a:extLst>
          </p:cNvPr>
          <p:cNvPicPr>
            <a:picLocks noChangeAspect="1"/>
          </p:cNvPicPr>
          <p:nvPr/>
        </p:nvPicPr>
        <p:blipFill>
          <a:blip r:embed="rId3"/>
          <a:stretch>
            <a:fillRect/>
          </a:stretch>
        </p:blipFill>
        <p:spPr>
          <a:xfrm>
            <a:off x="5316930" y="1580195"/>
            <a:ext cx="2333059" cy="3306858"/>
          </a:xfrm>
          <a:prstGeom prst="rect">
            <a:avLst/>
          </a:prstGeom>
        </p:spPr>
      </p:pic>
      <p:pic>
        <p:nvPicPr>
          <p:cNvPr id="9" name="Picture 8">
            <a:extLst>
              <a:ext uri="{FF2B5EF4-FFF2-40B4-BE49-F238E27FC236}">
                <a16:creationId xmlns:a16="http://schemas.microsoft.com/office/drawing/2014/main" id="{27DB38A2-1318-AA4A-94E7-97DCF712C3FD}"/>
              </a:ext>
            </a:extLst>
          </p:cNvPr>
          <p:cNvPicPr>
            <a:picLocks noChangeAspect="1"/>
          </p:cNvPicPr>
          <p:nvPr/>
        </p:nvPicPr>
        <p:blipFill>
          <a:blip r:embed="rId4"/>
          <a:stretch>
            <a:fillRect/>
          </a:stretch>
        </p:blipFill>
        <p:spPr>
          <a:xfrm>
            <a:off x="8378790" y="1577586"/>
            <a:ext cx="2579101" cy="3309466"/>
          </a:xfrm>
          <a:prstGeom prst="rect">
            <a:avLst/>
          </a:prstGeom>
        </p:spPr>
      </p:pic>
      <p:pic>
        <p:nvPicPr>
          <p:cNvPr id="11" name="Picture 10">
            <a:extLst>
              <a:ext uri="{FF2B5EF4-FFF2-40B4-BE49-F238E27FC236}">
                <a16:creationId xmlns:a16="http://schemas.microsoft.com/office/drawing/2014/main" id="{B131DFDA-E1A9-6446-9948-CDC68B095175}"/>
              </a:ext>
            </a:extLst>
          </p:cNvPr>
          <p:cNvPicPr>
            <a:picLocks noChangeAspect="1"/>
          </p:cNvPicPr>
          <p:nvPr/>
        </p:nvPicPr>
        <p:blipFill>
          <a:blip r:embed="rId5"/>
          <a:stretch>
            <a:fillRect/>
          </a:stretch>
        </p:blipFill>
        <p:spPr>
          <a:xfrm>
            <a:off x="1847959" y="4916469"/>
            <a:ext cx="4635500" cy="1803400"/>
          </a:xfrm>
          <a:prstGeom prst="rect">
            <a:avLst/>
          </a:prstGeom>
        </p:spPr>
      </p:pic>
      <p:pic>
        <p:nvPicPr>
          <p:cNvPr id="13" name="Picture 12">
            <a:extLst>
              <a:ext uri="{FF2B5EF4-FFF2-40B4-BE49-F238E27FC236}">
                <a16:creationId xmlns:a16="http://schemas.microsoft.com/office/drawing/2014/main" id="{3C47339C-60E0-CD41-AE5A-95F677F84EDC}"/>
              </a:ext>
            </a:extLst>
          </p:cNvPr>
          <p:cNvPicPr>
            <a:picLocks noChangeAspect="1"/>
          </p:cNvPicPr>
          <p:nvPr/>
        </p:nvPicPr>
        <p:blipFill>
          <a:blip r:embed="rId6"/>
          <a:stretch>
            <a:fillRect/>
          </a:stretch>
        </p:blipFill>
        <p:spPr>
          <a:xfrm>
            <a:off x="7093438" y="5018256"/>
            <a:ext cx="3070633" cy="1599825"/>
          </a:xfrm>
          <a:prstGeom prst="rect">
            <a:avLst/>
          </a:prstGeom>
        </p:spPr>
      </p:pic>
    </p:spTree>
    <p:extLst>
      <p:ext uri="{BB962C8B-B14F-4D97-AF65-F5344CB8AC3E}">
        <p14:creationId xmlns:p14="http://schemas.microsoft.com/office/powerpoint/2010/main" val="3106951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descr="box24">
            <a:extLst>
              <a:ext uri="{FF2B5EF4-FFF2-40B4-BE49-F238E27FC236}">
                <a16:creationId xmlns:a16="http://schemas.microsoft.com/office/drawing/2014/main" id="{96749915-F0D5-5047-9286-CE94CEB81B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0589" y="0"/>
            <a:ext cx="8389937"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0" name="Text Box 3">
            <a:extLst>
              <a:ext uri="{FF2B5EF4-FFF2-40B4-BE49-F238E27FC236}">
                <a16:creationId xmlns:a16="http://schemas.microsoft.com/office/drawing/2014/main" id="{A731817B-349C-D64B-945E-5D79A3D2D13B}"/>
              </a:ext>
            </a:extLst>
          </p:cNvPr>
          <p:cNvSpPr txBox="1">
            <a:spLocks noChangeArrowheads="1"/>
          </p:cNvSpPr>
          <p:nvPr/>
        </p:nvSpPr>
        <p:spPr bwMode="auto">
          <a:xfrm>
            <a:off x="2493964" y="412751"/>
            <a:ext cx="72802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lgn="ctr">
              <a:spcBef>
                <a:spcPct val="0"/>
              </a:spcBef>
              <a:buFontTx/>
              <a:buNone/>
            </a:pPr>
            <a:r>
              <a:rPr lang="en-US" altLang="en-US" sz="2400" b="1">
                <a:solidFill>
                  <a:srgbClr val="FFFF00"/>
                </a:solidFill>
                <a:latin typeface="Times New Roman" panose="02020603050405020304" pitchFamily="18" charset="0"/>
              </a:rPr>
              <a:t>Box Counting Demonstration Program</a:t>
            </a:r>
          </a:p>
          <a:p>
            <a:pPr algn="ctr">
              <a:spcBef>
                <a:spcPct val="0"/>
              </a:spcBef>
              <a:buFontTx/>
              <a:buNone/>
            </a:pPr>
            <a:r>
              <a:rPr lang="en-US" altLang="en-US" sz="2400">
                <a:solidFill>
                  <a:srgbClr val="FFFF00"/>
                </a:solidFill>
                <a:latin typeface="Times New Roman" panose="02020603050405020304" pitchFamily="18" charset="0"/>
              </a:rPr>
              <a:t>http://www.fch.vutbr.cz/lectures/imagesci/harfa.htm</a:t>
            </a:r>
            <a:endParaRPr lang="en-US" altLang="en-US" sz="2000">
              <a:solidFill>
                <a:srgbClr val="FFFF00"/>
              </a:solidFill>
              <a:latin typeface="Times New Roman" panose="02020603050405020304" pitchFamily="18"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descr="box16">
            <a:extLst>
              <a:ext uri="{FF2B5EF4-FFF2-40B4-BE49-F238E27FC236}">
                <a16:creationId xmlns:a16="http://schemas.microsoft.com/office/drawing/2014/main" id="{29B1D3BB-41EA-3A4E-98D9-64EBD0BD3B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0588" y="1"/>
            <a:ext cx="838835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8" name="Text Box 3">
            <a:extLst>
              <a:ext uri="{FF2B5EF4-FFF2-40B4-BE49-F238E27FC236}">
                <a16:creationId xmlns:a16="http://schemas.microsoft.com/office/drawing/2014/main" id="{A02006C3-6FB2-4F40-B652-9EF3BA277E76}"/>
              </a:ext>
            </a:extLst>
          </p:cNvPr>
          <p:cNvSpPr txBox="1">
            <a:spLocks noChangeArrowheads="1"/>
          </p:cNvSpPr>
          <p:nvPr/>
        </p:nvSpPr>
        <p:spPr bwMode="auto">
          <a:xfrm>
            <a:off x="2493964" y="412751"/>
            <a:ext cx="72802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lgn="ctr">
              <a:spcBef>
                <a:spcPct val="0"/>
              </a:spcBef>
              <a:buFontTx/>
              <a:buNone/>
            </a:pPr>
            <a:r>
              <a:rPr lang="en-US" altLang="en-US" sz="2400" b="1">
                <a:solidFill>
                  <a:srgbClr val="FFFF00"/>
                </a:solidFill>
                <a:latin typeface="Times New Roman" panose="02020603050405020304" pitchFamily="18" charset="0"/>
              </a:rPr>
              <a:t>Box Counting Demonstration Program</a:t>
            </a:r>
          </a:p>
          <a:p>
            <a:pPr algn="ctr">
              <a:spcBef>
                <a:spcPct val="0"/>
              </a:spcBef>
              <a:buFontTx/>
              <a:buNone/>
            </a:pPr>
            <a:r>
              <a:rPr lang="en-US" altLang="en-US" sz="2400">
                <a:solidFill>
                  <a:srgbClr val="FFFF00"/>
                </a:solidFill>
                <a:latin typeface="Times New Roman" panose="02020603050405020304" pitchFamily="18" charset="0"/>
              </a:rPr>
              <a:t>http://www.fch.vutbr.cz/lectures/imagesci/harfa.htm</a:t>
            </a:r>
            <a:endParaRPr lang="en-US" altLang="en-US" sz="2000">
              <a:solidFill>
                <a:srgbClr val="FFFF00"/>
              </a:solidFill>
              <a:latin typeface="Times New Roman" panose="02020603050405020304" pitchFamily="18"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descr="box8">
            <a:extLst>
              <a:ext uri="{FF2B5EF4-FFF2-40B4-BE49-F238E27FC236}">
                <a16:creationId xmlns:a16="http://schemas.microsoft.com/office/drawing/2014/main" id="{8D5AADBD-1B2A-AE41-AE91-B9147F4183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0588" y="1"/>
            <a:ext cx="838835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6" name="Text Box 3">
            <a:extLst>
              <a:ext uri="{FF2B5EF4-FFF2-40B4-BE49-F238E27FC236}">
                <a16:creationId xmlns:a16="http://schemas.microsoft.com/office/drawing/2014/main" id="{E6E5E0BF-1F5C-ED41-B119-D07C94059D05}"/>
              </a:ext>
            </a:extLst>
          </p:cNvPr>
          <p:cNvSpPr txBox="1">
            <a:spLocks noChangeArrowheads="1"/>
          </p:cNvSpPr>
          <p:nvPr/>
        </p:nvSpPr>
        <p:spPr bwMode="auto">
          <a:xfrm>
            <a:off x="2493964" y="412751"/>
            <a:ext cx="72802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lgn="ctr">
              <a:spcBef>
                <a:spcPct val="0"/>
              </a:spcBef>
              <a:buFontTx/>
              <a:buNone/>
            </a:pPr>
            <a:r>
              <a:rPr lang="en-US" altLang="en-US" sz="2400" b="1">
                <a:solidFill>
                  <a:srgbClr val="FFFF00"/>
                </a:solidFill>
                <a:latin typeface="Times New Roman" panose="02020603050405020304" pitchFamily="18" charset="0"/>
              </a:rPr>
              <a:t>Box Counting Demonstration Program</a:t>
            </a:r>
          </a:p>
          <a:p>
            <a:pPr algn="ctr">
              <a:spcBef>
                <a:spcPct val="0"/>
              </a:spcBef>
              <a:buFontTx/>
              <a:buNone/>
            </a:pPr>
            <a:r>
              <a:rPr lang="en-US" altLang="en-US" sz="2400">
                <a:solidFill>
                  <a:srgbClr val="FFFF00"/>
                </a:solidFill>
                <a:latin typeface="Times New Roman" panose="02020603050405020304" pitchFamily="18" charset="0"/>
              </a:rPr>
              <a:t>http://www.fch.vutbr.cz/lectures/imagesci/harfa.htm</a:t>
            </a:r>
            <a:endParaRPr lang="en-US" altLang="en-US" sz="2000">
              <a:solidFill>
                <a:srgbClr val="FFFF00"/>
              </a:solidFill>
              <a:latin typeface="Times New Roman" panose="02020603050405020304" pitchFamily="18"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5">
            <a:extLst>
              <a:ext uri="{FF2B5EF4-FFF2-40B4-BE49-F238E27FC236}">
                <a16:creationId xmlns:a16="http://schemas.microsoft.com/office/drawing/2014/main" id="{8194077B-6DB3-9047-AF3C-731250CB02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132"/>
          <a:stretch>
            <a:fillRect/>
          </a:stretch>
        </p:blipFill>
        <p:spPr bwMode="auto">
          <a:xfrm>
            <a:off x="2338388" y="1077914"/>
            <a:ext cx="7993062" cy="558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5782" name="Rectangle 6">
            <a:extLst>
              <a:ext uri="{FF2B5EF4-FFF2-40B4-BE49-F238E27FC236}">
                <a16:creationId xmlns:a16="http://schemas.microsoft.com/office/drawing/2014/main" id="{F5166770-42C7-BB4B-A67D-F40105801DC5}"/>
              </a:ext>
            </a:extLst>
          </p:cNvPr>
          <p:cNvSpPr>
            <a:spLocks noGrp="1" noChangeArrowheads="1"/>
          </p:cNvSpPr>
          <p:nvPr>
            <p:ph type="title"/>
          </p:nvPr>
        </p:nvSpPr>
        <p:spPr>
          <a:xfrm>
            <a:off x="2124075" y="80963"/>
            <a:ext cx="8408988" cy="1143000"/>
          </a:xfrm>
          <a:effectLst>
            <a:outerShdw blurRad="63500" dist="35921" dir="2700000" algn="ctr" rotWithShape="0">
              <a:schemeClr val="bg2">
                <a:alpha val="50000"/>
              </a:schemeClr>
            </a:outerShdw>
          </a:effectLst>
        </p:spPr>
        <p:txBody>
          <a:bodyPr/>
          <a:lstStyle/>
          <a:p>
            <a:pPr>
              <a:defRPr/>
            </a:pPr>
            <a:r>
              <a:rPr lang="en-GB" altLang="en-US" b="1">
                <a:solidFill>
                  <a:srgbClr val="000099"/>
                </a:solidFill>
                <a:ea typeface="ＭＳ Ｐゴシック" panose="020B0600070205080204" pitchFamily="34" charset="-128"/>
              </a:rPr>
              <a:t>Measuring </a:t>
            </a:r>
            <a:r>
              <a:rPr lang="en-GB" altLang="en-US" b="1" i="1">
                <a:solidFill>
                  <a:srgbClr val="000099"/>
                </a:solidFill>
                <a:ea typeface="ＭＳ Ｐゴシック" panose="020B0600070205080204" pitchFamily="34" charset="-128"/>
              </a:rPr>
              <a:t>D</a:t>
            </a:r>
            <a:r>
              <a:rPr lang="en-GB" altLang="en-US" b="1">
                <a:solidFill>
                  <a:srgbClr val="000099"/>
                </a:solidFill>
                <a:ea typeface="ＭＳ Ｐゴシック" panose="020B0600070205080204" pitchFamily="34" charset="-128"/>
              </a:rPr>
              <a:t>, Box Counting</a:t>
            </a:r>
            <a:endParaRPr lang="en-US" altLang="en-US" b="1">
              <a:solidFill>
                <a:srgbClr val="000099"/>
              </a:solidFill>
              <a:ea typeface="ＭＳ Ｐゴシック" panose="020B0600070205080204" pitchFamily="34" charset="-128"/>
            </a:endParaRPr>
          </a:p>
        </p:txBody>
      </p:sp>
      <p:sp>
        <p:nvSpPr>
          <p:cNvPr id="105475" name="Line 7">
            <a:extLst>
              <a:ext uri="{FF2B5EF4-FFF2-40B4-BE49-F238E27FC236}">
                <a16:creationId xmlns:a16="http://schemas.microsoft.com/office/drawing/2014/main" id="{C1368063-DD2D-7B42-9C8C-1AAB86064DB4}"/>
              </a:ext>
            </a:extLst>
          </p:cNvPr>
          <p:cNvSpPr>
            <a:spLocks noChangeShapeType="1"/>
          </p:cNvSpPr>
          <p:nvPr/>
        </p:nvSpPr>
        <p:spPr bwMode="auto">
          <a:xfrm>
            <a:off x="3149600" y="1103313"/>
            <a:ext cx="6383338" cy="0"/>
          </a:xfrm>
          <a:prstGeom prst="line">
            <a:avLst/>
          </a:prstGeom>
          <a:noFill/>
          <a:ln w="57150" cmpd="thinThick">
            <a:solidFill>
              <a:schemeClr val="accent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05476" name="Text Box 8">
            <a:extLst>
              <a:ext uri="{FF2B5EF4-FFF2-40B4-BE49-F238E27FC236}">
                <a16:creationId xmlns:a16="http://schemas.microsoft.com/office/drawing/2014/main" id="{8E1191C0-B114-B64F-B1E8-7ACCF2FF0ED1}"/>
              </a:ext>
            </a:extLst>
          </p:cNvPr>
          <p:cNvSpPr txBox="1">
            <a:spLocks noChangeArrowheads="1"/>
          </p:cNvSpPr>
          <p:nvPr/>
        </p:nvSpPr>
        <p:spPr bwMode="auto">
          <a:xfrm>
            <a:off x="6226175" y="1225551"/>
            <a:ext cx="33416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lgn="ctr">
              <a:spcBef>
                <a:spcPct val="0"/>
              </a:spcBef>
              <a:buFontTx/>
              <a:buNone/>
            </a:pPr>
            <a:r>
              <a:rPr lang="en-US" altLang="en-US" sz="2800" b="1">
                <a:latin typeface="Times New Roman" panose="02020603050405020304" pitchFamily="18" charset="0"/>
              </a:rPr>
              <a:t>Venables Valley Fire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Line 7">
            <a:extLst>
              <a:ext uri="{FF2B5EF4-FFF2-40B4-BE49-F238E27FC236}">
                <a16:creationId xmlns:a16="http://schemas.microsoft.com/office/drawing/2014/main" id="{D95C0AB6-DB6E-7643-A8DE-D4EE41A78CC0}"/>
              </a:ext>
            </a:extLst>
          </p:cNvPr>
          <p:cNvSpPr>
            <a:spLocks noChangeShapeType="1"/>
          </p:cNvSpPr>
          <p:nvPr/>
        </p:nvSpPr>
        <p:spPr bwMode="auto">
          <a:xfrm>
            <a:off x="3149600" y="1103313"/>
            <a:ext cx="6383338" cy="0"/>
          </a:xfrm>
          <a:prstGeom prst="line">
            <a:avLst/>
          </a:prstGeom>
          <a:noFill/>
          <a:ln w="57150" cmpd="thinThick">
            <a:solidFill>
              <a:schemeClr val="accent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07522" name="Rectangle 8">
            <a:extLst>
              <a:ext uri="{FF2B5EF4-FFF2-40B4-BE49-F238E27FC236}">
                <a16:creationId xmlns:a16="http://schemas.microsoft.com/office/drawing/2014/main" id="{2D106094-6C76-D743-864A-6639F2322D0F}"/>
              </a:ext>
            </a:extLst>
          </p:cNvPr>
          <p:cNvSpPr>
            <a:spLocks noChangeArrowheads="1"/>
          </p:cNvSpPr>
          <p:nvPr/>
        </p:nvSpPr>
        <p:spPr bwMode="auto">
          <a:xfrm>
            <a:off x="2259014" y="0"/>
            <a:ext cx="8408987" cy="11430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lgn="ctr">
              <a:spcBef>
                <a:spcPct val="0"/>
              </a:spcBef>
              <a:buFontTx/>
              <a:buNone/>
            </a:pPr>
            <a:r>
              <a:rPr lang="en-GB" altLang="en-US" sz="4400" b="1">
                <a:solidFill>
                  <a:srgbClr val="000099"/>
                </a:solidFill>
              </a:rPr>
              <a:t>Measuring </a:t>
            </a:r>
            <a:r>
              <a:rPr lang="en-GB" altLang="en-US" sz="4400" b="1" i="1">
                <a:solidFill>
                  <a:srgbClr val="000099"/>
                </a:solidFill>
              </a:rPr>
              <a:t>D</a:t>
            </a:r>
            <a:r>
              <a:rPr lang="en-GB" altLang="en-US" sz="4400" b="1">
                <a:solidFill>
                  <a:srgbClr val="000099"/>
                </a:solidFill>
              </a:rPr>
              <a:t>, Box Counting</a:t>
            </a:r>
            <a:endParaRPr lang="en-US" altLang="en-US" sz="4400" b="1">
              <a:solidFill>
                <a:srgbClr val="000099"/>
              </a:solidFill>
            </a:endParaRPr>
          </a:p>
        </p:txBody>
      </p:sp>
      <p:pic>
        <p:nvPicPr>
          <p:cNvPr id="107523" name="Picture 10">
            <a:extLst>
              <a:ext uri="{FF2B5EF4-FFF2-40B4-BE49-F238E27FC236}">
                <a16:creationId xmlns:a16="http://schemas.microsoft.com/office/drawing/2014/main" id="{CADF5E00-DE92-B44A-A49E-354CD78966F8}"/>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5076826" y="1227138"/>
            <a:ext cx="5457825" cy="5486400"/>
          </a:xfrm>
          <a:noFill/>
        </p:spPr>
      </p:pic>
      <p:sp>
        <p:nvSpPr>
          <p:cNvPr id="107524" name="Rectangle 15">
            <a:extLst>
              <a:ext uri="{FF2B5EF4-FFF2-40B4-BE49-F238E27FC236}">
                <a16:creationId xmlns:a16="http://schemas.microsoft.com/office/drawing/2014/main" id="{DD14E2C4-CA02-5041-8626-F73C2A7AD4F2}"/>
              </a:ext>
            </a:extLst>
          </p:cNvPr>
          <p:cNvSpPr>
            <a:spLocks noChangeArrowheads="1"/>
          </p:cNvSpPr>
          <p:nvPr/>
        </p:nvSpPr>
        <p:spPr bwMode="auto">
          <a:xfrm>
            <a:off x="2097088" y="1368426"/>
            <a:ext cx="2811462" cy="5194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marL="24161750" indent="-24161750">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179388">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lvl="1">
              <a:lnSpc>
                <a:spcPct val="95000"/>
              </a:lnSpc>
              <a:spcBef>
                <a:spcPct val="0"/>
              </a:spcBef>
              <a:buFontTx/>
              <a:buNone/>
            </a:pPr>
            <a:r>
              <a:rPr lang="en-US" altLang="en-US" sz="3200" b="1">
                <a:solidFill>
                  <a:srgbClr val="000099"/>
                </a:solidFill>
                <a:latin typeface="Times New Roman" panose="02020603050405020304" pitchFamily="18" charset="0"/>
              </a:rPr>
              <a:t>London’s urban boundary:</a:t>
            </a:r>
          </a:p>
          <a:p>
            <a:pPr lvl="1">
              <a:lnSpc>
                <a:spcPct val="95000"/>
              </a:lnSpc>
              <a:spcBef>
                <a:spcPct val="0"/>
              </a:spcBef>
              <a:buFontTx/>
              <a:buNone/>
            </a:pPr>
            <a:endParaRPr lang="en-US" altLang="en-US" sz="800" b="1">
              <a:solidFill>
                <a:srgbClr val="000099"/>
              </a:solidFill>
              <a:latin typeface="Times New Roman" panose="02020603050405020304" pitchFamily="18" charset="0"/>
            </a:endParaRPr>
          </a:p>
          <a:p>
            <a:pPr lvl="1">
              <a:lnSpc>
                <a:spcPct val="95000"/>
              </a:lnSpc>
              <a:spcBef>
                <a:spcPct val="0"/>
              </a:spcBef>
              <a:buFontTx/>
              <a:buNone/>
            </a:pPr>
            <a:r>
              <a:rPr lang="en-US" altLang="en-US" sz="2400" b="1">
                <a:solidFill>
                  <a:srgbClr val="990000"/>
                </a:solidFill>
                <a:latin typeface="Times New Roman" panose="02020603050405020304" pitchFamily="18" charset="0"/>
              </a:rPr>
              <a:t>(a) 1888 (“A to Z” atlas)</a:t>
            </a:r>
          </a:p>
          <a:p>
            <a:pPr lvl="1">
              <a:lnSpc>
                <a:spcPct val="95000"/>
              </a:lnSpc>
              <a:spcBef>
                <a:spcPct val="0"/>
              </a:spcBef>
              <a:buFontTx/>
              <a:buNone/>
            </a:pPr>
            <a:endParaRPr lang="en-US" altLang="en-US" sz="700" b="1">
              <a:solidFill>
                <a:srgbClr val="990000"/>
              </a:solidFill>
              <a:latin typeface="Times New Roman" panose="02020603050405020304" pitchFamily="18" charset="0"/>
            </a:endParaRPr>
          </a:p>
          <a:p>
            <a:pPr lvl="1">
              <a:lnSpc>
                <a:spcPct val="95000"/>
              </a:lnSpc>
              <a:spcBef>
                <a:spcPct val="0"/>
              </a:spcBef>
              <a:buFontTx/>
              <a:buNone/>
            </a:pPr>
            <a:r>
              <a:rPr lang="en-US" altLang="en-US" sz="2400" b="1">
                <a:solidFill>
                  <a:srgbClr val="000000"/>
                </a:solidFill>
                <a:latin typeface="Times New Roman" panose="02020603050405020304" pitchFamily="18" charset="0"/>
              </a:rPr>
              <a:t>(b) 2000 (Ordinance Survey map)</a:t>
            </a:r>
            <a:endParaRPr lang="en-US" altLang="en-US" sz="2400" b="1">
              <a:solidFill>
                <a:srgbClr val="003366"/>
              </a:solidFill>
              <a:latin typeface="Times New Roman" panose="02020603050405020304" pitchFamily="18" charset="0"/>
            </a:endParaRPr>
          </a:p>
          <a:p>
            <a:pPr lvl="1">
              <a:lnSpc>
                <a:spcPct val="95000"/>
              </a:lnSpc>
              <a:spcBef>
                <a:spcPct val="0"/>
              </a:spcBef>
              <a:buFontTx/>
              <a:buNone/>
            </a:pPr>
            <a:endParaRPr lang="en-US" altLang="en-US" sz="1400" b="1">
              <a:solidFill>
                <a:srgbClr val="003366"/>
              </a:solidFill>
              <a:latin typeface="Times New Roman" panose="02020603050405020304" pitchFamily="18" charset="0"/>
            </a:endParaRPr>
          </a:p>
          <a:p>
            <a:pPr lvl="1">
              <a:lnSpc>
                <a:spcPct val="95000"/>
              </a:lnSpc>
              <a:spcBef>
                <a:spcPct val="0"/>
              </a:spcBef>
              <a:buFontTx/>
              <a:buNone/>
            </a:pPr>
            <a:r>
              <a:rPr lang="en-US" altLang="en-US" sz="2400" b="1">
                <a:solidFill>
                  <a:srgbClr val="000099"/>
                </a:solidFill>
                <a:latin typeface="Times New Roman" panose="02020603050405020304" pitchFamily="18" charset="0"/>
              </a:rPr>
              <a:t>Small squares represent 1 km</a:t>
            </a:r>
            <a:r>
              <a:rPr lang="en-US" altLang="en-US" sz="2400" b="1" baseline="30000">
                <a:solidFill>
                  <a:srgbClr val="000099"/>
                </a:solidFill>
                <a:latin typeface="Times New Roman" panose="02020603050405020304" pitchFamily="18" charset="0"/>
              </a:rPr>
              <a:t>2</a:t>
            </a:r>
            <a:r>
              <a:rPr lang="en-US" altLang="en-US" sz="2400" b="1">
                <a:solidFill>
                  <a:srgbClr val="000099"/>
                </a:solidFill>
                <a:latin typeface="Times New Roman" panose="02020603050405020304" pitchFamily="18" charset="0"/>
              </a:rPr>
              <a:t>. </a:t>
            </a:r>
          </a:p>
          <a:p>
            <a:pPr lvl="1">
              <a:lnSpc>
                <a:spcPct val="95000"/>
              </a:lnSpc>
              <a:spcBef>
                <a:spcPct val="0"/>
              </a:spcBef>
              <a:buFontTx/>
              <a:buNone/>
            </a:pPr>
            <a:endParaRPr lang="en-US" altLang="en-US" sz="2000" b="1">
              <a:solidFill>
                <a:srgbClr val="000099"/>
              </a:solidFill>
              <a:latin typeface="Times New Roman" panose="02020603050405020304" pitchFamily="18" charset="0"/>
            </a:endParaRPr>
          </a:p>
          <a:p>
            <a:pPr lvl="1">
              <a:lnSpc>
                <a:spcPct val="95000"/>
              </a:lnSpc>
              <a:spcBef>
                <a:spcPct val="0"/>
              </a:spcBef>
              <a:buFontTx/>
              <a:buNone/>
            </a:pPr>
            <a:r>
              <a:rPr lang="en-US" altLang="en-US" sz="2000" b="1">
                <a:solidFill>
                  <a:srgbClr val="000099"/>
                </a:solidFill>
                <a:latin typeface="Times New Roman" panose="02020603050405020304" pitchFamily="18" charset="0"/>
              </a:rPr>
              <a:t>Coursework essay by J. Bridgen [</a:t>
            </a:r>
            <a:r>
              <a:rPr lang="en-US" altLang="en-US" sz="2000" b="1" i="1">
                <a:solidFill>
                  <a:srgbClr val="000099"/>
                </a:solidFill>
                <a:latin typeface="Times New Roman" panose="02020603050405020304" pitchFamily="18" charset="0"/>
              </a:rPr>
              <a:t>AR/3031, Geography, KCL]</a:t>
            </a:r>
            <a:r>
              <a:rPr lang="en-US" altLang="en-US" sz="2000" b="1">
                <a:solidFill>
                  <a:srgbClr val="000099"/>
                </a:solidFill>
                <a:latin typeface="Times New Roman" panose="02020603050405020304" pitchFamily="18" charset="0"/>
              </a:rPr>
              <a:t>.</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Line 2">
            <a:extLst>
              <a:ext uri="{FF2B5EF4-FFF2-40B4-BE49-F238E27FC236}">
                <a16:creationId xmlns:a16="http://schemas.microsoft.com/office/drawing/2014/main" id="{448F2E8C-5948-7149-86C0-00A7A44A44FD}"/>
              </a:ext>
            </a:extLst>
          </p:cNvPr>
          <p:cNvSpPr>
            <a:spLocks noChangeShapeType="1"/>
          </p:cNvSpPr>
          <p:nvPr/>
        </p:nvSpPr>
        <p:spPr bwMode="auto">
          <a:xfrm>
            <a:off x="3149600" y="1103313"/>
            <a:ext cx="6383338" cy="0"/>
          </a:xfrm>
          <a:prstGeom prst="line">
            <a:avLst/>
          </a:prstGeom>
          <a:noFill/>
          <a:ln w="57150" cmpd="thinThick">
            <a:solidFill>
              <a:schemeClr val="accent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09570" name="Rectangle 3">
            <a:extLst>
              <a:ext uri="{FF2B5EF4-FFF2-40B4-BE49-F238E27FC236}">
                <a16:creationId xmlns:a16="http://schemas.microsoft.com/office/drawing/2014/main" id="{476E5613-8C01-C24A-84E6-B6CB685AC8BC}"/>
              </a:ext>
            </a:extLst>
          </p:cNvPr>
          <p:cNvSpPr>
            <a:spLocks noChangeArrowheads="1"/>
          </p:cNvSpPr>
          <p:nvPr/>
        </p:nvSpPr>
        <p:spPr bwMode="auto">
          <a:xfrm>
            <a:off x="2259014" y="0"/>
            <a:ext cx="8408987" cy="11430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lgn="ctr">
              <a:spcBef>
                <a:spcPct val="0"/>
              </a:spcBef>
              <a:buFontTx/>
              <a:buNone/>
            </a:pPr>
            <a:r>
              <a:rPr lang="en-GB" altLang="en-US" sz="4400" b="1">
                <a:solidFill>
                  <a:srgbClr val="000099"/>
                </a:solidFill>
              </a:rPr>
              <a:t>Measuring </a:t>
            </a:r>
            <a:r>
              <a:rPr lang="en-GB" altLang="en-US" sz="4400" b="1" i="1">
                <a:solidFill>
                  <a:srgbClr val="000099"/>
                </a:solidFill>
              </a:rPr>
              <a:t>D</a:t>
            </a:r>
            <a:r>
              <a:rPr lang="en-GB" altLang="en-US" sz="4400" b="1">
                <a:solidFill>
                  <a:srgbClr val="000099"/>
                </a:solidFill>
              </a:rPr>
              <a:t>, Box Counting</a:t>
            </a:r>
            <a:endParaRPr lang="en-US" altLang="en-US" sz="4400" b="1">
              <a:solidFill>
                <a:srgbClr val="000099"/>
              </a:solidFill>
            </a:endParaRPr>
          </a:p>
        </p:txBody>
      </p:sp>
      <p:pic>
        <p:nvPicPr>
          <p:cNvPr id="109571" name="Picture 13">
            <a:extLst>
              <a:ext uri="{FF2B5EF4-FFF2-40B4-BE49-F238E27FC236}">
                <a16:creationId xmlns:a16="http://schemas.microsoft.com/office/drawing/2014/main" id="{AE2AE8BB-9DEC-974C-81B4-D1FC7B43530D}"/>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t="-3563" r="-3096" b="-3563"/>
          <a:stretch>
            <a:fillRect/>
          </a:stretch>
        </p:blipFill>
        <p:spPr>
          <a:xfrm>
            <a:off x="5256213" y="1687514"/>
            <a:ext cx="5281612" cy="4770437"/>
          </a:xfrm>
          <a:solidFill>
            <a:schemeClr val="bg1"/>
          </a:solidFill>
          <a:ln w="25400" cap="flat">
            <a:solidFill>
              <a:schemeClr val="accent2"/>
            </a:solidFill>
            <a:miter lim="800000"/>
            <a:headEnd/>
            <a:tailEnd/>
          </a:ln>
        </p:spPr>
      </p:pic>
      <p:sp>
        <p:nvSpPr>
          <p:cNvPr id="109572" name="Rectangle 17">
            <a:extLst>
              <a:ext uri="{FF2B5EF4-FFF2-40B4-BE49-F238E27FC236}">
                <a16:creationId xmlns:a16="http://schemas.microsoft.com/office/drawing/2014/main" id="{1434FA3C-7C8C-BD47-8928-80D367994C02}"/>
              </a:ext>
            </a:extLst>
          </p:cNvPr>
          <p:cNvSpPr>
            <a:spLocks noChangeArrowheads="1"/>
          </p:cNvSpPr>
          <p:nvPr/>
        </p:nvSpPr>
        <p:spPr bwMode="auto">
          <a:xfrm>
            <a:off x="2097088" y="1368426"/>
            <a:ext cx="2811462" cy="540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marL="24161750" indent="-24161750">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179388">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lvl="1">
              <a:lnSpc>
                <a:spcPct val="95000"/>
              </a:lnSpc>
              <a:spcBef>
                <a:spcPct val="0"/>
              </a:spcBef>
              <a:buFontTx/>
              <a:buNone/>
            </a:pPr>
            <a:r>
              <a:rPr lang="en-US" altLang="en-US" sz="3200" b="1">
                <a:solidFill>
                  <a:srgbClr val="000099"/>
                </a:solidFill>
                <a:latin typeface="Times New Roman" panose="02020603050405020304" pitchFamily="18" charset="0"/>
              </a:rPr>
              <a:t>London’s urban boundary:</a:t>
            </a:r>
          </a:p>
          <a:p>
            <a:pPr lvl="1">
              <a:lnSpc>
                <a:spcPct val="95000"/>
              </a:lnSpc>
              <a:spcBef>
                <a:spcPct val="0"/>
              </a:spcBef>
              <a:buFontTx/>
              <a:buNone/>
            </a:pPr>
            <a:endParaRPr lang="en-US" altLang="en-US" sz="800" b="1">
              <a:solidFill>
                <a:srgbClr val="FF0000"/>
              </a:solidFill>
              <a:latin typeface="Times New Roman" panose="02020603050405020304" pitchFamily="18" charset="0"/>
            </a:endParaRPr>
          </a:p>
          <a:p>
            <a:pPr lvl="1">
              <a:lnSpc>
                <a:spcPct val="95000"/>
              </a:lnSpc>
              <a:spcBef>
                <a:spcPct val="0"/>
              </a:spcBef>
              <a:buFontTx/>
              <a:buNone/>
            </a:pPr>
            <a:r>
              <a:rPr lang="en-US" altLang="en-US" sz="2400" b="1">
                <a:solidFill>
                  <a:srgbClr val="990000"/>
                </a:solidFill>
                <a:latin typeface="Times New Roman" panose="02020603050405020304" pitchFamily="18" charset="0"/>
              </a:rPr>
              <a:t>(a) 1888 (“A to Z” atlas)</a:t>
            </a:r>
          </a:p>
          <a:p>
            <a:pPr lvl="1">
              <a:lnSpc>
                <a:spcPct val="95000"/>
              </a:lnSpc>
              <a:spcBef>
                <a:spcPct val="0"/>
              </a:spcBef>
              <a:buFontTx/>
              <a:buNone/>
            </a:pPr>
            <a:endParaRPr lang="en-US" altLang="en-US" sz="700" b="1">
              <a:solidFill>
                <a:srgbClr val="000000"/>
              </a:solidFill>
              <a:latin typeface="Times New Roman" panose="02020603050405020304" pitchFamily="18" charset="0"/>
            </a:endParaRPr>
          </a:p>
          <a:p>
            <a:pPr lvl="1">
              <a:lnSpc>
                <a:spcPct val="95000"/>
              </a:lnSpc>
              <a:spcBef>
                <a:spcPct val="0"/>
              </a:spcBef>
              <a:buFontTx/>
              <a:buNone/>
            </a:pPr>
            <a:r>
              <a:rPr lang="en-US" altLang="en-US" sz="2400" b="1">
                <a:solidFill>
                  <a:srgbClr val="000000"/>
                </a:solidFill>
                <a:latin typeface="Times New Roman" panose="02020603050405020304" pitchFamily="18" charset="0"/>
              </a:rPr>
              <a:t>(b) 2000 (Ordinance Survey map)</a:t>
            </a:r>
            <a:endParaRPr lang="en-US" altLang="en-US" sz="2400" b="1">
              <a:solidFill>
                <a:srgbClr val="003366"/>
              </a:solidFill>
              <a:latin typeface="Times New Roman" panose="02020603050405020304" pitchFamily="18" charset="0"/>
            </a:endParaRPr>
          </a:p>
          <a:p>
            <a:pPr lvl="1">
              <a:lnSpc>
                <a:spcPct val="95000"/>
              </a:lnSpc>
              <a:spcBef>
                <a:spcPct val="0"/>
              </a:spcBef>
              <a:buFontTx/>
              <a:buNone/>
            </a:pPr>
            <a:endParaRPr lang="en-US" altLang="en-US" sz="1400" b="1">
              <a:solidFill>
                <a:srgbClr val="003366"/>
              </a:solidFill>
              <a:latin typeface="Times New Roman" panose="02020603050405020304" pitchFamily="18" charset="0"/>
            </a:endParaRPr>
          </a:p>
          <a:p>
            <a:pPr lvl="1">
              <a:lnSpc>
                <a:spcPct val="95000"/>
              </a:lnSpc>
              <a:spcBef>
                <a:spcPct val="0"/>
              </a:spcBef>
              <a:buFontTx/>
              <a:buNone/>
            </a:pPr>
            <a:r>
              <a:rPr lang="en-US" altLang="en-US" sz="1800" b="1">
                <a:solidFill>
                  <a:srgbClr val="000099"/>
                </a:solidFill>
                <a:latin typeface="Times New Roman" panose="02020603050405020304" pitchFamily="18" charset="0"/>
              </a:rPr>
              <a:t>Coursework essay by J. Bridgen [</a:t>
            </a:r>
            <a:r>
              <a:rPr lang="en-US" altLang="en-US" sz="1800" b="1" i="1">
                <a:solidFill>
                  <a:srgbClr val="000099"/>
                </a:solidFill>
                <a:latin typeface="Times New Roman" panose="02020603050405020304" pitchFamily="18" charset="0"/>
              </a:rPr>
              <a:t>AR/3031, Geography, KCL]</a:t>
            </a:r>
            <a:r>
              <a:rPr lang="en-US" altLang="en-US" sz="1800" b="1">
                <a:solidFill>
                  <a:srgbClr val="000099"/>
                </a:solidFill>
                <a:latin typeface="Times New Roman" panose="02020603050405020304" pitchFamily="18" charset="0"/>
              </a:rPr>
              <a:t>.</a:t>
            </a:r>
          </a:p>
          <a:p>
            <a:pPr lvl="1">
              <a:lnSpc>
                <a:spcPct val="95000"/>
              </a:lnSpc>
              <a:spcBef>
                <a:spcPct val="0"/>
              </a:spcBef>
              <a:buFontTx/>
              <a:buNone/>
            </a:pPr>
            <a:endParaRPr lang="en-US" altLang="en-US" sz="1800" b="1">
              <a:solidFill>
                <a:srgbClr val="000099"/>
              </a:solidFill>
              <a:latin typeface="Times New Roman" panose="02020603050405020304" pitchFamily="18" charset="0"/>
            </a:endParaRPr>
          </a:p>
          <a:p>
            <a:pPr lvl="1">
              <a:lnSpc>
                <a:spcPct val="95000"/>
              </a:lnSpc>
              <a:spcBef>
                <a:spcPct val="0"/>
              </a:spcBef>
              <a:buFontTx/>
              <a:buNone/>
            </a:pPr>
            <a:r>
              <a:rPr lang="en-US" altLang="en-US" sz="1600" b="1">
                <a:solidFill>
                  <a:srgbClr val="000099"/>
                </a:solidFill>
                <a:latin typeface="Times New Roman" panose="02020603050405020304" pitchFamily="18" charset="0"/>
              </a:rPr>
              <a:t>See also: work by Michael Batty [e.g. (2005) </a:t>
            </a:r>
            <a:r>
              <a:rPr lang="en-US" altLang="en-US" sz="1600" b="1" i="1">
                <a:solidFill>
                  <a:srgbClr val="000099"/>
                </a:solidFill>
                <a:latin typeface="Times New Roman" panose="02020603050405020304" pitchFamily="18" charset="0"/>
              </a:rPr>
              <a:t>Cities and Complexity: </a:t>
            </a:r>
            <a:r>
              <a:rPr lang="en-US" altLang="en-US" sz="1300" b="1" i="1">
                <a:solidFill>
                  <a:srgbClr val="000099"/>
                </a:solidFill>
                <a:latin typeface="Times New Roman" panose="02020603050405020304" pitchFamily="18" charset="0"/>
              </a:rPr>
              <a:t>Understanding cities with cellular automata, agent-based models and fractals</a:t>
            </a:r>
            <a:r>
              <a:rPr lang="en-US" altLang="en-US" sz="1300" b="1">
                <a:solidFill>
                  <a:srgbClr val="000099"/>
                </a:solidFill>
                <a:latin typeface="Times New Roman" panose="02020603050405020304" pitchFamily="18" charset="0"/>
              </a:rPr>
              <a:t>]</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1AAE15-1ADC-9F49-92F4-B69B013AB3FA}"/>
              </a:ext>
            </a:extLst>
          </p:cNvPr>
          <p:cNvSpPr>
            <a:spLocks noGrp="1"/>
          </p:cNvSpPr>
          <p:nvPr>
            <p:ph type="title"/>
          </p:nvPr>
        </p:nvSpPr>
        <p:spPr/>
        <p:txBody>
          <a:bodyPr/>
          <a:lstStyle/>
          <a:p>
            <a:r>
              <a:rPr lang="en-US" dirty="0"/>
              <a:t>Turns out, COVID is a fractal</a:t>
            </a:r>
          </a:p>
        </p:txBody>
      </p:sp>
      <p:pic>
        <p:nvPicPr>
          <p:cNvPr id="11" name="Picture 10" descr="A picture containing chart&#10;&#10;Description automatically generated">
            <a:extLst>
              <a:ext uri="{FF2B5EF4-FFF2-40B4-BE49-F238E27FC236}">
                <a16:creationId xmlns:a16="http://schemas.microsoft.com/office/drawing/2014/main" id="{05D6B5B6-CDA3-D244-8B5E-00A5520F05AE}"/>
              </a:ext>
            </a:extLst>
          </p:cNvPr>
          <p:cNvPicPr>
            <a:picLocks noChangeAspect="1"/>
          </p:cNvPicPr>
          <p:nvPr/>
        </p:nvPicPr>
        <p:blipFill>
          <a:blip r:embed="rId2"/>
          <a:stretch>
            <a:fillRect/>
          </a:stretch>
        </p:blipFill>
        <p:spPr>
          <a:xfrm>
            <a:off x="4239288" y="1690688"/>
            <a:ext cx="6089259" cy="4957281"/>
          </a:xfrm>
          <a:prstGeom prst="rect">
            <a:avLst/>
          </a:prstGeom>
        </p:spPr>
      </p:pic>
    </p:spTree>
    <p:extLst>
      <p:ext uri="{BB962C8B-B14F-4D97-AF65-F5344CB8AC3E}">
        <p14:creationId xmlns:p14="http://schemas.microsoft.com/office/powerpoint/2010/main" val="8378695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82EFC5-1EBE-F346-A7DF-FE5410FB203F}"/>
              </a:ext>
            </a:extLst>
          </p:cNvPr>
          <p:cNvPicPr>
            <a:picLocks noChangeAspect="1"/>
          </p:cNvPicPr>
          <p:nvPr/>
        </p:nvPicPr>
        <p:blipFill>
          <a:blip r:embed="rId2"/>
          <a:stretch>
            <a:fillRect/>
          </a:stretch>
        </p:blipFill>
        <p:spPr>
          <a:xfrm>
            <a:off x="0" y="164727"/>
            <a:ext cx="12192000" cy="6528545"/>
          </a:xfrm>
          <a:prstGeom prst="rect">
            <a:avLst/>
          </a:prstGeom>
        </p:spPr>
      </p:pic>
    </p:spTree>
    <p:extLst>
      <p:ext uri="{BB962C8B-B14F-4D97-AF65-F5344CB8AC3E}">
        <p14:creationId xmlns:p14="http://schemas.microsoft.com/office/powerpoint/2010/main" val="414315334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BC5554-3B12-6440-94BF-DBB05B0300B4}"/>
              </a:ext>
            </a:extLst>
          </p:cNvPr>
          <p:cNvSpPr>
            <a:spLocks noGrp="1"/>
          </p:cNvSpPr>
          <p:nvPr>
            <p:ph type="title"/>
          </p:nvPr>
        </p:nvSpPr>
        <p:spPr/>
        <p:txBody>
          <a:bodyPr>
            <a:normAutofit/>
          </a:bodyPr>
          <a:lstStyle/>
          <a:p>
            <a:r>
              <a:rPr lang="en-US" dirty="0"/>
              <a:t>Fractal Dimension of the COVID Virus</a:t>
            </a:r>
            <a:br>
              <a:rPr lang="en-US" dirty="0"/>
            </a:br>
            <a:r>
              <a:rPr lang="en-US" sz="2700" dirty="0"/>
              <a:t>https://</a:t>
            </a:r>
            <a:r>
              <a:rPr lang="en-US" sz="2700" dirty="0" err="1"/>
              <a:t>www.ncbi.nlm.nih.gov</a:t>
            </a:r>
            <a:r>
              <a:rPr lang="en-US" sz="2700" dirty="0"/>
              <a:t>/</a:t>
            </a:r>
            <a:r>
              <a:rPr lang="en-US" sz="2700" dirty="0" err="1"/>
              <a:t>pmc</a:t>
            </a:r>
            <a:r>
              <a:rPr lang="en-US" sz="2700" dirty="0"/>
              <a:t>/articles/PMC7809895/</a:t>
            </a:r>
          </a:p>
        </p:txBody>
      </p:sp>
      <p:sp>
        <p:nvSpPr>
          <p:cNvPr id="4" name="Content Placeholder 3">
            <a:extLst>
              <a:ext uri="{FF2B5EF4-FFF2-40B4-BE49-F238E27FC236}">
                <a16:creationId xmlns:a16="http://schemas.microsoft.com/office/drawing/2014/main" id="{1AB2EC8C-F8E7-4447-A76C-7B452CCDD606}"/>
              </a:ext>
            </a:extLst>
          </p:cNvPr>
          <p:cNvSpPr>
            <a:spLocks noGrp="1"/>
          </p:cNvSpPr>
          <p:nvPr>
            <p:ph sz="half" idx="1"/>
          </p:nvPr>
        </p:nvSpPr>
        <p:spPr>
          <a:xfrm>
            <a:off x="262647" y="1825625"/>
            <a:ext cx="6274339" cy="4351338"/>
          </a:xfrm>
        </p:spPr>
        <p:txBody>
          <a:bodyPr>
            <a:noAutofit/>
          </a:bodyPr>
          <a:lstStyle/>
          <a:p>
            <a:r>
              <a:rPr lang="en-US" sz="1600" dirty="0"/>
              <a:t>The fractal dimension of TEM, SEM, and AFM images of more than 40 coronaviruses represented at different scales—1 </a:t>
            </a:r>
            <a:r>
              <a:rPr lang="el-GR" sz="1600" dirty="0"/>
              <a:t>μ</a:t>
            </a:r>
            <a:r>
              <a:rPr lang="en-US" sz="1600" dirty="0"/>
              <a:t>m, 5 </a:t>
            </a:r>
            <a:r>
              <a:rPr lang="el-GR" sz="1600" dirty="0"/>
              <a:t>μ</a:t>
            </a:r>
            <a:r>
              <a:rPr lang="en-US" sz="1600" dirty="0"/>
              <a:t>m, 100 nm, 200 nm, and 500 nm—is found out by the box-counting method. </a:t>
            </a:r>
          </a:p>
          <a:p>
            <a:r>
              <a:rPr lang="en-US" sz="1600" dirty="0"/>
              <a:t>The superimposition of grids of varying dimension on to the TEM, SEM, and AFM images of </a:t>
            </a:r>
            <a:r>
              <a:rPr lang="en-US" sz="1600" dirty="0" err="1"/>
              <a:t>CoVs</a:t>
            </a:r>
            <a:r>
              <a:rPr lang="en-US" sz="1600" dirty="0"/>
              <a:t> (COVID particles) and counting the number of boxes N(s) of dimension ‘s’ required to cover the image, gives the fractal dimension D ~ 1.816. </a:t>
            </a:r>
          </a:p>
          <a:p>
            <a:r>
              <a:rPr lang="en-US" sz="1600" dirty="0"/>
              <a:t>The higher value of D close to 2 suggests the complexity of the system, </a:t>
            </a:r>
            <a:r>
              <a:rPr lang="en-US" sz="1600" dirty="0" err="1"/>
              <a:t>CoVs</a:t>
            </a:r>
            <a:r>
              <a:rPr lang="en-US" sz="1600" dirty="0"/>
              <a:t>. </a:t>
            </a:r>
          </a:p>
          <a:p>
            <a:r>
              <a:rPr lang="en-US" sz="1600" dirty="0"/>
              <a:t>The value of the Hurst exponent H calculated from the value of D can also give information about the surface morphology of the virus. (Note: H = 2 – D)</a:t>
            </a:r>
          </a:p>
          <a:p>
            <a:r>
              <a:rPr lang="en-US" sz="1600" dirty="0"/>
              <a:t> When a higher value of H indicates a smooth surface, the lower value indicates rough surface . </a:t>
            </a:r>
          </a:p>
          <a:p>
            <a:r>
              <a:rPr lang="en-US" sz="1600" dirty="0"/>
              <a:t>The analysis of </a:t>
            </a:r>
            <a:r>
              <a:rPr lang="en-US" sz="1600" dirty="0" err="1"/>
              <a:t>CoVs</a:t>
            </a:r>
            <a:r>
              <a:rPr lang="en-US" sz="1600" dirty="0"/>
              <a:t> shows a low value of H = 0.184, as shown in the NBP (Fig. ​(Fig.2b)2b) indicating a rough surface as evidenced by the SEM, TEM, and AFM images. </a:t>
            </a:r>
          </a:p>
          <a:p>
            <a:r>
              <a:rPr lang="en-US" sz="1600" dirty="0"/>
              <a:t>The various elements in the NBP of D and H are given in Table ​Table11.</a:t>
            </a:r>
          </a:p>
        </p:txBody>
      </p:sp>
      <p:pic>
        <p:nvPicPr>
          <p:cNvPr id="7" name="Content Placeholder 6">
            <a:extLst>
              <a:ext uri="{FF2B5EF4-FFF2-40B4-BE49-F238E27FC236}">
                <a16:creationId xmlns:a16="http://schemas.microsoft.com/office/drawing/2014/main" id="{3901E807-0197-D14D-AEC9-43E632BAEC1F}"/>
              </a:ext>
            </a:extLst>
          </p:cNvPr>
          <p:cNvPicPr>
            <a:picLocks noGrp="1" noChangeAspect="1"/>
          </p:cNvPicPr>
          <p:nvPr>
            <p:ph sz="half" idx="2"/>
          </p:nvPr>
        </p:nvPicPr>
        <p:blipFill>
          <a:blip r:embed="rId2"/>
          <a:stretch>
            <a:fillRect/>
          </a:stretch>
        </p:blipFill>
        <p:spPr>
          <a:xfrm>
            <a:off x="6677705" y="1825625"/>
            <a:ext cx="4170590" cy="4351338"/>
          </a:xfrm>
        </p:spPr>
      </p:pic>
    </p:spTree>
    <p:extLst>
      <p:ext uri="{BB962C8B-B14F-4D97-AF65-F5344CB8AC3E}">
        <p14:creationId xmlns:p14="http://schemas.microsoft.com/office/powerpoint/2010/main" val="22324757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79CEB-4DED-A746-A67E-62D74E5DB356}"/>
              </a:ext>
            </a:extLst>
          </p:cNvPr>
          <p:cNvSpPr>
            <a:spLocks noGrp="1"/>
          </p:cNvSpPr>
          <p:nvPr>
            <p:ph type="title"/>
          </p:nvPr>
        </p:nvSpPr>
        <p:spPr/>
        <p:txBody>
          <a:bodyPr>
            <a:normAutofit/>
          </a:bodyPr>
          <a:lstStyle/>
          <a:p>
            <a:r>
              <a:rPr lang="en-US" dirty="0"/>
              <a:t>Epidemics and Fractals</a:t>
            </a:r>
            <a:br>
              <a:rPr lang="en-US" dirty="0"/>
            </a:br>
            <a:r>
              <a:rPr lang="en-US" sz="2700" dirty="0"/>
              <a:t>https://</a:t>
            </a:r>
            <a:r>
              <a:rPr lang="en-US" sz="2700" dirty="0" err="1"/>
              <a:t>www.sciencedirect.com</a:t>
            </a:r>
            <a:r>
              <a:rPr lang="en-US" sz="2700" dirty="0"/>
              <a:t>/science/article/</a:t>
            </a:r>
            <a:r>
              <a:rPr lang="en-US" sz="2700" dirty="0" err="1"/>
              <a:t>pii</a:t>
            </a:r>
            <a:r>
              <a:rPr lang="en-US" sz="2700" dirty="0"/>
              <a:t>/S0960077920304707</a:t>
            </a:r>
          </a:p>
        </p:txBody>
      </p:sp>
      <p:sp>
        <p:nvSpPr>
          <p:cNvPr id="3" name="Content Placeholder 2">
            <a:extLst>
              <a:ext uri="{FF2B5EF4-FFF2-40B4-BE49-F238E27FC236}">
                <a16:creationId xmlns:a16="http://schemas.microsoft.com/office/drawing/2014/main" id="{32953577-B421-EB41-B449-63085C681D90}"/>
              </a:ext>
            </a:extLst>
          </p:cNvPr>
          <p:cNvSpPr>
            <a:spLocks noGrp="1"/>
          </p:cNvSpPr>
          <p:nvPr>
            <p:ph sz="half" idx="1"/>
          </p:nvPr>
        </p:nvSpPr>
        <p:spPr/>
        <p:txBody>
          <a:bodyPr>
            <a:noAutofit/>
          </a:bodyPr>
          <a:lstStyle/>
          <a:p>
            <a:pPr marL="0" indent="0">
              <a:buNone/>
            </a:pPr>
            <a:endParaRPr lang="en-US" sz="1800" b="1" dirty="0"/>
          </a:p>
          <a:p>
            <a:r>
              <a:rPr lang="en-US" sz="1800" dirty="0"/>
              <a:t>Epidemic curves can be approached from a fractal interpolation point of view.</a:t>
            </a:r>
          </a:p>
          <a:p>
            <a:r>
              <a:rPr lang="en-US" sz="1800" dirty="0"/>
              <a:t>Looking at the Covid-19 epidemic curves from a fractal point of view might benefit the medical community to understand better the dynamics and evolution of the pandemic.</a:t>
            </a:r>
          </a:p>
          <a:p>
            <a:r>
              <a:rPr lang="en-US" sz="1800" dirty="0"/>
              <a:t>Fractal interpolation of data regarding Covid-19 can help retrieve missing pieces of information due to limited testing.</a:t>
            </a:r>
          </a:p>
          <a:p>
            <a:r>
              <a:rPr lang="en-US" sz="1800" dirty="0"/>
              <a:t>Analyzing maps of the spreading of Covid-19 in different countries from a fractal dimension point of view can be a useful tool in assessing the complexity of the pandemic on the territory of a country.</a:t>
            </a:r>
          </a:p>
          <a:p>
            <a:endParaRPr lang="en-US" sz="1800" dirty="0"/>
          </a:p>
        </p:txBody>
      </p:sp>
      <p:pic>
        <p:nvPicPr>
          <p:cNvPr id="6" name="Content Placeholder 5" descr="Graphical user interface, text, application, email&#10;&#10;Description automatically generated">
            <a:extLst>
              <a:ext uri="{FF2B5EF4-FFF2-40B4-BE49-F238E27FC236}">
                <a16:creationId xmlns:a16="http://schemas.microsoft.com/office/drawing/2014/main" id="{16135190-6A4F-714A-8656-DE1705DD28AC}"/>
              </a:ext>
            </a:extLst>
          </p:cNvPr>
          <p:cNvPicPr>
            <a:picLocks noGrp="1" noChangeAspect="1"/>
          </p:cNvPicPr>
          <p:nvPr>
            <p:ph sz="half" idx="2"/>
          </p:nvPr>
        </p:nvPicPr>
        <p:blipFill>
          <a:blip r:embed="rId2"/>
          <a:stretch>
            <a:fillRect/>
          </a:stretch>
        </p:blipFill>
        <p:spPr>
          <a:xfrm>
            <a:off x="6172200" y="2417205"/>
            <a:ext cx="5181600" cy="3168178"/>
          </a:xfrm>
        </p:spPr>
      </p:pic>
    </p:spTree>
    <p:extLst>
      <p:ext uri="{BB962C8B-B14F-4D97-AF65-F5344CB8AC3E}">
        <p14:creationId xmlns:p14="http://schemas.microsoft.com/office/powerpoint/2010/main" val="2296187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BE858-A0CF-FE4D-A5C7-A4C7926A30ED}"/>
              </a:ext>
            </a:extLst>
          </p:cNvPr>
          <p:cNvSpPr>
            <a:spLocks noGrp="1"/>
          </p:cNvSpPr>
          <p:nvPr>
            <p:ph type="title"/>
          </p:nvPr>
        </p:nvSpPr>
        <p:spPr/>
        <p:txBody>
          <a:bodyPr/>
          <a:lstStyle/>
          <a:p>
            <a:r>
              <a:rPr lang="en-US" dirty="0"/>
              <a:t>Scaling Symmetries</a:t>
            </a:r>
          </a:p>
        </p:txBody>
      </p:sp>
      <p:sp>
        <p:nvSpPr>
          <p:cNvPr id="3" name="Content Placeholder 2">
            <a:extLst>
              <a:ext uri="{FF2B5EF4-FFF2-40B4-BE49-F238E27FC236}">
                <a16:creationId xmlns:a16="http://schemas.microsoft.com/office/drawing/2014/main" id="{3C9A36B9-DC70-644E-B43C-799719B8AF6B}"/>
              </a:ext>
            </a:extLst>
          </p:cNvPr>
          <p:cNvSpPr>
            <a:spLocks noGrp="1"/>
          </p:cNvSpPr>
          <p:nvPr>
            <p:ph idx="1"/>
          </p:nvPr>
        </p:nvSpPr>
        <p:spPr>
          <a:xfrm>
            <a:off x="838200" y="1825625"/>
            <a:ext cx="7923963" cy="4351338"/>
          </a:xfrm>
        </p:spPr>
        <p:txBody>
          <a:bodyPr>
            <a:normAutofit lnSpcReduction="10000"/>
          </a:bodyPr>
          <a:lstStyle/>
          <a:p>
            <a:r>
              <a:rPr lang="en-US" sz="1800" dirty="0"/>
              <a:t>Scale symmetry means that if an object is expanded or reduced in size, the new object has the same properties as the original.</a:t>
            </a:r>
          </a:p>
          <a:p>
            <a:r>
              <a:rPr lang="en-US" sz="1800" dirty="0"/>
              <a:t>This is not true of most physical systems, as witness the difference in the shape of the legs of an elephant and a mouse (so-called allometric scaling). </a:t>
            </a:r>
          </a:p>
          <a:p>
            <a:r>
              <a:rPr lang="en-US" sz="1800" dirty="0"/>
              <a:t>Similarly, if a soft wax candle were enlarged to the size of a tall tree, it would immediately collapse under its own weight. </a:t>
            </a:r>
          </a:p>
          <a:p>
            <a:r>
              <a:rPr lang="en-US" sz="1800" dirty="0"/>
              <a:t>A more subtle form of scale symmetry is demonstrated by fractals. </a:t>
            </a:r>
          </a:p>
          <a:p>
            <a:r>
              <a:rPr lang="en-US" sz="1800" dirty="0"/>
              <a:t>As conceived by Benoît Mandelbrot, fractals are a mathematical concept in which the structure of a complex form looks similar at any degree of magnification, well seen in the Mandelbrot set. </a:t>
            </a:r>
          </a:p>
          <a:p>
            <a:r>
              <a:rPr lang="en-US" sz="1800" dirty="0"/>
              <a:t>A coast is an example of a naturally occurring fractal, since it retains similar-appearing complexity at every level from the view of a satellite to a microscopic examination of how the water laps up against individual grains of sand. </a:t>
            </a:r>
          </a:p>
          <a:p>
            <a:r>
              <a:rPr lang="en-US" sz="1800" dirty="0"/>
              <a:t>The branching of trees, which enables small twigs to stand in for full trees in dioramas, is another example. </a:t>
            </a:r>
          </a:p>
          <a:p>
            <a:endParaRPr lang="en-US" sz="1800" dirty="0"/>
          </a:p>
        </p:txBody>
      </p:sp>
      <p:pic>
        <p:nvPicPr>
          <p:cNvPr id="5" name="Picture 4">
            <a:extLst>
              <a:ext uri="{FF2B5EF4-FFF2-40B4-BE49-F238E27FC236}">
                <a16:creationId xmlns:a16="http://schemas.microsoft.com/office/drawing/2014/main" id="{063C2115-AE8E-3E40-8A30-1C90A5E517AD}"/>
              </a:ext>
            </a:extLst>
          </p:cNvPr>
          <p:cNvPicPr>
            <a:picLocks noChangeAspect="1"/>
          </p:cNvPicPr>
          <p:nvPr/>
        </p:nvPicPr>
        <p:blipFill>
          <a:blip r:embed="rId2"/>
          <a:stretch>
            <a:fillRect/>
          </a:stretch>
        </p:blipFill>
        <p:spPr>
          <a:xfrm>
            <a:off x="8875180" y="2230735"/>
            <a:ext cx="3094082" cy="2664348"/>
          </a:xfrm>
          <a:prstGeom prst="rect">
            <a:avLst/>
          </a:prstGeom>
        </p:spPr>
      </p:pic>
    </p:spTree>
    <p:extLst>
      <p:ext uri="{BB962C8B-B14F-4D97-AF65-F5344CB8AC3E}">
        <p14:creationId xmlns:p14="http://schemas.microsoft.com/office/powerpoint/2010/main" val="30055759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A68C4-973F-7C46-A3DB-CB4504DA751C}"/>
              </a:ext>
            </a:extLst>
          </p:cNvPr>
          <p:cNvSpPr>
            <a:spLocks noGrp="1"/>
          </p:cNvSpPr>
          <p:nvPr>
            <p:ph type="title"/>
          </p:nvPr>
        </p:nvSpPr>
        <p:spPr/>
        <p:txBody>
          <a:bodyPr>
            <a:normAutofit/>
          </a:bodyPr>
          <a:lstStyle/>
          <a:p>
            <a:r>
              <a:rPr lang="en-US" sz="3200" dirty="0"/>
              <a:t>Mapping the spread of COVID with Fractal Interpolation</a:t>
            </a:r>
            <a:br>
              <a:rPr lang="en-US" sz="3200" dirty="0"/>
            </a:br>
            <a:r>
              <a:rPr lang="en-US" sz="2700" dirty="0">
                <a:solidFill>
                  <a:prstClr val="black"/>
                </a:solidFill>
              </a:rPr>
              <a:t>https://</a:t>
            </a:r>
            <a:r>
              <a:rPr lang="en-US" sz="2700" dirty="0" err="1">
                <a:solidFill>
                  <a:prstClr val="black"/>
                </a:solidFill>
              </a:rPr>
              <a:t>www.sciencedirect.com</a:t>
            </a:r>
            <a:r>
              <a:rPr lang="en-US" sz="2700" dirty="0">
                <a:solidFill>
                  <a:prstClr val="black"/>
                </a:solidFill>
              </a:rPr>
              <a:t>/science/article/</a:t>
            </a:r>
            <a:r>
              <a:rPr lang="en-US" sz="2700" dirty="0" err="1">
                <a:solidFill>
                  <a:prstClr val="black"/>
                </a:solidFill>
              </a:rPr>
              <a:t>pii</a:t>
            </a:r>
            <a:r>
              <a:rPr lang="en-US" sz="2700" dirty="0">
                <a:solidFill>
                  <a:prstClr val="black"/>
                </a:solidFill>
              </a:rPr>
              <a:t>/S0960077920304707</a:t>
            </a:r>
            <a:endParaRPr lang="en-US" sz="3200" dirty="0"/>
          </a:p>
        </p:txBody>
      </p:sp>
      <p:pic>
        <p:nvPicPr>
          <p:cNvPr id="6" name="Content Placeholder 5" descr="A picture containing diagram&#10;&#10;Description automatically generated">
            <a:extLst>
              <a:ext uri="{FF2B5EF4-FFF2-40B4-BE49-F238E27FC236}">
                <a16:creationId xmlns:a16="http://schemas.microsoft.com/office/drawing/2014/main" id="{52F360F6-111B-8A48-8C62-0EA356C1AA10}"/>
              </a:ext>
            </a:extLst>
          </p:cNvPr>
          <p:cNvPicPr>
            <a:picLocks noGrp="1" noChangeAspect="1"/>
          </p:cNvPicPr>
          <p:nvPr>
            <p:ph sz="half" idx="1"/>
          </p:nvPr>
        </p:nvPicPr>
        <p:blipFill>
          <a:blip r:embed="rId2"/>
          <a:stretch>
            <a:fillRect/>
          </a:stretch>
        </p:blipFill>
        <p:spPr>
          <a:xfrm>
            <a:off x="838200" y="2709660"/>
            <a:ext cx="5181600" cy="2583268"/>
          </a:xfrm>
        </p:spPr>
      </p:pic>
      <p:pic>
        <p:nvPicPr>
          <p:cNvPr id="8" name="Content Placeholder 7" descr="Diagram&#10;&#10;Description automatically generated">
            <a:extLst>
              <a:ext uri="{FF2B5EF4-FFF2-40B4-BE49-F238E27FC236}">
                <a16:creationId xmlns:a16="http://schemas.microsoft.com/office/drawing/2014/main" id="{BE7897E1-5753-4D4A-8C18-3CDA93AD274A}"/>
              </a:ext>
            </a:extLst>
          </p:cNvPr>
          <p:cNvPicPr>
            <a:picLocks noGrp="1" noChangeAspect="1"/>
          </p:cNvPicPr>
          <p:nvPr>
            <p:ph sz="half" idx="2"/>
          </p:nvPr>
        </p:nvPicPr>
        <p:blipFill>
          <a:blip r:embed="rId3"/>
          <a:stretch>
            <a:fillRect/>
          </a:stretch>
        </p:blipFill>
        <p:spPr>
          <a:xfrm>
            <a:off x="6172200" y="2907929"/>
            <a:ext cx="5181600" cy="2186730"/>
          </a:xfrm>
        </p:spPr>
      </p:pic>
    </p:spTree>
    <p:extLst>
      <p:ext uri="{BB962C8B-B14F-4D97-AF65-F5344CB8AC3E}">
        <p14:creationId xmlns:p14="http://schemas.microsoft.com/office/powerpoint/2010/main" val="2128876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1DA08-CF5D-A84B-AE75-445C79AD7EB3}"/>
              </a:ext>
            </a:extLst>
          </p:cNvPr>
          <p:cNvSpPr>
            <a:spLocks noGrp="1"/>
          </p:cNvSpPr>
          <p:nvPr>
            <p:ph type="title"/>
          </p:nvPr>
        </p:nvSpPr>
        <p:spPr/>
        <p:txBody>
          <a:bodyPr/>
          <a:lstStyle/>
          <a:p>
            <a:r>
              <a:rPr lang="en-US" dirty="0"/>
              <a:t>Fractal Dimensions</a:t>
            </a:r>
          </a:p>
        </p:txBody>
      </p:sp>
      <p:sp>
        <p:nvSpPr>
          <p:cNvPr id="3" name="Content Placeholder 2">
            <a:extLst>
              <a:ext uri="{FF2B5EF4-FFF2-40B4-BE49-F238E27FC236}">
                <a16:creationId xmlns:a16="http://schemas.microsoft.com/office/drawing/2014/main" id="{44E442C8-9830-084F-90F6-9661D2A593D1}"/>
              </a:ext>
            </a:extLst>
          </p:cNvPr>
          <p:cNvSpPr>
            <a:spLocks noGrp="1"/>
          </p:cNvSpPr>
          <p:nvPr>
            <p:ph idx="1"/>
          </p:nvPr>
        </p:nvSpPr>
        <p:spPr/>
        <p:txBody>
          <a:bodyPr>
            <a:normAutofit/>
          </a:bodyPr>
          <a:lstStyle/>
          <a:p>
            <a:r>
              <a:rPr lang="en-US" sz="2000" dirty="0"/>
              <a:t>A fractal dimension D is an index for characterizing fractal patterns or sets by quantifying their complexity as a ratio of the change in detail to the change in scale.</a:t>
            </a:r>
          </a:p>
          <a:p>
            <a:r>
              <a:rPr lang="en-US" sz="2000" dirty="0"/>
              <a:t>Several types of fractal dimension can be measured theoretically and empirically</a:t>
            </a:r>
          </a:p>
          <a:p>
            <a:r>
              <a:rPr lang="en-US" sz="2000" dirty="0"/>
              <a:t>Fractal dimensions are used to characterize a broad spectrum of objects ranging from the abstract to practical phenomena, including </a:t>
            </a:r>
            <a:r>
              <a:rPr lang="en-US" sz="2000" dirty="0">
                <a:solidFill>
                  <a:srgbClr val="0E1CFF"/>
                </a:solidFill>
              </a:rPr>
              <a:t>turbulence, river networks,  urban growth, human physiology, medicine, and market trends</a:t>
            </a:r>
            <a:r>
              <a:rPr lang="en-US" sz="2000" dirty="0"/>
              <a:t>.</a:t>
            </a:r>
          </a:p>
          <a:p>
            <a:r>
              <a:rPr lang="en-US" sz="2000" dirty="0"/>
              <a:t>As we have seen, the essential idea of fractional or fractal dimensions has a long history in mathematics that can be traced back to the 1600s, but the terms fractal and fractal dimension were coined by mathematician Benoit Mandelbrot in 1975.</a:t>
            </a:r>
          </a:p>
        </p:txBody>
      </p:sp>
    </p:spTree>
    <p:extLst>
      <p:ext uri="{BB962C8B-B14F-4D97-AF65-F5344CB8AC3E}">
        <p14:creationId xmlns:p14="http://schemas.microsoft.com/office/powerpoint/2010/main" val="230375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FE7D8-3265-5246-8F8F-CC8027E7C059}"/>
              </a:ext>
            </a:extLst>
          </p:cNvPr>
          <p:cNvSpPr>
            <a:spLocks noGrp="1"/>
          </p:cNvSpPr>
          <p:nvPr>
            <p:ph type="title"/>
          </p:nvPr>
        </p:nvSpPr>
        <p:spPr/>
        <p:txBody>
          <a:bodyPr/>
          <a:lstStyle/>
          <a:p>
            <a:r>
              <a:rPr lang="en-US" dirty="0"/>
              <a:t>Fractal Dimensions</a:t>
            </a:r>
          </a:p>
        </p:txBody>
      </p:sp>
      <p:sp>
        <p:nvSpPr>
          <p:cNvPr id="3" name="Content Placeholder 2">
            <a:extLst>
              <a:ext uri="{FF2B5EF4-FFF2-40B4-BE49-F238E27FC236}">
                <a16:creationId xmlns:a16="http://schemas.microsoft.com/office/drawing/2014/main" id="{36BFC528-CBD5-894A-9518-4863803A9B57}"/>
              </a:ext>
            </a:extLst>
          </p:cNvPr>
          <p:cNvSpPr>
            <a:spLocks noGrp="1"/>
          </p:cNvSpPr>
          <p:nvPr>
            <p:ph idx="1"/>
          </p:nvPr>
        </p:nvSpPr>
        <p:spPr>
          <a:xfrm>
            <a:off x="838200" y="1825625"/>
            <a:ext cx="4959699" cy="4351338"/>
          </a:xfrm>
        </p:spPr>
        <p:txBody>
          <a:bodyPr>
            <a:noAutofit/>
          </a:bodyPr>
          <a:lstStyle/>
          <a:p>
            <a:r>
              <a:rPr lang="en-US" sz="1800" dirty="0"/>
              <a:t>Unlike topological dimensions, the fractal dimension can take non-integer values, indicating that a set fills its space qualitatively and quantitatively differently from how an ordinary geometrical set does.</a:t>
            </a:r>
          </a:p>
          <a:p>
            <a:r>
              <a:rPr lang="en-US" sz="1800" dirty="0">
                <a:solidFill>
                  <a:srgbClr val="0E1CFF"/>
                </a:solidFill>
              </a:rPr>
              <a:t>For instance, a curve with a fractal dimension very near to 1, say 1.10, behaves quite like an ordinary line, but a curve with fractal dimension 1.9 winds convolutedly through space very nearly like a surface. </a:t>
            </a:r>
          </a:p>
          <a:p>
            <a:r>
              <a:rPr lang="en-US" sz="1800" dirty="0"/>
              <a:t>Similarly, a surface with fractal dimension of 2.1 fills space very much like an ordinary surface, but one with a fractal dimension of 2.9 folds and flows to fill space rather nearly like a volume.</a:t>
            </a:r>
          </a:p>
        </p:txBody>
      </p:sp>
      <p:sp>
        <p:nvSpPr>
          <p:cNvPr id="4" name="TextBox 3">
            <a:extLst>
              <a:ext uri="{FF2B5EF4-FFF2-40B4-BE49-F238E27FC236}">
                <a16:creationId xmlns:a16="http://schemas.microsoft.com/office/drawing/2014/main" id="{BC944856-2C80-5342-B45F-3D6C3FAF587A}"/>
              </a:ext>
            </a:extLst>
          </p:cNvPr>
          <p:cNvSpPr txBox="1"/>
          <p:nvPr/>
        </p:nvSpPr>
        <p:spPr>
          <a:xfrm>
            <a:off x="6410848" y="5697415"/>
            <a:ext cx="5194998" cy="923330"/>
          </a:xfrm>
          <a:prstGeom prst="rect">
            <a:avLst/>
          </a:prstGeom>
          <a:noFill/>
        </p:spPr>
        <p:txBody>
          <a:bodyPr wrap="square" rtlCol="0">
            <a:spAutoFit/>
          </a:bodyPr>
          <a:lstStyle/>
          <a:p>
            <a:r>
              <a:rPr lang="en-US" dirty="0"/>
              <a:t>Illustration of increasing surface fractality. Self-affine surfaces (left) and corresponding surface profiles (right) showing increasing fractal dimension </a:t>
            </a:r>
            <a:r>
              <a:rPr lang="en-US" i="1" dirty="0"/>
              <a:t>D</a:t>
            </a:r>
            <a:endParaRPr lang="en-US" dirty="0"/>
          </a:p>
        </p:txBody>
      </p:sp>
      <p:pic>
        <p:nvPicPr>
          <p:cNvPr id="6" name="Picture 5">
            <a:extLst>
              <a:ext uri="{FF2B5EF4-FFF2-40B4-BE49-F238E27FC236}">
                <a16:creationId xmlns:a16="http://schemas.microsoft.com/office/drawing/2014/main" id="{68A3DD30-E7DF-BE44-9DDC-89E7434CCFCA}"/>
              </a:ext>
            </a:extLst>
          </p:cNvPr>
          <p:cNvPicPr>
            <a:picLocks noChangeAspect="1"/>
          </p:cNvPicPr>
          <p:nvPr/>
        </p:nvPicPr>
        <p:blipFill>
          <a:blip r:embed="rId2"/>
          <a:stretch>
            <a:fillRect/>
          </a:stretch>
        </p:blipFill>
        <p:spPr>
          <a:xfrm>
            <a:off x="6096000" y="1959428"/>
            <a:ext cx="5900480" cy="3094474"/>
          </a:xfrm>
          <a:prstGeom prst="rect">
            <a:avLst/>
          </a:prstGeom>
        </p:spPr>
      </p:pic>
      <p:sp>
        <p:nvSpPr>
          <p:cNvPr id="7" name="Rectangle 6">
            <a:extLst>
              <a:ext uri="{FF2B5EF4-FFF2-40B4-BE49-F238E27FC236}">
                <a16:creationId xmlns:a16="http://schemas.microsoft.com/office/drawing/2014/main" id="{EB71A01C-0C5B-7B4C-843C-144A56E6A70B}"/>
              </a:ext>
            </a:extLst>
          </p:cNvPr>
          <p:cNvSpPr/>
          <p:nvPr/>
        </p:nvSpPr>
        <p:spPr>
          <a:xfrm>
            <a:off x="6440992" y="2763296"/>
            <a:ext cx="160774" cy="17338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2375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37EE2B-E26F-2848-8667-5ECBFA2B0099}"/>
              </a:ext>
            </a:extLst>
          </p:cNvPr>
          <p:cNvSpPr>
            <a:spLocks noGrp="1"/>
          </p:cNvSpPr>
          <p:nvPr>
            <p:ph type="title"/>
          </p:nvPr>
        </p:nvSpPr>
        <p:spPr>
          <a:xfrm>
            <a:off x="838200" y="365125"/>
            <a:ext cx="5331488" cy="1325563"/>
          </a:xfrm>
        </p:spPr>
        <p:txBody>
          <a:bodyPr/>
          <a:lstStyle/>
          <a:p>
            <a:r>
              <a:rPr lang="en-US" dirty="0"/>
              <a:t>Fractal Dimensions</a:t>
            </a:r>
          </a:p>
        </p:txBody>
      </p:sp>
      <p:sp>
        <p:nvSpPr>
          <p:cNvPr id="5" name="Content Placeholder 4">
            <a:extLst>
              <a:ext uri="{FF2B5EF4-FFF2-40B4-BE49-F238E27FC236}">
                <a16:creationId xmlns:a16="http://schemas.microsoft.com/office/drawing/2014/main" id="{A610E46D-C002-564D-944E-C127F7F487F6}"/>
              </a:ext>
            </a:extLst>
          </p:cNvPr>
          <p:cNvSpPr>
            <a:spLocks noGrp="1"/>
          </p:cNvSpPr>
          <p:nvPr>
            <p:ph sz="half" idx="1"/>
          </p:nvPr>
        </p:nvSpPr>
        <p:spPr>
          <a:xfrm>
            <a:off x="838200" y="1825624"/>
            <a:ext cx="5181600" cy="3731113"/>
          </a:xfrm>
        </p:spPr>
        <p:txBody>
          <a:bodyPr>
            <a:noAutofit/>
          </a:bodyPr>
          <a:lstStyle/>
          <a:p>
            <a:r>
              <a:rPr lang="en-US" sz="2000" dirty="0"/>
              <a:t>This general relationship can be seen in the image of fractal curves at right</a:t>
            </a:r>
          </a:p>
          <a:p>
            <a:r>
              <a:rPr lang="en-US" sz="2000" dirty="0"/>
              <a:t>The 32-segment contour at top is convoluted and space filling, and has a fractal dimension D of 1.67 </a:t>
            </a:r>
          </a:p>
          <a:p>
            <a:pPr lvl="1"/>
            <a:r>
              <a:rPr lang="en-US" sz="1600" dirty="0"/>
              <a:t>Each linear segment of length 8 is replaced by 32 smaller segments at each finer scale</a:t>
            </a:r>
          </a:p>
          <a:p>
            <a:pPr lvl="1"/>
            <a:r>
              <a:rPr lang="en-US" sz="1600" dirty="0"/>
              <a:t>Fractal dimension D is defined as 8</a:t>
            </a:r>
            <a:r>
              <a:rPr lang="en-US" sz="1600" baseline="30000" dirty="0"/>
              <a:t>D</a:t>
            </a:r>
            <a:r>
              <a:rPr lang="en-US" sz="1600" dirty="0"/>
              <a:t> = 32</a:t>
            </a:r>
          </a:p>
          <a:p>
            <a:r>
              <a:rPr lang="en-US" sz="2000" dirty="0"/>
              <a:t>Compared to the perceptibly less complex Koch curve below, which has a fractal dimension D of 1.26 </a:t>
            </a:r>
          </a:p>
          <a:p>
            <a:pPr lvl="1"/>
            <a:r>
              <a:rPr lang="en-US" sz="1600" dirty="0"/>
              <a:t>Each linear segment of length 3 is replaced by 4 smaller segments at each finer scale</a:t>
            </a:r>
          </a:p>
          <a:p>
            <a:pPr lvl="1"/>
            <a:r>
              <a:rPr lang="en-US" sz="1600" dirty="0"/>
              <a:t>Fractal dimension D is defined so that 3</a:t>
            </a:r>
            <a:r>
              <a:rPr lang="en-US" sz="1600" baseline="30000" dirty="0"/>
              <a:t>D</a:t>
            </a:r>
            <a:r>
              <a:rPr lang="en-US" sz="1600" dirty="0"/>
              <a:t> = 4</a:t>
            </a:r>
          </a:p>
          <a:p>
            <a:endParaRPr lang="en-US" sz="2000" dirty="0"/>
          </a:p>
          <a:p>
            <a:endParaRPr lang="en-US" sz="2000" dirty="0"/>
          </a:p>
        </p:txBody>
      </p:sp>
      <p:pic>
        <p:nvPicPr>
          <p:cNvPr id="8" name="Content Placeholder 7">
            <a:extLst>
              <a:ext uri="{FF2B5EF4-FFF2-40B4-BE49-F238E27FC236}">
                <a16:creationId xmlns:a16="http://schemas.microsoft.com/office/drawing/2014/main" id="{1E8555B6-B859-CE47-A4D2-0BBB6AE577A9}"/>
              </a:ext>
            </a:extLst>
          </p:cNvPr>
          <p:cNvPicPr>
            <a:picLocks noGrp="1" noChangeAspect="1"/>
          </p:cNvPicPr>
          <p:nvPr>
            <p:ph sz="half" idx="2"/>
          </p:nvPr>
        </p:nvPicPr>
        <p:blipFill>
          <a:blip r:embed="rId2"/>
          <a:stretch>
            <a:fillRect/>
          </a:stretch>
        </p:blipFill>
        <p:spPr>
          <a:xfrm>
            <a:off x="7953908" y="365126"/>
            <a:ext cx="2938506" cy="2938506"/>
          </a:xfrm>
        </p:spPr>
      </p:pic>
      <p:pic>
        <p:nvPicPr>
          <p:cNvPr id="12" name="Picture 11">
            <a:extLst>
              <a:ext uri="{FF2B5EF4-FFF2-40B4-BE49-F238E27FC236}">
                <a16:creationId xmlns:a16="http://schemas.microsoft.com/office/drawing/2014/main" id="{0A150CF0-7AB5-084E-BF57-1DB87BA00F02}"/>
              </a:ext>
            </a:extLst>
          </p:cNvPr>
          <p:cNvPicPr>
            <a:picLocks noChangeAspect="1"/>
          </p:cNvPicPr>
          <p:nvPr/>
        </p:nvPicPr>
        <p:blipFill>
          <a:blip r:embed="rId3"/>
          <a:stretch>
            <a:fillRect/>
          </a:stretch>
        </p:blipFill>
        <p:spPr>
          <a:xfrm>
            <a:off x="8038590" y="3658583"/>
            <a:ext cx="2769141" cy="2938507"/>
          </a:xfrm>
          <a:prstGeom prst="rect">
            <a:avLst/>
          </a:prstGeom>
        </p:spPr>
      </p:pic>
      <p:sp>
        <p:nvSpPr>
          <p:cNvPr id="2" name="TextBox 1">
            <a:extLst>
              <a:ext uri="{FF2B5EF4-FFF2-40B4-BE49-F238E27FC236}">
                <a16:creationId xmlns:a16="http://schemas.microsoft.com/office/drawing/2014/main" id="{3CD6A43D-53D9-0B40-BD92-77356257FEFE}"/>
              </a:ext>
            </a:extLst>
          </p:cNvPr>
          <p:cNvSpPr txBox="1"/>
          <p:nvPr/>
        </p:nvSpPr>
        <p:spPr>
          <a:xfrm>
            <a:off x="552658" y="6059156"/>
            <a:ext cx="6601767" cy="646331"/>
          </a:xfrm>
          <a:prstGeom prst="rect">
            <a:avLst/>
          </a:prstGeom>
          <a:noFill/>
        </p:spPr>
        <p:txBody>
          <a:bodyPr wrap="square" rtlCol="0">
            <a:spAutoFit/>
          </a:bodyPr>
          <a:lstStyle/>
          <a:p>
            <a:r>
              <a:rPr lang="en-US" dirty="0">
                <a:solidFill>
                  <a:srgbClr val="0E1CFF"/>
                </a:solidFill>
              </a:rPr>
              <a:t>For example, it is thought that the surface of the human brain might be a fractal:  https://</a:t>
            </a:r>
            <a:r>
              <a:rPr lang="en-US" dirty="0" err="1">
                <a:solidFill>
                  <a:srgbClr val="0E1CFF"/>
                </a:solidFill>
              </a:rPr>
              <a:t>pubmed.ncbi.nlm.nih.gov</a:t>
            </a:r>
            <a:r>
              <a:rPr lang="en-US" dirty="0">
                <a:solidFill>
                  <a:srgbClr val="0E1CFF"/>
                </a:solidFill>
              </a:rPr>
              <a:t>/16671080/</a:t>
            </a:r>
          </a:p>
        </p:txBody>
      </p:sp>
    </p:spTree>
    <p:extLst>
      <p:ext uri="{BB962C8B-B14F-4D97-AF65-F5344CB8AC3E}">
        <p14:creationId xmlns:p14="http://schemas.microsoft.com/office/powerpoint/2010/main" val="33832481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3089</TotalTime>
  <Words>5773</Words>
  <Application>Microsoft Macintosh PowerPoint</Application>
  <PresentationFormat>Widescreen</PresentationFormat>
  <Paragraphs>361</Paragraphs>
  <Slides>60</Slides>
  <Notes>13</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60</vt:i4>
      </vt:variant>
    </vt:vector>
  </HeadingPairs>
  <TitlesOfParts>
    <vt:vector size="70" baseType="lpstr">
      <vt:lpstr>ＭＳ Ｐゴシック</vt:lpstr>
      <vt:lpstr>Arial</vt:lpstr>
      <vt:lpstr>Calibri</vt:lpstr>
      <vt:lpstr>Calibri Light</vt:lpstr>
      <vt:lpstr>Cambria Math</vt:lpstr>
      <vt:lpstr>Symbol</vt:lpstr>
      <vt:lpstr>Tahoma</vt:lpstr>
      <vt:lpstr>Times New Roman</vt:lpstr>
      <vt:lpstr>Wingdings</vt:lpstr>
      <vt:lpstr>Office Theme</vt:lpstr>
      <vt:lpstr>Fractals, Chaos, Complexity Physics-EPS 30</vt:lpstr>
      <vt:lpstr>Symmetry</vt:lpstr>
      <vt:lpstr>Symmetry</vt:lpstr>
      <vt:lpstr>Examples of Symmetries</vt:lpstr>
      <vt:lpstr>Examples of Symmetries https://en.wikipedia.org/wiki/Symmetry_(geometry)</vt:lpstr>
      <vt:lpstr>Scaling Symmetries</vt:lpstr>
      <vt:lpstr>Fractal Dimensions</vt:lpstr>
      <vt:lpstr>Fractal Dimensions</vt:lpstr>
      <vt:lpstr>Fractal Dimensions</vt:lpstr>
      <vt:lpstr>Fractal Dimensions</vt:lpstr>
      <vt:lpstr>Fractal Dimensions</vt:lpstr>
      <vt:lpstr>Fractal Dimensions</vt:lpstr>
      <vt:lpstr>Euclidean Dimension and Embedding Dimension</vt:lpstr>
      <vt:lpstr>Change of Scale: A Symmetry of Fractals</vt:lpstr>
      <vt:lpstr>Fractal Dimensions</vt:lpstr>
      <vt:lpstr>Scale Invariance</vt:lpstr>
      <vt:lpstr>Scale Invariance</vt:lpstr>
      <vt:lpstr>Fractal Dimensions Summary</vt:lpstr>
      <vt:lpstr>Aside:  Measuring Sizes of a “Normal” Euclidean Geometric Object</vt:lpstr>
      <vt:lpstr>Divider Method</vt:lpstr>
      <vt:lpstr>Logarithms</vt:lpstr>
      <vt:lpstr>Solving for D</vt:lpstr>
      <vt:lpstr>Fractal Dimensions</vt:lpstr>
      <vt:lpstr>PowerPoint Presentation</vt:lpstr>
      <vt:lpstr>PowerPoint Presentation</vt:lpstr>
      <vt:lpstr>Fractal Dimension D and Embedding Dimension d</vt:lpstr>
      <vt:lpstr>Measured Lengths of Several Coastlines at Different Scales (from Manfred Schroeder)</vt:lpstr>
      <vt:lpstr>Box Counting Method</vt:lpstr>
      <vt:lpstr>Box Counting to Determine the Fractal Dimension of the Coastline of Britain  https://en.wikipedia.org/wiki/Box_counting</vt:lpstr>
      <vt:lpstr>Fractal dimension of Britain by Box Counting</vt:lpstr>
      <vt:lpstr>Box Counting Method for D</vt:lpstr>
      <vt:lpstr>Ferns and Koch Curve</vt:lpstr>
      <vt:lpstr>Many Different Objects can have the Same Fractal Dimension https://en.wikipedia.org/wiki/L-system</vt:lpstr>
      <vt:lpstr>Fractal Dimensions of River Networks in Indonesia https://benthamopen.com/FULLTEXT/TOCIEJ-10-706</vt:lpstr>
      <vt:lpstr>Box Counting Dimension https://benthamopen.com/FULLTEXT/TOCIEJ-10-706</vt:lpstr>
      <vt:lpstr>Box Counting for Areas and Volume</vt:lpstr>
      <vt:lpstr>Fractals: Initiators and Generators </vt:lpstr>
      <vt:lpstr>PowerPoint Presentation</vt:lpstr>
      <vt:lpstr>PowerPoint Presentation</vt:lpstr>
      <vt:lpstr>PowerPoint Presentation</vt:lpstr>
      <vt:lpstr>PowerPoint Presentation</vt:lpstr>
      <vt:lpstr>Hilbert Curve is Space Filling</vt:lpstr>
      <vt:lpstr>Fractal Methods have been Used to Generate Topography and Landforms Used in Movies https://en.wikipedia.org/wiki/Computer-generated_imagery</vt:lpstr>
      <vt:lpstr>Other Examples of Scaling and Fractal Dimensions (Courtesy Bruce Malamud, Kings College)</vt:lpstr>
      <vt:lpstr>Fractal Dimension</vt:lpstr>
      <vt:lpstr>Measuring D, Ruler Technique</vt:lpstr>
      <vt:lpstr>Measuring D, Ruler Technique</vt:lpstr>
      <vt:lpstr>Measuring D, Box Counting</vt:lpstr>
      <vt:lpstr>PowerPoint Presentation</vt:lpstr>
      <vt:lpstr>PowerPoint Presentation</vt:lpstr>
      <vt:lpstr>PowerPoint Presentation</vt:lpstr>
      <vt:lpstr>PowerPoint Presentation</vt:lpstr>
      <vt:lpstr>Measuring D, Box Counting</vt:lpstr>
      <vt:lpstr>PowerPoint Presentation</vt:lpstr>
      <vt:lpstr>PowerPoint Presentation</vt:lpstr>
      <vt:lpstr>Turns out, COVID is a fractal</vt:lpstr>
      <vt:lpstr>PowerPoint Presentation</vt:lpstr>
      <vt:lpstr>Fractal Dimension of the COVID Virus https://www.ncbi.nlm.nih.gov/pmc/articles/PMC7809895/</vt:lpstr>
      <vt:lpstr>Epidemics and Fractals https://www.sciencedirect.com/science/article/pii/S0960077920304707</vt:lpstr>
      <vt:lpstr>Mapping the spread of COVID with Fractal Interpolation https://www.sciencedirect.com/science/article/pii/S0960077920304707</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3 Physics-EPS 30</dc:title>
  <dc:creator>Microsoft Office User</dc:creator>
  <cp:lastModifiedBy>John Rundle</cp:lastModifiedBy>
  <cp:revision>66</cp:revision>
  <dcterms:created xsi:type="dcterms:W3CDTF">2021-11-01T18:47:18Z</dcterms:created>
  <dcterms:modified xsi:type="dcterms:W3CDTF">2024-01-17T17:47:41Z</dcterms:modified>
</cp:coreProperties>
</file>