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94" r:id="rId2"/>
    <p:sldId id="295" r:id="rId3"/>
    <p:sldId id="296" r:id="rId4"/>
    <p:sldId id="297" r:id="rId5"/>
    <p:sldId id="301" r:id="rId6"/>
    <p:sldId id="318" r:id="rId7"/>
    <p:sldId id="322" r:id="rId8"/>
    <p:sldId id="298" r:id="rId9"/>
    <p:sldId id="320" r:id="rId10"/>
    <p:sldId id="323" r:id="rId11"/>
    <p:sldId id="321" r:id="rId12"/>
    <p:sldId id="299" r:id="rId13"/>
    <p:sldId id="305" r:id="rId14"/>
    <p:sldId id="302" r:id="rId15"/>
    <p:sldId id="303" r:id="rId16"/>
    <p:sldId id="304" r:id="rId17"/>
    <p:sldId id="306" r:id="rId18"/>
    <p:sldId id="307" r:id="rId19"/>
    <p:sldId id="308" r:id="rId20"/>
    <p:sldId id="309" r:id="rId21"/>
    <p:sldId id="310" r:id="rId22"/>
    <p:sldId id="317" r:id="rId23"/>
    <p:sldId id="311" r:id="rId24"/>
    <p:sldId id="313" r:id="rId25"/>
    <p:sldId id="314" r:id="rId26"/>
    <p:sldId id="312" r:id="rId27"/>
    <p:sldId id="31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1CFF"/>
    <a:srgbClr val="090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405"/>
  </p:normalViewPr>
  <p:slideViewPr>
    <p:cSldViewPr snapToGrid="0" snapToObjects="1">
      <p:cViewPr varScale="1">
        <p:scale>
          <a:sx n="124" d="100"/>
          <a:sy n="124" d="100"/>
        </p:scale>
        <p:origin x="5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F342-6111-6248-9FC4-E8A2CCCF7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4DD0C4-FA82-9F4A-9D66-72374C8B8F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50C592-E572-BF44-B98B-E385F7332444}"/>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1734D4C4-F96F-8F4F-A83E-E0A5A71B11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9992C-E25B-324E-9F0D-BDAC9FB0A523}"/>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193471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0F292-EF6B-9049-865E-F3D66484C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8B8495-045D-434C-AF1E-DDBEEDFA4B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A0DBF-8D87-3D45-AA22-C69B586607F4}"/>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ED8A88B5-7604-EC48-87FC-9F5C2C31F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FCCF6-1FCC-A045-87CC-5A181784A2DA}"/>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83653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DAEEF-8774-6545-8679-EF1297DFFF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CF30B-EAB9-BE4F-B9A7-00160AD45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6C180-3646-D749-96BE-1B3C019D8AA7}"/>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B4C5059B-4504-294B-BCD9-2F44D29D9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C5917-4829-B746-80D8-33CD54E7E0EE}"/>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3355774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5547-9C4E-9A40-B32C-F037AB47B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5949F-6F0E-3940-8A6F-B3DF65F58C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76835-45CA-1B4B-885E-66C4B2FCE2D4}"/>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B808BDE2-B1D4-E140-9E65-185065C56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3D694-7BB7-E847-ABED-A84FF20DFB41}"/>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4129006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AC98-C8EB-B544-AC8D-181D4E8DF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47CDEC-9AAA-AB44-95FB-04E56797EB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AD18CC-E3B8-AC40-AAB1-0D22722DE903}"/>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F3636CEF-6EF9-F346-9027-F36A133FE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02114-9834-3040-A675-534DEF3444CE}"/>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46009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9E4C-8C05-3243-B18D-0FF9B51D70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9DBC42-B687-CE49-B7E8-985A690349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D3C1FC-773C-FF4C-87EC-8F4842A0F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5B1D65-CB4D-F647-A5AD-DC5790F7935A}"/>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6" name="Footer Placeholder 5">
            <a:extLst>
              <a:ext uri="{FF2B5EF4-FFF2-40B4-BE49-F238E27FC236}">
                <a16:creationId xmlns:a16="http://schemas.microsoft.com/office/drawing/2014/main" id="{A05F388C-B487-C745-9E13-0889439B6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05C790-75EA-324C-93D4-02B9492A6526}"/>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361483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FCDF0-7248-7241-BED4-4CCEFE7BA5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C3836E-4B1D-BC4C-B174-1C5D8220EC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EED72-EB39-7844-BB8F-D404C9766B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8350C-07BA-DF41-AF73-0EC4239DE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57F73-8C93-B94B-BFF8-5295C14F74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0EEA6E-72AF-AC43-874B-5A5814E5B73C}"/>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8" name="Footer Placeholder 7">
            <a:extLst>
              <a:ext uri="{FF2B5EF4-FFF2-40B4-BE49-F238E27FC236}">
                <a16:creationId xmlns:a16="http://schemas.microsoft.com/office/drawing/2014/main" id="{B2613535-0B92-424A-ACA4-47EC6BC50E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81952-8BBC-AD49-885B-69CEDFF2023F}"/>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1775805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3A74-FD22-B044-B5FB-268E4CDCC0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7E1272-0AC0-CD4D-BA10-B2C5A2E4234B}"/>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4" name="Footer Placeholder 3">
            <a:extLst>
              <a:ext uri="{FF2B5EF4-FFF2-40B4-BE49-F238E27FC236}">
                <a16:creationId xmlns:a16="http://schemas.microsoft.com/office/drawing/2014/main" id="{75D145D4-A1F0-0D4E-86F5-F5D4460AE4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56A2D2-C49A-1342-9877-C2DA6FFC0638}"/>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247220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42B92-63E3-C54E-905A-526FD8C0BA31}"/>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3" name="Footer Placeholder 2">
            <a:extLst>
              <a:ext uri="{FF2B5EF4-FFF2-40B4-BE49-F238E27FC236}">
                <a16:creationId xmlns:a16="http://schemas.microsoft.com/office/drawing/2014/main" id="{5B2585A9-21F5-B74E-9840-94C3DB409D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59AA4C-B08C-8842-A741-C8004F060275}"/>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74851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DF07F-7E57-2044-B6E4-9FD7DD7013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0A7A0-CE9C-B840-9782-7E3C3D685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39D2AA-993B-7649-8FA2-5F28A5C2D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8996-ADB8-6544-8165-B2D663EBE62B}"/>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6" name="Footer Placeholder 5">
            <a:extLst>
              <a:ext uri="{FF2B5EF4-FFF2-40B4-BE49-F238E27FC236}">
                <a16:creationId xmlns:a16="http://schemas.microsoft.com/office/drawing/2014/main" id="{053CCF4B-8324-8B4E-BC21-6BE7716CFB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68F1E-CE08-274E-8C4A-77846800D3B7}"/>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31458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7DA06-143C-7947-BF51-B082E3AFED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965EA7-1AEB-984B-9D11-CCA5B489EB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9ACC5D-A167-C04A-B72D-83D6281E1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DA0F0-56FB-894D-AC85-F1E26A461787}"/>
              </a:ext>
            </a:extLst>
          </p:cNvPr>
          <p:cNvSpPr>
            <a:spLocks noGrp="1"/>
          </p:cNvSpPr>
          <p:nvPr>
            <p:ph type="dt" sz="half" idx="10"/>
          </p:nvPr>
        </p:nvSpPr>
        <p:spPr/>
        <p:txBody>
          <a:bodyPr/>
          <a:lstStyle/>
          <a:p>
            <a:fld id="{1F0C88C7-4C74-254A-96AB-1A0D27CD7959}" type="datetimeFigureOut">
              <a:rPr lang="en-US" smtClean="0"/>
              <a:t>1/12/22</a:t>
            </a:fld>
            <a:endParaRPr lang="en-US"/>
          </a:p>
        </p:txBody>
      </p:sp>
      <p:sp>
        <p:nvSpPr>
          <p:cNvPr id="6" name="Footer Placeholder 5">
            <a:extLst>
              <a:ext uri="{FF2B5EF4-FFF2-40B4-BE49-F238E27FC236}">
                <a16:creationId xmlns:a16="http://schemas.microsoft.com/office/drawing/2014/main" id="{6B2A33A1-39EC-3F44-8EE1-808F68DE3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1674D-2308-4946-A5ED-C6EE1326A626}"/>
              </a:ext>
            </a:extLst>
          </p:cNvPr>
          <p:cNvSpPr>
            <a:spLocks noGrp="1"/>
          </p:cNvSpPr>
          <p:nvPr>
            <p:ph type="sldNum" sz="quarter" idx="12"/>
          </p:nvPr>
        </p:nvSpPr>
        <p:spPr/>
        <p:txBody>
          <a:bodyPr/>
          <a:lstStyle/>
          <a:p>
            <a:fld id="{44980F9E-F9A7-314D-85FE-FD3E98F86014}" type="slidenum">
              <a:rPr lang="en-US" smtClean="0"/>
              <a:t>‹#›</a:t>
            </a:fld>
            <a:endParaRPr lang="en-US"/>
          </a:p>
        </p:txBody>
      </p:sp>
    </p:spTree>
    <p:extLst>
      <p:ext uri="{BB962C8B-B14F-4D97-AF65-F5344CB8AC3E}">
        <p14:creationId xmlns:p14="http://schemas.microsoft.com/office/powerpoint/2010/main" val="3503410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52783-F8E9-0149-B288-67993B0F7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62192-BCF7-E04F-8B4C-6B681C4E6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A48A1-E5D7-C54D-A556-60BC3E759D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0C88C7-4C74-254A-96AB-1A0D27CD7959}" type="datetimeFigureOut">
              <a:rPr lang="en-US" smtClean="0"/>
              <a:t>1/12/22</a:t>
            </a:fld>
            <a:endParaRPr lang="en-US"/>
          </a:p>
        </p:txBody>
      </p:sp>
      <p:sp>
        <p:nvSpPr>
          <p:cNvPr id="5" name="Footer Placeholder 4">
            <a:extLst>
              <a:ext uri="{FF2B5EF4-FFF2-40B4-BE49-F238E27FC236}">
                <a16:creationId xmlns:a16="http://schemas.microsoft.com/office/drawing/2014/main" id="{365DDFF2-AFED-014C-A3F7-57A084C2FF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CE8332-321B-BB44-9CED-3FD775F412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80F9E-F9A7-314D-85FE-FD3E98F86014}" type="slidenum">
              <a:rPr lang="en-US" smtClean="0"/>
              <a:t>‹#›</a:t>
            </a:fld>
            <a:endParaRPr lang="en-US"/>
          </a:p>
        </p:txBody>
      </p:sp>
    </p:spTree>
    <p:extLst>
      <p:ext uri="{BB962C8B-B14F-4D97-AF65-F5344CB8AC3E}">
        <p14:creationId xmlns:p14="http://schemas.microsoft.com/office/powerpoint/2010/main" val="783463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B56FF128-7410-514F-BA54-5466446AF764}"/>
              </a:ext>
            </a:extLst>
          </p:cNvPr>
          <p:cNvSpPr>
            <a:spLocks noGrp="1"/>
          </p:cNvSpPr>
          <p:nvPr>
            <p:ph type="subTitle" idx="1"/>
          </p:nvPr>
        </p:nvSpPr>
        <p:spPr/>
        <p:txBody>
          <a:bodyPr>
            <a:normAutofit lnSpcReduction="10000"/>
          </a:bodyPr>
          <a:lstStyle/>
          <a:p>
            <a:r>
              <a:rPr lang="en-US" dirty="0"/>
              <a:t>Lecture 4</a:t>
            </a:r>
          </a:p>
          <a:p>
            <a:r>
              <a:rPr lang="en-US" dirty="0"/>
              <a:t>Building </a:t>
            </a:r>
            <a:r>
              <a:rPr lang="en-US" dirty="0" err="1"/>
              <a:t>Sierpinski</a:t>
            </a:r>
            <a:r>
              <a:rPr lang="en-US" dirty="0"/>
              <a:t> and Von Koch Fractals</a:t>
            </a:r>
          </a:p>
          <a:p>
            <a:r>
              <a:rPr lang="en-US" dirty="0"/>
              <a:t> </a:t>
            </a:r>
            <a:r>
              <a:rPr lang="en-US" sz="2000" dirty="0"/>
              <a:t>https://</a:t>
            </a:r>
            <a:r>
              <a:rPr lang="en-US" sz="2000" dirty="0" err="1"/>
              <a:t>en.wikipedia.org</a:t>
            </a:r>
            <a:r>
              <a:rPr lang="en-US" sz="2000" dirty="0"/>
              <a:t>/wiki/</a:t>
            </a:r>
            <a:r>
              <a:rPr lang="en-US" sz="2000" dirty="0" err="1"/>
              <a:t>Sierpinski_triangle</a:t>
            </a:r>
            <a:endParaRPr lang="en-US" sz="2000" dirty="0"/>
          </a:p>
          <a:p>
            <a:r>
              <a:rPr lang="en-US" sz="2000" dirty="0"/>
              <a:t>https://</a:t>
            </a:r>
            <a:r>
              <a:rPr lang="en-US" sz="2000" dirty="0" err="1"/>
              <a:t>en.wikipedia.org</a:t>
            </a:r>
            <a:r>
              <a:rPr lang="en-US" sz="2000" dirty="0"/>
              <a:t>/wiki/</a:t>
            </a:r>
            <a:r>
              <a:rPr lang="en-US" sz="2000" dirty="0" err="1"/>
              <a:t>Koch_snowflake</a:t>
            </a:r>
            <a:endParaRPr lang="en-US" sz="2000" dirty="0"/>
          </a:p>
          <a:p>
            <a:endParaRPr lang="en-US" dirty="0"/>
          </a:p>
        </p:txBody>
      </p:sp>
    </p:spTree>
    <p:extLst>
      <p:ext uri="{BB962C8B-B14F-4D97-AF65-F5344CB8AC3E}">
        <p14:creationId xmlns:p14="http://schemas.microsoft.com/office/powerpoint/2010/main" val="4093448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9266-BD27-D04E-8262-964D82E9D71B}"/>
              </a:ext>
            </a:extLst>
          </p:cNvPr>
          <p:cNvSpPr>
            <a:spLocks noGrp="1"/>
          </p:cNvSpPr>
          <p:nvPr>
            <p:ph type="title"/>
          </p:nvPr>
        </p:nvSpPr>
        <p:spPr/>
        <p:txBody>
          <a:bodyPr>
            <a:normAutofit/>
          </a:bodyPr>
          <a:lstStyle/>
          <a:p>
            <a:r>
              <a:rPr lang="en-US" dirty="0"/>
              <a:t>Excel Spreadsheet:</a:t>
            </a:r>
            <a:br>
              <a:rPr lang="en-US" dirty="0"/>
            </a:br>
            <a:r>
              <a:rPr lang="en-US" sz="2700" dirty="0"/>
              <a:t>https://</a:t>
            </a:r>
            <a:r>
              <a:rPr lang="en-US" sz="2700" dirty="0" err="1"/>
              <a:t>rundle.physics.ucdavis.edu</a:t>
            </a:r>
            <a:r>
              <a:rPr lang="en-US" sz="2700" dirty="0"/>
              <a:t>/PHYGEO30/</a:t>
            </a:r>
            <a:r>
              <a:rPr lang="en-US" sz="2700" dirty="0" err="1"/>
              <a:t>Chaos_Game.xls</a:t>
            </a:r>
            <a:endParaRPr lang="en-US" sz="2700" dirty="0"/>
          </a:p>
        </p:txBody>
      </p:sp>
      <p:pic>
        <p:nvPicPr>
          <p:cNvPr id="6" name="Picture 5" descr="Table, Excel&#10;&#10;Description automatically generated">
            <a:extLst>
              <a:ext uri="{FF2B5EF4-FFF2-40B4-BE49-F238E27FC236}">
                <a16:creationId xmlns:a16="http://schemas.microsoft.com/office/drawing/2014/main" id="{5BA78CC6-EB3E-F941-B008-64D0251C9426}"/>
              </a:ext>
            </a:extLst>
          </p:cNvPr>
          <p:cNvPicPr>
            <a:picLocks noChangeAspect="1"/>
          </p:cNvPicPr>
          <p:nvPr/>
        </p:nvPicPr>
        <p:blipFill>
          <a:blip r:embed="rId2"/>
          <a:stretch>
            <a:fillRect/>
          </a:stretch>
        </p:blipFill>
        <p:spPr>
          <a:xfrm>
            <a:off x="5153675" y="1974815"/>
            <a:ext cx="6327722" cy="4453847"/>
          </a:xfrm>
          <a:prstGeom prst="rect">
            <a:avLst/>
          </a:prstGeom>
        </p:spPr>
      </p:pic>
      <p:sp>
        <p:nvSpPr>
          <p:cNvPr id="7" name="TextBox 6">
            <a:extLst>
              <a:ext uri="{FF2B5EF4-FFF2-40B4-BE49-F238E27FC236}">
                <a16:creationId xmlns:a16="http://schemas.microsoft.com/office/drawing/2014/main" id="{64EBC17A-BBD3-7948-9559-7B2B655515C2}"/>
              </a:ext>
            </a:extLst>
          </p:cNvPr>
          <p:cNvSpPr txBox="1"/>
          <p:nvPr/>
        </p:nvSpPr>
        <p:spPr>
          <a:xfrm>
            <a:off x="1325366" y="3616503"/>
            <a:ext cx="2640459" cy="923330"/>
          </a:xfrm>
          <a:prstGeom prst="rect">
            <a:avLst/>
          </a:prstGeom>
          <a:noFill/>
        </p:spPr>
        <p:txBody>
          <a:bodyPr wrap="square" rtlCol="0">
            <a:spAutoFit/>
          </a:bodyPr>
          <a:lstStyle/>
          <a:p>
            <a:r>
              <a:rPr lang="en-US" dirty="0"/>
              <a:t>Enter a new Scale Factor a see what kind of different triangles you can generate</a:t>
            </a:r>
          </a:p>
        </p:txBody>
      </p:sp>
      <p:sp>
        <p:nvSpPr>
          <p:cNvPr id="8" name="Left Arrow 7">
            <a:extLst>
              <a:ext uri="{FF2B5EF4-FFF2-40B4-BE49-F238E27FC236}">
                <a16:creationId xmlns:a16="http://schemas.microsoft.com/office/drawing/2014/main" id="{0C5D4AD8-CAA1-8C4D-BE92-0061E7B987DA}"/>
              </a:ext>
            </a:extLst>
          </p:cNvPr>
          <p:cNvSpPr/>
          <p:nvPr/>
        </p:nvSpPr>
        <p:spPr>
          <a:xfrm>
            <a:off x="7654247" y="3228655"/>
            <a:ext cx="267128" cy="27740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152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05DEA-4274-0146-90A1-C6253136A786}"/>
              </a:ext>
            </a:extLst>
          </p:cNvPr>
          <p:cNvSpPr>
            <a:spLocks noGrp="1"/>
          </p:cNvSpPr>
          <p:nvPr>
            <p:ph type="title"/>
          </p:nvPr>
        </p:nvSpPr>
        <p:spPr/>
        <p:txBody>
          <a:bodyPr/>
          <a:lstStyle/>
          <a:p>
            <a:r>
              <a:rPr lang="en-US" dirty="0"/>
              <a:t>Restricting the Points in the Chaos Game</a:t>
            </a:r>
          </a:p>
        </p:txBody>
      </p:sp>
      <p:pic>
        <p:nvPicPr>
          <p:cNvPr id="6" name="Content Placeholder 5">
            <a:extLst>
              <a:ext uri="{FF2B5EF4-FFF2-40B4-BE49-F238E27FC236}">
                <a16:creationId xmlns:a16="http://schemas.microsoft.com/office/drawing/2014/main" id="{BDFC9352-5920-DA46-9F63-690E5D33CF2A}"/>
              </a:ext>
            </a:extLst>
          </p:cNvPr>
          <p:cNvPicPr>
            <a:picLocks noGrp="1" noChangeAspect="1"/>
          </p:cNvPicPr>
          <p:nvPr>
            <p:ph sz="half" idx="2"/>
          </p:nvPr>
        </p:nvPicPr>
        <p:blipFill>
          <a:blip r:embed="rId2"/>
          <a:stretch>
            <a:fillRect/>
          </a:stretch>
        </p:blipFill>
        <p:spPr>
          <a:xfrm>
            <a:off x="9065890" y="1577591"/>
            <a:ext cx="2287910" cy="2287910"/>
          </a:xfrm>
        </p:spPr>
      </p:pic>
      <p:sp>
        <p:nvSpPr>
          <p:cNvPr id="7" name="TextBox 6">
            <a:extLst>
              <a:ext uri="{FF2B5EF4-FFF2-40B4-BE49-F238E27FC236}">
                <a16:creationId xmlns:a16="http://schemas.microsoft.com/office/drawing/2014/main" id="{7F14357A-1231-3E41-8709-97EBD1AF8DCA}"/>
              </a:ext>
            </a:extLst>
          </p:cNvPr>
          <p:cNvSpPr txBox="1"/>
          <p:nvPr/>
        </p:nvSpPr>
        <p:spPr>
          <a:xfrm>
            <a:off x="991855" y="4220308"/>
            <a:ext cx="6601768" cy="1477328"/>
          </a:xfrm>
          <a:prstGeom prst="rect">
            <a:avLst/>
          </a:prstGeom>
          <a:noFill/>
          <a:ln>
            <a:noFill/>
          </a:ln>
        </p:spPr>
        <p:txBody>
          <a:bodyPr wrap="square" rtlCol="0">
            <a:spAutoFit/>
          </a:bodyPr>
          <a:lstStyle/>
          <a:p>
            <a:r>
              <a:rPr lang="en-US" dirty="0"/>
              <a:t>However, if restrictions are placed on the choice of vertices, fractals will appear in the square. </a:t>
            </a:r>
          </a:p>
          <a:p>
            <a:endParaRPr lang="en-US" dirty="0"/>
          </a:p>
          <a:p>
            <a:r>
              <a:rPr lang="en-US" dirty="0"/>
              <a:t>For example, if the current vertex cannot be chosen in the next iteration, the fractal at right appears</a:t>
            </a:r>
          </a:p>
        </p:txBody>
      </p:sp>
      <p:sp>
        <p:nvSpPr>
          <p:cNvPr id="10" name="TextBox 9">
            <a:extLst>
              <a:ext uri="{FF2B5EF4-FFF2-40B4-BE49-F238E27FC236}">
                <a16:creationId xmlns:a16="http://schemas.microsoft.com/office/drawing/2014/main" id="{CC697775-9244-F441-B4C4-2A061CDD4FF4}"/>
              </a:ext>
            </a:extLst>
          </p:cNvPr>
          <p:cNvSpPr txBox="1"/>
          <p:nvPr/>
        </p:nvSpPr>
        <p:spPr>
          <a:xfrm>
            <a:off x="991855" y="1854764"/>
            <a:ext cx="6601767" cy="646331"/>
          </a:xfrm>
          <a:prstGeom prst="rect">
            <a:avLst/>
          </a:prstGeom>
          <a:noFill/>
          <a:ln>
            <a:noFill/>
          </a:ln>
        </p:spPr>
        <p:txBody>
          <a:bodyPr wrap="square" rtlCol="0">
            <a:spAutoFit/>
          </a:bodyPr>
          <a:lstStyle/>
          <a:p>
            <a:r>
              <a:rPr lang="en-US" dirty="0"/>
              <a:t>If the chaos game is run with a square, no fractal appears and the interior of the square fills evenly with points. </a:t>
            </a:r>
          </a:p>
        </p:txBody>
      </p:sp>
      <p:sp>
        <p:nvSpPr>
          <p:cNvPr id="11" name="Right Arrow 10">
            <a:extLst>
              <a:ext uri="{FF2B5EF4-FFF2-40B4-BE49-F238E27FC236}">
                <a16:creationId xmlns:a16="http://schemas.microsoft.com/office/drawing/2014/main" id="{D2F3BECD-69A4-C648-A97C-5657918EF1C6}"/>
              </a:ext>
            </a:extLst>
          </p:cNvPr>
          <p:cNvSpPr/>
          <p:nvPr/>
        </p:nvSpPr>
        <p:spPr>
          <a:xfrm>
            <a:off x="7747279" y="1854764"/>
            <a:ext cx="45296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A6FFB32-10E7-AE49-B4AC-3D50DC6A4934}"/>
              </a:ext>
            </a:extLst>
          </p:cNvPr>
          <p:cNvPicPr>
            <a:picLocks noChangeAspect="1"/>
          </p:cNvPicPr>
          <p:nvPr/>
        </p:nvPicPr>
        <p:blipFill>
          <a:blip r:embed="rId3"/>
          <a:stretch>
            <a:fillRect/>
          </a:stretch>
        </p:blipFill>
        <p:spPr>
          <a:xfrm>
            <a:off x="9065890" y="3967171"/>
            <a:ext cx="2260600" cy="2260600"/>
          </a:xfrm>
          <a:prstGeom prst="rect">
            <a:avLst/>
          </a:prstGeom>
        </p:spPr>
      </p:pic>
      <p:sp>
        <p:nvSpPr>
          <p:cNvPr id="13" name="Right Arrow 12">
            <a:extLst>
              <a:ext uri="{FF2B5EF4-FFF2-40B4-BE49-F238E27FC236}">
                <a16:creationId xmlns:a16="http://schemas.microsoft.com/office/drawing/2014/main" id="{941AB54E-46D1-EC4B-A970-DB829E04526F}"/>
              </a:ext>
            </a:extLst>
          </p:cNvPr>
          <p:cNvSpPr/>
          <p:nvPr/>
        </p:nvSpPr>
        <p:spPr>
          <a:xfrm>
            <a:off x="7747279" y="4904469"/>
            <a:ext cx="45296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36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84DDFC-6E99-7347-AA74-193F457ABB31}"/>
              </a:ext>
            </a:extLst>
          </p:cNvPr>
          <p:cNvSpPr>
            <a:spLocks noGrp="1"/>
          </p:cNvSpPr>
          <p:nvPr>
            <p:ph type="title"/>
          </p:nvPr>
        </p:nvSpPr>
        <p:spPr/>
        <p:txBody>
          <a:bodyPr>
            <a:normAutofit/>
          </a:bodyPr>
          <a:lstStyle/>
          <a:p>
            <a:r>
              <a:rPr lang="en-US" sz="4000" dirty="0"/>
              <a:t>Construction by </a:t>
            </a:r>
            <a:r>
              <a:rPr lang="en-US" sz="4000" dirty="0" err="1"/>
              <a:t>Sierpinski</a:t>
            </a:r>
            <a:r>
              <a:rPr lang="en-US" sz="4000" dirty="0"/>
              <a:t> Arrowhead Method</a:t>
            </a:r>
          </a:p>
        </p:txBody>
      </p:sp>
      <p:sp>
        <p:nvSpPr>
          <p:cNvPr id="5" name="Content Placeholder 4">
            <a:extLst>
              <a:ext uri="{FF2B5EF4-FFF2-40B4-BE49-F238E27FC236}">
                <a16:creationId xmlns:a16="http://schemas.microsoft.com/office/drawing/2014/main" id="{7E99CA86-0D74-7149-B8DE-9E0F60A22995}"/>
              </a:ext>
            </a:extLst>
          </p:cNvPr>
          <p:cNvSpPr>
            <a:spLocks noGrp="1"/>
          </p:cNvSpPr>
          <p:nvPr>
            <p:ph sz="half" idx="1"/>
          </p:nvPr>
        </p:nvSpPr>
        <p:spPr/>
        <p:txBody>
          <a:bodyPr>
            <a:normAutofit/>
          </a:bodyPr>
          <a:lstStyle/>
          <a:p>
            <a:r>
              <a:rPr lang="en-US" sz="1600" dirty="0"/>
              <a:t>Start with a single line segment in the plane</a:t>
            </a:r>
          </a:p>
          <a:p>
            <a:r>
              <a:rPr lang="en-US" sz="1600" dirty="0"/>
              <a:t>Repeatedly replace each line segment of the curve with three shorter segments, forming 120° angles at each junction between two consecutive segments, with the first and last segments of the curve either parallel to the original line segment or forming a 60° angle with it.</a:t>
            </a:r>
          </a:p>
          <a:p>
            <a:r>
              <a:rPr lang="en-US" sz="1600" dirty="0"/>
              <a:t>At every iteration, this construction gives a continuous curve. </a:t>
            </a:r>
          </a:p>
          <a:p>
            <a:r>
              <a:rPr lang="en-US" sz="1600" dirty="0"/>
              <a:t>In the limit, these approach a curve that traces out the </a:t>
            </a:r>
            <a:r>
              <a:rPr lang="en-US" sz="1600" dirty="0" err="1"/>
              <a:t>Sierpinski</a:t>
            </a:r>
            <a:r>
              <a:rPr lang="en-US" sz="1600" dirty="0"/>
              <a:t> triangle by a single continuous directed (infinitely wiggly) path, which is called the </a:t>
            </a:r>
            <a:r>
              <a:rPr lang="en-US" sz="1600" dirty="0" err="1"/>
              <a:t>Sierpinski</a:t>
            </a:r>
            <a:r>
              <a:rPr lang="en-US" sz="1600" dirty="0"/>
              <a:t> arrowhead.</a:t>
            </a:r>
          </a:p>
          <a:p>
            <a:r>
              <a:rPr lang="en-US" sz="1600" dirty="0"/>
              <a:t>In fact, the aim of the original article by </a:t>
            </a:r>
            <a:r>
              <a:rPr lang="en-US" sz="1600" dirty="0" err="1"/>
              <a:t>Sierpinski</a:t>
            </a:r>
            <a:r>
              <a:rPr lang="en-US" sz="1600" dirty="0"/>
              <a:t> of 1915, was to show an example of a curve (a Cantorian curve), as the title of the article itself declares.</a:t>
            </a:r>
          </a:p>
          <a:p>
            <a:endParaRPr lang="en-US" sz="1600" dirty="0"/>
          </a:p>
        </p:txBody>
      </p:sp>
      <p:pic>
        <p:nvPicPr>
          <p:cNvPr id="8" name="Content Placeholder 7">
            <a:extLst>
              <a:ext uri="{FF2B5EF4-FFF2-40B4-BE49-F238E27FC236}">
                <a16:creationId xmlns:a16="http://schemas.microsoft.com/office/drawing/2014/main" id="{0C40CE31-BBA3-2349-B58F-02BE409D1D33}"/>
              </a:ext>
            </a:extLst>
          </p:cNvPr>
          <p:cNvPicPr>
            <a:picLocks noGrp="1" noChangeAspect="1"/>
          </p:cNvPicPr>
          <p:nvPr>
            <p:ph sz="half" idx="2"/>
          </p:nvPr>
        </p:nvPicPr>
        <p:blipFill>
          <a:blip r:embed="rId2"/>
          <a:stretch>
            <a:fillRect/>
          </a:stretch>
        </p:blipFill>
        <p:spPr>
          <a:xfrm>
            <a:off x="6759405" y="1825625"/>
            <a:ext cx="4594395" cy="3974152"/>
          </a:xfrm>
        </p:spPr>
      </p:pic>
    </p:spTree>
    <p:extLst>
      <p:ext uri="{BB962C8B-B14F-4D97-AF65-F5344CB8AC3E}">
        <p14:creationId xmlns:p14="http://schemas.microsoft.com/office/powerpoint/2010/main" val="299571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C978D-5CDA-1A43-9C5A-210A2F82164B}"/>
              </a:ext>
            </a:extLst>
          </p:cNvPr>
          <p:cNvSpPr>
            <a:spLocks noGrp="1"/>
          </p:cNvSpPr>
          <p:nvPr>
            <p:ph type="title"/>
          </p:nvPr>
        </p:nvSpPr>
        <p:spPr/>
        <p:txBody>
          <a:bodyPr/>
          <a:lstStyle/>
          <a:p>
            <a:r>
              <a:rPr lang="en-US" dirty="0"/>
              <a:t>Details of Arrowhead Construction</a:t>
            </a:r>
          </a:p>
        </p:txBody>
      </p:sp>
      <p:pic>
        <p:nvPicPr>
          <p:cNvPr id="7" name="Content Placeholder 6">
            <a:extLst>
              <a:ext uri="{FF2B5EF4-FFF2-40B4-BE49-F238E27FC236}">
                <a16:creationId xmlns:a16="http://schemas.microsoft.com/office/drawing/2014/main" id="{81D0297E-6515-2840-BA8B-5432F43C626B}"/>
              </a:ext>
            </a:extLst>
          </p:cNvPr>
          <p:cNvPicPr>
            <a:picLocks noGrp="1" noChangeAspect="1"/>
          </p:cNvPicPr>
          <p:nvPr>
            <p:ph idx="1"/>
          </p:nvPr>
        </p:nvPicPr>
        <p:blipFill>
          <a:blip r:embed="rId2"/>
          <a:stretch>
            <a:fillRect/>
          </a:stretch>
        </p:blipFill>
        <p:spPr>
          <a:xfrm>
            <a:off x="1617786" y="1690688"/>
            <a:ext cx="8088922" cy="4700320"/>
          </a:xfrm>
        </p:spPr>
      </p:pic>
    </p:spTree>
    <p:extLst>
      <p:ext uri="{BB962C8B-B14F-4D97-AF65-F5344CB8AC3E}">
        <p14:creationId xmlns:p14="http://schemas.microsoft.com/office/powerpoint/2010/main" val="199028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B256-37F6-164C-915F-9008F09CC18B}"/>
              </a:ext>
            </a:extLst>
          </p:cNvPr>
          <p:cNvSpPr>
            <a:spLocks noGrp="1"/>
          </p:cNvSpPr>
          <p:nvPr>
            <p:ph type="title"/>
          </p:nvPr>
        </p:nvSpPr>
        <p:spPr/>
        <p:txBody>
          <a:bodyPr/>
          <a:lstStyle/>
          <a:p>
            <a:r>
              <a:rPr lang="en-US" dirty="0"/>
              <a:t>Construction by Cellular Automata</a:t>
            </a:r>
            <a:br>
              <a:rPr lang="en-US" dirty="0"/>
            </a:br>
            <a:r>
              <a:rPr lang="en-US" sz="3200" dirty="0"/>
              <a:t>(to be discussed in more detailed later) </a:t>
            </a:r>
          </a:p>
        </p:txBody>
      </p:sp>
      <p:sp>
        <p:nvSpPr>
          <p:cNvPr id="5" name="Content Placeholder 4">
            <a:extLst>
              <a:ext uri="{FF2B5EF4-FFF2-40B4-BE49-F238E27FC236}">
                <a16:creationId xmlns:a16="http://schemas.microsoft.com/office/drawing/2014/main" id="{853B36E5-9A94-F74D-8D18-A182E5AC6F1A}"/>
              </a:ext>
            </a:extLst>
          </p:cNvPr>
          <p:cNvSpPr>
            <a:spLocks noGrp="1"/>
          </p:cNvSpPr>
          <p:nvPr>
            <p:ph idx="1"/>
          </p:nvPr>
        </p:nvSpPr>
        <p:spPr/>
        <p:txBody>
          <a:bodyPr>
            <a:normAutofit/>
          </a:bodyPr>
          <a:lstStyle/>
          <a:p>
            <a:r>
              <a:rPr lang="en-US" sz="2400" dirty="0"/>
              <a:t>The </a:t>
            </a:r>
            <a:r>
              <a:rPr lang="en-US" sz="2400" dirty="0" err="1"/>
              <a:t>Sierpinski</a:t>
            </a:r>
            <a:r>
              <a:rPr lang="en-US" sz="2400" dirty="0"/>
              <a:t> triangle also appears in certain cellular automata (such as Rule 90), including those relating to Conway's Game of Life. </a:t>
            </a:r>
          </a:p>
          <a:p>
            <a:r>
              <a:rPr lang="en-US" sz="2400" dirty="0"/>
              <a:t>For instance, the Life-like cellular automaton B1/S12 when applied to a single cell will generate four approximations of the </a:t>
            </a:r>
            <a:r>
              <a:rPr lang="en-US" sz="2400" dirty="0" err="1"/>
              <a:t>Sierpinski</a:t>
            </a:r>
            <a:r>
              <a:rPr lang="en-US" sz="2400" dirty="0"/>
              <a:t> triangle.</a:t>
            </a:r>
          </a:p>
          <a:p>
            <a:r>
              <a:rPr lang="en-US" sz="2400" dirty="0"/>
              <a:t>A very long one cell thick line in standard life will create two mirrored </a:t>
            </a:r>
            <a:r>
              <a:rPr lang="en-US" sz="2400" dirty="0" err="1"/>
              <a:t>Sierpinski</a:t>
            </a:r>
            <a:r>
              <a:rPr lang="en-US" sz="2400" dirty="0"/>
              <a:t> triangles. </a:t>
            </a:r>
          </a:p>
          <a:p>
            <a:r>
              <a:rPr lang="en-US" sz="2400" dirty="0"/>
              <a:t>The time-space diagram of a replicator pattern in a cellular automaton also often resembles a </a:t>
            </a:r>
            <a:r>
              <a:rPr lang="en-US" sz="2400" dirty="0" err="1"/>
              <a:t>Sierpinski</a:t>
            </a:r>
            <a:r>
              <a:rPr lang="en-US" sz="2400" dirty="0"/>
              <a:t> triangle, such as that of the common replicator in </a:t>
            </a:r>
            <a:r>
              <a:rPr lang="en-US" sz="2400" dirty="0" err="1"/>
              <a:t>HighLife</a:t>
            </a:r>
            <a:r>
              <a:rPr lang="en-US" sz="2400" dirty="0"/>
              <a:t>.</a:t>
            </a:r>
          </a:p>
          <a:p>
            <a:r>
              <a:rPr lang="en-US" sz="2400" dirty="0"/>
              <a:t>The </a:t>
            </a:r>
            <a:r>
              <a:rPr lang="en-US" sz="2400" dirty="0" err="1"/>
              <a:t>Sierpinski</a:t>
            </a:r>
            <a:r>
              <a:rPr lang="en-US" sz="2400" dirty="0"/>
              <a:t> triangle can also be found in the </a:t>
            </a:r>
            <a:r>
              <a:rPr lang="en-US" sz="2400" dirty="0" err="1"/>
              <a:t>Ulam</a:t>
            </a:r>
            <a:r>
              <a:rPr lang="en-US" sz="2400" dirty="0"/>
              <a:t>-Warburton automaton and the Hex-</a:t>
            </a:r>
            <a:r>
              <a:rPr lang="en-US" sz="2400" dirty="0" err="1"/>
              <a:t>Ulam</a:t>
            </a:r>
            <a:r>
              <a:rPr lang="en-US" sz="2400" dirty="0"/>
              <a:t>-Warburton automaton.</a:t>
            </a:r>
          </a:p>
        </p:txBody>
      </p:sp>
    </p:spTree>
    <p:extLst>
      <p:ext uri="{BB962C8B-B14F-4D97-AF65-F5344CB8AC3E}">
        <p14:creationId xmlns:p14="http://schemas.microsoft.com/office/powerpoint/2010/main" val="277421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B3A5-95A5-4A4F-A3EC-AD1ABDEBEA44}"/>
              </a:ext>
            </a:extLst>
          </p:cNvPr>
          <p:cNvSpPr>
            <a:spLocks noGrp="1"/>
          </p:cNvSpPr>
          <p:nvPr>
            <p:ph type="title"/>
          </p:nvPr>
        </p:nvSpPr>
        <p:spPr/>
        <p:txBody>
          <a:bodyPr/>
          <a:lstStyle/>
          <a:p>
            <a:r>
              <a:rPr lang="en-US" dirty="0"/>
              <a:t>Properties of </a:t>
            </a:r>
            <a:r>
              <a:rPr lang="en-US" dirty="0" err="1"/>
              <a:t>Sierpinski</a:t>
            </a:r>
            <a:r>
              <a:rPr lang="en-US" dirty="0"/>
              <a:t> Triangle</a:t>
            </a:r>
          </a:p>
        </p:txBody>
      </p:sp>
      <p:sp>
        <p:nvSpPr>
          <p:cNvPr id="8" name="TextBox 7">
            <a:extLst>
              <a:ext uri="{FF2B5EF4-FFF2-40B4-BE49-F238E27FC236}">
                <a16:creationId xmlns:a16="http://schemas.microsoft.com/office/drawing/2014/main" id="{D67D6D3A-2303-5B4F-820E-44EBE9077936}"/>
              </a:ext>
            </a:extLst>
          </p:cNvPr>
          <p:cNvSpPr txBox="1"/>
          <p:nvPr/>
        </p:nvSpPr>
        <p:spPr>
          <a:xfrm>
            <a:off x="6096000" y="4474814"/>
            <a:ext cx="5178251" cy="1677382"/>
          </a:xfrm>
          <a:prstGeom prst="rect">
            <a:avLst/>
          </a:prstGeom>
          <a:noFill/>
        </p:spPr>
        <p:txBody>
          <a:bodyPr wrap="square" rtlCol="0">
            <a:spAutoFit/>
          </a:bodyPr>
          <a:lstStyle/>
          <a:p>
            <a:pPr>
              <a:spcAft>
                <a:spcPts val="600"/>
              </a:spcAft>
            </a:pPr>
            <a:r>
              <a:rPr lang="en-US" sz="1400" dirty="0"/>
              <a:t>In </a:t>
            </a:r>
            <a:r>
              <a:rPr lang="en-US" sz="1400" dirty="0">
                <a:solidFill>
                  <a:srgbClr val="0E1CFF"/>
                </a:solidFill>
              </a:rPr>
              <a:t>measure theory, </a:t>
            </a:r>
            <a:r>
              <a:rPr lang="en-US" sz="1400" dirty="0"/>
              <a:t>a branch of mathematics, the </a:t>
            </a:r>
            <a:r>
              <a:rPr lang="en-US" sz="1400" dirty="0">
                <a:solidFill>
                  <a:srgbClr val="0E1CFF"/>
                </a:solidFill>
              </a:rPr>
              <a:t>Lebesgue measure</a:t>
            </a:r>
            <a:r>
              <a:rPr lang="en-US" sz="1400" dirty="0"/>
              <a:t>, named after French mathematician Henri Lebesgue, is the standard way of assigning a measure to subsets of n-dimensional Euclidean space. </a:t>
            </a:r>
          </a:p>
          <a:p>
            <a:r>
              <a:rPr lang="en-US" sz="1400" dirty="0"/>
              <a:t>For n = 1, 2, or 3, it coincides with the standard measure of length, area, or volume. In general, it is also called n-dimensional volume, n-volume, or simply volume.[</a:t>
            </a:r>
          </a:p>
        </p:txBody>
      </p:sp>
      <p:pic>
        <p:nvPicPr>
          <p:cNvPr id="12" name="Content Placeholder 11">
            <a:extLst>
              <a:ext uri="{FF2B5EF4-FFF2-40B4-BE49-F238E27FC236}">
                <a16:creationId xmlns:a16="http://schemas.microsoft.com/office/drawing/2014/main" id="{B81DE7BA-B483-5A42-9C5C-20B52831FA8D}"/>
              </a:ext>
            </a:extLst>
          </p:cNvPr>
          <p:cNvPicPr>
            <a:picLocks noGrp="1" noChangeAspect="1"/>
          </p:cNvPicPr>
          <p:nvPr>
            <p:ph idx="1"/>
          </p:nvPr>
        </p:nvPicPr>
        <p:blipFill>
          <a:blip r:embed="rId2"/>
          <a:stretch>
            <a:fillRect/>
          </a:stretch>
        </p:blipFill>
        <p:spPr>
          <a:xfrm>
            <a:off x="593097" y="1690688"/>
            <a:ext cx="11112255" cy="2385595"/>
          </a:xfrm>
        </p:spPr>
      </p:pic>
      <p:sp>
        <p:nvSpPr>
          <p:cNvPr id="13" name="TextBox 12">
            <a:extLst>
              <a:ext uri="{FF2B5EF4-FFF2-40B4-BE49-F238E27FC236}">
                <a16:creationId xmlns:a16="http://schemas.microsoft.com/office/drawing/2014/main" id="{46E2B992-6193-434A-990A-7C92026A37EA}"/>
              </a:ext>
            </a:extLst>
          </p:cNvPr>
          <p:cNvSpPr txBox="1"/>
          <p:nvPr/>
        </p:nvSpPr>
        <p:spPr>
          <a:xfrm>
            <a:off x="693336" y="4478112"/>
            <a:ext cx="4843305" cy="1246495"/>
          </a:xfrm>
          <a:prstGeom prst="rect">
            <a:avLst/>
          </a:prstGeom>
          <a:noFill/>
        </p:spPr>
        <p:txBody>
          <a:bodyPr wrap="square" rtlCol="0">
            <a:spAutoFit/>
          </a:bodyPr>
          <a:lstStyle/>
          <a:p>
            <a:pPr>
              <a:spcAft>
                <a:spcPts val="600"/>
              </a:spcAft>
            </a:pPr>
            <a:r>
              <a:rPr lang="en-US" sz="1400" dirty="0"/>
              <a:t>In mathematics, </a:t>
            </a:r>
            <a:r>
              <a:rPr lang="en-US" sz="1400" dirty="0" err="1">
                <a:solidFill>
                  <a:srgbClr val="0E1CFF"/>
                </a:solidFill>
              </a:rPr>
              <a:t>Hausdorff</a:t>
            </a:r>
            <a:r>
              <a:rPr lang="en-US" sz="1400" dirty="0">
                <a:solidFill>
                  <a:srgbClr val="0E1CFF"/>
                </a:solidFill>
              </a:rPr>
              <a:t> dimension </a:t>
            </a:r>
            <a:r>
              <a:rPr lang="en-US" sz="1400" dirty="0"/>
              <a:t>is a measure of </a:t>
            </a:r>
            <a:r>
              <a:rPr lang="en-US" sz="1400" dirty="0">
                <a:solidFill>
                  <a:srgbClr val="0E1CFF"/>
                </a:solidFill>
              </a:rPr>
              <a:t>roughness</a:t>
            </a:r>
            <a:r>
              <a:rPr lang="en-US" sz="1400" dirty="0"/>
              <a:t>, or more specifically, </a:t>
            </a:r>
            <a:r>
              <a:rPr lang="en-US" sz="1400" dirty="0">
                <a:solidFill>
                  <a:srgbClr val="0E1CFF"/>
                </a:solidFill>
              </a:rPr>
              <a:t>fractal dimension</a:t>
            </a:r>
            <a:r>
              <a:rPr lang="en-US" sz="1400" dirty="0"/>
              <a:t>, that was first introduced in 1918 by mathematician Felix </a:t>
            </a:r>
            <a:r>
              <a:rPr lang="en-US" sz="1400" dirty="0" err="1"/>
              <a:t>Hausdorff</a:t>
            </a:r>
            <a:r>
              <a:rPr lang="en-US" sz="1400" dirty="0"/>
              <a:t>.</a:t>
            </a:r>
          </a:p>
          <a:p>
            <a:pPr>
              <a:spcAft>
                <a:spcPts val="600"/>
              </a:spcAft>
            </a:pPr>
            <a:r>
              <a:rPr lang="en-US" sz="1400" dirty="0"/>
              <a:t>For instance, the </a:t>
            </a:r>
            <a:r>
              <a:rPr lang="en-US" sz="1400" dirty="0" err="1"/>
              <a:t>Hausdorff</a:t>
            </a:r>
            <a:r>
              <a:rPr lang="en-US" sz="1400" dirty="0"/>
              <a:t> dimension of a single point is zero, of a line segment is 1, of a square is 2, and of a cube is 3. </a:t>
            </a:r>
          </a:p>
        </p:txBody>
      </p:sp>
    </p:spTree>
    <p:extLst>
      <p:ext uri="{BB962C8B-B14F-4D97-AF65-F5344CB8AC3E}">
        <p14:creationId xmlns:p14="http://schemas.microsoft.com/office/powerpoint/2010/main" val="3999952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5B53F33-C271-604A-A542-DA4C8414CA45}"/>
              </a:ext>
            </a:extLst>
          </p:cNvPr>
          <p:cNvSpPr>
            <a:spLocks noGrp="1"/>
          </p:cNvSpPr>
          <p:nvPr>
            <p:ph type="title"/>
          </p:nvPr>
        </p:nvSpPr>
        <p:spPr/>
        <p:txBody>
          <a:bodyPr/>
          <a:lstStyle/>
          <a:p>
            <a:r>
              <a:rPr lang="en-US" dirty="0" err="1"/>
              <a:t>Sierpinski</a:t>
            </a:r>
            <a:r>
              <a:rPr lang="en-US" dirty="0"/>
              <a:t> Tetrahedron</a:t>
            </a:r>
          </a:p>
        </p:txBody>
      </p:sp>
      <p:pic>
        <p:nvPicPr>
          <p:cNvPr id="19" name="Content Placeholder 18">
            <a:extLst>
              <a:ext uri="{FF2B5EF4-FFF2-40B4-BE49-F238E27FC236}">
                <a16:creationId xmlns:a16="http://schemas.microsoft.com/office/drawing/2014/main" id="{750A8B4C-B920-C146-87CB-00707E0B4EDE}"/>
              </a:ext>
            </a:extLst>
          </p:cNvPr>
          <p:cNvPicPr>
            <a:picLocks noGrp="1" noChangeAspect="1"/>
          </p:cNvPicPr>
          <p:nvPr>
            <p:ph sz="half" idx="1"/>
          </p:nvPr>
        </p:nvPicPr>
        <p:blipFill>
          <a:blip r:embed="rId2"/>
          <a:stretch>
            <a:fillRect/>
          </a:stretch>
        </p:blipFill>
        <p:spPr>
          <a:xfrm>
            <a:off x="526700" y="2250830"/>
            <a:ext cx="7326805" cy="3788229"/>
          </a:xfrm>
        </p:spPr>
      </p:pic>
      <p:sp>
        <p:nvSpPr>
          <p:cNvPr id="20" name="Rectangle 19">
            <a:extLst>
              <a:ext uri="{FF2B5EF4-FFF2-40B4-BE49-F238E27FC236}">
                <a16:creationId xmlns:a16="http://schemas.microsoft.com/office/drawing/2014/main" id="{80732285-C988-7F41-BF84-0DAEDDF8F606}"/>
              </a:ext>
            </a:extLst>
          </p:cNvPr>
          <p:cNvSpPr/>
          <p:nvPr/>
        </p:nvSpPr>
        <p:spPr>
          <a:xfrm>
            <a:off x="4009292" y="4572000"/>
            <a:ext cx="2682910" cy="3918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5C67496-9C74-7B41-8CFA-CB4A5131FC09}"/>
              </a:ext>
            </a:extLst>
          </p:cNvPr>
          <p:cNvPicPr>
            <a:picLocks noChangeAspect="1"/>
          </p:cNvPicPr>
          <p:nvPr/>
        </p:nvPicPr>
        <p:blipFill>
          <a:blip r:embed="rId3"/>
          <a:stretch>
            <a:fillRect/>
          </a:stretch>
        </p:blipFill>
        <p:spPr>
          <a:xfrm>
            <a:off x="7853505" y="1818751"/>
            <a:ext cx="4097785" cy="3619710"/>
          </a:xfrm>
          <a:prstGeom prst="rect">
            <a:avLst/>
          </a:prstGeom>
        </p:spPr>
      </p:pic>
    </p:spTree>
    <p:extLst>
      <p:ext uri="{BB962C8B-B14F-4D97-AF65-F5344CB8AC3E}">
        <p14:creationId xmlns:p14="http://schemas.microsoft.com/office/powerpoint/2010/main" val="203896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F8660-9B14-C547-9C82-3F7C33EA5349}"/>
              </a:ext>
            </a:extLst>
          </p:cNvPr>
          <p:cNvSpPr>
            <a:spLocks noGrp="1"/>
          </p:cNvSpPr>
          <p:nvPr>
            <p:ph type="title"/>
          </p:nvPr>
        </p:nvSpPr>
        <p:spPr/>
        <p:txBody>
          <a:bodyPr/>
          <a:lstStyle/>
          <a:p>
            <a:r>
              <a:rPr lang="en-US" dirty="0"/>
              <a:t>Koch Curve, Snowflake, Star, Island</a:t>
            </a:r>
          </a:p>
        </p:txBody>
      </p:sp>
      <p:sp>
        <p:nvSpPr>
          <p:cNvPr id="3" name="Content Placeholder 2">
            <a:extLst>
              <a:ext uri="{FF2B5EF4-FFF2-40B4-BE49-F238E27FC236}">
                <a16:creationId xmlns:a16="http://schemas.microsoft.com/office/drawing/2014/main" id="{361CDC7C-EE10-F144-9C07-1ECC59051F18}"/>
              </a:ext>
            </a:extLst>
          </p:cNvPr>
          <p:cNvSpPr>
            <a:spLocks noGrp="1"/>
          </p:cNvSpPr>
          <p:nvPr>
            <p:ph sz="half" idx="1"/>
          </p:nvPr>
        </p:nvSpPr>
        <p:spPr/>
        <p:txBody>
          <a:bodyPr>
            <a:normAutofit/>
          </a:bodyPr>
          <a:lstStyle/>
          <a:p>
            <a:r>
              <a:rPr lang="en-US" sz="2000" dirty="0"/>
              <a:t>The Koch snowflake (also known as the Koch curve, Koch star, or Koch island) is a fractal curve and one of the earliest fractals to have been described. </a:t>
            </a:r>
          </a:p>
          <a:p>
            <a:r>
              <a:rPr lang="en-US" sz="2000" dirty="0"/>
              <a:t>It is based on the Koch curve, which appeared in a 1904 paper titled "On a Continuous Curve Without Tangents, Constructible from Elementary </a:t>
            </a:r>
            <a:r>
              <a:rPr lang="en-US" sz="2000" dirty="0" err="1"/>
              <a:t>Geometry"by</a:t>
            </a:r>
            <a:r>
              <a:rPr lang="en-US" sz="2000" dirty="0"/>
              <a:t> the Swedish mathematician Helge von Koch. </a:t>
            </a:r>
          </a:p>
          <a:p>
            <a:r>
              <a:rPr lang="en-US" sz="2000" dirty="0"/>
              <a:t>The Koch snowflake can be built up iteratively, in a sequence of stages.</a:t>
            </a:r>
          </a:p>
          <a:p>
            <a:endParaRPr lang="en-US" sz="2000" dirty="0"/>
          </a:p>
        </p:txBody>
      </p:sp>
      <p:pic>
        <p:nvPicPr>
          <p:cNvPr id="9" name="Content Placeholder 5">
            <a:extLst>
              <a:ext uri="{FF2B5EF4-FFF2-40B4-BE49-F238E27FC236}">
                <a16:creationId xmlns:a16="http://schemas.microsoft.com/office/drawing/2014/main" id="{8B675918-E033-154F-9760-3E4806CAB4EE}"/>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042150" y="1690688"/>
            <a:ext cx="4031456" cy="4031456"/>
          </a:xfrm>
        </p:spPr>
      </p:pic>
    </p:spTree>
    <p:extLst>
      <p:ext uri="{BB962C8B-B14F-4D97-AF65-F5344CB8AC3E}">
        <p14:creationId xmlns:p14="http://schemas.microsoft.com/office/powerpoint/2010/main" val="1831108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7197-D982-C54D-ABA5-1C376F84BAD5}"/>
              </a:ext>
            </a:extLst>
          </p:cNvPr>
          <p:cNvSpPr>
            <a:spLocks noGrp="1"/>
          </p:cNvSpPr>
          <p:nvPr>
            <p:ph type="title"/>
          </p:nvPr>
        </p:nvSpPr>
        <p:spPr/>
        <p:txBody>
          <a:bodyPr/>
          <a:lstStyle/>
          <a:p>
            <a:r>
              <a:rPr lang="en-US" dirty="0"/>
              <a:t>Construction by Stages</a:t>
            </a:r>
          </a:p>
        </p:txBody>
      </p:sp>
      <p:sp>
        <p:nvSpPr>
          <p:cNvPr id="3" name="Content Placeholder 2">
            <a:extLst>
              <a:ext uri="{FF2B5EF4-FFF2-40B4-BE49-F238E27FC236}">
                <a16:creationId xmlns:a16="http://schemas.microsoft.com/office/drawing/2014/main" id="{95CEFAF3-F33E-4A48-A33D-13B15D016A88}"/>
              </a:ext>
            </a:extLst>
          </p:cNvPr>
          <p:cNvSpPr>
            <a:spLocks noGrp="1"/>
          </p:cNvSpPr>
          <p:nvPr>
            <p:ph sz="half" idx="1"/>
          </p:nvPr>
        </p:nvSpPr>
        <p:spPr/>
        <p:txBody>
          <a:bodyPr>
            <a:noAutofit/>
          </a:bodyPr>
          <a:lstStyle/>
          <a:p>
            <a:r>
              <a:rPr lang="en-US" sz="2000" dirty="0"/>
              <a:t>The first stage is an equilateral triangle, and each successive stage is formed by adding outward bends to each side of the previous stage, making smaller equilateral triangles. </a:t>
            </a:r>
          </a:p>
          <a:p>
            <a:r>
              <a:rPr lang="en-US" sz="2000" dirty="0"/>
              <a:t>The areas enclosed by the successive stages in the construction of the snowflake converge to 8/5 times the area of the original triangle, while the perimeters of the successive stages increase without bound.</a:t>
            </a:r>
          </a:p>
          <a:p>
            <a:r>
              <a:rPr lang="en-US" sz="2000" dirty="0"/>
              <a:t> Consequently, the snowflake encloses a finite area, but has an infinite perimeter</a:t>
            </a:r>
          </a:p>
        </p:txBody>
      </p:sp>
      <p:pic>
        <p:nvPicPr>
          <p:cNvPr id="10" name="Content Placeholder 9">
            <a:extLst>
              <a:ext uri="{FF2B5EF4-FFF2-40B4-BE49-F238E27FC236}">
                <a16:creationId xmlns:a16="http://schemas.microsoft.com/office/drawing/2014/main" id="{C9F7B73A-F382-8B49-9EC6-8274B343C50B}"/>
              </a:ext>
            </a:extLst>
          </p:cNvPr>
          <p:cNvPicPr>
            <a:picLocks noGrp="1" noChangeAspect="1"/>
          </p:cNvPicPr>
          <p:nvPr>
            <p:ph sz="half" idx="2"/>
          </p:nvPr>
        </p:nvPicPr>
        <p:blipFill>
          <a:blip r:embed="rId2"/>
          <a:stretch>
            <a:fillRect/>
          </a:stretch>
        </p:blipFill>
        <p:spPr>
          <a:xfrm>
            <a:off x="7042800" y="1333148"/>
            <a:ext cx="4030484" cy="4191704"/>
          </a:xfrm>
        </p:spPr>
      </p:pic>
    </p:spTree>
    <p:extLst>
      <p:ext uri="{BB962C8B-B14F-4D97-AF65-F5344CB8AC3E}">
        <p14:creationId xmlns:p14="http://schemas.microsoft.com/office/powerpoint/2010/main" val="2401182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551B-1177-9D44-8F3B-E6C6C54116A9}"/>
              </a:ext>
            </a:extLst>
          </p:cNvPr>
          <p:cNvSpPr>
            <a:spLocks noGrp="1"/>
          </p:cNvSpPr>
          <p:nvPr>
            <p:ph type="title"/>
          </p:nvPr>
        </p:nvSpPr>
        <p:spPr/>
        <p:txBody>
          <a:bodyPr/>
          <a:lstStyle/>
          <a:p>
            <a:r>
              <a:rPr lang="en-US" dirty="0"/>
              <a:t>Construction</a:t>
            </a:r>
          </a:p>
        </p:txBody>
      </p:sp>
      <p:sp>
        <p:nvSpPr>
          <p:cNvPr id="3" name="Content Placeholder 2">
            <a:extLst>
              <a:ext uri="{FF2B5EF4-FFF2-40B4-BE49-F238E27FC236}">
                <a16:creationId xmlns:a16="http://schemas.microsoft.com/office/drawing/2014/main" id="{6A55409D-3E19-6946-B3C2-DAED1D42E0BC}"/>
              </a:ext>
            </a:extLst>
          </p:cNvPr>
          <p:cNvSpPr>
            <a:spLocks noGrp="1"/>
          </p:cNvSpPr>
          <p:nvPr>
            <p:ph sz="half" idx="1"/>
          </p:nvPr>
        </p:nvSpPr>
        <p:spPr/>
        <p:txBody>
          <a:bodyPr>
            <a:noAutofit/>
          </a:bodyPr>
          <a:lstStyle/>
          <a:p>
            <a:r>
              <a:rPr lang="en-US" sz="2000" dirty="0"/>
              <a:t>The Koch snowflake can be constructed by starting with an equilateral triangle, then recursively altering each line segment as follows: </a:t>
            </a:r>
          </a:p>
          <a:p>
            <a:pPr lvl="1"/>
            <a:r>
              <a:rPr lang="en-US" sz="1600" dirty="0"/>
              <a:t>divide the line segment into three segments of equal length.</a:t>
            </a:r>
          </a:p>
          <a:p>
            <a:pPr lvl="1"/>
            <a:r>
              <a:rPr lang="en-US" sz="1600" dirty="0"/>
              <a:t>draw an equilateral triangle that has the middle segment from step 1 as its base and points outward.</a:t>
            </a:r>
          </a:p>
          <a:p>
            <a:pPr lvl="1"/>
            <a:r>
              <a:rPr lang="en-US" sz="1600" dirty="0"/>
              <a:t>remove the line segment that is the base of the triangle from step 2.</a:t>
            </a:r>
          </a:p>
          <a:p>
            <a:pPr lvl="1"/>
            <a:r>
              <a:rPr lang="en-US" sz="1600" dirty="0"/>
              <a:t>The first iteration of this process produces the outline of a hexagram. </a:t>
            </a:r>
          </a:p>
          <a:p>
            <a:r>
              <a:rPr lang="en-US" sz="2000" dirty="0"/>
              <a:t>The Koch snowflake is the limit approached as the above steps are followed indefinitely. </a:t>
            </a:r>
          </a:p>
        </p:txBody>
      </p:sp>
      <p:pic>
        <p:nvPicPr>
          <p:cNvPr id="6" name="Content Placeholder 5">
            <a:extLst>
              <a:ext uri="{FF2B5EF4-FFF2-40B4-BE49-F238E27FC236}">
                <a16:creationId xmlns:a16="http://schemas.microsoft.com/office/drawing/2014/main" id="{6F9F13A1-116A-BB43-AD02-A1054653DBF6}"/>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7042150" y="2280444"/>
            <a:ext cx="3441700" cy="3441700"/>
          </a:xfrm>
        </p:spPr>
      </p:pic>
    </p:spTree>
    <p:extLst>
      <p:ext uri="{BB962C8B-B14F-4D97-AF65-F5344CB8AC3E}">
        <p14:creationId xmlns:p14="http://schemas.microsoft.com/office/powerpoint/2010/main" val="353578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69D2-0FF9-7343-AED7-089A19709516}"/>
              </a:ext>
            </a:extLst>
          </p:cNvPr>
          <p:cNvSpPr>
            <a:spLocks noGrp="1"/>
          </p:cNvSpPr>
          <p:nvPr>
            <p:ph type="title"/>
          </p:nvPr>
        </p:nvSpPr>
        <p:spPr/>
        <p:txBody>
          <a:bodyPr/>
          <a:lstStyle/>
          <a:p>
            <a:r>
              <a:rPr lang="en-US" dirty="0"/>
              <a:t>Building </a:t>
            </a:r>
            <a:r>
              <a:rPr lang="en-US" dirty="0" err="1"/>
              <a:t>Sierpinski</a:t>
            </a:r>
            <a:r>
              <a:rPr lang="en-US" dirty="0"/>
              <a:t> Fractals</a:t>
            </a:r>
          </a:p>
        </p:txBody>
      </p:sp>
      <p:sp>
        <p:nvSpPr>
          <p:cNvPr id="4" name="Content Placeholder 3">
            <a:extLst>
              <a:ext uri="{FF2B5EF4-FFF2-40B4-BE49-F238E27FC236}">
                <a16:creationId xmlns:a16="http://schemas.microsoft.com/office/drawing/2014/main" id="{BFA9933E-2103-3E42-AC16-D0AAC40B7B34}"/>
              </a:ext>
            </a:extLst>
          </p:cNvPr>
          <p:cNvSpPr>
            <a:spLocks noGrp="1"/>
          </p:cNvSpPr>
          <p:nvPr>
            <p:ph sz="half" idx="1"/>
          </p:nvPr>
        </p:nvSpPr>
        <p:spPr/>
        <p:txBody>
          <a:bodyPr>
            <a:noAutofit/>
          </a:bodyPr>
          <a:lstStyle/>
          <a:p>
            <a:r>
              <a:rPr lang="en-US" sz="2000" dirty="0"/>
              <a:t>The </a:t>
            </a:r>
            <a:r>
              <a:rPr lang="en-US" sz="2000" dirty="0" err="1"/>
              <a:t>Sierpiński</a:t>
            </a:r>
            <a:r>
              <a:rPr lang="en-US" sz="2000" dirty="0"/>
              <a:t> triangle is a </a:t>
            </a:r>
            <a:r>
              <a:rPr lang="en-US" sz="2000" dirty="0">
                <a:solidFill>
                  <a:srgbClr val="0E1CFF"/>
                </a:solidFill>
              </a:rPr>
              <a:t>fractal attractive fixed set</a:t>
            </a:r>
            <a:r>
              <a:rPr lang="en-US" sz="2000" dirty="0"/>
              <a:t> with the overall shape of an equilateral triangle, subdivided recursively into smaller equilateral triangles. </a:t>
            </a:r>
          </a:p>
          <a:p>
            <a:r>
              <a:rPr lang="en-US" sz="2000" dirty="0"/>
              <a:t>Originally constructed as a curve, this is one of the basic examples of self-similar sets</a:t>
            </a:r>
          </a:p>
          <a:p>
            <a:r>
              <a:rPr lang="en-US" sz="2000" dirty="0"/>
              <a:t>That is, it is a mathematically generated pattern that is reproducible at any magnification or reduction. </a:t>
            </a:r>
          </a:p>
          <a:p>
            <a:r>
              <a:rPr lang="en-US" sz="2000" dirty="0"/>
              <a:t>It is named after the Polish mathematician </a:t>
            </a:r>
            <a:r>
              <a:rPr lang="en-US" sz="2000" dirty="0" err="1"/>
              <a:t>Wacław</a:t>
            </a:r>
            <a:r>
              <a:rPr lang="en-US" sz="2000" dirty="0"/>
              <a:t> </a:t>
            </a:r>
            <a:r>
              <a:rPr lang="en-US" sz="2000" dirty="0" err="1"/>
              <a:t>Sierpiński</a:t>
            </a:r>
            <a:r>
              <a:rPr lang="en-US" sz="2000" dirty="0"/>
              <a:t>, but appeared as a decorative pattern many centuries before the work of </a:t>
            </a:r>
            <a:r>
              <a:rPr lang="en-US" sz="2000" dirty="0" err="1"/>
              <a:t>Sierpiński</a:t>
            </a:r>
            <a:r>
              <a:rPr lang="en-US" sz="2000" dirty="0"/>
              <a:t>. </a:t>
            </a:r>
          </a:p>
        </p:txBody>
      </p:sp>
      <p:pic>
        <p:nvPicPr>
          <p:cNvPr id="7" name="Content Placeholder 6">
            <a:extLst>
              <a:ext uri="{FF2B5EF4-FFF2-40B4-BE49-F238E27FC236}">
                <a16:creationId xmlns:a16="http://schemas.microsoft.com/office/drawing/2014/main" id="{8E42F09B-EC2C-1F42-88EE-8EA3A842F77B}"/>
              </a:ext>
            </a:extLst>
          </p:cNvPr>
          <p:cNvPicPr>
            <a:picLocks noGrp="1" noChangeAspect="1"/>
          </p:cNvPicPr>
          <p:nvPr>
            <p:ph sz="half" idx="2"/>
          </p:nvPr>
        </p:nvPicPr>
        <p:blipFill>
          <a:blip r:embed="rId2"/>
          <a:stretch>
            <a:fillRect/>
          </a:stretch>
        </p:blipFill>
        <p:spPr>
          <a:xfrm>
            <a:off x="6689208" y="1253331"/>
            <a:ext cx="5011743" cy="4351338"/>
          </a:xfrm>
        </p:spPr>
      </p:pic>
    </p:spTree>
    <p:extLst>
      <p:ext uri="{BB962C8B-B14F-4D97-AF65-F5344CB8AC3E}">
        <p14:creationId xmlns:p14="http://schemas.microsoft.com/office/powerpoint/2010/main" val="3744546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7D1495-62D3-4A4B-A98C-937BB2157C03}"/>
              </a:ext>
            </a:extLst>
          </p:cNvPr>
          <p:cNvSpPr>
            <a:spLocks noGrp="1"/>
          </p:cNvSpPr>
          <p:nvPr>
            <p:ph type="title"/>
          </p:nvPr>
        </p:nvSpPr>
        <p:spPr/>
        <p:txBody>
          <a:bodyPr/>
          <a:lstStyle/>
          <a:p>
            <a:r>
              <a:rPr lang="en-US" dirty="0"/>
              <a:t>Perimeter of the Koch Snowflake</a:t>
            </a:r>
          </a:p>
        </p:txBody>
      </p:sp>
      <p:pic>
        <p:nvPicPr>
          <p:cNvPr id="7" name="Picture 6">
            <a:extLst>
              <a:ext uri="{FF2B5EF4-FFF2-40B4-BE49-F238E27FC236}">
                <a16:creationId xmlns:a16="http://schemas.microsoft.com/office/drawing/2014/main" id="{1A261C8C-63A0-1A46-8F4C-A9DD9C58D962}"/>
              </a:ext>
            </a:extLst>
          </p:cNvPr>
          <p:cNvPicPr>
            <a:picLocks noChangeAspect="1"/>
          </p:cNvPicPr>
          <p:nvPr/>
        </p:nvPicPr>
        <p:blipFill rotWithShape="1">
          <a:blip r:embed="rId2"/>
          <a:srcRect t="7423"/>
          <a:stretch/>
        </p:blipFill>
        <p:spPr>
          <a:xfrm>
            <a:off x="1963615" y="1396754"/>
            <a:ext cx="7857951" cy="3903724"/>
          </a:xfrm>
          <a:prstGeom prst="rect">
            <a:avLst/>
          </a:prstGeom>
        </p:spPr>
      </p:pic>
      <p:pic>
        <p:nvPicPr>
          <p:cNvPr id="9" name="Picture 8">
            <a:extLst>
              <a:ext uri="{FF2B5EF4-FFF2-40B4-BE49-F238E27FC236}">
                <a16:creationId xmlns:a16="http://schemas.microsoft.com/office/drawing/2014/main" id="{CA786504-E5AB-A44A-9273-B5D7741B57CF}"/>
              </a:ext>
            </a:extLst>
          </p:cNvPr>
          <p:cNvPicPr>
            <a:picLocks noChangeAspect="1"/>
          </p:cNvPicPr>
          <p:nvPr/>
        </p:nvPicPr>
        <p:blipFill>
          <a:blip r:embed="rId3"/>
          <a:stretch>
            <a:fillRect/>
          </a:stretch>
        </p:blipFill>
        <p:spPr>
          <a:xfrm>
            <a:off x="2710264" y="5385856"/>
            <a:ext cx="5905500" cy="1397000"/>
          </a:xfrm>
          <a:prstGeom prst="rect">
            <a:avLst/>
          </a:prstGeom>
          <a:ln w="28575">
            <a:solidFill>
              <a:srgbClr val="0E1CFF"/>
            </a:solidFill>
          </a:ln>
        </p:spPr>
      </p:pic>
    </p:spTree>
    <p:extLst>
      <p:ext uri="{BB962C8B-B14F-4D97-AF65-F5344CB8AC3E}">
        <p14:creationId xmlns:p14="http://schemas.microsoft.com/office/powerpoint/2010/main" val="144025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15E5-BB3C-374D-AA43-DF5CAF72140F}"/>
              </a:ext>
            </a:extLst>
          </p:cNvPr>
          <p:cNvSpPr>
            <a:spLocks noGrp="1"/>
          </p:cNvSpPr>
          <p:nvPr>
            <p:ph type="title"/>
          </p:nvPr>
        </p:nvSpPr>
        <p:spPr>
          <a:xfrm>
            <a:off x="737716" y="3384"/>
            <a:ext cx="4276411" cy="1325563"/>
          </a:xfrm>
        </p:spPr>
        <p:txBody>
          <a:bodyPr/>
          <a:lstStyle/>
          <a:p>
            <a:r>
              <a:rPr lang="en-US" dirty="0"/>
              <a:t>Area of Snowflake</a:t>
            </a:r>
          </a:p>
        </p:txBody>
      </p:sp>
      <p:pic>
        <p:nvPicPr>
          <p:cNvPr id="6" name="Picture 5">
            <a:extLst>
              <a:ext uri="{FF2B5EF4-FFF2-40B4-BE49-F238E27FC236}">
                <a16:creationId xmlns:a16="http://schemas.microsoft.com/office/drawing/2014/main" id="{9E90A71C-CDD3-6544-A153-200FED907E6B}"/>
              </a:ext>
            </a:extLst>
          </p:cNvPr>
          <p:cNvPicPr>
            <a:picLocks noChangeAspect="1"/>
          </p:cNvPicPr>
          <p:nvPr/>
        </p:nvPicPr>
        <p:blipFill>
          <a:blip r:embed="rId2"/>
          <a:stretch>
            <a:fillRect/>
          </a:stretch>
        </p:blipFill>
        <p:spPr>
          <a:xfrm>
            <a:off x="737716" y="1064253"/>
            <a:ext cx="8801100" cy="5257800"/>
          </a:xfrm>
          <a:prstGeom prst="rect">
            <a:avLst/>
          </a:prstGeom>
        </p:spPr>
      </p:pic>
      <p:pic>
        <p:nvPicPr>
          <p:cNvPr id="8" name="Picture 7">
            <a:extLst>
              <a:ext uri="{FF2B5EF4-FFF2-40B4-BE49-F238E27FC236}">
                <a16:creationId xmlns:a16="http://schemas.microsoft.com/office/drawing/2014/main" id="{EE39DFB2-98A0-9143-A582-2262024C3E6E}"/>
              </a:ext>
            </a:extLst>
          </p:cNvPr>
          <p:cNvPicPr>
            <a:picLocks noChangeAspect="1"/>
          </p:cNvPicPr>
          <p:nvPr/>
        </p:nvPicPr>
        <p:blipFill>
          <a:blip r:embed="rId3"/>
          <a:stretch>
            <a:fillRect/>
          </a:stretch>
        </p:blipFill>
        <p:spPr>
          <a:xfrm>
            <a:off x="7056748" y="4310743"/>
            <a:ext cx="4964136" cy="2282616"/>
          </a:xfrm>
          <a:prstGeom prst="rect">
            <a:avLst/>
          </a:prstGeom>
          <a:ln w="28575">
            <a:solidFill>
              <a:srgbClr val="0E1CFF"/>
            </a:solidFill>
          </a:ln>
        </p:spPr>
      </p:pic>
    </p:spTree>
    <p:extLst>
      <p:ext uri="{BB962C8B-B14F-4D97-AF65-F5344CB8AC3E}">
        <p14:creationId xmlns:p14="http://schemas.microsoft.com/office/powerpoint/2010/main" val="560316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E1D8-C1D7-E74C-B17B-601ABCAF204C}"/>
              </a:ext>
            </a:extLst>
          </p:cNvPr>
          <p:cNvSpPr>
            <a:spLocks noGrp="1"/>
          </p:cNvSpPr>
          <p:nvPr>
            <p:ph type="title"/>
          </p:nvPr>
        </p:nvSpPr>
        <p:spPr/>
        <p:txBody>
          <a:bodyPr>
            <a:normAutofit/>
          </a:bodyPr>
          <a:lstStyle/>
          <a:p>
            <a:r>
              <a:rPr lang="en-US" dirty="0"/>
              <a:t>Area and Perimeter Video</a:t>
            </a:r>
            <a:br>
              <a:rPr lang="en-US" dirty="0"/>
            </a:br>
            <a:r>
              <a:rPr lang="en-US" sz="3100" dirty="0"/>
              <a:t>https://</a:t>
            </a:r>
            <a:r>
              <a:rPr lang="en-US" sz="3100" dirty="0" err="1"/>
              <a:t>www.youtube.com</a:t>
            </a:r>
            <a:r>
              <a:rPr lang="en-US" sz="3100" dirty="0"/>
              <a:t>/</a:t>
            </a:r>
            <a:r>
              <a:rPr lang="en-US" sz="3100" dirty="0" err="1"/>
              <a:t>watch?v</a:t>
            </a:r>
            <a:r>
              <a:rPr lang="en-US" sz="3100" dirty="0"/>
              <a:t>=GaXn3zqfvLY</a:t>
            </a:r>
          </a:p>
        </p:txBody>
      </p:sp>
      <p:pic>
        <p:nvPicPr>
          <p:cNvPr id="4" name="Picture 3">
            <a:extLst>
              <a:ext uri="{FF2B5EF4-FFF2-40B4-BE49-F238E27FC236}">
                <a16:creationId xmlns:a16="http://schemas.microsoft.com/office/drawing/2014/main" id="{D60BE685-1D96-6F45-971B-D032804F96AF}"/>
              </a:ext>
            </a:extLst>
          </p:cNvPr>
          <p:cNvPicPr>
            <a:picLocks noChangeAspect="1"/>
          </p:cNvPicPr>
          <p:nvPr/>
        </p:nvPicPr>
        <p:blipFill>
          <a:blip r:embed="rId2"/>
          <a:stretch>
            <a:fillRect/>
          </a:stretch>
        </p:blipFill>
        <p:spPr>
          <a:xfrm>
            <a:off x="1406728" y="1868091"/>
            <a:ext cx="8678153" cy="4439349"/>
          </a:xfrm>
          <a:prstGeom prst="rect">
            <a:avLst/>
          </a:prstGeom>
        </p:spPr>
      </p:pic>
    </p:spTree>
    <p:extLst>
      <p:ext uri="{BB962C8B-B14F-4D97-AF65-F5344CB8AC3E}">
        <p14:creationId xmlns:p14="http://schemas.microsoft.com/office/powerpoint/2010/main" val="2249317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12A74-048D-C940-A75F-36447ED83195}"/>
              </a:ext>
            </a:extLst>
          </p:cNvPr>
          <p:cNvSpPr>
            <a:spLocks noGrp="1"/>
          </p:cNvSpPr>
          <p:nvPr>
            <p:ph type="title"/>
          </p:nvPr>
        </p:nvSpPr>
        <p:spPr/>
        <p:txBody>
          <a:bodyPr/>
          <a:lstStyle/>
          <a:p>
            <a:r>
              <a:rPr lang="en-US" dirty="0"/>
              <a:t>Other Properties</a:t>
            </a:r>
          </a:p>
        </p:txBody>
      </p:sp>
      <p:sp>
        <p:nvSpPr>
          <p:cNvPr id="3" name="Content Placeholder 2">
            <a:extLst>
              <a:ext uri="{FF2B5EF4-FFF2-40B4-BE49-F238E27FC236}">
                <a16:creationId xmlns:a16="http://schemas.microsoft.com/office/drawing/2014/main" id="{09D226D9-4820-F64D-9C8D-46A6CBA7BE05}"/>
              </a:ext>
            </a:extLst>
          </p:cNvPr>
          <p:cNvSpPr>
            <a:spLocks noGrp="1"/>
          </p:cNvSpPr>
          <p:nvPr>
            <p:ph sz="half" idx="1"/>
          </p:nvPr>
        </p:nvSpPr>
        <p:spPr/>
        <p:txBody>
          <a:bodyPr>
            <a:noAutofit/>
          </a:bodyPr>
          <a:lstStyle/>
          <a:p>
            <a:r>
              <a:rPr lang="en-US" sz="1800" dirty="0"/>
              <a:t>The fractal dimension of the Koch curve is ln 4/ln 3 ≈ 1.26186. </a:t>
            </a:r>
          </a:p>
          <a:p>
            <a:r>
              <a:rPr lang="en-US" sz="1800" dirty="0"/>
              <a:t>This is greater than that of a line (D = 1) but less than that of </a:t>
            </a:r>
            <a:r>
              <a:rPr lang="en-US" sz="1800" dirty="0" err="1"/>
              <a:t>Peano's</a:t>
            </a:r>
            <a:r>
              <a:rPr lang="en-US" sz="1800" dirty="0"/>
              <a:t> space-filling curve (D = 2). </a:t>
            </a:r>
          </a:p>
          <a:p>
            <a:r>
              <a:rPr lang="en-US" sz="1800" dirty="0"/>
              <a:t>The Koch curve is continuous everywhere, but differentiable nowhere. </a:t>
            </a:r>
          </a:p>
          <a:p>
            <a:r>
              <a:rPr lang="en-US" sz="1800" dirty="0"/>
              <a:t>It is possible to </a:t>
            </a:r>
            <a:r>
              <a:rPr lang="en-US" sz="1800" dirty="0">
                <a:solidFill>
                  <a:srgbClr val="0E1CFF"/>
                </a:solidFill>
              </a:rPr>
              <a:t>tessellate</a:t>
            </a:r>
            <a:r>
              <a:rPr lang="en-US" sz="1800" dirty="0"/>
              <a:t> the plane by copies of Koch snowflakes in two different sizes. </a:t>
            </a:r>
          </a:p>
          <a:p>
            <a:r>
              <a:rPr lang="en-US" sz="1800" dirty="0"/>
              <a:t>However, such a tessellation is not possible using only snowflakes of one size. </a:t>
            </a:r>
          </a:p>
          <a:p>
            <a:r>
              <a:rPr lang="en-US" sz="1800" dirty="0"/>
              <a:t>Since each Koch snowflake in the tessellation can be subdivided into seven smaller snowflakes of two different sizes, it is also possible to find tessellations that use more than two sizes at once</a:t>
            </a:r>
          </a:p>
        </p:txBody>
      </p:sp>
      <p:pic>
        <p:nvPicPr>
          <p:cNvPr id="6" name="Content Placeholder 5">
            <a:extLst>
              <a:ext uri="{FF2B5EF4-FFF2-40B4-BE49-F238E27FC236}">
                <a16:creationId xmlns:a16="http://schemas.microsoft.com/office/drawing/2014/main" id="{163004F9-D158-F84C-9633-64E0524A665F}"/>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761922" y="1825625"/>
            <a:ext cx="4002156" cy="4351338"/>
          </a:xfrm>
        </p:spPr>
      </p:pic>
    </p:spTree>
    <p:extLst>
      <p:ext uri="{BB962C8B-B14F-4D97-AF65-F5344CB8AC3E}">
        <p14:creationId xmlns:p14="http://schemas.microsoft.com/office/powerpoint/2010/main" val="400318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DDBB49-49C4-154F-8094-FA4DBD887163}"/>
              </a:ext>
            </a:extLst>
          </p:cNvPr>
          <p:cNvPicPr>
            <a:picLocks noChangeAspect="1"/>
          </p:cNvPicPr>
          <p:nvPr/>
        </p:nvPicPr>
        <p:blipFill>
          <a:blip r:embed="rId2"/>
          <a:stretch>
            <a:fillRect/>
          </a:stretch>
        </p:blipFill>
        <p:spPr>
          <a:xfrm>
            <a:off x="2603657" y="339048"/>
            <a:ext cx="9059106" cy="5991414"/>
          </a:xfrm>
          <a:prstGeom prst="rect">
            <a:avLst/>
          </a:prstGeom>
        </p:spPr>
      </p:pic>
      <p:sp>
        <p:nvSpPr>
          <p:cNvPr id="8" name="Title 1">
            <a:extLst>
              <a:ext uri="{FF2B5EF4-FFF2-40B4-BE49-F238E27FC236}">
                <a16:creationId xmlns:a16="http://schemas.microsoft.com/office/drawing/2014/main" id="{955E473E-4E67-A440-880F-FDC09D335218}"/>
              </a:ext>
            </a:extLst>
          </p:cNvPr>
          <p:cNvSpPr txBox="1">
            <a:spLocks/>
          </p:cNvSpPr>
          <p:nvPr/>
        </p:nvSpPr>
        <p:spPr>
          <a:xfrm>
            <a:off x="246579" y="2759402"/>
            <a:ext cx="2085655" cy="5753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Variations</a:t>
            </a:r>
          </a:p>
        </p:txBody>
      </p:sp>
      <p:sp>
        <p:nvSpPr>
          <p:cNvPr id="2" name="Rectangle 1">
            <a:extLst>
              <a:ext uri="{FF2B5EF4-FFF2-40B4-BE49-F238E27FC236}">
                <a16:creationId xmlns:a16="http://schemas.microsoft.com/office/drawing/2014/main" id="{A168C1E7-C6E1-2942-8217-9BDC3F7AA088}"/>
              </a:ext>
            </a:extLst>
          </p:cNvPr>
          <p:cNvSpPr>
            <a:spLocks noChangeAspect="1"/>
          </p:cNvSpPr>
          <p:nvPr/>
        </p:nvSpPr>
        <p:spPr>
          <a:xfrm>
            <a:off x="7808358" y="1140825"/>
            <a:ext cx="9144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E78D8E-975C-8344-B912-9A0946B4D023}"/>
              </a:ext>
            </a:extLst>
          </p:cNvPr>
          <p:cNvSpPr>
            <a:spLocks noChangeAspect="1"/>
          </p:cNvSpPr>
          <p:nvPr/>
        </p:nvSpPr>
        <p:spPr>
          <a:xfrm>
            <a:off x="9501883" y="1109809"/>
            <a:ext cx="9144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A5BC0024-1713-294B-B984-634BD3029842}"/>
              </a:ext>
            </a:extLst>
          </p:cNvPr>
          <p:cNvCxnSpPr>
            <a:cxnSpLocks/>
          </p:cNvCxnSpPr>
          <p:nvPr/>
        </p:nvCxnSpPr>
        <p:spPr>
          <a:xfrm>
            <a:off x="6431621" y="1140628"/>
            <a:ext cx="914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0828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CA94F2-1479-4548-AB07-AB8F2CF9511B}"/>
              </a:ext>
            </a:extLst>
          </p:cNvPr>
          <p:cNvPicPr>
            <a:picLocks noChangeAspect="1"/>
          </p:cNvPicPr>
          <p:nvPr/>
        </p:nvPicPr>
        <p:blipFill>
          <a:blip r:embed="rId2"/>
          <a:stretch>
            <a:fillRect/>
          </a:stretch>
        </p:blipFill>
        <p:spPr>
          <a:xfrm>
            <a:off x="4650102" y="366765"/>
            <a:ext cx="7143750" cy="6124470"/>
          </a:xfrm>
          <a:prstGeom prst="rect">
            <a:avLst/>
          </a:prstGeom>
        </p:spPr>
      </p:pic>
      <p:pic>
        <p:nvPicPr>
          <p:cNvPr id="9" name="Picture 8">
            <a:extLst>
              <a:ext uri="{FF2B5EF4-FFF2-40B4-BE49-F238E27FC236}">
                <a16:creationId xmlns:a16="http://schemas.microsoft.com/office/drawing/2014/main" id="{A5669EF1-07B1-BE44-A6DD-0A41CE279810}"/>
              </a:ext>
            </a:extLst>
          </p:cNvPr>
          <p:cNvPicPr>
            <a:picLocks noChangeAspect="1"/>
          </p:cNvPicPr>
          <p:nvPr/>
        </p:nvPicPr>
        <p:blipFill>
          <a:blip r:embed="rId3"/>
          <a:stretch>
            <a:fillRect/>
          </a:stretch>
        </p:blipFill>
        <p:spPr>
          <a:xfrm>
            <a:off x="9261668" y="4240405"/>
            <a:ext cx="2532184" cy="1899138"/>
          </a:xfrm>
          <a:prstGeom prst="rect">
            <a:avLst/>
          </a:prstGeom>
        </p:spPr>
      </p:pic>
      <p:sp>
        <p:nvSpPr>
          <p:cNvPr id="6" name="Title 1">
            <a:extLst>
              <a:ext uri="{FF2B5EF4-FFF2-40B4-BE49-F238E27FC236}">
                <a16:creationId xmlns:a16="http://schemas.microsoft.com/office/drawing/2014/main" id="{F7E1F01A-6FA2-B74E-91C5-7F0C19536531}"/>
              </a:ext>
            </a:extLst>
          </p:cNvPr>
          <p:cNvSpPr txBox="1">
            <a:spLocks/>
          </p:cNvSpPr>
          <p:nvPr/>
        </p:nvSpPr>
        <p:spPr>
          <a:xfrm>
            <a:off x="246579" y="2759402"/>
            <a:ext cx="2085655" cy="5753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Variations</a:t>
            </a:r>
          </a:p>
        </p:txBody>
      </p:sp>
    </p:spTree>
    <p:extLst>
      <p:ext uri="{BB962C8B-B14F-4D97-AF65-F5344CB8AC3E}">
        <p14:creationId xmlns:p14="http://schemas.microsoft.com/office/powerpoint/2010/main" val="1167619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87FD5F-9095-BD44-A5C5-C82258DFAC41}"/>
              </a:ext>
            </a:extLst>
          </p:cNvPr>
          <p:cNvPicPr>
            <a:picLocks noChangeAspect="1"/>
          </p:cNvPicPr>
          <p:nvPr/>
        </p:nvPicPr>
        <p:blipFill>
          <a:blip r:embed="rId2"/>
          <a:stretch>
            <a:fillRect/>
          </a:stretch>
        </p:blipFill>
        <p:spPr>
          <a:xfrm>
            <a:off x="2660746" y="0"/>
            <a:ext cx="9241918" cy="6858000"/>
          </a:xfrm>
          <a:prstGeom prst="rect">
            <a:avLst/>
          </a:prstGeom>
        </p:spPr>
      </p:pic>
      <p:sp>
        <p:nvSpPr>
          <p:cNvPr id="7" name="Title 1">
            <a:extLst>
              <a:ext uri="{FF2B5EF4-FFF2-40B4-BE49-F238E27FC236}">
                <a16:creationId xmlns:a16="http://schemas.microsoft.com/office/drawing/2014/main" id="{023E70FA-F51A-034F-86C3-EB4A4677834A}"/>
              </a:ext>
            </a:extLst>
          </p:cNvPr>
          <p:cNvSpPr txBox="1">
            <a:spLocks/>
          </p:cNvSpPr>
          <p:nvPr/>
        </p:nvSpPr>
        <p:spPr>
          <a:xfrm>
            <a:off x="246579" y="2759402"/>
            <a:ext cx="2085655" cy="5753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Variations</a:t>
            </a:r>
          </a:p>
        </p:txBody>
      </p:sp>
    </p:spTree>
    <p:extLst>
      <p:ext uri="{BB962C8B-B14F-4D97-AF65-F5344CB8AC3E}">
        <p14:creationId xmlns:p14="http://schemas.microsoft.com/office/powerpoint/2010/main" val="586086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3A411-67F2-0541-8C85-52AA3FF87FA3}"/>
              </a:ext>
            </a:extLst>
          </p:cNvPr>
          <p:cNvPicPr>
            <a:picLocks noChangeAspect="1"/>
          </p:cNvPicPr>
          <p:nvPr/>
        </p:nvPicPr>
        <p:blipFill>
          <a:blip r:embed="rId2"/>
          <a:stretch>
            <a:fillRect/>
          </a:stretch>
        </p:blipFill>
        <p:spPr>
          <a:xfrm>
            <a:off x="615256" y="740926"/>
            <a:ext cx="10430603" cy="3218124"/>
          </a:xfrm>
          <a:prstGeom prst="rect">
            <a:avLst/>
          </a:prstGeom>
        </p:spPr>
      </p:pic>
      <p:pic>
        <p:nvPicPr>
          <p:cNvPr id="6" name="Picture 5">
            <a:extLst>
              <a:ext uri="{FF2B5EF4-FFF2-40B4-BE49-F238E27FC236}">
                <a16:creationId xmlns:a16="http://schemas.microsoft.com/office/drawing/2014/main" id="{11BB1D30-A72D-3C42-A669-C6F6964AA272}"/>
              </a:ext>
            </a:extLst>
          </p:cNvPr>
          <p:cNvPicPr>
            <a:picLocks noChangeAspect="1"/>
          </p:cNvPicPr>
          <p:nvPr/>
        </p:nvPicPr>
        <p:blipFill>
          <a:blip r:embed="rId3"/>
          <a:stretch>
            <a:fillRect/>
          </a:stretch>
        </p:blipFill>
        <p:spPr>
          <a:xfrm>
            <a:off x="2835310" y="1055077"/>
            <a:ext cx="2074984" cy="2074984"/>
          </a:xfrm>
          <a:prstGeom prst="rect">
            <a:avLst/>
          </a:prstGeom>
        </p:spPr>
      </p:pic>
      <p:pic>
        <p:nvPicPr>
          <p:cNvPr id="8" name="Picture 7">
            <a:extLst>
              <a:ext uri="{FF2B5EF4-FFF2-40B4-BE49-F238E27FC236}">
                <a16:creationId xmlns:a16="http://schemas.microsoft.com/office/drawing/2014/main" id="{39D4CB82-F3D0-7C41-8DD0-D30B450D2FA4}"/>
              </a:ext>
            </a:extLst>
          </p:cNvPr>
          <p:cNvPicPr>
            <a:picLocks noChangeAspect="1"/>
          </p:cNvPicPr>
          <p:nvPr/>
        </p:nvPicPr>
        <p:blipFill>
          <a:blip r:embed="rId4"/>
          <a:stretch>
            <a:fillRect/>
          </a:stretch>
        </p:blipFill>
        <p:spPr>
          <a:xfrm>
            <a:off x="615255" y="4130082"/>
            <a:ext cx="10430603" cy="2476500"/>
          </a:xfrm>
          <a:prstGeom prst="rect">
            <a:avLst/>
          </a:prstGeom>
        </p:spPr>
      </p:pic>
      <p:sp>
        <p:nvSpPr>
          <p:cNvPr id="7" name="Title 1">
            <a:extLst>
              <a:ext uri="{FF2B5EF4-FFF2-40B4-BE49-F238E27FC236}">
                <a16:creationId xmlns:a16="http://schemas.microsoft.com/office/drawing/2014/main" id="{1D71E888-8171-0C42-BD71-5EBC1BB17805}"/>
              </a:ext>
            </a:extLst>
          </p:cNvPr>
          <p:cNvSpPr txBox="1">
            <a:spLocks/>
          </p:cNvSpPr>
          <p:nvPr/>
        </p:nvSpPr>
        <p:spPr>
          <a:xfrm>
            <a:off x="4787728" y="80057"/>
            <a:ext cx="2085655" cy="57535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Variations</a:t>
            </a:r>
          </a:p>
        </p:txBody>
      </p:sp>
    </p:spTree>
    <p:extLst>
      <p:ext uri="{BB962C8B-B14F-4D97-AF65-F5344CB8AC3E}">
        <p14:creationId xmlns:p14="http://schemas.microsoft.com/office/powerpoint/2010/main" val="4158588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A78133B-A418-9749-A98E-7625D8142A21}"/>
              </a:ext>
            </a:extLst>
          </p:cNvPr>
          <p:cNvSpPr>
            <a:spLocks noGrp="1"/>
          </p:cNvSpPr>
          <p:nvPr>
            <p:ph type="title"/>
          </p:nvPr>
        </p:nvSpPr>
        <p:spPr/>
        <p:txBody>
          <a:bodyPr/>
          <a:lstStyle/>
          <a:p>
            <a:r>
              <a:rPr lang="en-US" dirty="0"/>
              <a:t>Construction by Repeated Removal of Areas</a:t>
            </a:r>
          </a:p>
        </p:txBody>
      </p:sp>
      <p:sp>
        <p:nvSpPr>
          <p:cNvPr id="3" name="Content Placeholder 2">
            <a:extLst>
              <a:ext uri="{FF2B5EF4-FFF2-40B4-BE49-F238E27FC236}">
                <a16:creationId xmlns:a16="http://schemas.microsoft.com/office/drawing/2014/main" id="{D93E1FED-3106-5141-A020-B642459B6D11}"/>
              </a:ext>
            </a:extLst>
          </p:cNvPr>
          <p:cNvSpPr>
            <a:spLocks noGrp="1"/>
          </p:cNvSpPr>
          <p:nvPr>
            <p:ph sz="half" idx="1"/>
          </p:nvPr>
        </p:nvSpPr>
        <p:spPr/>
        <p:txBody>
          <a:bodyPr>
            <a:normAutofit/>
          </a:bodyPr>
          <a:lstStyle/>
          <a:p>
            <a:r>
              <a:rPr lang="en-US" sz="2000" dirty="0"/>
              <a:t>The </a:t>
            </a:r>
            <a:r>
              <a:rPr lang="en-US" sz="2000" dirty="0" err="1"/>
              <a:t>Sierpinski</a:t>
            </a:r>
            <a:r>
              <a:rPr lang="en-US" sz="2000" dirty="0"/>
              <a:t> triangle may be constructed from an equilateral triangle by repeated removal of triangular subsets: </a:t>
            </a:r>
          </a:p>
          <a:p>
            <a:pPr lvl="1"/>
            <a:r>
              <a:rPr lang="en-US" sz="1800" dirty="0"/>
              <a:t>Start with an equilateral triangle.</a:t>
            </a:r>
          </a:p>
          <a:p>
            <a:pPr lvl="1"/>
            <a:r>
              <a:rPr lang="en-US" sz="1800" dirty="0"/>
              <a:t>Subdivide it into four smaller congruent equilateral triangles and remove the central triangle.</a:t>
            </a:r>
          </a:p>
          <a:p>
            <a:pPr lvl="1"/>
            <a:r>
              <a:rPr lang="en-US" sz="1800" dirty="0"/>
              <a:t>Repeat step 2 with each of the remaining smaller triangles infinitely.</a:t>
            </a:r>
          </a:p>
          <a:p>
            <a:r>
              <a:rPr lang="en-US" sz="2000" dirty="0"/>
              <a:t>Each removed triangle is a topologically an open set.</a:t>
            </a:r>
            <a:endParaRPr lang="en-US" sz="2000" baseline="30000" dirty="0"/>
          </a:p>
          <a:p>
            <a:r>
              <a:rPr lang="en-US" sz="2000" dirty="0"/>
              <a:t>This process of recursively removing triangles is an example of a finite subdivision rule</a:t>
            </a:r>
          </a:p>
          <a:p>
            <a:endParaRPr lang="en-US" sz="2000" dirty="0"/>
          </a:p>
        </p:txBody>
      </p:sp>
      <p:pic>
        <p:nvPicPr>
          <p:cNvPr id="9" name="Content Placeholder 8">
            <a:extLst>
              <a:ext uri="{FF2B5EF4-FFF2-40B4-BE49-F238E27FC236}">
                <a16:creationId xmlns:a16="http://schemas.microsoft.com/office/drawing/2014/main" id="{0D4EB0B6-3458-FF46-86DB-D72336089B21}"/>
              </a:ext>
            </a:extLst>
          </p:cNvPr>
          <p:cNvPicPr>
            <a:picLocks noGrp="1" noChangeAspect="1"/>
          </p:cNvPicPr>
          <p:nvPr>
            <p:ph sz="half" idx="2"/>
          </p:nvPr>
        </p:nvPicPr>
        <p:blipFill>
          <a:blip r:embed="rId2"/>
          <a:stretch>
            <a:fillRect/>
          </a:stretch>
        </p:blipFill>
        <p:spPr>
          <a:xfrm>
            <a:off x="6383215" y="2604932"/>
            <a:ext cx="5181600" cy="903634"/>
          </a:xfrm>
        </p:spPr>
      </p:pic>
      <p:sp>
        <p:nvSpPr>
          <p:cNvPr id="12" name="TextBox 11">
            <a:extLst>
              <a:ext uri="{FF2B5EF4-FFF2-40B4-BE49-F238E27FC236}">
                <a16:creationId xmlns:a16="http://schemas.microsoft.com/office/drawing/2014/main" id="{C77C747E-BE96-6849-A754-47CF896B4B25}"/>
              </a:ext>
            </a:extLst>
          </p:cNvPr>
          <p:cNvSpPr txBox="1"/>
          <p:nvPr/>
        </p:nvSpPr>
        <p:spPr>
          <a:xfrm>
            <a:off x="6383215" y="4069582"/>
            <a:ext cx="1022420" cy="369332"/>
          </a:xfrm>
          <a:prstGeom prst="rect">
            <a:avLst/>
          </a:prstGeom>
          <a:noFill/>
        </p:spPr>
        <p:txBody>
          <a:bodyPr wrap="square" rtlCol="0">
            <a:spAutoFit/>
          </a:bodyPr>
          <a:lstStyle/>
          <a:p>
            <a:r>
              <a:rPr lang="en-US" dirty="0">
                <a:solidFill>
                  <a:srgbClr val="0E1CFF"/>
                </a:solidFill>
              </a:rPr>
              <a:t>Initiator</a:t>
            </a:r>
          </a:p>
        </p:txBody>
      </p:sp>
      <p:pic>
        <p:nvPicPr>
          <p:cNvPr id="15" name="Content Placeholder 8">
            <a:extLst>
              <a:ext uri="{FF2B5EF4-FFF2-40B4-BE49-F238E27FC236}">
                <a16:creationId xmlns:a16="http://schemas.microsoft.com/office/drawing/2014/main" id="{2DAF68A5-034C-0A41-9D12-A04573C09EC2}"/>
              </a:ext>
            </a:extLst>
          </p:cNvPr>
          <p:cNvPicPr>
            <a:picLocks noChangeAspect="1"/>
          </p:cNvPicPr>
          <p:nvPr/>
        </p:nvPicPr>
        <p:blipFill rotWithShape="1">
          <a:blip r:embed="rId2"/>
          <a:srcRect r="80268"/>
          <a:stretch/>
        </p:blipFill>
        <p:spPr>
          <a:xfrm>
            <a:off x="7769050" y="3647193"/>
            <a:ext cx="1022420" cy="903634"/>
          </a:xfrm>
          <a:prstGeom prst="rect">
            <a:avLst/>
          </a:prstGeom>
        </p:spPr>
      </p:pic>
      <p:sp>
        <p:nvSpPr>
          <p:cNvPr id="16" name="TextBox 15">
            <a:extLst>
              <a:ext uri="{FF2B5EF4-FFF2-40B4-BE49-F238E27FC236}">
                <a16:creationId xmlns:a16="http://schemas.microsoft.com/office/drawing/2014/main" id="{1A1BD092-085E-BF42-892C-D840C308DD81}"/>
              </a:ext>
            </a:extLst>
          </p:cNvPr>
          <p:cNvSpPr txBox="1"/>
          <p:nvPr/>
        </p:nvSpPr>
        <p:spPr>
          <a:xfrm>
            <a:off x="6383215" y="4955459"/>
            <a:ext cx="1143000" cy="369332"/>
          </a:xfrm>
          <a:prstGeom prst="rect">
            <a:avLst/>
          </a:prstGeom>
          <a:noFill/>
        </p:spPr>
        <p:txBody>
          <a:bodyPr wrap="square" rtlCol="0">
            <a:spAutoFit/>
          </a:bodyPr>
          <a:lstStyle/>
          <a:p>
            <a:r>
              <a:rPr lang="en-US" dirty="0">
                <a:solidFill>
                  <a:srgbClr val="0E1CFF"/>
                </a:solidFill>
              </a:rPr>
              <a:t>Generator</a:t>
            </a:r>
          </a:p>
        </p:txBody>
      </p:sp>
      <p:pic>
        <p:nvPicPr>
          <p:cNvPr id="18" name="Content Placeholder 8">
            <a:extLst>
              <a:ext uri="{FF2B5EF4-FFF2-40B4-BE49-F238E27FC236}">
                <a16:creationId xmlns:a16="http://schemas.microsoft.com/office/drawing/2014/main" id="{6D1A9305-C24B-B240-93AF-C47ABB7112E8}"/>
              </a:ext>
            </a:extLst>
          </p:cNvPr>
          <p:cNvPicPr>
            <a:picLocks noChangeAspect="1"/>
          </p:cNvPicPr>
          <p:nvPr/>
        </p:nvPicPr>
        <p:blipFill rotWithShape="1">
          <a:blip r:embed="rId2"/>
          <a:srcRect l="19118" r="60908"/>
          <a:stretch/>
        </p:blipFill>
        <p:spPr>
          <a:xfrm>
            <a:off x="7707084" y="4688308"/>
            <a:ext cx="1034981" cy="903634"/>
          </a:xfrm>
          <a:prstGeom prst="rect">
            <a:avLst/>
          </a:prstGeom>
        </p:spPr>
      </p:pic>
    </p:spTree>
    <p:extLst>
      <p:ext uri="{BB962C8B-B14F-4D97-AF65-F5344CB8AC3E}">
        <p14:creationId xmlns:p14="http://schemas.microsoft.com/office/powerpoint/2010/main" val="298392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2CD933-0ACD-BA42-940F-2281E2680C06}"/>
              </a:ext>
            </a:extLst>
          </p:cNvPr>
          <p:cNvSpPr>
            <a:spLocks noGrp="1"/>
          </p:cNvSpPr>
          <p:nvPr>
            <p:ph type="title"/>
          </p:nvPr>
        </p:nvSpPr>
        <p:spPr/>
        <p:txBody>
          <a:bodyPr/>
          <a:lstStyle/>
          <a:p>
            <a:r>
              <a:rPr lang="en-US" dirty="0"/>
              <a:t>Construction by Shrinking and Placement</a:t>
            </a:r>
            <a:br>
              <a:rPr lang="en-US" dirty="0"/>
            </a:br>
            <a:r>
              <a:rPr lang="en-US" sz="2800" dirty="0"/>
              <a:t>Beginning from a triangle</a:t>
            </a:r>
          </a:p>
        </p:txBody>
      </p:sp>
      <p:sp>
        <p:nvSpPr>
          <p:cNvPr id="8" name="Content Placeholder 7">
            <a:extLst>
              <a:ext uri="{FF2B5EF4-FFF2-40B4-BE49-F238E27FC236}">
                <a16:creationId xmlns:a16="http://schemas.microsoft.com/office/drawing/2014/main" id="{7B5CE70D-9F27-3744-A6BD-10717DA4F5D9}"/>
              </a:ext>
            </a:extLst>
          </p:cNvPr>
          <p:cNvSpPr>
            <a:spLocks noGrp="1"/>
          </p:cNvSpPr>
          <p:nvPr>
            <p:ph idx="1"/>
          </p:nvPr>
        </p:nvSpPr>
        <p:spPr>
          <a:xfrm>
            <a:off x="838200" y="1825625"/>
            <a:ext cx="10515600" cy="2937294"/>
          </a:xfrm>
        </p:spPr>
        <p:txBody>
          <a:bodyPr>
            <a:normAutofit/>
          </a:bodyPr>
          <a:lstStyle/>
          <a:p>
            <a:r>
              <a:rPr lang="en-US" sz="2000" dirty="0"/>
              <a:t>The same sequence of shapes, converging to the </a:t>
            </a:r>
            <a:r>
              <a:rPr lang="en-US" sz="2000" dirty="0" err="1"/>
              <a:t>Sierpinski</a:t>
            </a:r>
            <a:r>
              <a:rPr lang="en-US" sz="2000" dirty="0"/>
              <a:t> triangle, can alternatively be generated by the following steps: </a:t>
            </a:r>
          </a:p>
          <a:p>
            <a:pPr lvl="1"/>
            <a:r>
              <a:rPr lang="en-US" sz="1600" dirty="0"/>
              <a:t>Start with any triangle in a plane (any closed, bounded region in the plane will actually work). </a:t>
            </a:r>
          </a:p>
          <a:p>
            <a:pPr lvl="1"/>
            <a:r>
              <a:rPr lang="en-US" sz="1600" dirty="0"/>
              <a:t>The canonical </a:t>
            </a:r>
            <a:r>
              <a:rPr lang="en-US" sz="1600" dirty="0" err="1"/>
              <a:t>Sierpinski</a:t>
            </a:r>
            <a:r>
              <a:rPr lang="en-US" sz="1600" dirty="0"/>
              <a:t> triangle uses an equilateral triangle with a base parallel to the horizontal axis (first image).</a:t>
            </a:r>
          </a:p>
          <a:p>
            <a:pPr lvl="1"/>
            <a:r>
              <a:rPr lang="en-US" sz="1600" dirty="0">
                <a:solidFill>
                  <a:srgbClr val="0E1CFF"/>
                </a:solidFill>
              </a:rPr>
              <a:t>Shrink the triangle to 1/2 height and 1/2 width</a:t>
            </a:r>
            <a:r>
              <a:rPr lang="en-US" sz="1600" dirty="0"/>
              <a:t>, </a:t>
            </a:r>
            <a:r>
              <a:rPr lang="en-US" sz="1600" dirty="0">
                <a:solidFill>
                  <a:srgbClr val="0E1CFF"/>
                </a:solidFill>
              </a:rPr>
              <a:t>make three copies</a:t>
            </a:r>
            <a:r>
              <a:rPr lang="en-US" sz="1600" dirty="0"/>
              <a:t>, </a:t>
            </a:r>
            <a:r>
              <a:rPr lang="en-US" sz="1600" dirty="0">
                <a:solidFill>
                  <a:srgbClr val="0E1CFF"/>
                </a:solidFill>
              </a:rPr>
              <a:t>and place the three shrunken triangles so that each triangle touches the two other triangles at a corner (image 2). </a:t>
            </a:r>
          </a:p>
          <a:p>
            <a:pPr lvl="1"/>
            <a:r>
              <a:rPr lang="en-US" sz="1600" dirty="0"/>
              <a:t>Note the emergence of the central hole—because the three shrunken triangles can between them cover only 3/4 of the area of the original. (Holes are an important feature of </a:t>
            </a:r>
            <a:r>
              <a:rPr lang="en-US" sz="1600" dirty="0" err="1"/>
              <a:t>Sierpinski's</a:t>
            </a:r>
            <a:r>
              <a:rPr lang="en-US" sz="1600" dirty="0"/>
              <a:t> triangle.)</a:t>
            </a:r>
          </a:p>
          <a:p>
            <a:pPr lvl="1"/>
            <a:r>
              <a:rPr lang="en-US" sz="1600" dirty="0"/>
              <a:t>Then join (“collage”) the three smaller triangles</a:t>
            </a:r>
          </a:p>
          <a:p>
            <a:pPr lvl="1"/>
            <a:r>
              <a:rPr lang="en-US" sz="1600" dirty="0"/>
              <a:t>Repeat step 2 with each of the smaller triangles (image 3 and so on).</a:t>
            </a:r>
          </a:p>
          <a:p>
            <a:endParaRPr lang="en-US" sz="2000" dirty="0"/>
          </a:p>
        </p:txBody>
      </p:sp>
      <p:pic>
        <p:nvPicPr>
          <p:cNvPr id="9" name="Content Placeholder 8">
            <a:extLst>
              <a:ext uri="{FF2B5EF4-FFF2-40B4-BE49-F238E27FC236}">
                <a16:creationId xmlns:a16="http://schemas.microsoft.com/office/drawing/2014/main" id="{CA00F723-F8D7-4C49-939F-B30AAFF85E59}"/>
              </a:ext>
            </a:extLst>
          </p:cNvPr>
          <p:cNvPicPr>
            <a:picLocks noChangeAspect="1"/>
          </p:cNvPicPr>
          <p:nvPr/>
        </p:nvPicPr>
        <p:blipFill>
          <a:blip r:embed="rId2"/>
          <a:stretch>
            <a:fillRect/>
          </a:stretch>
        </p:blipFill>
        <p:spPr>
          <a:xfrm>
            <a:off x="2102617" y="4946147"/>
            <a:ext cx="8235114" cy="1436145"/>
          </a:xfrm>
          <a:prstGeom prst="rect">
            <a:avLst/>
          </a:prstGeom>
        </p:spPr>
      </p:pic>
    </p:spTree>
    <p:extLst>
      <p:ext uri="{BB962C8B-B14F-4D97-AF65-F5344CB8AC3E}">
        <p14:creationId xmlns:p14="http://schemas.microsoft.com/office/powerpoint/2010/main" val="322833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2CD933-0ACD-BA42-940F-2281E2680C06}"/>
              </a:ext>
            </a:extLst>
          </p:cNvPr>
          <p:cNvSpPr>
            <a:spLocks noGrp="1"/>
          </p:cNvSpPr>
          <p:nvPr>
            <p:ph type="title"/>
          </p:nvPr>
        </p:nvSpPr>
        <p:spPr/>
        <p:txBody>
          <a:bodyPr/>
          <a:lstStyle/>
          <a:p>
            <a:r>
              <a:rPr lang="en-US" dirty="0"/>
              <a:t>Construction by Shrinking and Placement</a:t>
            </a:r>
            <a:br>
              <a:rPr lang="en-US" dirty="0"/>
            </a:br>
            <a:r>
              <a:rPr lang="en-US" sz="2800" dirty="0"/>
              <a:t>Beginning from a square</a:t>
            </a:r>
          </a:p>
        </p:txBody>
      </p:sp>
      <p:sp>
        <p:nvSpPr>
          <p:cNvPr id="8" name="Content Placeholder 7">
            <a:extLst>
              <a:ext uri="{FF2B5EF4-FFF2-40B4-BE49-F238E27FC236}">
                <a16:creationId xmlns:a16="http://schemas.microsoft.com/office/drawing/2014/main" id="{7B5CE70D-9F27-3744-A6BD-10717DA4F5D9}"/>
              </a:ext>
            </a:extLst>
          </p:cNvPr>
          <p:cNvSpPr>
            <a:spLocks noGrp="1"/>
          </p:cNvSpPr>
          <p:nvPr>
            <p:ph idx="1"/>
          </p:nvPr>
        </p:nvSpPr>
        <p:spPr>
          <a:xfrm>
            <a:off x="838200" y="1825625"/>
            <a:ext cx="10515600" cy="2937294"/>
          </a:xfrm>
        </p:spPr>
        <p:txBody>
          <a:bodyPr>
            <a:normAutofit/>
          </a:bodyPr>
          <a:lstStyle/>
          <a:p>
            <a:r>
              <a:rPr lang="en-US" sz="2000" dirty="0"/>
              <a:t>The same sequence of shapes, converging to the </a:t>
            </a:r>
            <a:r>
              <a:rPr lang="en-US" sz="2000" dirty="0" err="1"/>
              <a:t>Sierpinski</a:t>
            </a:r>
            <a:r>
              <a:rPr lang="en-US" sz="2000" dirty="0"/>
              <a:t> triangle, can alternatively be generated by the following steps: </a:t>
            </a:r>
          </a:p>
          <a:p>
            <a:pPr lvl="1"/>
            <a:r>
              <a:rPr lang="en-US" sz="1600" dirty="0"/>
              <a:t>Start with any square in a plane (any closed, bounded region in the plane will actually work). </a:t>
            </a:r>
          </a:p>
          <a:p>
            <a:pPr lvl="1"/>
            <a:r>
              <a:rPr lang="en-US" sz="1600" dirty="0">
                <a:solidFill>
                  <a:srgbClr val="0E1CFF"/>
                </a:solidFill>
              </a:rPr>
              <a:t>Shrink the square to 1/2 height and 1/2 width</a:t>
            </a:r>
            <a:r>
              <a:rPr lang="en-US" sz="1600" dirty="0"/>
              <a:t>, </a:t>
            </a:r>
            <a:r>
              <a:rPr lang="en-US" sz="1600" dirty="0">
                <a:solidFill>
                  <a:srgbClr val="0E1CFF"/>
                </a:solidFill>
              </a:rPr>
              <a:t>make three copies</a:t>
            </a:r>
            <a:r>
              <a:rPr lang="en-US" sz="1600" dirty="0"/>
              <a:t>, </a:t>
            </a:r>
            <a:r>
              <a:rPr lang="en-US" sz="1600" dirty="0">
                <a:solidFill>
                  <a:srgbClr val="0E1CFF"/>
                </a:solidFill>
              </a:rPr>
              <a:t>and place the three shrunken squares so that each square touches the two other squares at a corner (image 2). </a:t>
            </a:r>
          </a:p>
          <a:p>
            <a:pPr lvl="1"/>
            <a:r>
              <a:rPr lang="en-US" sz="1600" dirty="0"/>
              <a:t>Note the emergence of the central hole—because the three shrunken </a:t>
            </a:r>
            <a:r>
              <a:rPr lang="en-US" sz="1600" dirty="0" err="1"/>
              <a:t>squaress</a:t>
            </a:r>
            <a:r>
              <a:rPr lang="en-US" sz="1600" dirty="0"/>
              <a:t> can between them cover only 3/4 of the area of the original. (Holes are an important feature of </a:t>
            </a:r>
            <a:r>
              <a:rPr lang="en-US" sz="1600" dirty="0" err="1"/>
              <a:t>Sierpinski's</a:t>
            </a:r>
            <a:r>
              <a:rPr lang="en-US" sz="1600" dirty="0"/>
              <a:t> triangle.)</a:t>
            </a:r>
          </a:p>
          <a:p>
            <a:pPr lvl="1"/>
            <a:r>
              <a:rPr lang="en-US" sz="1600" dirty="0"/>
              <a:t>Then join (“collage”) the three smaller squares</a:t>
            </a:r>
          </a:p>
          <a:p>
            <a:pPr lvl="1"/>
            <a:r>
              <a:rPr lang="en-US" sz="1600" dirty="0"/>
              <a:t>Repeat step 2 with each of the smaller squares (image 3 and so on).</a:t>
            </a:r>
          </a:p>
          <a:p>
            <a:endParaRPr lang="en-US" sz="2000" dirty="0"/>
          </a:p>
        </p:txBody>
      </p:sp>
      <p:pic>
        <p:nvPicPr>
          <p:cNvPr id="3" name="Picture 2">
            <a:extLst>
              <a:ext uri="{FF2B5EF4-FFF2-40B4-BE49-F238E27FC236}">
                <a16:creationId xmlns:a16="http://schemas.microsoft.com/office/drawing/2014/main" id="{2AFCF969-A4CE-DA40-9096-643E145F15C9}"/>
              </a:ext>
            </a:extLst>
          </p:cNvPr>
          <p:cNvPicPr>
            <a:picLocks noChangeAspect="1"/>
          </p:cNvPicPr>
          <p:nvPr/>
        </p:nvPicPr>
        <p:blipFill rotWithShape="1">
          <a:blip r:embed="rId2"/>
          <a:srcRect l="497" t="4824" r="-1"/>
          <a:stretch/>
        </p:blipFill>
        <p:spPr>
          <a:xfrm>
            <a:off x="1919234" y="4994031"/>
            <a:ext cx="7910705" cy="1498844"/>
          </a:xfrm>
          <a:prstGeom prst="rect">
            <a:avLst/>
          </a:prstGeom>
        </p:spPr>
      </p:pic>
    </p:spTree>
    <p:extLst>
      <p:ext uri="{BB962C8B-B14F-4D97-AF65-F5344CB8AC3E}">
        <p14:creationId xmlns:p14="http://schemas.microsoft.com/office/powerpoint/2010/main" val="336559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DF567-A996-A34B-AC0C-D1FB4C8EEA18}"/>
              </a:ext>
            </a:extLst>
          </p:cNvPr>
          <p:cNvSpPr>
            <a:spLocks noGrp="1"/>
          </p:cNvSpPr>
          <p:nvPr>
            <p:ph type="title"/>
          </p:nvPr>
        </p:nvSpPr>
        <p:spPr/>
        <p:txBody>
          <a:bodyPr/>
          <a:lstStyle/>
          <a:p>
            <a:r>
              <a:rPr lang="en-US"/>
              <a:t>Other Examples </a:t>
            </a:r>
            <a:r>
              <a:rPr lang="en-US" dirty="0"/>
              <a:t>of Shrinking and Placement</a:t>
            </a:r>
          </a:p>
        </p:txBody>
      </p:sp>
      <p:pic>
        <p:nvPicPr>
          <p:cNvPr id="5" name="Picture 4">
            <a:extLst>
              <a:ext uri="{FF2B5EF4-FFF2-40B4-BE49-F238E27FC236}">
                <a16:creationId xmlns:a16="http://schemas.microsoft.com/office/drawing/2014/main" id="{88DCCE2F-31D1-FA40-9050-B9410CB0BA2B}"/>
              </a:ext>
            </a:extLst>
          </p:cNvPr>
          <p:cNvPicPr>
            <a:picLocks noChangeAspect="1"/>
          </p:cNvPicPr>
          <p:nvPr/>
        </p:nvPicPr>
        <p:blipFill>
          <a:blip r:embed="rId2"/>
          <a:stretch>
            <a:fillRect/>
          </a:stretch>
        </p:blipFill>
        <p:spPr>
          <a:xfrm>
            <a:off x="1829844" y="2208616"/>
            <a:ext cx="1636005" cy="1371600"/>
          </a:xfrm>
          <a:prstGeom prst="rect">
            <a:avLst/>
          </a:prstGeom>
        </p:spPr>
      </p:pic>
      <p:pic>
        <p:nvPicPr>
          <p:cNvPr id="7" name="Picture 6">
            <a:extLst>
              <a:ext uri="{FF2B5EF4-FFF2-40B4-BE49-F238E27FC236}">
                <a16:creationId xmlns:a16="http://schemas.microsoft.com/office/drawing/2014/main" id="{53AF8422-86E8-914F-8CA8-4BED9B0B1AD5}"/>
              </a:ext>
            </a:extLst>
          </p:cNvPr>
          <p:cNvPicPr>
            <a:picLocks noChangeAspect="1"/>
          </p:cNvPicPr>
          <p:nvPr/>
        </p:nvPicPr>
        <p:blipFill>
          <a:blip r:embed="rId3"/>
          <a:stretch>
            <a:fillRect/>
          </a:stretch>
        </p:blipFill>
        <p:spPr>
          <a:xfrm>
            <a:off x="3871752" y="2208616"/>
            <a:ext cx="1735156" cy="1371600"/>
          </a:xfrm>
          <a:prstGeom prst="rect">
            <a:avLst/>
          </a:prstGeom>
        </p:spPr>
      </p:pic>
      <p:pic>
        <p:nvPicPr>
          <p:cNvPr id="9" name="Picture 8">
            <a:extLst>
              <a:ext uri="{FF2B5EF4-FFF2-40B4-BE49-F238E27FC236}">
                <a16:creationId xmlns:a16="http://schemas.microsoft.com/office/drawing/2014/main" id="{8B0932FC-F025-F449-BF41-EE6353828F67}"/>
              </a:ext>
            </a:extLst>
          </p:cNvPr>
          <p:cNvPicPr>
            <a:picLocks noChangeAspect="1"/>
          </p:cNvPicPr>
          <p:nvPr/>
        </p:nvPicPr>
        <p:blipFill>
          <a:blip r:embed="rId4"/>
          <a:stretch>
            <a:fillRect/>
          </a:stretch>
        </p:blipFill>
        <p:spPr>
          <a:xfrm>
            <a:off x="6287847" y="2208616"/>
            <a:ext cx="1698170" cy="1371600"/>
          </a:xfrm>
          <a:prstGeom prst="rect">
            <a:avLst/>
          </a:prstGeom>
        </p:spPr>
      </p:pic>
      <p:pic>
        <p:nvPicPr>
          <p:cNvPr id="11" name="Picture 10">
            <a:extLst>
              <a:ext uri="{FF2B5EF4-FFF2-40B4-BE49-F238E27FC236}">
                <a16:creationId xmlns:a16="http://schemas.microsoft.com/office/drawing/2014/main" id="{91A5D32B-5397-1148-A203-A6E9A1350C97}"/>
              </a:ext>
            </a:extLst>
          </p:cNvPr>
          <p:cNvPicPr>
            <a:picLocks noChangeAspect="1"/>
          </p:cNvPicPr>
          <p:nvPr/>
        </p:nvPicPr>
        <p:blipFill rotWithShape="1">
          <a:blip r:embed="rId5"/>
          <a:srcRect l="6635"/>
          <a:stretch/>
        </p:blipFill>
        <p:spPr>
          <a:xfrm>
            <a:off x="8707151" y="2150416"/>
            <a:ext cx="1295149" cy="1371600"/>
          </a:xfrm>
          <a:prstGeom prst="rect">
            <a:avLst/>
          </a:prstGeom>
        </p:spPr>
      </p:pic>
      <p:pic>
        <p:nvPicPr>
          <p:cNvPr id="13" name="Picture 12">
            <a:extLst>
              <a:ext uri="{FF2B5EF4-FFF2-40B4-BE49-F238E27FC236}">
                <a16:creationId xmlns:a16="http://schemas.microsoft.com/office/drawing/2014/main" id="{59C12956-BA8F-3844-9FC2-A0A084B2173B}"/>
              </a:ext>
            </a:extLst>
          </p:cNvPr>
          <p:cNvPicPr>
            <a:picLocks noChangeAspect="1"/>
          </p:cNvPicPr>
          <p:nvPr/>
        </p:nvPicPr>
        <p:blipFill rotWithShape="1">
          <a:blip r:embed="rId6"/>
          <a:srcRect l="4073"/>
          <a:stretch/>
        </p:blipFill>
        <p:spPr>
          <a:xfrm>
            <a:off x="2170443" y="4225679"/>
            <a:ext cx="3590498" cy="1893765"/>
          </a:xfrm>
          <a:prstGeom prst="rect">
            <a:avLst/>
          </a:prstGeom>
        </p:spPr>
      </p:pic>
      <p:sp>
        <p:nvSpPr>
          <p:cNvPr id="14" name="Right Arrow 13">
            <a:extLst>
              <a:ext uri="{FF2B5EF4-FFF2-40B4-BE49-F238E27FC236}">
                <a16:creationId xmlns:a16="http://schemas.microsoft.com/office/drawing/2014/main" id="{24AD334E-FE21-5B48-963D-DF4DE2AB8CA9}"/>
              </a:ext>
            </a:extLst>
          </p:cNvPr>
          <p:cNvSpPr/>
          <p:nvPr/>
        </p:nvSpPr>
        <p:spPr>
          <a:xfrm>
            <a:off x="3515960" y="2652100"/>
            <a:ext cx="24116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3FCABC12-37CE-2E41-ADF7-2BC69B702B99}"/>
              </a:ext>
            </a:extLst>
          </p:cNvPr>
          <p:cNvSpPr/>
          <p:nvPr/>
        </p:nvSpPr>
        <p:spPr>
          <a:xfrm>
            <a:off x="5846894" y="2652100"/>
            <a:ext cx="24116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DEFD55F7-C58C-4042-B09D-1E475C38CE3B}"/>
              </a:ext>
            </a:extLst>
          </p:cNvPr>
          <p:cNvSpPr/>
          <p:nvPr/>
        </p:nvSpPr>
        <p:spPr>
          <a:xfrm>
            <a:off x="8105422" y="2652100"/>
            <a:ext cx="241161"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a:extLst>
              <a:ext uri="{FF2B5EF4-FFF2-40B4-BE49-F238E27FC236}">
                <a16:creationId xmlns:a16="http://schemas.microsoft.com/office/drawing/2014/main" id="{1EA0E0D1-3AD0-1949-B0FF-E365B20A1D5A}"/>
              </a:ext>
            </a:extLst>
          </p:cNvPr>
          <p:cNvSpPr/>
          <p:nvPr/>
        </p:nvSpPr>
        <p:spPr>
          <a:xfrm>
            <a:off x="3465849" y="3727900"/>
            <a:ext cx="725793" cy="37024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45F8F26-095E-1245-BE27-844166D15156}"/>
              </a:ext>
            </a:extLst>
          </p:cNvPr>
          <p:cNvSpPr txBox="1"/>
          <p:nvPr/>
        </p:nvSpPr>
        <p:spPr>
          <a:xfrm>
            <a:off x="2200589" y="6219930"/>
            <a:ext cx="7978391" cy="369332"/>
          </a:xfrm>
          <a:prstGeom prst="rect">
            <a:avLst/>
          </a:prstGeom>
          <a:noFill/>
        </p:spPr>
        <p:txBody>
          <a:bodyPr wrap="square" rtlCol="0">
            <a:spAutoFit/>
          </a:bodyPr>
          <a:lstStyle/>
          <a:p>
            <a:pPr algn="ctr"/>
            <a:r>
              <a:rPr lang="en-US" dirty="0"/>
              <a:t>https://</a:t>
            </a:r>
            <a:r>
              <a:rPr lang="en-US" dirty="0" err="1"/>
              <a:t>users.math.yale.edu</a:t>
            </a:r>
            <a:r>
              <a:rPr lang="en-US" dirty="0"/>
              <a:t>/</a:t>
            </a:r>
            <a:r>
              <a:rPr lang="en-US" dirty="0" err="1"/>
              <a:t>public_html</a:t>
            </a:r>
            <a:r>
              <a:rPr lang="en-US" dirty="0"/>
              <a:t>/People/frame/Fractals/</a:t>
            </a:r>
          </a:p>
        </p:txBody>
      </p:sp>
      <p:pic>
        <p:nvPicPr>
          <p:cNvPr id="19" name="Picture 18">
            <a:extLst>
              <a:ext uri="{FF2B5EF4-FFF2-40B4-BE49-F238E27FC236}">
                <a16:creationId xmlns:a16="http://schemas.microsoft.com/office/drawing/2014/main" id="{3BD122DB-E1F7-DA44-9CE8-D086481B430F}"/>
              </a:ext>
            </a:extLst>
          </p:cNvPr>
          <p:cNvPicPr>
            <a:picLocks noChangeAspect="1"/>
          </p:cNvPicPr>
          <p:nvPr/>
        </p:nvPicPr>
        <p:blipFill>
          <a:blip r:embed="rId7"/>
          <a:stretch>
            <a:fillRect/>
          </a:stretch>
        </p:blipFill>
        <p:spPr>
          <a:xfrm>
            <a:off x="6287847" y="3751536"/>
            <a:ext cx="2044700" cy="2044700"/>
          </a:xfrm>
          <a:prstGeom prst="rect">
            <a:avLst/>
          </a:prstGeom>
        </p:spPr>
      </p:pic>
      <p:pic>
        <p:nvPicPr>
          <p:cNvPr id="8" name="Picture 7">
            <a:extLst>
              <a:ext uri="{FF2B5EF4-FFF2-40B4-BE49-F238E27FC236}">
                <a16:creationId xmlns:a16="http://schemas.microsoft.com/office/drawing/2014/main" id="{086DEDAA-8E72-4141-9D7F-9B14E70A3F4B}"/>
              </a:ext>
            </a:extLst>
          </p:cNvPr>
          <p:cNvPicPr>
            <a:picLocks noChangeAspect="1"/>
          </p:cNvPicPr>
          <p:nvPr/>
        </p:nvPicPr>
        <p:blipFill>
          <a:blip r:embed="rId8"/>
          <a:stretch>
            <a:fillRect/>
          </a:stretch>
        </p:blipFill>
        <p:spPr>
          <a:xfrm>
            <a:off x="9103806" y="3777004"/>
            <a:ext cx="2023919" cy="2023919"/>
          </a:xfrm>
          <a:prstGeom prst="rect">
            <a:avLst/>
          </a:prstGeom>
        </p:spPr>
      </p:pic>
    </p:spTree>
    <p:extLst>
      <p:ext uri="{BB962C8B-B14F-4D97-AF65-F5344CB8AC3E}">
        <p14:creationId xmlns:p14="http://schemas.microsoft.com/office/powerpoint/2010/main" val="1399231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D52B-3774-AB41-A338-7266B7A4B7DD}"/>
              </a:ext>
            </a:extLst>
          </p:cNvPr>
          <p:cNvSpPr>
            <a:spLocks noGrp="1"/>
          </p:cNvSpPr>
          <p:nvPr>
            <p:ph type="title"/>
          </p:nvPr>
        </p:nvSpPr>
        <p:spPr/>
        <p:txBody>
          <a:bodyPr>
            <a:normAutofit/>
          </a:bodyPr>
          <a:lstStyle/>
          <a:p>
            <a:r>
              <a:rPr lang="en-US" dirty="0"/>
              <a:t>Construction by Chaos Game</a:t>
            </a:r>
            <a:br>
              <a:rPr lang="en-US" dirty="0"/>
            </a:br>
            <a:r>
              <a:rPr lang="en-US" sz="2200" dirty="0"/>
              <a:t>https://</a:t>
            </a:r>
            <a:r>
              <a:rPr lang="en-US" sz="2200" dirty="0" err="1"/>
              <a:t>math.bu.edu</a:t>
            </a:r>
            <a:r>
              <a:rPr lang="en-US" sz="2200" dirty="0"/>
              <a:t>/DYSYS/chaos-game/node1.html</a:t>
            </a:r>
          </a:p>
        </p:txBody>
      </p:sp>
      <p:sp>
        <p:nvSpPr>
          <p:cNvPr id="3" name="Content Placeholder 2">
            <a:extLst>
              <a:ext uri="{FF2B5EF4-FFF2-40B4-BE49-F238E27FC236}">
                <a16:creationId xmlns:a16="http://schemas.microsoft.com/office/drawing/2014/main" id="{3AD647BF-6981-9244-9D72-10E18C4DAF5D}"/>
              </a:ext>
            </a:extLst>
          </p:cNvPr>
          <p:cNvSpPr>
            <a:spLocks noGrp="1"/>
          </p:cNvSpPr>
          <p:nvPr>
            <p:ph sz="half" idx="1"/>
          </p:nvPr>
        </p:nvSpPr>
        <p:spPr>
          <a:xfrm>
            <a:off x="838199" y="1825625"/>
            <a:ext cx="6756461" cy="4351338"/>
          </a:xfrm>
        </p:spPr>
        <p:txBody>
          <a:bodyPr>
            <a:noAutofit/>
          </a:bodyPr>
          <a:lstStyle/>
          <a:p>
            <a:r>
              <a:rPr lang="en-US" sz="1600" dirty="0"/>
              <a:t>First pick three points at the vertices of a triangle (any triangle works---right, equilateral, isosceles, whatever). </a:t>
            </a:r>
          </a:p>
          <a:p>
            <a:r>
              <a:rPr lang="en-US" sz="1600" dirty="0"/>
              <a:t>Color one of the vertices red, the second blue, and the third green. </a:t>
            </a:r>
          </a:p>
          <a:p>
            <a:r>
              <a:rPr lang="en-US" sz="1600" dirty="0"/>
              <a:t>Next, take a die and color two of the faces red, two blue, and two green. </a:t>
            </a:r>
          </a:p>
          <a:p>
            <a:r>
              <a:rPr lang="en-US" sz="1600" dirty="0"/>
              <a:t>Now start with any point in the triangle, this point is the </a:t>
            </a:r>
            <a:r>
              <a:rPr lang="en-US" sz="1600" i="1" dirty="0">
                <a:solidFill>
                  <a:srgbClr val="0E1CFF"/>
                </a:solidFill>
              </a:rPr>
              <a:t>seed</a:t>
            </a:r>
            <a:r>
              <a:rPr lang="en-US" sz="1600" dirty="0"/>
              <a:t> for the game. </a:t>
            </a:r>
          </a:p>
          <a:p>
            <a:r>
              <a:rPr lang="en-US" sz="1600" dirty="0"/>
              <a:t>(Actually, the seed can be anywhere in the plane, even miles away from the triangle.) </a:t>
            </a:r>
          </a:p>
          <a:p>
            <a:r>
              <a:rPr lang="en-US" sz="1600" dirty="0"/>
              <a:t>Then roll the die. </a:t>
            </a:r>
          </a:p>
          <a:p>
            <a:r>
              <a:rPr lang="en-US" sz="1600" dirty="0"/>
              <a:t>Depending on what color comes up</a:t>
            </a:r>
            <a:r>
              <a:rPr lang="en-US" sz="1600" dirty="0">
                <a:solidFill>
                  <a:srgbClr val="0E1CFF"/>
                </a:solidFill>
              </a:rPr>
              <a:t>, move the seed half the distance </a:t>
            </a:r>
            <a:r>
              <a:rPr lang="en-US" sz="1600" dirty="0"/>
              <a:t>to the appropriately colored vertex. </a:t>
            </a:r>
          </a:p>
          <a:p>
            <a:r>
              <a:rPr lang="en-US" sz="1600" dirty="0"/>
              <a:t>That is, if red comes up, move the point half the distance to the red vertex. </a:t>
            </a:r>
          </a:p>
          <a:p>
            <a:r>
              <a:rPr lang="en-US" sz="1600" dirty="0"/>
              <a:t>Now erase the original point and begin again, using the result of the previous roll as the seed for the next. </a:t>
            </a:r>
          </a:p>
          <a:p>
            <a:r>
              <a:rPr lang="en-US" sz="1600" dirty="0"/>
              <a:t>That is, roll the die again and move the new point half the distance to the appropriately colored vertex, and then erase the starting point. See Figure 1. </a:t>
            </a:r>
          </a:p>
          <a:p>
            <a:endParaRPr lang="en-US" sz="1600" dirty="0"/>
          </a:p>
        </p:txBody>
      </p:sp>
      <p:pic>
        <p:nvPicPr>
          <p:cNvPr id="6" name="Content Placeholder 5">
            <a:extLst>
              <a:ext uri="{FF2B5EF4-FFF2-40B4-BE49-F238E27FC236}">
                <a16:creationId xmlns:a16="http://schemas.microsoft.com/office/drawing/2014/main" id="{7981070A-8962-6241-AF03-F272ECB91339}"/>
              </a:ext>
            </a:extLst>
          </p:cNvPr>
          <p:cNvPicPr>
            <a:picLocks noGrp="1" noChangeAspect="1"/>
          </p:cNvPicPr>
          <p:nvPr>
            <p:ph sz="half" idx="2"/>
          </p:nvPr>
        </p:nvPicPr>
        <p:blipFill>
          <a:blip r:embed="rId2"/>
          <a:stretch>
            <a:fillRect/>
          </a:stretch>
        </p:blipFill>
        <p:spPr>
          <a:xfrm>
            <a:off x="7594661" y="1899137"/>
            <a:ext cx="4362040" cy="2355929"/>
          </a:xfrm>
        </p:spPr>
      </p:pic>
    </p:spTree>
    <p:extLst>
      <p:ext uri="{BB962C8B-B14F-4D97-AF65-F5344CB8AC3E}">
        <p14:creationId xmlns:p14="http://schemas.microsoft.com/office/powerpoint/2010/main" val="3433883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C1B81A-00BE-E446-8752-A2AB221227F0}"/>
              </a:ext>
            </a:extLst>
          </p:cNvPr>
          <p:cNvSpPr>
            <a:spLocks noGrp="1"/>
          </p:cNvSpPr>
          <p:nvPr>
            <p:ph type="title"/>
          </p:nvPr>
        </p:nvSpPr>
        <p:spPr/>
        <p:txBody>
          <a:bodyPr/>
          <a:lstStyle/>
          <a:p>
            <a:r>
              <a:rPr lang="en-US" dirty="0"/>
              <a:t>Alternatively (Chaos Game)</a:t>
            </a:r>
          </a:p>
        </p:txBody>
      </p:sp>
      <p:sp>
        <p:nvSpPr>
          <p:cNvPr id="5" name="Content Placeholder 4">
            <a:extLst>
              <a:ext uri="{FF2B5EF4-FFF2-40B4-BE49-F238E27FC236}">
                <a16:creationId xmlns:a16="http://schemas.microsoft.com/office/drawing/2014/main" id="{F5A4D0C4-13D9-6D47-8042-490077050166}"/>
              </a:ext>
            </a:extLst>
          </p:cNvPr>
          <p:cNvSpPr>
            <a:spLocks noGrp="1"/>
          </p:cNvSpPr>
          <p:nvPr>
            <p:ph sz="half" idx="1"/>
          </p:nvPr>
        </p:nvSpPr>
        <p:spPr>
          <a:xfrm>
            <a:off x="562709" y="1825625"/>
            <a:ext cx="5955450" cy="2955739"/>
          </a:xfrm>
        </p:spPr>
        <p:txBody>
          <a:bodyPr>
            <a:noAutofit/>
          </a:bodyPr>
          <a:lstStyle/>
          <a:p>
            <a:r>
              <a:rPr lang="en-US" sz="1800" dirty="0"/>
              <a:t>Take three points in a plane to form a triangle, you need not draw it.</a:t>
            </a:r>
          </a:p>
          <a:p>
            <a:r>
              <a:rPr lang="en-US" sz="1800" dirty="0"/>
              <a:t>Randomly select any point inside the triangle and consider that your current position.</a:t>
            </a:r>
          </a:p>
          <a:p>
            <a:r>
              <a:rPr lang="en-US" sz="1800" dirty="0"/>
              <a:t>Randomly select any one of the three vertex points.</a:t>
            </a:r>
          </a:p>
          <a:p>
            <a:r>
              <a:rPr lang="en-US" sz="1800" dirty="0"/>
              <a:t>Move half the distance from your current position to the selected vertex.</a:t>
            </a:r>
          </a:p>
          <a:p>
            <a:r>
              <a:rPr lang="en-US" sz="1800" dirty="0"/>
              <a:t>Plot the current position.</a:t>
            </a:r>
          </a:p>
          <a:p>
            <a:r>
              <a:rPr lang="en-US" sz="1800" dirty="0"/>
              <a:t>Repeat from step 3.</a:t>
            </a:r>
          </a:p>
        </p:txBody>
      </p:sp>
      <p:pic>
        <p:nvPicPr>
          <p:cNvPr id="10" name="Content Placeholder 9">
            <a:extLst>
              <a:ext uri="{FF2B5EF4-FFF2-40B4-BE49-F238E27FC236}">
                <a16:creationId xmlns:a16="http://schemas.microsoft.com/office/drawing/2014/main" id="{EBB3440A-DC19-8147-B04B-2A941E5A6FC1}"/>
              </a:ext>
            </a:extLst>
          </p:cNvPr>
          <p:cNvPicPr>
            <a:picLocks noGrp="1" noChangeAspect="1"/>
          </p:cNvPicPr>
          <p:nvPr>
            <p:ph sz="half" idx="2"/>
          </p:nvPr>
        </p:nvPicPr>
        <p:blipFill>
          <a:blip r:embed="rId2"/>
          <a:stretch>
            <a:fillRect/>
          </a:stretch>
        </p:blipFill>
        <p:spPr>
          <a:xfrm>
            <a:off x="6518159" y="1520346"/>
            <a:ext cx="4112997" cy="3261019"/>
          </a:xfrm>
        </p:spPr>
      </p:pic>
      <p:sp>
        <p:nvSpPr>
          <p:cNvPr id="8" name="TextBox 7">
            <a:extLst>
              <a:ext uri="{FF2B5EF4-FFF2-40B4-BE49-F238E27FC236}">
                <a16:creationId xmlns:a16="http://schemas.microsoft.com/office/drawing/2014/main" id="{0D335075-E795-F840-B17C-0767EBC71C84}"/>
              </a:ext>
            </a:extLst>
          </p:cNvPr>
          <p:cNvSpPr txBox="1"/>
          <p:nvPr/>
        </p:nvSpPr>
        <p:spPr>
          <a:xfrm>
            <a:off x="562710" y="5003904"/>
            <a:ext cx="10997918" cy="1477328"/>
          </a:xfrm>
          <a:prstGeom prst="rect">
            <a:avLst/>
          </a:prstGeom>
          <a:noFill/>
        </p:spPr>
        <p:txBody>
          <a:bodyPr wrap="square" rtlCol="0">
            <a:spAutoFit/>
          </a:bodyPr>
          <a:lstStyle/>
          <a:p>
            <a:pPr>
              <a:spcAft>
                <a:spcPts val="600"/>
              </a:spcAft>
            </a:pPr>
            <a:r>
              <a:rPr lang="en-US" sz="1600" dirty="0"/>
              <a:t>This method is also called the </a:t>
            </a:r>
            <a:r>
              <a:rPr lang="en-US" sz="1600" dirty="0">
                <a:solidFill>
                  <a:srgbClr val="0E1CFF"/>
                </a:solidFill>
              </a:rPr>
              <a:t>chaos game</a:t>
            </a:r>
            <a:r>
              <a:rPr lang="en-US" sz="1600" dirty="0"/>
              <a:t>, and is an example of an </a:t>
            </a:r>
            <a:r>
              <a:rPr lang="en-US" sz="1600" dirty="0">
                <a:solidFill>
                  <a:srgbClr val="0E1CFF"/>
                </a:solidFill>
              </a:rPr>
              <a:t>iterated function system</a:t>
            </a:r>
            <a:r>
              <a:rPr lang="en-US" sz="1600" dirty="0"/>
              <a:t>. </a:t>
            </a:r>
          </a:p>
          <a:p>
            <a:pPr>
              <a:spcAft>
                <a:spcPts val="600"/>
              </a:spcAft>
            </a:pPr>
            <a:r>
              <a:rPr lang="en-US" sz="1600" dirty="0"/>
              <a:t>You can start from any point outside or inside the triangle, and it would eventually form the </a:t>
            </a:r>
            <a:r>
              <a:rPr lang="en-US" sz="1600" dirty="0" err="1"/>
              <a:t>Sierpinski</a:t>
            </a:r>
            <a:r>
              <a:rPr lang="en-US" sz="1600" dirty="0"/>
              <a:t> Gasket with a few leftover points (if the starting point lies on the outline of the triangle, there are no leftover points). </a:t>
            </a:r>
          </a:p>
          <a:p>
            <a:pPr>
              <a:spcAft>
                <a:spcPts val="600"/>
              </a:spcAft>
            </a:pPr>
            <a:r>
              <a:rPr lang="en-US" sz="1600" dirty="0"/>
              <a:t>With pencil and paper, a brief outline is formed after placing approximately one hundred points, and detail begins to appear after a few hundred. An interactive version of the chaos game can be found at:  </a:t>
            </a:r>
            <a:r>
              <a:rPr lang="en-US" sz="1600" dirty="0">
                <a:solidFill>
                  <a:srgbClr val="0E1CFF"/>
                </a:solidFill>
              </a:rPr>
              <a:t>https://</a:t>
            </a:r>
            <a:r>
              <a:rPr lang="en-US" sz="1600" dirty="0" err="1">
                <a:solidFill>
                  <a:srgbClr val="0E1CFF"/>
                </a:solidFill>
              </a:rPr>
              <a:t>scratch.mit.edu</a:t>
            </a:r>
            <a:r>
              <a:rPr lang="en-US" sz="1600" dirty="0">
                <a:solidFill>
                  <a:srgbClr val="0E1CFF"/>
                </a:solidFill>
              </a:rPr>
              <a:t>/projects/170702288/#player</a:t>
            </a:r>
          </a:p>
        </p:txBody>
      </p:sp>
    </p:spTree>
    <p:extLst>
      <p:ext uri="{BB962C8B-B14F-4D97-AF65-F5344CB8AC3E}">
        <p14:creationId xmlns:p14="http://schemas.microsoft.com/office/powerpoint/2010/main" val="2960642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F29D-4B79-D745-B9FC-58CE1DE200C7}"/>
              </a:ext>
            </a:extLst>
          </p:cNvPr>
          <p:cNvSpPr>
            <a:spLocks noGrp="1"/>
          </p:cNvSpPr>
          <p:nvPr>
            <p:ph type="title"/>
          </p:nvPr>
        </p:nvSpPr>
        <p:spPr/>
        <p:txBody>
          <a:bodyPr/>
          <a:lstStyle/>
          <a:p>
            <a:r>
              <a:rPr lang="en-US" dirty="0"/>
              <a:t>Realization of the Chaos Game</a:t>
            </a:r>
            <a:br>
              <a:rPr lang="en-US" dirty="0"/>
            </a:br>
            <a:r>
              <a:rPr lang="en-US" sz="2800" dirty="0"/>
              <a:t>https://</a:t>
            </a:r>
            <a:r>
              <a:rPr lang="en-US" sz="2800" dirty="0" err="1"/>
              <a:t>en.wikipedia.org</a:t>
            </a:r>
            <a:r>
              <a:rPr lang="en-US" sz="2800" dirty="0"/>
              <a:t>/wiki/</a:t>
            </a:r>
            <a:r>
              <a:rPr lang="en-US" sz="2800" dirty="0" err="1"/>
              <a:t>Chaos_game</a:t>
            </a:r>
            <a:endParaRPr lang="en-US" sz="2800" dirty="0"/>
          </a:p>
        </p:txBody>
      </p:sp>
      <p:pic>
        <p:nvPicPr>
          <p:cNvPr id="14" name="Picture 13">
            <a:extLst>
              <a:ext uri="{FF2B5EF4-FFF2-40B4-BE49-F238E27FC236}">
                <a16:creationId xmlns:a16="http://schemas.microsoft.com/office/drawing/2014/main" id="{F8908664-AB61-7949-8E38-58482E626709}"/>
              </a:ext>
            </a:extLst>
          </p:cNvPr>
          <p:cNvPicPr>
            <a:picLocks noChangeAspect="1"/>
          </p:cNvPicPr>
          <p:nvPr/>
        </p:nvPicPr>
        <p:blipFill>
          <a:blip r:embed="rId2"/>
          <a:stretch>
            <a:fillRect/>
          </a:stretch>
        </p:blipFill>
        <p:spPr>
          <a:xfrm>
            <a:off x="838200" y="1961993"/>
            <a:ext cx="4445000" cy="3848100"/>
          </a:xfrm>
          <a:prstGeom prst="rect">
            <a:avLst/>
          </a:prstGeom>
          <a:ln>
            <a:solidFill>
              <a:srgbClr val="090BFF"/>
            </a:solidFill>
          </a:ln>
        </p:spPr>
      </p:pic>
      <p:pic>
        <p:nvPicPr>
          <p:cNvPr id="16" name="Picture 15">
            <a:extLst>
              <a:ext uri="{FF2B5EF4-FFF2-40B4-BE49-F238E27FC236}">
                <a16:creationId xmlns:a16="http://schemas.microsoft.com/office/drawing/2014/main" id="{4D82DF43-BC50-1849-AB13-C04B2E06E793}"/>
              </a:ext>
            </a:extLst>
          </p:cNvPr>
          <p:cNvPicPr>
            <a:picLocks noChangeAspect="1"/>
          </p:cNvPicPr>
          <p:nvPr/>
        </p:nvPicPr>
        <p:blipFill>
          <a:blip r:embed="rId3"/>
          <a:stretch>
            <a:fillRect/>
          </a:stretch>
        </p:blipFill>
        <p:spPr>
          <a:xfrm>
            <a:off x="6780125" y="1947181"/>
            <a:ext cx="3862911" cy="3862911"/>
          </a:xfrm>
          <a:prstGeom prst="rect">
            <a:avLst/>
          </a:prstGeom>
          <a:ln>
            <a:solidFill>
              <a:srgbClr val="090BFF"/>
            </a:solidFill>
          </a:ln>
        </p:spPr>
      </p:pic>
      <p:sp>
        <p:nvSpPr>
          <p:cNvPr id="17" name="TextBox 16">
            <a:extLst>
              <a:ext uri="{FF2B5EF4-FFF2-40B4-BE49-F238E27FC236}">
                <a16:creationId xmlns:a16="http://schemas.microsoft.com/office/drawing/2014/main" id="{384459FA-4507-8241-BE3C-252F60B5286B}"/>
              </a:ext>
            </a:extLst>
          </p:cNvPr>
          <p:cNvSpPr txBox="1"/>
          <p:nvPr/>
        </p:nvSpPr>
        <p:spPr>
          <a:xfrm>
            <a:off x="8711580" y="704740"/>
            <a:ext cx="2823587" cy="646331"/>
          </a:xfrm>
          <a:prstGeom prst="rect">
            <a:avLst/>
          </a:prstGeom>
          <a:noFill/>
        </p:spPr>
        <p:txBody>
          <a:bodyPr wrap="square" rtlCol="0">
            <a:spAutoFit/>
          </a:bodyPr>
          <a:lstStyle/>
          <a:p>
            <a:pPr algn="ctr"/>
            <a:r>
              <a:rPr lang="en-US" dirty="0"/>
              <a:t>See also Excel spreadsheet</a:t>
            </a:r>
          </a:p>
          <a:p>
            <a:pPr algn="ctr"/>
            <a:r>
              <a:rPr lang="en-US" dirty="0"/>
              <a:t>implementation</a:t>
            </a:r>
          </a:p>
        </p:txBody>
      </p:sp>
    </p:spTree>
    <p:extLst>
      <p:ext uri="{BB962C8B-B14F-4D97-AF65-F5344CB8AC3E}">
        <p14:creationId xmlns:p14="http://schemas.microsoft.com/office/powerpoint/2010/main" val="2423797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1917</Words>
  <Application>Microsoft Macintosh PowerPoint</Application>
  <PresentationFormat>Widescreen</PresentationFormat>
  <Paragraphs>115</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Fractals, Chaos, Complexity Physics-EPS 30</vt:lpstr>
      <vt:lpstr>Building Sierpinski Fractals</vt:lpstr>
      <vt:lpstr>Construction by Repeated Removal of Areas</vt:lpstr>
      <vt:lpstr>Construction by Shrinking and Placement Beginning from a triangle</vt:lpstr>
      <vt:lpstr>Construction by Shrinking and Placement Beginning from a square</vt:lpstr>
      <vt:lpstr>Other Examples of Shrinking and Placement</vt:lpstr>
      <vt:lpstr>Construction by Chaos Game https://math.bu.edu/DYSYS/chaos-game/node1.html</vt:lpstr>
      <vt:lpstr>Alternatively (Chaos Game)</vt:lpstr>
      <vt:lpstr>Realization of the Chaos Game https://en.wikipedia.org/wiki/Chaos_game</vt:lpstr>
      <vt:lpstr>Excel Spreadsheet: https://rundle.physics.ucdavis.edu/PHYGEO30/Chaos_Game.xls</vt:lpstr>
      <vt:lpstr>Restricting the Points in the Chaos Game</vt:lpstr>
      <vt:lpstr>Construction by Sierpinski Arrowhead Method</vt:lpstr>
      <vt:lpstr>Details of Arrowhead Construction</vt:lpstr>
      <vt:lpstr>Construction by Cellular Automata (to be discussed in more detailed later) </vt:lpstr>
      <vt:lpstr>Properties of Sierpinski Triangle</vt:lpstr>
      <vt:lpstr>Sierpinski Tetrahedron</vt:lpstr>
      <vt:lpstr>Koch Curve, Snowflake, Star, Island</vt:lpstr>
      <vt:lpstr>Construction by Stages</vt:lpstr>
      <vt:lpstr>Construction</vt:lpstr>
      <vt:lpstr>Perimeter of the Koch Snowflake</vt:lpstr>
      <vt:lpstr>Area of Snowflake</vt:lpstr>
      <vt:lpstr>Area and Perimeter Video https://www.youtube.com/watch?v=GaXn3zqfvLY</vt:lpstr>
      <vt:lpstr>Other Properties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 Chaos, Complexity Physics-EPS 30</dc:title>
  <dc:creator>Microsoft Office User</dc:creator>
  <cp:lastModifiedBy>John Rundle</cp:lastModifiedBy>
  <cp:revision>34</cp:revision>
  <dcterms:created xsi:type="dcterms:W3CDTF">2021-11-01T22:06:02Z</dcterms:created>
  <dcterms:modified xsi:type="dcterms:W3CDTF">2022-01-12T18:34:38Z</dcterms:modified>
</cp:coreProperties>
</file>