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94" r:id="rId2"/>
    <p:sldId id="295" r:id="rId3"/>
    <p:sldId id="296" r:id="rId4"/>
    <p:sldId id="297" r:id="rId5"/>
    <p:sldId id="301" r:id="rId6"/>
    <p:sldId id="298" r:id="rId7"/>
    <p:sldId id="299" r:id="rId8"/>
    <p:sldId id="300" r:id="rId9"/>
    <p:sldId id="306" r:id="rId10"/>
    <p:sldId id="307" r:id="rId11"/>
    <p:sldId id="308" r:id="rId12"/>
    <p:sldId id="326" r:id="rId13"/>
    <p:sldId id="327" r:id="rId14"/>
    <p:sldId id="328" r:id="rId15"/>
    <p:sldId id="329" r:id="rId16"/>
    <p:sldId id="310" r:id="rId17"/>
    <p:sldId id="305" r:id="rId18"/>
    <p:sldId id="330" r:id="rId19"/>
    <p:sldId id="372" r:id="rId20"/>
    <p:sldId id="338" r:id="rId21"/>
    <p:sldId id="303" r:id="rId22"/>
    <p:sldId id="362" r:id="rId23"/>
    <p:sldId id="364" r:id="rId24"/>
    <p:sldId id="365" r:id="rId25"/>
    <p:sldId id="366" r:id="rId26"/>
    <p:sldId id="367" r:id="rId27"/>
    <p:sldId id="304" r:id="rId28"/>
    <p:sldId id="313" r:id="rId29"/>
    <p:sldId id="373" r:id="rId30"/>
    <p:sldId id="361" r:id="rId31"/>
    <p:sldId id="316" r:id="rId32"/>
    <p:sldId id="317" r:id="rId33"/>
    <p:sldId id="314" r:id="rId34"/>
    <p:sldId id="325" r:id="rId35"/>
    <p:sldId id="315" r:id="rId36"/>
    <p:sldId id="319" r:id="rId37"/>
    <p:sldId id="321" r:id="rId38"/>
    <p:sldId id="322" r:id="rId39"/>
    <p:sldId id="359" r:id="rId40"/>
    <p:sldId id="309" r:id="rId41"/>
    <p:sldId id="312" r:id="rId42"/>
    <p:sldId id="360" r:id="rId43"/>
    <p:sldId id="302" r:id="rId44"/>
    <p:sldId id="320" r:id="rId45"/>
    <p:sldId id="331" r:id="rId46"/>
    <p:sldId id="256" r:id="rId47"/>
    <p:sldId id="369" r:id="rId48"/>
    <p:sldId id="368" r:id="rId49"/>
    <p:sldId id="332" r:id="rId50"/>
    <p:sldId id="257" r:id="rId51"/>
    <p:sldId id="370" r:id="rId52"/>
    <p:sldId id="374" r:id="rId53"/>
    <p:sldId id="371" r:id="rId54"/>
    <p:sldId id="258" r:id="rId55"/>
    <p:sldId id="259" r:id="rId56"/>
    <p:sldId id="343" r:id="rId57"/>
    <p:sldId id="260" r:id="rId58"/>
    <p:sldId id="261" r:id="rId59"/>
    <p:sldId id="344" r:id="rId60"/>
    <p:sldId id="262" r:id="rId61"/>
    <p:sldId id="346" r:id="rId62"/>
    <p:sldId id="264" r:id="rId63"/>
    <p:sldId id="263" r:id="rId64"/>
    <p:sldId id="266" r:id="rId65"/>
    <p:sldId id="269" r:id="rId66"/>
    <p:sldId id="318" r:id="rId67"/>
    <p:sldId id="268" r:id="rId68"/>
    <p:sldId id="270" r:id="rId69"/>
    <p:sldId id="345" r:id="rId70"/>
    <p:sldId id="357" r:id="rId71"/>
    <p:sldId id="358" r:id="rId72"/>
    <p:sldId id="333" r:id="rId73"/>
    <p:sldId id="349" r:id="rId74"/>
    <p:sldId id="350" r:id="rId75"/>
    <p:sldId id="354" r:id="rId76"/>
    <p:sldId id="351" r:id="rId77"/>
    <p:sldId id="353" r:id="rId78"/>
    <p:sldId id="35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CFF"/>
    <a:srgbClr val="0917FF"/>
    <a:srgbClr val="002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p:restoredTop sz="94930"/>
  </p:normalViewPr>
  <p:slideViewPr>
    <p:cSldViewPr snapToGrid="0" snapToObjects="1">
      <p:cViewPr varScale="1">
        <p:scale>
          <a:sx n="112" d="100"/>
          <a:sy n="112" d="100"/>
        </p:scale>
        <p:origin x="102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9E1F6-A202-9949-8C8C-9EF73398D4F6}"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B6C8C1-6987-E042-A2BB-3EFCD2638A70}" type="slidenum">
              <a:rPr lang="en-US" smtClean="0"/>
              <a:t>‹#›</a:t>
            </a:fld>
            <a:endParaRPr lang="en-US"/>
          </a:p>
        </p:txBody>
      </p:sp>
    </p:spTree>
    <p:extLst>
      <p:ext uri="{BB962C8B-B14F-4D97-AF65-F5344CB8AC3E}">
        <p14:creationId xmlns:p14="http://schemas.microsoft.com/office/powerpoint/2010/main" val="189643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B6C8C1-6987-E042-A2BB-3EFCD2638A70}" type="slidenum">
              <a:rPr lang="en-US" smtClean="0"/>
              <a:t>47</a:t>
            </a:fld>
            <a:endParaRPr lang="en-US"/>
          </a:p>
        </p:txBody>
      </p:sp>
    </p:spTree>
    <p:extLst>
      <p:ext uri="{BB962C8B-B14F-4D97-AF65-F5344CB8AC3E}">
        <p14:creationId xmlns:p14="http://schemas.microsoft.com/office/powerpoint/2010/main" val="387689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B6C8C1-6987-E042-A2BB-3EFCD2638A70}" type="slidenum">
              <a:rPr lang="en-US" smtClean="0"/>
              <a:t>78</a:t>
            </a:fld>
            <a:endParaRPr lang="en-US"/>
          </a:p>
        </p:txBody>
      </p:sp>
    </p:spTree>
    <p:extLst>
      <p:ext uri="{BB962C8B-B14F-4D97-AF65-F5344CB8AC3E}">
        <p14:creationId xmlns:p14="http://schemas.microsoft.com/office/powerpoint/2010/main" val="324018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248D-7ABD-094C-8A92-D0CC55258D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D78246-FCDF-494C-8C96-EABA3122B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5CD02-8AAF-684E-8DE9-BE2FCB106A93}"/>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4041C936-E282-9546-B86D-D7A999EFA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9FCA2-132B-5F46-8D40-4B452B7D6052}"/>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365456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474D-0EEF-8D46-800E-3AB9BDCFEB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57FE50-C458-D144-884C-FE5BAC49CE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44B3D-F6E4-BF42-B43F-08950C3F573C}"/>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0F6483FB-66D7-B040-9DE2-ED1A8D54D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990AB-18DD-1948-90E5-1DCC2E4D6EB2}"/>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388088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13EB5-8724-8E49-9893-7F63697A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353238-B0CF-7643-9FD9-69ACC6E0EE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A36BA-E381-5341-B7C9-193A7AA68242}"/>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1CFE1877-6CAA-FB4A-8F3E-80EEA77F3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75455-DDD3-9843-8E35-0777F5204875}"/>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160624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3ACB-D281-A64A-8FBD-EA20E8231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A0617-B47A-7849-BFE0-4738EDCC9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3DE39-E1BE-4B44-9592-70FD3F1003FE}"/>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34A5DE01-873D-C445-8937-2A06AA683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5ACF7-1D12-7048-B916-36FEDF9C7640}"/>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57292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F8B6-F21F-AD4D-80A5-A16AF65127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8167B-8781-3B4F-A0E9-75957D526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47F070-70C0-FA4A-96F4-C9274FC129AC}"/>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6F350365-2A01-7440-ABA7-D03A59061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32F5E-1298-C04F-B9BF-A4861E587D48}"/>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416612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8B08-F671-D441-B2FE-9EC06373B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AC27B-EE39-DD4F-964A-B5F2D9BC52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EF4D9-4D11-194B-9D98-EF3119AD52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41EED4-A557-2340-AF72-1FE2E409F745}"/>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6" name="Footer Placeholder 5">
            <a:extLst>
              <a:ext uri="{FF2B5EF4-FFF2-40B4-BE49-F238E27FC236}">
                <a16:creationId xmlns:a16="http://schemas.microsoft.com/office/drawing/2014/main" id="{C23ADE4C-70FE-2D49-8B6D-FAAFBAC56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D3943-331F-1642-9480-244972AA0E5A}"/>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260744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6EDA-DE35-8141-B860-25D41347E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9AD1C-727B-F748-AEBC-1C86BDFC96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306FB2-B8B5-5449-8332-656B679A6B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1107FC-2DA7-2F4E-AB4C-4CA8F7B05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EE18F0-7B26-4E40-909C-19FD489D4B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BA3A82-AE07-CB47-A329-AEF6E1971E8F}"/>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8" name="Footer Placeholder 7">
            <a:extLst>
              <a:ext uri="{FF2B5EF4-FFF2-40B4-BE49-F238E27FC236}">
                <a16:creationId xmlns:a16="http://schemas.microsoft.com/office/drawing/2014/main" id="{F7292E21-621A-AA4C-A3CA-F12056200F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65F78F-6A2B-CB40-8543-90EB4700F68C}"/>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282641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78CE-664C-154A-8F1E-92D9FF2F3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131409-7E3E-8049-A3AC-A67A7516C156}"/>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4" name="Footer Placeholder 3">
            <a:extLst>
              <a:ext uri="{FF2B5EF4-FFF2-40B4-BE49-F238E27FC236}">
                <a16:creationId xmlns:a16="http://schemas.microsoft.com/office/drawing/2014/main" id="{6D5A7CA9-1C8C-6C49-B176-08722E7C9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F5DAE6-F7DD-FE46-AD7D-6D67915DF795}"/>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41442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71762-B70B-1F48-B49B-0B4887EAFA34}"/>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3" name="Footer Placeholder 2">
            <a:extLst>
              <a:ext uri="{FF2B5EF4-FFF2-40B4-BE49-F238E27FC236}">
                <a16:creationId xmlns:a16="http://schemas.microsoft.com/office/drawing/2014/main" id="{18088D7A-4884-0342-AF73-785BF8B4E6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E8BAC-FBA1-7240-BDDD-5433E8DE151D}"/>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262370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674B-0D06-3E45-A105-77B126FCD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4A91F-24F1-A548-9F41-3BBF2B160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603A43-35C4-2A49-B523-3BA8ABA8C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6E4BFB-E4B9-4241-9FB2-25FBDF249C3B}"/>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6" name="Footer Placeholder 5">
            <a:extLst>
              <a:ext uri="{FF2B5EF4-FFF2-40B4-BE49-F238E27FC236}">
                <a16:creationId xmlns:a16="http://schemas.microsoft.com/office/drawing/2014/main" id="{F8312435-4977-314E-90D4-9FB3069A8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B8BD2-1455-9940-9C92-E5306692B89B}"/>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323544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5E2F-3667-4840-8846-19DA7C3C55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9EFB8-B65F-284B-AC42-7CE44FC80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9EADF2-67F9-A945-9189-5886CA8DB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156888-03F7-0143-8798-1A674D9474CC}"/>
              </a:ext>
            </a:extLst>
          </p:cNvPr>
          <p:cNvSpPr>
            <a:spLocks noGrp="1"/>
          </p:cNvSpPr>
          <p:nvPr>
            <p:ph type="dt" sz="half" idx="10"/>
          </p:nvPr>
        </p:nvSpPr>
        <p:spPr/>
        <p:txBody>
          <a:bodyPr/>
          <a:lstStyle/>
          <a:p>
            <a:fld id="{10A27DD5-5365-9C4E-811A-D1DA61187AB5}" type="datetimeFigureOut">
              <a:rPr lang="en-US" smtClean="0"/>
              <a:t>1/24/24</a:t>
            </a:fld>
            <a:endParaRPr lang="en-US"/>
          </a:p>
        </p:txBody>
      </p:sp>
      <p:sp>
        <p:nvSpPr>
          <p:cNvPr id="6" name="Footer Placeholder 5">
            <a:extLst>
              <a:ext uri="{FF2B5EF4-FFF2-40B4-BE49-F238E27FC236}">
                <a16:creationId xmlns:a16="http://schemas.microsoft.com/office/drawing/2014/main" id="{1B298069-8351-DD43-87CB-E24A2BFB4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A0411-5AA1-1A49-A12C-68DF95D2E49E}"/>
              </a:ext>
            </a:extLst>
          </p:cNvPr>
          <p:cNvSpPr>
            <a:spLocks noGrp="1"/>
          </p:cNvSpPr>
          <p:nvPr>
            <p:ph type="sldNum" sz="quarter" idx="12"/>
          </p:nvPr>
        </p:nvSpPr>
        <p:spPr/>
        <p:txBody>
          <a:bodyPr/>
          <a:lstStyle/>
          <a:p>
            <a:fld id="{8D6090E6-7C61-E14C-9EE0-C9016E8779C1}" type="slidenum">
              <a:rPr lang="en-US" smtClean="0"/>
              <a:t>‹#›</a:t>
            </a:fld>
            <a:endParaRPr lang="en-US"/>
          </a:p>
        </p:txBody>
      </p:sp>
    </p:spTree>
    <p:extLst>
      <p:ext uri="{BB962C8B-B14F-4D97-AF65-F5344CB8AC3E}">
        <p14:creationId xmlns:p14="http://schemas.microsoft.com/office/powerpoint/2010/main" val="188953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27412-1C64-2F45-9193-C77CA666FD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BA5E5-01EB-D741-BD8A-80FCAD4C7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02E89-8D4A-E649-9FB5-D5ECAFF43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27DD5-5365-9C4E-811A-D1DA61187AB5}" type="datetimeFigureOut">
              <a:rPr lang="en-US" smtClean="0"/>
              <a:t>1/24/24</a:t>
            </a:fld>
            <a:endParaRPr lang="en-US"/>
          </a:p>
        </p:txBody>
      </p:sp>
      <p:sp>
        <p:nvSpPr>
          <p:cNvPr id="5" name="Footer Placeholder 4">
            <a:extLst>
              <a:ext uri="{FF2B5EF4-FFF2-40B4-BE49-F238E27FC236}">
                <a16:creationId xmlns:a16="http://schemas.microsoft.com/office/drawing/2014/main" id="{8C6E6191-33DE-7D4B-975E-6DECE922E8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B123D-E648-6741-86D6-437F446D8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090E6-7C61-E14C-9EE0-C9016E8779C1}" type="slidenum">
              <a:rPr lang="en-US" smtClean="0"/>
              <a:t>‹#›</a:t>
            </a:fld>
            <a:endParaRPr lang="en-US"/>
          </a:p>
        </p:txBody>
      </p:sp>
    </p:spTree>
    <p:extLst>
      <p:ext uri="{BB962C8B-B14F-4D97-AF65-F5344CB8AC3E}">
        <p14:creationId xmlns:p14="http://schemas.microsoft.com/office/powerpoint/2010/main" val="58955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 Id="rId5" Type="http://schemas.openxmlformats.org/officeDocument/2006/relationships/image" Target="../media/image14.tiff"/><Relationship Id="rId4" Type="http://schemas.openxmlformats.org/officeDocument/2006/relationships/image" Target="../media/image13.tiff"/></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s://upload.wikimedia.org/wikipedia/commons/9/9c/Lorenz.ogv"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upload.wikimedia.org/wikipedia/commons/e/ea/A_Lorenz_system.ogv"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2.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0.png"/><Relationship Id="rId4" Type="http://schemas.openxmlformats.org/officeDocument/2006/relationships/image" Target="../media/image241.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4.xml"/><Relationship Id="rId6" Type="http://schemas.openxmlformats.org/officeDocument/2006/relationships/image" Target="../media/image251.png"/><Relationship Id="rId5" Type="http://schemas.openxmlformats.org/officeDocument/2006/relationships/image" Target="../media/image30.png"/><Relationship Id="rId4" Type="http://schemas.openxmlformats.org/officeDocument/2006/relationships/image" Target="../media/image290.png"/></Relationships>
</file>

<file path=ppt/slides/_rels/slide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22.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331.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21.png"/><Relationship Id="rId5" Type="http://schemas.openxmlformats.org/officeDocument/2006/relationships/image" Target="../media/image310.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0.png"/></Relationships>
</file>

<file path=ppt/slides/_rels/slide5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https://www.complexity-explorables.org/flongs/logistic/"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0.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430.png"/><Relationship Id="rId2" Type="http://schemas.openxmlformats.org/officeDocument/2006/relationships/image" Target="../media/image210.png"/><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270.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3.png"/><Relationship Id="rId15" Type="http://schemas.openxmlformats.org/officeDocument/2006/relationships/image" Target="../media/image390.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 Id="rId14" Type="http://schemas.openxmlformats.org/officeDocument/2006/relationships/image" Target="../media/image380.png"/></Relationships>
</file>

<file path=ppt/slides/_rels/slide69.xml.rels><?xml version="1.0" encoding="UTF-8" standalone="yes"?>
<Relationships xmlns="http://schemas.openxmlformats.org/package/2006/relationships"><Relationship Id="rId2" Type="http://schemas.openxmlformats.org/officeDocument/2006/relationships/hyperlink" Target="https://www.complexity-explorables.org/flongs/logisti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50.png"/><Relationship Id="rId1" Type="http://schemas.openxmlformats.org/officeDocument/2006/relationships/slideLayout" Target="../slideLayouts/slideLayout6.xml"/><Relationship Id="rId4" Type="http://schemas.openxmlformats.org/officeDocument/2006/relationships/image" Target="../media/image570.pn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0.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10.png"/></Relationships>
</file>

<file path=ppt/slides/_rels/slide75.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50.pn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0.png"/><Relationship Id="rId1" Type="http://schemas.openxmlformats.org/officeDocument/2006/relationships/slideLayout" Target="../slideLayouts/slideLayout6.xml"/><Relationship Id="rId4" Type="http://schemas.openxmlformats.org/officeDocument/2006/relationships/image" Target="../media/image650.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0.png"/><Relationship Id="rId1" Type="http://schemas.openxmlformats.org/officeDocument/2006/relationships/slideLayout" Target="../slideLayouts/slideLayout6.xml"/><Relationship Id="rId4" Type="http://schemas.openxmlformats.org/officeDocument/2006/relationships/image" Target="../media/image73.gif"/></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70.png"/><Relationship Id="rId4" Type="http://schemas.openxmlformats.org/officeDocument/2006/relationships/image" Target="../media/image720.png"/></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Autofit/>
          </a:bodyPr>
          <a:lstStyle/>
          <a:p>
            <a:r>
              <a:rPr lang="en-US" sz="1900" dirty="0"/>
              <a:t>Lecture 5</a:t>
            </a:r>
          </a:p>
          <a:p>
            <a:r>
              <a:rPr lang="en-US" sz="1900" dirty="0"/>
              <a:t>Introduction to Chaos</a:t>
            </a:r>
          </a:p>
          <a:p>
            <a:r>
              <a:rPr lang="en-US" sz="1900" dirty="0"/>
              <a:t>https://</a:t>
            </a:r>
            <a:r>
              <a:rPr lang="en-US" sz="1900" dirty="0" err="1"/>
              <a:t>en.wikipedia.org</a:t>
            </a:r>
            <a:r>
              <a:rPr lang="en-US" sz="1900" dirty="0"/>
              <a:t>/wiki/</a:t>
            </a:r>
            <a:r>
              <a:rPr lang="en-US" sz="1900" dirty="0" err="1"/>
              <a:t>Chaos_theory</a:t>
            </a:r>
            <a:endParaRPr lang="en-US" sz="1900" dirty="0"/>
          </a:p>
          <a:p>
            <a:r>
              <a:rPr lang="en-US" sz="1900" dirty="0"/>
              <a:t>https://www.complexity-explorables.org/flongs/logistic/</a:t>
            </a:r>
          </a:p>
          <a:p>
            <a:r>
              <a:rPr lang="en-US" sz="1900" dirty="0"/>
              <a:t>https://</a:t>
            </a:r>
            <a:r>
              <a:rPr lang="en-US" sz="1900" dirty="0" err="1"/>
              <a:t>en.wikipedia.org</a:t>
            </a:r>
            <a:r>
              <a:rPr lang="en-US" sz="1900" dirty="0"/>
              <a:t>/wiki/</a:t>
            </a:r>
            <a:r>
              <a:rPr lang="en-US" sz="1900" dirty="0" err="1"/>
              <a:t>Feigenbaum_constants</a:t>
            </a:r>
            <a:endParaRPr lang="en-US" sz="1900" dirty="0"/>
          </a:p>
          <a:p>
            <a:r>
              <a:rPr lang="en-US" sz="1900" dirty="0"/>
              <a:t> </a:t>
            </a:r>
          </a:p>
        </p:txBody>
      </p:sp>
    </p:spTree>
    <p:extLst>
      <p:ext uri="{BB962C8B-B14F-4D97-AF65-F5344CB8AC3E}">
        <p14:creationId xmlns:p14="http://schemas.microsoft.com/office/powerpoint/2010/main" val="409344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789F-4B82-8942-8FDA-03893769901F}"/>
              </a:ext>
            </a:extLst>
          </p:cNvPr>
          <p:cNvSpPr>
            <a:spLocks noGrp="1"/>
          </p:cNvSpPr>
          <p:nvPr>
            <p:ph type="title"/>
          </p:nvPr>
        </p:nvSpPr>
        <p:spPr/>
        <p:txBody>
          <a:bodyPr/>
          <a:lstStyle/>
          <a:p>
            <a:r>
              <a:rPr lang="en-US" dirty="0"/>
              <a:t>Sensitivity to Initial Conditions</a:t>
            </a:r>
          </a:p>
        </p:txBody>
      </p:sp>
      <p:sp>
        <p:nvSpPr>
          <p:cNvPr id="5" name="Content Placeholder 4">
            <a:extLst>
              <a:ext uri="{FF2B5EF4-FFF2-40B4-BE49-F238E27FC236}">
                <a16:creationId xmlns:a16="http://schemas.microsoft.com/office/drawing/2014/main" id="{B89B0D60-8F3F-2F49-BE87-8D3F1DE0628C}"/>
              </a:ext>
            </a:extLst>
          </p:cNvPr>
          <p:cNvSpPr>
            <a:spLocks noGrp="1"/>
          </p:cNvSpPr>
          <p:nvPr>
            <p:ph idx="1"/>
          </p:nvPr>
        </p:nvSpPr>
        <p:spPr/>
        <p:txBody>
          <a:bodyPr>
            <a:normAutofit/>
          </a:bodyPr>
          <a:lstStyle/>
          <a:p>
            <a:r>
              <a:rPr lang="en-US" sz="2000" dirty="0"/>
              <a:t>A consequence of sensitivity to initial conditions is that </a:t>
            </a:r>
            <a:r>
              <a:rPr lang="en-US" sz="2000" dirty="0">
                <a:solidFill>
                  <a:srgbClr val="002BFF"/>
                </a:solidFill>
              </a:rPr>
              <a:t>if we start with a limited amount of information about the system</a:t>
            </a:r>
            <a:r>
              <a:rPr lang="en-US" sz="2000" dirty="0"/>
              <a:t> (as is usually the case in practice), </a:t>
            </a:r>
            <a:r>
              <a:rPr lang="en-US" sz="2000" dirty="0">
                <a:solidFill>
                  <a:srgbClr val="002BFF"/>
                </a:solidFill>
              </a:rPr>
              <a:t>then beyond a certain time, the system would no longer be predictable. </a:t>
            </a:r>
          </a:p>
          <a:p>
            <a:r>
              <a:rPr lang="en-US" sz="2000" dirty="0"/>
              <a:t>This is most prevalent in the case of weather, which is generally predictable only about a week ahead. </a:t>
            </a:r>
          </a:p>
          <a:p>
            <a:r>
              <a:rPr lang="en-US" sz="2000" dirty="0"/>
              <a:t>This does not mean that one cannot assert anything about events far in the future, only that some restrictions on the system are present. </a:t>
            </a:r>
          </a:p>
          <a:p>
            <a:r>
              <a:rPr lang="en-US" sz="2000" dirty="0"/>
              <a:t>For example, we know that the temperature of the surface of the earth will not naturally reach 100 °C (212 °F) or fall below −130 °C (−202 °F) on earth (during the current geologic era), but we cannot predict exactly which day will have the hottest temperature of the year. </a:t>
            </a:r>
          </a:p>
        </p:txBody>
      </p:sp>
    </p:spTree>
    <p:extLst>
      <p:ext uri="{BB962C8B-B14F-4D97-AF65-F5344CB8AC3E}">
        <p14:creationId xmlns:p14="http://schemas.microsoft.com/office/powerpoint/2010/main" val="346911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3FDE-4475-DC43-9485-9735C1F2B8DC}"/>
              </a:ext>
            </a:extLst>
          </p:cNvPr>
          <p:cNvSpPr>
            <a:spLocks noGrp="1"/>
          </p:cNvSpPr>
          <p:nvPr>
            <p:ph type="title"/>
          </p:nvPr>
        </p:nvSpPr>
        <p:spPr/>
        <p:txBody>
          <a:bodyPr/>
          <a:lstStyle/>
          <a:p>
            <a:r>
              <a:rPr lang="en-US" dirty="0"/>
              <a:t>Sensitivity to Initial Conditions</a:t>
            </a:r>
          </a:p>
        </p:txBody>
      </p:sp>
      <p:pic>
        <p:nvPicPr>
          <p:cNvPr id="18" name="Content Placeholder 17">
            <a:extLst>
              <a:ext uri="{FF2B5EF4-FFF2-40B4-BE49-F238E27FC236}">
                <a16:creationId xmlns:a16="http://schemas.microsoft.com/office/drawing/2014/main" id="{A053244E-98A0-E144-AE43-F855CCE3EDE4}"/>
              </a:ext>
            </a:extLst>
          </p:cNvPr>
          <p:cNvPicPr>
            <a:picLocks noGrp="1" noChangeAspect="1"/>
          </p:cNvPicPr>
          <p:nvPr>
            <p:ph sz="half" idx="2"/>
          </p:nvPr>
        </p:nvPicPr>
        <p:blipFill>
          <a:blip r:embed="rId2"/>
          <a:stretch>
            <a:fillRect/>
          </a:stretch>
        </p:blipFill>
        <p:spPr>
          <a:xfrm>
            <a:off x="6649980" y="1690688"/>
            <a:ext cx="5258735" cy="3944052"/>
          </a:xfrm>
        </p:spPr>
      </p:pic>
      <p:pic>
        <p:nvPicPr>
          <p:cNvPr id="16" name="Content Placeholder 15">
            <a:extLst>
              <a:ext uri="{FF2B5EF4-FFF2-40B4-BE49-F238E27FC236}">
                <a16:creationId xmlns:a16="http://schemas.microsoft.com/office/drawing/2014/main" id="{7B410E04-CE0D-364C-BF2B-E1F3A436C123}"/>
              </a:ext>
            </a:extLst>
          </p:cNvPr>
          <p:cNvPicPr>
            <a:picLocks noGrp="1" noChangeAspect="1"/>
          </p:cNvPicPr>
          <p:nvPr>
            <p:ph sz="half" idx="1"/>
          </p:nvPr>
        </p:nvPicPr>
        <p:blipFill>
          <a:blip r:embed="rId3"/>
          <a:stretch>
            <a:fillRect/>
          </a:stretch>
        </p:blipFill>
        <p:spPr>
          <a:xfrm>
            <a:off x="698351" y="1690688"/>
            <a:ext cx="5181600" cy="3379304"/>
          </a:xfr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5673985-E3BF-FE4F-AC88-8DEEEF860367}"/>
                  </a:ext>
                </a:extLst>
              </p:cNvPr>
              <p:cNvSpPr txBox="1"/>
              <p:nvPr/>
            </p:nvSpPr>
            <p:spPr>
              <a:xfrm>
                <a:off x="829196" y="5757492"/>
                <a:ext cx="10833847" cy="954107"/>
              </a:xfrm>
              <a:prstGeom prst="rect">
                <a:avLst/>
              </a:prstGeom>
              <a:noFill/>
            </p:spPr>
            <p:txBody>
              <a:bodyPr wrap="square" rtlCol="0">
                <a:spAutoFit/>
              </a:bodyPr>
              <a:lstStyle/>
              <a:p>
                <a:r>
                  <a:rPr lang="en-US" sz="1400" dirty="0"/>
                  <a:t>Lorenz equations used to generate plots for the y variable. The initial conditions for x and z were kept the same but those for y were changed between 1.001, 1.0001 and 1.00001. The values for </a:t>
                </a:r>
                <a14:m>
                  <m:oMath xmlns:m="http://schemas.openxmlformats.org/officeDocument/2006/math">
                    <m:r>
                      <a:rPr lang="en-US" sz="1400" i="1" smtClean="0">
                        <a:latin typeface="Cambria Math" panose="02040503050406030204" pitchFamily="18" charset="0"/>
                        <a:ea typeface="Cambria Math" panose="02040503050406030204" pitchFamily="18" charset="0"/>
                      </a:rPr>
                      <m:t>𝜌</m:t>
                    </m:r>
                    <m:r>
                      <a:rPr lang="en-US" sz="1400" b="0" i="1" smtClean="0">
                        <a:latin typeface="Cambria Math" panose="02040503050406030204" pitchFamily="18" charset="0"/>
                        <a:ea typeface="Cambria Math" panose="02040503050406030204" pitchFamily="18" charset="0"/>
                      </a:rPr>
                      <m:t>, </m:t>
                    </m:r>
                    <m:r>
                      <a:rPr lang="en-US" sz="1400" i="1" smtClean="0">
                        <a:latin typeface="Cambria Math" panose="02040503050406030204" pitchFamily="18" charset="0"/>
                        <a:ea typeface="Cambria Math" panose="02040503050406030204" pitchFamily="18" charset="0"/>
                      </a:rPr>
                      <m:t>𝜎</m:t>
                    </m:r>
                    <m:r>
                      <a:rPr lang="en-US" sz="1400" b="0" i="1" smtClean="0">
                        <a:latin typeface="Cambria Math" panose="02040503050406030204" pitchFamily="18" charset="0"/>
                        <a:ea typeface="Cambria Math" panose="02040503050406030204" pitchFamily="18" charset="0"/>
                      </a:rPr>
                      <m:t>, </m:t>
                    </m:r>
                    <m:r>
                      <a:rPr lang="en-US" sz="1400" i="1" smtClean="0">
                        <a:latin typeface="Cambria Math" panose="02040503050406030204" pitchFamily="18" charset="0"/>
                        <a:ea typeface="Cambria Math" panose="02040503050406030204" pitchFamily="18" charset="0"/>
                      </a:rPr>
                      <m:t>𝛽</m:t>
                    </m:r>
                    <m:r>
                      <a:rPr lang="en-US" sz="1400" b="0" i="0" smtClean="0">
                        <a:latin typeface="Cambria Math" panose="02040503050406030204" pitchFamily="18" charset="0"/>
                        <a:ea typeface="Cambria Math" panose="02040503050406030204" pitchFamily="18" charset="0"/>
                      </a:rPr>
                      <m:t> </m:t>
                    </m:r>
                  </m:oMath>
                </a14:m>
                <a:r>
                  <a:rPr lang="en-US" sz="1400" dirty="0"/>
                  <a:t>were 45.92, 16 and 4 respectively. </a:t>
                </a:r>
                <a:r>
                  <a:rPr lang="en-US" sz="1400" dirty="0">
                    <a:solidFill>
                      <a:srgbClr val="0917FF"/>
                    </a:solidFill>
                  </a:rPr>
                  <a:t>As can be seen from the graph, even the slightest difference in initial values causes significant changes after about 12 seconds of evolution in the three cases. This is an example of sensitive dependence on initial conditions.</a:t>
                </a:r>
              </a:p>
            </p:txBody>
          </p:sp>
        </mc:Choice>
        <mc:Fallback xmlns="">
          <p:sp>
            <p:nvSpPr>
              <p:cNvPr id="19" name="TextBox 18">
                <a:extLst>
                  <a:ext uri="{FF2B5EF4-FFF2-40B4-BE49-F238E27FC236}">
                    <a16:creationId xmlns:a16="http://schemas.microsoft.com/office/drawing/2014/main" id="{D5673985-E3BF-FE4F-AC88-8DEEEF860367}"/>
                  </a:ext>
                </a:extLst>
              </p:cNvPr>
              <p:cNvSpPr txBox="1">
                <a:spLocks noRot="1" noChangeAspect="1" noMove="1" noResize="1" noEditPoints="1" noAdjustHandles="1" noChangeArrowheads="1" noChangeShapeType="1" noTextEdit="1"/>
              </p:cNvSpPr>
              <p:nvPr/>
            </p:nvSpPr>
            <p:spPr>
              <a:xfrm>
                <a:off x="829196" y="5757492"/>
                <a:ext cx="10833847" cy="954107"/>
              </a:xfrm>
              <a:prstGeom prst="rect">
                <a:avLst/>
              </a:prstGeom>
              <a:blipFill>
                <a:blip r:embed="rId4"/>
                <a:stretch>
                  <a:fillRect l="-234" t="-1316" b="-6579"/>
                </a:stretch>
              </a:blipFill>
            </p:spPr>
            <p:txBody>
              <a:bodyPr/>
              <a:lstStyle/>
              <a:p>
                <a:r>
                  <a:rPr lang="en-US">
                    <a:noFill/>
                  </a:rPr>
                  <a:t> </a:t>
                </a:r>
              </a:p>
            </p:txBody>
          </p:sp>
        </mc:Fallback>
      </mc:AlternateContent>
    </p:spTree>
    <p:extLst>
      <p:ext uri="{BB962C8B-B14F-4D97-AF65-F5344CB8AC3E}">
        <p14:creationId xmlns:p14="http://schemas.microsoft.com/office/powerpoint/2010/main" val="1524883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7A4E9C-6A8C-A544-826F-38CB55B06318}"/>
              </a:ext>
            </a:extLst>
          </p:cNvPr>
          <p:cNvSpPr>
            <a:spLocks noGrp="1"/>
          </p:cNvSpPr>
          <p:nvPr>
            <p:ph type="title"/>
          </p:nvPr>
        </p:nvSpPr>
        <p:spPr/>
        <p:txBody>
          <a:bodyPr/>
          <a:lstStyle/>
          <a:p>
            <a:r>
              <a:rPr lang="en-US" dirty="0"/>
              <a:t>Attractors</a:t>
            </a:r>
          </a:p>
        </p:txBody>
      </p:sp>
      <p:sp>
        <p:nvSpPr>
          <p:cNvPr id="6" name="Content Placeholder 5">
            <a:extLst>
              <a:ext uri="{FF2B5EF4-FFF2-40B4-BE49-F238E27FC236}">
                <a16:creationId xmlns:a16="http://schemas.microsoft.com/office/drawing/2014/main" id="{D272151E-97CF-634F-9E65-DE86B04EA223}"/>
              </a:ext>
            </a:extLst>
          </p:cNvPr>
          <p:cNvSpPr>
            <a:spLocks noGrp="1"/>
          </p:cNvSpPr>
          <p:nvPr>
            <p:ph idx="1"/>
          </p:nvPr>
        </p:nvSpPr>
        <p:spPr/>
        <p:txBody>
          <a:bodyPr>
            <a:noAutofit/>
          </a:bodyPr>
          <a:lstStyle/>
          <a:p>
            <a:r>
              <a:rPr lang="en-US" sz="2000" dirty="0"/>
              <a:t>A dynamical system is generally described by one or more differential or difference equations. </a:t>
            </a:r>
          </a:p>
          <a:p>
            <a:r>
              <a:rPr lang="en-US" sz="2000" dirty="0"/>
              <a:t>The equations of a given dynamical system specify its behavior over any given short period of time. </a:t>
            </a:r>
          </a:p>
          <a:p>
            <a:r>
              <a:rPr lang="en-US" sz="2000" dirty="0"/>
              <a:t>To determine the system's behavior for a longer period, it is often necessary to integrate the equations, either through analytical means or through iteration, often with the aid of computers. </a:t>
            </a:r>
          </a:p>
          <a:p>
            <a:r>
              <a:rPr lang="en-US" sz="2000" dirty="0"/>
              <a:t>Dynamical systems in the physical world tend to arise from dissipative systems, if it were not for some driving force, the motion would cease. </a:t>
            </a:r>
          </a:p>
          <a:p>
            <a:r>
              <a:rPr lang="en-US" sz="2000" dirty="0"/>
              <a:t>Dissipation may come from internal friction, thermodynamic losses, or loss of material, among many causes. </a:t>
            </a:r>
          </a:p>
          <a:p>
            <a:r>
              <a:rPr lang="en-US" sz="2000" dirty="0">
                <a:solidFill>
                  <a:srgbClr val="0917FF"/>
                </a:solidFill>
              </a:rPr>
              <a:t>The dissipation and the driving force tend to balance, killing off initial transients and settle the system into its typical behavior. </a:t>
            </a:r>
          </a:p>
          <a:p>
            <a:r>
              <a:rPr lang="en-US" sz="2000" dirty="0"/>
              <a:t>The subset of the phase space of the dynamical system corresponding to the typical behavior is the attractor, also known as the </a:t>
            </a:r>
            <a:r>
              <a:rPr lang="en-US" sz="2000" dirty="0">
                <a:solidFill>
                  <a:srgbClr val="002BFF"/>
                </a:solidFill>
              </a:rPr>
              <a:t>attractor</a:t>
            </a:r>
          </a:p>
          <a:p>
            <a:endParaRPr lang="en-US" sz="2000" dirty="0"/>
          </a:p>
        </p:txBody>
      </p:sp>
    </p:spTree>
    <p:extLst>
      <p:ext uri="{BB962C8B-B14F-4D97-AF65-F5344CB8AC3E}">
        <p14:creationId xmlns:p14="http://schemas.microsoft.com/office/powerpoint/2010/main" val="291997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4C959-15F1-F14B-8E85-BF47ABFC5230}"/>
              </a:ext>
            </a:extLst>
          </p:cNvPr>
          <p:cNvSpPr>
            <a:spLocks noGrp="1"/>
          </p:cNvSpPr>
          <p:nvPr>
            <p:ph type="title"/>
          </p:nvPr>
        </p:nvSpPr>
        <p:spPr/>
        <p:txBody>
          <a:bodyPr/>
          <a:lstStyle/>
          <a:p>
            <a:r>
              <a:rPr lang="en-US" dirty="0"/>
              <a:t>Attractors</a:t>
            </a:r>
          </a:p>
        </p:txBody>
      </p:sp>
      <p:sp>
        <p:nvSpPr>
          <p:cNvPr id="6" name="Content Placeholder 5">
            <a:extLst>
              <a:ext uri="{FF2B5EF4-FFF2-40B4-BE49-F238E27FC236}">
                <a16:creationId xmlns:a16="http://schemas.microsoft.com/office/drawing/2014/main" id="{C204BB75-CA1F-7541-A350-6BF2175AAB77}"/>
              </a:ext>
            </a:extLst>
          </p:cNvPr>
          <p:cNvSpPr>
            <a:spLocks noGrp="1"/>
          </p:cNvSpPr>
          <p:nvPr>
            <p:ph idx="1"/>
          </p:nvPr>
        </p:nvSpPr>
        <p:spPr/>
        <p:txBody>
          <a:bodyPr>
            <a:normAutofit/>
          </a:bodyPr>
          <a:lstStyle/>
          <a:p>
            <a:r>
              <a:rPr lang="en-US" sz="2400" dirty="0"/>
              <a:t>Invariant sets and </a:t>
            </a:r>
            <a:r>
              <a:rPr lang="en-US" sz="2400" dirty="0">
                <a:solidFill>
                  <a:srgbClr val="002BFF"/>
                </a:solidFill>
              </a:rPr>
              <a:t>limit sets </a:t>
            </a:r>
            <a:r>
              <a:rPr lang="en-US" sz="2400" dirty="0"/>
              <a:t>are similar to the attractor concept. </a:t>
            </a:r>
          </a:p>
          <a:p>
            <a:r>
              <a:rPr lang="en-US" sz="2400" dirty="0"/>
              <a:t>An invariant set is a set that evolves into itself under the dynamics, and attractors may contain invariant sets. </a:t>
            </a:r>
          </a:p>
          <a:p>
            <a:r>
              <a:rPr lang="en-US" sz="2400" dirty="0"/>
              <a:t>A </a:t>
            </a:r>
            <a:r>
              <a:rPr lang="en-US" sz="2400" dirty="0">
                <a:solidFill>
                  <a:srgbClr val="002BFF"/>
                </a:solidFill>
              </a:rPr>
              <a:t>limit set </a:t>
            </a:r>
            <a:r>
              <a:rPr lang="en-US" sz="2400" dirty="0"/>
              <a:t>is a set of points such that there exists some initial state that ends up arbitrarily close to the limit set (i.e., to each point of the set) as time goes to infinity. </a:t>
            </a:r>
          </a:p>
          <a:p>
            <a:r>
              <a:rPr lang="en-US" sz="2400" dirty="0"/>
              <a:t>Attractors are limit sets, but not all limit sets are attractors</a:t>
            </a:r>
          </a:p>
          <a:p>
            <a:r>
              <a:rPr lang="en-US" sz="2400" dirty="0"/>
              <a:t>It is possible to have some points of a system converge to a limit set, but different points when perturbed slightly off the limit set may get knocked off and never return to the vicinity of the limit set. </a:t>
            </a:r>
          </a:p>
        </p:txBody>
      </p:sp>
    </p:spTree>
    <p:extLst>
      <p:ext uri="{BB962C8B-B14F-4D97-AF65-F5344CB8AC3E}">
        <p14:creationId xmlns:p14="http://schemas.microsoft.com/office/powerpoint/2010/main" val="340882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33AA-7E81-E44C-9D1E-33DE2BD08FDC}"/>
              </a:ext>
            </a:extLst>
          </p:cNvPr>
          <p:cNvSpPr>
            <a:spLocks noGrp="1"/>
          </p:cNvSpPr>
          <p:nvPr>
            <p:ph type="title"/>
          </p:nvPr>
        </p:nvSpPr>
        <p:spPr/>
        <p:txBody>
          <a:bodyPr/>
          <a:lstStyle/>
          <a:p>
            <a:r>
              <a:rPr lang="en-US" dirty="0"/>
              <a:t>Strange Attractors</a:t>
            </a:r>
          </a:p>
        </p:txBody>
      </p:sp>
      <p:sp>
        <p:nvSpPr>
          <p:cNvPr id="3" name="Content Placeholder 2">
            <a:extLst>
              <a:ext uri="{FF2B5EF4-FFF2-40B4-BE49-F238E27FC236}">
                <a16:creationId xmlns:a16="http://schemas.microsoft.com/office/drawing/2014/main" id="{0B7086E1-2487-9B4A-8301-6097171098F7}"/>
              </a:ext>
            </a:extLst>
          </p:cNvPr>
          <p:cNvSpPr>
            <a:spLocks noGrp="1"/>
          </p:cNvSpPr>
          <p:nvPr>
            <p:ph idx="1"/>
          </p:nvPr>
        </p:nvSpPr>
        <p:spPr/>
        <p:txBody>
          <a:bodyPr>
            <a:noAutofit/>
          </a:bodyPr>
          <a:lstStyle/>
          <a:p>
            <a:r>
              <a:rPr lang="en-US" sz="2000" dirty="0"/>
              <a:t>Some attractors are known to be chaotic, in which case the evolution of any two distinct points of the attractor result in exponentially diverging trajectories, which complicates prediction when even the smallest noise is present in the system</a:t>
            </a:r>
          </a:p>
          <a:p>
            <a:r>
              <a:rPr lang="en-US" sz="2000" dirty="0"/>
              <a:t>An attractor is called </a:t>
            </a:r>
            <a:r>
              <a:rPr lang="en-US" sz="2000" dirty="0">
                <a:solidFill>
                  <a:srgbClr val="002BFF"/>
                </a:solidFill>
              </a:rPr>
              <a:t>strange if it has a fractal structure</a:t>
            </a:r>
            <a:r>
              <a:rPr lang="en-US" sz="2000" dirty="0"/>
              <a:t>. </a:t>
            </a:r>
          </a:p>
          <a:p>
            <a:r>
              <a:rPr lang="en-US" sz="2000" dirty="0"/>
              <a:t>This is often the case when the dynamics on it are chaotic, but strange nonchaotic attractors also exist. </a:t>
            </a:r>
          </a:p>
          <a:p>
            <a:r>
              <a:rPr lang="en-US" sz="2000" dirty="0">
                <a:solidFill>
                  <a:srgbClr val="002BFF"/>
                </a:solidFill>
              </a:rPr>
              <a:t>If a strange attractor is chaotic, exhibiting sensitive dependence on initial conditions, then any two arbitrarily close alternative initial points on the attractor will lead to points that are arbitrarily far apart</a:t>
            </a:r>
          </a:p>
          <a:p>
            <a:r>
              <a:rPr lang="en-US" sz="2000" dirty="0"/>
              <a:t>After any of more iterations (i.e., after more time), the dynamics will lead to points that are arbitrarily close together. </a:t>
            </a:r>
          </a:p>
          <a:p>
            <a:r>
              <a:rPr lang="en-US" sz="2000" dirty="0"/>
              <a:t>Thus, </a:t>
            </a:r>
            <a:r>
              <a:rPr lang="en-US" sz="2000" dirty="0">
                <a:solidFill>
                  <a:srgbClr val="0E1CFF"/>
                </a:solidFill>
              </a:rPr>
              <a:t>a dynamic system with a strange attractor is locally unstable yet globally stable</a:t>
            </a:r>
          </a:p>
          <a:p>
            <a:r>
              <a:rPr lang="en-US" sz="2000" dirty="0"/>
              <a:t>Once some sequences have entered the attractor, nearby points may diverge from one another, but never depart from the attractor</a:t>
            </a:r>
          </a:p>
        </p:txBody>
      </p:sp>
    </p:spTree>
    <p:extLst>
      <p:ext uri="{BB962C8B-B14F-4D97-AF65-F5344CB8AC3E}">
        <p14:creationId xmlns:p14="http://schemas.microsoft.com/office/powerpoint/2010/main" val="111104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771E0-C93B-CD42-B0B2-4C232AD22834}"/>
              </a:ext>
            </a:extLst>
          </p:cNvPr>
          <p:cNvSpPr>
            <a:spLocks noGrp="1"/>
          </p:cNvSpPr>
          <p:nvPr>
            <p:ph type="title"/>
          </p:nvPr>
        </p:nvSpPr>
        <p:spPr/>
        <p:txBody>
          <a:bodyPr/>
          <a:lstStyle/>
          <a:p>
            <a:r>
              <a:rPr lang="en-US" dirty="0"/>
              <a:t>Strange Attractors</a:t>
            </a:r>
          </a:p>
        </p:txBody>
      </p:sp>
      <p:sp>
        <p:nvSpPr>
          <p:cNvPr id="3" name="Content Placeholder 2">
            <a:extLst>
              <a:ext uri="{FF2B5EF4-FFF2-40B4-BE49-F238E27FC236}">
                <a16:creationId xmlns:a16="http://schemas.microsoft.com/office/drawing/2014/main" id="{FFCBDEE1-ABD8-704B-AD57-29ED0B0BAF5D}"/>
              </a:ext>
            </a:extLst>
          </p:cNvPr>
          <p:cNvSpPr>
            <a:spLocks noGrp="1"/>
          </p:cNvSpPr>
          <p:nvPr>
            <p:ph sz="half" idx="1"/>
          </p:nvPr>
        </p:nvSpPr>
        <p:spPr/>
        <p:txBody>
          <a:bodyPr>
            <a:normAutofit/>
          </a:bodyPr>
          <a:lstStyle/>
          <a:p>
            <a:r>
              <a:rPr lang="en-US" sz="2000" dirty="0"/>
              <a:t>The term strange attractor was coined by David </a:t>
            </a:r>
            <a:r>
              <a:rPr lang="en-US" sz="2000" dirty="0" err="1"/>
              <a:t>Ruelle</a:t>
            </a:r>
            <a:r>
              <a:rPr lang="en-US" sz="2000" dirty="0"/>
              <a:t> and Floris </a:t>
            </a:r>
            <a:r>
              <a:rPr lang="en-US" sz="2000" dirty="0" err="1"/>
              <a:t>Takens</a:t>
            </a:r>
            <a:r>
              <a:rPr lang="en-US" sz="2000" dirty="0"/>
              <a:t> to describe the attractor resulting from a series of bifurcations of a system describing fluid flow.</a:t>
            </a:r>
          </a:p>
          <a:p>
            <a:r>
              <a:rPr lang="en-US" sz="2000" dirty="0"/>
              <a:t>Strange attractors are often differentiable in a few directions, but some are like a Cantor dust, and therefore not differentiable. </a:t>
            </a:r>
          </a:p>
          <a:p>
            <a:r>
              <a:rPr lang="en-US" sz="2000" dirty="0"/>
              <a:t>Strange attractors may also be found in the presence of noise.</a:t>
            </a:r>
          </a:p>
          <a:p>
            <a:r>
              <a:rPr lang="en-US" sz="2000" dirty="0"/>
              <a:t>Examples of strange attractors include the double-scroll attractor, </a:t>
            </a:r>
            <a:r>
              <a:rPr lang="en-US" sz="2000" dirty="0" err="1"/>
              <a:t>Hénon</a:t>
            </a:r>
            <a:r>
              <a:rPr lang="en-US" sz="2000" dirty="0"/>
              <a:t> attractor, </a:t>
            </a:r>
            <a:r>
              <a:rPr lang="en-US" sz="2000" dirty="0" err="1"/>
              <a:t>Rössler</a:t>
            </a:r>
            <a:r>
              <a:rPr lang="en-US" sz="2000" dirty="0"/>
              <a:t> attractor, and Lorenz attractor. </a:t>
            </a:r>
          </a:p>
        </p:txBody>
      </p:sp>
      <p:pic>
        <p:nvPicPr>
          <p:cNvPr id="13" name="Content Placeholder 12" descr="A picture containing furniture&#10;&#10;Description automatically generated">
            <a:extLst>
              <a:ext uri="{FF2B5EF4-FFF2-40B4-BE49-F238E27FC236}">
                <a16:creationId xmlns:a16="http://schemas.microsoft.com/office/drawing/2014/main" id="{F28B4534-8A64-164C-8194-5D75B6D0BB70}"/>
              </a:ext>
            </a:extLst>
          </p:cNvPr>
          <p:cNvPicPr>
            <a:picLocks noGrp="1" noChangeAspect="1"/>
          </p:cNvPicPr>
          <p:nvPr>
            <p:ph sz="half" idx="2"/>
          </p:nvPr>
        </p:nvPicPr>
        <p:blipFill>
          <a:blip r:embed="rId2"/>
          <a:stretch>
            <a:fillRect/>
          </a:stretch>
        </p:blipFill>
        <p:spPr>
          <a:xfrm>
            <a:off x="7268029" y="1825625"/>
            <a:ext cx="3657600" cy="3657600"/>
          </a:xfrm>
        </p:spPr>
      </p:pic>
    </p:spTree>
    <p:extLst>
      <p:ext uri="{BB962C8B-B14F-4D97-AF65-F5344CB8AC3E}">
        <p14:creationId xmlns:p14="http://schemas.microsoft.com/office/powerpoint/2010/main" val="359142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84F1-3EFC-8246-8E3E-A0B061BB1AA9}"/>
              </a:ext>
            </a:extLst>
          </p:cNvPr>
          <p:cNvSpPr>
            <a:spLocks noGrp="1"/>
          </p:cNvSpPr>
          <p:nvPr>
            <p:ph type="title"/>
          </p:nvPr>
        </p:nvSpPr>
        <p:spPr/>
        <p:txBody>
          <a:bodyPr/>
          <a:lstStyle/>
          <a:p>
            <a:r>
              <a:rPr lang="en-US" dirty="0"/>
              <a:t>Strange Attractors</a:t>
            </a:r>
          </a:p>
        </p:txBody>
      </p:sp>
      <p:sp>
        <p:nvSpPr>
          <p:cNvPr id="3" name="Content Placeholder 2">
            <a:extLst>
              <a:ext uri="{FF2B5EF4-FFF2-40B4-BE49-F238E27FC236}">
                <a16:creationId xmlns:a16="http://schemas.microsoft.com/office/drawing/2014/main" id="{AB22506B-33FD-5A45-ABEB-8183329BF07D}"/>
              </a:ext>
            </a:extLst>
          </p:cNvPr>
          <p:cNvSpPr>
            <a:spLocks noGrp="1"/>
          </p:cNvSpPr>
          <p:nvPr>
            <p:ph sz="half" idx="1"/>
          </p:nvPr>
        </p:nvSpPr>
        <p:spPr>
          <a:xfrm>
            <a:off x="738528" y="1395296"/>
            <a:ext cx="5181600" cy="4351338"/>
          </a:xfrm>
        </p:spPr>
        <p:txBody>
          <a:bodyPr>
            <a:normAutofit/>
          </a:bodyPr>
          <a:lstStyle/>
          <a:p>
            <a:pPr>
              <a:spcBef>
                <a:spcPts val="0"/>
              </a:spcBef>
              <a:spcAft>
                <a:spcPts val="600"/>
              </a:spcAft>
            </a:pPr>
            <a:r>
              <a:rPr lang="en-US" sz="2000" dirty="0"/>
              <a:t>Some dynamical systems, like the one-dimensional Logistic Map(to be discussed) with parameter 4, and defined by:</a:t>
            </a:r>
          </a:p>
          <a:p>
            <a:pPr marL="457200" lvl="1" indent="0">
              <a:spcBef>
                <a:spcPts val="0"/>
              </a:spcBef>
              <a:spcAft>
                <a:spcPts val="600"/>
              </a:spcAft>
              <a:buNone/>
            </a:pPr>
            <a:r>
              <a:rPr lang="en-US" sz="1600" dirty="0"/>
              <a:t> 		</a:t>
            </a:r>
            <a:r>
              <a:rPr lang="en-US" sz="1600" i="1" dirty="0"/>
              <a:t>x</a:t>
            </a:r>
            <a:r>
              <a:rPr lang="en-US" sz="1600" i="1" baseline="-25000" dirty="0"/>
              <a:t>n+1</a:t>
            </a:r>
            <a:r>
              <a:rPr lang="en-US" sz="1600" dirty="0"/>
              <a:t> = 4 </a:t>
            </a:r>
            <a:r>
              <a:rPr lang="en-US" sz="1600" i="1" dirty="0" err="1"/>
              <a:t>x</a:t>
            </a:r>
            <a:r>
              <a:rPr lang="en-US" sz="1600" i="1" baseline="-25000" dirty="0" err="1"/>
              <a:t>n</a:t>
            </a:r>
            <a:r>
              <a:rPr lang="en-US" sz="1600" dirty="0"/>
              <a:t> (1 – </a:t>
            </a:r>
            <a:r>
              <a:rPr lang="en-US" sz="1600" i="1" dirty="0" err="1"/>
              <a:t>x</a:t>
            </a:r>
            <a:r>
              <a:rPr lang="en-US" sz="1600" i="1" baseline="-25000" dirty="0" err="1"/>
              <a:t>n</a:t>
            </a:r>
            <a:r>
              <a:rPr lang="en-US" sz="1600" dirty="0"/>
              <a:t>)</a:t>
            </a:r>
          </a:p>
          <a:p>
            <a:pPr marL="238125" lvl="1" indent="0">
              <a:buNone/>
            </a:pPr>
            <a:r>
              <a:rPr lang="en-US" sz="2000" dirty="0"/>
              <a:t>are chaotic everywhere</a:t>
            </a:r>
          </a:p>
          <a:p>
            <a:r>
              <a:rPr lang="en-US" sz="2000" dirty="0"/>
              <a:t>In many cases chaotic behavior is found only in a subset of phase space. </a:t>
            </a:r>
          </a:p>
          <a:p>
            <a:r>
              <a:rPr lang="en-US" sz="2000" dirty="0"/>
              <a:t>The cases of most interest arise when the chaotic behavior takes place on an </a:t>
            </a:r>
            <a:r>
              <a:rPr lang="en-US" sz="2000" dirty="0">
                <a:solidFill>
                  <a:srgbClr val="0917FF"/>
                </a:solidFill>
              </a:rPr>
              <a:t>attractor</a:t>
            </a:r>
            <a:r>
              <a:rPr lang="en-US" sz="2000" dirty="0"/>
              <a:t>, since then a large set of initial conditions leads to orbits that converge to this chaotic region.</a:t>
            </a:r>
          </a:p>
        </p:txBody>
      </p:sp>
      <p:sp>
        <p:nvSpPr>
          <p:cNvPr id="6" name="TextBox 5">
            <a:extLst>
              <a:ext uri="{FF2B5EF4-FFF2-40B4-BE49-F238E27FC236}">
                <a16:creationId xmlns:a16="http://schemas.microsoft.com/office/drawing/2014/main" id="{53F80E23-D90A-6B4A-AD83-85A76487B110}"/>
              </a:ext>
            </a:extLst>
          </p:cNvPr>
          <p:cNvSpPr txBox="1"/>
          <p:nvPr/>
        </p:nvSpPr>
        <p:spPr>
          <a:xfrm>
            <a:off x="4572000" y="5451241"/>
            <a:ext cx="7110805" cy="954107"/>
          </a:xfrm>
          <a:prstGeom prst="rect">
            <a:avLst/>
          </a:prstGeom>
          <a:noFill/>
        </p:spPr>
        <p:txBody>
          <a:bodyPr wrap="square" rtlCol="0">
            <a:spAutoFit/>
          </a:bodyPr>
          <a:lstStyle/>
          <a:p>
            <a:r>
              <a:rPr lang="en-US" sz="1400" dirty="0"/>
              <a:t>A plot of Lorenz's </a:t>
            </a:r>
            <a:r>
              <a:rPr lang="en-US" sz="1400" dirty="0">
                <a:solidFill>
                  <a:srgbClr val="0917FF"/>
                </a:solidFill>
              </a:rPr>
              <a:t>strange attractor </a:t>
            </a:r>
            <a:r>
              <a:rPr lang="en-US" sz="1400" dirty="0"/>
              <a:t>for values </a:t>
            </a:r>
            <a:r>
              <a:rPr lang="el-GR" sz="1400" dirty="0"/>
              <a:t>ρ=28, σ = 10, β = 8/3. </a:t>
            </a:r>
            <a:r>
              <a:rPr lang="en-US" sz="1400" dirty="0"/>
              <a:t>The butterfly effect or sensitive dependence on initial conditions is the property of a dynamical system that, starting from any of various arbitrarily close alternative initial conditions on the attractor, the iterated points will become arbitrarily spread out from each other.</a:t>
            </a:r>
          </a:p>
        </p:txBody>
      </p:sp>
      <p:sp>
        <p:nvSpPr>
          <p:cNvPr id="7" name="TextBox 6">
            <a:extLst>
              <a:ext uri="{FF2B5EF4-FFF2-40B4-BE49-F238E27FC236}">
                <a16:creationId xmlns:a16="http://schemas.microsoft.com/office/drawing/2014/main" id="{5DCF67AE-DE95-3646-B9AE-4FC890DE7DE5}"/>
              </a:ext>
            </a:extLst>
          </p:cNvPr>
          <p:cNvSpPr txBox="1"/>
          <p:nvPr/>
        </p:nvSpPr>
        <p:spPr>
          <a:xfrm>
            <a:off x="509194" y="5451241"/>
            <a:ext cx="3955229" cy="369332"/>
          </a:xfrm>
          <a:prstGeom prst="rect">
            <a:avLst/>
          </a:prstGeom>
          <a:noFill/>
        </p:spPr>
        <p:txBody>
          <a:bodyPr wrap="square" rtlCol="0">
            <a:spAutoFit/>
          </a:bodyPr>
          <a:lstStyle/>
          <a:p>
            <a:pPr algn="ctr"/>
            <a:r>
              <a:rPr lang="en-US" dirty="0">
                <a:solidFill>
                  <a:srgbClr val="0917FF"/>
                </a:solidFill>
              </a:rPr>
              <a:t>Strange attractors are typically fractals</a:t>
            </a:r>
          </a:p>
        </p:txBody>
      </p:sp>
      <p:pic>
        <p:nvPicPr>
          <p:cNvPr id="9" name="Content Placeholder 12" descr="A picture containing furniture&#10;&#10;Description automatically generated">
            <a:extLst>
              <a:ext uri="{FF2B5EF4-FFF2-40B4-BE49-F238E27FC236}">
                <a16:creationId xmlns:a16="http://schemas.microsoft.com/office/drawing/2014/main" id="{62F4762B-16CF-6F4F-90B5-0345FDF60A54}"/>
              </a:ext>
            </a:extLst>
          </p:cNvPr>
          <p:cNvPicPr>
            <a:picLocks noGrp="1" noChangeAspect="1"/>
          </p:cNvPicPr>
          <p:nvPr>
            <p:ph sz="half" idx="2"/>
          </p:nvPr>
        </p:nvPicPr>
        <p:blipFill>
          <a:blip r:embed="rId2"/>
          <a:stretch>
            <a:fillRect/>
          </a:stretch>
        </p:blipFill>
        <p:spPr>
          <a:xfrm>
            <a:off x="7268029" y="1825625"/>
            <a:ext cx="3657600" cy="3657600"/>
          </a:xfrm>
        </p:spPr>
      </p:pic>
    </p:spTree>
    <p:extLst>
      <p:ext uri="{BB962C8B-B14F-4D97-AF65-F5344CB8AC3E}">
        <p14:creationId xmlns:p14="http://schemas.microsoft.com/office/powerpoint/2010/main" val="285490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95752B-C392-194D-A8CD-89D06483EAE3}"/>
              </a:ext>
            </a:extLst>
          </p:cNvPr>
          <p:cNvSpPr>
            <a:spLocks noGrp="1"/>
          </p:cNvSpPr>
          <p:nvPr>
            <p:ph type="title"/>
          </p:nvPr>
        </p:nvSpPr>
        <p:spPr/>
        <p:txBody>
          <a:bodyPr/>
          <a:lstStyle/>
          <a:p>
            <a:r>
              <a:rPr lang="en-US" dirty="0"/>
              <a:t>Strange Attractors</a:t>
            </a:r>
          </a:p>
        </p:txBody>
      </p:sp>
      <p:sp>
        <p:nvSpPr>
          <p:cNvPr id="6" name="Content Placeholder 5">
            <a:extLst>
              <a:ext uri="{FF2B5EF4-FFF2-40B4-BE49-F238E27FC236}">
                <a16:creationId xmlns:a16="http://schemas.microsoft.com/office/drawing/2014/main" id="{F66D7B0A-112E-074E-BBB1-1B0724EE8ABE}"/>
              </a:ext>
            </a:extLst>
          </p:cNvPr>
          <p:cNvSpPr>
            <a:spLocks noGrp="1"/>
          </p:cNvSpPr>
          <p:nvPr>
            <p:ph idx="1"/>
          </p:nvPr>
        </p:nvSpPr>
        <p:spPr/>
        <p:txBody>
          <a:bodyPr>
            <a:normAutofit/>
          </a:bodyPr>
          <a:lstStyle/>
          <a:p>
            <a:r>
              <a:rPr lang="en-US" sz="2000" dirty="0"/>
              <a:t>Unlike fixed-point attractors and limit cycles, the attractors that arise from chaotic systems, known as </a:t>
            </a:r>
            <a:r>
              <a:rPr lang="en-US" sz="2000" dirty="0">
                <a:solidFill>
                  <a:srgbClr val="0917FF"/>
                </a:solidFill>
              </a:rPr>
              <a:t>strange attractors</a:t>
            </a:r>
            <a:r>
              <a:rPr lang="en-US" sz="2000" dirty="0"/>
              <a:t>, have great detail and complexity. </a:t>
            </a:r>
          </a:p>
          <a:p>
            <a:r>
              <a:rPr lang="en-US" sz="2000" dirty="0"/>
              <a:t>Strange attractors occur in both continuous dynamical systems (such as the Lorenz system) and in some discrete systems (such as the </a:t>
            </a:r>
            <a:r>
              <a:rPr lang="en-US" sz="2000" dirty="0" err="1">
                <a:solidFill>
                  <a:srgbClr val="0917FF"/>
                </a:solidFill>
              </a:rPr>
              <a:t>Hénon</a:t>
            </a:r>
            <a:r>
              <a:rPr lang="en-US" sz="2000" dirty="0">
                <a:solidFill>
                  <a:srgbClr val="0917FF"/>
                </a:solidFill>
              </a:rPr>
              <a:t> map</a:t>
            </a:r>
            <a:r>
              <a:rPr lang="en-US" sz="2000" dirty="0"/>
              <a:t>). </a:t>
            </a:r>
          </a:p>
          <a:p>
            <a:r>
              <a:rPr lang="en-US" sz="2000" dirty="0"/>
              <a:t>Other discrete dynamical systems have a repelling structure called a </a:t>
            </a:r>
            <a:r>
              <a:rPr lang="en-US" sz="2000" dirty="0">
                <a:solidFill>
                  <a:srgbClr val="0917FF"/>
                </a:solidFill>
              </a:rPr>
              <a:t>Julia set</a:t>
            </a:r>
            <a:r>
              <a:rPr lang="en-US" sz="2000" dirty="0"/>
              <a:t>, which forms at the boundary between basins of attraction of fixed points. </a:t>
            </a:r>
          </a:p>
          <a:p>
            <a:r>
              <a:rPr lang="en-US" sz="2000" dirty="0"/>
              <a:t>Julia sets can be thought of as </a:t>
            </a:r>
            <a:r>
              <a:rPr lang="en-US" sz="2000" dirty="0">
                <a:solidFill>
                  <a:srgbClr val="0917FF"/>
                </a:solidFill>
              </a:rPr>
              <a:t>strange </a:t>
            </a:r>
            <a:r>
              <a:rPr lang="en-US" sz="2000" dirty="0" err="1">
                <a:solidFill>
                  <a:srgbClr val="0917FF"/>
                </a:solidFill>
              </a:rPr>
              <a:t>repellers</a:t>
            </a:r>
            <a:r>
              <a:rPr lang="en-US" sz="2000" dirty="0"/>
              <a:t>. </a:t>
            </a:r>
          </a:p>
          <a:p>
            <a:r>
              <a:rPr lang="en-US" sz="2000" dirty="0"/>
              <a:t>Both strange attractors and Julia sets typically have a fractal structure, and the fractal dimension can be calculated for them. </a:t>
            </a:r>
          </a:p>
        </p:txBody>
      </p:sp>
    </p:spTree>
    <p:extLst>
      <p:ext uri="{BB962C8B-B14F-4D97-AF65-F5344CB8AC3E}">
        <p14:creationId xmlns:p14="http://schemas.microsoft.com/office/powerpoint/2010/main" val="175094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627-AC77-A744-BEBB-51911E15E31B}"/>
              </a:ext>
            </a:extLst>
          </p:cNvPr>
          <p:cNvSpPr>
            <a:spLocks noGrp="1"/>
          </p:cNvSpPr>
          <p:nvPr>
            <p:ph type="title"/>
          </p:nvPr>
        </p:nvSpPr>
        <p:spPr/>
        <p:txBody>
          <a:bodyPr/>
          <a:lstStyle/>
          <a:p>
            <a:r>
              <a:rPr lang="en-US" dirty="0"/>
              <a:t>Basin of Attraction</a:t>
            </a:r>
          </a:p>
        </p:txBody>
      </p:sp>
      <p:sp>
        <p:nvSpPr>
          <p:cNvPr id="3" name="Content Placeholder 2">
            <a:extLst>
              <a:ext uri="{FF2B5EF4-FFF2-40B4-BE49-F238E27FC236}">
                <a16:creationId xmlns:a16="http://schemas.microsoft.com/office/drawing/2014/main" id="{0592EBA3-BE49-784E-87D8-5A9EA58E91D4}"/>
              </a:ext>
            </a:extLst>
          </p:cNvPr>
          <p:cNvSpPr>
            <a:spLocks noGrp="1"/>
          </p:cNvSpPr>
          <p:nvPr>
            <p:ph idx="1"/>
          </p:nvPr>
        </p:nvSpPr>
        <p:spPr/>
        <p:txBody>
          <a:bodyPr>
            <a:normAutofit/>
          </a:bodyPr>
          <a:lstStyle/>
          <a:p>
            <a:r>
              <a:rPr lang="en-US" sz="2400" dirty="0">
                <a:solidFill>
                  <a:srgbClr val="0E1CFF"/>
                </a:solidFill>
              </a:rPr>
              <a:t>An attractor's basin of attraction is the region of the phase space, over which iterations are defined, such that any point, for any initial condition in that region, will asymptotically be iterated into the attractor. </a:t>
            </a:r>
          </a:p>
          <a:p>
            <a:r>
              <a:rPr lang="en-US" sz="2400" dirty="0"/>
              <a:t>For a stable linear system, every point in the phase space is in the basin of attraction. </a:t>
            </a:r>
          </a:p>
          <a:p>
            <a:r>
              <a:rPr lang="en-US" sz="2400" dirty="0"/>
              <a:t>However, in nonlinear systems, some points may map directly or asymptotically to infinity, while other points may lie in a different basin of attraction and map asymptotically into a different attractor</a:t>
            </a:r>
          </a:p>
          <a:p>
            <a:r>
              <a:rPr lang="en-US" sz="2400" dirty="0"/>
              <a:t>Other initial conditions may be in or map directly into a non-attracting point or cycle.</a:t>
            </a:r>
          </a:p>
          <a:p>
            <a:endParaRPr lang="en-US" sz="2400" dirty="0"/>
          </a:p>
        </p:txBody>
      </p:sp>
    </p:spTree>
    <p:extLst>
      <p:ext uri="{BB962C8B-B14F-4D97-AF65-F5344CB8AC3E}">
        <p14:creationId xmlns:p14="http://schemas.microsoft.com/office/powerpoint/2010/main" val="136322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AC8E-9394-DA4C-8E4E-B5B763293F91}"/>
              </a:ext>
            </a:extLst>
          </p:cNvPr>
          <p:cNvSpPr>
            <a:spLocks noGrp="1"/>
          </p:cNvSpPr>
          <p:nvPr>
            <p:ph type="title"/>
          </p:nvPr>
        </p:nvSpPr>
        <p:spPr/>
        <p:txBody>
          <a:bodyPr/>
          <a:lstStyle/>
          <a:p>
            <a:r>
              <a:rPr lang="en-US" dirty="0"/>
              <a:t>Dynamical Stability</a:t>
            </a:r>
          </a:p>
        </p:txBody>
      </p:sp>
      <p:pic>
        <p:nvPicPr>
          <p:cNvPr id="8" name="Picture 7">
            <a:extLst>
              <a:ext uri="{FF2B5EF4-FFF2-40B4-BE49-F238E27FC236}">
                <a16:creationId xmlns:a16="http://schemas.microsoft.com/office/drawing/2014/main" id="{7FBE7164-41F6-FF46-84F6-94CA71FA65D9}"/>
              </a:ext>
            </a:extLst>
          </p:cNvPr>
          <p:cNvPicPr>
            <a:picLocks noChangeAspect="1"/>
          </p:cNvPicPr>
          <p:nvPr/>
        </p:nvPicPr>
        <p:blipFill rotWithShape="1">
          <a:blip r:embed="rId2"/>
          <a:srcRect t="17588" b="31734"/>
          <a:stretch/>
        </p:blipFill>
        <p:spPr>
          <a:xfrm>
            <a:off x="1312432" y="2463501"/>
            <a:ext cx="5858734" cy="2226833"/>
          </a:xfrm>
          <a:prstGeom prst="rect">
            <a:avLst/>
          </a:prstGeom>
        </p:spPr>
      </p:pic>
      <p:cxnSp>
        <p:nvCxnSpPr>
          <p:cNvPr id="10" name="Straight Connector 9">
            <a:extLst>
              <a:ext uri="{FF2B5EF4-FFF2-40B4-BE49-F238E27FC236}">
                <a16:creationId xmlns:a16="http://schemas.microsoft.com/office/drawing/2014/main" id="{8A314731-F059-0440-A021-85AE1457C11B}"/>
              </a:ext>
            </a:extLst>
          </p:cNvPr>
          <p:cNvCxnSpPr/>
          <p:nvPr/>
        </p:nvCxnSpPr>
        <p:spPr>
          <a:xfrm>
            <a:off x="7917628" y="3775934"/>
            <a:ext cx="277547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3BC556A-B229-3D49-8FE5-6708D5B15F95}"/>
              </a:ext>
            </a:extLst>
          </p:cNvPr>
          <p:cNvSpPr>
            <a:spLocks noChangeAspect="1"/>
          </p:cNvSpPr>
          <p:nvPr/>
        </p:nvSpPr>
        <p:spPr>
          <a:xfrm>
            <a:off x="2753957" y="2426717"/>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567310F-EFC1-8942-9D02-F8BF41C29BC5}"/>
              </a:ext>
            </a:extLst>
          </p:cNvPr>
          <p:cNvSpPr>
            <a:spLocks noChangeAspect="1"/>
          </p:cNvSpPr>
          <p:nvPr/>
        </p:nvSpPr>
        <p:spPr>
          <a:xfrm>
            <a:off x="5434405" y="434337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D8B68B-4A60-5343-9848-5237130BD87D}"/>
              </a:ext>
            </a:extLst>
          </p:cNvPr>
          <p:cNvPicPr>
            <a:picLocks noChangeAspect="1"/>
          </p:cNvPicPr>
          <p:nvPr/>
        </p:nvPicPr>
        <p:blipFill>
          <a:blip r:embed="rId3"/>
          <a:stretch>
            <a:fillRect/>
          </a:stretch>
        </p:blipFill>
        <p:spPr>
          <a:xfrm>
            <a:off x="9305364" y="3570044"/>
            <a:ext cx="190500" cy="203200"/>
          </a:xfrm>
          <a:prstGeom prst="rect">
            <a:avLst/>
          </a:prstGeom>
        </p:spPr>
      </p:pic>
      <p:sp>
        <p:nvSpPr>
          <p:cNvPr id="4" name="TextBox 3">
            <a:extLst>
              <a:ext uri="{FF2B5EF4-FFF2-40B4-BE49-F238E27FC236}">
                <a16:creationId xmlns:a16="http://schemas.microsoft.com/office/drawing/2014/main" id="{1C34CC19-645F-1C47-9AB2-74D4E8E6A3B1}"/>
              </a:ext>
            </a:extLst>
          </p:cNvPr>
          <p:cNvSpPr txBox="1"/>
          <p:nvPr/>
        </p:nvSpPr>
        <p:spPr>
          <a:xfrm>
            <a:off x="1274780" y="5055272"/>
            <a:ext cx="3141233" cy="923330"/>
          </a:xfrm>
          <a:prstGeom prst="rect">
            <a:avLst/>
          </a:prstGeom>
          <a:noFill/>
        </p:spPr>
        <p:txBody>
          <a:bodyPr wrap="square" rtlCol="0">
            <a:spAutoFit/>
          </a:bodyPr>
          <a:lstStyle/>
          <a:p>
            <a:pPr algn="ctr"/>
            <a:r>
              <a:rPr lang="en-US" dirty="0"/>
              <a:t>Unstable Fixed Point</a:t>
            </a:r>
          </a:p>
          <a:p>
            <a:pPr algn="ctr"/>
            <a:r>
              <a:rPr lang="en-US" dirty="0"/>
              <a:t>Moves away from F.P. </a:t>
            </a:r>
          </a:p>
          <a:p>
            <a:pPr algn="ctr"/>
            <a:r>
              <a:rPr lang="en-US" dirty="0"/>
              <a:t>if disturbed</a:t>
            </a:r>
          </a:p>
        </p:txBody>
      </p:sp>
      <p:sp>
        <p:nvSpPr>
          <p:cNvPr id="11" name="TextBox 10">
            <a:extLst>
              <a:ext uri="{FF2B5EF4-FFF2-40B4-BE49-F238E27FC236}">
                <a16:creationId xmlns:a16="http://schemas.microsoft.com/office/drawing/2014/main" id="{61D319E1-BE4A-ED4C-B8B6-2E392D239C35}"/>
              </a:ext>
            </a:extLst>
          </p:cNvPr>
          <p:cNvSpPr txBox="1"/>
          <p:nvPr/>
        </p:nvSpPr>
        <p:spPr>
          <a:xfrm>
            <a:off x="4015589" y="5029142"/>
            <a:ext cx="3141233" cy="923330"/>
          </a:xfrm>
          <a:prstGeom prst="rect">
            <a:avLst/>
          </a:prstGeom>
          <a:noFill/>
        </p:spPr>
        <p:txBody>
          <a:bodyPr wrap="square" rtlCol="0">
            <a:spAutoFit/>
          </a:bodyPr>
          <a:lstStyle/>
          <a:p>
            <a:pPr algn="ctr"/>
            <a:r>
              <a:rPr lang="en-US" dirty="0"/>
              <a:t>Stable Fixed Point</a:t>
            </a:r>
          </a:p>
          <a:p>
            <a:pPr algn="ctr"/>
            <a:r>
              <a:rPr lang="en-US" dirty="0"/>
              <a:t>Moves back to F.P.</a:t>
            </a:r>
          </a:p>
          <a:p>
            <a:pPr algn="ctr"/>
            <a:r>
              <a:rPr lang="en-US" dirty="0"/>
              <a:t>if disturbed</a:t>
            </a:r>
          </a:p>
        </p:txBody>
      </p:sp>
      <p:sp>
        <p:nvSpPr>
          <p:cNvPr id="9" name="Left Arrow 8">
            <a:extLst>
              <a:ext uri="{FF2B5EF4-FFF2-40B4-BE49-F238E27FC236}">
                <a16:creationId xmlns:a16="http://schemas.microsoft.com/office/drawing/2014/main" id="{D45AEDEF-A04D-9347-B12F-70B0CF4C14B9}"/>
              </a:ext>
            </a:extLst>
          </p:cNvPr>
          <p:cNvSpPr/>
          <p:nvPr/>
        </p:nvSpPr>
        <p:spPr>
          <a:xfrm>
            <a:off x="5871281" y="421876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806C89DE-57D6-304F-A037-CFDCF39E3F3B}"/>
              </a:ext>
            </a:extLst>
          </p:cNvPr>
          <p:cNvSpPr/>
          <p:nvPr/>
        </p:nvSpPr>
        <p:spPr>
          <a:xfrm rot="10800000">
            <a:off x="3159460" y="229490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3F5CB090-9F85-2C49-A268-3F2412EF1F64}"/>
              </a:ext>
            </a:extLst>
          </p:cNvPr>
          <p:cNvSpPr/>
          <p:nvPr/>
        </p:nvSpPr>
        <p:spPr>
          <a:xfrm>
            <a:off x="2198746" y="2275841"/>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77604179-7D32-A046-A32C-BA71C1442827}"/>
              </a:ext>
            </a:extLst>
          </p:cNvPr>
          <p:cNvSpPr/>
          <p:nvPr/>
        </p:nvSpPr>
        <p:spPr>
          <a:xfrm rot="10800000" flipV="1">
            <a:off x="4906383" y="4230450"/>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A14874C-C8ED-4648-A55B-0F4EE3038E2B}"/>
              </a:ext>
            </a:extLst>
          </p:cNvPr>
          <p:cNvSpPr txBox="1"/>
          <p:nvPr/>
        </p:nvSpPr>
        <p:spPr>
          <a:xfrm>
            <a:off x="7829997" y="5010466"/>
            <a:ext cx="3141233" cy="923330"/>
          </a:xfrm>
          <a:prstGeom prst="rect">
            <a:avLst/>
          </a:prstGeom>
          <a:noFill/>
        </p:spPr>
        <p:txBody>
          <a:bodyPr wrap="square" rtlCol="0">
            <a:spAutoFit/>
          </a:bodyPr>
          <a:lstStyle/>
          <a:p>
            <a:pPr algn="ctr"/>
            <a:r>
              <a:rPr lang="en-US" dirty="0"/>
              <a:t>Neutral or Marginal Stability</a:t>
            </a:r>
          </a:p>
          <a:p>
            <a:pPr algn="ctr"/>
            <a:r>
              <a:rPr lang="en-US" dirty="0"/>
              <a:t>Stays where you place it</a:t>
            </a:r>
          </a:p>
          <a:p>
            <a:pPr algn="ctr"/>
            <a:r>
              <a:rPr lang="en-US" dirty="0"/>
              <a:t>if disturbed</a:t>
            </a:r>
          </a:p>
        </p:txBody>
      </p:sp>
    </p:spTree>
    <p:extLst>
      <p:ext uri="{BB962C8B-B14F-4D97-AF65-F5344CB8AC3E}">
        <p14:creationId xmlns:p14="http://schemas.microsoft.com/office/powerpoint/2010/main" val="91604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9A45-8DA4-3B48-9CB6-471A12F7642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E68B0C9-29D9-074B-9088-1906D3A72C4D}"/>
              </a:ext>
            </a:extLst>
          </p:cNvPr>
          <p:cNvSpPr>
            <a:spLocks noGrp="1"/>
          </p:cNvSpPr>
          <p:nvPr>
            <p:ph idx="1"/>
          </p:nvPr>
        </p:nvSpPr>
        <p:spPr/>
        <p:txBody>
          <a:bodyPr>
            <a:noAutofit/>
          </a:bodyPr>
          <a:lstStyle/>
          <a:p>
            <a:r>
              <a:rPr lang="en-US" sz="2000" dirty="0">
                <a:solidFill>
                  <a:srgbClr val="002BFF"/>
                </a:solidFill>
              </a:rPr>
              <a:t>Chaos theory </a:t>
            </a:r>
            <a:r>
              <a:rPr lang="en-US" sz="2000" dirty="0"/>
              <a:t>is an interdisciplinary scientific theory and branch of mathematics focused on underlying patterns and deterministic laws highly sensitive to initial conditions in dynamical systems that were thought to have completely random states of disorder and irregularities. </a:t>
            </a:r>
          </a:p>
          <a:p>
            <a:r>
              <a:rPr lang="en-US" sz="2000" dirty="0"/>
              <a:t>Chaos theory states that within the apparent randomness of chaotic complex systems, there are underlying patterns, interconnectedness, constant feedback loops, repetition, self-similarity, fractals, and self-organization.</a:t>
            </a:r>
          </a:p>
          <a:p>
            <a:r>
              <a:rPr lang="en-US" sz="2000" dirty="0"/>
              <a:t>The </a:t>
            </a:r>
            <a:r>
              <a:rPr lang="en-US" sz="2000" dirty="0">
                <a:solidFill>
                  <a:srgbClr val="0917FF"/>
                </a:solidFill>
              </a:rPr>
              <a:t>butterfly effect</a:t>
            </a:r>
            <a:r>
              <a:rPr lang="en-US" sz="2000" dirty="0"/>
              <a:t>, an underlying principle of chaos, describes how a small change in one state of a deterministic nonlinear system can result in large differences in a later state (meaning that there is sensitive dependence on initial conditions).</a:t>
            </a:r>
          </a:p>
          <a:p>
            <a:r>
              <a:rPr lang="en-US" sz="2000" dirty="0"/>
              <a:t>A metaphor for this behavior is that a butterfly flapping its wings in Brazil can cause a tornado in Texas.</a:t>
            </a:r>
          </a:p>
          <a:p>
            <a:endParaRPr lang="en-US" sz="2000" dirty="0"/>
          </a:p>
        </p:txBody>
      </p:sp>
    </p:spTree>
    <p:extLst>
      <p:ext uri="{BB962C8B-B14F-4D97-AF65-F5344CB8AC3E}">
        <p14:creationId xmlns:p14="http://schemas.microsoft.com/office/powerpoint/2010/main" val="3670523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3869-0A94-324E-9F57-823E259E6D08}"/>
              </a:ext>
            </a:extLst>
          </p:cNvPr>
          <p:cNvSpPr>
            <a:spLocks noGrp="1"/>
          </p:cNvSpPr>
          <p:nvPr>
            <p:ph type="title"/>
          </p:nvPr>
        </p:nvSpPr>
        <p:spPr/>
        <p:txBody>
          <a:bodyPr>
            <a:normAutofit/>
          </a:bodyPr>
          <a:lstStyle/>
          <a:p>
            <a:r>
              <a:rPr lang="en-US" sz="3600" dirty="0"/>
              <a:t>Stability Landscapes</a:t>
            </a:r>
            <a:br>
              <a:rPr lang="en-US" sz="2800" dirty="0"/>
            </a:br>
            <a:r>
              <a:rPr lang="en-US" sz="1800" dirty="0"/>
              <a:t>https://</a:t>
            </a:r>
            <a:r>
              <a:rPr lang="en-US" sz="1800" dirty="0" err="1"/>
              <a:t>onlinelibrary.wiley.com</a:t>
            </a:r>
            <a:r>
              <a:rPr lang="en-US" sz="1800" dirty="0"/>
              <a:t>/</a:t>
            </a:r>
            <a:r>
              <a:rPr lang="en-US" sz="1800" dirty="0" err="1"/>
              <a:t>doi</a:t>
            </a:r>
            <a:r>
              <a:rPr lang="en-US" sz="1800" dirty="0"/>
              <a:t>/</a:t>
            </a:r>
            <a:r>
              <a:rPr lang="en-US" sz="1800" dirty="0" err="1"/>
              <a:t>epdf</a:t>
            </a:r>
            <a:r>
              <a:rPr lang="en-US" sz="1800" dirty="0"/>
              <a:t>/10.1111/nrm.12097</a:t>
            </a:r>
          </a:p>
        </p:txBody>
      </p:sp>
      <p:pic>
        <p:nvPicPr>
          <p:cNvPr id="5" name="Picture 4">
            <a:extLst>
              <a:ext uri="{FF2B5EF4-FFF2-40B4-BE49-F238E27FC236}">
                <a16:creationId xmlns:a16="http://schemas.microsoft.com/office/drawing/2014/main" id="{EF9A3392-EFE8-CF46-BF52-506D812C41C6}"/>
              </a:ext>
            </a:extLst>
          </p:cNvPr>
          <p:cNvPicPr>
            <a:picLocks noChangeAspect="1"/>
          </p:cNvPicPr>
          <p:nvPr/>
        </p:nvPicPr>
        <p:blipFill>
          <a:blip r:embed="rId2"/>
          <a:stretch>
            <a:fillRect/>
          </a:stretch>
        </p:blipFill>
        <p:spPr>
          <a:xfrm>
            <a:off x="2227729" y="1976782"/>
            <a:ext cx="9126071" cy="4697843"/>
          </a:xfrm>
          <a:prstGeom prst="rect">
            <a:avLst/>
          </a:prstGeom>
        </p:spPr>
      </p:pic>
    </p:spTree>
    <p:extLst>
      <p:ext uri="{BB962C8B-B14F-4D97-AF65-F5344CB8AC3E}">
        <p14:creationId xmlns:p14="http://schemas.microsoft.com/office/powerpoint/2010/main" val="80479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8A89-42CE-6643-8A92-3086824D4DA7}"/>
              </a:ext>
            </a:extLst>
          </p:cNvPr>
          <p:cNvSpPr>
            <a:spLocks noGrp="1"/>
          </p:cNvSpPr>
          <p:nvPr>
            <p:ph type="title"/>
          </p:nvPr>
        </p:nvSpPr>
        <p:spPr/>
        <p:txBody>
          <a:bodyPr/>
          <a:lstStyle/>
          <a:p>
            <a:r>
              <a:rPr lang="en-US" dirty="0"/>
              <a:t>Definition:  Chaotic Dynamics</a:t>
            </a:r>
            <a:br>
              <a:rPr lang="en-US" dirty="0">
                <a:solidFill>
                  <a:srgbClr val="0917FF"/>
                </a:solidFill>
              </a:rPr>
            </a:br>
            <a:r>
              <a:rPr lang="en-US" sz="3200" dirty="0">
                <a:solidFill>
                  <a:srgbClr val="0917FF"/>
                </a:solidFill>
              </a:rPr>
              <a:t>“Dense” periodic orbits</a:t>
            </a:r>
            <a:endParaRPr lang="en-US" sz="3200" dirty="0"/>
          </a:p>
        </p:txBody>
      </p:sp>
      <p:sp>
        <p:nvSpPr>
          <p:cNvPr id="3" name="Content Placeholder 2">
            <a:extLst>
              <a:ext uri="{FF2B5EF4-FFF2-40B4-BE49-F238E27FC236}">
                <a16:creationId xmlns:a16="http://schemas.microsoft.com/office/drawing/2014/main" id="{D3D2C968-4C33-3D4C-BF3D-A0ECD506BB9B}"/>
              </a:ext>
            </a:extLst>
          </p:cNvPr>
          <p:cNvSpPr>
            <a:spLocks noGrp="1"/>
          </p:cNvSpPr>
          <p:nvPr>
            <p:ph sz="half" idx="1"/>
          </p:nvPr>
        </p:nvSpPr>
        <p:spPr/>
        <p:txBody>
          <a:bodyPr>
            <a:normAutofit/>
          </a:bodyPr>
          <a:lstStyle/>
          <a:p>
            <a:r>
              <a:rPr lang="en-US" sz="2000" dirty="0"/>
              <a:t>In topology and related areas of mathematics, </a:t>
            </a:r>
            <a:r>
              <a:rPr lang="en-US" sz="2000" dirty="0">
                <a:solidFill>
                  <a:srgbClr val="0E1CFF"/>
                </a:solidFill>
              </a:rPr>
              <a:t>a subset A of an embedding space X is called dense (in X) if every point x in X either belongs to A or is a limit point of A</a:t>
            </a:r>
          </a:p>
          <a:p>
            <a:r>
              <a:rPr lang="en-US" sz="2000" dirty="0"/>
              <a:t>That is, the closure of A constitutes the whole set X.</a:t>
            </a:r>
          </a:p>
          <a:p>
            <a:r>
              <a:rPr lang="en-US" sz="2000" dirty="0"/>
              <a:t>Informally, for every point in X, the point is either in A or arbitrarily "close" to a member of A</a:t>
            </a:r>
          </a:p>
          <a:p>
            <a:r>
              <a:rPr lang="en-US" sz="2000" dirty="0">
                <a:solidFill>
                  <a:srgbClr val="0E1CFF"/>
                </a:solidFill>
              </a:rPr>
              <a:t>For instance, the rational numbers are a dense subset of the real numbers because every real number either is a rational number or has a rational number arbitrarily close to it </a:t>
            </a:r>
          </a:p>
        </p:txBody>
      </p:sp>
      <p:pic>
        <p:nvPicPr>
          <p:cNvPr id="7" name="Content Placeholder 12" descr="A picture containing furniture&#10;&#10;Description automatically generated">
            <a:extLst>
              <a:ext uri="{FF2B5EF4-FFF2-40B4-BE49-F238E27FC236}">
                <a16:creationId xmlns:a16="http://schemas.microsoft.com/office/drawing/2014/main" id="{192DF527-242C-064C-B464-492567E3EA21}"/>
              </a:ext>
            </a:extLst>
          </p:cNvPr>
          <p:cNvPicPr>
            <a:picLocks noGrp="1" noChangeAspect="1"/>
          </p:cNvPicPr>
          <p:nvPr>
            <p:ph sz="half" idx="2"/>
          </p:nvPr>
        </p:nvPicPr>
        <p:blipFill>
          <a:blip r:embed="rId2"/>
          <a:stretch>
            <a:fillRect/>
          </a:stretch>
        </p:blipFill>
        <p:spPr>
          <a:xfrm>
            <a:off x="7268029" y="1825625"/>
            <a:ext cx="3657600" cy="3657600"/>
          </a:xfrm>
        </p:spPr>
      </p:pic>
    </p:spTree>
    <p:extLst>
      <p:ext uri="{BB962C8B-B14F-4D97-AF65-F5344CB8AC3E}">
        <p14:creationId xmlns:p14="http://schemas.microsoft.com/office/powerpoint/2010/main" val="256030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B9F2-09C1-6645-A492-BDE14B0562D8}"/>
              </a:ext>
            </a:extLst>
          </p:cNvPr>
          <p:cNvSpPr>
            <a:spLocks noGrp="1"/>
          </p:cNvSpPr>
          <p:nvPr>
            <p:ph type="title"/>
          </p:nvPr>
        </p:nvSpPr>
        <p:spPr/>
        <p:txBody>
          <a:bodyPr>
            <a:normAutofit/>
          </a:bodyPr>
          <a:lstStyle/>
          <a:p>
            <a:r>
              <a:rPr lang="en-US" dirty="0"/>
              <a:t>Ed Lorenz</a:t>
            </a:r>
            <a:br>
              <a:rPr lang="en-US" dirty="0"/>
            </a:br>
            <a:r>
              <a:rPr lang="en-US" sz="2700" dirty="0"/>
              <a:t>https://</a:t>
            </a:r>
            <a:r>
              <a:rPr lang="en-US" sz="2700" dirty="0" err="1"/>
              <a:t>en.wikipedia.org</a:t>
            </a:r>
            <a:r>
              <a:rPr lang="en-US" sz="2700" dirty="0"/>
              <a:t>/wiki/</a:t>
            </a:r>
            <a:r>
              <a:rPr lang="en-US" sz="2700" dirty="0" err="1"/>
              <a:t>Edward_Norton_Lorenz</a:t>
            </a:r>
            <a:endParaRPr lang="en-US" sz="2700" dirty="0"/>
          </a:p>
        </p:txBody>
      </p:sp>
      <p:sp>
        <p:nvSpPr>
          <p:cNvPr id="3" name="Content Placeholder 2">
            <a:extLst>
              <a:ext uri="{FF2B5EF4-FFF2-40B4-BE49-F238E27FC236}">
                <a16:creationId xmlns:a16="http://schemas.microsoft.com/office/drawing/2014/main" id="{585BCCE7-803D-D947-8741-201213D0D310}"/>
              </a:ext>
            </a:extLst>
          </p:cNvPr>
          <p:cNvSpPr>
            <a:spLocks noGrp="1"/>
          </p:cNvSpPr>
          <p:nvPr>
            <p:ph sz="half" idx="1"/>
          </p:nvPr>
        </p:nvSpPr>
        <p:spPr>
          <a:xfrm>
            <a:off x="696684" y="2282825"/>
            <a:ext cx="6781801" cy="4351338"/>
          </a:xfrm>
        </p:spPr>
        <p:txBody>
          <a:bodyPr>
            <a:normAutofit/>
          </a:bodyPr>
          <a:lstStyle/>
          <a:p>
            <a:r>
              <a:rPr lang="en-US" sz="1800" dirty="0"/>
              <a:t>Edward Norton Lorenz (May 23, 1917 – April 16, 2008) was an American mathematician and meteorologist who established the theoretical basis of weather and climate predictability, as well as the basis for computer-aided atmospheric physics and meteorology.</a:t>
            </a:r>
          </a:p>
          <a:p>
            <a:r>
              <a:rPr lang="en-US" sz="1800" dirty="0"/>
              <a:t>He is best known as the founder of modern chaos theory, a branch of mathematics focusing on the behavior of dynamical systems that are highly sensitive to initial conditions. </a:t>
            </a:r>
          </a:p>
          <a:p>
            <a:r>
              <a:rPr lang="en-US" sz="1800" dirty="0">
                <a:solidFill>
                  <a:srgbClr val="002BFF"/>
                </a:solidFill>
              </a:rPr>
              <a:t>His discovery of deterministic chaos "profoundly influenced a wide range of basic sciences and brought about one of the most dramatic changes in mankind's view of nature since Sir Isaac Newton," according to the committee that awarded him the 1991 Kyoto Prize for basic sciences in the field of earth and planetary sciences.</a:t>
            </a:r>
          </a:p>
          <a:p>
            <a:endParaRPr lang="en-US" sz="1800" dirty="0"/>
          </a:p>
        </p:txBody>
      </p:sp>
      <p:pic>
        <p:nvPicPr>
          <p:cNvPr id="1026" name="Picture 2">
            <a:extLst>
              <a:ext uri="{FF2B5EF4-FFF2-40B4-BE49-F238E27FC236}">
                <a16:creationId xmlns:a16="http://schemas.microsoft.com/office/drawing/2014/main" id="{AC9411C3-51EF-EE49-BB41-425180B3456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88300" y="2125504"/>
            <a:ext cx="2679700" cy="375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46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5C24F-5D43-6249-8615-3B3E130A7087}"/>
              </a:ext>
            </a:extLst>
          </p:cNvPr>
          <p:cNvSpPr>
            <a:spLocks noGrp="1"/>
          </p:cNvSpPr>
          <p:nvPr>
            <p:ph type="title"/>
          </p:nvPr>
        </p:nvSpPr>
        <p:spPr/>
        <p:txBody>
          <a:bodyPr/>
          <a:lstStyle/>
          <a:p>
            <a:r>
              <a:rPr lang="en-US" dirty="0"/>
              <a:t>Discovery of Chaos</a:t>
            </a:r>
          </a:p>
        </p:txBody>
      </p:sp>
      <p:sp>
        <p:nvSpPr>
          <p:cNvPr id="3" name="Content Placeholder 2">
            <a:extLst>
              <a:ext uri="{FF2B5EF4-FFF2-40B4-BE49-F238E27FC236}">
                <a16:creationId xmlns:a16="http://schemas.microsoft.com/office/drawing/2014/main" id="{FBAD9766-2369-314E-BB77-FF7FEC63F933}"/>
              </a:ext>
            </a:extLst>
          </p:cNvPr>
          <p:cNvSpPr>
            <a:spLocks noGrp="1"/>
          </p:cNvSpPr>
          <p:nvPr>
            <p:ph idx="1"/>
          </p:nvPr>
        </p:nvSpPr>
        <p:spPr/>
        <p:txBody>
          <a:bodyPr>
            <a:normAutofit/>
          </a:bodyPr>
          <a:lstStyle/>
          <a:p>
            <a:r>
              <a:rPr lang="en-US" sz="2000" dirty="0"/>
              <a:t>In the 1950s, Lorenz became interested in and started work on numerical weather prediction, which relied on computers to forecast weather by processing observational data on such things as temperature, pressure, and wind. </a:t>
            </a:r>
          </a:p>
          <a:p>
            <a:r>
              <a:rPr lang="en-US" sz="2000" dirty="0"/>
              <a:t>This interest was sparked, in part, after a visit to the Institute for Advanced Study in Princeton, New Jersey, where he met </a:t>
            </a:r>
            <a:r>
              <a:rPr lang="en-US" sz="2000" dirty="0" err="1"/>
              <a:t>Jule</a:t>
            </a:r>
            <a:r>
              <a:rPr lang="en-US" sz="2000" dirty="0"/>
              <a:t> Charney, then head of the IAS's Meteorological Research Group and a leading dynamical meteorologist at the time.</a:t>
            </a:r>
          </a:p>
          <a:p>
            <a:r>
              <a:rPr lang="en-US" sz="2000" dirty="0"/>
              <a:t>Charney would later join Lorenz at MIT in 1957 as a professor of meteorology.</a:t>
            </a:r>
          </a:p>
          <a:p>
            <a:r>
              <a:rPr lang="en-US" sz="2000" dirty="0"/>
              <a:t>In 1953, Lorenz took over leadership of a project at MIT that ran complex simulations of weather models that he used to evaluate statistical forecasting techniques.</a:t>
            </a:r>
          </a:p>
          <a:p>
            <a:r>
              <a:rPr lang="en-US" sz="2000" dirty="0"/>
              <a:t>By the late 1950s, Lorenz was skeptical of the appropriateness of the linear statistical models in meteorology, as most atmospheric phenomena involved in weather forecasting are non-linear.</a:t>
            </a:r>
          </a:p>
          <a:p>
            <a:r>
              <a:rPr lang="en-US" sz="2000" dirty="0"/>
              <a:t>It was during this time that his discovery of deterministic chaos came about.</a:t>
            </a:r>
          </a:p>
          <a:p>
            <a:endParaRPr lang="en-US" sz="2000" dirty="0"/>
          </a:p>
        </p:txBody>
      </p:sp>
    </p:spTree>
    <p:extLst>
      <p:ext uri="{BB962C8B-B14F-4D97-AF65-F5344CB8AC3E}">
        <p14:creationId xmlns:p14="http://schemas.microsoft.com/office/powerpoint/2010/main" val="249397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5C24F-5D43-6249-8615-3B3E130A7087}"/>
              </a:ext>
            </a:extLst>
          </p:cNvPr>
          <p:cNvSpPr>
            <a:spLocks noGrp="1"/>
          </p:cNvSpPr>
          <p:nvPr>
            <p:ph type="title"/>
          </p:nvPr>
        </p:nvSpPr>
        <p:spPr/>
        <p:txBody>
          <a:bodyPr/>
          <a:lstStyle/>
          <a:p>
            <a:r>
              <a:rPr lang="en-US" dirty="0"/>
              <a:t>Discovery of Chaos</a:t>
            </a:r>
          </a:p>
        </p:txBody>
      </p:sp>
      <p:sp>
        <p:nvSpPr>
          <p:cNvPr id="3" name="Content Placeholder 2">
            <a:extLst>
              <a:ext uri="{FF2B5EF4-FFF2-40B4-BE49-F238E27FC236}">
                <a16:creationId xmlns:a16="http://schemas.microsoft.com/office/drawing/2014/main" id="{FBAD9766-2369-314E-BB77-FF7FEC63F933}"/>
              </a:ext>
            </a:extLst>
          </p:cNvPr>
          <p:cNvSpPr>
            <a:spLocks noGrp="1"/>
          </p:cNvSpPr>
          <p:nvPr>
            <p:ph idx="1"/>
          </p:nvPr>
        </p:nvSpPr>
        <p:spPr/>
        <p:txBody>
          <a:bodyPr>
            <a:noAutofit/>
          </a:bodyPr>
          <a:lstStyle/>
          <a:p>
            <a:r>
              <a:rPr lang="en-US" sz="1800" dirty="0"/>
              <a:t>In 1961, Lorenz was using a simple digital computer, a Royal </a:t>
            </a:r>
            <a:r>
              <a:rPr lang="en-US" sz="1800" dirty="0" err="1"/>
              <a:t>McBee</a:t>
            </a:r>
            <a:r>
              <a:rPr lang="en-US" sz="1800" dirty="0"/>
              <a:t> LGP-30, to simulate weather patterns by modeling 12 variables, representing things like temperature and wind speed. </a:t>
            </a:r>
          </a:p>
          <a:p>
            <a:r>
              <a:rPr lang="en-US" sz="1800" dirty="0"/>
              <a:t>He wanted to see a sequence of data again, and to save time he re-started the simulation in the middle of its previous calculation. </a:t>
            </a:r>
          </a:p>
          <a:p>
            <a:r>
              <a:rPr lang="en-US" sz="1800" dirty="0"/>
              <a:t>He did this by entering a printout of the data that corresponded to conditions in the middle of the original simulation. </a:t>
            </a:r>
          </a:p>
          <a:p>
            <a:r>
              <a:rPr lang="en-US" sz="1800" dirty="0"/>
              <a:t>To his surprise, the weather that the machine began to predict was completely different from the previous calculation. </a:t>
            </a:r>
          </a:p>
          <a:p>
            <a:r>
              <a:rPr lang="en-US" sz="1800" dirty="0"/>
              <a:t>The culprit: a rounded decimal number on the computer printout. </a:t>
            </a:r>
          </a:p>
          <a:p>
            <a:r>
              <a:rPr lang="en-US" sz="1800" dirty="0">
                <a:solidFill>
                  <a:srgbClr val="002BFF"/>
                </a:solidFill>
              </a:rPr>
              <a:t>The computer worked with 6-digit precision, but the printout rounded variables off to a 3-digit number, so a value like 0.506127 printed as 0.506. </a:t>
            </a:r>
          </a:p>
          <a:p>
            <a:r>
              <a:rPr lang="en-US" sz="1800" dirty="0"/>
              <a:t>This difference is tiny, and the consensus at the time would have been that it should have no practical effect. </a:t>
            </a:r>
          </a:p>
          <a:p>
            <a:r>
              <a:rPr lang="en-US" sz="1800" dirty="0">
                <a:solidFill>
                  <a:srgbClr val="002BFF"/>
                </a:solidFill>
              </a:rPr>
              <a:t>However, Lorenz discovered that small changes in initial conditions produced large changes in long-term outcome.</a:t>
            </a:r>
          </a:p>
          <a:p>
            <a:endParaRPr lang="en-US" sz="1800" dirty="0"/>
          </a:p>
        </p:txBody>
      </p:sp>
    </p:spTree>
    <p:extLst>
      <p:ext uri="{BB962C8B-B14F-4D97-AF65-F5344CB8AC3E}">
        <p14:creationId xmlns:p14="http://schemas.microsoft.com/office/powerpoint/2010/main" val="255507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5C24F-5D43-6249-8615-3B3E130A7087}"/>
              </a:ext>
            </a:extLst>
          </p:cNvPr>
          <p:cNvSpPr>
            <a:spLocks noGrp="1"/>
          </p:cNvSpPr>
          <p:nvPr>
            <p:ph type="title"/>
          </p:nvPr>
        </p:nvSpPr>
        <p:spPr/>
        <p:txBody>
          <a:bodyPr/>
          <a:lstStyle/>
          <a:p>
            <a:r>
              <a:rPr lang="en-US" dirty="0"/>
              <a:t>Discovery of Chaos</a:t>
            </a:r>
          </a:p>
        </p:txBody>
      </p:sp>
      <p:sp>
        <p:nvSpPr>
          <p:cNvPr id="3" name="Content Placeholder 2">
            <a:extLst>
              <a:ext uri="{FF2B5EF4-FFF2-40B4-BE49-F238E27FC236}">
                <a16:creationId xmlns:a16="http://schemas.microsoft.com/office/drawing/2014/main" id="{FBAD9766-2369-314E-BB77-FF7FEC63F933}"/>
              </a:ext>
            </a:extLst>
          </p:cNvPr>
          <p:cNvSpPr>
            <a:spLocks noGrp="1"/>
          </p:cNvSpPr>
          <p:nvPr>
            <p:ph idx="1"/>
          </p:nvPr>
        </p:nvSpPr>
        <p:spPr/>
        <p:txBody>
          <a:bodyPr>
            <a:noAutofit/>
          </a:bodyPr>
          <a:lstStyle/>
          <a:p>
            <a:r>
              <a:rPr lang="en-US" sz="1800" dirty="0"/>
              <a:t>Lorenz's discovery, which gave its name to Lorenz attractors, showed that even detailed atmospheric modelling cannot, in general, make precise long-term weather predictions. </a:t>
            </a:r>
          </a:p>
          <a:p>
            <a:r>
              <a:rPr lang="en-US" sz="1800" dirty="0"/>
              <a:t>His work on the topic, assisted by Ellen Fetter, culminated in the publication of his 1963 paper "</a:t>
            </a:r>
            <a:r>
              <a:rPr lang="en-US" sz="1800" dirty="0">
                <a:solidFill>
                  <a:srgbClr val="002BFF"/>
                </a:solidFill>
              </a:rPr>
              <a:t>Deterministic Nonperiodic Flow</a:t>
            </a:r>
            <a:r>
              <a:rPr lang="en-US" sz="1800" dirty="0"/>
              <a:t>" in Journal of the Atmospheric Sciences, and with it, the foundation of chaos theory.</a:t>
            </a:r>
          </a:p>
          <a:p>
            <a:r>
              <a:rPr lang="en-US" sz="1800" dirty="0"/>
              <a:t>He states in that paper: </a:t>
            </a:r>
          </a:p>
          <a:p>
            <a:pPr marL="922338" indent="0">
              <a:buNone/>
            </a:pPr>
            <a:r>
              <a:rPr lang="en-US" sz="1600" dirty="0">
                <a:solidFill>
                  <a:srgbClr val="002BFF"/>
                </a:solidFill>
              </a:rPr>
              <a:t>"Two states differing by imperceptible amounts may eventually evolve into two considerably different states . If there is any error whatever in observing the present state, and in any real system such errors seem inevitable, an acceptable prediction of an instantaneous state in the distant future may well be impossible.</a:t>
            </a:r>
          </a:p>
          <a:p>
            <a:pPr marL="922338" indent="0">
              <a:buNone/>
            </a:pPr>
            <a:r>
              <a:rPr lang="en-US" sz="1600" dirty="0">
                <a:solidFill>
                  <a:srgbClr val="002BFF"/>
                </a:solidFill>
              </a:rPr>
              <a:t>In view of the inevitable inaccuracy and incompleteness of weather observations, precise very-long-range forecasting would seem to be nonexistent."</a:t>
            </a:r>
          </a:p>
          <a:p>
            <a:r>
              <a:rPr lang="en-US" sz="1800" dirty="0"/>
              <a:t>His description of the butterfly effect, the idea that small changes can have large consequences, followed in 1969.</a:t>
            </a:r>
          </a:p>
          <a:p>
            <a:endParaRPr lang="en-US" sz="1800" dirty="0"/>
          </a:p>
        </p:txBody>
      </p:sp>
    </p:spTree>
    <p:extLst>
      <p:ext uri="{BB962C8B-B14F-4D97-AF65-F5344CB8AC3E}">
        <p14:creationId xmlns:p14="http://schemas.microsoft.com/office/powerpoint/2010/main" val="357607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5C24F-5D43-6249-8615-3B3E130A7087}"/>
              </a:ext>
            </a:extLst>
          </p:cNvPr>
          <p:cNvSpPr>
            <a:spLocks noGrp="1"/>
          </p:cNvSpPr>
          <p:nvPr>
            <p:ph type="title"/>
          </p:nvPr>
        </p:nvSpPr>
        <p:spPr/>
        <p:txBody>
          <a:bodyPr/>
          <a:lstStyle/>
          <a:p>
            <a:r>
              <a:rPr lang="en-US" dirty="0"/>
              <a:t>Discovery of Chaos</a:t>
            </a:r>
          </a:p>
        </p:txBody>
      </p:sp>
      <p:sp>
        <p:nvSpPr>
          <p:cNvPr id="3" name="Content Placeholder 2">
            <a:extLst>
              <a:ext uri="{FF2B5EF4-FFF2-40B4-BE49-F238E27FC236}">
                <a16:creationId xmlns:a16="http://schemas.microsoft.com/office/drawing/2014/main" id="{FBAD9766-2369-314E-BB77-FF7FEC63F933}"/>
              </a:ext>
            </a:extLst>
          </p:cNvPr>
          <p:cNvSpPr>
            <a:spLocks noGrp="1"/>
          </p:cNvSpPr>
          <p:nvPr>
            <p:ph idx="1"/>
          </p:nvPr>
        </p:nvSpPr>
        <p:spPr/>
        <p:txBody>
          <a:bodyPr>
            <a:noAutofit/>
          </a:bodyPr>
          <a:lstStyle/>
          <a:p>
            <a:r>
              <a:rPr lang="en-US" sz="1800" dirty="0"/>
              <a:t>Lorenz's insights on deterministic chaos resonated widely starting in the 1970s and 80s, when it spurred new fields of study in virtually every branch of science, from biology to geology to physics. </a:t>
            </a:r>
          </a:p>
          <a:p>
            <a:r>
              <a:rPr lang="en-US" sz="1800" dirty="0"/>
              <a:t>In meteorology, it led to the conclusion that it may be fundamentally impossible to predict weather beyond two or three weeks with a reasonable degree of accuracy. </a:t>
            </a:r>
          </a:p>
          <a:p>
            <a:r>
              <a:rPr lang="en-US" sz="1800" dirty="0"/>
              <a:t>However, the recognition of chaos has led to improvements in weather forecasting, as now forecasters recognize that measurements are imperfect and thus run many simulations starting from slightly different conditions, called </a:t>
            </a:r>
            <a:r>
              <a:rPr lang="en-US" sz="1800" dirty="0">
                <a:solidFill>
                  <a:srgbClr val="002BFF"/>
                </a:solidFill>
              </a:rPr>
              <a:t>ensemble forecasting</a:t>
            </a:r>
            <a:r>
              <a:rPr lang="en-US" sz="1800" dirty="0"/>
              <a:t>.</a:t>
            </a:r>
          </a:p>
          <a:p>
            <a:r>
              <a:rPr lang="en-US" sz="1800" dirty="0"/>
              <a:t>Of the seminal significance of Lorenz's work, Kerry Emanuel, a prominent meteorologist and climate scientist at MIT, has stated:</a:t>
            </a:r>
          </a:p>
          <a:p>
            <a:pPr marL="922338" indent="0">
              <a:buNone/>
            </a:pPr>
            <a:r>
              <a:rPr lang="en-US" sz="1800" dirty="0">
                <a:solidFill>
                  <a:srgbClr val="002BFF"/>
                </a:solidFill>
              </a:rPr>
              <a:t>"By showing that certain deterministic systems have formal predictability limits, Ed put the last nail in the coffin of the Cartesian universe and fomented what some have called the third scientific revolution of the 20th century, following on the heels of relativity and quantum physics."</a:t>
            </a:r>
          </a:p>
          <a:p>
            <a:endParaRPr lang="en-US" sz="1800" dirty="0"/>
          </a:p>
        </p:txBody>
      </p:sp>
    </p:spTree>
    <p:extLst>
      <p:ext uri="{BB962C8B-B14F-4D97-AF65-F5344CB8AC3E}">
        <p14:creationId xmlns:p14="http://schemas.microsoft.com/office/powerpoint/2010/main" val="4110142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3926A8-B7A5-9248-BF47-19139A30CCE9}"/>
              </a:ext>
            </a:extLst>
          </p:cNvPr>
          <p:cNvSpPr>
            <a:spLocks noGrp="1"/>
          </p:cNvSpPr>
          <p:nvPr>
            <p:ph type="title"/>
          </p:nvPr>
        </p:nvSpPr>
        <p:spPr/>
        <p:txBody>
          <a:bodyPr/>
          <a:lstStyle/>
          <a:p>
            <a:r>
              <a:rPr lang="en-US" dirty="0"/>
              <a:t>Lorenz Attractor</a:t>
            </a:r>
          </a:p>
        </p:txBody>
      </p:sp>
      <p:sp>
        <p:nvSpPr>
          <p:cNvPr id="6" name="Content Placeholder 5">
            <a:extLst>
              <a:ext uri="{FF2B5EF4-FFF2-40B4-BE49-F238E27FC236}">
                <a16:creationId xmlns:a16="http://schemas.microsoft.com/office/drawing/2014/main" id="{F74B4B35-B29C-954C-95D3-6E0F2E5D6DC2}"/>
              </a:ext>
            </a:extLst>
          </p:cNvPr>
          <p:cNvSpPr>
            <a:spLocks noGrp="1"/>
          </p:cNvSpPr>
          <p:nvPr>
            <p:ph idx="1"/>
          </p:nvPr>
        </p:nvSpPr>
        <p:spPr/>
        <p:txBody>
          <a:bodyPr>
            <a:normAutofit/>
          </a:bodyPr>
          <a:lstStyle/>
          <a:p>
            <a:r>
              <a:rPr lang="en-US" sz="2400" dirty="0"/>
              <a:t>An easy way to visualize a chaotic attractor is to start with a point in the basin of attraction of the attractor, and then simply plot its subsequent orbit. </a:t>
            </a:r>
          </a:p>
          <a:p>
            <a:r>
              <a:rPr lang="en-US" sz="2400" dirty="0"/>
              <a:t>Because of the topological transitivity condition (“mixing”), this is likely to produce a picture of the entire final attractor, and indeed both orbits shown in the figure on the right give a picture of the general shape of the Lorenz attractor. </a:t>
            </a:r>
          </a:p>
          <a:p>
            <a:r>
              <a:rPr lang="en-US" sz="2400" dirty="0">
                <a:solidFill>
                  <a:srgbClr val="002BFF"/>
                </a:solidFill>
              </a:rPr>
              <a:t>This attractor results from a simple three-dimensional model of the Lorenz weather system. </a:t>
            </a:r>
          </a:p>
          <a:p>
            <a:r>
              <a:rPr lang="en-US" sz="2400" dirty="0"/>
              <a:t>The Lorenz attractor is perhaps one of the best-known chaotic system diagrams, probably because it is not only one of the first, but it is also one of the most complex, and as such gives rise to a very interesting pattern that, with a little imagination, looks like the wings of a butterfly. </a:t>
            </a:r>
          </a:p>
        </p:txBody>
      </p:sp>
      <p:pic>
        <p:nvPicPr>
          <p:cNvPr id="8" name="Content Placeholder 12" descr="A picture containing furniture&#10;&#10;Description automatically generated">
            <a:extLst>
              <a:ext uri="{FF2B5EF4-FFF2-40B4-BE49-F238E27FC236}">
                <a16:creationId xmlns:a16="http://schemas.microsoft.com/office/drawing/2014/main" id="{35044BAA-FE80-3B4F-88AD-4BD47668361C}"/>
              </a:ext>
            </a:extLst>
          </p:cNvPr>
          <p:cNvPicPr>
            <a:picLocks noChangeAspect="1"/>
          </p:cNvPicPr>
          <p:nvPr/>
        </p:nvPicPr>
        <p:blipFill>
          <a:blip r:embed="rId2"/>
          <a:stretch>
            <a:fillRect/>
          </a:stretch>
        </p:blipFill>
        <p:spPr>
          <a:xfrm>
            <a:off x="10155919" y="159654"/>
            <a:ext cx="1513567" cy="1513567"/>
          </a:xfrm>
          <a:prstGeom prst="rect">
            <a:avLst/>
          </a:prstGeom>
        </p:spPr>
      </p:pic>
    </p:spTree>
    <p:extLst>
      <p:ext uri="{BB962C8B-B14F-4D97-AF65-F5344CB8AC3E}">
        <p14:creationId xmlns:p14="http://schemas.microsoft.com/office/powerpoint/2010/main" val="210541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B0B1-D17D-3640-AD47-7E4E776F3F80}"/>
              </a:ext>
            </a:extLst>
          </p:cNvPr>
          <p:cNvSpPr>
            <a:spLocks noGrp="1"/>
          </p:cNvSpPr>
          <p:nvPr>
            <p:ph type="title"/>
          </p:nvPr>
        </p:nvSpPr>
        <p:spPr/>
        <p:txBody>
          <a:bodyPr/>
          <a:lstStyle/>
          <a:p>
            <a:r>
              <a:rPr lang="en-US" dirty="0"/>
              <a:t>Lorenz Attractor</a:t>
            </a:r>
          </a:p>
        </p:txBody>
      </p:sp>
      <p:sp>
        <p:nvSpPr>
          <p:cNvPr id="3" name="Content Placeholder 2">
            <a:extLst>
              <a:ext uri="{FF2B5EF4-FFF2-40B4-BE49-F238E27FC236}">
                <a16:creationId xmlns:a16="http://schemas.microsoft.com/office/drawing/2014/main" id="{A6CB6F5D-7E2C-F246-A7A1-59CB7BB5725D}"/>
              </a:ext>
            </a:extLst>
          </p:cNvPr>
          <p:cNvSpPr>
            <a:spLocks noGrp="1"/>
          </p:cNvSpPr>
          <p:nvPr>
            <p:ph idx="1"/>
          </p:nvPr>
        </p:nvSpPr>
        <p:spPr/>
        <p:txBody>
          <a:bodyPr>
            <a:normAutofit/>
          </a:bodyPr>
          <a:lstStyle/>
          <a:p>
            <a:r>
              <a:rPr lang="en-US" sz="2400" dirty="0">
                <a:solidFill>
                  <a:srgbClr val="0E1CFF"/>
                </a:solidFill>
              </a:rPr>
              <a:t>Unlike fixed-point attractors and limit cycles, strange attractors that arise from chaotic systems have great detail and complexity. </a:t>
            </a:r>
          </a:p>
          <a:p>
            <a:r>
              <a:rPr lang="en-US" sz="2400" dirty="0"/>
              <a:t>Strange attractors occur in both continuous dynamical systems (such as the Lorenz system) and in some discrete systems (such as the </a:t>
            </a:r>
            <a:r>
              <a:rPr lang="en-US" sz="2400" dirty="0" err="1"/>
              <a:t>Hénon</a:t>
            </a:r>
            <a:r>
              <a:rPr lang="en-US" sz="2400" dirty="0"/>
              <a:t> map). </a:t>
            </a:r>
          </a:p>
          <a:p>
            <a:r>
              <a:rPr lang="en-US" sz="2400" dirty="0"/>
              <a:t>Other discrete dynamical systems have a </a:t>
            </a:r>
            <a:r>
              <a:rPr lang="en-US" sz="2400" dirty="0">
                <a:solidFill>
                  <a:srgbClr val="0E1CFF"/>
                </a:solidFill>
              </a:rPr>
              <a:t>repelling structure </a:t>
            </a:r>
            <a:r>
              <a:rPr lang="en-US" sz="2400" dirty="0"/>
              <a:t>called a Julia set, which forms at the boundary between basins of attraction of fixed points, as near the boundaries of the Mandelbrot set</a:t>
            </a:r>
          </a:p>
          <a:p>
            <a:r>
              <a:rPr lang="en-US" sz="2400" dirty="0"/>
              <a:t>Julia sets can be thought of as strange </a:t>
            </a:r>
            <a:r>
              <a:rPr lang="en-US" sz="2400" dirty="0" err="1"/>
              <a:t>repellers</a:t>
            </a:r>
            <a:r>
              <a:rPr lang="en-US" sz="2400" dirty="0"/>
              <a:t>. </a:t>
            </a:r>
          </a:p>
          <a:p>
            <a:r>
              <a:rPr lang="en-US" sz="2400" dirty="0">
                <a:solidFill>
                  <a:srgbClr val="002BFF"/>
                </a:solidFill>
              </a:rPr>
              <a:t>Both strange attractors and Julia sets typically have a fractal structure, and the fractal dimension can be calculated for them</a:t>
            </a:r>
            <a:r>
              <a:rPr lang="en-US" sz="2400" dirty="0"/>
              <a:t>. </a:t>
            </a:r>
          </a:p>
        </p:txBody>
      </p:sp>
      <p:pic>
        <p:nvPicPr>
          <p:cNvPr id="6" name="Content Placeholder 12" descr="A picture containing furniture&#10;&#10;Description automatically generated">
            <a:extLst>
              <a:ext uri="{FF2B5EF4-FFF2-40B4-BE49-F238E27FC236}">
                <a16:creationId xmlns:a16="http://schemas.microsoft.com/office/drawing/2014/main" id="{71F28A01-CBC1-DC48-9C20-0A640A9A6DA9}"/>
              </a:ext>
            </a:extLst>
          </p:cNvPr>
          <p:cNvPicPr>
            <a:picLocks noChangeAspect="1"/>
          </p:cNvPicPr>
          <p:nvPr/>
        </p:nvPicPr>
        <p:blipFill>
          <a:blip r:embed="rId2"/>
          <a:stretch>
            <a:fillRect/>
          </a:stretch>
        </p:blipFill>
        <p:spPr>
          <a:xfrm>
            <a:off x="10155919" y="159654"/>
            <a:ext cx="1513567" cy="1513567"/>
          </a:xfrm>
          <a:prstGeom prst="rect">
            <a:avLst/>
          </a:prstGeom>
        </p:spPr>
      </p:pic>
      <p:sp>
        <p:nvSpPr>
          <p:cNvPr id="4" name="TextBox 3">
            <a:extLst>
              <a:ext uri="{FF2B5EF4-FFF2-40B4-BE49-F238E27FC236}">
                <a16:creationId xmlns:a16="http://schemas.microsoft.com/office/drawing/2014/main" id="{349C70BB-13CA-B9F7-171E-939B813F9BAB}"/>
              </a:ext>
            </a:extLst>
          </p:cNvPr>
          <p:cNvSpPr txBox="1"/>
          <p:nvPr/>
        </p:nvSpPr>
        <p:spPr>
          <a:xfrm>
            <a:off x="7658100" y="5943600"/>
            <a:ext cx="2983230" cy="369332"/>
          </a:xfrm>
          <a:prstGeom prst="rect">
            <a:avLst/>
          </a:prstGeom>
          <a:noFill/>
        </p:spPr>
        <p:txBody>
          <a:bodyPr wrap="square" rtlCol="0">
            <a:spAutoFit/>
          </a:bodyPr>
          <a:lstStyle/>
          <a:p>
            <a:r>
              <a:rPr lang="en-US" dirty="0"/>
              <a:t>Ended here 1/24/2024</a:t>
            </a:r>
          </a:p>
        </p:txBody>
      </p:sp>
    </p:spTree>
    <p:extLst>
      <p:ext uri="{BB962C8B-B14F-4D97-AF65-F5344CB8AC3E}">
        <p14:creationId xmlns:p14="http://schemas.microsoft.com/office/powerpoint/2010/main" val="1630611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book&#10;&#10;Description automatically generated">
            <a:extLst>
              <a:ext uri="{FF2B5EF4-FFF2-40B4-BE49-F238E27FC236}">
                <a16:creationId xmlns:a16="http://schemas.microsoft.com/office/drawing/2014/main" id="{B3239431-B4C5-E480-23D2-BF4C9B3B680A}"/>
              </a:ext>
            </a:extLst>
          </p:cNvPr>
          <p:cNvPicPr>
            <a:picLocks noChangeAspect="1"/>
          </p:cNvPicPr>
          <p:nvPr/>
        </p:nvPicPr>
        <p:blipFill>
          <a:blip r:embed="rId2"/>
          <a:stretch>
            <a:fillRect/>
          </a:stretch>
        </p:blipFill>
        <p:spPr>
          <a:xfrm>
            <a:off x="646761" y="190745"/>
            <a:ext cx="10898478" cy="6476511"/>
          </a:xfrm>
          <a:prstGeom prst="rect">
            <a:avLst/>
          </a:prstGeom>
        </p:spPr>
      </p:pic>
    </p:spTree>
    <p:extLst>
      <p:ext uri="{BB962C8B-B14F-4D97-AF65-F5344CB8AC3E}">
        <p14:creationId xmlns:p14="http://schemas.microsoft.com/office/powerpoint/2010/main" val="352656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3881-34FE-3247-8FF1-8D91837DBC3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03EFF96-32FB-4346-A9E9-A5606D183C15}"/>
              </a:ext>
            </a:extLst>
          </p:cNvPr>
          <p:cNvSpPr>
            <a:spLocks noGrp="1"/>
          </p:cNvSpPr>
          <p:nvPr>
            <p:ph idx="1"/>
          </p:nvPr>
        </p:nvSpPr>
        <p:spPr/>
        <p:txBody>
          <a:bodyPr>
            <a:normAutofit/>
          </a:bodyPr>
          <a:lstStyle/>
          <a:p>
            <a:r>
              <a:rPr lang="en-US" sz="2000" dirty="0">
                <a:solidFill>
                  <a:srgbClr val="002BFF"/>
                </a:solidFill>
              </a:rPr>
              <a:t>Small differences in initial conditions</a:t>
            </a:r>
            <a:r>
              <a:rPr lang="en-US" sz="2000" dirty="0"/>
              <a:t>, such as those due to errors in measurements or due to rounding errors in numerical computation, </a:t>
            </a:r>
            <a:r>
              <a:rPr lang="en-US" sz="2000" dirty="0">
                <a:solidFill>
                  <a:srgbClr val="002BFF"/>
                </a:solidFill>
              </a:rPr>
              <a:t>can yield widely diverging outcomes </a:t>
            </a:r>
            <a:r>
              <a:rPr lang="en-US" sz="2000" dirty="0"/>
              <a:t>for such dynamical systems, rendering long-term prediction of their behavior impossible in general (</a:t>
            </a:r>
            <a:r>
              <a:rPr lang="en-US" sz="2000" dirty="0">
                <a:solidFill>
                  <a:srgbClr val="002BFF"/>
                </a:solidFill>
              </a:rPr>
              <a:t>positive Lyapunov exponent</a:t>
            </a:r>
            <a:r>
              <a:rPr lang="en-US" sz="2000" dirty="0"/>
              <a:t>)</a:t>
            </a:r>
          </a:p>
          <a:p>
            <a:r>
              <a:rPr lang="en-US" sz="2000" dirty="0"/>
              <a:t>This can happen even though these systems are deterministic, meaning that their future behavior follows a unique evolution and is fully determined by their initial conditions, with no random elements involved.</a:t>
            </a:r>
          </a:p>
          <a:p>
            <a:r>
              <a:rPr lang="en-US" sz="2000" dirty="0"/>
              <a:t>In other words, </a:t>
            </a:r>
            <a:r>
              <a:rPr lang="en-US" sz="2000" dirty="0">
                <a:solidFill>
                  <a:srgbClr val="002BFF"/>
                </a:solidFill>
              </a:rPr>
              <a:t>the deterministic nature of these systems does not make them predictable</a:t>
            </a:r>
            <a:r>
              <a:rPr lang="en-US" sz="2000" dirty="0"/>
              <a:t>.</a:t>
            </a:r>
          </a:p>
          <a:p>
            <a:r>
              <a:rPr lang="en-US" sz="2000" dirty="0"/>
              <a:t>This behavior is known as deterministic chaos, or simply chaos. The theory was summarized by Edward Lorenz as:</a:t>
            </a:r>
          </a:p>
          <a:p>
            <a:pPr marL="458788" indent="0" algn="ctr">
              <a:buNone/>
            </a:pPr>
            <a:r>
              <a:rPr lang="en-US" sz="2000" dirty="0">
                <a:solidFill>
                  <a:srgbClr val="C00000"/>
                </a:solidFill>
              </a:rPr>
              <a:t>Chaos: When the present determines the future, but the approximate</a:t>
            </a:r>
          </a:p>
          <a:p>
            <a:pPr marL="458788" indent="0" algn="ctr">
              <a:buNone/>
            </a:pPr>
            <a:r>
              <a:rPr lang="en-US" sz="2000" dirty="0">
                <a:solidFill>
                  <a:srgbClr val="C00000"/>
                </a:solidFill>
              </a:rPr>
              <a:t>present does not approximately determine the future.</a:t>
            </a:r>
          </a:p>
          <a:p>
            <a:endParaRPr lang="en-US" sz="2000" dirty="0"/>
          </a:p>
        </p:txBody>
      </p:sp>
    </p:spTree>
    <p:extLst>
      <p:ext uri="{BB962C8B-B14F-4D97-AF65-F5344CB8AC3E}">
        <p14:creationId xmlns:p14="http://schemas.microsoft.com/office/powerpoint/2010/main" val="1775065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44342" y="487465"/>
            <a:ext cx="5181600" cy="1143000"/>
          </a:xfrm>
        </p:spPr>
        <p:txBody>
          <a:bodyPr>
            <a:noAutofit/>
          </a:bodyPr>
          <a:lstStyle/>
          <a:p>
            <a:r>
              <a:rPr lang="en-US" sz="3200" dirty="0"/>
              <a:t>Atmospheric Circulations:</a:t>
            </a:r>
            <a:br>
              <a:rPr lang="en-US" sz="3200" dirty="0"/>
            </a:br>
            <a:r>
              <a:rPr lang="en-US" sz="3200" dirty="0"/>
              <a:t>Origin of the Lorenz Equations</a:t>
            </a:r>
            <a:br>
              <a:rPr lang="en-US" sz="3200" dirty="0"/>
            </a:br>
            <a:endParaRPr lang="en-US" sz="3200" dirty="0">
              <a:solidFill>
                <a:srgbClr val="800000"/>
              </a:solidFill>
            </a:endParaRPr>
          </a:p>
        </p:txBody>
      </p:sp>
      <p:sp>
        <p:nvSpPr>
          <p:cNvPr id="6" name="Content Placeholder 5"/>
          <p:cNvSpPr>
            <a:spLocks noGrp="1"/>
          </p:cNvSpPr>
          <p:nvPr>
            <p:ph sz="half" idx="1"/>
          </p:nvPr>
        </p:nvSpPr>
        <p:spPr>
          <a:xfrm>
            <a:off x="304800" y="393816"/>
            <a:ext cx="5279572" cy="6234801"/>
          </a:xfrm>
        </p:spPr>
        <p:txBody>
          <a:bodyPr>
            <a:noAutofit/>
          </a:bodyPr>
          <a:lstStyle/>
          <a:p>
            <a:r>
              <a:rPr lang="en-US" sz="1600" dirty="0"/>
              <a:t>Atmospheric circulation is the large-scale movement of air, and the means (together with the smaller ocean circulation) by which thermal energy is distributed on the surface of the Earth.</a:t>
            </a:r>
          </a:p>
          <a:p>
            <a:r>
              <a:rPr lang="en-US" sz="1600" dirty="0"/>
              <a:t>The large-scale structure of the atmospheric circulation varies from year to year, but the basic climatological structure remains fairly constant. </a:t>
            </a:r>
          </a:p>
          <a:p>
            <a:r>
              <a:rPr lang="en-US" sz="1600" dirty="0"/>
              <a:t>Individual weather systems – mid-latitude depressions, or tropical convective cells – occur "randomly", and it is accepted that weather cannot be predicted beyond a fairly short limit: perhaps a month in theory, or (currently) about ten days in practice (see Chaos theory and Butterfly effect). </a:t>
            </a:r>
          </a:p>
          <a:p>
            <a:r>
              <a:rPr lang="en-US" sz="1600" dirty="0"/>
              <a:t>As a rule, the "cells" of Earth's atmosphere shift </a:t>
            </a:r>
            <a:r>
              <a:rPr lang="en-US" sz="1600" dirty="0" err="1"/>
              <a:t>polewards</a:t>
            </a:r>
            <a:r>
              <a:rPr lang="en-US" sz="1600" dirty="0"/>
              <a:t> in warmer climates (</a:t>
            </a:r>
            <a:r>
              <a:rPr lang="en-US" sz="1600" dirty="0" err="1"/>
              <a:t>interglacials</a:t>
            </a:r>
            <a:r>
              <a:rPr lang="en-US" sz="1600" dirty="0"/>
              <a:t> compared to </a:t>
            </a:r>
            <a:r>
              <a:rPr lang="en-US" sz="1600" dirty="0" err="1"/>
              <a:t>glacials</a:t>
            </a:r>
            <a:r>
              <a:rPr lang="en-US" sz="1600" dirty="0"/>
              <a:t>), but remain largely constant even due to continental drift</a:t>
            </a:r>
          </a:p>
          <a:p>
            <a:r>
              <a:rPr lang="en-US" sz="1600" dirty="0"/>
              <a:t>They are, fundamentally, a property of the Earth's size, rotation rate, heating and atmospheric depth, all of which change little. </a:t>
            </a:r>
          </a:p>
          <a:p>
            <a:r>
              <a:rPr lang="en-US" sz="1600" dirty="0"/>
              <a:t>Tectonic uplift can significantly alter major elements of the circulation patterns, i.e., the jet stream.</a:t>
            </a:r>
          </a:p>
          <a:p>
            <a:r>
              <a:rPr lang="en-US" sz="1600" dirty="0"/>
              <a:t>Plate tectonics shift ocean currents. </a:t>
            </a:r>
          </a:p>
          <a:p>
            <a:endParaRPr lang="en-US" sz="1600" dirty="0"/>
          </a:p>
          <a:p>
            <a:endParaRPr lang="en-US" sz="1600" dirty="0"/>
          </a:p>
        </p:txBody>
      </p:sp>
      <p:pic>
        <p:nvPicPr>
          <p:cNvPr id="3" name="Content Placeholder 2" descr="Earth_Global_Circulation.jpg"/>
          <p:cNvPicPr>
            <a:picLocks noGrp="1" noChangeAspect="1"/>
          </p:cNvPicPr>
          <p:nvPr>
            <p:ph sz="half" idx="2"/>
          </p:nvPr>
        </p:nvPicPr>
        <p:blipFill>
          <a:blip r:embed="rId2">
            <a:extLst>
              <a:ext uri="{28A0092B-C50C-407E-A947-70E740481C1C}">
                <a14:useLocalDpi xmlns:a14="http://schemas.microsoft.com/office/drawing/2010/main" val="0"/>
              </a:ext>
            </a:extLst>
          </a:blip>
          <a:srcRect t="-15314" b="-15314"/>
          <a:stretch>
            <a:fillRect/>
          </a:stretch>
        </p:blipFill>
        <p:spPr>
          <a:xfrm>
            <a:off x="6784894" y="1705882"/>
            <a:ext cx="3981078" cy="4303032"/>
          </a:xfrm>
        </p:spPr>
      </p:pic>
      <p:sp>
        <p:nvSpPr>
          <p:cNvPr id="7" name="TextBox 6">
            <a:extLst>
              <a:ext uri="{FF2B5EF4-FFF2-40B4-BE49-F238E27FC236}">
                <a16:creationId xmlns:a16="http://schemas.microsoft.com/office/drawing/2014/main" id="{434789B0-52CA-2449-9CF2-2F628DCD1A06}"/>
              </a:ext>
            </a:extLst>
          </p:cNvPr>
          <p:cNvSpPr txBox="1"/>
          <p:nvPr/>
        </p:nvSpPr>
        <p:spPr>
          <a:xfrm>
            <a:off x="6444342" y="5899665"/>
            <a:ext cx="5181600" cy="369332"/>
          </a:xfrm>
          <a:prstGeom prst="rect">
            <a:avLst/>
          </a:prstGeom>
          <a:noFill/>
        </p:spPr>
        <p:txBody>
          <a:bodyPr wrap="square" rtlCol="0">
            <a:spAutoFit/>
          </a:bodyPr>
          <a:lstStyle/>
          <a:p>
            <a:r>
              <a:rPr lang="en-US" dirty="0">
                <a:solidFill>
                  <a:srgbClr val="800000"/>
                </a:solidFill>
              </a:rPr>
              <a:t>http://</a:t>
            </a:r>
            <a:r>
              <a:rPr lang="en-US" dirty="0" err="1">
                <a:solidFill>
                  <a:srgbClr val="800000"/>
                </a:solidFill>
              </a:rPr>
              <a:t>en.wikipedia.org</a:t>
            </a:r>
            <a:r>
              <a:rPr lang="en-US" dirty="0">
                <a:solidFill>
                  <a:srgbClr val="800000"/>
                </a:solidFill>
              </a:rPr>
              <a:t>/wiki/</a:t>
            </a:r>
            <a:r>
              <a:rPr lang="en-US" dirty="0" err="1">
                <a:solidFill>
                  <a:srgbClr val="800000"/>
                </a:solidFill>
              </a:rPr>
              <a:t>Atmospheric_circulation</a:t>
            </a:r>
            <a:endParaRPr lang="en-US" dirty="0"/>
          </a:p>
        </p:txBody>
      </p:sp>
    </p:spTree>
    <p:extLst>
      <p:ext uri="{BB962C8B-B14F-4D97-AF65-F5344CB8AC3E}">
        <p14:creationId xmlns:p14="http://schemas.microsoft.com/office/powerpoint/2010/main" val="3703772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DA99-8C44-4549-A625-4E0D40F65C4B}"/>
              </a:ext>
            </a:extLst>
          </p:cNvPr>
          <p:cNvSpPr>
            <a:spLocks noGrp="1"/>
          </p:cNvSpPr>
          <p:nvPr>
            <p:ph type="title"/>
          </p:nvPr>
        </p:nvSpPr>
        <p:spPr/>
        <p:txBody>
          <a:bodyPr/>
          <a:lstStyle/>
          <a:p>
            <a:r>
              <a:rPr lang="en-US" dirty="0"/>
              <a:t>Lorenz Equations</a:t>
            </a:r>
          </a:p>
        </p:txBody>
      </p:sp>
      <p:pic>
        <p:nvPicPr>
          <p:cNvPr id="40" name="Content Placeholder 39">
            <a:extLst>
              <a:ext uri="{FF2B5EF4-FFF2-40B4-BE49-F238E27FC236}">
                <a16:creationId xmlns:a16="http://schemas.microsoft.com/office/drawing/2014/main" id="{63125587-6943-CA49-8762-54B976315F3E}"/>
              </a:ext>
            </a:extLst>
          </p:cNvPr>
          <p:cNvPicPr>
            <a:picLocks noGrp="1" noChangeAspect="1"/>
          </p:cNvPicPr>
          <p:nvPr>
            <p:ph sz="half" idx="2"/>
          </p:nvPr>
        </p:nvPicPr>
        <p:blipFill>
          <a:blip r:embed="rId2"/>
          <a:stretch>
            <a:fillRect/>
          </a:stretch>
        </p:blipFill>
        <p:spPr>
          <a:xfrm>
            <a:off x="7576894" y="1690688"/>
            <a:ext cx="4121150" cy="3146438"/>
          </a:xfrm>
        </p:spPr>
      </p:pic>
      <p:sp>
        <p:nvSpPr>
          <p:cNvPr id="7" name="AutoShape 2" descr="x">
            <a:extLst>
              <a:ext uri="{FF2B5EF4-FFF2-40B4-BE49-F238E27FC236}">
                <a16:creationId xmlns:a16="http://schemas.microsoft.com/office/drawing/2014/main" id="{7C633A60-72EB-8E42-BFC4-5AA1CC949784}"/>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y">
            <a:extLst>
              <a:ext uri="{FF2B5EF4-FFF2-40B4-BE49-F238E27FC236}">
                <a16:creationId xmlns:a16="http://schemas.microsoft.com/office/drawing/2014/main" id="{F15922A8-B6C6-B04E-AF2D-C297F7236AD0}"/>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z">
            <a:extLst>
              <a:ext uri="{FF2B5EF4-FFF2-40B4-BE49-F238E27FC236}">
                <a16:creationId xmlns:a16="http://schemas.microsoft.com/office/drawing/2014/main" id="{124AE920-CA3B-964C-AF00-8FA5CA454018}"/>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sigma ">
            <a:extLst>
              <a:ext uri="{FF2B5EF4-FFF2-40B4-BE49-F238E27FC236}">
                <a16:creationId xmlns:a16="http://schemas.microsoft.com/office/drawing/2014/main" id="{C2E35870-A54E-1B45-8671-15B069447163}"/>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rho ">
            <a:extLst>
              <a:ext uri="{FF2B5EF4-FFF2-40B4-BE49-F238E27FC236}">
                <a16:creationId xmlns:a16="http://schemas.microsoft.com/office/drawing/2014/main" id="{0B55952A-16A8-FE4D-AB30-494A760E7AA5}"/>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7" descr="\beta ">
            <a:extLst>
              <a:ext uri="{FF2B5EF4-FFF2-40B4-BE49-F238E27FC236}">
                <a16:creationId xmlns:a16="http://schemas.microsoft.com/office/drawing/2014/main" id="{BB4F2FC8-4F73-6547-9F52-409D1A049929}"/>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x">
            <a:extLst>
              <a:ext uri="{FF2B5EF4-FFF2-40B4-BE49-F238E27FC236}">
                <a16:creationId xmlns:a16="http://schemas.microsoft.com/office/drawing/2014/main" id="{C13A2DD9-19F1-DE4A-94D9-06E8766D6782}"/>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y">
            <a:extLst>
              <a:ext uri="{FF2B5EF4-FFF2-40B4-BE49-F238E27FC236}">
                <a16:creationId xmlns:a16="http://schemas.microsoft.com/office/drawing/2014/main" id="{585205F9-2EE0-F84E-B6EE-43219A74FF63}"/>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z">
            <a:extLst>
              <a:ext uri="{FF2B5EF4-FFF2-40B4-BE49-F238E27FC236}">
                <a16:creationId xmlns:a16="http://schemas.microsoft.com/office/drawing/2014/main" id="{7D4E7DCB-7BE3-8341-A064-8C0F8B23140A}"/>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sigma ">
            <a:extLst>
              <a:ext uri="{FF2B5EF4-FFF2-40B4-BE49-F238E27FC236}">
                <a16:creationId xmlns:a16="http://schemas.microsoft.com/office/drawing/2014/main" id="{37C0B3B8-EAB0-C24C-8C75-3159EF32BB51}"/>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3" descr="\rho ">
            <a:extLst>
              <a:ext uri="{FF2B5EF4-FFF2-40B4-BE49-F238E27FC236}">
                <a16:creationId xmlns:a16="http://schemas.microsoft.com/office/drawing/2014/main" id="{1AF69526-74C0-B447-9991-9909E2DA94A5}"/>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4" descr="\beta ">
            <a:extLst>
              <a:ext uri="{FF2B5EF4-FFF2-40B4-BE49-F238E27FC236}">
                <a16:creationId xmlns:a16="http://schemas.microsoft.com/office/drawing/2014/main" id="{B432C884-AD2C-0946-A337-E910B434B57C}"/>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Content Placeholder 29">
            <a:extLst>
              <a:ext uri="{FF2B5EF4-FFF2-40B4-BE49-F238E27FC236}">
                <a16:creationId xmlns:a16="http://schemas.microsoft.com/office/drawing/2014/main" id="{EF149351-CA6E-644B-9F5D-F1260F85B4CA}"/>
              </a:ext>
            </a:extLst>
          </p:cNvPr>
          <p:cNvSpPr>
            <a:spLocks noGrp="1"/>
          </p:cNvSpPr>
          <p:nvPr>
            <p:ph sz="half" idx="1"/>
          </p:nvPr>
        </p:nvSpPr>
        <p:spPr>
          <a:xfrm>
            <a:off x="838199" y="1825625"/>
            <a:ext cx="6380181" cy="4351338"/>
          </a:xfrm>
        </p:spPr>
        <p:txBody>
          <a:bodyPr>
            <a:noAutofit/>
          </a:bodyPr>
          <a:lstStyle/>
          <a:p>
            <a:r>
              <a:rPr lang="en-US" sz="2000" dirty="0"/>
              <a:t>In 1963, Edward Lorenz, with the help of Ellen Fetter, developed his simplified mathematical model for atmospheric convection, based on a mode expansion of fluid convection (</a:t>
            </a:r>
            <a:r>
              <a:rPr lang="en-US" sz="2000" dirty="0">
                <a:solidFill>
                  <a:srgbClr val="0E1CFF"/>
                </a:solidFill>
              </a:rPr>
              <a:t>Saltzman equations</a:t>
            </a:r>
            <a:r>
              <a:rPr lang="en-US" sz="2000" dirty="0"/>
              <a:t>)</a:t>
            </a:r>
          </a:p>
          <a:p>
            <a:r>
              <a:rPr lang="en-US" sz="2000" dirty="0"/>
              <a:t>The model is a system of three ordinary differential equations now known as the Lorenz equations</a:t>
            </a:r>
          </a:p>
          <a:p>
            <a:r>
              <a:rPr lang="en-US" sz="2000" dirty="0">
                <a:solidFill>
                  <a:srgbClr val="0E1CFF"/>
                </a:solidFill>
              </a:rPr>
              <a:t>Here x(t) is proportional to the convective velocity, y(t) is proportional to the horizontal temperature variation, and z(t) is proportional to the vertical temperature variation</a:t>
            </a:r>
          </a:p>
          <a:p>
            <a:endParaRPr lang="en-US" sz="2000"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DD80AA7-F5B7-7341-97D4-47CE86737220}"/>
                  </a:ext>
                </a:extLst>
              </p:cNvPr>
              <p:cNvSpPr txBox="1"/>
              <p:nvPr/>
            </p:nvSpPr>
            <p:spPr>
              <a:xfrm>
                <a:off x="7670202" y="5260489"/>
                <a:ext cx="3926542" cy="120032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𝛽</m:t>
                    </m:r>
                    <m:r>
                      <a:rPr lang="en-US" b="0" i="0" smtClean="0">
                        <a:latin typeface="Cambria Math" panose="02040503050406030204" pitchFamily="18" charset="0"/>
                        <a:ea typeface="Cambria Math" panose="02040503050406030204" pitchFamily="18" charset="0"/>
                      </a:rPr>
                      <m:t> </m:t>
                    </m:r>
                  </m:oMath>
                </a14:m>
                <a:r>
                  <a:rPr lang="en-US" dirty="0"/>
                  <a:t>are system parameters proportional to the Prandtl number, the Rayleigh number, and the thermal diffusivity</a:t>
                </a:r>
              </a:p>
            </p:txBody>
          </p:sp>
        </mc:Choice>
        <mc:Fallback xmlns="">
          <p:sp>
            <p:nvSpPr>
              <p:cNvPr id="45" name="TextBox 44">
                <a:extLst>
                  <a:ext uri="{FF2B5EF4-FFF2-40B4-BE49-F238E27FC236}">
                    <a16:creationId xmlns:a16="http://schemas.microsoft.com/office/drawing/2014/main" id="{9DD80AA7-F5B7-7341-97D4-47CE86737220}"/>
                  </a:ext>
                </a:extLst>
              </p:cNvPr>
              <p:cNvSpPr txBox="1">
                <a:spLocks noRot="1" noChangeAspect="1" noMove="1" noResize="1" noEditPoints="1" noAdjustHandles="1" noChangeArrowheads="1" noChangeShapeType="1" noTextEdit="1"/>
              </p:cNvSpPr>
              <p:nvPr/>
            </p:nvSpPr>
            <p:spPr>
              <a:xfrm>
                <a:off x="7670202" y="5260489"/>
                <a:ext cx="3926542" cy="1200329"/>
              </a:xfrm>
              <a:prstGeom prst="rect">
                <a:avLst/>
              </a:prstGeom>
              <a:blipFill>
                <a:blip r:embed="rId3"/>
                <a:stretch>
                  <a:fillRect l="-968" t="-2083" r="-1290" b="-7292"/>
                </a:stretch>
              </a:blipFill>
            </p:spPr>
            <p:txBody>
              <a:bodyPr/>
              <a:lstStyle/>
              <a:p>
                <a:r>
                  <a:rPr lang="en-US">
                    <a:noFill/>
                  </a:rPr>
                  <a:t> </a:t>
                </a:r>
              </a:p>
            </p:txBody>
          </p:sp>
        </mc:Fallback>
      </mc:AlternateContent>
    </p:spTree>
    <p:extLst>
      <p:ext uri="{BB962C8B-B14F-4D97-AF65-F5344CB8AC3E}">
        <p14:creationId xmlns:p14="http://schemas.microsoft.com/office/powerpoint/2010/main" val="609529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6DFF58-DDB4-054B-A420-0C4CF33B8F4D}"/>
              </a:ext>
            </a:extLst>
          </p:cNvPr>
          <p:cNvSpPr>
            <a:spLocks noGrp="1"/>
          </p:cNvSpPr>
          <p:nvPr>
            <p:ph type="title"/>
          </p:nvPr>
        </p:nvSpPr>
        <p:spPr/>
        <p:txBody>
          <a:bodyPr/>
          <a:lstStyle/>
          <a:p>
            <a:r>
              <a:rPr lang="en-US" dirty="0"/>
              <a:t>Derivation of Lorenz Equations</a:t>
            </a:r>
          </a:p>
        </p:txBody>
      </p:sp>
      <p:sp>
        <p:nvSpPr>
          <p:cNvPr id="6" name="Content Placeholder 5">
            <a:extLst>
              <a:ext uri="{FF2B5EF4-FFF2-40B4-BE49-F238E27FC236}">
                <a16:creationId xmlns:a16="http://schemas.microsoft.com/office/drawing/2014/main" id="{231BF832-2B00-E440-A807-D08D4879602A}"/>
              </a:ext>
            </a:extLst>
          </p:cNvPr>
          <p:cNvSpPr>
            <a:spLocks noGrp="1"/>
          </p:cNvSpPr>
          <p:nvPr>
            <p:ph idx="1"/>
          </p:nvPr>
        </p:nvSpPr>
        <p:spPr/>
        <p:txBody>
          <a:bodyPr>
            <a:normAutofit/>
          </a:bodyPr>
          <a:lstStyle/>
          <a:p>
            <a:r>
              <a:rPr lang="en-US" sz="2000" dirty="0"/>
              <a:t>The Lorenz equations are derived from the </a:t>
            </a:r>
            <a:r>
              <a:rPr lang="en-US" sz="2000" dirty="0" err="1"/>
              <a:t>Oberbeck</a:t>
            </a:r>
            <a:r>
              <a:rPr lang="en-US" sz="2000" dirty="0"/>
              <a:t>–</a:t>
            </a:r>
            <a:r>
              <a:rPr lang="en-US" sz="2000" dirty="0" err="1"/>
              <a:t>Boussinesq</a:t>
            </a:r>
            <a:r>
              <a:rPr lang="en-US" sz="2000" dirty="0"/>
              <a:t> approximation to the equations describing fluid circulation in a shallow layer of fluid, heated uniformly from below and cooled uniformly from above, equations known as Rayleigh–</a:t>
            </a:r>
            <a:r>
              <a:rPr lang="en-US" sz="2000" dirty="0" err="1"/>
              <a:t>Bénard</a:t>
            </a:r>
            <a:r>
              <a:rPr lang="en-US" sz="2000" dirty="0"/>
              <a:t> convection. </a:t>
            </a:r>
          </a:p>
          <a:p>
            <a:r>
              <a:rPr lang="en-US" sz="2000" dirty="0"/>
              <a:t>The fluid is assumed to circulate in two dimensions (vertical and horizontal) with periodic rectangular boundary conditions. </a:t>
            </a:r>
          </a:p>
          <a:p>
            <a:r>
              <a:rPr lang="en-US" sz="2000" dirty="0"/>
              <a:t>The partial differential equations modeling the system's stream function and temperature are subjected to a spectral “</a:t>
            </a:r>
            <a:r>
              <a:rPr lang="en-US" sz="2000" dirty="0" err="1">
                <a:solidFill>
                  <a:srgbClr val="0E1CFF"/>
                </a:solidFill>
              </a:rPr>
              <a:t>Galerkin</a:t>
            </a:r>
            <a:r>
              <a:rPr lang="en-US" sz="2000" dirty="0">
                <a:solidFill>
                  <a:srgbClr val="0E1CFF"/>
                </a:solidFill>
              </a:rPr>
              <a:t> approximation</a:t>
            </a:r>
            <a:r>
              <a:rPr lang="en-US" sz="2000" dirty="0"/>
              <a:t>”: </a:t>
            </a:r>
          </a:p>
          <a:p>
            <a:pPr lvl="1"/>
            <a:r>
              <a:rPr lang="en-US" sz="1800" dirty="0">
                <a:solidFill>
                  <a:srgbClr val="0917FF"/>
                </a:solidFill>
              </a:rPr>
              <a:t>The hydrodynamic fields are expanded in Fourier series</a:t>
            </a:r>
          </a:p>
          <a:p>
            <a:pPr lvl="1"/>
            <a:r>
              <a:rPr lang="en-US" sz="1800" dirty="0">
                <a:solidFill>
                  <a:srgbClr val="0917FF"/>
                </a:solidFill>
              </a:rPr>
              <a:t>Then severely truncated to a single term for the stream function and two terms for the temperature. </a:t>
            </a:r>
          </a:p>
          <a:p>
            <a:r>
              <a:rPr lang="en-US" sz="2000" dirty="0"/>
              <a:t>This reduces the model equations to a set of three coupled, nonlinear ordinary differential equations. </a:t>
            </a:r>
          </a:p>
          <a:p>
            <a:r>
              <a:rPr lang="en-US" sz="2000" dirty="0"/>
              <a:t>The Lorenz system is a reduced version of a larger system studied earlier by Barry Saltzman.</a:t>
            </a:r>
          </a:p>
          <a:p>
            <a:endParaRPr lang="en-US" sz="1800" dirty="0"/>
          </a:p>
        </p:txBody>
      </p:sp>
    </p:spTree>
    <p:extLst>
      <p:ext uri="{BB962C8B-B14F-4D97-AF65-F5344CB8AC3E}">
        <p14:creationId xmlns:p14="http://schemas.microsoft.com/office/powerpoint/2010/main" val="2933221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A32DE3-A9F1-894A-8E2C-412BF8BFC37C}"/>
              </a:ext>
            </a:extLst>
          </p:cNvPr>
          <p:cNvSpPr>
            <a:spLocks noGrp="1"/>
          </p:cNvSpPr>
          <p:nvPr>
            <p:ph type="title"/>
          </p:nvPr>
        </p:nvSpPr>
        <p:spPr>
          <a:xfrm>
            <a:off x="838200" y="20878"/>
            <a:ext cx="10515600" cy="1325563"/>
          </a:xfrm>
        </p:spPr>
        <p:txBody>
          <a:bodyPr>
            <a:normAutofit/>
          </a:bodyPr>
          <a:lstStyle/>
          <a:p>
            <a:r>
              <a:rPr lang="en-US" sz="3600" dirty="0"/>
              <a:t>Examples of Solutions to the Lorenz Equations</a:t>
            </a:r>
          </a:p>
        </p:txBody>
      </p:sp>
      <p:pic>
        <p:nvPicPr>
          <p:cNvPr id="5" name="Picture 4">
            <a:extLst>
              <a:ext uri="{FF2B5EF4-FFF2-40B4-BE49-F238E27FC236}">
                <a16:creationId xmlns:a16="http://schemas.microsoft.com/office/drawing/2014/main" id="{A30E803F-0EF9-D844-8371-4F17A6631E86}"/>
              </a:ext>
            </a:extLst>
          </p:cNvPr>
          <p:cNvPicPr>
            <a:picLocks noChangeAspect="1"/>
          </p:cNvPicPr>
          <p:nvPr/>
        </p:nvPicPr>
        <p:blipFill>
          <a:blip r:embed="rId2"/>
          <a:stretch>
            <a:fillRect/>
          </a:stretch>
        </p:blipFill>
        <p:spPr>
          <a:xfrm>
            <a:off x="2430780" y="1125891"/>
            <a:ext cx="2359740" cy="2286000"/>
          </a:xfrm>
          <a:prstGeom prst="rect">
            <a:avLst/>
          </a:prstGeom>
        </p:spPr>
      </p:pic>
      <p:sp>
        <p:nvSpPr>
          <p:cNvPr id="6" name="TextBox 5">
            <a:extLst>
              <a:ext uri="{FF2B5EF4-FFF2-40B4-BE49-F238E27FC236}">
                <a16:creationId xmlns:a16="http://schemas.microsoft.com/office/drawing/2014/main" id="{0D8507EE-9909-FA43-AE9D-668422D8AEA9}"/>
              </a:ext>
            </a:extLst>
          </p:cNvPr>
          <p:cNvSpPr txBox="1"/>
          <p:nvPr/>
        </p:nvSpPr>
        <p:spPr>
          <a:xfrm>
            <a:off x="1888978" y="3410169"/>
            <a:ext cx="3443344" cy="307777"/>
          </a:xfrm>
          <a:prstGeom prst="rect">
            <a:avLst/>
          </a:prstGeom>
          <a:noFill/>
        </p:spPr>
        <p:txBody>
          <a:bodyPr wrap="square" rtlCol="0">
            <a:spAutoFit/>
          </a:bodyPr>
          <a:lstStyle/>
          <a:p>
            <a:r>
              <a:rPr lang="el-GR" sz="1400" dirty="0"/>
              <a:t>ρ=14, σ= 10, </a:t>
            </a:r>
            <a:r>
              <a:rPr lang="en-US" sz="1400" dirty="0" err="1"/>
              <a:t>ß</a:t>
            </a:r>
            <a:r>
              <a:rPr lang="en-US" sz="1400" dirty="0"/>
              <a:t> = 8/3,  initial point (20,41,20)</a:t>
            </a:r>
          </a:p>
        </p:txBody>
      </p:sp>
      <p:pic>
        <p:nvPicPr>
          <p:cNvPr id="7" name="Picture 6">
            <a:extLst>
              <a:ext uri="{FF2B5EF4-FFF2-40B4-BE49-F238E27FC236}">
                <a16:creationId xmlns:a16="http://schemas.microsoft.com/office/drawing/2014/main" id="{B8A960CF-DBEE-ED4A-BB10-2B8CA010A55A}"/>
              </a:ext>
            </a:extLst>
          </p:cNvPr>
          <p:cNvPicPr>
            <a:picLocks noChangeAspect="1"/>
          </p:cNvPicPr>
          <p:nvPr/>
        </p:nvPicPr>
        <p:blipFill>
          <a:blip r:embed="rId3"/>
          <a:stretch>
            <a:fillRect/>
          </a:stretch>
        </p:blipFill>
        <p:spPr>
          <a:xfrm>
            <a:off x="6870740" y="1125891"/>
            <a:ext cx="2402840" cy="2330755"/>
          </a:xfrm>
          <a:prstGeom prst="rect">
            <a:avLst/>
          </a:prstGeom>
        </p:spPr>
      </p:pic>
      <p:sp>
        <p:nvSpPr>
          <p:cNvPr id="8" name="TextBox 7">
            <a:extLst>
              <a:ext uri="{FF2B5EF4-FFF2-40B4-BE49-F238E27FC236}">
                <a16:creationId xmlns:a16="http://schemas.microsoft.com/office/drawing/2014/main" id="{1F9F56EA-B48B-FE43-9EFC-34FA5F049420}"/>
              </a:ext>
            </a:extLst>
          </p:cNvPr>
          <p:cNvSpPr txBox="1"/>
          <p:nvPr/>
        </p:nvSpPr>
        <p:spPr>
          <a:xfrm>
            <a:off x="6748969" y="3456646"/>
            <a:ext cx="2646381" cy="307777"/>
          </a:xfrm>
          <a:prstGeom prst="rect">
            <a:avLst/>
          </a:prstGeom>
          <a:noFill/>
        </p:spPr>
        <p:txBody>
          <a:bodyPr wrap="square" rtlCol="0">
            <a:spAutoFit/>
          </a:bodyPr>
          <a:lstStyle/>
          <a:p>
            <a:pPr algn="ctr"/>
            <a:r>
              <a:rPr lang="el-GR" sz="1400" dirty="0"/>
              <a:t>ρ=13, σ= 10, </a:t>
            </a:r>
            <a:r>
              <a:rPr lang="en-US" sz="1400" dirty="0" err="1"/>
              <a:t>ß</a:t>
            </a:r>
            <a:r>
              <a:rPr lang="en-US" sz="1400" dirty="0"/>
              <a:t> = 8/3</a:t>
            </a:r>
          </a:p>
        </p:txBody>
      </p:sp>
      <p:pic>
        <p:nvPicPr>
          <p:cNvPr id="9" name="Picture 8">
            <a:extLst>
              <a:ext uri="{FF2B5EF4-FFF2-40B4-BE49-F238E27FC236}">
                <a16:creationId xmlns:a16="http://schemas.microsoft.com/office/drawing/2014/main" id="{FE90FF45-35BA-8947-9A76-A1A756334288}"/>
              </a:ext>
            </a:extLst>
          </p:cNvPr>
          <p:cNvPicPr>
            <a:picLocks noChangeAspect="1"/>
          </p:cNvPicPr>
          <p:nvPr/>
        </p:nvPicPr>
        <p:blipFill>
          <a:blip r:embed="rId4"/>
          <a:stretch>
            <a:fillRect/>
          </a:stretch>
        </p:blipFill>
        <p:spPr>
          <a:xfrm>
            <a:off x="2430780" y="3983887"/>
            <a:ext cx="2359740" cy="2286000"/>
          </a:xfrm>
          <a:prstGeom prst="rect">
            <a:avLst/>
          </a:prstGeom>
        </p:spPr>
      </p:pic>
      <p:pic>
        <p:nvPicPr>
          <p:cNvPr id="10" name="Picture 9">
            <a:extLst>
              <a:ext uri="{FF2B5EF4-FFF2-40B4-BE49-F238E27FC236}">
                <a16:creationId xmlns:a16="http://schemas.microsoft.com/office/drawing/2014/main" id="{E8A8D858-FB0D-F549-B4AB-625353AC8F6A}"/>
              </a:ext>
            </a:extLst>
          </p:cNvPr>
          <p:cNvPicPr>
            <a:picLocks noChangeAspect="1"/>
          </p:cNvPicPr>
          <p:nvPr/>
        </p:nvPicPr>
        <p:blipFill>
          <a:blip r:embed="rId5"/>
          <a:stretch>
            <a:fillRect/>
          </a:stretch>
        </p:blipFill>
        <p:spPr>
          <a:xfrm>
            <a:off x="6913840" y="3983887"/>
            <a:ext cx="2359740" cy="2286000"/>
          </a:xfrm>
          <a:prstGeom prst="rect">
            <a:avLst/>
          </a:prstGeom>
        </p:spPr>
      </p:pic>
      <p:sp>
        <p:nvSpPr>
          <p:cNvPr id="11" name="TextBox 10">
            <a:extLst>
              <a:ext uri="{FF2B5EF4-FFF2-40B4-BE49-F238E27FC236}">
                <a16:creationId xmlns:a16="http://schemas.microsoft.com/office/drawing/2014/main" id="{63C3FED5-68C7-9846-84DF-F934B68D80CD}"/>
              </a:ext>
            </a:extLst>
          </p:cNvPr>
          <p:cNvSpPr txBox="1"/>
          <p:nvPr/>
        </p:nvSpPr>
        <p:spPr>
          <a:xfrm>
            <a:off x="6748969" y="6282466"/>
            <a:ext cx="2646381" cy="307777"/>
          </a:xfrm>
          <a:prstGeom prst="rect">
            <a:avLst/>
          </a:prstGeom>
          <a:noFill/>
        </p:spPr>
        <p:txBody>
          <a:bodyPr wrap="square" rtlCol="0">
            <a:spAutoFit/>
          </a:bodyPr>
          <a:lstStyle/>
          <a:p>
            <a:pPr algn="ctr"/>
            <a:r>
              <a:rPr lang="el-GR" sz="1400" dirty="0"/>
              <a:t>ρ=28, σ= 10, </a:t>
            </a:r>
            <a:r>
              <a:rPr lang="en-US" sz="1400" dirty="0" err="1"/>
              <a:t>ß</a:t>
            </a:r>
            <a:r>
              <a:rPr lang="en-US" sz="1400" dirty="0"/>
              <a:t> = 8/3</a:t>
            </a:r>
          </a:p>
        </p:txBody>
      </p:sp>
      <p:sp>
        <p:nvSpPr>
          <p:cNvPr id="12" name="TextBox 11">
            <a:extLst>
              <a:ext uri="{FF2B5EF4-FFF2-40B4-BE49-F238E27FC236}">
                <a16:creationId xmlns:a16="http://schemas.microsoft.com/office/drawing/2014/main" id="{E5E43A6B-14BA-0C45-AE17-080A0D10354B}"/>
              </a:ext>
            </a:extLst>
          </p:cNvPr>
          <p:cNvSpPr txBox="1"/>
          <p:nvPr/>
        </p:nvSpPr>
        <p:spPr>
          <a:xfrm>
            <a:off x="2025632" y="6285747"/>
            <a:ext cx="3170035" cy="307777"/>
          </a:xfrm>
          <a:prstGeom prst="rect">
            <a:avLst/>
          </a:prstGeom>
          <a:noFill/>
        </p:spPr>
        <p:txBody>
          <a:bodyPr wrap="square" rtlCol="0">
            <a:spAutoFit/>
          </a:bodyPr>
          <a:lstStyle/>
          <a:p>
            <a:pPr algn="ctr"/>
            <a:r>
              <a:rPr lang="el-GR" sz="1400" dirty="0"/>
              <a:t>ρ=15, σ= 10, </a:t>
            </a:r>
            <a:r>
              <a:rPr lang="en-US" sz="1400" dirty="0" err="1"/>
              <a:t>ß</a:t>
            </a:r>
            <a:r>
              <a:rPr lang="en-US" sz="1400" dirty="0"/>
              <a:t> = 8/3</a:t>
            </a:r>
          </a:p>
        </p:txBody>
      </p:sp>
      <p:sp>
        <p:nvSpPr>
          <p:cNvPr id="13" name="TextBox 12">
            <a:extLst>
              <a:ext uri="{FF2B5EF4-FFF2-40B4-BE49-F238E27FC236}">
                <a16:creationId xmlns:a16="http://schemas.microsoft.com/office/drawing/2014/main" id="{52CDA50F-D5BD-4B4F-B709-6F2557586430}"/>
              </a:ext>
            </a:extLst>
          </p:cNvPr>
          <p:cNvSpPr txBox="1"/>
          <p:nvPr/>
        </p:nvSpPr>
        <p:spPr>
          <a:xfrm>
            <a:off x="5131119" y="2043953"/>
            <a:ext cx="1463317" cy="646331"/>
          </a:xfrm>
          <a:prstGeom prst="rect">
            <a:avLst/>
          </a:prstGeom>
          <a:noFill/>
        </p:spPr>
        <p:txBody>
          <a:bodyPr wrap="square" rtlCol="0">
            <a:spAutoFit/>
          </a:bodyPr>
          <a:lstStyle/>
          <a:p>
            <a:pPr algn="ctr"/>
            <a:r>
              <a:rPr lang="en-US" dirty="0"/>
              <a:t>Stable Fixed Point</a:t>
            </a:r>
          </a:p>
        </p:txBody>
      </p:sp>
      <p:sp>
        <p:nvSpPr>
          <p:cNvPr id="16" name="Left Arrow 15">
            <a:extLst>
              <a:ext uri="{FF2B5EF4-FFF2-40B4-BE49-F238E27FC236}">
                <a16:creationId xmlns:a16="http://schemas.microsoft.com/office/drawing/2014/main" id="{CE3C0F17-4219-4046-B7EB-8D365EF303CC}"/>
              </a:ext>
            </a:extLst>
          </p:cNvPr>
          <p:cNvSpPr/>
          <p:nvPr/>
        </p:nvSpPr>
        <p:spPr>
          <a:xfrm>
            <a:off x="4880012" y="2096307"/>
            <a:ext cx="247426"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6">
            <a:extLst>
              <a:ext uri="{FF2B5EF4-FFF2-40B4-BE49-F238E27FC236}">
                <a16:creationId xmlns:a16="http://schemas.microsoft.com/office/drawing/2014/main" id="{D82C2D06-58F8-1D4F-BD9D-6CDD1B5423B2}"/>
              </a:ext>
            </a:extLst>
          </p:cNvPr>
          <p:cNvSpPr/>
          <p:nvPr/>
        </p:nvSpPr>
        <p:spPr>
          <a:xfrm rot="10800000">
            <a:off x="6562429" y="2081160"/>
            <a:ext cx="247426"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87F893E-E480-3645-ADF2-558F5D55073F}"/>
              </a:ext>
            </a:extLst>
          </p:cNvPr>
          <p:cNvSpPr txBox="1"/>
          <p:nvPr/>
        </p:nvSpPr>
        <p:spPr>
          <a:xfrm>
            <a:off x="5195667" y="4810427"/>
            <a:ext cx="1463317" cy="646331"/>
          </a:xfrm>
          <a:prstGeom prst="rect">
            <a:avLst/>
          </a:prstGeom>
          <a:noFill/>
        </p:spPr>
        <p:txBody>
          <a:bodyPr wrap="square" rtlCol="0">
            <a:spAutoFit/>
          </a:bodyPr>
          <a:lstStyle/>
          <a:p>
            <a:pPr algn="ctr"/>
            <a:r>
              <a:rPr lang="en-US" dirty="0"/>
              <a:t>Stable Fixed Point</a:t>
            </a:r>
          </a:p>
        </p:txBody>
      </p:sp>
      <p:sp>
        <p:nvSpPr>
          <p:cNvPr id="19" name="Left Arrow 18">
            <a:extLst>
              <a:ext uri="{FF2B5EF4-FFF2-40B4-BE49-F238E27FC236}">
                <a16:creationId xmlns:a16="http://schemas.microsoft.com/office/drawing/2014/main" id="{F88227A9-5A82-7C41-A987-FE6B6419F363}"/>
              </a:ext>
            </a:extLst>
          </p:cNvPr>
          <p:cNvSpPr/>
          <p:nvPr/>
        </p:nvSpPr>
        <p:spPr>
          <a:xfrm>
            <a:off x="4944560" y="4862781"/>
            <a:ext cx="247426"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3BFD6EC-2A12-5947-9F88-BDEC46D17E0F}"/>
              </a:ext>
            </a:extLst>
          </p:cNvPr>
          <p:cNvSpPr txBox="1"/>
          <p:nvPr/>
        </p:nvSpPr>
        <p:spPr>
          <a:xfrm>
            <a:off x="9672226" y="4765630"/>
            <a:ext cx="1463317" cy="923330"/>
          </a:xfrm>
          <a:prstGeom prst="rect">
            <a:avLst/>
          </a:prstGeom>
          <a:noFill/>
        </p:spPr>
        <p:txBody>
          <a:bodyPr wrap="square" rtlCol="0">
            <a:spAutoFit/>
          </a:bodyPr>
          <a:lstStyle/>
          <a:p>
            <a:pPr algn="ctr"/>
            <a:r>
              <a:rPr lang="en-US" dirty="0"/>
              <a:t>Unstable Fixed Points</a:t>
            </a:r>
          </a:p>
          <a:p>
            <a:pPr algn="ctr"/>
            <a:r>
              <a:rPr lang="en-US" dirty="0"/>
              <a:t>(</a:t>
            </a:r>
            <a:r>
              <a:rPr lang="en-US" dirty="0" err="1"/>
              <a:t>Repellors</a:t>
            </a:r>
            <a:r>
              <a:rPr lang="en-US" dirty="0"/>
              <a:t>)</a:t>
            </a:r>
          </a:p>
        </p:txBody>
      </p:sp>
      <p:sp>
        <p:nvSpPr>
          <p:cNvPr id="21" name="Left Arrow 20">
            <a:extLst>
              <a:ext uri="{FF2B5EF4-FFF2-40B4-BE49-F238E27FC236}">
                <a16:creationId xmlns:a16="http://schemas.microsoft.com/office/drawing/2014/main" id="{250BEB02-FB99-AD43-98CD-C636E40B2AF9}"/>
              </a:ext>
            </a:extLst>
          </p:cNvPr>
          <p:cNvSpPr/>
          <p:nvPr/>
        </p:nvSpPr>
        <p:spPr>
          <a:xfrm>
            <a:off x="9421119" y="4817984"/>
            <a:ext cx="247426"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874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C393A-ADEE-C647-A677-C6B8D401DCC5}"/>
              </a:ext>
            </a:extLst>
          </p:cNvPr>
          <p:cNvSpPr>
            <a:spLocks noGrp="1"/>
          </p:cNvSpPr>
          <p:nvPr>
            <p:ph type="title"/>
          </p:nvPr>
        </p:nvSpPr>
        <p:spPr>
          <a:xfrm>
            <a:off x="838200" y="365125"/>
            <a:ext cx="4669715" cy="1325563"/>
          </a:xfrm>
        </p:spPr>
        <p:txBody>
          <a:bodyPr/>
          <a:lstStyle/>
          <a:p>
            <a:r>
              <a:rPr lang="en-US" dirty="0"/>
              <a:t>Lorenz Attractor</a:t>
            </a:r>
          </a:p>
        </p:txBody>
      </p:sp>
      <p:pic>
        <p:nvPicPr>
          <p:cNvPr id="6" name="Picture 5">
            <a:extLst>
              <a:ext uri="{FF2B5EF4-FFF2-40B4-BE49-F238E27FC236}">
                <a16:creationId xmlns:a16="http://schemas.microsoft.com/office/drawing/2014/main" id="{FD80D515-0427-894F-B430-F2E874F4E445}"/>
              </a:ext>
            </a:extLst>
          </p:cNvPr>
          <p:cNvPicPr>
            <a:picLocks noChangeAspect="1"/>
          </p:cNvPicPr>
          <p:nvPr/>
        </p:nvPicPr>
        <p:blipFill>
          <a:blip r:embed="rId2"/>
          <a:stretch>
            <a:fillRect/>
          </a:stretch>
        </p:blipFill>
        <p:spPr>
          <a:xfrm>
            <a:off x="5176819" y="1021976"/>
            <a:ext cx="6447417" cy="483556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487A3B-63F7-D34E-8220-65B30E288A48}"/>
                  </a:ext>
                </a:extLst>
              </p:cNvPr>
              <p:cNvSpPr txBox="1"/>
              <p:nvPr/>
            </p:nvSpPr>
            <p:spPr>
              <a:xfrm>
                <a:off x="737646" y="2035500"/>
                <a:ext cx="4539727" cy="830997"/>
              </a:xfrm>
              <a:prstGeom prst="rect">
                <a:avLst/>
              </a:prstGeom>
              <a:noFill/>
            </p:spPr>
            <p:txBody>
              <a:bodyPr wrap="square" rtlCol="0">
                <a:spAutoFit/>
              </a:bodyPr>
              <a:lstStyle/>
              <a:p>
                <a:r>
                  <a:rPr lang="en-US" sz="2400" dirty="0"/>
                  <a:t>Increasing the Rayleigh number </a:t>
                </a:r>
                <a14:m>
                  <m:oMath xmlns:m="http://schemas.openxmlformats.org/officeDocument/2006/math">
                    <m:r>
                      <a:rPr lang="en-US" sz="2400" i="1">
                        <a:latin typeface="Cambria Math" panose="02040503050406030204" pitchFamily="18" charset="0"/>
                        <a:ea typeface="Cambria Math" panose="02040503050406030204" pitchFamily="18" charset="0"/>
                      </a:rPr>
                      <m:t>𝜌</m:t>
                    </m:r>
                    <m:r>
                      <a:rPr lang="en-US" sz="2400" b="0" i="0" smtClean="0">
                        <a:latin typeface="Cambria Math" panose="02040503050406030204" pitchFamily="18" charset="0"/>
                        <a:ea typeface="Cambria Math" panose="02040503050406030204" pitchFamily="18" charset="0"/>
                      </a:rPr>
                      <m:t> </m:t>
                    </m:r>
                  </m:oMath>
                </a14:m>
                <a:r>
                  <a:rPr lang="en-US" sz="2400" dirty="0" err="1"/>
                  <a:t>from</a:t>
                </a:r>
                <a:r>
                  <a:rPr lang="en-US" sz="2400" dirty="0"/>
                  <a:t> stability to instability</a:t>
                </a:r>
              </a:p>
            </p:txBody>
          </p:sp>
        </mc:Choice>
        <mc:Fallback xmlns="">
          <p:sp>
            <p:nvSpPr>
              <p:cNvPr id="7" name="TextBox 6">
                <a:extLst>
                  <a:ext uri="{FF2B5EF4-FFF2-40B4-BE49-F238E27FC236}">
                    <a16:creationId xmlns:a16="http://schemas.microsoft.com/office/drawing/2014/main" id="{8C487A3B-63F7-D34E-8220-65B30E288A48}"/>
                  </a:ext>
                </a:extLst>
              </p:cNvPr>
              <p:cNvSpPr txBox="1">
                <a:spLocks noRot="1" noChangeAspect="1" noMove="1" noResize="1" noEditPoints="1" noAdjustHandles="1" noChangeArrowheads="1" noChangeShapeType="1" noTextEdit="1"/>
              </p:cNvSpPr>
              <p:nvPr/>
            </p:nvSpPr>
            <p:spPr>
              <a:xfrm>
                <a:off x="737646" y="2035500"/>
                <a:ext cx="4539727" cy="830997"/>
              </a:xfrm>
              <a:prstGeom prst="rect">
                <a:avLst/>
              </a:prstGeom>
              <a:blipFill>
                <a:blip r:embed="rId3"/>
                <a:stretch>
                  <a:fillRect l="-2235" t="-6061" b="-15152"/>
                </a:stretch>
              </a:blipFill>
            </p:spPr>
            <p:txBody>
              <a:bodyPr/>
              <a:lstStyle/>
              <a:p>
                <a:r>
                  <a:rPr lang="en-US">
                    <a:noFill/>
                  </a:rPr>
                  <a:t> </a:t>
                </a:r>
              </a:p>
            </p:txBody>
          </p:sp>
        </mc:Fallback>
      </mc:AlternateContent>
      <p:pic>
        <p:nvPicPr>
          <p:cNvPr id="2" name="Content Placeholder 39">
            <a:extLst>
              <a:ext uri="{FF2B5EF4-FFF2-40B4-BE49-F238E27FC236}">
                <a16:creationId xmlns:a16="http://schemas.microsoft.com/office/drawing/2014/main" id="{7825C0CC-3EA6-CE12-1BC4-3F7B67D41947}"/>
              </a:ext>
            </a:extLst>
          </p:cNvPr>
          <p:cNvPicPr>
            <a:picLocks noChangeAspect="1"/>
          </p:cNvPicPr>
          <p:nvPr/>
        </p:nvPicPr>
        <p:blipFill>
          <a:blip r:embed="rId4"/>
          <a:stretch>
            <a:fillRect/>
          </a:stretch>
        </p:blipFill>
        <p:spPr>
          <a:xfrm>
            <a:off x="446751" y="3211309"/>
            <a:ext cx="4121150" cy="3146438"/>
          </a:xfrm>
          <a:prstGeom prst="rect">
            <a:avLst/>
          </a:prstGeom>
        </p:spPr>
      </p:pic>
    </p:spTree>
    <p:extLst>
      <p:ext uri="{BB962C8B-B14F-4D97-AF65-F5344CB8AC3E}">
        <p14:creationId xmlns:p14="http://schemas.microsoft.com/office/powerpoint/2010/main" val="1168719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EE9FE-B0B2-DB44-B97B-236DC8E216E0}"/>
              </a:ext>
            </a:extLst>
          </p:cNvPr>
          <p:cNvSpPr>
            <a:spLocks noGrp="1"/>
          </p:cNvSpPr>
          <p:nvPr>
            <p:ph type="title"/>
          </p:nvPr>
        </p:nvSpPr>
        <p:spPr/>
        <p:txBody>
          <a:bodyPr/>
          <a:lstStyle/>
          <a:p>
            <a:r>
              <a:rPr lang="en-US" dirty="0"/>
              <a:t>Examples of Sensitive Dependence</a:t>
            </a:r>
          </a:p>
        </p:txBody>
      </p:sp>
      <p:sp>
        <p:nvSpPr>
          <p:cNvPr id="5" name="Rectangle 4">
            <a:extLst>
              <a:ext uri="{FF2B5EF4-FFF2-40B4-BE49-F238E27FC236}">
                <a16:creationId xmlns:a16="http://schemas.microsoft.com/office/drawing/2014/main" id="{9DE45937-594C-FD44-9F8B-DA0CD3F21DF2}"/>
              </a:ext>
            </a:extLst>
          </p:cNvPr>
          <p:cNvSpPr/>
          <p:nvPr/>
        </p:nvSpPr>
        <p:spPr>
          <a:xfrm>
            <a:off x="710006" y="5285630"/>
            <a:ext cx="10875980" cy="1200329"/>
          </a:xfrm>
          <a:prstGeom prst="rect">
            <a:avLst/>
          </a:prstGeom>
        </p:spPr>
        <p:txBody>
          <a:bodyPr wrap="square">
            <a:spAutoFit/>
          </a:bodyPr>
          <a:lstStyle/>
          <a:p>
            <a:r>
              <a:rPr lang="en-US" dirty="0"/>
              <a:t>These figures — made using </a:t>
            </a:r>
            <a:r>
              <a:rPr lang="el-GR" i="1" dirty="0"/>
              <a:t>ρ</a:t>
            </a:r>
            <a:r>
              <a:rPr lang="el-GR" dirty="0"/>
              <a:t> = 28, </a:t>
            </a:r>
            <a:r>
              <a:rPr lang="el-GR" i="1" dirty="0"/>
              <a:t>σ</a:t>
            </a:r>
            <a:r>
              <a:rPr lang="el-GR" dirty="0"/>
              <a:t> = 10 </a:t>
            </a:r>
            <a:r>
              <a:rPr lang="en-US" dirty="0"/>
              <a:t>and </a:t>
            </a:r>
            <a:r>
              <a:rPr lang="el-GR" i="1" dirty="0"/>
              <a:t>β</a:t>
            </a:r>
            <a:r>
              <a:rPr lang="el-GR" dirty="0"/>
              <a:t> = 8/3 — </a:t>
            </a:r>
            <a:r>
              <a:rPr lang="en-US" dirty="0"/>
              <a:t>show three time segments of the 3-D evolution of two trajectories (one in blue, the other in yellow) in the Lorenz attractor </a:t>
            </a:r>
            <a:r>
              <a:rPr lang="en-US" dirty="0">
                <a:solidFill>
                  <a:srgbClr val="002BFF"/>
                </a:solidFill>
              </a:rPr>
              <a:t>starting at two initial points that differ only by 10</a:t>
            </a:r>
            <a:r>
              <a:rPr lang="en-US" baseline="30000" dirty="0">
                <a:solidFill>
                  <a:srgbClr val="002BFF"/>
                </a:solidFill>
              </a:rPr>
              <a:t>−5</a:t>
            </a:r>
            <a:r>
              <a:rPr lang="en-US" dirty="0">
                <a:solidFill>
                  <a:srgbClr val="002BFF"/>
                </a:solidFill>
              </a:rPr>
              <a:t> in the </a:t>
            </a:r>
            <a:r>
              <a:rPr lang="en-US" i="1" dirty="0">
                <a:solidFill>
                  <a:srgbClr val="002BFF"/>
                </a:solidFill>
              </a:rPr>
              <a:t>x</a:t>
            </a:r>
            <a:r>
              <a:rPr lang="en-US" dirty="0">
                <a:solidFill>
                  <a:srgbClr val="002BFF"/>
                </a:solidFill>
              </a:rPr>
              <a:t>-coordinate. </a:t>
            </a:r>
            <a:r>
              <a:rPr lang="en-US" dirty="0"/>
              <a:t>Initially, the two trajectories seem coincident (only the yellow one can be seen, as it is drawn over the blue one) but, after some time, the divergence is obvious. </a:t>
            </a:r>
          </a:p>
        </p:txBody>
      </p:sp>
      <p:pic>
        <p:nvPicPr>
          <p:cNvPr id="7" name="Picture 6">
            <a:extLst>
              <a:ext uri="{FF2B5EF4-FFF2-40B4-BE49-F238E27FC236}">
                <a16:creationId xmlns:a16="http://schemas.microsoft.com/office/drawing/2014/main" id="{36E1B547-5702-5449-8940-E39BA1B1D9F2}"/>
              </a:ext>
            </a:extLst>
          </p:cNvPr>
          <p:cNvPicPr>
            <a:picLocks noChangeAspect="1"/>
          </p:cNvPicPr>
          <p:nvPr/>
        </p:nvPicPr>
        <p:blipFill>
          <a:blip r:embed="rId2"/>
          <a:stretch>
            <a:fillRect/>
          </a:stretch>
        </p:blipFill>
        <p:spPr>
          <a:xfrm>
            <a:off x="957804" y="1985085"/>
            <a:ext cx="2832100" cy="2844800"/>
          </a:xfrm>
          <a:prstGeom prst="rect">
            <a:avLst/>
          </a:prstGeom>
        </p:spPr>
      </p:pic>
      <p:pic>
        <p:nvPicPr>
          <p:cNvPr id="9" name="Picture 8">
            <a:extLst>
              <a:ext uri="{FF2B5EF4-FFF2-40B4-BE49-F238E27FC236}">
                <a16:creationId xmlns:a16="http://schemas.microsoft.com/office/drawing/2014/main" id="{D90451E4-89AE-E045-B19D-D3D78DBE2658}"/>
              </a:ext>
            </a:extLst>
          </p:cNvPr>
          <p:cNvPicPr>
            <a:picLocks noChangeAspect="1"/>
          </p:cNvPicPr>
          <p:nvPr/>
        </p:nvPicPr>
        <p:blipFill>
          <a:blip r:embed="rId3"/>
          <a:stretch>
            <a:fillRect/>
          </a:stretch>
        </p:blipFill>
        <p:spPr>
          <a:xfrm>
            <a:off x="4742374" y="2031395"/>
            <a:ext cx="2766689" cy="2798490"/>
          </a:xfrm>
          <a:prstGeom prst="rect">
            <a:avLst/>
          </a:prstGeom>
        </p:spPr>
      </p:pic>
      <p:pic>
        <p:nvPicPr>
          <p:cNvPr id="10" name="Picture 9">
            <a:extLst>
              <a:ext uri="{FF2B5EF4-FFF2-40B4-BE49-F238E27FC236}">
                <a16:creationId xmlns:a16="http://schemas.microsoft.com/office/drawing/2014/main" id="{2FF954BA-F9EC-084C-84B1-D584AFC11883}"/>
              </a:ext>
            </a:extLst>
          </p:cNvPr>
          <p:cNvPicPr>
            <a:picLocks noChangeAspect="1"/>
          </p:cNvPicPr>
          <p:nvPr/>
        </p:nvPicPr>
        <p:blipFill>
          <a:blip r:embed="rId4"/>
          <a:stretch>
            <a:fillRect/>
          </a:stretch>
        </p:blipFill>
        <p:spPr>
          <a:xfrm>
            <a:off x="8380580" y="1985085"/>
            <a:ext cx="2832100" cy="2844800"/>
          </a:xfrm>
          <a:prstGeom prst="rect">
            <a:avLst/>
          </a:prstGeom>
        </p:spPr>
      </p:pic>
    </p:spTree>
    <p:extLst>
      <p:ext uri="{BB962C8B-B14F-4D97-AF65-F5344CB8AC3E}">
        <p14:creationId xmlns:p14="http://schemas.microsoft.com/office/powerpoint/2010/main" val="1090518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A151-AA85-2D4A-AD0E-5DE5FFC625F5}"/>
              </a:ext>
            </a:extLst>
          </p:cNvPr>
          <p:cNvSpPr>
            <a:spLocks noGrp="1"/>
          </p:cNvSpPr>
          <p:nvPr>
            <p:ph type="title"/>
          </p:nvPr>
        </p:nvSpPr>
        <p:spPr>
          <a:xfrm>
            <a:off x="838200" y="365125"/>
            <a:ext cx="5078506" cy="1325563"/>
          </a:xfrm>
        </p:spPr>
        <p:txBody>
          <a:bodyPr>
            <a:normAutofit fontScale="90000"/>
          </a:bodyPr>
          <a:lstStyle/>
          <a:p>
            <a:r>
              <a:rPr lang="en-US" dirty="0"/>
              <a:t>Another View of Sensitive Dependence</a:t>
            </a:r>
          </a:p>
        </p:txBody>
      </p:sp>
      <p:sp>
        <p:nvSpPr>
          <p:cNvPr id="5" name="TextBox 4">
            <a:extLst>
              <a:ext uri="{FF2B5EF4-FFF2-40B4-BE49-F238E27FC236}">
                <a16:creationId xmlns:a16="http://schemas.microsoft.com/office/drawing/2014/main" id="{74566007-819B-DE4A-A153-705C8C6E5428}"/>
              </a:ext>
            </a:extLst>
          </p:cNvPr>
          <p:cNvSpPr txBox="1"/>
          <p:nvPr/>
        </p:nvSpPr>
        <p:spPr>
          <a:xfrm>
            <a:off x="925158" y="2506532"/>
            <a:ext cx="4238513" cy="2246769"/>
          </a:xfrm>
          <a:prstGeom prst="rect">
            <a:avLst/>
          </a:prstGeom>
          <a:noFill/>
        </p:spPr>
        <p:txBody>
          <a:bodyPr wrap="square" rtlCol="0">
            <a:spAutoFit/>
          </a:bodyPr>
          <a:lstStyle/>
          <a:p>
            <a:r>
              <a:rPr lang="en-US" sz="2000" dirty="0"/>
              <a:t>10,000 particles at slightly different initial conditions, dynamical system made using:</a:t>
            </a:r>
          </a:p>
          <a:p>
            <a:endParaRPr lang="en-US" sz="2000" dirty="0"/>
          </a:p>
          <a:p>
            <a:r>
              <a:rPr lang="el-GR" sz="2000" i="1" dirty="0"/>
              <a:t>ρ</a:t>
            </a:r>
            <a:r>
              <a:rPr lang="el-GR" sz="2000" dirty="0"/>
              <a:t> = 28, </a:t>
            </a:r>
            <a:r>
              <a:rPr lang="el-GR" sz="2000" i="1" dirty="0"/>
              <a:t>σ</a:t>
            </a:r>
            <a:r>
              <a:rPr lang="el-GR" sz="2000" dirty="0"/>
              <a:t> = 10 </a:t>
            </a:r>
            <a:r>
              <a:rPr lang="en-US" sz="2000" dirty="0"/>
              <a:t>and </a:t>
            </a:r>
            <a:r>
              <a:rPr lang="el-GR" sz="2000" i="1" dirty="0"/>
              <a:t>β</a:t>
            </a:r>
            <a:r>
              <a:rPr lang="el-GR" sz="2000" dirty="0"/>
              <a:t> = 8/3 </a:t>
            </a:r>
            <a:endParaRPr lang="en-US" sz="2000" dirty="0"/>
          </a:p>
          <a:p>
            <a:endParaRPr lang="en-US" sz="2000" dirty="0"/>
          </a:p>
          <a:p>
            <a:endParaRPr lang="en-US" sz="2000" dirty="0"/>
          </a:p>
        </p:txBody>
      </p:sp>
      <p:pic>
        <p:nvPicPr>
          <p:cNvPr id="6" name="Picture 5" descr="Chart, radar chart&#10;&#10;Description automatically generated">
            <a:extLst>
              <a:ext uri="{FF2B5EF4-FFF2-40B4-BE49-F238E27FC236}">
                <a16:creationId xmlns:a16="http://schemas.microsoft.com/office/drawing/2014/main" id="{78787430-70E6-6B48-A3AB-009C9AEEF582}"/>
              </a:ext>
            </a:extLst>
          </p:cNvPr>
          <p:cNvPicPr>
            <a:picLocks noChangeAspect="1"/>
          </p:cNvPicPr>
          <p:nvPr/>
        </p:nvPicPr>
        <p:blipFill>
          <a:blip r:embed="rId2"/>
          <a:stretch>
            <a:fillRect/>
          </a:stretch>
        </p:blipFill>
        <p:spPr>
          <a:xfrm>
            <a:off x="6462079" y="386762"/>
            <a:ext cx="5202283" cy="6267811"/>
          </a:xfrm>
          <a:prstGeom prst="rect">
            <a:avLst/>
          </a:prstGeom>
        </p:spPr>
      </p:pic>
    </p:spTree>
    <p:extLst>
      <p:ext uri="{BB962C8B-B14F-4D97-AF65-F5344CB8AC3E}">
        <p14:creationId xmlns:p14="http://schemas.microsoft.com/office/powerpoint/2010/main" val="938694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45A5B6CE-4C65-BB4C-833D-113E4379A685}"/>
              </a:ext>
            </a:extLst>
          </p:cNvPr>
          <p:cNvPicPr>
            <a:picLocks noChangeAspect="1"/>
          </p:cNvPicPr>
          <p:nvPr/>
        </p:nvPicPr>
        <p:blipFill>
          <a:blip r:embed="rId3"/>
          <a:stretch>
            <a:fillRect/>
          </a:stretch>
        </p:blipFill>
        <p:spPr>
          <a:xfrm>
            <a:off x="6189009" y="1179755"/>
            <a:ext cx="4762500" cy="3810000"/>
          </a:xfrm>
          <a:prstGeom prst="rect">
            <a:avLst/>
          </a:prstGeom>
        </p:spPr>
      </p:pic>
      <p:sp>
        <p:nvSpPr>
          <p:cNvPr id="2" name="Title 1">
            <a:extLst>
              <a:ext uri="{FF2B5EF4-FFF2-40B4-BE49-F238E27FC236}">
                <a16:creationId xmlns:a16="http://schemas.microsoft.com/office/drawing/2014/main" id="{C570F7C8-9D4F-3845-AC94-6BAE64E9CB13}"/>
              </a:ext>
            </a:extLst>
          </p:cNvPr>
          <p:cNvSpPr>
            <a:spLocks noGrp="1"/>
          </p:cNvSpPr>
          <p:nvPr>
            <p:ph type="title"/>
          </p:nvPr>
        </p:nvSpPr>
        <p:spPr>
          <a:xfrm>
            <a:off x="838200" y="365125"/>
            <a:ext cx="4841838" cy="1325563"/>
          </a:xfrm>
        </p:spPr>
        <p:txBody>
          <a:bodyPr>
            <a:normAutofit fontScale="90000"/>
          </a:bodyPr>
          <a:lstStyle/>
          <a:p>
            <a:r>
              <a:rPr lang="en-US" dirty="0"/>
              <a:t>Yet Another View of Sensitive Dependence</a:t>
            </a:r>
          </a:p>
        </p:txBody>
      </p:sp>
      <p:sp>
        <p:nvSpPr>
          <p:cNvPr id="3" name="Rectangle 2">
            <a:extLst>
              <a:ext uri="{FF2B5EF4-FFF2-40B4-BE49-F238E27FC236}">
                <a16:creationId xmlns:a16="http://schemas.microsoft.com/office/drawing/2014/main" id="{D0ADB763-DB4B-BB43-BE4D-49326B5BE34D}"/>
              </a:ext>
            </a:extLst>
          </p:cNvPr>
          <p:cNvSpPr/>
          <p:nvPr/>
        </p:nvSpPr>
        <p:spPr>
          <a:xfrm>
            <a:off x="2639210" y="5666155"/>
            <a:ext cx="7451464" cy="369332"/>
          </a:xfrm>
          <a:prstGeom prst="rect">
            <a:avLst/>
          </a:prstGeom>
        </p:spPr>
        <p:txBody>
          <a:bodyPr wrap="square">
            <a:spAutoFit/>
          </a:bodyPr>
          <a:lstStyle/>
          <a:p>
            <a:r>
              <a:rPr lang="en-US" dirty="0"/>
              <a:t>https://</a:t>
            </a:r>
            <a:r>
              <a:rPr lang="en-US" dirty="0" err="1"/>
              <a:t>upload.wikimedia.org</a:t>
            </a:r>
            <a:r>
              <a:rPr lang="en-US" dirty="0"/>
              <a:t>/</a:t>
            </a:r>
            <a:r>
              <a:rPr lang="en-US" dirty="0" err="1"/>
              <a:t>wikipedia</a:t>
            </a:r>
            <a:r>
              <a:rPr lang="en-US" dirty="0"/>
              <a:t>/commons/9/9c/</a:t>
            </a:r>
            <a:r>
              <a:rPr lang="en-US" dirty="0" err="1"/>
              <a:t>Lorenz.ogv</a:t>
            </a:r>
            <a:endParaRPr lang="en-US" dirty="0"/>
          </a:p>
        </p:txBody>
      </p:sp>
      <p:sp>
        <p:nvSpPr>
          <p:cNvPr id="5" name="TextBox 4">
            <a:extLst>
              <a:ext uri="{FF2B5EF4-FFF2-40B4-BE49-F238E27FC236}">
                <a16:creationId xmlns:a16="http://schemas.microsoft.com/office/drawing/2014/main" id="{120D3F10-489E-3B41-B773-37BB7B8717B7}"/>
              </a:ext>
            </a:extLst>
          </p:cNvPr>
          <p:cNvSpPr txBox="1"/>
          <p:nvPr/>
        </p:nvSpPr>
        <p:spPr>
          <a:xfrm>
            <a:off x="7032172" y="658574"/>
            <a:ext cx="2895217" cy="369332"/>
          </a:xfrm>
          <a:prstGeom prst="rect">
            <a:avLst/>
          </a:prstGeom>
          <a:noFill/>
        </p:spPr>
        <p:txBody>
          <a:bodyPr wrap="square" rtlCol="0">
            <a:spAutoFit/>
          </a:bodyPr>
          <a:lstStyle/>
          <a:p>
            <a:pPr algn="ctr"/>
            <a:r>
              <a:rPr lang="en-US" dirty="0"/>
              <a:t>(Click on image)</a:t>
            </a:r>
          </a:p>
        </p:txBody>
      </p:sp>
    </p:spTree>
    <p:extLst>
      <p:ext uri="{BB962C8B-B14F-4D97-AF65-F5344CB8AC3E}">
        <p14:creationId xmlns:p14="http://schemas.microsoft.com/office/powerpoint/2010/main" val="2763189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8699F-E3DC-064B-BEFD-1CB87F25AFBF}"/>
              </a:ext>
            </a:extLst>
          </p:cNvPr>
          <p:cNvSpPr txBox="1"/>
          <p:nvPr/>
        </p:nvSpPr>
        <p:spPr>
          <a:xfrm>
            <a:off x="2291379" y="5432612"/>
            <a:ext cx="7637929" cy="369332"/>
          </a:xfrm>
          <a:prstGeom prst="rect">
            <a:avLst/>
          </a:prstGeom>
          <a:noFill/>
        </p:spPr>
        <p:txBody>
          <a:bodyPr wrap="square" rtlCol="0">
            <a:spAutoFit/>
          </a:bodyPr>
          <a:lstStyle/>
          <a:p>
            <a:r>
              <a:rPr lang="en-US" dirty="0"/>
              <a:t>https://</a:t>
            </a:r>
            <a:r>
              <a:rPr lang="en-US" dirty="0" err="1"/>
              <a:t>upload.wikimedia.org</a:t>
            </a:r>
            <a:r>
              <a:rPr lang="en-US" dirty="0"/>
              <a:t>/</a:t>
            </a:r>
            <a:r>
              <a:rPr lang="en-US" dirty="0" err="1"/>
              <a:t>wikipedia</a:t>
            </a:r>
            <a:r>
              <a:rPr lang="en-US" dirty="0"/>
              <a:t>/commons/e/</a:t>
            </a:r>
            <a:r>
              <a:rPr lang="en-US" dirty="0" err="1"/>
              <a:t>ea</a:t>
            </a:r>
            <a:r>
              <a:rPr lang="en-US" dirty="0"/>
              <a:t>/</a:t>
            </a:r>
            <a:r>
              <a:rPr lang="en-US" dirty="0" err="1"/>
              <a:t>A_Lorenz_system.ogv</a:t>
            </a:r>
            <a:endParaRPr lang="en-US" dirty="0"/>
          </a:p>
        </p:txBody>
      </p:sp>
      <p:pic>
        <p:nvPicPr>
          <p:cNvPr id="5" name="Picture 4">
            <a:hlinkClick r:id="rId2"/>
            <a:extLst>
              <a:ext uri="{FF2B5EF4-FFF2-40B4-BE49-F238E27FC236}">
                <a16:creationId xmlns:a16="http://schemas.microsoft.com/office/drawing/2014/main" id="{4CFB1EFA-F8B9-7643-8F03-BCFCCAB9E86F}"/>
              </a:ext>
            </a:extLst>
          </p:cNvPr>
          <p:cNvPicPr>
            <a:picLocks noChangeAspect="1"/>
          </p:cNvPicPr>
          <p:nvPr/>
        </p:nvPicPr>
        <p:blipFill>
          <a:blip r:embed="rId3"/>
          <a:stretch>
            <a:fillRect/>
          </a:stretch>
        </p:blipFill>
        <p:spPr>
          <a:xfrm>
            <a:off x="7167280" y="688488"/>
            <a:ext cx="4769076" cy="4542491"/>
          </a:xfrm>
          <a:prstGeom prst="rect">
            <a:avLst/>
          </a:prstGeom>
        </p:spPr>
      </p:pic>
      <p:sp>
        <p:nvSpPr>
          <p:cNvPr id="6" name="Title 1">
            <a:extLst>
              <a:ext uri="{FF2B5EF4-FFF2-40B4-BE49-F238E27FC236}">
                <a16:creationId xmlns:a16="http://schemas.microsoft.com/office/drawing/2014/main" id="{4A7E75DE-71EF-EA48-A7CC-044B8206E09E}"/>
              </a:ext>
            </a:extLst>
          </p:cNvPr>
          <p:cNvSpPr>
            <a:spLocks noGrp="1"/>
          </p:cNvSpPr>
          <p:nvPr>
            <p:ph type="title"/>
          </p:nvPr>
        </p:nvSpPr>
        <p:spPr>
          <a:xfrm>
            <a:off x="838200" y="365125"/>
            <a:ext cx="4841838" cy="1325563"/>
          </a:xfrm>
        </p:spPr>
        <p:txBody>
          <a:bodyPr>
            <a:normAutofit fontScale="90000"/>
          </a:bodyPr>
          <a:lstStyle/>
          <a:p>
            <a:r>
              <a:rPr lang="en-US" dirty="0"/>
              <a:t>Yet Another View of Sensitive Dependence</a:t>
            </a:r>
          </a:p>
        </p:txBody>
      </p:sp>
      <p:sp>
        <p:nvSpPr>
          <p:cNvPr id="2" name="TextBox 1">
            <a:extLst>
              <a:ext uri="{FF2B5EF4-FFF2-40B4-BE49-F238E27FC236}">
                <a16:creationId xmlns:a16="http://schemas.microsoft.com/office/drawing/2014/main" id="{8F168A1D-281D-DA4E-80C0-0852EE01F3D3}"/>
              </a:ext>
            </a:extLst>
          </p:cNvPr>
          <p:cNvSpPr txBox="1"/>
          <p:nvPr/>
        </p:nvSpPr>
        <p:spPr>
          <a:xfrm>
            <a:off x="2013857" y="2873828"/>
            <a:ext cx="2873829" cy="369332"/>
          </a:xfrm>
          <a:prstGeom prst="rect">
            <a:avLst/>
          </a:prstGeom>
          <a:noFill/>
        </p:spPr>
        <p:txBody>
          <a:bodyPr wrap="square" rtlCol="0">
            <a:spAutoFit/>
          </a:bodyPr>
          <a:lstStyle/>
          <a:p>
            <a:r>
              <a:rPr lang="en-US" dirty="0"/>
              <a:t>Click on the image</a:t>
            </a:r>
          </a:p>
        </p:txBody>
      </p:sp>
    </p:spTree>
    <p:extLst>
      <p:ext uri="{BB962C8B-B14F-4D97-AF65-F5344CB8AC3E}">
        <p14:creationId xmlns:p14="http://schemas.microsoft.com/office/powerpoint/2010/main" val="2303158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8375B-8E27-524A-AE8A-B61A249093A8}"/>
              </a:ext>
            </a:extLst>
          </p:cNvPr>
          <p:cNvSpPr>
            <a:spLocks noGrp="1"/>
          </p:cNvSpPr>
          <p:nvPr>
            <p:ph type="title"/>
          </p:nvPr>
        </p:nvSpPr>
        <p:spPr/>
        <p:txBody>
          <a:bodyPr/>
          <a:lstStyle/>
          <a:p>
            <a:r>
              <a:rPr lang="en-US" dirty="0"/>
              <a:t>Iterated Maps</a:t>
            </a:r>
          </a:p>
        </p:txBody>
      </p:sp>
      <p:sp>
        <p:nvSpPr>
          <p:cNvPr id="5" name="Content Placeholder 4">
            <a:extLst>
              <a:ext uri="{FF2B5EF4-FFF2-40B4-BE49-F238E27FC236}">
                <a16:creationId xmlns:a16="http://schemas.microsoft.com/office/drawing/2014/main" id="{9164659F-D2EE-0F43-8816-AF98BB8CECD7}"/>
              </a:ext>
            </a:extLst>
          </p:cNvPr>
          <p:cNvSpPr>
            <a:spLocks noGrp="1"/>
          </p:cNvSpPr>
          <p:nvPr>
            <p:ph sz="half" idx="1"/>
          </p:nvPr>
        </p:nvSpPr>
        <p:spPr/>
        <p:txBody>
          <a:bodyPr/>
          <a:lstStyle/>
          <a:p>
            <a:pPr marL="0" indent="0">
              <a:buNone/>
            </a:pPr>
            <a:r>
              <a:rPr lang="en-US" dirty="0">
                <a:latin typeface="Times New Roman" panose="02020603050405020304" pitchFamily="18" charset="0"/>
                <a:cs typeface="Times New Roman" panose="02020603050405020304" pitchFamily="18" charset="0"/>
              </a:rPr>
              <a:t>Dynamical System (“Map”):</a:t>
            </a:r>
          </a:p>
          <a:p>
            <a:pPr marL="0" indent="0" algn="ctr">
              <a:buNone/>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n+1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Iteration:</a:t>
            </a:r>
          </a:p>
          <a:p>
            <a:pPr marL="0" indent="0" algn="ctr">
              <a:buNone/>
            </a:pP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p>
          <a:p>
            <a:pPr marL="0" indent="0" algn="ctr">
              <a:buNone/>
            </a:pP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a:p>
            <a:pPr marL="0" indent="0" algn="ctr">
              <a:buNone/>
            </a:pP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pPr marL="0" indent="0" algn="ctr">
              <a:buNone/>
            </a:pP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p>
          <a:p>
            <a:pPr marL="0" indent="0" algn="ctr">
              <a:buNone/>
            </a:pP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5479916-D3B9-B848-B4AC-1CA023DA5928}"/>
              </a:ext>
            </a:extLst>
          </p:cNvPr>
          <p:cNvSpPr/>
          <p:nvPr/>
        </p:nvSpPr>
        <p:spPr>
          <a:xfrm>
            <a:off x="6215743" y="1447800"/>
            <a:ext cx="4441371" cy="43325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50FDF5-25DA-1248-8080-C9D9CED27C2B}"/>
              </a:ext>
            </a:extLst>
          </p:cNvPr>
          <p:cNvSpPr txBox="1"/>
          <p:nvPr/>
        </p:nvSpPr>
        <p:spPr>
          <a:xfrm>
            <a:off x="8164286" y="5915353"/>
            <a:ext cx="914400"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n</a:t>
            </a:r>
            <a:endParaRPr lang="en-US" sz="2800" dirty="0"/>
          </a:p>
        </p:txBody>
      </p:sp>
      <p:sp>
        <p:nvSpPr>
          <p:cNvPr id="10" name="TextBox 9">
            <a:extLst>
              <a:ext uri="{FF2B5EF4-FFF2-40B4-BE49-F238E27FC236}">
                <a16:creationId xmlns:a16="http://schemas.microsoft.com/office/drawing/2014/main" id="{9EEA8E76-637A-1843-AD63-5CBA5DC163A5}"/>
              </a:ext>
            </a:extLst>
          </p:cNvPr>
          <p:cNvSpPr txBox="1"/>
          <p:nvPr/>
        </p:nvSpPr>
        <p:spPr>
          <a:xfrm>
            <a:off x="5214257" y="3212281"/>
            <a:ext cx="914400"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x</a:t>
            </a:r>
            <a:r>
              <a:rPr lang="en-US" sz="2800" baseline="-25000" dirty="0">
                <a:latin typeface="Times New Roman" panose="02020603050405020304" pitchFamily="18" charset="0"/>
                <a:cs typeface="Times New Roman" panose="02020603050405020304" pitchFamily="18" charset="0"/>
              </a:rPr>
              <a:t>n+1</a:t>
            </a:r>
            <a:endParaRPr lang="en-US" sz="2800" dirty="0"/>
          </a:p>
        </p:txBody>
      </p:sp>
      <p:sp>
        <p:nvSpPr>
          <p:cNvPr id="11" name="TextBox 10">
            <a:extLst>
              <a:ext uri="{FF2B5EF4-FFF2-40B4-BE49-F238E27FC236}">
                <a16:creationId xmlns:a16="http://schemas.microsoft.com/office/drawing/2014/main" id="{B54722F6-D157-7244-9A76-1C5869E2C951}"/>
              </a:ext>
            </a:extLst>
          </p:cNvPr>
          <p:cNvSpPr txBox="1"/>
          <p:nvPr/>
        </p:nvSpPr>
        <p:spPr>
          <a:xfrm>
            <a:off x="6019800" y="5915353"/>
            <a:ext cx="446314" cy="461665"/>
          </a:xfrm>
          <a:prstGeom prst="rect">
            <a:avLst/>
          </a:prstGeom>
          <a:noFill/>
        </p:spPr>
        <p:txBody>
          <a:bodyPr wrap="square" rtlCol="0">
            <a:spAutoFit/>
          </a:bodyPr>
          <a:lstStyle/>
          <a:p>
            <a:r>
              <a:rPr lang="en-US" sz="2400" dirty="0"/>
              <a:t>0</a:t>
            </a:r>
          </a:p>
        </p:txBody>
      </p:sp>
      <p:sp>
        <p:nvSpPr>
          <p:cNvPr id="12" name="TextBox 11">
            <a:extLst>
              <a:ext uri="{FF2B5EF4-FFF2-40B4-BE49-F238E27FC236}">
                <a16:creationId xmlns:a16="http://schemas.microsoft.com/office/drawing/2014/main" id="{ABC2C8F0-C875-5D49-ACB9-05654E0DA700}"/>
              </a:ext>
            </a:extLst>
          </p:cNvPr>
          <p:cNvSpPr txBox="1"/>
          <p:nvPr/>
        </p:nvSpPr>
        <p:spPr>
          <a:xfrm>
            <a:off x="5769429" y="5545919"/>
            <a:ext cx="446314" cy="461665"/>
          </a:xfrm>
          <a:prstGeom prst="rect">
            <a:avLst/>
          </a:prstGeom>
          <a:noFill/>
        </p:spPr>
        <p:txBody>
          <a:bodyPr wrap="square" rtlCol="0">
            <a:spAutoFit/>
          </a:bodyPr>
          <a:lstStyle/>
          <a:p>
            <a:r>
              <a:rPr lang="en-US" sz="2400" dirty="0"/>
              <a:t>0</a:t>
            </a:r>
          </a:p>
        </p:txBody>
      </p:sp>
      <p:sp>
        <p:nvSpPr>
          <p:cNvPr id="13" name="TextBox 12">
            <a:extLst>
              <a:ext uri="{FF2B5EF4-FFF2-40B4-BE49-F238E27FC236}">
                <a16:creationId xmlns:a16="http://schemas.microsoft.com/office/drawing/2014/main" id="{A2809455-7942-0A4C-99C0-C77CA2C28194}"/>
              </a:ext>
            </a:extLst>
          </p:cNvPr>
          <p:cNvSpPr txBox="1"/>
          <p:nvPr/>
        </p:nvSpPr>
        <p:spPr>
          <a:xfrm>
            <a:off x="5573486" y="1328907"/>
            <a:ext cx="446314" cy="461665"/>
          </a:xfrm>
          <a:prstGeom prst="rect">
            <a:avLst/>
          </a:prstGeom>
          <a:noFill/>
        </p:spPr>
        <p:txBody>
          <a:bodyPr wrap="square" rtlCol="0">
            <a:spAutoFit/>
          </a:bodyPr>
          <a:lstStyle/>
          <a:p>
            <a:pPr algn="r"/>
            <a:r>
              <a:rPr lang="en-US" sz="2400" dirty="0"/>
              <a:t>1</a:t>
            </a:r>
          </a:p>
        </p:txBody>
      </p:sp>
      <p:sp>
        <p:nvSpPr>
          <p:cNvPr id="14" name="TextBox 13">
            <a:extLst>
              <a:ext uri="{FF2B5EF4-FFF2-40B4-BE49-F238E27FC236}">
                <a16:creationId xmlns:a16="http://schemas.microsoft.com/office/drawing/2014/main" id="{835F5436-F2D8-1644-94AE-78F8DA986DD6}"/>
              </a:ext>
            </a:extLst>
          </p:cNvPr>
          <p:cNvSpPr txBox="1"/>
          <p:nvPr/>
        </p:nvSpPr>
        <p:spPr>
          <a:xfrm>
            <a:off x="10504715" y="5915353"/>
            <a:ext cx="446314" cy="461665"/>
          </a:xfrm>
          <a:prstGeom prst="rect">
            <a:avLst/>
          </a:prstGeom>
          <a:noFill/>
        </p:spPr>
        <p:txBody>
          <a:bodyPr wrap="square" rtlCol="0">
            <a:spAutoFit/>
          </a:bodyPr>
          <a:lstStyle/>
          <a:p>
            <a:r>
              <a:rPr lang="en-US" sz="2400" dirty="0"/>
              <a:t>1</a:t>
            </a:r>
          </a:p>
        </p:txBody>
      </p:sp>
      <p:sp>
        <p:nvSpPr>
          <p:cNvPr id="15" name="TextBox 14">
            <a:extLst>
              <a:ext uri="{FF2B5EF4-FFF2-40B4-BE49-F238E27FC236}">
                <a16:creationId xmlns:a16="http://schemas.microsoft.com/office/drawing/2014/main" id="{D4A00765-1F94-2B40-9D6D-DC53F2D6B5A4}"/>
              </a:ext>
            </a:extLst>
          </p:cNvPr>
          <p:cNvSpPr txBox="1"/>
          <p:nvPr/>
        </p:nvSpPr>
        <p:spPr>
          <a:xfrm>
            <a:off x="6509656" y="666430"/>
            <a:ext cx="3853543" cy="646331"/>
          </a:xfrm>
          <a:prstGeom prst="rect">
            <a:avLst/>
          </a:prstGeom>
          <a:noFill/>
        </p:spPr>
        <p:txBody>
          <a:bodyPr wrap="square" rtlCol="0">
            <a:spAutoFit/>
          </a:bodyPr>
          <a:lstStyle/>
          <a:p>
            <a:pPr algn="ctr"/>
            <a:r>
              <a:rPr lang="en-US" dirty="0"/>
              <a:t>State space:  Points move around in their state space via the map dynamics</a:t>
            </a:r>
          </a:p>
        </p:txBody>
      </p:sp>
      <p:sp>
        <p:nvSpPr>
          <p:cNvPr id="16" name="Oval 15">
            <a:extLst>
              <a:ext uri="{FF2B5EF4-FFF2-40B4-BE49-F238E27FC236}">
                <a16:creationId xmlns:a16="http://schemas.microsoft.com/office/drawing/2014/main" id="{7C36570C-D399-7445-BC09-C47C3ABE8344}"/>
              </a:ext>
            </a:extLst>
          </p:cNvPr>
          <p:cNvSpPr>
            <a:spLocks noChangeAspect="1"/>
          </p:cNvSpPr>
          <p:nvPr/>
        </p:nvSpPr>
        <p:spPr>
          <a:xfrm>
            <a:off x="9699171" y="2303996"/>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6F1AE5-8B3F-754F-B58A-AAD965A77ABC}"/>
              </a:ext>
            </a:extLst>
          </p:cNvPr>
          <p:cNvSpPr>
            <a:spLocks noChangeAspect="1"/>
          </p:cNvSpPr>
          <p:nvPr/>
        </p:nvSpPr>
        <p:spPr>
          <a:xfrm>
            <a:off x="8862059" y="2693388"/>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031A1-9E0A-8B45-86CD-825ACCBBA394}"/>
              </a:ext>
            </a:extLst>
          </p:cNvPr>
          <p:cNvSpPr>
            <a:spLocks noChangeAspect="1"/>
          </p:cNvSpPr>
          <p:nvPr/>
        </p:nvSpPr>
        <p:spPr>
          <a:xfrm>
            <a:off x="7249885" y="2681923"/>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64044B8-CAF6-A04F-8C40-92E1DB483153}"/>
              </a:ext>
            </a:extLst>
          </p:cNvPr>
          <p:cNvSpPr>
            <a:spLocks noChangeAspect="1"/>
          </p:cNvSpPr>
          <p:nvPr/>
        </p:nvSpPr>
        <p:spPr>
          <a:xfrm>
            <a:off x="7249885" y="5063179"/>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C5B79E-5B35-1044-B6CC-6720C658D31C}"/>
              </a:ext>
            </a:extLst>
          </p:cNvPr>
          <p:cNvSpPr>
            <a:spLocks noChangeAspect="1"/>
          </p:cNvSpPr>
          <p:nvPr/>
        </p:nvSpPr>
        <p:spPr>
          <a:xfrm>
            <a:off x="9699171" y="5058082"/>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5A896DB-7D60-7B47-8C18-9046B8464002}"/>
              </a:ext>
            </a:extLst>
          </p:cNvPr>
          <p:cNvCxnSpPr/>
          <p:nvPr/>
        </p:nvCxnSpPr>
        <p:spPr>
          <a:xfrm>
            <a:off x="9790611" y="2681923"/>
            <a:ext cx="0" cy="2260191"/>
          </a:xfrm>
          <a:prstGeom prst="straightConnector1">
            <a:avLst/>
          </a:prstGeom>
          <a:ln w="38100">
            <a:solidFill>
              <a:srgbClr val="090B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2B9B03-E8D7-454E-8B29-DDDFA638B91D}"/>
              </a:ext>
            </a:extLst>
          </p:cNvPr>
          <p:cNvCxnSpPr>
            <a:cxnSpLocks/>
          </p:cNvCxnSpPr>
          <p:nvPr/>
        </p:nvCxnSpPr>
        <p:spPr>
          <a:xfrm flipH="1">
            <a:off x="7708173" y="5149522"/>
            <a:ext cx="1707971" cy="0"/>
          </a:xfrm>
          <a:prstGeom prst="straightConnector1">
            <a:avLst/>
          </a:prstGeom>
          <a:ln w="38100">
            <a:solidFill>
              <a:srgbClr val="090B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09DAB45-F097-304F-97D6-0B929CDF1267}"/>
              </a:ext>
            </a:extLst>
          </p:cNvPr>
          <p:cNvCxnSpPr>
            <a:cxnSpLocks/>
          </p:cNvCxnSpPr>
          <p:nvPr/>
        </p:nvCxnSpPr>
        <p:spPr>
          <a:xfrm flipV="1">
            <a:off x="7341325" y="2968506"/>
            <a:ext cx="0" cy="1959634"/>
          </a:xfrm>
          <a:prstGeom prst="straightConnector1">
            <a:avLst/>
          </a:prstGeom>
          <a:ln w="38100">
            <a:solidFill>
              <a:srgbClr val="090B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84172FB-6E90-3742-BB0F-0CBBA634E9FB}"/>
              </a:ext>
            </a:extLst>
          </p:cNvPr>
          <p:cNvCxnSpPr>
            <a:cxnSpLocks/>
          </p:cNvCxnSpPr>
          <p:nvPr/>
        </p:nvCxnSpPr>
        <p:spPr>
          <a:xfrm flipV="1">
            <a:off x="7663543" y="2786176"/>
            <a:ext cx="1002573" cy="10307"/>
          </a:xfrm>
          <a:prstGeom prst="straightConnector1">
            <a:avLst/>
          </a:prstGeom>
          <a:ln w="38100">
            <a:solidFill>
              <a:srgbClr val="090BFF"/>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B48BA3F-3B7C-434D-ACB2-DB317750CA9A}"/>
              </a:ext>
            </a:extLst>
          </p:cNvPr>
          <p:cNvSpPr>
            <a:spLocks noChangeAspect="1"/>
          </p:cNvSpPr>
          <p:nvPr/>
        </p:nvSpPr>
        <p:spPr>
          <a:xfrm>
            <a:off x="8889273" y="3955173"/>
            <a:ext cx="182880" cy="182880"/>
          </a:xfrm>
          <a:prstGeom prst="ellipse">
            <a:avLst/>
          </a:prstGeom>
          <a:solidFill>
            <a:srgbClr val="090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A84FABB6-CB20-6042-8B62-A9AC01370D43}"/>
              </a:ext>
            </a:extLst>
          </p:cNvPr>
          <p:cNvCxnSpPr>
            <a:cxnSpLocks/>
          </p:cNvCxnSpPr>
          <p:nvPr/>
        </p:nvCxnSpPr>
        <p:spPr>
          <a:xfrm>
            <a:off x="8958941" y="3019905"/>
            <a:ext cx="0" cy="788047"/>
          </a:xfrm>
          <a:prstGeom prst="straightConnector1">
            <a:avLst/>
          </a:prstGeom>
          <a:ln w="38100">
            <a:solidFill>
              <a:srgbClr val="090B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CADAF5C-B7D8-154C-AEC5-3B6B85D7A5CF}"/>
              </a:ext>
            </a:extLst>
          </p:cNvPr>
          <p:cNvSpPr txBox="1"/>
          <p:nvPr/>
        </p:nvSpPr>
        <p:spPr>
          <a:xfrm>
            <a:off x="8621486" y="4332514"/>
            <a:ext cx="609600" cy="369332"/>
          </a:xfrm>
          <a:prstGeom prst="rect">
            <a:avLst/>
          </a:prstGeom>
          <a:noFill/>
        </p:spPr>
        <p:txBody>
          <a:bodyPr wrap="square" rtlCol="0">
            <a:spAutoFit/>
          </a:bodyPr>
          <a:lstStyle/>
          <a:p>
            <a:r>
              <a:rPr lang="en-US" dirty="0"/>
              <a:t>Etc.</a:t>
            </a:r>
          </a:p>
        </p:txBody>
      </p:sp>
      <p:sp>
        <p:nvSpPr>
          <p:cNvPr id="2" name="TextBox 1">
            <a:extLst>
              <a:ext uri="{FF2B5EF4-FFF2-40B4-BE49-F238E27FC236}">
                <a16:creationId xmlns:a16="http://schemas.microsoft.com/office/drawing/2014/main" id="{94A58916-AE8B-DD49-B23D-0731FE578430}"/>
              </a:ext>
            </a:extLst>
          </p:cNvPr>
          <p:cNvSpPr txBox="1"/>
          <p:nvPr/>
        </p:nvSpPr>
        <p:spPr>
          <a:xfrm>
            <a:off x="9408523" y="1885735"/>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0,</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25" name="TextBox 24">
            <a:extLst>
              <a:ext uri="{FF2B5EF4-FFF2-40B4-BE49-F238E27FC236}">
                <a16:creationId xmlns:a16="http://schemas.microsoft.com/office/drawing/2014/main" id="{99B354E2-1D57-1249-9620-B4171F8588C6}"/>
              </a:ext>
            </a:extLst>
          </p:cNvPr>
          <p:cNvSpPr txBox="1"/>
          <p:nvPr/>
        </p:nvSpPr>
        <p:spPr>
          <a:xfrm>
            <a:off x="8551818" y="2283665"/>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4,</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27" name="TextBox 26">
            <a:extLst>
              <a:ext uri="{FF2B5EF4-FFF2-40B4-BE49-F238E27FC236}">
                <a16:creationId xmlns:a16="http://schemas.microsoft.com/office/drawing/2014/main" id="{6F7F729F-4949-B141-ABAA-308DE4498D77}"/>
              </a:ext>
            </a:extLst>
          </p:cNvPr>
          <p:cNvSpPr txBox="1"/>
          <p:nvPr/>
        </p:nvSpPr>
        <p:spPr>
          <a:xfrm>
            <a:off x="6910253" y="2288015"/>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28" name="TextBox 27">
            <a:extLst>
              <a:ext uri="{FF2B5EF4-FFF2-40B4-BE49-F238E27FC236}">
                <a16:creationId xmlns:a16="http://schemas.microsoft.com/office/drawing/2014/main" id="{91A3D05B-CE36-8141-BFF5-8FAFFCDE6C2B}"/>
              </a:ext>
            </a:extLst>
          </p:cNvPr>
          <p:cNvSpPr txBox="1"/>
          <p:nvPr/>
        </p:nvSpPr>
        <p:spPr>
          <a:xfrm>
            <a:off x="6942530" y="5217842"/>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29" name="TextBox 28">
            <a:extLst>
              <a:ext uri="{FF2B5EF4-FFF2-40B4-BE49-F238E27FC236}">
                <a16:creationId xmlns:a16="http://schemas.microsoft.com/office/drawing/2014/main" id="{F756D019-5DB1-184C-B0C9-62976704CBD6}"/>
              </a:ext>
            </a:extLst>
          </p:cNvPr>
          <p:cNvSpPr txBox="1"/>
          <p:nvPr/>
        </p:nvSpPr>
        <p:spPr>
          <a:xfrm>
            <a:off x="9417796" y="5259636"/>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31" name="TextBox 30">
            <a:extLst>
              <a:ext uri="{FF2B5EF4-FFF2-40B4-BE49-F238E27FC236}">
                <a16:creationId xmlns:a16="http://schemas.microsoft.com/office/drawing/2014/main" id="{5A646C98-C6F7-7842-89AE-65372297ABE2}"/>
              </a:ext>
            </a:extLst>
          </p:cNvPr>
          <p:cNvSpPr txBox="1"/>
          <p:nvPr/>
        </p:nvSpPr>
        <p:spPr>
          <a:xfrm>
            <a:off x="8108427" y="3862503"/>
            <a:ext cx="9470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5,</a:t>
            </a:r>
            <a:r>
              <a:rPr lang="en-US" i="1" dirty="0">
                <a:latin typeface="Times New Roman" panose="02020603050405020304" pitchFamily="18" charset="0"/>
                <a:cs typeface="Times New Roman" panose="02020603050405020304" pitchFamily="18" charset="0"/>
              </a:rPr>
              <a:t> x</a:t>
            </a:r>
            <a:r>
              <a:rPr lang="en-US" i="1" baseline="-25000"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a:t>
            </a:r>
            <a:endParaRPr lang="en-US" dirty="0"/>
          </a:p>
          <a:p>
            <a:endParaRPr lang="en-US" dirty="0"/>
          </a:p>
        </p:txBody>
      </p:sp>
      <p:sp>
        <p:nvSpPr>
          <p:cNvPr id="3" name="TextBox 2">
            <a:extLst>
              <a:ext uri="{FF2B5EF4-FFF2-40B4-BE49-F238E27FC236}">
                <a16:creationId xmlns:a16="http://schemas.microsoft.com/office/drawing/2014/main" id="{4DE8FB1E-8F62-3645-9E62-AA7135278FB7}"/>
              </a:ext>
            </a:extLst>
          </p:cNvPr>
          <p:cNvSpPr txBox="1"/>
          <p:nvPr/>
        </p:nvSpPr>
        <p:spPr>
          <a:xfrm>
            <a:off x="452063" y="6344917"/>
            <a:ext cx="6602613" cy="369332"/>
          </a:xfrm>
          <a:prstGeom prst="rect">
            <a:avLst/>
          </a:prstGeom>
          <a:noFill/>
        </p:spPr>
        <p:txBody>
          <a:bodyPr wrap="square" rtlCol="0">
            <a:spAutoFit/>
          </a:bodyPr>
          <a:lstStyle/>
          <a:p>
            <a:r>
              <a:rPr lang="en-US" dirty="0">
                <a:solidFill>
                  <a:srgbClr val="002BFF"/>
                </a:solidFill>
              </a:rPr>
              <a:t>Terminology:  The path through the state space is called an “orbit”</a:t>
            </a:r>
          </a:p>
        </p:txBody>
      </p:sp>
    </p:spTree>
    <p:extLst>
      <p:ext uri="{BB962C8B-B14F-4D97-AF65-F5344CB8AC3E}">
        <p14:creationId xmlns:p14="http://schemas.microsoft.com/office/powerpoint/2010/main" val="1296258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0900-C099-9141-8ED1-8280973CD5B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2EEB4FC-F3D2-1948-AD25-BFF5D271A5A7}"/>
              </a:ext>
            </a:extLst>
          </p:cNvPr>
          <p:cNvSpPr>
            <a:spLocks noGrp="1"/>
          </p:cNvSpPr>
          <p:nvPr>
            <p:ph idx="1"/>
          </p:nvPr>
        </p:nvSpPr>
        <p:spPr/>
        <p:txBody>
          <a:bodyPr>
            <a:noAutofit/>
          </a:bodyPr>
          <a:lstStyle/>
          <a:p>
            <a:r>
              <a:rPr lang="en-US" sz="2000" dirty="0"/>
              <a:t>Chaotic behavior exists in many natural systems, including fluid flow, heartbeat irregularities, weather and climate.</a:t>
            </a:r>
          </a:p>
          <a:p>
            <a:r>
              <a:rPr lang="en-US" sz="2000" dirty="0"/>
              <a:t>It also occurs spontaneously in some systems with artificial components, such as the stock market and road traffic.</a:t>
            </a:r>
          </a:p>
          <a:p>
            <a:r>
              <a:rPr lang="en-US" sz="2000" dirty="0"/>
              <a:t>This behavior can be studied through the analysis of a chaotic mathematical model, or through analytical techniques such as </a:t>
            </a:r>
            <a:r>
              <a:rPr lang="en-US" sz="2000" dirty="0">
                <a:solidFill>
                  <a:srgbClr val="002BFF"/>
                </a:solidFill>
              </a:rPr>
              <a:t>recurrence plots </a:t>
            </a:r>
            <a:r>
              <a:rPr lang="en-US" sz="2000" dirty="0"/>
              <a:t>and </a:t>
            </a:r>
            <a:r>
              <a:rPr lang="en-US" sz="2000" dirty="0" err="1">
                <a:solidFill>
                  <a:srgbClr val="002BFF"/>
                </a:solidFill>
              </a:rPr>
              <a:t>Poincaré</a:t>
            </a:r>
            <a:r>
              <a:rPr lang="en-US" sz="2000" dirty="0">
                <a:solidFill>
                  <a:srgbClr val="002BFF"/>
                </a:solidFill>
              </a:rPr>
              <a:t> maps</a:t>
            </a:r>
            <a:r>
              <a:rPr lang="en-US" sz="2000" dirty="0"/>
              <a:t>. </a:t>
            </a:r>
          </a:p>
          <a:p>
            <a:r>
              <a:rPr lang="en-US" sz="2000" dirty="0"/>
              <a:t>Chaos theory has applications in a variety of disciplines, including meteorology, anthropology, sociology, environmental science, computer science, engineering, economics, ecology, pandemic crisis management. </a:t>
            </a:r>
          </a:p>
          <a:p>
            <a:r>
              <a:rPr lang="en-US" sz="2000" dirty="0"/>
              <a:t>The theory formed the basis for such fields of study as complex dynamical systems, edge of chaos theory, and self-assembly processes. </a:t>
            </a:r>
          </a:p>
        </p:txBody>
      </p:sp>
    </p:spTree>
    <p:extLst>
      <p:ext uri="{BB962C8B-B14F-4D97-AF65-F5344CB8AC3E}">
        <p14:creationId xmlns:p14="http://schemas.microsoft.com/office/powerpoint/2010/main" val="495071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4F12-5541-3940-9CE3-24573FD803EA}"/>
              </a:ext>
            </a:extLst>
          </p:cNvPr>
          <p:cNvSpPr>
            <a:spLocks noGrp="1"/>
          </p:cNvSpPr>
          <p:nvPr>
            <p:ph type="title"/>
          </p:nvPr>
        </p:nvSpPr>
        <p:spPr/>
        <p:txBody>
          <a:bodyPr/>
          <a:lstStyle/>
          <a:p>
            <a:r>
              <a:rPr lang="en-US" dirty="0"/>
              <a:t>(Topological) Mixing in Maps</a:t>
            </a:r>
          </a:p>
        </p:txBody>
      </p:sp>
      <p:sp>
        <p:nvSpPr>
          <p:cNvPr id="3" name="Content Placeholder 2">
            <a:extLst>
              <a:ext uri="{FF2B5EF4-FFF2-40B4-BE49-F238E27FC236}">
                <a16:creationId xmlns:a16="http://schemas.microsoft.com/office/drawing/2014/main" id="{7BC76B5A-716F-8946-952D-0CDE19946BBF}"/>
              </a:ext>
            </a:extLst>
          </p:cNvPr>
          <p:cNvSpPr>
            <a:spLocks noGrp="1"/>
          </p:cNvSpPr>
          <p:nvPr>
            <p:ph sz="half" idx="1"/>
          </p:nvPr>
        </p:nvSpPr>
        <p:spPr>
          <a:xfrm>
            <a:off x="838200" y="1519630"/>
            <a:ext cx="5570668" cy="4351338"/>
          </a:xfrm>
        </p:spPr>
        <p:txBody>
          <a:bodyPr>
            <a:normAutofit/>
          </a:bodyPr>
          <a:lstStyle/>
          <a:p>
            <a:r>
              <a:rPr lang="en-US" sz="1800" dirty="0"/>
              <a:t>Topological mixing means that the system evolves over time so that </a:t>
            </a:r>
            <a:r>
              <a:rPr lang="en-US" sz="1800" dirty="0">
                <a:solidFill>
                  <a:srgbClr val="002BFF"/>
                </a:solidFill>
              </a:rPr>
              <a:t>any given region or open set of its phase space eventually overlaps</a:t>
            </a:r>
            <a:r>
              <a:rPr lang="en-US" sz="1800" dirty="0"/>
              <a:t> with any other given region. </a:t>
            </a:r>
          </a:p>
          <a:p>
            <a:r>
              <a:rPr lang="en-US" sz="1800" dirty="0"/>
              <a:t>This mathematical concept of "mixing" corresponds to the standard intuition, and the mixing of colored dyes or fluids is an example of a chaotic system. </a:t>
            </a:r>
          </a:p>
          <a:p>
            <a:r>
              <a:rPr lang="en-US" sz="1800" dirty="0"/>
              <a:t>Topological mixing is often omitted from popular accounts of chaos, which equate chaos with only sensitivity to initial conditions. </a:t>
            </a:r>
          </a:p>
        </p:txBody>
      </p:sp>
      <p:pic>
        <p:nvPicPr>
          <p:cNvPr id="6" name="Content Placeholder 5">
            <a:extLst>
              <a:ext uri="{FF2B5EF4-FFF2-40B4-BE49-F238E27FC236}">
                <a16:creationId xmlns:a16="http://schemas.microsoft.com/office/drawing/2014/main" id="{10E1BE60-21D3-1648-B66E-8D67F8582CDD}"/>
              </a:ext>
            </a:extLst>
          </p:cNvPr>
          <p:cNvPicPr>
            <a:picLocks noGrp="1" noChangeAspect="1"/>
          </p:cNvPicPr>
          <p:nvPr>
            <p:ph sz="half" idx="2"/>
          </p:nvPr>
        </p:nvPicPr>
        <p:blipFill>
          <a:blip r:embed="rId2"/>
          <a:stretch>
            <a:fillRect/>
          </a:stretch>
        </p:blipFill>
        <p:spPr>
          <a:xfrm>
            <a:off x="6408868" y="1309054"/>
            <a:ext cx="5181600" cy="3884447"/>
          </a:xfrm>
        </p:spPr>
      </p:pic>
      <p:sp>
        <p:nvSpPr>
          <p:cNvPr id="7" name="TextBox 6">
            <a:extLst>
              <a:ext uri="{FF2B5EF4-FFF2-40B4-BE49-F238E27FC236}">
                <a16:creationId xmlns:a16="http://schemas.microsoft.com/office/drawing/2014/main" id="{097707D6-09C7-C84F-9B15-B979EF0837C5}"/>
              </a:ext>
            </a:extLst>
          </p:cNvPr>
          <p:cNvSpPr txBox="1"/>
          <p:nvPr/>
        </p:nvSpPr>
        <p:spPr>
          <a:xfrm>
            <a:off x="2721684" y="5323324"/>
            <a:ext cx="9004151"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Six iterations of a set of states passed through the </a:t>
            </a:r>
            <a:r>
              <a:rPr lang="en-US" sz="1400" dirty="0">
                <a:solidFill>
                  <a:srgbClr val="002BFF"/>
                </a:solidFill>
              </a:rPr>
              <a:t>logistic map</a:t>
            </a:r>
            <a:r>
              <a:rPr lang="en-US" sz="1400" dirty="0"/>
              <a:t>. The first iterate (blue) is the initial condition, which essentially forms a circle. </a:t>
            </a:r>
            <a:r>
              <a:rPr lang="en-US" sz="1400" dirty="0">
                <a:solidFill>
                  <a:srgbClr val="002BFF"/>
                </a:solidFill>
              </a:rPr>
              <a:t>Animation shows the first to the sixth iteration </a:t>
            </a:r>
            <a:r>
              <a:rPr lang="en-US" sz="1400" dirty="0"/>
              <a:t>of the circular initial conditions. </a:t>
            </a:r>
          </a:p>
          <a:p>
            <a:pPr marL="285750" indent="-285750">
              <a:spcAft>
                <a:spcPts val="600"/>
              </a:spcAft>
              <a:buFont typeface="Arial" panose="020B0604020202020204" pitchFamily="34" charset="0"/>
              <a:buChar char="•"/>
            </a:pPr>
            <a:r>
              <a:rPr lang="en-US" sz="1400" dirty="0"/>
              <a:t>It can be seen that </a:t>
            </a:r>
            <a:r>
              <a:rPr lang="en-US" sz="1400" i="1" dirty="0"/>
              <a:t>mixing</a:t>
            </a:r>
            <a:r>
              <a:rPr lang="en-US" sz="1400" dirty="0"/>
              <a:t> occurs as we progress in iterations. </a:t>
            </a:r>
          </a:p>
          <a:p>
            <a:pPr marL="285750" indent="-285750">
              <a:spcAft>
                <a:spcPts val="600"/>
              </a:spcAft>
              <a:buFont typeface="Arial" panose="020B0604020202020204" pitchFamily="34" charset="0"/>
              <a:buChar char="•"/>
            </a:pPr>
            <a:r>
              <a:rPr lang="en-US" sz="1400" dirty="0">
                <a:solidFill>
                  <a:srgbClr val="002BFF"/>
                </a:solidFill>
              </a:rPr>
              <a:t>The sixth iteration shows that the points are almost completely scattered in the phase space. </a:t>
            </a:r>
          </a:p>
          <a:p>
            <a:pPr marL="285750" indent="-285750">
              <a:spcAft>
                <a:spcPts val="600"/>
              </a:spcAft>
              <a:buFont typeface="Arial" panose="020B0604020202020204" pitchFamily="34" charset="0"/>
              <a:buChar char="•"/>
            </a:pPr>
            <a:r>
              <a:rPr lang="en-US" sz="1400" dirty="0"/>
              <a:t>Had we progressed further in iterations, the mixing would have been homogeneous and irreversible.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946198-B2CF-914E-A864-74AB8A2012A6}"/>
                  </a:ext>
                </a:extLst>
              </p:cNvPr>
              <p:cNvSpPr txBox="1"/>
              <p:nvPr/>
            </p:nvSpPr>
            <p:spPr>
              <a:xfrm>
                <a:off x="1563060" y="4547529"/>
                <a:ext cx="3903233" cy="369332"/>
              </a:xfrm>
              <a:prstGeom prst="rect">
                <a:avLst/>
              </a:prstGeom>
              <a:noFill/>
            </p:spPr>
            <p:txBody>
              <a:bodyPr wrap="square" rtlCol="0">
                <a:spAutoFit/>
              </a:bodyPr>
              <a:lstStyle/>
              <a:p>
                <a14:m>
                  <m:oMath xmlns:m="http://schemas.openxmlformats.org/officeDocument/2006/math">
                    <m:sSub>
                      <m:sSubPr>
                        <m:ctrlPr>
                          <a:rPr lang="en-US" i="1" smtClean="0">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r>
                          <a:rPr lang="en-US" b="0" i="1" smtClean="0">
                            <a:solidFill>
                              <a:srgbClr val="002BFF"/>
                            </a:solidFill>
                            <a:latin typeface="Cambria Math" panose="02040503050406030204" pitchFamily="18" charset="0"/>
                            <a:ea typeface="Cambria Math" panose="02040503050406030204" pitchFamily="18" charset="0"/>
                          </a:rPr>
                          <m:t>+1</m:t>
                        </m:r>
                      </m:sub>
                    </m:sSub>
                    <m:r>
                      <a:rPr lang="en-US" b="0" i="1" smtClean="0">
                        <a:solidFill>
                          <a:srgbClr val="002BFF"/>
                        </a:solidFill>
                        <a:latin typeface="Cambria Math" panose="02040503050406030204" pitchFamily="18" charset="0"/>
                        <a:ea typeface="Cambria Math" panose="02040503050406030204" pitchFamily="18" charset="0"/>
                      </a:rPr>
                      <m:t>= </m:t>
                    </m:r>
                    <m:r>
                      <a:rPr lang="en-US" b="0" i="1" smtClean="0">
                        <a:solidFill>
                          <a:srgbClr val="002BFF"/>
                        </a:solidFill>
                        <a:latin typeface="Cambria Math" panose="02040503050406030204" pitchFamily="18" charset="0"/>
                        <a:ea typeface="Cambria Math" panose="02040503050406030204" pitchFamily="18" charset="0"/>
                      </a:rPr>
                      <m:t>𝜆</m:t>
                    </m:r>
                    <m:sSub>
                      <m:sSubPr>
                        <m:ctrlPr>
                          <a:rPr lang="en-US" i="1">
                            <a:solidFill>
                              <a:srgbClr val="002BFF"/>
                            </a:solidFill>
                            <a:latin typeface="Cambria Math" panose="02040503050406030204" pitchFamily="18" charset="0"/>
                            <a:ea typeface="Cambria Math" panose="02040503050406030204" pitchFamily="18" charset="0"/>
                          </a:rPr>
                        </m:ctrlPr>
                      </m:sSubPr>
                      <m:e>
                        <m:sSub>
                          <m:sSubPr>
                            <m:ctrlPr>
                              <a:rPr lang="en-US" i="1">
                                <a:solidFill>
                                  <a:srgbClr val="002BFF"/>
                                </a:solidFill>
                                <a:latin typeface="Cambria Math" panose="02040503050406030204" pitchFamily="18" charset="0"/>
                                <a:ea typeface="Cambria Math" panose="02040503050406030204" pitchFamily="18" charset="0"/>
                              </a:rPr>
                            </m:ctrlPr>
                          </m:sSubPr>
                          <m:e>
                            <m:r>
                              <a:rPr lang="en-US" b="0" i="1" smtClean="0">
                                <a:solidFill>
                                  <a:srgbClr val="002BFF"/>
                                </a:solidFill>
                                <a:latin typeface="Cambria Math" panose="02040503050406030204" pitchFamily="18" charset="0"/>
                                <a:ea typeface="Cambria Math" panose="02040503050406030204" pitchFamily="18" charset="0"/>
                              </a:rPr>
                              <m:t> </m:t>
                            </m:r>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b="0" i="1" smtClean="0">
                            <a:solidFill>
                              <a:srgbClr val="002BFF"/>
                            </a:solidFill>
                            <a:latin typeface="Cambria Math" panose="02040503050406030204" pitchFamily="18" charset="0"/>
                            <a:ea typeface="Cambria Math" panose="02040503050406030204" pitchFamily="18" charset="0"/>
                          </a:rPr>
                          <m:t> (1−</m:t>
                        </m:r>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b="0" i="1" smtClean="0">
                        <a:solidFill>
                          <a:srgbClr val="002BFF"/>
                        </a:solidFill>
                        <a:latin typeface="Cambria Math" panose="02040503050406030204" pitchFamily="18" charset="0"/>
                        <a:ea typeface="Cambria Math" panose="02040503050406030204" pitchFamily="18" charset="0"/>
                      </a:rPr>
                      <m:t>)</m:t>
                    </m:r>
                    <m:r>
                      <a:rPr lang="en-US" b="0" i="0" smtClean="0">
                        <a:solidFill>
                          <a:srgbClr val="002BFF"/>
                        </a:solidFill>
                        <a:latin typeface="Cambria Math" panose="02040503050406030204" pitchFamily="18" charset="0"/>
                        <a:ea typeface="Cambria Math" panose="02040503050406030204" pitchFamily="18" charset="0"/>
                      </a:rPr>
                      <m:t>, </m:t>
                    </m:r>
                  </m:oMath>
                </a14:m>
                <a:r>
                  <a:rPr lang="en-US" dirty="0">
                    <a:solidFill>
                      <a:srgbClr val="002BFF"/>
                    </a:solidFill>
                  </a:rPr>
                  <a:t> </a:t>
                </a:r>
                <a14:m>
                  <m:oMath xmlns:m="http://schemas.openxmlformats.org/officeDocument/2006/math">
                    <m:r>
                      <a:rPr lang="en-US" b="0" i="0" smtClean="0">
                        <a:solidFill>
                          <a:srgbClr val="002BFF"/>
                        </a:solidFill>
                        <a:latin typeface="Cambria Math" panose="02040503050406030204" pitchFamily="18" charset="0"/>
                      </a:rPr>
                      <m:t>    </m:t>
                    </m:r>
                    <m:r>
                      <a:rPr lang="en-US" i="1">
                        <a:solidFill>
                          <a:srgbClr val="002BFF"/>
                        </a:solidFill>
                        <a:latin typeface="Cambria Math" panose="02040503050406030204" pitchFamily="18" charset="0"/>
                      </a:rPr>
                      <m:t>0 </m:t>
                    </m:r>
                    <m:r>
                      <a:rPr lang="en-US" i="1">
                        <a:solidFill>
                          <a:srgbClr val="002BFF"/>
                        </a:solidFill>
                        <a:latin typeface="Cambria Math" panose="02040503050406030204" pitchFamily="18" charset="0"/>
                        <a:ea typeface="Cambria Math" panose="02040503050406030204" pitchFamily="18" charset="0"/>
                      </a:rPr>
                      <m:t>≤</m:t>
                    </m:r>
                    <m:sSub>
                      <m:sSubPr>
                        <m:ctrlPr>
                          <a:rPr lang="en-US" i="1">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i="1">
                        <a:solidFill>
                          <a:srgbClr val="002BFF"/>
                        </a:solidFill>
                        <a:latin typeface="Cambria Math" panose="02040503050406030204" pitchFamily="18" charset="0"/>
                        <a:ea typeface="Cambria Math" panose="02040503050406030204" pitchFamily="18" charset="0"/>
                      </a:rPr>
                      <m:t> ≤1</m:t>
                    </m:r>
                  </m:oMath>
                </a14:m>
                <a:endParaRPr lang="en-US" dirty="0">
                  <a:solidFill>
                    <a:srgbClr val="002BFF"/>
                  </a:solidFill>
                </a:endParaRPr>
              </a:p>
            </p:txBody>
          </p:sp>
        </mc:Choice>
        <mc:Fallback xmlns="">
          <p:sp>
            <p:nvSpPr>
              <p:cNvPr id="8" name="TextBox 7">
                <a:extLst>
                  <a:ext uri="{FF2B5EF4-FFF2-40B4-BE49-F238E27FC236}">
                    <a16:creationId xmlns:a16="http://schemas.microsoft.com/office/drawing/2014/main" id="{31946198-B2CF-914E-A864-74AB8A2012A6}"/>
                  </a:ext>
                </a:extLst>
              </p:cNvPr>
              <p:cNvSpPr txBox="1">
                <a:spLocks noRot="1" noChangeAspect="1" noMove="1" noResize="1" noEditPoints="1" noAdjustHandles="1" noChangeArrowheads="1" noChangeShapeType="1" noTextEdit="1"/>
              </p:cNvSpPr>
              <p:nvPr/>
            </p:nvSpPr>
            <p:spPr>
              <a:xfrm>
                <a:off x="1563060" y="4547529"/>
                <a:ext cx="3903233" cy="369332"/>
              </a:xfrm>
              <a:prstGeom prst="rect">
                <a:avLst/>
              </a:prstGeom>
              <a:blipFill>
                <a:blip r:embed="rId3"/>
                <a:stretch>
                  <a:fillRect b="-1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E414D76-8519-A442-AF1B-FF1E90276730}"/>
              </a:ext>
            </a:extLst>
          </p:cNvPr>
          <p:cNvSpPr txBox="1"/>
          <p:nvPr/>
        </p:nvSpPr>
        <p:spPr>
          <a:xfrm>
            <a:off x="2230161" y="4139161"/>
            <a:ext cx="2569029" cy="369332"/>
          </a:xfrm>
          <a:prstGeom prst="rect">
            <a:avLst/>
          </a:prstGeom>
          <a:noFill/>
        </p:spPr>
        <p:txBody>
          <a:bodyPr wrap="square" rtlCol="0">
            <a:spAutoFit/>
          </a:bodyPr>
          <a:lstStyle/>
          <a:p>
            <a:pPr algn="ctr"/>
            <a:r>
              <a:rPr lang="en-US" dirty="0"/>
              <a:t>Logistic map:</a:t>
            </a:r>
          </a:p>
        </p:txBody>
      </p:sp>
    </p:spTree>
    <p:extLst>
      <p:ext uri="{BB962C8B-B14F-4D97-AF65-F5344CB8AC3E}">
        <p14:creationId xmlns:p14="http://schemas.microsoft.com/office/powerpoint/2010/main" val="1469844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4F12-5541-3940-9CE3-24573FD803EA}"/>
              </a:ext>
            </a:extLst>
          </p:cNvPr>
          <p:cNvSpPr>
            <a:spLocks noGrp="1"/>
          </p:cNvSpPr>
          <p:nvPr>
            <p:ph type="title"/>
          </p:nvPr>
        </p:nvSpPr>
        <p:spPr/>
        <p:txBody>
          <a:bodyPr/>
          <a:lstStyle/>
          <a:p>
            <a:r>
              <a:rPr lang="en-US" dirty="0"/>
              <a:t>(Topological) Mixing in Maps</a:t>
            </a:r>
          </a:p>
        </p:txBody>
      </p:sp>
      <p:sp>
        <p:nvSpPr>
          <p:cNvPr id="3" name="Content Placeholder 2">
            <a:extLst>
              <a:ext uri="{FF2B5EF4-FFF2-40B4-BE49-F238E27FC236}">
                <a16:creationId xmlns:a16="http://schemas.microsoft.com/office/drawing/2014/main" id="{7BC76B5A-716F-8946-952D-0CDE19946BBF}"/>
              </a:ext>
            </a:extLst>
          </p:cNvPr>
          <p:cNvSpPr>
            <a:spLocks noGrp="1"/>
          </p:cNvSpPr>
          <p:nvPr>
            <p:ph sz="half" idx="1"/>
          </p:nvPr>
        </p:nvSpPr>
        <p:spPr>
          <a:xfrm>
            <a:off x="838199" y="1519630"/>
            <a:ext cx="5723965" cy="3346284"/>
          </a:xfrm>
        </p:spPr>
        <p:txBody>
          <a:bodyPr>
            <a:normAutofit/>
          </a:bodyPr>
          <a:lstStyle/>
          <a:p>
            <a:r>
              <a:rPr lang="en-US" sz="1800" dirty="0"/>
              <a:t>Sensitive dependence on initial conditions alone does not give chaos. </a:t>
            </a:r>
          </a:p>
          <a:p>
            <a:r>
              <a:rPr lang="en-US" sz="1800" dirty="0">
                <a:solidFill>
                  <a:srgbClr val="002BFF"/>
                </a:solidFill>
              </a:rPr>
              <a:t>For example, consider the simple dynamical system produced by repeatedly doubling an initial value: </a:t>
            </a:r>
          </a:p>
          <a:p>
            <a:pPr lvl="1"/>
            <a:r>
              <a:rPr lang="en-US" sz="1400" dirty="0"/>
              <a:t>This system has sensitive dependence on initial conditions everywhere, since any pair of nearby points eventually becomes widely separated. </a:t>
            </a:r>
          </a:p>
          <a:p>
            <a:pPr lvl="1"/>
            <a:r>
              <a:rPr lang="en-US" sz="1400" dirty="0"/>
              <a:t>However, this example has no topological mixing, and therefore has no chaos. </a:t>
            </a:r>
          </a:p>
          <a:p>
            <a:r>
              <a:rPr lang="en-US" sz="1800" dirty="0"/>
              <a:t>Indeed, it has extremely simple behavior: all points except 0 tend to positive or negative infinity. </a:t>
            </a:r>
          </a:p>
        </p:txBody>
      </p:sp>
      <p:pic>
        <p:nvPicPr>
          <p:cNvPr id="6" name="Content Placeholder 5">
            <a:extLst>
              <a:ext uri="{FF2B5EF4-FFF2-40B4-BE49-F238E27FC236}">
                <a16:creationId xmlns:a16="http://schemas.microsoft.com/office/drawing/2014/main" id="{10E1BE60-21D3-1648-B66E-8D67F8582CDD}"/>
              </a:ext>
            </a:extLst>
          </p:cNvPr>
          <p:cNvPicPr>
            <a:picLocks noGrp="1" noChangeAspect="1"/>
          </p:cNvPicPr>
          <p:nvPr>
            <p:ph sz="half" idx="2"/>
          </p:nvPr>
        </p:nvPicPr>
        <p:blipFill>
          <a:blip r:embed="rId2"/>
          <a:stretch>
            <a:fillRect/>
          </a:stretch>
        </p:blipFill>
        <p:spPr>
          <a:xfrm>
            <a:off x="6408868" y="1360425"/>
            <a:ext cx="5181600" cy="3884447"/>
          </a:xfrm>
        </p:spPr>
      </p:pic>
      <p:sp>
        <p:nvSpPr>
          <p:cNvPr id="8" name="TextBox 7">
            <a:extLst>
              <a:ext uri="{FF2B5EF4-FFF2-40B4-BE49-F238E27FC236}">
                <a16:creationId xmlns:a16="http://schemas.microsoft.com/office/drawing/2014/main" id="{B1DEE8A6-655C-3E41-AD26-535F32306F69}"/>
              </a:ext>
            </a:extLst>
          </p:cNvPr>
          <p:cNvSpPr txBox="1"/>
          <p:nvPr/>
        </p:nvSpPr>
        <p:spPr>
          <a:xfrm>
            <a:off x="2721684" y="5323324"/>
            <a:ext cx="9004151"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Six iterations of a set of states passed through the </a:t>
            </a:r>
            <a:r>
              <a:rPr lang="en-US" sz="1400" dirty="0">
                <a:solidFill>
                  <a:srgbClr val="002BFF"/>
                </a:solidFill>
              </a:rPr>
              <a:t>logistic map</a:t>
            </a:r>
            <a:r>
              <a:rPr lang="en-US" sz="1400" dirty="0"/>
              <a:t>. The first iterate (blue) is the initial condition, which essentially forms a circle. </a:t>
            </a:r>
            <a:r>
              <a:rPr lang="en-US" sz="1400" dirty="0">
                <a:solidFill>
                  <a:srgbClr val="002BFF"/>
                </a:solidFill>
              </a:rPr>
              <a:t>Animation shows the first to the sixth iteration </a:t>
            </a:r>
            <a:r>
              <a:rPr lang="en-US" sz="1400" dirty="0"/>
              <a:t>of the circular initial conditions. </a:t>
            </a:r>
          </a:p>
          <a:p>
            <a:pPr marL="285750" indent="-285750">
              <a:spcAft>
                <a:spcPts val="600"/>
              </a:spcAft>
              <a:buFont typeface="Arial" panose="020B0604020202020204" pitchFamily="34" charset="0"/>
              <a:buChar char="•"/>
            </a:pPr>
            <a:r>
              <a:rPr lang="en-US" sz="1400" dirty="0"/>
              <a:t>It can be seen that </a:t>
            </a:r>
            <a:r>
              <a:rPr lang="en-US" sz="1400" i="1" dirty="0"/>
              <a:t>mixing</a:t>
            </a:r>
            <a:r>
              <a:rPr lang="en-US" sz="1400" dirty="0"/>
              <a:t> occurs as we progress in iterations. </a:t>
            </a:r>
          </a:p>
          <a:p>
            <a:pPr marL="285750" indent="-285750">
              <a:spcAft>
                <a:spcPts val="600"/>
              </a:spcAft>
              <a:buFont typeface="Arial" panose="020B0604020202020204" pitchFamily="34" charset="0"/>
              <a:buChar char="•"/>
            </a:pPr>
            <a:r>
              <a:rPr lang="en-US" sz="1400" dirty="0">
                <a:solidFill>
                  <a:srgbClr val="002BFF"/>
                </a:solidFill>
              </a:rPr>
              <a:t>The sixth iteration shows that the points are almost completely scattered in the phase space. </a:t>
            </a:r>
          </a:p>
          <a:p>
            <a:pPr marL="285750" indent="-285750">
              <a:spcAft>
                <a:spcPts val="600"/>
              </a:spcAft>
              <a:buFont typeface="Arial" panose="020B0604020202020204" pitchFamily="34" charset="0"/>
              <a:buChar char="•"/>
            </a:pPr>
            <a:r>
              <a:rPr lang="en-US" sz="1400" dirty="0"/>
              <a:t>Had we progressed further in iterations, the mixing would have been homogeneous and irreversible.</a:t>
            </a:r>
          </a:p>
        </p:txBody>
      </p:sp>
    </p:spTree>
    <p:extLst>
      <p:ext uri="{BB962C8B-B14F-4D97-AF65-F5344CB8AC3E}">
        <p14:creationId xmlns:p14="http://schemas.microsoft.com/office/powerpoint/2010/main" val="2243465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E14C-62F1-0043-ABF4-03B3015B2C66}"/>
              </a:ext>
            </a:extLst>
          </p:cNvPr>
          <p:cNvSpPr>
            <a:spLocks noGrp="1"/>
          </p:cNvSpPr>
          <p:nvPr>
            <p:ph type="title"/>
          </p:nvPr>
        </p:nvSpPr>
        <p:spPr/>
        <p:txBody>
          <a:bodyPr>
            <a:normAutofit/>
          </a:bodyPr>
          <a:lstStyle/>
          <a:p>
            <a:r>
              <a:rPr lang="en-US" dirty="0"/>
              <a:t>Chaotic Dynamics in the Bakers’ Map</a:t>
            </a:r>
            <a:br>
              <a:rPr lang="en-US" dirty="0">
                <a:solidFill>
                  <a:srgbClr val="0917FF"/>
                </a:solidFill>
              </a:rPr>
            </a:br>
            <a:r>
              <a:rPr lang="en-US" sz="3200" dirty="0">
                <a:solidFill>
                  <a:srgbClr val="0917FF"/>
                </a:solidFill>
              </a:rPr>
              <a:t>Topological transitivity or “mixing”</a:t>
            </a:r>
            <a:endParaRPr lang="en-US" sz="3200" dirty="0"/>
          </a:p>
        </p:txBody>
      </p:sp>
      <p:sp>
        <p:nvSpPr>
          <p:cNvPr id="3" name="Content Placeholder 2">
            <a:extLst>
              <a:ext uri="{FF2B5EF4-FFF2-40B4-BE49-F238E27FC236}">
                <a16:creationId xmlns:a16="http://schemas.microsoft.com/office/drawing/2014/main" id="{19314B82-6776-7A4A-9BE7-202DD0F6BF0B}"/>
              </a:ext>
            </a:extLst>
          </p:cNvPr>
          <p:cNvSpPr>
            <a:spLocks noGrp="1"/>
          </p:cNvSpPr>
          <p:nvPr>
            <p:ph sz="half" idx="1"/>
          </p:nvPr>
        </p:nvSpPr>
        <p:spPr>
          <a:xfrm>
            <a:off x="838199" y="1825625"/>
            <a:ext cx="6063343" cy="4351338"/>
          </a:xfrm>
        </p:spPr>
        <p:txBody>
          <a:bodyPr>
            <a:normAutofit/>
          </a:bodyPr>
          <a:lstStyle/>
          <a:p>
            <a:r>
              <a:rPr lang="en-US" sz="2000" dirty="0"/>
              <a:t>In dynamical systems theory, the </a:t>
            </a:r>
            <a:r>
              <a:rPr lang="en-US" sz="2000" dirty="0">
                <a:solidFill>
                  <a:srgbClr val="002BFF"/>
                </a:solidFill>
              </a:rPr>
              <a:t>baker's map </a:t>
            </a:r>
            <a:r>
              <a:rPr lang="en-US" sz="2000" dirty="0"/>
              <a:t>is a chaotic map from the unit square into itself. </a:t>
            </a:r>
          </a:p>
          <a:p>
            <a:r>
              <a:rPr lang="en-US" sz="2000" dirty="0"/>
              <a:t>It is named after a kneading operation that bakers apply to dough: </a:t>
            </a:r>
          </a:p>
          <a:p>
            <a:pPr lvl="1"/>
            <a:r>
              <a:rPr lang="en-US" sz="1600" dirty="0">
                <a:solidFill>
                  <a:srgbClr val="002BFF"/>
                </a:solidFill>
              </a:rPr>
              <a:t>The dough is cut in half, and the two halves are stacked on one another, and compressed. </a:t>
            </a:r>
          </a:p>
          <a:p>
            <a:r>
              <a:rPr lang="en-US" sz="2000" dirty="0"/>
              <a:t>As with many deterministic dynamical systems, the baker's map is studied by its action on the space of functions defined on the unit square. </a:t>
            </a:r>
          </a:p>
          <a:p>
            <a:r>
              <a:rPr lang="en-US" sz="2000" dirty="0"/>
              <a:t>The baker's map is an exactly solvable model of deterministic chaos, in that the eigenfunctions and eigenvalues of the transfer operator can be explicitly determined. </a:t>
            </a:r>
          </a:p>
          <a:p>
            <a:endParaRPr lang="en-US" sz="2000" dirty="0"/>
          </a:p>
        </p:txBody>
      </p:sp>
      <p:pic>
        <p:nvPicPr>
          <p:cNvPr id="6" name="Content Placeholder 5">
            <a:extLst>
              <a:ext uri="{FF2B5EF4-FFF2-40B4-BE49-F238E27FC236}">
                <a16:creationId xmlns:a16="http://schemas.microsoft.com/office/drawing/2014/main" id="{2B041E61-DA68-2679-4DEC-F148A12CDBAF}"/>
              </a:ext>
            </a:extLst>
          </p:cNvPr>
          <p:cNvPicPr>
            <a:picLocks noGrp="1" noChangeAspect="1"/>
          </p:cNvPicPr>
          <p:nvPr>
            <p:ph sz="half" idx="2"/>
          </p:nvPr>
        </p:nvPicPr>
        <p:blipFill>
          <a:blip r:embed="rId2"/>
          <a:stretch>
            <a:fillRect/>
          </a:stretch>
        </p:blipFill>
        <p:spPr>
          <a:xfrm>
            <a:off x="6660603" y="1543832"/>
            <a:ext cx="5392454" cy="4130458"/>
          </a:xfrm>
        </p:spPr>
      </p:pic>
      <p:sp>
        <p:nvSpPr>
          <p:cNvPr id="7" name="TextBox 6">
            <a:extLst>
              <a:ext uri="{FF2B5EF4-FFF2-40B4-BE49-F238E27FC236}">
                <a16:creationId xmlns:a16="http://schemas.microsoft.com/office/drawing/2014/main" id="{C97B664C-0833-0D3D-65DA-097D4613FC21}"/>
              </a:ext>
            </a:extLst>
          </p:cNvPr>
          <p:cNvSpPr txBox="1"/>
          <p:nvPr/>
        </p:nvSpPr>
        <p:spPr>
          <a:xfrm>
            <a:off x="6096000" y="5699909"/>
            <a:ext cx="5544671" cy="738664"/>
          </a:xfrm>
          <a:prstGeom prst="rect">
            <a:avLst/>
          </a:prstGeom>
          <a:solidFill>
            <a:schemeClr val="accent5">
              <a:lumMod val="20000"/>
              <a:lumOff val="80000"/>
            </a:schemeClr>
          </a:solidFill>
        </p:spPr>
        <p:txBody>
          <a:bodyPr wrap="square" rtlCol="0">
            <a:spAutoFit/>
          </a:bodyPr>
          <a:lstStyle/>
          <a:p>
            <a:pPr algn="ctr"/>
            <a:r>
              <a:rPr lang="en-US" sz="1400" dirty="0"/>
              <a:t>Repeated application of the baker's map to points colored red and blue, initially separated. The baker's map is mixing, shown by the red and blue points being completely mixed after several iterations.</a:t>
            </a:r>
          </a:p>
        </p:txBody>
      </p:sp>
    </p:spTree>
    <p:extLst>
      <p:ext uri="{BB962C8B-B14F-4D97-AF65-F5344CB8AC3E}">
        <p14:creationId xmlns:p14="http://schemas.microsoft.com/office/powerpoint/2010/main" val="761541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E14C-62F1-0043-ABF4-03B3015B2C66}"/>
              </a:ext>
            </a:extLst>
          </p:cNvPr>
          <p:cNvSpPr>
            <a:spLocks noGrp="1"/>
          </p:cNvSpPr>
          <p:nvPr>
            <p:ph type="title"/>
          </p:nvPr>
        </p:nvSpPr>
        <p:spPr/>
        <p:txBody>
          <a:bodyPr/>
          <a:lstStyle/>
          <a:p>
            <a:r>
              <a:rPr lang="en-US" dirty="0"/>
              <a:t>Chaotic Dynamics</a:t>
            </a:r>
            <a:br>
              <a:rPr lang="en-US" dirty="0">
                <a:solidFill>
                  <a:srgbClr val="0917FF"/>
                </a:solidFill>
              </a:rPr>
            </a:br>
            <a:r>
              <a:rPr lang="en-US" sz="3200" dirty="0">
                <a:solidFill>
                  <a:srgbClr val="0917FF"/>
                </a:solidFill>
              </a:rPr>
              <a:t>Topological transitivity or “mixing”</a:t>
            </a:r>
            <a:endParaRPr lang="en-US" sz="3200" dirty="0"/>
          </a:p>
        </p:txBody>
      </p:sp>
      <p:sp>
        <p:nvSpPr>
          <p:cNvPr id="3" name="Content Placeholder 2">
            <a:extLst>
              <a:ext uri="{FF2B5EF4-FFF2-40B4-BE49-F238E27FC236}">
                <a16:creationId xmlns:a16="http://schemas.microsoft.com/office/drawing/2014/main" id="{19314B82-6776-7A4A-9BE7-202DD0F6BF0B}"/>
              </a:ext>
            </a:extLst>
          </p:cNvPr>
          <p:cNvSpPr>
            <a:spLocks noGrp="1"/>
          </p:cNvSpPr>
          <p:nvPr>
            <p:ph sz="half" idx="1"/>
          </p:nvPr>
        </p:nvSpPr>
        <p:spPr/>
        <p:txBody>
          <a:bodyPr>
            <a:normAutofit/>
          </a:bodyPr>
          <a:lstStyle/>
          <a:p>
            <a:r>
              <a:rPr lang="en-US" sz="2000" dirty="0"/>
              <a:t>In mathematics, mixing is an abstract concept originating from physics: </a:t>
            </a:r>
            <a:r>
              <a:rPr lang="en-US" sz="2000" dirty="0">
                <a:solidFill>
                  <a:srgbClr val="002BFF"/>
                </a:solidFill>
              </a:rPr>
              <a:t>the attempt to describe the irreversible thermodynamic process of mixing in the everyday world</a:t>
            </a:r>
            <a:r>
              <a:rPr lang="en-US" sz="2000" dirty="0"/>
              <a:t>: mixing paint, mixing drinks, industrial mixing, etc. </a:t>
            </a:r>
          </a:p>
          <a:p>
            <a:r>
              <a:rPr lang="en-US" sz="2000" dirty="0"/>
              <a:t>The concept appears in </a:t>
            </a:r>
            <a:r>
              <a:rPr lang="en-US" sz="2000" dirty="0">
                <a:solidFill>
                  <a:srgbClr val="002BFF"/>
                </a:solidFill>
              </a:rPr>
              <a:t>ergodic theory</a:t>
            </a:r>
            <a:r>
              <a:rPr lang="en-US" sz="2000" dirty="0"/>
              <a:t>, which is the study of stochastic (dynamic probabilistic) processes and measure-preserving dynamical systems.</a:t>
            </a:r>
          </a:p>
          <a:p>
            <a:r>
              <a:rPr lang="en-US" sz="2000" dirty="0"/>
              <a:t>Several different definitions for mixing exist, including strong mixing, weak mixing and topological mixing, with the last not requiring a measure to be defined. </a:t>
            </a:r>
          </a:p>
          <a:p>
            <a:endParaRPr lang="en-US" sz="2000" dirty="0"/>
          </a:p>
        </p:txBody>
      </p:sp>
      <p:pic>
        <p:nvPicPr>
          <p:cNvPr id="8" name="Content Placeholder 8" descr="A screenshot of a computer&#10;&#10;Description automatically generated with low confidence">
            <a:extLst>
              <a:ext uri="{FF2B5EF4-FFF2-40B4-BE49-F238E27FC236}">
                <a16:creationId xmlns:a16="http://schemas.microsoft.com/office/drawing/2014/main" id="{BF4EA8B8-D4FF-41AD-8D2D-0C3D31F8B58D}"/>
              </a:ext>
            </a:extLst>
          </p:cNvPr>
          <p:cNvPicPr>
            <a:picLocks noGrp="1" noChangeAspect="1"/>
          </p:cNvPicPr>
          <p:nvPr>
            <p:ph sz="half" idx="2"/>
          </p:nvPr>
        </p:nvPicPr>
        <p:blipFill>
          <a:blip r:embed="rId2"/>
          <a:stretch>
            <a:fillRect/>
          </a:stretch>
        </p:blipFill>
        <p:spPr>
          <a:xfrm>
            <a:off x="7250246" y="1012204"/>
            <a:ext cx="3628180" cy="5300913"/>
          </a:xfrm>
        </p:spPr>
      </p:pic>
    </p:spTree>
    <p:extLst>
      <p:ext uri="{BB962C8B-B14F-4D97-AF65-F5344CB8AC3E}">
        <p14:creationId xmlns:p14="http://schemas.microsoft.com/office/powerpoint/2010/main" val="2594074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DD7D-F446-3749-8B5E-9ED68CF86C9C}"/>
              </a:ext>
            </a:extLst>
          </p:cNvPr>
          <p:cNvSpPr>
            <a:spLocks noGrp="1"/>
          </p:cNvSpPr>
          <p:nvPr>
            <p:ph type="title"/>
          </p:nvPr>
        </p:nvSpPr>
        <p:spPr/>
        <p:txBody>
          <a:bodyPr/>
          <a:lstStyle/>
          <a:p>
            <a:r>
              <a:rPr lang="en-US" dirty="0"/>
              <a:t>A Different Dynamical System:</a:t>
            </a:r>
            <a:br>
              <a:rPr lang="en-US" dirty="0"/>
            </a:br>
            <a:r>
              <a:rPr lang="en-US" dirty="0"/>
              <a:t>The Logistic Map</a:t>
            </a:r>
          </a:p>
        </p:txBody>
      </p:sp>
      <p:sp>
        <p:nvSpPr>
          <p:cNvPr id="3" name="Content Placeholder 2">
            <a:extLst>
              <a:ext uri="{FF2B5EF4-FFF2-40B4-BE49-F238E27FC236}">
                <a16:creationId xmlns:a16="http://schemas.microsoft.com/office/drawing/2014/main" id="{AE7E30F0-27FC-6745-B925-5400CD166BB9}"/>
              </a:ext>
            </a:extLst>
          </p:cNvPr>
          <p:cNvSpPr>
            <a:spLocks noGrp="1"/>
          </p:cNvSpPr>
          <p:nvPr>
            <p:ph idx="1"/>
          </p:nvPr>
        </p:nvSpPr>
        <p:spPr>
          <a:xfrm>
            <a:off x="838200" y="1825625"/>
            <a:ext cx="5336689" cy="4351338"/>
          </a:xfrm>
        </p:spPr>
        <p:txBody>
          <a:bodyPr>
            <a:normAutofit/>
          </a:bodyPr>
          <a:lstStyle/>
          <a:p>
            <a:r>
              <a:rPr lang="en-US" sz="2000" dirty="0"/>
              <a:t>The logistic map is a polynomial mapping (equivalently, recurrence relation) of degree 2, often cited as an archetypal example of how complex, chaotic </a:t>
            </a:r>
            <a:r>
              <a:rPr lang="en-US" sz="2000" dirty="0" err="1"/>
              <a:t>behaviour</a:t>
            </a:r>
            <a:r>
              <a:rPr lang="en-US" sz="2000" dirty="0"/>
              <a:t> can arise from very simple non-linear dynamical equations. </a:t>
            </a:r>
          </a:p>
          <a:p>
            <a:r>
              <a:rPr lang="en-US" sz="2000" dirty="0"/>
              <a:t>The map was popularized in a </a:t>
            </a:r>
            <a:r>
              <a:rPr lang="en-US" sz="2000" dirty="0">
                <a:solidFill>
                  <a:srgbClr val="002BFF"/>
                </a:solidFill>
              </a:rPr>
              <a:t>1976 paper by the biologist Robert May</a:t>
            </a:r>
            <a:r>
              <a:rPr lang="en-US" sz="2000" dirty="0"/>
              <a:t>, in part as a discrete-time demographic model analogous to the logistic equation written down by Pierre François Verhulst.</a:t>
            </a:r>
          </a:p>
          <a:p>
            <a:r>
              <a:rPr lang="en-US" sz="2000" dirty="0"/>
              <a:t> Mathematically, the logistic map is written: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F3ADDC6-1EE5-244F-85F1-1174CA7DF93E}"/>
                  </a:ext>
                </a:extLst>
              </p:cNvPr>
              <p:cNvSpPr txBox="1"/>
              <p:nvPr/>
            </p:nvSpPr>
            <p:spPr>
              <a:xfrm>
                <a:off x="668767" y="5251805"/>
                <a:ext cx="6551407" cy="523220"/>
              </a:xfrm>
              <a:prstGeom prst="rect">
                <a:avLst/>
              </a:prstGeom>
              <a:noFill/>
            </p:spPr>
            <p:txBody>
              <a:bodyPr wrap="square" rtlCol="0">
                <a:spAutoFit/>
              </a:bodyPr>
              <a:lstStyle/>
              <a:p>
                <a14:m>
                  <m:oMath xmlns:m="http://schemas.openxmlformats.org/officeDocument/2006/math">
                    <m:sSub>
                      <m:sSubPr>
                        <m:ctrlPr>
                          <a:rPr lang="en-US" sz="2800" i="1" smtClean="0">
                            <a:solidFill>
                              <a:srgbClr val="002BFF"/>
                            </a:solidFill>
                            <a:latin typeface="Cambria Math" panose="02040503050406030204" pitchFamily="18" charset="0"/>
                            <a:ea typeface="Cambria Math" panose="02040503050406030204" pitchFamily="18" charset="0"/>
                          </a:rPr>
                        </m:ctrlPr>
                      </m:sSubPr>
                      <m:e>
                        <m:r>
                          <a:rPr lang="en-US" sz="2800" i="1">
                            <a:solidFill>
                              <a:srgbClr val="002BFF"/>
                            </a:solidFill>
                            <a:latin typeface="Cambria Math" panose="02040503050406030204" pitchFamily="18" charset="0"/>
                            <a:ea typeface="Cambria Math" panose="02040503050406030204" pitchFamily="18" charset="0"/>
                          </a:rPr>
                          <m:t>𝑥</m:t>
                        </m:r>
                      </m:e>
                      <m:sub>
                        <m:r>
                          <a:rPr lang="en-US" sz="2800" i="1">
                            <a:solidFill>
                              <a:srgbClr val="002BFF"/>
                            </a:solidFill>
                            <a:latin typeface="Cambria Math" panose="02040503050406030204" pitchFamily="18" charset="0"/>
                            <a:ea typeface="Cambria Math" panose="02040503050406030204" pitchFamily="18" charset="0"/>
                          </a:rPr>
                          <m:t>𝑛</m:t>
                        </m:r>
                        <m:r>
                          <a:rPr lang="en-US" sz="2800" b="0" i="1" smtClean="0">
                            <a:solidFill>
                              <a:srgbClr val="002BFF"/>
                            </a:solidFill>
                            <a:latin typeface="Cambria Math" panose="02040503050406030204" pitchFamily="18" charset="0"/>
                            <a:ea typeface="Cambria Math" panose="02040503050406030204" pitchFamily="18" charset="0"/>
                          </a:rPr>
                          <m:t>+1</m:t>
                        </m:r>
                      </m:sub>
                    </m:sSub>
                    <m:r>
                      <a:rPr lang="en-US" sz="2800" b="0" i="1" smtClean="0">
                        <a:solidFill>
                          <a:srgbClr val="002BFF"/>
                        </a:solidFill>
                        <a:latin typeface="Cambria Math" panose="02040503050406030204" pitchFamily="18" charset="0"/>
                        <a:ea typeface="Cambria Math" panose="02040503050406030204" pitchFamily="18" charset="0"/>
                      </a:rPr>
                      <m:t>= </m:t>
                    </m:r>
                    <m:r>
                      <a:rPr lang="en-US" sz="2800" b="0" i="1" smtClean="0">
                        <a:solidFill>
                          <a:srgbClr val="002BFF"/>
                        </a:solidFill>
                        <a:latin typeface="Cambria Math" panose="02040503050406030204" pitchFamily="18" charset="0"/>
                        <a:ea typeface="Cambria Math" panose="02040503050406030204" pitchFamily="18" charset="0"/>
                      </a:rPr>
                      <m:t>𝜆</m:t>
                    </m:r>
                    <m:sSub>
                      <m:sSubPr>
                        <m:ctrlPr>
                          <a:rPr lang="en-US" sz="2800" i="1">
                            <a:solidFill>
                              <a:srgbClr val="002BFF"/>
                            </a:solidFill>
                            <a:latin typeface="Cambria Math" panose="02040503050406030204" pitchFamily="18" charset="0"/>
                            <a:ea typeface="Cambria Math" panose="02040503050406030204" pitchFamily="18" charset="0"/>
                          </a:rPr>
                        </m:ctrlPr>
                      </m:sSubPr>
                      <m:e>
                        <m:sSub>
                          <m:sSubPr>
                            <m:ctrlPr>
                              <a:rPr lang="en-US" sz="2800" i="1">
                                <a:solidFill>
                                  <a:srgbClr val="002BFF"/>
                                </a:solidFill>
                                <a:latin typeface="Cambria Math" panose="02040503050406030204" pitchFamily="18" charset="0"/>
                                <a:ea typeface="Cambria Math" panose="02040503050406030204" pitchFamily="18" charset="0"/>
                              </a:rPr>
                            </m:ctrlPr>
                          </m:sSubPr>
                          <m:e>
                            <m:r>
                              <a:rPr lang="en-US" sz="2800" b="0" i="1" smtClean="0">
                                <a:solidFill>
                                  <a:srgbClr val="002BFF"/>
                                </a:solidFill>
                                <a:latin typeface="Cambria Math" panose="02040503050406030204" pitchFamily="18" charset="0"/>
                                <a:ea typeface="Cambria Math" panose="02040503050406030204" pitchFamily="18" charset="0"/>
                              </a:rPr>
                              <m:t> </m:t>
                            </m:r>
                            <m:r>
                              <a:rPr lang="en-US" sz="2800" i="1">
                                <a:solidFill>
                                  <a:srgbClr val="002BFF"/>
                                </a:solidFill>
                                <a:latin typeface="Cambria Math" panose="02040503050406030204" pitchFamily="18" charset="0"/>
                                <a:ea typeface="Cambria Math" panose="02040503050406030204" pitchFamily="18" charset="0"/>
                              </a:rPr>
                              <m:t>𝑥</m:t>
                            </m:r>
                          </m:e>
                          <m:sub>
                            <m:r>
                              <a:rPr lang="en-US" sz="2800" i="1">
                                <a:solidFill>
                                  <a:srgbClr val="002BFF"/>
                                </a:solidFill>
                                <a:latin typeface="Cambria Math" panose="02040503050406030204" pitchFamily="18" charset="0"/>
                                <a:ea typeface="Cambria Math" panose="02040503050406030204" pitchFamily="18" charset="0"/>
                              </a:rPr>
                              <m:t>𝑛</m:t>
                            </m:r>
                          </m:sub>
                        </m:sSub>
                        <m:r>
                          <a:rPr lang="en-US" sz="2800" b="0" i="1" smtClean="0">
                            <a:solidFill>
                              <a:srgbClr val="002BFF"/>
                            </a:solidFill>
                            <a:latin typeface="Cambria Math" panose="02040503050406030204" pitchFamily="18" charset="0"/>
                            <a:ea typeface="Cambria Math" panose="02040503050406030204" pitchFamily="18" charset="0"/>
                          </a:rPr>
                          <m:t> (1−</m:t>
                        </m:r>
                        <m:r>
                          <a:rPr lang="en-US" sz="2800" i="1">
                            <a:solidFill>
                              <a:srgbClr val="002BFF"/>
                            </a:solidFill>
                            <a:latin typeface="Cambria Math" panose="02040503050406030204" pitchFamily="18" charset="0"/>
                            <a:ea typeface="Cambria Math" panose="02040503050406030204" pitchFamily="18" charset="0"/>
                          </a:rPr>
                          <m:t>𝑥</m:t>
                        </m:r>
                      </m:e>
                      <m:sub>
                        <m:r>
                          <a:rPr lang="en-US" sz="2800" i="1">
                            <a:solidFill>
                              <a:srgbClr val="002BFF"/>
                            </a:solidFill>
                            <a:latin typeface="Cambria Math" panose="02040503050406030204" pitchFamily="18" charset="0"/>
                            <a:ea typeface="Cambria Math" panose="02040503050406030204" pitchFamily="18" charset="0"/>
                          </a:rPr>
                          <m:t>𝑛</m:t>
                        </m:r>
                      </m:sub>
                    </m:sSub>
                    <m:r>
                      <a:rPr lang="en-US" sz="2800" b="0" i="1" smtClean="0">
                        <a:solidFill>
                          <a:srgbClr val="002BFF"/>
                        </a:solidFill>
                        <a:latin typeface="Cambria Math" panose="02040503050406030204" pitchFamily="18" charset="0"/>
                        <a:ea typeface="Cambria Math" panose="02040503050406030204" pitchFamily="18" charset="0"/>
                      </a:rPr>
                      <m:t>)</m:t>
                    </m:r>
                    <m:r>
                      <a:rPr lang="en-US" sz="2800" b="0" i="0" smtClean="0">
                        <a:solidFill>
                          <a:srgbClr val="002BFF"/>
                        </a:solidFill>
                        <a:latin typeface="Cambria Math" panose="02040503050406030204" pitchFamily="18" charset="0"/>
                        <a:ea typeface="Cambria Math" panose="02040503050406030204" pitchFamily="18" charset="0"/>
                      </a:rPr>
                      <m:t>, </m:t>
                    </m:r>
                  </m:oMath>
                </a14:m>
                <a:r>
                  <a:rPr lang="en-US" sz="2800" dirty="0">
                    <a:solidFill>
                      <a:srgbClr val="002BFF"/>
                    </a:solidFill>
                  </a:rPr>
                  <a:t> </a:t>
                </a:r>
                <a14:m>
                  <m:oMath xmlns:m="http://schemas.openxmlformats.org/officeDocument/2006/math">
                    <m:r>
                      <a:rPr lang="en-US" sz="2800" b="0" i="0" smtClean="0">
                        <a:solidFill>
                          <a:srgbClr val="002BFF"/>
                        </a:solidFill>
                        <a:latin typeface="Cambria Math" panose="02040503050406030204" pitchFamily="18" charset="0"/>
                      </a:rPr>
                      <m:t>    </m:t>
                    </m:r>
                    <m:r>
                      <a:rPr lang="en-US" sz="2800" i="1">
                        <a:solidFill>
                          <a:srgbClr val="002BFF"/>
                        </a:solidFill>
                        <a:latin typeface="Cambria Math" panose="02040503050406030204" pitchFamily="18" charset="0"/>
                      </a:rPr>
                      <m:t>0 </m:t>
                    </m:r>
                    <m:r>
                      <a:rPr lang="en-US" sz="2800" i="1">
                        <a:solidFill>
                          <a:srgbClr val="002BFF"/>
                        </a:solidFill>
                        <a:latin typeface="Cambria Math" panose="02040503050406030204" pitchFamily="18" charset="0"/>
                        <a:ea typeface="Cambria Math" panose="02040503050406030204" pitchFamily="18" charset="0"/>
                      </a:rPr>
                      <m:t>≤</m:t>
                    </m:r>
                    <m:sSub>
                      <m:sSubPr>
                        <m:ctrlPr>
                          <a:rPr lang="en-US" sz="2800" i="1">
                            <a:solidFill>
                              <a:srgbClr val="002BFF"/>
                            </a:solidFill>
                            <a:latin typeface="Cambria Math" panose="02040503050406030204" pitchFamily="18" charset="0"/>
                            <a:ea typeface="Cambria Math" panose="02040503050406030204" pitchFamily="18" charset="0"/>
                          </a:rPr>
                        </m:ctrlPr>
                      </m:sSubPr>
                      <m:e>
                        <m:r>
                          <a:rPr lang="en-US" sz="2800" i="1">
                            <a:solidFill>
                              <a:srgbClr val="002BFF"/>
                            </a:solidFill>
                            <a:latin typeface="Cambria Math" panose="02040503050406030204" pitchFamily="18" charset="0"/>
                            <a:ea typeface="Cambria Math" panose="02040503050406030204" pitchFamily="18" charset="0"/>
                          </a:rPr>
                          <m:t>𝑥</m:t>
                        </m:r>
                      </m:e>
                      <m:sub>
                        <m:r>
                          <a:rPr lang="en-US" sz="2800" i="1">
                            <a:solidFill>
                              <a:srgbClr val="002BFF"/>
                            </a:solidFill>
                            <a:latin typeface="Cambria Math" panose="02040503050406030204" pitchFamily="18" charset="0"/>
                            <a:ea typeface="Cambria Math" panose="02040503050406030204" pitchFamily="18" charset="0"/>
                          </a:rPr>
                          <m:t>𝑛</m:t>
                        </m:r>
                      </m:sub>
                    </m:sSub>
                    <m:r>
                      <a:rPr lang="en-US" sz="2800" i="1">
                        <a:solidFill>
                          <a:srgbClr val="002BFF"/>
                        </a:solidFill>
                        <a:latin typeface="Cambria Math" panose="02040503050406030204" pitchFamily="18" charset="0"/>
                        <a:ea typeface="Cambria Math" panose="02040503050406030204" pitchFamily="18" charset="0"/>
                      </a:rPr>
                      <m:t> ≤1</m:t>
                    </m:r>
                  </m:oMath>
                </a14:m>
                <a:endParaRPr lang="en-US" sz="2800" dirty="0">
                  <a:solidFill>
                    <a:srgbClr val="002BFF"/>
                  </a:solidFill>
                </a:endParaRPr>
              </a:p>
            </p:txBody>
          </p:sp>
        </mc:Choice>
        <mc:Fallback xmlns="">
          <p:sp>
            <p:nvSpPr>
              <p:cNvPr id="10" name="TextBox 9">
                <a:extLst>
                  <a:ext uri="{FF2B5EF4-FFF2-40B4-BE49-F238E27FC236}">
                    <a16:creationId xmlns:a16="http://schemas.microsoft.com/office/drawing/2014/main" id="{DF3ADDC6-1EE5-244F-85F1-1174CA7DF93E}"/>
                  </a:ext>
                </a:extLst>
              </p:cNvPr>
              <p:cNvSpPr txBox="1">
                <a:spLocks noRot="1" noChangeAspect="1" noMove="1" noResize="1" noEditPoints="1" noAdjustHandles="1" noChangeArrowheads="1" noChangeShapeType="1" noTextEdit="1"/>
              </p:cNvSpPr>
              <p:nvPr/>
            </p:nvSpPr>
            <p:spPr>
              <a:xfrm>
                <a:off x="668767" y="5251805"/>
                <a:ext cx="6551407" cy="523220"/>
              </a:xfrm>
              <a:prstGeom prst="rect">
                <a:avLst/>
              </a:prstGeom>
              <a:blipFill>
                <a:blip r:embed="rId2"/>
                <a:stretch>
                  <a:fillRect b="-214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30B4F43-7F57-EE43-890A-5C3ED36C1EF6}"/>
              </a:ext>
            </a:extLst>
          </p:cNvPr>
          <p:cNvPicPr>
            <a:picLocks noChangeAspect="1"/>
          </p:cNvPicPr>
          <p:nvPr/>
        </p:nvPicPr>
        <p:blipFill rotWithShape="1">
          <a:blip r:embed="rId3"/>
          <a:srcRect b="27058"/>
          <a:stretch/>
        </p:blipFill>
        <p:spPr>
          <a:xfrm>
            <a:off x="7220174" y="1483536"/>
            <a:ext cx="4494772" cy="435133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268F46-C881-7343-9093-29A370CE5612}"/>
                  </a:ext>
                </a:extLst>
              </p:cNvPr>
              <p:cNvSpPr txBox="1"/>
              <p:nvPr/>
            </p:nvSpPr>
            <p:spPr>
              <a:xfrm>
                <a:off x="7854998" y="1095050"/>
                <a:ext cx="3559631" cy="646331"/>
              </a:xfrm>
              <a:prstGeom prst="rect">
                <a:avLst/>
              </a:prstGeom>
              <a:noFill/>
            </p:spPr>
            <p:txBody>
              <a:bodyPr wrap="square" rtlCol="0">
                <a:spAutoFit/>
              </a:bodyPr>
              <a:lstStyle/>
              <a:p>
                <a:pPr algn="ct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US" i="1" dirty="0">
                    <a:ea typeface="Cambria Math" panose="02040503050406030204" pitchFamily="18" charset="0"/>
                  </a:rPr>
                  <a:t> </a:t>
                </a:r>
                <a:r>
                  <a:rPr lang="en-US" dirty="0"/>
                  <a:t>represents current population at generation </a:t>
                </a:r>
                <a:r>
                  <a:rPr lang="en-US" i="1" dirty="0">
                    <a:latin typeface="Times New Roman" panose="02020603050405020304" pitchFamily="18" charset="0"/>
                    <a:cs typeface="Times New Roman" panose="02020603050405020304" pitchFamily="18" charset="0"/>
                  </a:rPr>
                  <a:t>n</a:t>
                </a:r>
              </a:p>
            </p:txBody>
          </p:sp>
        </mc:Choice>
        <mc:Fallback xmlns="">
          <p:sp>
            <p:nvSpPr>
              <p:cNvPr id="8" name="TextBox 7">
                <a:extLst>
                  <a:ext uri="{FF2B5EF4-FFF2-40B4-BE49-F238E27FC236}">
                    <a16:creationId xmlns:a16="http://schemas.microsoft.com/office/drawing/2014/main" id="{4B268F46-C881-7343-9093-29A370CE5612}"/>
                  </a:ext>
                </a:extLst>
              </p:cNvPr>
              <p:cNvSpPr txBox="1">
                <a:spLocks noRot="1" noChangeAspect="1" noMove="1" noResize="1" noEditPoints="1" noAdjustHandles="1" noChangeArrowheads="1" noChangeShapeType="1" noTextEdit="1"/>
              </p:cNvSpPr>
              <p:nvPr/>
            </p:nvSpPr>
            <p:spPr>
              <a:xfrm>
                <a:off x="7854998" y="1095050"/>
                <a:ext cx="3559631" cy="646331"/>
              </a:xfrm>
              <a:prstGeom prst="rect">
                <a:avLst/>
              </a:prstGeom>
              <a:blipFill>
                <a:blip r:embed="rId6"/>
                <a:stretch>
                  <a:fillRect t="-3846" r="-2847"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1E30FDB-AA6E-7741-9556-35DBAE98EBB8}"/>
                  </a:ext>
                </a:extLst>
              </p:cNvPr>
              <p:cNvSpPr txBox="1"/>
              <p:nvPr/>
            </p:nvSpPr>
            <p:spPr>
              <a:xfrm>
                <a:off x="8599714" y="5834874"/>
                <a:ext cx="2383971" cy="369332"/>
              </a:xfrm>
              <a:prstGeom prst="rect">
                <a:avLst/>
              </a:prstGeom>
              <a:noFill/>
              <a:ln>
                <a:solidFill>
                  <a:srgbClr val="0917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r>
                            <a:rPr lang="en-US" i="1">
                              <a:solidFill>
                                <a:srgbClr val="002BFF"/>
                              </a:solidFill>
                              <a:latin typeface="Cambria Math" panose="02040503050406030204" pitchFamily="18" charset="0"/>
                              <a:ea typeface="Cambria Math" panose="02040503050406030204" pitchFamily="18" charset="0"/>
                            </a:rPr>
                            <m:t>+1</m:t>
                          </m:r>
                        </m:sub>
                      </m:sSub>
                      <m:r>
                        <a:rPr lang="en-US" i="1">
                          <a:solidFill>
                            <a:srgbClr val="002BFF"/>
                          </a:solidFill>
                          <a:latin typeface="Cambria Math" panose="02040503050406030204" pitchFamily="18" charset="0"/>
                          <a:ea typeface="Cambria Math" panose="02040503050406030204" pitchFamily="18" charset="0"/>
                        </a:rPr>
                        <m:t>= </m:t>
                      </m:r>
                      <m:sSub>
                        <m:sSubPr>
                          <m:ctrlPr>
                            <a:rPr lang="en-US" i="1" smtClean="0">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4" name="TextBox 3">
                <a:extLst>
                  <a:ext uri="{FF2B5EF4-FFF2-40B4-BE49-F238E27FC236}">
                    <a16:creationId xmlns:a16="http://schemas.microsoft.com/office/drawing/2014/main" id="{B1E30FDB-AA6E-7741-9556-35DBAE98EBB8}"/>
                  </a:ext>
                </a:extLst>
              </p:cNvPr>
              <p:cNvSpPr txBox="1">
                <a:spLocks noRot="1" noChangeAspect="1" noMove="1" noResize="1" noEditPoints="1" noAdjustHandles="1" noChangeArrowheads="1" noChangeShapeType="1" noTextEdit="1"/>
              </p:cNvSpPr>
              <p:nvPr/>
            </p:nvSpPr>
            <p:spPr>
              <a:xfrm>
                <a:off x="8599714" y="5834874"/>
                <a:ext cx="2383971" cy="369332"/>
              </a:xfrm>
              <a:prstGeom prst="rect">
                <a:avLst/>
              </a:prstGeom>
              <a:blipFill>
                <a:blip r:embed="rId7"/>
                <a:stretch>
                  <a:fillRect b="-12500"/>
                </a:stretch>
              </a:blipFill>
              <a:ln>
                <a:solidFill>
                  <a:srgbClr val="0917FF"/>
                </a:solid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81258D28-449A-174E-B532-0D179EA57554}"/>
              </a:ext>
            </a:extLst>
          </p:cNvPr>
          <p:cNvCxnSpPr/>
          <p:nvPr/>
        </p:nvCxnSpPr>
        <p:spPr>
          <a:xfrm flipH="1" flipV="1">
            <a:off x="8882743" y="4452257"/>
            <a:ext cx="119743" cy="13826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80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9B88-670B-6947-81C3-85DB594AC702}"/>
              </a:ext>
            </a:extLst>
          </p:cNvPr>
          <p:cNvSpPr>
            <a:spLocks noGrp="1"/>
          </p:cNvSpPr>
          <p:nvPr>
            <p:ph type="title"/>
          </p:nvPr>
        </p:nvSpPr>
        <p:spPr/>
        <p:txBody>
          <a:bodyPr/>
          <a:lstStyle/>
          <a:p>
            <a:r>
              <a:rPr lang="en-US" dirty="0"/>
              <a:t>A Different Dynamical System:</a:t>
            </a:r>
            <a:br>
              <a:rPr lang="en-US" dirty="0"/>
            </a:br>
            <a:r>
              <a:rPr lang="en-US" dirty="0"/>
              <a:t>The Logistic Map</a:t>
            </a:r>
          </a:p>
        </p:txBody>
      </p:sp>
      <p:sp>
        <p:nvSpPr>
          <p:cNvPr id="3" name="Content Placeholder 2">
            <a:extLst>
              <a:ext uri="{FF2B5EF4-FFF2-40B4-BE49-F238E27FC236}">
                <a16:creationId xmlns:a16="http://schemas.microsoft.com/office/drawing/2014/main" id="{D51E7BD9-2FFF-D94E-BED8-3481448B00F9}"/>
              </a:ext>
            </a:extLst>
          </p:cNvPr>
          <p:cNvSpPr>
            <a:spLocks noGrp="1"/>
          </p:cNvSpPr>
          <p:nvPr>
            <p:ph idx="1"/>
          </p:nvPr>
        </p:nvSpPr>
        <p:spPr/>
        <p:txBody>
          <a:bodyPr>
            <a:normAutofit/>
          </a:bodyPr>
          <a:lstStyle/>
          <a:p>
            <a:pPr>
              <a:spcBef>
                <a:spcPts val="0"/>
              </a:spcBef>
              <a:spcAft>
                <a:spcPts val="1800"/>
              </a:spcAft>
            </a:pPr>
            <a:r>
              <a:rPr lang="en-US" sz="2400" i="1" dirty="0" err="1">
                <a:latin typeface="Times" pitchFamily="2" charset="0"/>
              </a:rPr>
              <a:t>x</a:t>
            </a:r>
            <a:r>
              <a:rPr lang="en-US" sz="2400" i="1" baseline="-25000" dirty="0" err="1">
                <a:latin typeface="Times" pitchFamily="2" charset="0"/>
              </a:rPr>
              <a:t>n</a:t>
            </a:r>
            <a:r>
              <a:rPr lang="en-US" sz="2400" dirty="0"/>
              <a:t> is a number between zero and one, that represents the ratio of existing population to the maximum possible population. The values of interest for the parameter𝜆 are those in the interval [0, 4], so that </a:t>
            </a:r>
            <a:r>
              <a:rPr lang="en-US" sz="2400" i="1" dirty="0" err="1">
                <a:latin typeface="Times New Roman" panose="02020603050405020304" pitchFamily="18" charset="0"/>
                <a:cs typeface="Times New Roman" panose="02020603050405020304" pitchFamily="18" charset="0"/>
              </a:rPr>
              <a:t>x</a:t>
            </a:r>
            <a:r>
              <a:rPr lang="en-US" sz="2400" i="1" baseline="-25000" dirty="0" err="1">
                <a:latin typeface="Times New Roman" panose="02020603050405020304" pitchFamily="18" charset="0"/>
                <a:cs typeface="Times New Roman" panose="02020603050405020304" pitchFamily="18" charset="0"/>
              </a:rPr>
              <a:t>n</a:t>
            </a:r>
            <a:r>
              <a:rPr lang="en-US" sz="2400" dirty="0"/>
              <a:t> remains bounded on [0, 1]. </a:t>
            </a:r>
          </a:p>
          <a:p>
            <a:pPr>
              <a:spcBef>
                <a:spcPts val="0"/>
              </a:spcBef>
              <a:spcAft>
                <a:spcPts val="1800"/>
              </a:spcAft>
            </a:pPr>
            <a:r>
              <a:rPr lang="en-US" sz="2400" dirty="0"/>
              <a:t>This nonlinear difference equation is intended to capture two effects: </a:t>
            </a:r>
          </a:p>
          <a:p>
            <a:pPr lvl="1">
              <a:spcBef>
                <a:spcPts val="0"/>
              </a:spcBef>
              <a:spcAft>
                <a:spcPts val="1800"/>
              </a:spcAft>
            </a:pPr>
            <a:r>
              <a:rPr lang="en-US" sz="2000" i="1" dirty="0">
                <a:solidFill>
                  <a:srgbClr val="002BFF"/>
                </a:solidFill>
              </a:rPr>
              <a:t>Reproduction</a:t>
            </a:r>
            <a:r>
              <a:rPr lang="en-US" sz="2000" dirty="0">
                <a:solidFill>
                  <a:srgbClr val="002BFF"/>
                </a:solidFill>
              </a:rPr>
              <a:t> (birth) where the population will increase at a rate proportional to the current population when the population size is small.</a:t>
            </a:r>
          </a:p>
          <a:p>
            <a:pPr lvl="1">
              <a:spcBef>
                <a:spcPts val="0"/>
              </a:spcBef>
              <a:spcAft>
                <a:spcPts val="1800"/>
              </a:spcAft>
            </a:pPr>
            <a:r>
              <a:rPr lang="en-US" sz="2000" i="1" dirty="0">
                <a:solidFill>
                  <a:srgbClr val="002BFF"/>
                </a:solidFill>
              </a:rPr>
              <a:t>Starvation</a:t>
            </a:r>
            <a:r>
              <a:rPr lang="en-US" sz="2000" dirty="0">
                <a:solidFill>
                  <a:srgbClr val="002BFF"/>
                </a:solidFill>
              </a:rPr>
              <a:t> (density-dependent death) where the growth rate will decrease at a rate proportional to the value obtained by taking the theoretical "</a:t>
            </a:r>
            <a:r>
              <a:rPr lang="en-US" sz="2000" dirty="0"/>
              <a:t>carrying capacity</a:t>
            </a:r>
            <a:r>
              <a:rPr lang="en-US" sz="2000" dirty="0">
                <a:solidFill>
                  <a:srgbClr val="002BFF"/>
                </a:solidFill>
              </a:rPr>
              <a:t>" of the environment less the current population.</a:t>
            </a:r>
          </a:p>
          <a:p>
            <a:pPr marL="0" indent="0">
              <a:buNone/>
            </a:pPr>
            <a:endParaRPr lang="en-US" dirty="0"/>
          </a:p>
        </p:txBody>
      </p:sp>
    </p:spTree>
    <p:extLst>
      <p:ext uri="{BB962C8B-B14F-4D97-AF65-F5344CB8AC3E}">
        <p14:creationId xmlns:p14="http://schemas.microsoft.com/office/powerpoint/2010/main" val="358027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EFCC74-4B66-004F-9D68-0B37584D423D}"/>
              </a:ext>
            </a:extLst>
          </p:cNvPr>
          <p:cNvSpPr>
            <a:spLocks noGrp="1"/>
          </p:cNvSpPr>
          <p:nvPr>
            <p:ph type="title"/>
          </p:nvPr>
        </p:nvSpPr>
        <p:spPr/>
        <p:txBody>
          <a:bodyPr>
            <a:normAutofit/>
          </a:bodyPr>
          <a:lstStyle/>
          <a:p>
            <a:r>
              <a:rPr lang="en-US" dirty="0"/>
              <a:t>Logistic Map</a:t>
            </a:r>
            <a:br>
              <a:rPr lang="en-US" dirty="0"/>
            </a:br>
            <a:r>
              <a:rPr lang="en-US" sz="2200" dirty="0"/>
              <a:t>https://</a:t>
            </a:r>
            <a:r>
              <a:rPr lang="en-US" sz="2200" dirty="0" err="1"/>
              <a:t>www.complexity-explorables.org</a:t>
            </a:r>
            <a:r>
              <a:rPr lang="en-US" sz="2200" dirty="0"/>
              <a:t>/</a:t>
            </a:r>
            <a:r>
              <a:rPr lang="en-US" sz="2200" dirty="0" err="1"/>
              <a:t>flongs</a:t>
            </a:r>
            <a:r>
              <a:rPr lang="en-US" sz="2200" dirty="0"/>
              <a:t>/logistic/</a:t>
            </a:r>
          </a:p>
        </p:txBody>
      </p:sp>
      <p:sp>
        <p:nvSpPr>
          <p:cNvPr id="5" name="Content Placeholder 4">
            <a:extLst>
              <a:ext uri="{FF2B5EF4-FFF2-40B4-BE49-F238E27FC236}">
                <a16:creationId xmlns:a16="http://schemas.microsoft.com/office/drawing/2014/main" id="{3BE761DE-1E61-F841-AFB8-5E3A4823DE37}"/>
              </a:ext>
            </a:extLst>
          </p:cNvPr>
          <p:cNvSpPr>
            <a:spLocks noGrp="1"/>
          </p:cNvSpPr>
          <p:nvPr>
            <p:ph sz="half" idx="1"/>
          </p:nvPr>
        </p:nvSpPr>
        <p:spPr>
          <a:xfrm>
            <a:off x="838200" y="1825625"/>
            <a:ext cx="3802039" cy="4351338"/>
          </a:xfrm>
        </p:spPr>
        <p:txBody>
          <a:bodyPr>
            <a:normAutofit/>
          </a:bodyPr>
          <a:lstStyle/>
          <a:p>
            <a:r>
              <a:rPr lang="en-US" sz="2400" dirty="0"/>
              <a:t>Despite its formal simplicity, the logistic map exhibits an unexpected degree of complexity. </a:t>
            </a:r>
          </a:p>
          <a:p>
            <a:r>
              <a:rPr lang="en-US" sz="2400" dirty="0"/>
              <a:t>Historically it has been one of the most important and paradigmatic systems during the early days of research on deterministic chaos.</a:t>
            </a:r>
          </a:p>
          <a:p>
            <a:endParaRPr lang="en-US" sz="2400" dirty="0"/>
          </a:p>
        </p:txBody>
      </p:sp>
      <p:pic>
        <p:nvPicPr>
          <p:cNvPr id="9" name="Content Placeholder 8">
            <a:extLst>
              <a:ext uri="{FF2B5EF4-FFF2-40B4-BE49-F238E27FC236}">
                <a16:creationId xmlns:a16="http://schemas.microsoft.com/office/drawing/2014/main" id="{8C427357-735C-7E43-9A31-F72E3CA4713C}"/>
              </a:ext>
            </a:extLst>
          </p:cNvPr>
          <p:cNvPicPr>
            <a:picLocks noGrp="1" noChangeAspect="1"/>
          </p:cNvPicPr>
          <p:nvPr>
            <p:ph sz="half" idx="2"/>
          </p:nvPr>
        </p:nvPicPr>
        <p:blipFill>
          <a:blip r:embed="rId2"/>
          <a:stretch>
            <a:fillRect/>
          </a:stretch>
        </p:blipFill>
        <p:spPr>
          <a:xfrm>
            <a:off x="4544705" y="1928830"/>
            <a:ext cx="7236499" cy="3711782"/>
          </a:xfrm>
        </p:spPr>
      </p:pic>
    </p:spTree>
    <p:extLst>
      <p:ext uri="{BB962C8B-B14F-4D97-AF65-F5344CB8AC3E}">
        <p14:creationId xmlns:p14="http://schemas.microsoft.com/office/powerpoint/2010/main" val="1699856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E6FD14-EE9E-2241-989F-6986A0A47408}"/>
                  </a:ext>
                </a:extLst>
              </p:cNvPr>
              <p:cNvSpPr txBox="1"/>
              <p:nvPr/>
            </p:nvSpPr>
            <p:spPr>
              <a:xfrm>
                <a:off x="485371" y="1610826"/>
                <a:ext cx="6734803" cy="5446363"/>
              </a:xfrm>
              <a:prstGeom prst="rect">
                <a:avLst/>
              </a:prstGeom>
              <a:noFill/>
            </p:spPr>
            <p:txBody>
              <a:bodyPr wrap="square" rtlCol="0">
                <a:spAutoFit/>
              </a:bodyPr>
              <a:lstStyle/>
              <a:p>
                <a:r>
                  <a:rPr lang="en-US" dirty="0"/>
                  <a:t>Comes from the simple equation for population dynamics.  Note that</a:t>
                </a:r>
              </a:p>
              <a:p>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𝑥</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US" dirty="0"/>
                  <a:t> represents the population of individuals at time </a:t>
                </a:r>
                <a:r>
                  <a:rPr lang="en-US" i="1" dirty="0">
                    <a:latin typeface="Times New Roman" panose="02020603050405020304" pitchFamily="18" charset="0"/>
                    <a:cs typeface="Times New Roman" panose="02020603050405020304" pitchFamily="18" charset="0"/>
                  </a:rPr>
                  <a:t>t</a:t>
                </a:r>
              </a:p>
              <a:p>
                <a:r>
                  <a:rPr lang="en-US" dirty="0"/>
                  <a:t> </a:t>
                </a:r>
              </a:p>
              <a:p>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𝑑𝑥</m:t>
                        </m:r>
                      </m:num>
                      <m:den>
                        <m:r>
                          <a:rPr lang="en-US" sz="2000" i="1">
                            <a:latin typeface="Cambria Math" panose="02040503050406030204" pitchFamily="18" charset="0"/>
                          </a:rPr>
                          <m:t>𝑑𝑡</m:t>
                        </m:r>
                      </m:den>
                    </m:f>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𝑥</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𝑡</m:t>
                        </m:r>
                      </m:e>
                    </m:d>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sup>
                    </m:sSup>
                  </m:oMath>
                </a14:m>
                <a:r>
                  <a:rPr lang="en-US" dirty="0"/>
                  <a:t>   :  Rate of change of population</a:t>
                </a:r>
              </a:p>
              <a:p>
                <a:endParaRPr lang="en-US" dirty="0"/>
              </a:p>
              <a:p>
                <a14:m>
                  <m:oMath xmlns:m="http://schemas.openxmlformats.org/officeDocument/2006/math">
                    <m:f>
                      <m:fPr>
                        <m:ctrlPr>
                          <a:rPr lang="en-US" sz="2000" i="1">
                            <a:solidFill>
                              <a:prstClr val="black"/>
                            </a:solidFill>
                            <a:latin typeface="Cambria Math" panose="02040503050406030204" pitchFamily="18" charset="0"/>
                          </a:rPr>
                        </m:ctrlPr>
                      </m:fPr>
                      <m:num>
                        <m:r>
                          <a:rPr lang="en-US" sz="2000" i="1">
                            <a:solidFill>
                              <a:prstClr val="black"/>
                            </a:solidFill>
                            <a:latin typeface="Cambria Math" panose="02040503050406030204" pitchFamily="18" charset="0"/>
                          </a:rPr>
                          <m:t>𝑑𝑥</m:t>
                        </m:r>
                      </m:num>
                      <m:den>
                        <m:r>
                          <a:rPr lang="en-US" sz="2000" i="1">
                            <a:solidFill>
                              <a:prstClr val="black"/>
                            </a:solidFill>
                            <a:latin typeface="Cambria Math" panose="02040503050406030204" pitchFamily="18" charset="0"/>
                          </a:rPr>
                          <m:t>𝑑𝑡</m:t>
                        </m:r>
                      </m:den>
                    </m:f>
                    <m:r>
                      <a:rPr lang="en-US" sz="2000" i="1">
                        <a:solidFill>
                          <a:prstClr val="black"/>
                        </a:solidFill>
                        <a:latin typeface="Cambria Math" panose="02040503050406030204" pitchFamily="18" charset="0"/>
                        <a:ea typeface="Cambria Math" panose="02040503050406030204" pitchFamily="18" charset="0"/>
                      </a:rPr>
                      <m:t>∝ </m:t>
                    </m:r>
                    <m:r>
                      <a:rPr lang="en-US" sz="2000" i="1">
                        <a:solidFill>
                          <a:prstClr val="black"/>
                        </a:solidFill>
                        <a:latin typeface="Cambria Math" panose="02040503050406030204" pitchFamily="18" charset="0"/>
                        <a:ea typeface="Cambria Math" panose="02040503050406030204" pitchFamily="18" charset="0"/>
                      </a:rPr>
                      <m:t>𝑥</m:t>
                    </m:r>
                    <m:d>
                      <m:dPr>
                        <m:ctrlPr>
                          <a:rPr lang="en-US" sz="2000" i="1">
                            <a:solidFill>
                              <a:prstClr val="black"/>
                            </a:solidFill>
                            <a:latin typeface="Cambria Math" panose="02040503050406030204" pitchFamily="18" charset="0"/>
                            <a:ea typeface="Cambria Math" panose="02040503050406030204" pitchFamily="18" charset="0"/>
                          </a:rPr>
                        </m:ctrlPr>
                      </m:dPr>
                      <m:e>
                        <m:r>
                          <a:rPr lang="en-US" sz="2000" i="1">
                            <a:solidFill>
                              <a:prstClr val="black"/>
                            </a:solidFill>
                            <a:latin typeface="Cambria Math" panose="02040503050406030204" pitchFamily="18" charset="0"/>
                            <a:ea typeface="Cambria Math" panose="02040503050406030204" pitchFamily="18" charset="0"/>
                          </a:rPr>
                          <m:t>𝑡</m:t>
                        </m:r>
                      </m:e>
                    </m:d>
                    <m:r>
                      <a:rPr lang="en-US" sz="2000" b="0" i="1" smtClean="0">
                        <a:solidFill>
                          <a:prstClr val="black"/>
                        </a:solidFill>
                        <a:latin typeface="Cambria Math" panose="02040503050406030204" pitchFamily="18" charset="0"/>
                        <a:ea typeface="Cambria Math" panose="02040503050406030204" pitchFamily="18" charset="0"/>
                      </a:rPr>
                      <m:t> →</m:t>
                    </m:r>
                  </m:oMath>
                </a14:m>
                <a:r>
                  <a:rPr lang="en-US" sz="2000" dirty="0"/>
                  <a:t> </a:t>
                </a:r>
                <a:r>
                  <a:rPr lang="en-US" dirty="0"/>
                  <a:t>Birth process.  Rate of change of population is 		         proportional to number of existing individuals</a:t>
                </a:r>
              </a:p>
              <a:p>
                <a:endParaRPr lang="en-US" dirty="0"/>
              </a:p>
              <a:p>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𝑑𝑥</m:t>
                        </m:r>
                      </m:num>
                      <m:den>
                        <m:r>
                          <a:rPr lang="en-US" sz="2000" i="1">
                            <a:latin typeface="Cambria Math" panose="02040503050406030204" pitchFamily="18" charset="0"/>
                          </a:rPr>
                          <m:t>𝑑𝑡</m:t>
                        </m:r>
                      </m:den>
                    </m:f>
                    <m:r>
                      <a:rPr lang="en-US" sz="2000" i="1">
                        <a:latin typeface="Cambria Math" panose="02040503050406030204" pitchFamily="18" charset="0"/>
                        <a:ea typeface="Cambria Math" panose="02040503050406030204" pitchFamily="18" charset="0"/>
                      </a:rPr>
                      <m:t>∝ </m:t>
                    </m:r>
                    <m:sSup>
                      <m:sSupPr>
                        <m:ctrlPr>
                          <a:rPr lang="en-US" sz="2000" i="1" smtClean="0">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sup>
                    </m:sSup>
                  </m:oMath>
                </a14:m>
                <a:r>
                  <a:rPr lang="en-US" dirty="0"/>
                  <a:t> </a:t>
                </a:r>
                <a14:m>
                  <m:oMath xmlns:m="http://schemas.openxmlformats.org/officeDocument/2006/math">
                    <m:r>
                      <a:rPr lang="en-US" sz="2000" i="1">
                        <a:solidFill>
                          <a:prstClr val="black"/>
                        </a:solidFill>
                        <a:latin typeface="Cambria Math" panose="02040503050406030204" pitchFamily="18" charset="0"/>
                        <a:ea typeface="Cambria Math" panose="02040503050406030204" pitchFamily="18" charset="0"/>
                      </a:rPr>
                      <m:t>→</m:t>
                    </m:r>
                  </m:oMath>
                </a14:m>
                <a:r>
                  <a:rPr lang="en-US" sz="2000" dirty="0"/>
                  <a:t> </a:t>
                </a:r>
                <a:r>
                  <a:rPr lang="en-US" dirty="0"/>
                  <a:t>Death process.  Rate of change of population is 		decays to zero after a unit time interval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oMath>
                </a14:m>
                <a:r>
                  <a:rPr lang="en-US" dirty="0"/>
                  <a:t>)</a:t>
                </a:r>
              </a:p>
              <a:p>
                <a:endParaRPr lang="en-US" dirty="0"/>
              </a:p>
              <a:p>
                <a:r>
                  <a:rPr lang="en-US" dirty="0"/>
                  <a:t>Then transform differential equation to a difference equation by expanding the exponential to first order: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up>
                    </m:sSup>
                  </m:oMath>
                </a14:m>
                <a:r>
                  <a:rPr lang="en-US" dirty="0"/>
                  <a:t> ~ 1 –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cs typeface="Times New Roman" panose="02020603050405020304" pitchFamily="18" charset="0"/>
                  </a:rPr>
                  <a:t>Note: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 </m:t>
                    </m:r>
                    <m:r>
                      <m:rPr>
                        <m:sty m:val="p"/>
                      </m:rPr>
                      <a:rPr lang="en-US" b="0" i="0" smtClean="0">
                        <a:latin typeface="Cambria Math" panose="02040503050406030204" pitchFamily="18" charset="0"/>
                        <a:ea typeface="Cambria Math" panose="02040503050406030204" pitchFamily="18" charset="0"/>
                      </a:rPr>
                      <m:t>for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difference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equation</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and</m:t>
                    </m:r>
                    <m:r>
                      <a:rPr lang="en-US" b="0" i="1" smtClean="0">
                        <a:latin typeface="Cambria Math" panose="02040503050406030204" pitchFamily="18" charset="0"/>
                        <a:ea typeface="Cambria Math" panose="02040503050406030204" pitchFamily="18" charset="0"/>
                      </a:rPr>
                      <m:t> </m:t>
                    </m:r>
                    <m:f>
                      <m:fPr>
                        <m:ctrlPr>
                          <a:rPr lang="en-US" sz="2000" i="1">
                            <a:solidFill>
                              <a:prstClr val="black"/>
                            </a:solidFill>
                            <a:latin typeface="Cambria Math" panose="02040503050406030204" pitchFamily="18" charset="0"/>
                          </a:rPr>
                        </m:ctrlPr>
                      </m:fPr>
                      <m:num>
                        <m:r>
                          <a:rPr lang="en-US" sz="2000" i="1">
                            <a:solidFill>
                              <a:prstClr val="black"/>
                            </a:solidFill>
                            <a:latin typeface="Cambria Math" panose="02040503050406030204" pitchFamily="18" charset="0"/>
                          </a:rPr>
                          <m:t>𝑑𝑥</m:t>
                        </m:r>
                      </m:num>
                      <m:den>
                        <m:r>
                          <a:rPr lang="en-US" sz="2000" i="1">
                            <a:solidFill>
                              <a:prstClr val="black"/>
                            </a:solidFill>
                            <a:latin typeface="Cambria Math" panose="02040503050406030204" pitchFamily="18" charset="0"/>
                          </a:rPr>
                          <m:t>𝑑𝑡</m:t>
                        </m:r>
                      </m:den>
                    </m:f>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𝑛</m:t>
                            </m:r>
                          </m:sub>
                        </m:sSub>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oMath>
                </a14:m>
                <a:endParaRPr lang="en-US" dirty="0"/>
              </a:p>
              <a:p>
                <a:endParaRPr lang="en-US" dirty="0">
                  <a:cs typeface="Times New Roman" panose="02020603050405020304" pitchFamily="18" charset="0"/>
                </a:endParaRPr>
              </a:p>
              <a:p>
                <a:endParaRPr lang="en-US" dirty="0"/>
              </a:p>
            </p:txBody>
          </p:sp>
        </mc:Choice>
        <mc:Fallback xmlns="">
          <p:sp>
            <p:nvSpPr>
              <p:cNvPr id="4" name="TextBox 3">
                <a:extLst>
                  <a:ext uri="{FF2B5EF4-FFF2-40B4-BE49-F238E27FC236}">
                    <a16:creationId xmlns:a16="http://schemas.microsoft.com/office/drawing/2014/main" id="{25E6FD14-EE9E-2241-989F-6986A0A47408}"/>
                  </a:ext>
                </a:extLst>
              </p:cNvPr>
              <p:cNvSpPr txBox="1">
                <a:spLocks noRot="1" noChangeAspect="1" noMove="1" noResize="1" noEditPoints="1" noAdjustHandles="1" noChangeArrowheads="1" noChangeShapeType="1" noTextEdit="1"/>
              </p:cNvSpPr>
              <p:nvPr/>
            </p:nvSpPr>
            <p:spPr>
              <a:xfrm>
                <a:off x="485371" y="1610826"/>
                <a:ext cx="6734803" cy="5446363"/>
              </a:xfrm>
              <a:prstGeom prst="rect">
                <a:avLst/>
              </a:prstGeom>
              <a:blipFill>
                <a:blip r:embed="rId3"/>
                <a:stretch>
                  <a:fillRect l="-564" t="-46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CE6DD7D-F446-3749-8B5E-9ED68CF86C9C}"/>
              </a:ext>
            </a:extLst>
          </p:cNvPr>
          <p:cNvSpPr>
            <a:spLocks noGrp="1"/>
          </p:cNvSpPr>
          <p:nvPr>
            <p:ph type="title"/>
          </p:nvPr>
        </p:nvSpPr>
        <p:spPr/>
        <p:txBody>
          <a:bodyPr/>
          <a:lstStyle/>
          <a:p>
            <a:r>
              <a:rPr lang="en-US" dirty="0"/>
              <a:t>Origin of the Logistic Map:</a:t>
            </a:r>
            <a:br>
              <a:rPr lang="en-US" dirty="0"/>
            </a:br>
            <a:r>
              <a:rPr lang="en-US" dirty="0"/>
              <a:t>Population Dynamics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F3ADDC6-1EE5-244F-85F1-1174CA7DF93E}"/>
                  </a:ext>
                </a:extLst>
              </p:cNvPr>
              <p:cNvSpPr txBox="1"/>
              <p:nvPr/>
            </p:nvSpPr>
            <p:spPr>
              <a:xfrm>
                <a:off x="7407501" y="5916694"/>
                <a:ext cx="4454623" cy="400110"/>
              </a:xfrm>
              <a:prstGeom prst="rect">
                <a:avLst/>
              </a:prstGeom>
              <a:noFill/>
            </p:spPr>
            <p:txBody>
              <a:bodyPr wrap="square" rtlCol="0">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𝜆</m:t>
                    </m:r>
                    <m:sSub>
                      <m:sSubPr>
                        <m:ctrlPr>
                          <a:rPr lang="en-US" sz="2000" i="1">
                            <a:latin typeface="Cambria Math" panose="02040503050406030204" pitchFamily="18" charset="0"/>
                            <a:ea typeface="Cambria Math" panose="02040503050406030204" pitchFamily="18" charset="0"/>
                          </a:rPr>
                        </m:ctrlPr>
                      </m:sSubPr>
                      <m:e>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𝑛</m:t>
                            </m:r>
                          </m:sub>
                        </m:sSub>
                        <m:r>
                          <a:rPr lang="en-US" sz="2000" b="0" i="1" smtClean="0">
                            <a:latin typeface="Cambria Math" panose="02040503050406030204" pitchFamily="18" charset="0"/>
                            <a:ea typeface="Cambria Math" panose="02040503050406030204" pitchFamily="18" charset="0"/>
                          </a:rPr>
                          <m:t> (1−</m:t>
                        </m:r>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𝑛</m:t>
                        </m:r>
                      </m:sub>
                    </m:sSub>
                    <m:r>
                      <a:rPr lang="en-US" sz="2000" b="0" i="1" smtClean="0">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 </m:t>
                    </m:r>
                  </m:oMath>
                </a14:m>
                <a:r>
                  <a:rPr lang="en-US" sz="2000" dirty="0"/>
                  <a:t> </a:t>
                </a:r>
                <a14:m>
                  <m:oMath xmlns:m="http://schemas.openxmlformats.org/officeDocument/2006/math">
                    <m:r>
                      <a:rPr lang="en-US" sz="2000" b="0" i="0" smtClean="0">
                        <a:latin typeface="Cambria Math" panose="02040503050406030204" pitchFamily="18" charset="0"/>
                      </a:rPr>
                      <m:t>    </m:t>
                    </m:r>
                    <m:r>
                      <a:rPr lang="en-US" sz="2000" i="1">
                        <a:latin typeface="Cambria Math" panose="02040503050406030204" pitchFamily="18" charset="0"/>
                      </a:rPr>
                      <m:t>0 </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𝑛</m:t>
                        </m:r>
                      </m:sub>
                    </m:sSub>
                    <m:r>
                      <a:rPr lang="en-US" sz="2000" i="1">
                        <a:latin typeface="Cambria Math" panose="02040503050406030204" pitchFamily="18" charset="0"/>
                        <a:ea typeface="Cambria Math" panose="02040503050406030204" pitchFamily="18" charset="0"/>
                      </a:rPr>
                      <m:t> ≤1</m:t>
                    </m:r>
                  </m:oMath>
                </a14:m>
                <a:endParaRPr lang="en-US" sz="2000" dirty="0"/>
              </a:p>
            </p:txBody>
          </p:sp>
        </mc:Choice>
        <mc:Fallback xmlns="">
          <p:sp>
            <p:nvSpPr>
              <p:cNvPr id="10" name="TextBox 9">
                <a:extLst>
                  <a:ext uri="{FF2B5EF4-FFF2-40B4-BE49-F238E27FC236}">
                    <a16:creationId xmlns:a16="http://schemas.microsoft.com/office/drawing/2014/main" id="{DF3ADDC6-1EE5-244F-85F1-1174CA7DF93E}"/>
                  </a:ext>
                </a:extLst>
              </p:cNvPr>
              <p:cNvSpPr txBox="1">
                <a:spLocks noRot="1" noChangeAspect="1" noMove="1" noResize="1" noEditPoints="1" noAdjustHandles="1" noChangeArrowheads="1" noChangeShapeType="1" noTextEdit="1"/>
              </p:cNvSpPr>
              <p:nvPr/>
            </p:nvSpPr>
            <p:spPr>
              <a:xfrm>
                <a:off x="7407501" y="5916694"/>
                <a:ext cx="4454623" cy="400110"/>
              </a:xfrm>
              <a:prstGeom prst="rect">
                <a:avLst/>
              </a:prstGeom>
              <a:blipFill>
                <a:blip r:embed="rId4"/>
                <a:stretch>
                  <a:fillRect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268F46-C881-7343-9093-29A370CE5612}"/>
                  </a:ext>
                </a:extLst>
              </p:cNvPr>
              <p:cNvSpPr txBox="1"/>
              <p:nvPr/>
            </p:nvSpPr>
            <p:spPr>
              <a:xfrm>
                <a:off x="7854998" y="1095050"/>
                <a:ext cx="3559631" cy="646331"/>
              </a:xfrm>
              <a:prstGeom prst="rect">
                <a:avLst/>
              </a:prstGeom>
              <a:noFill/>
            </p:spPr>
            <p:txBody>
              <a:bodyPr wrap="square" rtlCol="0">
                <a:spAutoFit/>
              </a:bodyPr>
              <a:lstStyle/>
              <a:p>
                <a:pPr algn="ct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US" i="1" dirty="0">
                    <a:ea typeface="Cambria Math" panose="02040503050406030204" pitchFamily="18" charset="0"/>
                  </a:rPr>
                  <a:t> </a:t>
                </a:r>
                <a:r>
                  <a:rPr lang="en-US" dirty="0"/>
                  <a:t>represents current population at generation </a:t>
                </a:r>
                <a:r>
                  <a:rPr lang="en-US" i="1" dirty="0">
                    <a:latin typeface="Times New Roman" panose="02020603050405020304" pitchFamily="18" charset="0"/>
                    <a:cs typeface="Times New Roman" panose="02020603050405020304" pitchFamily="18" charset="0"/>
                  </a:rPr>
                  <a:t>n</a:t>
                </a:r>
              </a:p>
            </p:txBody>
          </p:sp>
        </mc:Choice>
        <mc:Fallback xmlns="">
          <p:sp>
            <p:nvSpPr>
              <p:cNvPr id="8" name="TextBox 7">
                <a:extLst>
                  <a:ext uri="{FF2B5EF4-FFF2-40B4-BE49-F238E27FC236}">
                    <a16:creationId xmlns:a16="http://schemas.microsoft.com/office/drawing/2014/main" id="{4B268F46-C881-7343-9093-29A370CE5612}"/>
                  </a:ext>
                </a:extLst>
              </p:cNvPr>
              <p:cNvSpPr txBox="1">
                <a:spLocks noRot="1" noChangeAspect="1" noMove="1" noResize="1" noEditPoints="1" noAdjustHandles="1" noChangeArrowheads="1" noChangeShapeType="1" noTextEdit="1"/>
              </p:cNvSpPr>
              <p:nvPr/>
            </p:nvSpPr>
            <p:spPr>
              <a:xfrm>
                <a:off x="7854998" y="1095050"/>
                <a:ext cx="3559631" cy="646331"/>
              </a:xfrm>
              <a:prstGeom prst="rect">
                <a:avLst/>
              </a:prstGeom>
              <a:blipFill>
                <a:blip r:embed="rId6"/>
                <a:stretch>
                  <a:fillRect t="-3846" r="-2847" b="-1346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C8E9367-8F66-4FFD-E7F4-6C2B5079A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99" y="2003973"/>
            <a:ext cx="3548743" cy="354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42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A07F0-AA5F-1741-9288-FE97DC7E0277}"/>
              </a:ext>
            </a:extLst>
          </p:cNvPr>
          <p:cNvSpPr>
            <a:spLocks noGrp="1"/>
          </p:cNvSpPr>
          <p:nvPr>
            <p:ph type="title"/>
          </p:nvPr>
        </p:nvSpPr>
        <p:spPr/>
        <p:txBody>
          <a:bodyPr/>
          <a:lstStyle/>
          <a:p>
            <a:r>
              <a:rPr lang="en-US" dirty="0"/>
              <a:t>Logistic Map</a:t>
            </a:r>
            <a:br>
              <a:rPr lang="en-US" dirty="0"/>
            </a:br>
            <a:r>
              <a:rPr lang="en-US" sz="2400" dirty="0"/>
              <a:t>https://</a:t>
            </a:r>
            <a:r>
              <a:rPr lang="en-US" sz="2400" dirty="0" err="1"/>
              <a:t>en.wikipedia.org</a:t>
            </a:r>
            <a:r>
              <a:rPr lang="en-US" sz="2400" dirty="0"/>
              <a:t>/wiki/</a:t>
            </a:r>
            <a:r>
              <a:rPr lang="en-US" sz="2400" dirty="0" err="1"/>
              <a:t>Logistic_map</a:t>
            </a:r>
            <a:endParaRPr lang="en-US" sz="2400" dirty="0"/>
          </a:p>
        </p:txBody>
      </p:sp>
      <p:sp>
        <p:nvSpPr>
          <p:cNvPr id="5" name="Content Placeholder 4">
            <a:extLst>
              <a:ext uri="{FF2B5EF4-FFF2-40B4-BE49-F238E27FC236}">
                <a16:creationId xmlns:a16="http://schemas.microsoft.com/office/drawing/2014/main" id="{E19D7D35-FBC9-244D-A1A8-6B321192D3BE}"/>
              </a:ext>
            </a:extLst>
          </p:cNvPr>
          <p:cNvSpPr>
            <a:spLocks noGrp="1"/>
          </p:cNvSpPr>
          <p:nvPr>
            <p:ph sz="half" idx="1"/>
          </p:nvPr>
        </p:nvSpPr>
        <p:spPr>
          <a:xfrm>
            <a:off x="457200" y="1825625"/>
            <a:ext cx="6324600" cy="4351338"/>
          </a:xfrm>
        </p:spPr>
        <p:txBody>
          <a:bodyPr>
            <a:noAutofit/>
          </a:bodyPr>
          <a:lstStyle/>
          <a:p>
            <a:r>
              <a:rPr lang="en-US" sz="1800" dirty="0"/>
              <a:t>The usual values of interest for the parameter are those in the interval [0, 4], so that </a:t>
            </a:r>
            <a:r>
              <a:rPr lang="en-US" sz="1800" i="1" dirty="0" err="1">
                <a:latin typeface="Times New Roman" panose="02020603050405020304" pitchFamily="18" charset="0"/>
                <a:cs typeface="Times New Roman" panose="02020603050405020304" pitchFamily="18" charset="0"/>
              </a:rPr>
              <a:t>x</a:t>
            </a:r>
            <a:r>
              <a:rPr lang="en-US" sz="1800" i="1" baseline="-25000" dirty="0" err="1">
                <a:latin typeface="Times New Roman" panose="02020603050405020304" pitchFamily="18" charset="0"/>
                <a:cs typeface="Times New Roman" panose="02020603050405020304" pitchFamily="18" charset="0"/>
              </a:rPr>
              <a:t>n</a:t>
            </a:r>
            <a:r>
              <a:rPr lang="en-US" sz="1800" dirty="0"/>
              <a:t> remains bounded on [0, 1]. </a:t>
            </a:r>
          </a:p>
          <a:p>
            <a:r>
              <a:rPr lang="en-US" sz="1800" dirty="0"/>
              <a:t>The r = 4 case of the logistic map is a nonlinear transformation of both the bit-shift map and the </a:t>
            </a:r>
            <a:r>
              <a:rPr lang="el-GR" sz="1800" dirty="0"/>
              <a:t>μ = 2 </a:t>
            </a:r>
            <a:r>
              <a:rPr lang="en-US" sz="1800" dirty="0"/>
              <a:t>case of the tent map. </a:t>
            </a:r>
          </a:p>
          <a:p>
            <a:r>
              <a:rPr lang="en-US" sz="1800" dirty="0"/>
              <a:t>If r &gt; 4 this leads to negative population sizes.</a:t>
            </a:r>
          </a:p>
          <a:p>
            <a:r>
              <a:rPr lang="en-US" sz="1800" dirty="0"/>
              <a:t>With </a:t>
            </a:r>
            <a:r>
              <a:rPr lang="en-US" sz="1800" i="1" dirty="0"/>
              <a:t>r</a:t>
            </a:r>
            <a:r>
              <a:rPr lang="en-US" sz="1800" dirty="0"/>
              <a:t> between 0 and 1, the population will eventually die, independent of the initial population. </a:t>
            </a:r>
          </a:p>
          <a:p>
            <a:r>
              <a:rPr lang="en-US" sz="1800" dirty="0"/>
              <a:t>With </a:t>
            </a:r>
            <a:r>
              <a:rPr lang="en-US" sz="1800" i="1" dirty="0"/>
              <a:t>r</a:t>
            </a:r>
            <a:r>
              <a:rPr lang="en-US" sz="1800" dirty="0"/>
              <a:t> between 1 and 2, the population will quickly approach the value </a:t>
            </a:r>
            <a:r>
              <a:rPr lang="en-US" sz="1800" i="1" dirty="0"/>
              <a:t>r</a:t>
            </a:r>
            <a:r>
              <a:rPr lang="en-US" sz="1800" dirty="0"/>
              <a:t> − 1/</a:t>
            </a:r>
            <a:r>
              <a:rPr lang="en-US" sz="1800" i="1" dirty="0"/>
              <a:t>r</a:t>
            </a:r>
            <a:r>
              <a:rPr lang="en-US" sz="1800" dirty="0"/>
              <a:t>, independent of the initial population. </a:t>
            </a:r>
          </a:p>
          <a:p>
            <a:r>
              <a:rPr lang="en-US" sz="1800" dirty="0"/>
              <a:t>With </a:t>
            </a:r>
            <a:r>
              <a:rPr lang="en-US" sz="1800" i="1" dirty="0"/>
              <a:t>r</a:t>
            </a:r>
            <a:r>
              <a:rPr lang="en-US" sz="1800" dirty="0"/>
              <a:t> between 2 and 3, the population will also eventually approach the same value </a:t>
            </a:r>
            <a:r>
              <a:rPr lang="en-US" sz="1800" i="1" dirty="0"/>
              <a:t>r</a:t>
            </a:r>
            <a:r>
              <a:rPr lang="en-US" sz="1800" dirty="0"/>
              <a:t> − 1/</a:t>
            </a:r>
            <a:r>
              <a:rPr lang="en-US" sz="1800" i="1" dirty="0"/>
              <a:t>r</a:t>
            </a:r>
            <a:r>
              <a:rPr lang="en-US" sz="1800" dirty="0"/>
              <a:t>, but first will fluctuate around that value for some time. </a:t>
            </a:r>
          </a:p>
          <a:p>
            <a:r>
              <a:rPr lang="en-US" sz="1800" dirty="0"/>
              <a:t>The rate of convergence is linear, except for r = 3, when it is dramatically slow, less than linear</a:t>
            </a:r>
          </a:p>
          <a:p>
            <a:endParaRPr lang="en-US" sz="1800" dirty="0"/>
          </a:p>
        </p:txBody>
      </p:sp>
      <p:pic>
        <p:nvPicPr>
          <p:cNvPr id="3074" name="Picture 2">
            <a:extLst>
              <a:ext uri="{FF2B5EF4-FFF2-40B4-BE49-F238E27FC236}">
                <a16:creationId xmlns:a16="http://schemas.microsoft.com/office/drawing/2014/main" id="{1EC12D46-D3F3-5E43-9C13-EE0CA721AFF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88628" y="2096293"/>
            <a:ext cx="3548743" cy="3548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7F3EC6-7B40-B345-9279-7F632A4F11F9}"/>
              </a:ext>
            </a:extLst>
          </p:cNvPr>
          <p:cNvSpPr txBox="1"/>
          <p:nvPr/>
        </p:nvSpPr>
        <p:spPr>
          <a:xfrm>
            <a:off x="7434943" y="5791200"/>
            <a:ext cx="2960914" cy="369332"/>
          </a:xfrm>
          <a:prstGeom prst="rect">
            <a:avLst/>
          </a:prstGeom>
          <a:noFill/>
        </p:spPr>
        <p:txBody>
          <a:bodyPr wrap="square" rtlCol="0">
            <a:spAutoFit/>
          </a:bodyPr>
          <a:lstStyle/>
          <a:p>
            <a:pPr algn="ctr"/>
            <a:r>
              <a:rPr lang="en-US" dirty="0">
                <a:solidFill>
                  <a:srgbClr val="002BFF"/>
                </a:solidFill>
              </a:rPr>
              <a:t>“Cobweb diagram”</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85DF06C-0473-C349-9EE4-D4DC9BF22B00}"/>
                  </a:ext>
                </a:extLst>
              </p:cNvPr>
              <p:cNvSpPr txBox="1"/>
              <p:nvPr/>
            </p:nvSpPr>
            <p:spPr>
              <a:xfrm>
                <a:off x="6988628" y="1333256"/>
                <a:ext cx="4429589" cy="369332"/>
              </a:xfrm>
              <a:prstGeom prst="rect">
                <a:avLst/>
              </a:prstGeom>
              <a:noFill/>
            </p:spPr>
            <p:txBody>
              <a:bodyPr wrap="square" rtlCol="0">
                <a:spAutoFit/>
              </a:bodyPr>
              <a:lstStyle/>
              <a:p>
                <a14:m>
                  <m:oMath xmlns:m="http://schemas.openxmlformats.org/officeDocument/2006/math">
                    <m:sSub>
                      <m:sSubPr>
                        <m:ctrlPr>
                          <a:rPr lang="en-US" i="1" smtClean="0">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r>
                          <a:rPr lang="en-US" b="0" i="1" smtClean="0">
                            <a:solidFill>
                              <a:srgbClr val="002BFF"/>
                            </a:solidFill>
                            <a:latin typeface="Cambria Math" panose="02040503050406030204" pitchFamily="18" charset="0"/>
                            <a:ea typeface="Cambria Math" panose="02040503050406030204" pitchFamily="18" charset="0"/>
                          </a:rPr>
                          <m:t>+1</m:t>
                        </m:r>
                      </m:sub>
                    </m:sSub>
                    <m:r>
                      <a:rPr lang="en-US" b="0" i="1" smtClean="0">
                        <a:solidFill>
                          <a:srgbClr val="002BFF"/>
                        </a:solidFill>
                        <a:latin typeface="Cambria Math" panose="02040503050406030204" pitchFamily="18" charset="0"/>
                        <a:ea typeface="Cambria Math" panose="02040503050406030204" pitchFamily="18" charset="0"/>
                      </a:rPr>
                      <m:t>=</m:t>
                    </m:r>
                    <m:r>
                      <a:rPr lang="en-US" b="0" i="1" smtClean="0">
                        <a:solidFill>
                          <a:srgbClr val="002BFF"/>
                        </a:solidFill>
                        <a:latin typeface="Cambria Math" panose="02040503050406030204" pitchFamily="18" charset="0"/>
                        <a:ea typeface="Cambria Math" panose="02040503050406030204" pitchFamily="18" charset="0"/>
                      </a:rPr>
                      <m:t>𝑟</m:t>
                    </m:r>
                    <m:sSub>
                      <m:sSubPr>
                        <m:ctrlPr>
                          <a:rPr lang="en-US" i="1">
                            <a:solidFill>
                              <a:srgbClr val="002BFF"/>
                            </a:solidFill>
                            <a:latin typeface="Cambria Math" panose="02040503050406030204" pitchFamily="18" charset="0"/>
                            <a:ea typeface="Cambria Math" panose="02040503050406030204" pitchFamily="18" charset="0"/>
                          </a:rPr>
                        </m:ctrlPr>
                      </m:sSubPr>
                      <m:e>
                        <m:sSub>
                          <m:sSubPr>
                            <m:ctrlPr>
                              <a:rPr lang="en-US" i="1">
                                <a:solidFill>
                                  <a:srgbClr val="002BFF"/>
                                </a:solidFill>
                                <a:latin typeface="Cambria Math" panose="02040503050406030204" pitchFamily="18" charset="0"/>
                                <a:ea typeface="Cambria Math" panose="02040503050406030204" pitchFamily="18" charset="0"/>
                              </a:rPr>
                            </m:ctrlPr>
                          </m:sSubPr>
                          <m:e>
                            <m:r>
                              <a:rPr lang="en-US" b="0" i="1" smtClean="0">
                                <a:solidFill>
                                  <a:srgbClr val="002BFF"/>
                                </a:solidFill>
                                <a:latin typeface="Cambria Math" panose="02040503050406030204" pitchFamily="18" charset="0"/>
                                <a:ea typeface="Cambria Math" panose="02040503050406030204" pitchFamily="18" charset="0"/>
                              </a:rPr>
                              <m:t> </m:t>
                            </m:r>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b="0" i="1" smtClean="0">
                            <a:solidFill>
                              <a:srgbClr val="002BFF"/>
                            </a:solidFill>
                            <a:latin typeface="Cambria Math" panose="02040503050406030204" pitchFamily="18" charset="0"/>
                            <a:ea typeface="Cambria Math" panose="02040503050406030204" pitchFamily="18" charset="0"/>
                          </a:rPr>
                          <m:t> (1−</m:t>
                        </m:r>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b="0" i="1" smtClean="0">
                        <a:solidFill>
                          <a:srgbClr val="002BFF"/>
                        </a:solidFill>
                        <a:latin typeface="Cambria Math" panose="02040503050406030204" pitchFamily="18" charset="0"/>
                        <a:ea typeface="Cambria Math" panose="02040503050406030204" pitchFamily="18" charset="0"/>
                      </a:rPr>
                      <m:t>)</m:t>
                    </m:r>
                    <m:r>
                      <a:rPr lang="en-US" b="0" i="0" smtClean="0">
                        <a:solidFill>
                          <a:srgbClr val="002BFF"/>
                        </a:solidFill>
                        <a:latin typeface="Cambria Math" panose="02040503050406030204" pitchFamily="18" charset="0"/>
                        <a:ea typeface="Cambria Math" panose="02040503050406030204" pitchFamily="18" charset="0"/>
                      </a:rPr>
                      <m:t>, </m:t>
                    </m:r>
                  </m:oMath>
                </a14:m>
                <a:r>
                  <a:rPr lang="en-US" dirty="0">
                    <a:solidFill>
                      <a:srgbClr val="002BFF"/>
                    </a:solidFill>
                  </a:rPr>
                  <a:t> </a:t>
                </a:r>
                <a14:m>
                  <m:oMath xmlns:m="http://schemas.openxmlformats.org/officeDocument/2006/math">
                    <m:r>
                      <a:rPr lang="en-US" b="0" i="0" smtClean="0">
                        <a:solidFill>
                          <a:srgbClr val="002BFF"/>
                        </a:solidFill>
                        <a:latin typeface="Cambria Math" panose="02040503050406030204" pitchFamily="18" charset="0"/>
                      </a:rPr>
                      <m:t>    </m:t>
                    </m:r>
                    <m:r>
                      <a:rPr lang="en-US" i="1">
                        <a:solidFill>
                          <a:srgbClr val="002BFF"/>
                        </a:solidFill>
                        <a:latin typeface="Cambria Math" panose="02040503050406030204" pitchFamily="18" charset="0"/>
                      </a:rPr>
                      <m:t>0 </m:t>
                    </m:r>
                    <m:r>
                      <a:rPr lang="en-US" i="1">
                        <a:solidFill>
                          <a:srgbClr val="002BFF"/>
                        </a:solidFill>
                        <a:latin typeface="Cambria Math" panose="02040503050406030204" pitchFamily="18" charset="0"/>
                        <a:ea typeface="Cambria Math" panose="02040503050406030204" pitchFamily="18" charset="0"/>
                      </a:rPr>
                      <m:t>≤</m:t>
                    </m:r>
                    <m:sSub>
                      <m:sSubPr>
                        <m:ctrlPr>
                          <a:rPr lang="en-US" i="1">
                            <a:solidFill>
                              <a:srgbClr val="002BFF"/>
                            </a:solidFill>
                            <a:latin typeface="Cambria Math" panose="02040503050406030204" pitchFamily="18" charset="0"/>
                            <a:ea typeface="Cambria Math" panose="02040503050406030204" pitchFamily="18" charset="0"/>
                          </a:rPr>
                        </m:ctrlPr>
                      </m:sSubPr>
                      <m:e>
                        <m:r>
                          <a:rPr lang="en-US" i="1">
                            <a:solidFill>
                              <a:srgbClr val="002BFF"/>
                            </a:solidFill>
                            <a:latin typeface="Cambria Math" panose="02040503050406030204" pitchFamily="18" charset="0"/>
                            <a:ea typeface="Cambria Math" panose="02040503050406030204" pitchFamily="18" charset="0"/>
                          </a:rPr>
                          <m:t>𝑥</m:t>
                        </m:r>
                      </m:e>
                      <m:sub>
                        <m:r>
                          <a:rPr lang="en-US" i="1">
                            <a:solidFill>
                              <a:srgbClr val="002BFF"/>
                            </a:solidFill>
                            <a:latin typeface="Cambria Math" panose="02040503050406030204" pitchFamily="18" charset="0"/>
                            <a:ea typeface="Cambria Math" panose="02040503050406030204" pitchFamily="18" charset="0"/>
                          </a:rPr>
                          <m:t>𝑛</m:t>
                        </m:r>
                      </m:sub>
                    </m:sSub>
                    <m:r>
                      <a:rPr lang="en-US" i="1">
                        <a:solidFill>
                          <a:srgbClr val="002BFF"/>
                        </a:solidFill>
                        <a:latin typeface="Cambria Math" panose="02040503050406030204" pitchFamily="18" charset="0"/>
                        <a:ea typeface="Cambria Math" panose="02040503050406030204" pitchFamily="18" charset="0"/>
                      </a:rPr>
                      <m:t> ≤1</m:t>
                    </m:r>
                  </m:oMath>
                </a14:m>
                <a:endParaRPr lang="en-US" dirty="0">
                  <a:solidFill>
                    <a:srgbClr val="002BFF"/>
                  </a:solidFill>
                </a:endParaRPr>
              </a:p>
            </p:txBody>
          </p:sp>
        </mc:Choice>
        <mc:Fallback xmlns="">
          <p:sp>
            <p:nvSpPr>
              <p:cNvPr id="10" name="TextBox 9">
                <a:extLst>
                  <a:ext uri="{FF2B5EF4-FFF2-40B4-BE49-F238E27FC236}">
                    <a16:creationId xmlns:a16="http://schemas.microsoft.com/office/drawing/2014/main" id="{D85DF06C-0473-C349-9EE4-D4DC9BF22B00}"/>
                  </a:ext>
                </a:extLst>
              </p:cNvPr>
              <p:cNvSpPr txBox="1">
                <a:spLocks noRot="1" noChangeAspect="1" noMove="1" noResize="1" noEditPoints="1" noAdjustHandles="1" noChangeArrowheads="1" noChangeShapeType="1" noTextEdit="1"/>
              </p:cNvSpPr>
              <p:nvPr/>
            </p:nvSpPr>
            <p:spPr>
              <a:xfrm>
                <a:off x="6988628" y="1333256"/>
                <a:ext cx="4429589" cy="369332"/>
              </a:xfrm>
              <a:prstGeom prst="rect">
                <a:avLst/>
              </a:prstGeom>
              <a:blipFill>
                <a:blip r:embed="rId3"/>
                <a:stretch>
                  <a:fillRect b="-17241"/>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DB3E9898-1B31-054B-BBEA-F38E6F29B697}"/>
              </a:ext>
            </a:extLst>
          </p:cNvPr>
          <p:cNvGrpSpPr/>
          <p:nvPr/>
        </p:nvGrpSpPr>
        <p:grpSpPr>
          <a:xfrm>
            <a:off x="6480882" y="2088653"/>
            <a:ext cx="4089927" cy="3694652"/>
            <a:chOff x="6480882" y="2088653"/>
            <a:chExt cx="4089927" cy="369465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EBBBA8-3975-EE46-9574-445510A3BEAB}"/>
                    </a:ext>
                  </a:extLst>
                </p:cNvPr>
                <p:cNvSpPr txBox="1"/>
                <p:nvPr/>
              </p:nvSpPr>
              <p:spPr>
                <a:xfrm>
                  <a:off x="6480882" y="3424350"/>
                  <a:ext cx="6998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9" name="TextBox 8">
                  <a:extLst>
                    <a:ext uri="{FF2B5EF4-FFF2-40B4-BE49-F238E27FC236}">
                      <a16:creationId xmlns:a16="http://schemas.microsoft.com/office/drawing/2014/main" id="{9CEBBBA8-3975-EE46-9574-445510A3BEAB}"/>
                    </a:ext>
                  </a:extLst>
                </p:cNvPr>
                <p:cNvSpPr txBox="1">
                  <a:spLocks noRot="1" noChangeAspect="1" noMove="1" noResize="1" noEditPoints="1" noAdjustHandles="1" noChangeArrowheads="1" noChangeShapeType="1" noTextEdit="1"/>
                </p:cNvSpPr>
                <p:nvPr/>
              </p:nvSpPr>
              <p:spPr>
                <a:xfrm>
                  <a:off x="6480882" y="3424350"/>
                  <a:ext cx="69980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3EFF1F0-53E3-6548-BA97-93D2465848E1}"/>
                    </a:ext>
                  </a:extLst>
                </p:cNvPr>
                <p:cNvSpPr txBox="1"/>
                <p:nvPr/>
              </p:nvSpPr>
              <p:spPr>
                <a:xfrm>
                  <a:off x="8762999" y="5395288"/>
                  <a:ext cx="6531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smtClean="0">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13" name="TextBox 12">
                  <a:extLst>
                    <a:ext uri="{FF2B5EF4-FFF2-40B4-BE49-F238E27FC236}">
                      <a16:creationId xmlns:a16="http://schemas.microsoft.com/office/drawing/2014/main" id="{23EFF1F0-53E3-6548-BA97-93D2465848E1}"/>
                    </a:ext>
                  </a:extLst>
                </p:cNvPr>
                <p:cNvSpPr txBox="1">
                  <a:spLocks noRot="1" noChangeAspect="1" noMove="1" noResize="1" noEditPoints="1" noAdjustHandles="1" noChangeArrowheads="1" noChangeShapeType="1" noTextEdit="1"/>
                </p:cNvSpPr>
                <p:nvPr/>
              </p:nvSpPr>
              <p:spPr>
                <a:xfrm>
                  <a:off x="8762999" y="5395288"/>
                  <a:ext cx="653142" cy="369332"/>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BBAE423-F7F5-2A4A-ACE0-18962AA0AB52}"/>
                </a:ext>
              </a:extLst>
            </p:cNvPr>
            <p:cNvSpPr/>
            <p:nvPr/>
          </p:nvSpPr>
          <p:spPr>
            <a:xfrm>
              <a:off x="10220905" y="5413972"/>
              <a:ext cx="349904"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E8624A-2F09-7C47-A54E-29DC8F249186}"/>
                </a:ext>
              </a:extLst>
            </p:cNvPr>
            <p:cNvSpPr/>
            <p:nvPr/>
          </p:nvSpPr>
          <p:spPr>
            <a:xfrm>
              <a:off x="6801234" y="2088653"/>
              <a:ext cx="349904"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86188CE-6F0E-8E4F-A1AA-3967C8048897}"/>
                  </a:ext>
                </a:extLst>
              </p:cNvPr>
              <p:cNvSpPr txBox="1"/>
              <p:nvPr/>
            </p:nvSpPr>
            <p:spPr>
              <a:xfrm>
                <a:off x="4511280" y="235593"/>
                <a:ext cx="7069628" cy="461665"/>
              </a:xfrm>
              <a:prstGeom prst="rect">
                <a:avLst/>
              </a:prstGeom>
              <a:noFill/>
            </p:spPr>
            <p:txBody>
              <a:bodyPr wrap="none" rtlCol="0">
                <a:spAutoFit/>
              </a:bodyPr>
              <a:lstStyle/>
              <a:p>
                <a:r>
                  <a:rPr lang="en-US" sz="2400" dirty="0">
                    <a:solidFill>
                      <a:srgbClr val="0917FF"/>
                    </a:solidFill>
                  </a:rPr>
                  <a:t>Terminology: </a:t>
                </a:r>
                <a14:m>
                  <m:oMath xmlns:m="http://schemas.openxmlformats.org/officeDocument/2006/math">
                    <m:r>
                      <a:rPr lang="en-US" sz="2400" i="1">
                        <a:solidFill>
                          <a:srgbClr val="0917FF"/>
                        </a:solidFill>
                        <a:latin typeface="Cambria Math" panose="02040503050406030204" pitchFamily="18" charset="0"/>
                        <a:ea typeface="Cambria Math" panose="02040503050406030204" pitchFamily="18" charset="0"/>
                      </a:rPr>
                      <m:t>𝜆</m:t>
                    </m:r>
                  </m:oMath>
                </a14:m>
                <a:r>
                  <a:rPr lang="en-US" sz="2400" dirty="0">
                    <a:solidFill>
                      <a:srgbClr val="0917FF"/>
                    </a:solidFill>
                  </a:rPr>
                  <a:t> = r = s depending on the notation used  </a:t>
                </a:r>
              </a:p>
            </p:txBody>
          </p:sp>
        </mc:Choice>
        <mc:Fallback xmlns="">
          <p:sp>
            <p:nvSpPr>
              <p:cNvPr id="2" name="TextBox 1">
                <a:extLst>
                  <a:ext uri="{FF2B5EF4-FFF2-40B4-BE49-F238E27FC236}">
                    <a16:creationId xmlns:a16="http://schemas.microsoft.com/office/drawing/2014/main" id="{F86188CE-6F0E-8E4F-A1AA-3967C8048897}"/>
                  </a:ext>
                </a:extLst>
              </p:cNvPr>
              <p:cNvSpPr txBox="1">
                <a:spLocks noRot="1" noChangeAspect="1" noMove="1" noResize="1" noEditPoints="1" noAdjustHandles="1" noChangeArrowheads="1" noChangeShapeType="1" noTextEdit="1"/>
              </p:cNvSpPr>
              <p:nvPr/>
            </p:nvSpPr>
            <p:spPr>
              <a:xfrm>
                <a:off x="4511280" y="235593"/>
                <a:ext cx="7069628" cy="461665"/>
              </a:xfrm>
              <a:prstGeom prst="rect">
                <a:avLst/>
              </a:prstGeom>
              <a:blipFill>
                <a:blip r:embed="rId6"/>
                <a:stretch>
                  <a:fillRect l="-1434" t="-8108" r="-179" b="-29730"/>
                </a:stretch>
              </a:blipFill>
            </p:spPr>
            <p:txBody>
              <a:bodyPr/>
              <a:lstStyle/>
              <a:p>
                <a:r>
                  <a:rPr lang="en-US">
                    <a:noFill/>
                  </a:rPr>
                  <a:t> </a:t>
                </a:r>
              </a:p>
            </p:txBody>
          </p:sp>
        </mc:Fallback>
      </mc:AlternateContent>
    </p:spTree>
    <p:extLst>
      <p:ext uri="{BB962C8B-B14F-4D97-AF65-F5344CB8AC3E}">
        <p14:creationId xmlns:p14="http://schemas.microsoft.com/office/powerpoint/2010/main" val="3891236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2D0AF62-D0D0-8846-9B90-EBB74F1DE55D}"/>
                  </a:ext>
                </a:extLst>
              </p:cNvPr>
              <p:cNvSpPr>
                <a:spLocks noGrp="1"/>
              </p:cNvSpPr>
              <p:nvPr>
                <p:ph type="title"/>
              </p:nvPr>
            </p:nvSpPr>
            <p:spPr/>
            <p:txBody>
              <a:bodyPr/>
              <a:lstStyle/>
              <a:p>
                <a:r>
                  <a:rPr lang="en-US" dirty="0"/>
                  <a:t>Example of the Iteration Process</a:t>
                </a:r>
                <a:br>
                  <a:rPr lang="en-US" dirty="0"/>
                </a:br>
                <a:r>
                  <a:rPr lang="en-US" sz="3200" dirty="0">
                    <a:solidFill>
                      <a:srgbClr val="002BFF"/>
                    </a:solidFill>
                  </a:rPr>
                  <a:t>Assume </a:t>
                </a:r>
                <a14:m>
                  <m:oMath xmlns:m="http://schemas.openxmlformats.org/officeDocument/2006/math">
                    <m:r>
                      <a:rPr lang="en-US" sz="3200" i="1" smtClean="0">
                        <a:solidFill>
                          <a:srgbClr val="002BFF"/>
                        </a:solidFill>
                        <a:latin typeface="Cambria Math" panose="02040503050406030204" pitchFamily="18" charset="0"/>
                        <a:ea typeface="Cambria Math" panose="02040503050406030204" pitchFamily="18" charset="0"/>
                      </a:rPr>
                      <m:t>𝜆</m:t>
                    </m:r>
                    <m:r>
                      <a:rPr lang="en-US" sz="3200" b="0" i="1" smtClean="0">
                        <a:solidFill>
                          <a:srgbClr val="002BFF"/>
                        </a:solidFill>
                        <a:latin typeface="Cambria Math" panose="02040503050406030204" pitchFamily="18" charset="0"/>
                        <a:ea typeface="Cambria Math" panose="02040503050406030204" pitchFamily="18" charset="0"/>
                      </a:rPr>
                      <m:t>=2</m:t>
                    </m:r>
                    <m:r>
                      <a:rPr lang="en-US" sz="3200" b="0" i="0" smtClean="0">
                        <a:solidFill>
                          <a:srgbClr val="002BFF"/>
                        </a:solidFill>
                        <a:latin typeface="Cambria Math" panose="02040503050406030204" pitchFamily="18" charset="0"/>
                        <a:ea typeface="Cambria Math" panose="02040503050406030204" pitchFamily="18" charset="0"/>
                      </a:rPr>
                      <m:t>.5</m:t>
                    </m:r>
                  </m:oMath>
                </a14:m>
                <a:endParaRPr lang="en-US" sz="3200" dirty="0"/>
              </a:p>
            </p:txBody>
          </p:sp>
        </mc:Choice>
        <mc:Fallback xmlns="">
          <p:sp>
            <p:nvSpPr>
              <p:cNvPr id="2" name="Title 1">
                <a:extLst>
                  <a:ext uri="{FF2B5EF4-FFF2-40B4-BE49-F238E27FC236}">
                    <a16:creationId xmlns:a16="http://schemas.microsoft.com/office/drawing/2014/main" id="{E2D0AF62-D0D0-8846-9B90-EBB74F1DE55D}"/>
                  </a:ext>
                </a:extLst>
              </p:cNvPr>
              <p:cNvSpPr>
                <a:spLocks noGrp="1" noRot="1" noChangeAspect="1" noMove="1" noResize="1" noEditPoints="1" noAdjustHandles="1" noChangeArrowheads="1" noChangeShapeType="1" noTextEdit="1"/>
              </p:cNvSpPr>
              <p:nvPr>
                <p:ph type="title"/>
              </p:nvPr>
            </p:nvSpPr>
            <p:spPr>
              <a:blipFill>
                <a:blip r:embed="rId2"/>
                <a:stretch>
                  <a:fillRect l="-2292" t="-6667" b="-7619"/>
                </a:stretch>
              </a:blipFill>
            </p:spPr>
            <p:txBody>
              <a:bodyPr/>
              <a:lstStyle/>
              <a:p>
                <a:r>
                  <a:rPr lang="en-US">
                    <a:noFill/>
                  </a:rPr>
                  <a:t> </a:t>
                </a:r>
              </a:p>
            </p:txBody>
          </p:sp>
        </mc:Fallback>
      </mc:AlternateContent>
      <p:graphicFrame>
        <p:nvGraphicFramePr>
          <p:cNvPr id="5" name="Table 4">
            <a:extLst>
              <a:ext uri="{FF2B5EF4-FFF2-40B4-BE49-F238E27FC236}">
                <a16:creationId xmlns:a16="http://schemas.microsoft.com/office/drawing/2014/main" id="{EE5736C8-48B9-294E-863E-AE18439D1620}"/>
              </a:ext>
            </a:extLst>
          </p:cNvPr>
          <p:cNvGraphicFramePr>
            <a:graphicFrameLocks noGrp="1"/>
          </p:cNvGraphicFramePr>
          <p:nvPr>
            <p:extLst>
              <p:ext uri="{D42A27DB-BD31-4B8C-83A1-F6EECF244321}">
                <p14:modId xmlns:p14="http://schemas.microsoft.com/office/powerpoint/2010/main" val="2912871308"/>
              </p:ext>
            </p:extLst>
          </p:nvPr>
        </p:nvGraphicFramePr>
        <p:xfrm>
          <a:off x="1924424" y="1888066"/>
          <a:ext cx="8127999" cy="3291840"/>
        </p:xfrm>
        <a:graphic>
          <a:graphicData uri="http://schemas.openxmlformats.org/drawingml/2006/table">
            <a:tbl>
              <a:tblPr firstRow="1" bandRow="1">
                <a:tableStyleId>{F2DE63D5-997A-4646-A377-4702673A728D}</a:tableStyleId>
              </a:tblPr>
              <a:tblGrid>
                <a:gridCol w="2709333">
                  <a:extLst>
                    <a:ext uri="{9D8B030D-6E8A-4147-A177-3AD203B41FA5}">
                      <a16:colId xmlns:a16="http://schemas.microsoft.com/office/drawing/2014/main" val="3954946562"/>
                    </a:ext>
                  </a:extLst>
                </a:gridCol>
                <a:gridCol w="2709333">
                  <a:extLst>
                    <a:ext uri="{9D8B030D-6E8A-4147-A177-3AD203B41FA5}">
                      <a16:colId xmlns:a16="http://schemas.microsoft.com/office/drawing/2014/main" val="69981670"/>
                    </a:ext>
                  </a:extLst>
                </a:gridCol>
                <a:gridCol w="2709333">
                  <a:extLst>
                    <a:ext uri="{9D8B030D-6E8A-4147-A177-3AD203B41FA5}">
                      <a16:colId xmlns:a16="http://schemas.microsoft.com/office/drawing/2014/main" val="1325807744"/>
                    </a:ext>
                  </a:extLst>
                </a:gridCol>
              </a:tblGrid>
              <a:tr h="0">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800" b="0" i="1" dirty="0" err="1">
                          <a:solidFill>
                            <a:schemeClr val="tx1"/>
                          </a:solidFill>
                          <a:latin typeface="Times New Roman" panose="02020603050405020304" pitchFamily="18" charset="0"/>
                          <a:cs typeface="Times New Roman" panose="02020603050405020304" pitchFamily="18" charset="0"/>
                        </a:rPr>
                        <a:t>x</a:t>
                      </a:r>
                      <a:r>
                        <a:rPr lang="en-US" sz="2800" b="0" i="1" baseline="-25000" dirty="0" err="1">
                          <a:solidFill>
                            <a:schemeClr val="tx1"/>
                          </a:solidFill>
                          <a:latin typeface="Times New Roman" panose="02020603050405020304" pitchFamily="18" charset="0"/>
                          <a:cs typeface="Times New Roman" panose="02020603050405020304" pitchFamily="18" charset="0"/>
                        </a:rPr>
                        <a:t>n</a:t>
                      </a:r>
                      <a:endParaRPr lang="en-US" sz="2800" b="0" i="1" baseline="-25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r>
                        <a:rPr lang="en-US" sz="2800" b="0" i="1" baseline="-25000" dirty="0">
                          <a:solidFill>
                            <a:schemeClr val="tx1"/>
                          </a:solidFill>
                          <a:latin typeface="Times New Roman" panose="02020603050405020304" pitchFamily="18" charset="0"/>
                          <a:cs typeface="Times New Roman" panose="02020603050405020304" pitchFamily="18" charset="0"/>
                        </a:rPr>
                        <a:t>n+1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435759009"/>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0.625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592884"/>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baseline="0" dirty="0">
                          <a:solidFill>
                            <a:schemeClr val="tx1"/>
                          </a:solidFill>
                          <a:latin typeface="Times New Roman" panose="02020603050405020304" pitchFamily="18" charset="0"/>
                          <a:cs typeface="Times New Roman" panose="02020603050405020304" pitchFamily="18" charset="0"/>
                        </a:rPr>
                        <a:t>0.625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0.5859375</a:t>
                      </a:r>
                      <a:endParaRPr lang="en-US" sz="2000" b="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981557"/>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0.5859375</a:t>
                      </a:r>
                      <a:endParaRPr lang="en-US" sz="2000" b="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0.606536865234375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8042452"/>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0.606536865234375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0.5966247408650815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969931"/>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0.5966247408650815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0.6016591486318896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420421"/>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0.6016591486318896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effectLst/>
                          <a:latin typeface="Times New Roman" panose="02020603050405020304" pitchFamily="18" charset="0"/>
                          <a:ea typeface="+mn-ea"/>
                          <a:cs typeface="Times New Roman" panose="02020603050405020304" pitchFamily="18" charset="0"/>
                        </a:rPr>
                        <a:t>0.5991635437485985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9909310"/>
                  </a:ext>
                </a:extLst>
              </a:tr>
              <a:tr h="370840">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baseline="0" dirty="0">
                          <a:solidFill>
                            <a:schemeClr val="tx1"/>
                          </a:solidFill>
                          <a:latin typeface="Times New Roman" panose="02020603050405020304" pitchFamily="18" charset="0"/>
                          <a:cs typeface="Times New Roman" panose="02020603050405020304" pitchFamily="18"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941190"/>
                  </a:ext>
                </a:extLst>
              </a:tr>
            </a:tbl>
          </a:graphicData>
        </a:graphic>
      </p:graphicFrame>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8804FCB-F31D-F04F-956D-BA2920A6D738}"/>
                  </a:ext>
                </a:extLst>
              </p:cNvPr>
              <p:cNvSpPr/>
              <p:nvPr/>
            </p:nvSpPr>
            <p:spPr>
              <a:xfrm>
                <a:off x="6232107" y="1096880"/>
                <a:ext cx="320427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𝜆</m:t>
                      </m:r>
                      <m:sSub>
                        <m:sSubPr>
                          <m:ctrlPr>
                            <a:rPr lang="en-US" sz="2400" i="1">
                              <a:latin typeface="Cambria Math" panose="02040503050406030204" pitchFamily="18" charset="0"/>
                              <a:ea typeface="Cambria Math" panose="02040503050406030204" pitchFamily="18" charset="0"/>
                            </a:rPr>
                          </m:ctrlPr>
                        </m:sSub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 (1−</m:t>
                          </m:r>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m:t>
                      </m:r>
                      <m:r>
                        <a:rPr lang="en-US" sz="2400">
                          <a:latin typeface="Cambria Math" panose="02040503050406030204" pitchFamily="18" charset="0"/>
                          <a:ea typeface="Cambria Math" panose="02040503050406030204" pitchFamily="18" charset="0"/>
                        </a:rPr>
                        <m:t>, </m:t>
                      </m:r>
                    </m:oMath>
                  </m:oMathPara>
                </a14:m>
                <a:endParaRPr lang="en-US" sz="2400" dirty="0"/>
              </a:p>
            </p:txBody>
          </p:sp>
        </mc:Choice>
        <mc:Fallback xmlns="">
          <p:sp>
            <p:nvSpPr>
              <p:cNvPr id="6" name="Rectangle 5">
                <a:extLst>
                  <a:ext uri="{FF2B5EF4-FFF2-40B4-BE49-F238E27FC236}">
                    <a16:creationId xmlns:a16="http://schemas.microsoft.com/office/drawing/2014/main" id="{D8804FCB-F31D-F04F-956D-BA2920A6D738}"/>
                  </a:ext>
                </a:extLst>
              </p:cNvPr>
              <p:cNvSpPr>
                <a:spLocks noRot="1" noChangeAspect="1" noMove="1" noResize="1" noEditPoints="1" noAdjustHandles="1" noChangeArrowheads="1" noChangeShapeType="1" noTextEdit="1"/>
              </p:cNvSpPr>
              <p:nvPr/>
            </p:nvSpPr>
            <p:spPr>
              <a:xfrm>
                <a:off x="6232107" y="1096880"/>
                <a:ext cx="3204275" cy="461665"/>
              </a:xfrm>
              <a:prstGeom prst="rect">
                <a:avLst/>
              </a:prstGeom>
              <a:blipFill>
                <a:blip r:embed="rId3"/>
                <a:stretch>
                  <a:fillRect r="-395"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391EC00-56E1-2647-AD63-345E7771A37A}"/>
                  </a:ext>
                </a:extLst>
              </p:cNvPr>
              <p:cNvSpPr/>
              <p:nvPr/>
            </p:nvSpPr>
            <p:spPr>
              <a:xfrm>
                <a:off x="7331564" y="5301085"/>
                <a:ext cx="3160994"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ea typeface="Cambria Math" panose="02040503050406030204" pitchFamily="18" charset="0"/>
                        </a:rPr>
                        <m:t>=1 −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𝜆</m:t>
                          </m:r>
                        </m:den>
                      </m:f>
                      <m:r>
                        <a:rPr lang="en-US" sz="2400" b="0" i="0" smtClean="0">
                          <a:latin typeface="Cambria Math" panose="02040503050406030204" pitchFamily="18" charset="0"/>
                          <a:ea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λ</m:t>
                      </m:r>
                      <m:r>
                        <a:rPr lang="el-GR"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3</m:t>
                      </m:r>
                    </m:oMath>
                  </m:oMathPara>
                </a14:m>
                <a:endParaRPr lang="en-US" sz="2400" dirty="0"/>
              </a:p>
            </p:txBody>
          </p:sp>
        </mc:Choice>
        <mc:Fallback xmlns="">
          <p:sp>
            <p:nvSpPr>
              <p:cNvPr id="7" name="Rectangle 6">
                <a:extLst>
                  <a:ext uri="{FF2B5EF4-FFF2-40B4-BE49-F238E27FC236}">
                    <a16:creationId xmlns:a16="http://schemas.microsoft.com/office/drawing/2014/main" id="{6391EC00-56E1-2647-AD63-345E7771A37A}"/>
                  </a:ext>
                </a:extLst>
              </p:cNvPr>
              <p:cNvSpPr>
                <a:spLocks noRot="1" noChangeAspect="1" noMove="1" noResize="1" noEditPoints="1" noAdjustHandles="1" noChangeArrowheads="1" noChangeShapeType="1" noTextEdit="1"/>
              </p:cNvSpPr>
              <p:nvPr/>
            </p:nvSpPr>
            <p:spPr>
              <a:xfrm>
                <a:off x="7331564" y="5301085"/>
                <a:ext cx="3160994" cy="786177"/>
              </a:xfrm>
              <a:prstGeom prst="rect">
                <a:avLst/>
              </a:prstGeom>
              <a:blipFill>
                <a:blip r:embed="rId4"/>
                <a:stretch>
                  <a:fillRect b="-634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90B3FEC-1321-1B42-A58D-E22D579B4DC1}"/>
              </a:ext>
            </a:extLst>
          </p:cNvPr>
          <p:cNvSpPr txBox="1"/>
          <p:nvPr/>
        </p:nvSpPr>
        <p:spPr>
          <a:xfrm>
            <a:off x="204129" y="5631872"/>
            <a:ext cx="2990625" cy="369332"/>
          </a:xfrm>
          <a:prstGeom prst="rect">
            <a:avLst/>
          </a:prstGeom>
          <a:noFill/>
        </p:spPr>
        <p:txBody>
          <a:bodyPr wrap="square" rtlCol="0">
            <a:spAutoFit/>
          </a:bodyPr>
          <a:lstStyle/>
          <a:p>
            <a:pPr algn="r"/>
            <a:r>
              <a:rPr lang="en-US" dirty="0"/>
              <a:t>Final value (“Fixed Point”):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C72661D-5252-304D-A643-DC4A849D4E6D}"/>
                  </a:ext>
                </a:extLst>
              </p:cNvPr>
              <p:cNvSpPr txBox="1"/>
              <p:nvPr/>
            </p:nvSpPr>
            <p:spPr>
              <a:xfrm>
                <a:off x="3624894" y="5530287"/>
                <a:ext cx="3853592" cy="461665"/>
              </a:xfrm>
              <a:prstGeom prst="rect">
                <a:avLst/>
              </a:prstGeom>
              <a:noFill/>
            </p:spPr>
            <p:txBody>
              <a:bodyPr wrap="square" rtlCol="0">
                <a:spAutoFit/>
              </a:bodyPr>
              <a:lstStyle/>
              <a:p>
                <a:r>
                  <a:rPr lang="en-US" sz="2400" dirty="0"/>
                  <a:t>Put: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ea typeface="Cambria Math" panose="02040503050406030204" pitchFamily="18" charset="0"/>
                      </a:rPr>
                      <m:t> (1 −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ea typeface="Cambria Math" panose="02040503050406030204" pitchFamily="18" charset="0"/>
                      </a:rPr>
                      <m:t>)</m:t>
                    </m:r>
                  </m:oMath>
                </a14:m>
                <a:r>
                  <a:rPr lang="en-US" sz="2400" dirty="0"/>
                  <a:t>    </a:t>
                </a:r>
                <a:r>
                  <a:rPr lang="en-US" sz="2400" dirty="0">
                    <a:sym typeface="Wingdings" pitchFamily="2" charset="2"/>
                  </a:rPr>
                  <a:t> </a:t>
                </a:r>
                <a:endParaRPr lang="en-US" sz="2400" dirty="0"/>
              </a:p>
            </p:txBody>
          </p:sp>
        </mc:Choice>
        <mc:Fallback xmlns="">
          <p:sp>
            <p:nvSpPr>
              <p:cNvPr id="3" name="TextBox 2">
                <a:extLst>
                  <a:ext uri="{FF2B5EF4-FFF2-40B4-BE49-F238E27FC236}">
                    <a16:creationId xmlns:a16="http://schemas.microsoft.com/office/drawing/2014/main" id="{4C72661D-5252-304D-A643-DC4A849D4E6D}"/>
                  </a:ext>
                </a:extLst>
              </p:cNvPr>
              <p:cNvSpPr txBox="1">
                <a:spLocks noRot="1" noChangeAspect="1" noMove="1" noResize="1" noEditPoints="1" noAdjustHandles="1" noChangeArrowheads="1" noChangeShapeType="1" noTextEdit="1"/>
              </p:cNvSpPr>
              <p:nvPr/>
            </p:nvSpPr>
            <p:spPr>
              <a:xfrm>
                <a:off x="3624894" y="5530287"/>
                <a:ext cx="3853592" cy="461665"/>
              </a:xfrm>
              <a:prstGeom prst="rect">
                <a:avLst/>
              </a:prstGeom>
              <a:blipFill>
                <a:blip r:embed="rId5"/>
                <a:stretch>
                  <a:fillRect l="-2632" t="-10811" r="-329" b="-29730"/>
                </a:stretch>
              </a:blipFill>
            </p:spPr>
            <p:txBody>
              <a:bodyPr/>
              <a:lstStyle/>
              <a:p>
                <a:r>
                  <a:rPr lang="en-US">
                    <a:noFill/>
                  </a:rPr>
                  <a:t> </a:t>
                </a:r>
              </a:p>
            </p:txBody>
          </p:sp>
        </mc:Fallback>
      </mc:AlternateContent>
    </p:spTree>
    <p:extLst>
      <p:ext uri="{BB962C8B-B14F-4D97-AF65-F5344CB8AC3E}">
        <p14:creationId xmlns:p14="http://schemas.microsoft.com/office/powerpoint/2010/main" val="1126309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190F-8321-CF4F-A340-072FA1C944A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2BC497F-E9E2-5E4F-9607-175C806E98EE}"/>
              </a:ext>
            </a:extLst>
          </p:cNvPr>
          <p:cNvSpPr>
            <a:spLocks noGrp="1"/>
          </p:cNvSpPr>
          <p:nvPr>
            <p:ph idx="1"/>
          </p:nvPr>
        </p:nvSpPr>
        <p:spPr/>
        <p:txBody>
          <a:bodyPr>
            <a:normAutofit/>
          </a:bodyPr>
          <a:lstStyle/>
          <a:p>
            <a:r>
              <a:rPr lang="en-US" sz="2000" dirty="0"/>
              <a:t>Chaos theory concerns deterministic systems whose behavior can, in principle, be predicted. </a:t>
            </a:r>
          </a:p>
          <a:p>
            <a:r>
              <a:rPr lang="en-US" sz="2000" dirty="0"/>
              <a:t>Chaotic systems are predictable for a while and then 'appear' to become random. </a:t>
            </a:r>
          </a:p>
          <a:p>
            <a:r>
              <a:rPr lang="en-US" sz="2000" dirty="0"/>
              <a:t>The amount of time that the behavior of a chaotic system can be effectively predicted depends on three things: </a:t>
            </a:r>
          </a:p>
          <a:p>
            <a:pPr lvl="1"/>
            <a:r>
              <a:rPr lang="en-US" sz="2000" dirty="0">
                <a:solidFill>
                  <a:srgbClr val="C00000"/>
                </a:solidFill>
              </a:rPr>
              <a:t>How much uncertainty can be tolerated in the forecast, </a:t>
            </a:r>
          </a:p>
          <a:p>
            <a:pPr lvl="1"/>
            <a:r>
              <a:rPr lang="en-US" sz="2000" dirty="0">
                <a:solidFill>
                  <a:srgbClr val="C00000"/>
                </a:solidFill>
              </a:rPr>
              <a:t>How accurately its current state can be measured, </a:t>
            </a:r>
          </a:p>
          <a:p>
            <a:pPr lvl="1"/>
            <a:r>
              <a:rPr lang="en-US" sz="2000" dirty="0">
                <a:solidFill>
                  <a:srgbClr val="C00000"/>
                </a:solidFill>
              </a:rPr>
              <a:t>And a time scale depending on the dynamics of the system, called the </a:t>
            </a:r>
            <a:r>
              <a:rPr lang="en-US" sz="2000" dirty="0">
                <a:solidFill>
                  <a:srgbClr val="0917FF"/>
                </a:solidFill>
              </a:rPr>
              <a:t>Lyapunov time. </a:t>
            </a:r>
          </a:p>
          <a:p>
            <a:r>
              <a:rPr lang="en-US" sz="2000" dirty="0"/>
              <a:t>Some examples of Lyapunov times are chaotic electrical circuits, about 1 millisecond; weather systems, a few days (unproven); the inner solar system, 4 to 5 million years.</a:t>
            </a:r>
          </a:p>
        </p:txBody>
      </p:sp>
    </p:spTree>
    <p:extLst>
      <p:ext uri="{BB962C8B-B14F-4D97-AF65-F5344CB8AC3E}">
        <p14:creationId xmlns:p14="http://schemas.microsoft.com/office/powerpoint/2010/main" val="204424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E62AF0-EA67-864A-A6DF-DC042B3BEC25}"/>
              </a:ext>
            </a:extLst>
          </p:cNvPr>
          <p:cNvPicPr>
            <a:picLocks noChangeAspect="1"/>
          </p:cNvPicPr>
          <p:nvPr/>
        </p:nvPicPr>
        <p:blipFill>
          <a:blip r:embed="rId2"/>
          <a:stretch>
            <a:fillRect/>
          </a:stretch>
        </p:blipFill>
        <p:spPr>
          <a:xfrm>
            <a:off x="2227502" y="0"/>
            <a:ext cx="7736996" cy="6858000"/>
          </a:xfrm>
          <a:prstGeom prst="rect">
            <a:avLst/>
          </a:prstGeom>
        </p:spPr>
      </p:pic>
      <p:sp>
        <p:nvSpPr>
          <p:cNvPr id="2" name="TextBox 1">
            <a:extLst>
              <a:ext uri="{FF2B5EF4-FFF2-40B4-BE49-F238E27FC236}">
                <a16:creationId xmlns:a16="http://schemas.microsoft.com/office/drawing/2014/main" id="{F51B1BD9-2DA3-63BF-FE3F-ADBB1E2A7375}"/>
              </a:ext>
            </a:extLst>
          </p:cNvPr>
          <p:cNvSpPr txBox="1"/>
          <p:nvPr/>
        </p:nvSpPr>
        <p:spPr>
          <a:xfrm>
            <a:off x="6749142" y="1349829"/>
            <a:ext cx="4789713" cy="307777"/>
          </a:xfrm>
          <a:prstGeom prst="rect">
            <a:avLst/>
          </a:prstGeom>
          <a:solidFill>
            <a:schemeClr val="accent5">
              <a:lumMod val="20000"/>
              <a:lumOff val="80000"/>
            </a:schemeClr>
          </a:solidFill>
        </p:spPr>
        <p:txBody>
          <a:bodyPr wrap="square" rtlCol="0">
            <a:spAutoFit/>
          </a:bodyPr>
          <a:lstStyle/>
          <a:p>
            <a:pPr algn="ctr"/>
            <a:r>
              <a:rPr lang="en-US" sz="1400" dirty="0"/>
              <a:t>See: https://</a:t>
            </a:r>
            <a:r>
              <a:rPr lang="en-US" sz="1400" dirty="0" err="1"/>
              <a:t>www.complexity-explorables.org</a:t>
            </a:r>
            <a:r>
              <a:rPr lang="en-US" sz="1400" dirty="0"/>
              <a:t>/</a:t>
            </a:r>
            <a:r>
              <a:rPr lang="en-US" sz="1400" dirty="0" err="1"/>
              <a:t>flongs</a:t>
            </a:r>
            <a:r>
              <a:rPr lang="en-US" sz="1400" dirty="0"/>
              <a:t>/logistic/</a:t>
            </a:r>
          </a:p>
        </p:txBody>
      </p:sp>
    </p:spTree>
    <p:extLst>
      <p:ext uri="{BB962C8B-B14F-4D97-AF65-F5344CB8AC3E}">
        <p14:creationId xmlns:p14="http://schemas.microsoft.com/office/powerpoint/2010/main" val="1086641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912269-8319-9647-81C6-2F9C701869A8}"/>
              </a:ext>
            </a:extLst>
          </p:cNvPr>
          <p:cNvSpPr>
            <a:spLocks noGrp="1"/>
          </p:cNvSpPr>
          <p:nvPr>
            <p:ph type="title"/>
          </p:nvPr>
        </p:nvSpPr>
        <p:spPr/>
        <p:txBody>
          <a:bodyPr/>
          <a:lstStyle/>
          <a:p>
            <a:r>
              <a:rPr lang="en-US" dirty="0">
                <a:solidFill>
                  <a:prstClr val="black"/>
                </a:solidFill>
              </a:rPr>
              <a:t>Logistic Map: Properties</a:t>
            </a:r>
            <a:br>
              <a:rPr lang="en-US" dirty="0">
                <a:solidFill>
                  <a:prstClr val="black"/>
                </a:solidFill>
              </a:rPr>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Logistic_map</a:t>
            </a:r>
            <a:endParaRPr lang="en-US" dirty="0"/>
          </a:p>
        </p:txBody>
      </p:sp>
      <p:sp>
        <p:nvSpPr>
          <p:cNvPr id="6" name="Content Placeholder 5">
            <a:extLst>
              <a:ext uri="{FF2B5EF4-FFF2-40B4-BE49-F238E27FC236}">
                <a16:creationId xmlns:a16="http://schemas.microsoft.com/office/drawing/2014/main" id="{81DC849A-3492-904B-940B-34D88547670E}"/>
              </a:ext>
            </a:extLst>
          </p:cNvPr>
          <p:cNvSpPr>
            <a:spLocks noGrp="1"/>
          </p:cNvSpPr>
          <p:nvPr>
            <p:ph idx="1"/>
          </p:nvPr>
        </p:nvSpPr>
        <p:spPr>
          <a:xfrm>
            <a:off x="838200" y="1690688"/>
            <a:ext cx="10515600" cy="4351338"/>
          </a:xfrm>
        </p:spPr>
        <p:txBody>
          <a:bodyPr>
            <a:noAutofit/>
          </a:bodyPr>
          <a:lstStyle/>
          <a:p>
            <a:r>
              <a:rPr lang="en-US" sz="2000" dirty="0"/>
              <a:t>With </a:t>
            </a:r>
            <a:r>
              <a:rPr lang="en-US" sz="2000" i="1" dirty="0"/>
              <a:t>r</a:t>
            </a:r>
            <a:r>
              <a:rPr lang="en-US" sz="2000" dirty="0"/>
              <a:t> between 3 and 3.44949 the population will approach permanent oscillations between </a:t>
            </a:r>
            <a:r>
              <a:rPr lang="en-US" sz="2000" dirty="0">
                <a:solidFill>
                  <a:srgbClr val="002BFF"/>
                </a:solidFill>
              </a:rPr>
              <a:t>two values</a:t>
            </a:r>
            <a:r>
              <a:rPr lang="en-US" sz="2000" dirty="0"/>
              <a:t>.</a:t>
            </a:r>
          </a:p>
          <a:p>
            <a:r>
              <a:rPr lang="en-US" sz="2000" dirty="0"/>
              <a:t>With r between 3.44949 and 3.54409 (approximately), from almost all initial conditions the population will approach permanent oscillations among </a:t>
            </a:r>
            <a:r>
              <a:rPr lang="en-US" sz="2000" dirty="0">
                <a:solidFill>
                  <a:srgbClr val="002BFF"/>
                </a:solidFill>
              </a:rPr>
              <a:t>four values</a:t>
            </a:r>
            <a:r>
              <a:rPr lang="en-US" sz="2000" dirty="0"/>
              <a:t>. </a:t>
            </a:r>
          </a:p>
          <a:p>
            <a:r>
              <a:rPr lang="en-US" sz="2000" dirty="0"/>
              <a:t>With r increasing beyond 3.54409, from almost all initial conditions the population will approach oscillations among </a:t>
            </a:r>
            <a:r>
              <a:rPr lang="en-US" sz="2000" dirty="0">
                <a:solidFill>
                  <a:srgbClr val="002BFF"/>
                </a:solidFill>
              </a:rPr>
              <a:t>8</a:t>
            </a:r>
            <a:r>
              <a:rPr lang="en-US" sz="2000" dirty="0"/>
              <a:t> values, then </a:t>
            </a:r>
            <a:r>
              <a:rPr lang="en-US" sz="2000" dirty="0">
                <a:solidFill>
                  <a:srgbClr val="002BFF"/>
                </a:solidFill>
              </a:rPr>
              <a:t>16, 32</a:t>
            </a:r>
            <a:r>
              <a:rPr lang="en-US" sz="2000" dirty="0"/>
              <a:t>, etc. </a:t>
            </a:r>
          </a:p>
          <a:p>
            <a:r>
              <a:rPr lang="en-US" sz="2000" dirty="0"/>
              <a:t>The lengths of the parameter intervals that yield oscillations of a given length decrease rapidly</a:t>
            </a:r>
          </a:p>
          <a:p>
            <a:r>
              <a:rPr lang="en-US" sz="2000" dirty="0"/>
              <a:t>The ratio between the lengths of two successive bifurcation intervals approaches the </a:t>
            </a:r>
            <a:r>
              <a:rPr lang="en-US" sz="2000" dirty="0">
                <a:solidFill>
                  <a:srgbClr val="002BFF"/>
                </a:solidFill>
              </a:rPr>
              <a:t>Feigenbaum constant </a:t>
            </a:r>
            <a:r>
              <a:rPr lang="el-GR" sz="2000" dirty="0">
                <a:solidFill>
                  <a:srgbClr val="002BFF"/>
                </a:solidFill>
              </a:rPr>
              <a:t>δ </a:t>
            </a:r>
            <a:r>
              <a:rPr lang="el-GR" sz="2000" dirty="0"/>
              <a:t>≈ 4.66920. </a:t>
            </a:r>
            <a:endParaRPr lang="en-US" sz="2000" dirty="0"/>
          </a:p>
        </p:txBody>
      </p:sp>
      <p:sp>
        <p:nvSpPr>
          <p:cNvPr id="3" name="TextBox 2">
            <a:extLst>
              <a:ext uri="{FF2B5EF4-FFF2-40B4-BE49-F238E27FC236}">
                <a16:creationId xmlns:a16="http://schemas.microsoft.com/office/drawing/2014/main" id="{91B20B1D-2A5C-4798-CF7B-EE1F9BE33406}"/>
              </a:ext>
            </a:extLst>
          </p:cNvPr>
          <p:cNvSpPr txBox="1"/>
          <p:nvPr/>
        </p:nvSpPr>
        <p:spPr>
          <a:xfrm>
            <a:off x="3048953" y="3244334"/>
            <a:ext cx="6097904"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871876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AD68-F692-2E58-7AA4-2FDEC3316B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5EE2A5-A63D-7446-6D91-EFE6EF49FCA3}"/>
              </a:ext>
            </a:extLst>
          </p:cNvPr>
          <p:cNvSpPr>
            <a:spLocks noGrp="1"/>
          </p:cNvSpPr>
          <p:nvPr>
            <p:ph type="title"/>
          </p:nvPr>
        </p:nvSpPr>
        <p:spPr/>
        <p:txBody>
          <a:bodyPr/>
          <a:lstStyle/>
          <a:p>
            <a:r>
              <a:rPr lang="en-US" dirty="0">
                <a:solidFill>
                  <a:prstClr val="black"/>
                </a:solidFill>
              </a:rPr>
              <a:t>Logistic Map: Properties</a:t>
            </a:r>
            <a:br>
              <a:rPr lang="en-US" dirty="0">
                <a:solidFill>
                  <a:prstClr val="black"/>
                </a:solidFill>
              </a:rPr>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Logistic_map</a:t>
            </a:r>
            <a:endParaRPr lang="en-US" dirty="0"/>
          </a:p>
        </p:txBody>
      </p:sp>
      <p:sp>
        <p:nvSpPr>
          <p:cNvPr id="6" name="Content Placeholder 5">
            <a:extLst>
              <a:ext uri="{FF2B5EF4-FFF2-40B4-BE49-F238E27FC236}">
                <a16:creationId xmlns:a16="http://schemas.microsoft.com/office/drawing/2014/main" id="{C14FAC2E-AE68-1288-7555-06DBEF3D7A51}"/>
              </a:ext>
            </a:extLst>
          </p:cNvPr>
          <p:cNvSpPr>
            <a:spLocks noGrp="1"/>
          </p:cNvSpPr>
          <p:nvPr>
            <p:ph idx="1"/>
          </p:nvPr>
        </p:nvSpPr>
        <p:spPr>
          <a:xfrm>
            <a:off x="838200" y="1690688"/>
            <a:ext cx="10515600" cy="4351338"/>
          </a:xfrm>
        </p:spPr>
        <p:txBody>
          <a:bodyPr>
            <a:noAutofit/>
          </a:bodyPr>
          <a:lstStyle/>
          <a:p>
            <a:r>
              <a:rPr lang="en-US" sz="2000" dirty="0"/>
              <a:t>This behavior is an example of a period-doubling cascade, at r ≈ 3.56995 is the onset of chaos, at the end of the period-doubling cascade. </a:t>
            </a:r>
          </a:p>
          <a:p>
            <a:r>
              <a:rPr lang="en-US" sz="2000" dirty="0"/>
              <a:t>From almost all initial conditions, we no longer see oscillations of finite period. Slight variations in the initial population yield dramatically different results over time, a prime characteristic of chaos. </a:t>
            </a:r>
          </a:p>
          <a:p>
            <a:r>
              <a:rPr lang="en-US" sz="2000" dirty="0"/>
              <a:t>Most values of r beyond 3.56995 exhibit chaotic behavior, but there are still certain isolated ranges of r that show non-chaotic behavior; these are sometimes called islands of stability. </a:t>
            </a:r>
          </a:p>
          <a:p>
            <a:r>
              <a:rPr lang="en-US" sz="2000" dirty="0"/>
              <a:t>For instance, beginning at approximately 3.82843 there is a range of parameters r that show oscillation among three values, and for slightly higher values of r oscillation among 6 values, then 12 etc.</a:t>
            </a:r>
          </a:p>
        </p:txBody>
      </p:sp>
      <p:sp>
        <p:nvSpPr>
          <p:cNvPr id="3" name="TextBox 2">
            <a:extLst>
              <a:ext uri="{FF2B5EF4-FFF2-40B4-BE49-F238E27FC236}">
                <a16:creationId xmlns:a16="http://schemas.microsoft.com/office/drawing/2014/main" id="{F215EAFA-A422-E677-B8B0-70F9B922CB7D}"/>
              </a:ext>
            </a:extLst>
          </p:cNvPr>
          <p:cNvSpPr txBox="1"/>
          <p:nvPr/>
        </p:nvSpPr>
        <p:spPr>
          <a:xfrm>
            <a:off x="3048953" y="3244334"/>
            <a:ext cx="6097904"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28339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F15B-AFDE-564D-AB1D-768AE9CA2475}"/>
              </a:ext>
            </a:extLst>
          </p:cNvPr>
          <p:cNvSpPr>
            <a:spLocks noGrp="1"/>
          </p:cNvSpPr>
          <p:nvPr>
            <p:ph type="title"/>
          </p:nvPr>
        </p:nvSpPr>
        <p:spPr/>
        <p:txBody>
          <a:bodyPr/>
          <a:lstStyle/>
          <a:p>
            <a:r>
              <a:rPr lang="en-US" dirty="0">
                <a:solidFill>
                  <a:prstClr val="black"/>
                </a:solidFill>
              </a:rPr>
              <a:t>Logistic Map: Properties</a:t>
            </a:r>
            <a:br>
              <a:rPr lang="en-US" dirty="0">
                <a:solidFill>
                  <a:prstClr val="black"/>
                </a:solidFill>
              </a:rPr>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Logistic_map</a:t>
            </a:r>
            <a:endParaRPr lang="en-US" dirty="0"/>
          </a:p>
        </p:txBody>
      </p:sp>
      <p:sp>
        <p:nvSpPr>
          <p:cNvPr id="3" name="Content Placeholder 2">
            <a:extLst>
              <a:ext uri="{FF2B5EF4-FFF2-40B4-BE49-F238E27FC236}">
                <a16:creationId xmlns:a16="http://schemas.microsoft.com/office/drawing/2014/main" id="{DC41DC68-571D-D34A-87BE-41058BCA5684}"/>
              </a:ext>
            </a:extLst>
          </p:cNvPr>
          <p:cNvSpPr>
            <a:spLocks noGrp="1"/>
          </p:cNvSpPr>
          <p:nvPr>
            <p:ph idx="1"/>
          </p:nvPr>
        </p:nvSpPr>
        <p:spPr/>
        <p:txBody>
          <a:bodyPr>
            <a:normAutofit fontScale="92500" lnSpcReduction="10000"/>
          </a:bodyPr>
          <a:lstStyle/>
          <a:p>
            <a:r>
              <a:rPr lang="en-US" sz="2000" dirty="0"/>
              <a:t>From almost all initial conditions, we no longer see oscillations of finite period. </a:t>
            </a:r>
          </a:p>
          <a:p>
            <a:r>
              <a:rPr lang="en-US" sz="2000" dirty="0"/>
              <a:t>Slight variations in the initial population yield dramatically different results over time, a prime characteristic of chaos. </a:t>
            </a:r>
          </a:p>
          <a:p>
            <a:r>
              <a:rPr lang="en-US" sz="2000" dirty="0"/>
              <a:t>Most values of r beyond 3.56995 exhibit chaotic behavior, but there are still certain isolated ranges of r that show non-chaotic behavior</a:t>
            </a:r>
          </a:p>
          <a:p>
            <a:r>
              <a:rPr lang="en-US" sz="2000" dirty="0"/>
              <a:t>These are sometimes called </a:t>
            </a:r>
            <a:r>
              <a:rPr lang="en-US" sz="2000" dirty="0">
                <a:solidFill>
                  <a:srgbClr val="002BFF"/>
                </a:solidFill>
              </a:rPr>
              <a:t>islands of stability</a:t>
            </a:r>
            <a:endParaRPr lang="en-US" sz="2000" dirty="0"/>
          </a:p>
          <a:p>
            <a:r>
              <a:rPr lang="en-US" sz="2000" dirty="0"/>
              <a:t>For instance, beginning at approximately 3.82843… there is a range of parameters r that show oscillation among three values, and for slightly higher values of r oscillation among 6 values, then 12 etc.</a:t>
            </a:r>
          </a:p>
          <a:p>
            <a:r>
              <a:rPr lang="en-US" sz="2000" dirty="0"/>
              <a:t>There are other ranges that yield oscillation among 5 values, etc.</a:t>
            </a:r>
          </a:p>
          <a:p>
            <a:r>
              <a:rPr lang="en-US" sz="2000" dirty="0"/>
              <a:t>All oscillation periods occur for some values of </a:t>
            </a:r>
            <a:r>
              <a:rPr lang="en-US" sz="2000" i="1" dirty="0"/>
              <a:t>r</a:t>
            </a:r>
            <a:endParaRPr lang="en-US" sz="2000" dirty="0"/>
          </a:p>
          <a:p>
            <a:r>
              <a:rPr lang="en-US" sz="2000" dirty="0"/>
              <a:t>A </a:t>
            </a:r>
            <a:r>
              <a:rPr lang="en-US" sz="2000" dirty="0">
                <a:solidFill>
                  <a:srgbClr val="002BFF"/>
                </a:solidFill>
              </a:rPr>
              <a:t>period-doubling window </a:t>
            </a:r>
            <a:r>
              <a:rPr lang="en-US" sz="2000" dirty="0"/>
              <a:t>with parameter </a:t>
            </a:r>
            <a:r>
              <a:rPr lang="en-US" sz="2000" i="1" dirty="0"/>
              <a:t>c</a:t>
            </a:r>
            <a:r>
              <a:rPr lang="en-US" sz="2000" dirty="0"/>
              <a:t> is a range of </a:t>
            </a:r>
            <a:r>
              <a:rPr lang="en-US" sz="2000" i="1" dirty="0" err="1"/>
              <a:t>r</a:t>
            </a:r>
            <a:r>
              <a:rPr lang="en-US" sz="2000" dirty="0" err="1"/>
              <a:t>-values</a:t>
            </a:r>
            <a:r>
              <a:rPr lang="en-US" sz="2000" dirty="0"/>
              <a:t> consisting of a succession of subranges. The </a:t>
            </a:r>
            <a:r>
              <a:rPr lang="en-US" sz="2000" i="1" dirty="0"/>
              <a:t>k</a:t>
            </a:r>
            <a:r>
              <a:rPr lang="en-US" sz="2000" dirty="0"/>
              <a:t>th subrange contains the values of </a:t>
            </a:r>
            <a:r>
              <a:rPr lang="en-US" sz="2000" i="1" dirty="0"/>
              <a:t>r</a:t>
            </a:r>
            <a:r>
              <a:rPr lang="en-US" sz="2000" dirty="0"/>
              <a:t> for which there is a stable cycle of period 2</a:t>
            </a:r>
            <a:r>
              <a:rPr lang="en-US" sz="2000" i="1" baseline="30000" dirty="0"/>
              <a:t>k</a:t>
            </a:r>
            <a:r>
              <a:rPr lang="en-US" sz="2000" i="1" dirty="0"/>
              <a:t>c</a:t>
            </a:r>
            <a:r>
              <a:rPr lang="en-US" sz="2000" dirty="0"/>
              <a:t>. </a:t>
            </a:r>
          </a:p>
          <a:p>
            <a:endParaRPr lang="en-US" sz="2000" dirty="0"/>
          </a:p>
        </p:txBody>
      </p:sp>
    </p:spTree>
    <p:extLst>
      <p:ext uri="{BB962C8B-B14F-4D97-AF65-F5344CB8AC3E}">
        <p14:creationId xmlns:p14="http://schemas.microsoft.com/office/powerpoint/2010/main" val="3073807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16B70-E286-CA4A-A329-D422A1B52956}"/>
              </a:ext>
            </a:extLst>
          </p:cNvPr>
          <p:cNvPicPr>
            <a:picLocks noChangeAspect="1"/>
          </p:cNvPicPr>
          <p:nvPr/>
        </p:nvPicPr>
        <p:blipFill>
          <a:blip r:embed="rId2"/>
          <a:stretch>
            <a:fillRect/>
          </a:stretch>
        </p:blipFill>
        <p:spPr>
          <a:xfrm>
            <a:off x="501650" y="381000"/>
            <a:ext cx="11188700" cy="6096000"/>
          </a:xfrm>
          <a:prstGeom prst="rect">
            <a:avLst/>
          </a:prstGeom>
        </p:spPr>
      </p:pic>
    </p:spTree>
    <p:extLst>
      <p:ext uri="{BB962C8B-B14F-4D97-AF65-F5344CB8AC3E}">
        <p14:creationId xmlns:p14="http://schemas.microsoft.com/office/powerpoint/2010/main" val="3542908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510269-2E48-5644-870E-AA537794A730}"/>
              </a:ext>
            </a:extLst>
          </p:cNvPr>
          <p:cNvPicPr>
            <a:picLocks noChangeAspect="1"/>
          </p:cNvPicPr>
          <p:nvPr/>
        </p:nvPicPr>
        <p:blipFill>
          <a:blip r:embed="rId2"/>
          <a:stretch>
            <a:fillRect/>
          </a:stretch>
        </p:blipFill>
        <p:spPr>
          <a:xfrm>
            <a:off x="1279573" y="1344798"/>
            <a:ext cx="5587508" cy="488308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F17FAF1-D240-714F-85F5-9A2C72B11754}"/>
                  </a:ext>
                </a:extLst>
              </p:cNvPr>
              <p:cNvSpPr txBox="1"/>
              <p:nvPr/>
            </p:nvSpPr>
            <p:spPr>
              <a:xfrm>
                <a:off x="4711974" y="5766218"/>
                <a:ext cx="2497540" cy="369332"/>
              </a:xfrm>
              <a:prstGeom prst="rect">
                <a:avLst/>
              </a:prstGeom>
              <a:noFill/>
            </p:spPr>
            <p:txBody>
              <a:bodyPr wrap="square" rtlCol="0">
                <a:spAutoFit/>
              </a:bodyPr>
              <a:lstStyle/>
              <a:p>
                <a:r>
                  <a:rPr lang="en-US" dirty="0"/>
                  <a:t>Exists if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&gt;0</m:t>
                    </m:r>
                  </m:oMath>
                </a14:m>
                <a:endParaRPr lang="en-US" dirty="0"/>
              </a:p>
            </p:txBody>
          </p:sp>
        </mc:Choice>
        <mc:Fallback xmlns="">
          <p:sp>
            <p:nvSpPr>
              <p:cNvPr id="4" name="TextBox 3">
                <a:extLst>
                  <a:ext uri="{FF2B5EF4-FFF2-40B4-BE49-F238E27FC236}">
                    <a16:creationId xmlns:a16="http://schemas.microsoft.com/office/drawing/2014/main" id="{6F17FAF1-D240-714F-85F5-9A2C72B11754}"/>
                  </a:ext>
                </a:extLst>
              </p:cNvPr>
              <p:cNvSpPr txBox="1">
                <a:spLocks noRot="1" noChangeAspect="1" noMove="1" noResize="1" noEditPoints="1" noAdjustHandles="1" noChangeArrowheads="1" noChangeShapeType="1" noTextEdit="1"/>
              </p:cNvSpPr>
              <p:nvPr/>
            </p:nvSpPr>
            <p:spPr>
              <a:xfrm>
                <a:off x="4711974" y="5766218"/>
                <a:ext cx="2497540" cy="369332"/>
              </a:xfrm>
              <a:prstGeom prst="rect">
                <a:avLst/>
              </a:prstGeom>
              <a:blipFill>
                <a:blip r:embed="rId3"/>
                <a:stretch>
                  <a:fillRect l="-2030" t="-10345" b="-31034"/>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67DA49D6-D623-4948-961D-865B68C0546B}"/>
              </a:ext>
            </a:extLst>
          </p:cNvPr>
          <p:cNvSpPr>
            <a:spLocks noGrp="1"/>
          </p:cNvSpPr>
          <p:nvPr>
            <p:ph type="title"/>
          </p:nvPr>
        </p:nvSpPr>
        <p:spPr>
          <a:xfrm>
            <a:off x="838200" y="365125"/>
            <a:ext cx="10515600" cy="656851"/>
          </a:xfrm>
          <a:solidFill>
            <a:schemeClr val="bg1"/>
          </a:solidFill>
        </p:spPr>
        <p:txBody>
          <a:bodyPr>
            <a:normAutofit fontScale="90000"/>
          </a:bodyPr>
          <a:lstStyle/>
          <a:p>
            <a:r>
              <a:rPr lang="en-US" dirty="0"/>
              <a:t>Calculation of Fixed Points</a:t>
            </a:r>
          </a:p>
        </p:txBody>
      </p:sp>
      <p:pic>
        <p:nvPicPr>
          <p:cNvPr id="6" name="Picture 5">
            <a:extLst>
              <a:ext uri="{FF2B5EF4-FFF2-40B4-BE49-F238E27FC236}">
                <a16:creationId xmlns:a16="http://schemas.microsoft.com/office/drawing/2014/main" id="{70018C23-2984-0645-ABB0-DF703A6741E7}"/>
              </a:ext>
            </a:extLst>
          </p:cNvPr>
          <p:cNvPicPr>
            <a:picLocks noChangeAspect="1"/>
          </p:cNvPicPr>
          <p:nvPr/>
        </p:nvPicPr>
        <p:blipFill>
          <a:blip r:embed="rId4"/>
          <a:stretch>
            <a:fillRect/>
          </a:stretch>
        </p:blipFill>
        <p:spPr>
          <a:xfrm>
            <a:off x="7536562" y="613184"/>
            <a:ext cx="3840480" cy="5097080"/>
          </a:xfrm>
          <a:prstGeom prst="rect">
            <a:avLst/>
          </a:prstGeom>
        </p:spPr>
      </p:pic>
      <p:sp>
        <p:nvSpPr>
          <p:cNvPr id="7" name="Oval 6">
            <a:extLst>
              <a:ext uri="{FF2B5EF4-FFF2-40B4-BE49-F238E27FC236}">
                <a16:creationId xmlns:a16="http://schemas.microsoft.com/office/drawing/2014/main" id="{458A1BD4-D4EA-954B-811F-248993720289}"/>
              </a:ext>
            </a:extLst>
          </p:cNvPr>
          <p:cNvSpPr>
            <a:spLocks noChangeAspect="1"/>
          </p:cNvSpPr>
          <p:nvPr/>
        </p:nvSpPr>
        <p:spPr>
          <a:xfrm flipH="1">
            <a:off x="10232369" y="1633640"/>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48040C-C606-DC43-9D48-9C773BFAAF2E}"/>
              </a:ext>
            </a:extLst>
          </p:cNvPr>
          <p:cNvSpPr>
            <a:spLocks noChangeAspect="1"/>
          </p:cNvSpPr>
          <p:nvPr/>
        </p:nvSpPr>
        <p:spPr>
          <a:xfrm flipH="1">
            <a:off x="8416113" y="3582576"/>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B45BDA-F00D-7A45-85C6-D905E43D44FB}"/>
              </a:ext>
            </a:extLst>
          </p:cNvPr>
          <p:cNvSpPr>
            <a:spLocks noChangeAspect="1"/>
          </p:cNvSpPr>
          <p:nvPr/>
        </p:nvSpPr>
        <p:spPr>
          <a:xfrm flipH="1">
            <a:off x="8554171" y="5925930"/>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52539E-5D3E-6146-9993-15D526B3881D}"/>
                  </a:ext>
                </a:extLst>
              </p:cNvPr>
              <p:cNvSpPr txBox="1"/>
              <p:nvPr/>
            </p:nvSpPr>
            <p:spPr>
              <a:xfrm>
                <a:off x="8692178" y="5775317"/>
                <a:ext cx="1764254" cy="369332"/>
              </a:xfrm>
              <a:prstGeom prst="rect">
                <a:avLst/>
              </a:prstGeom>
              <a:noFill/>
            </p:spPr>
            <p:txBody>
              <a:bodyPr wrap="square" rtlCol="0">
                <a:spAutoFit/>
              </a:bodyPr>
              <a:lstStyle/>
              <a:p>
                <a:r>
                  <a:rPr lang="en-US" dirty="0"/>
                  <a:t>Fixed Points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m:t>
                        </m:r>
                      </m:sub>
                    </m:sSub>
                  </m:oMath>
                </a14:m>
                <a:r>
                  <a:rPr lang="en-US" dirty="0"/>
                  <a:t> </a:t>
                </a:r>
                <a:endParaRPr lang="en-US" baseline="-25000" dirty="0"/>
              </a:p>
            </p:txBody>
          </p:sp>
        </mc:Choice>
        <mc:Fallback xmlns="">
          <p:sp>
            <p:nvSpPr>
              <p:cNvPr id="12" name="TextBox 11">
                <a:extLst>
                  <a:ext uri="{FF2B5EF4-FFF2-40B4-BE49-F238E27FC236}">
                    <a16:creationId xmlns:a16="http://schemas.microsoft.com/office/drawing/2014/main" id="{B252539E-5D3E-6146-9993-15D526B3881D}"/>
                  </a:ext>
                </a:extLst>
              </p:cNvPr>
              <p:cNvSpPr txBox="1">
                <a:spLocks noRot="1" noChangeAspect="1" noMove="1" noResize="1" noEditPoints="1" noAdjustHandles="1" noChangeArrowheads="1" noChangeShapeType="1" noTextEdit="1"/>
              </p:cNvSpPr>
              <p:nvPr/>
            </p:nvSpPr>
            <p:spPr>
              <a:xfrm>
                <a:off x="8692178" y="5775317"/>
                <a:ext cx="1764254" cy="369332"/>
              </a:xfrm>
              <a:prstGeom prst="rect">
                <a:avLst/>
              </a:prstGeom>
              <a:blipFill>
                <a:blip r:embed="rId5"/>
                <a:stretch>
                  <a:fillRect l="-2857" t="-6667" b="-2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BD54836-EAFE-7045-B8D5-BC527EAE2ED4}"/>
              </a:ext>
            </a:extLst>
          </p:cNvPr>
          <p:cNvSpPr txBox="1"/>
          <p:nvPr/>
        </p:nvSpPr>
        <p:spPr>
          <a:xfrm>
            <a:off x="8692178" y="413129"/>
            <a:ext cx="1861073" cy="40011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x</a:t>
            </a:r>
            <a:r>
              <a:rPr lang="en-US" sz="2000" i="1" baseline="-25000" dirty="0">
                <a:latin typeface="Times New Roman" panose="02020603050405020304" pitchFamily="18" charset="0"/>
                <a:cs typeface="Times New Roman" panose="02020603050405020304" pitchFamily="18" charset="0"/>
              </a:rPr>
              <a:t>n+1 </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a:t>
            </a:r>
            <a:r>
              <a:rPr lang="en-US" sz="2000" i="1" baseline="-25000" dirty="0" err="1">
                <a:latin typeface="Times New Roman" panose="02020603050405020304" pitchFamily="18" charset="0"/>
                <a:cs typeface="Times New Roman" panose="02020603050405020304" pitchFamily="18" charset="0"/>
              </a:rPr>
              <a:t>n</a:t>
            </a:r>
            <a:endParaRPr lang="en-US" sz="2000" i="1" baseline="-25000"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58D8AC88-BD32-FD4A-BF24-BDA50F8615F2}"/>
              </a:ext>
            </a:extLst>
          </p:cNvPr>
          <p:cNvCxnSpPr/>
          <p:nvPr/>
        </p:nvCxnSpPr>
        <p:spPr>
          <a:xfrm>
            <a:off x="9757186" y="817581"/>
            <a:ext cx="699246" cy="632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9B161C-2586-FA4A-8B0B-4B65AA476B22}"/>
                  </a:ext>
                </a:extLst>
              </p:cNvPr>
              <p:cNvSpPr txBox="1"/>
              <p:nvPr/>
            </p:nvSpPr>
            <p:spPr>
              <a:xfrm>
                <a:off x="5440263" y="2706004"/>
                <a:ext cx="24513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e>
                      </m:d>
                      <m:r>
                        <a:rPr lang="en-US" b="0" i="1" smtClean="0">
                          <a:latin typeface="Cambria Math" panose="02040503050406030204" pitchFamily="18" charset="0"/>
                        </a:rPr>
                        <m:t> </m:t>
                      </m:r>
                    </m:oMath>
                  </m:oMathPara>
                </a14:m>
                <a:endParaRPr lang="en-US" dirty="0"/>
              </a:p>
            </p:txBody>
          </p:sp>
        </mc:Choice>
        <mc:Fallback xmlns="">
          <p:sp>
            <p:nvSpPr>
              <p:cNvPr id="17" name="TextBox 16">
                <a:extLst>
                  <a:ext uri="{FF2B5EF4-FFF2-40B4-BE49-F238E27FC236}">
                    <a16:creationId xmlns:a16="http://schemas.microsoft.com/office/drawing/2014/main" id="{2F9B161C-2586-FA4A-8B0B-4B65AA476B22}"/>
                  </a:ext>
                </a:extLst>
              </p:cNvPr>
              <p:cNvSpPr txBox="1">
                <a:spLocks noRot="1" noChangeAspect="1" noMove="1" noResize="1" noEditPoints="1" noAdjustHandles="1" noChangeArrowheads="1" noChangeShapeType="1" noTextEdit="1"/>
              </p:cNvSpPr>
              <p:nvPr/>
            </p:nvSpPr>
            <p:spPr>
              <a:xfrm>
                <a:off x="5440263" y="2706004"/>
                <a:ext cx="2451300" cy="276999"/>
              </a:xfrm>
              <a:prstGeom prst="rect">
                <a:avLst/>
              </a:prstGeom>
              <a:blipFill>
                <a:blip r:embed="rId6"/>
                <a:stretch>
                  <a:fillRect t="-9091" b="-40909"/>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0EA3D417-448B-1248-B367-9416169279E0}"/>
              </a:ext>
            </a:extLst>
          </p:cNvPr>
          <p:cNvCxnSpPr>
            <a:cxnSpLocks/>
          </p:cNvCxnSpPr>
          <p:nvPr/>
        </p:nvCxnSpPr>
        <p:spPr>
          <a:xfrm flipV="1">
            <a:off x="7702475" y="2667896"/>
            <a:ext cx="989703" cy="1766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E588B92-B7FB-BE4D-8D31-F4055B05BB58}"/>
                  </a:ext>
                </a:extLst>
              </p:cNvPr>
              <p:cNvSpPr txBox="1"/>
              <p:nvPr/>
            </p:nvSpPr>
            <p:spPr>
              <a:xfrm>
                <a:off x="8231152" y="6223960"/>
                <a:ext cx="24513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m:t>
                              </m:r>
                            </m:sub>
                          </m:sSub>
                        </m:e>
                      </m:d>
                      <m:r>
                        <a:rPr lang="en-US" b="0" i="1" smtClean="0">
                          <a:latin typeface="Cambria Math" panose="02040503050406030204" pitchFamily="18" charset="0"/>
                        </a:rPr>
                        <m:t> </m:t>
                      </m:r>
                    </m:oMath>
                  </m:oMathPara>
                </a14:m>
                <a:endParaRPr lang="en-US" dirty="0"/>
              </a:p>
            </p:txBody>
          </p:sp>
        </mc:Choice>
        <mc:Fallback xmlns="">
          <p:sp>
            <p:nvSpPr>
              <p:cNvPr id="21" name="TextBox 20">
                <a:extLst>
                  <a:ext uri="{FF2B5EF4-FFF2-40B4-BE49-F238E27FC236}">
                    <a16:creationId xmlns:a16="http://schemas.microsoft.com/office/drawing/2014/main" id="{6E588B92-B7FB-BE4D-8D31-F4055B05BB58}"/>
                  </a:ext>
                </a:extLst>
              </p:cNvPr>
              <p:cNvSpPr txBox="1">
                <a:spLocks noRot="1" noChangeAspect="1" noMove="1" noResize="1" noEditPoints="1" noAdjustHandles="1" noChangeArrowheads="1" noChangeShapeType="1" noTextEdit="1"/>
              </p:cNvSpPr>
              <p:nvPr/>
            </p:nvSpPr>
            <p:spPr>
              <a:xfrm>
                <a:off x="8231152" y="6223960"/>
                <a:ext cx="2451300" cy="276999"/>
              </a:xfrm>
              <a:prstGeom prst="rect">
                <a:avLst/>
              </a:prstGeom>
              <a:blipFill>
                <a:blip r:embed="rId7"/>
                <a:stretch>
                  <a:fillRect t="-9091" b="-40909"/>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C853025-F51C-944F-AC8C-69935FA9B55E}"/>
              </a:ext>
            </a:extLst>
          </p:cNvPr>
          <p:cNvSpPr txBox="1"/>
          <p:nvPr/>
        </p:nvSpPr>
        <p:spPr>
          <a:xfrm>
            <a:off x="631370" y="6389914"/>
            <a:ext cx="5932715" cy="369332"/>
          </a:xfrm>
          <a:prstGeom prst="rect">
            <a:avLst/>
          </a:prstGeom>
          <a:noFill/>
        </p:spPr>
        <p:txBody>
          <a:bodyPr wrap="square" rtlCol="0">
            <a:spAutoFit/>
          </a:bodyPr>
          <a:lstStyle/>
          <a:p>
            <a:pPr algn="ctr"/>
            <a:r>
              <a:rPr lang="en-US" i="1" dirty="0">
                <a:solidFill>
                  <a:srgbClr val="002BFF"/>
                </a:solidFill>
                <a:latin typeface="Times New Roman" panose="02020603050405020304" pitchFamily="18" charset="0"/>
                <a:cs typeface="Times New Roman" panose="02020603050405020304" pitchFamily="18" charset="0"/>
              </a:rPr>
              <a:t>x </a:t>
            </a:r>
            <a:r>
              <a:rPr lang="en-US" dirty="0">
                <a:solidFill>
                  <a:srgbClr val="002BFF"/>
                </a:solidFill>
              </a:rPr>
              <a:t>= 0 is always a fixed point, but it can be stable or unstable</a:t>
            </a:r>
          </a:p>
        </p:txBody>
      </p:sp>
    </p:spTree>
    <p:extLst>
      <p:ext uri="{BB962C8B-B14F-4D97-AF65-F5344CB8AC3E}">
        <p14:creationId xmlns:p14="http://schemas.microsoft.com/office/powerpoint/2010/main" val="1666998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AC8E-9394-DA4C-8E4E-B5B763293F91}"/>
              </a:ext>
            </a:extLst>
          </p:cNvPr>
          <p:cNvSpPr>
            <a:spLocks noGrp="1"/>
          </p:cNvSpPr>
          <p:nvPr>
            <p:ph type="title"/>
          </p:nvPr>
        </p:nvSpPr>
        <p:spPr/>
        <p:txBody>
          <a:bodyPr/>
          <a:lstStyle/>
          <a:p>
            <a:r>
              <a:rPr lang="en-US" dirty="0"/>
              <a:t>Stability</a:t>
            </a:r>
          </a:p>
        </p:txBody>
      </p:sp>
      <p:pic>
        <p:nvPicPr>
          <p:cNvPr id="8" name="Picture 7">
            <a:extLst>
              <a:ext uri="{FF2B5EF4-FFF2-40B4-BE49-F238E27FC236}">
                <a16:creationId xmlns:a16="http://schemas.microsoft.com/office/drawing/2014/main" id="{7FBE7164-41F6-FF46-84F6-94CA71FA65D9}"/>
              </a:ext>
            </a:extLst>
          </p:cNvPr>
          <p:cNvPicPr>
            <a:picLocks noChangeAspect="1"/>
          </p:cNvPicPr>
          <p:nvPr/>
        </p:nvPicPr>
        <p:blipFill rotWithShape="1">
          <a:blip r:embed="rId2"/>
          <a:srcRect t="17588" b="31734"/>
          <a:stretch/>
        </p:blipFill>
        <p:spPr>
          <a:xfrm>
            <a:off x="1312432" y="2463501"/>
            <a:ext cx="5858734" cy="2226833"/>
          </a:xfrm>
          <a:prstGeom prst="rect">
            <a:avLst/>
          </a:prstGeom>
        </p:spPr>
      </p:pic>
      <p:cxnSp>
        <p:nvCxnSpPr>
          <p:cNvPr id="10" name="Straight Connector 9">
            <a:extLst>
              <a:ext uri="{FF2B5EF4-FFF2-40B4-BE49-F238E27FC236}">
                <a16:creationId xmlns:a16="http://schemas.microsoft.com/office/drawing/2014/main" id="{8A314731-F059-0440-A021-85AE1457C11B}"/>
              </a:ext>
            </a:extLst>
          </p:cNvPr>
          <p:cNvCxnSpPr/>
          <p:nvPr/>
        </p:nvCxnSpPr>
        <p:spPr>
          <a:xfrm>
            <a:off x="7917628" y="3775934"/>
            <a:ext cx="277547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3BC556A-B229-3D49-8FE5-6708D5B15F95}"/>
              </a:ext>
            </a:extLst>
          </p:cNvPr>
          <p:cNvSpPr>
            <a:spLocks noChangeAspect="1"/>
          </p:cNvSpPr>
          <p:nvPr/>
        </p:nvSpPr>
        <p:spPr>
          <a:xfrm>
            <a:off x="2753957" y="2426717"/>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567310F-EFC1-8942-9D02-F8BF41C29BC5}"/>
              </a:ext>
            </a:extLst>
          </p:cNvPr>
          <p:cNvSpPr>
            <a:spLocks noChangeAspect="1"/>
          </p:cNvSpPr>
          <p:nvPr/>
        </p:nvSpPr>
        <p:spPr>
          <a:xfrm>
            <a:off x="5434405" y="434337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D8B68B-4A60-5343-9848-5237130BD87D}"/>
              </a:ext>
            </a:extLst>
          </p:cNvPr>
          <p:cNvPicPr>
            <a:picLocks noChangeAspect="1"/>
          </p:cNvPicPr>
          <p:nvPr/>
        </p:nvPicPr>
        <p:blipFill>
          <a:blip r:embed="rId3"/>
          <a:stretch>
            <a:fillRect/>
          </a:stretch>
        </p:blipFill>
        <p:spPr>
          <a:xfrm>
            <a:off x="9305364" y="3570044"/>
            <a:ext cx="190500" cy="203200"/>
          </a:xfrm>
          <a:prstGeom prst="rect">
            <a:avLst/>
          </a:prstGeom>
        </p:spPr>
      </p:pic>
      <p:sp>
        <p:nvSpPr>
          <p:cNvPr id="4" name="TextBox 3">
            <a:extLst>
              <a:ext uri="{FF2B5EF4-FFF2-40B4-BE49-F238E27FC236}">
                <a16:creationId xmlns:a16="http://schemas.microsoft.com/office/drawing/2014/main" id="{1C34CC19-645F-1C47-9AB2-74D4E8E6A3B1}"/>
              </a:ext>
            </a:extLst>
          </p:cNvPr>
          <p:cNvSpPr txBox="1"/>
          <p:nvPr/>
        </p:nvSpPr>
        <p:spPr>
          <a:xfrm>
            <a:off x="1274780" y="5055272"/>
            <a:ext cx="3141233" cy="923330"/>
          </a:xfrm>
          <a:prstGeom prst="rect">
            <a:avLst/>
          </a:prstGeom>
          <a:noFill/>
        </p:spPr>
        <p:txBody>
          <a:bodyPr wrap="square" rtlCol="0">
            <a:spAutoFit/>
          </a:bodyPr>
          <a:lstStyle/>
          <a:p>
            <a:pPr algn="ctr"/>
            <a:r>
              <a:rPr lang="en-US" dirty="0"/>
              <a:t>Unstable Fixed Point</a:t>
            </a:r>
          </a:p>
          <a:p>
            <a:pPr algn="ctr"/>
            <a:r>
              <a:rPr lang="en-US" dirty="0"/>
              <a:t>Moves away from F.P. </a:t>
            </a:r>
          </a:p>
          <a:p>
            <a:pPr algn="ctr"/>
            <a:r>
              <a:rPr lang="en-US" dirty="0"/>
              <a:t>if disturbed</a:t>
            </a:r>
          </a:p>
        </p:txBody>
      </p:sp>
      <p:sp>
        <p:nvSpPr>
          <p:cNvPr id="11" name="TextBox 10">
            <a:extLst>
              <a:ext uri="{FF2B5EF4-FFF2-40B4-BE49-F238E27FC236}">
                <a16:creationId xmlns:a16="http://schemas.microsoft.com/office/drawing/2014/main" id="{61D319E1-BE4A-ED4C-B8B6-2E392D239C35}"/>
              </a:ext>
            </a:extLst>
          </p:cNvPr>
          <p:cNvSpPr txBox="1"/>
          <p:nvPr/>
        </p:nvSpPr>
        <p:spPr>
          <a:xfrm>
            <a:off x="4015589" y="5029142"/>
            <a:ext cx="3141233" cy="923330"/>
          </a:xfrm>
          <a:prstGeom prst="rect">
            <a:avLst/>
          </a:prstGeom>
          <a:noFill/>
        </p:spPr>
        <p:txBody>
          <a:bodyPr wrap="square" rtlCol="0">
            <a:spAutoFit/>
          </a:bodyPr>
          <a:lstStyle/>
          <a:p>
            <a:pPr algn="ctr"/>
            <a:r>
              <a:rPr lang="en-US" dirty="0"/>
              <a:t>Stable Fixed Point</a:t>
            </a:r>
          </a:p>
          <a:p>
            <a:pPr algn="ctr"/>
            <a:r>
              <a:rPr lang="en-US" dirty="0"/>
              <a:t>Moves back to F.P.</a:t>
            </a:r>
          </a:p>
          <a:p>
            <a:pPr algn="ctr"/>
            <a:r>
              <a:rPr lang="en-US" dirty="0"/>
              <a:t>if disturbed</a:t>
            </a:r>
          </a:p>
        </p:txBody>
      </p:sp>
      <p:sp>
        <p:nvSpPr>
          <p:cNvPr id="9" name="Left Arrow 8">
            <a:extLst>
              <a:ext uri="{FF2B5EF4-FFF2-40B4-BE49-F238E27FC236}">
                <a16:creationId xmlns:a16="http://schemas.microsoft.com/office/drawing/2014/main" id="{D45AEDEF-A04D-9347-B12F-70B0CF4C14B9}"/>
              </a:ext>
            </a:extLst>
          </p:cNvPr>
          <p:cNvSpPr/>
          <p:nvPr/>
        </p:nvSpPr>
        <p:spPr>
          <a:xfrm>
            <a:off x="5871281" y="421876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806C89DE-57D6-304F-A037-CFDCF39E3F3B}"/>
              </a:ext>
            </a:extLst>
          </p:cNvPr>
          <p:cNvSpPr/>
          <p:nvPr/>
        </p:nvSpPr>
        <p:spPr>
          <a:xfrm rot="10800000">
            <a:off x="3159460" y="229490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3F5CB090-9F85-2C49-A268-3F2412EF1F64}"/>
              </a:ext>
            </a:extLst>
          </p:cNvPr>
          <p:cNvSpPr/>
          <p:nvPr/>
        </p:nvSpPr>
        <p:spPr>
          <a:xfrm>
            <a:off x="2198746" y="2275841"/>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77604179-7D32-A046-A32C-BA71C1442827}"/>
              </a:ext>
            </a:extLst>
          </p:cNvPr>
          <p:cNvSpPr/>
          <p:nvPr/>
        </p:nvSpPr>
        <p:spPr>
          <a:xfrm rot="10800000" flipV="1">
            <a:off x="4906383" y="4230450"/>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A14874C-C8ED-4648-A55B-0F4EE3038E2B}"/>
              </a:ext>
            </a:extLst>
          </p:cNvPr>
          <p:cNvSpPr txBox="1"/>
          <p:nvPr/>
        </p:nvSpPr>
        <p:spPr>
          <a:xfrm>
            <a:off x="7829997" y="5010466"/>
            <a:ext cx="3141233" cy="923330"/>
          </a:xfrm>
          <a:prstGeom prst="rect">
            <a:avLst/>
          </a:prstGeom>
          <a:noFill/>
        </p:spPr>
        <p:txBody>
          <a:bodyPr wrap="square" rtlCol="0">
            <a:spAutoFit/>
          </a:bodyPr>
          <a:lstStyle/>
          <a:p>
            <a:pPr algn="ctr"/>
            <a:r>
              <a:rPr lang="en-US" dirty="0"/>
              <a:t>Neutral or Marginal Stability</a:t>
            </a:r>
          </a:p>
          <a:p>
            <a:pPr algn="ctr"/>
            <a:r>
              <a:rPr lang="en-US" dirty="0"/>
              <a:t>Stays where you place it</a:t>
            </a:r>
          </a:p>
          <a:p>
            <a:pPr algn="ctr"/>
            <a:r>
              <a:rPr lang="en-US" dirty="0"/>
              <a:t>if disturbed</a:t>
            </a:r>
          </a:p>
        </p:txBody>
      </p:sp>
    </p:spTree>
    <p:extLst>
      <p:ext uri="{BB962C8B-B14F-4D97-AF65-F5344CB8AC3E}">
        <p14:creationId xmlns:p14="http://schemas.microsoft.com/office/powerpoint/2010/main" val="1798244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9586-6ED8-7A4A-966F-AE75FFCA0879}"/>
              </a:ext>
            </a:extLst>
          </p:cNvPr>
          <p:cNvSpPr>
            <a:spLocks noGrp="1"/>
          </p:cNvSpPr>
          <p:nvPr>
            <p:ph type="title"/>
          </p:nvPr>
        </p:nvSpPr>
        <p:spPr/>
        <p:txBody>
          <a:bodyPr/>
          <a:lstStyle/>
          <a:p>
            <a:r>
              <a:rPr lang="en-US" dirty="0"/>
              <a:t>Stability and Fixed Points of the Logistic Map</a:t>
            </a:r>
          </a:p>
        </p:txBody>
      </p:sp>
      <p:pic>
        <p:nvPicPr>
          <p:cNvPr id="6" name="Content Placeholder 5">
            <a:extLst>
              <a:ext uri="{FF2B5EF4-FFF2-40B4-BE49-F238E27FC236}">
                <a16:creationId xmlns:a16="http://schemas.microsoft.com/office/drawing/2014/main" id="{D46D0DE8-AE0F-B04C-AD91-9845FC2ECD12}"/>
              </a:ext>
            </a:extLst>
          </p:cNvPr>
          <p:cNvPicPr>
            <a:picLocks noGrp="1" noChangeAspect="1"/>
          </p:cNvPicPr>
          <p:nvPr>
            <p:ph sz="half" idx="1"/>
          </p:nvPr>
        </p:nvPicPr>
        <p:blipFill>
          <a:blip r:embed="rId2"/>
          <a:stretch>
            <a:fillRect/>
          </a:stretch>
        </p:blipFill>
        <p:spPr>
          <a:xfrm>
            <a:off x="346878" y="2006221"/>
            <a:ext cx="5748746" cy="4391404"/>
          </a:xfrm>
        </p:spPr>
      </p:pic>
      <p:pic>
        <p:nvPicPr>
          <p:cNvPr id="8" name="Content Placeholder 7">
            <a:extLst>
              <a:ext uri="{FF2B5EF4-FFF2-40B4-BE49-F238E27FC236}">
                <a16:creationId xmlns:a16="http://schemas.microsoft.com/office/drawing/2014/main" id="{3A1788D2-3BA7-DF47-8FEC-4CA84D597707}"/>
              </a:ext>
            </a:extLst>
          </p:cNvPr>
          <p:cNvPicPr>
            <a:picLocks noGrp="1" noChangeAspect="1"/>
          </p:cNvPicPr>
          <p:nvPr>
            <p:ph sz="half" idx="2"/>
          </p:nvPr>
        </p:nvPicPr>
        <p:blipFill>
          <a:blip r:embed="rId3"/>
          <a:stretch>
            <a:fillRect/>
          </a:stretch>
        </p:blipFill>
        <p:spPr>
          <a:xfrm>
            <a:off x="6204808" y="2109133"/>
            <a:ext cx="5795091" cy="2858652"/>
          </a:xfrm>
        </p:spPr>
      </p:pic>
    </p:spTree>
    <p:extLst>
      <p:ext uri="{BB962C8B-B14F-4D97-AF65-F5344CB8AC3E}">
        <p14:creationId xmlns:p14="http://schemas.microsoft.com/office/powerpoint/2010/main" val="676206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EDCD-22FA-9F45-90B6-539338CAA666}"/>
              </a:ext>
            </a:extLst>
          </p:cNvPr>
          <p:cNvSpPr>
            <a:spLocks noGrp="1"/>
          </p:cNvSpPr>
          <p:nvPr>
            <p:ph type="title"/>
          </p:nvPr>
        </p:nvSpPr>
        <p:spPr/>
        <p:txBody>
          <a:bodyPr/>
          <a:lstStyle/>
          <a:p>
            <a:r>
              <a:rPr lang="en-US" dirty="0"/>
              <a:t>Stability of the Logistic Map</a:t>
            </a:r>
          </a:p>
        </p:txBody>
      </p:sp>
      <p:pic>
        <p:nvPicPr>
          <p:cNvPr id="6" name="Content Placeholder 5">
            <a:extLst>
              <a:ext uri="{FF2B5EF4-FFF2-40B4-BE49-F238E27FC236}">
                <a16:creationId xmlns:a16="http://schemas.microsoft.com/office/drawing/2014/main" id="{0D5D5872-B759-0048-9E74-9B3189293B6A}"/>
              </a:ext>
            </a:extLst>
          </p:cNvPr>
          <p:cNvPicPr>
            <a:picLocks noGrp="1" noChangeAspect="1"/>
          </p:cNvPicPr>
          <p:nvPr>
            <p:ph sz="half" idx="1"/>
          </p:nvPr>
        </p:nvPicPr>
        <p:blipFill rotWithShape="1">
          <a:blip r:embed="rId2"/>
          <a:srcRect r="5165"/>
          <a:stretch/>
        </p:blipFill>
        <p:spPr>
          <a:xfrm>
            <a:off x="533400" y="2460410"/>
            <a:ext cx="5562600" cy="2893410"/>
          </a:xfrm>
          <a:ln>
            <a:solidFill>
              <a:srgbClr val="0917FF"/>
            </a:solidFill>
          </a:ln>
        </p:spPr>
      </p:pic>
      <p:pic>
        <p:nvPicPr>
          <p:cNvPr id="8" name="Content Placeholder 7">
            <a:extLst>
              <a:ext uri="{FF2B5EF4-FFF2-40B4-BE49-F238E27FC236}">
                <a16:creationId xmlns:a16="http://schemas.microsoft.com/office/drawing/2014/main" id="{4923C87C-1BFB-E64F-AEF9-E8E6E808F198}"/>
              </a:ext>
            </a:extLst>
          </p:cNvPr>
          <p:cNvPicPr>
            <a:picLocks noGrp="1" noChangeAspect="1"/>
          </p:cNvPicPr>
          <p:nvPr>
            <p:ph sz="half" idx="2"/>
          </p:nvPr>
        </p:nvPicPr>
        <p:blipFill rotWithShape="1">
          <a:blip r:embed="rId3"/>
          <a:srcRect r="24738" b="26740"/>
          <a:stretch/>
        </p:blipFill>
        <p:spPr>
          <a:xfrm>
            <a:off x="6400800" y="2087739"/>
            <a:ext cx="5311011" cy="2855841"/>
          </a:xfr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475CC0E-ED25-4A43-9093-0ED78F3DE1F1}"/>
                  </a:ext>
                </a:extLst>
              </p:cNvPr>
              <p:cNvSpPr txBox="1"/>
              <p:nvPr/>
            </p:nvSpPr>
            <p:spPr>
              <a:xfrm>
                <a:off x="6662140" y="5155965"/>
                <a:ext cx="5049671" cy="369332"/>
              </a:xfrm>
              <a:prstGeom prst="rect">
                <a:avLst/>
              </a:prstGeom>
              <a:noFill/>
            </p:spPr>
            <p:txBody>
              <a:bodyPr wrap="square" rtlCol="0">
                <a:spAutoFit/>
              </a:bodyPr>
              <a:lstStyle/>
              <a:p>
                <a:r>
                  <a:rPr lang="en-US" dirty="0"/>
                  <a:t>So if </a:t>
                </a:r>
                <a14:m>
                  <m:oMath xmlns:m="http://schemas.openxmlformats.org/officeDocument/2006/math">
                    <m:r>
                      <a:rPr lang="en-US" b="0" i="1" smtClean="0">
                        <a:latin typeface="Cambria Math" panose="02040503050406030204" pitchFamily="18" charset="0"/>
                      </a:rPr>
                      <m:t>1&lt;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&lt;3</m:t>
                    </m:r>
                  </m:oMath>
                </a14:m>
                <a:r>
                  <a:rPr lang="en-US" dirty="0"/>
                  <a:t> the nonzero fixed point is stable</a:t>
                </a:r>
              </a:p>
            </p:txBody>
          </p:sp>
        </mc:Choice>
        <mc:Fallback xmlns="">
          <p:sp>
            <p:nvSpPr>
              <p:cNvPr id="9" name="TextBox 8">
                <a:extLst>
                  <a:ext uri="{FF2B5EF4-FFF2-40B4-BE49-F238E27FC236}">
                    <a16:creationId xmlns:a16="http://schemas.microsoft.com/office/drawing/2014/main" id="{C475CC0E-ED25-4A43-9093-0ED78F3DE1F1}"/>
                  </a:ext>
                </a:extLst>
              </p:cNvPr>
              <p:cNvSpPr txBox="1">
                <a:spLocks noRot="1" noChangeAspect="1" noMove="1" noResize="1" noEditPoints="1" noAdjustHandles="1" noChangeArrowheads="1" noChangeShapeType="1" noTextEdit="1"/>
              </p:cNvSpPr>
              <p:nvPr/>
            </p:nvSpPr>
            <p:spPr>
              <a:xfrm>
                <a:off x="6662140" y="5155965"/>
                <a:ext cx="5049671" cy="369332"/>
              </a:xfrm>
              <a:prstGeom prst="rect">
                <a:avLst/>
              </a:prstGeom>
              <a:blipFill>
                <a:blip r:embed="rId4"/>
                <a:stretch>
                  <a:fillRect l="-1003" t="-10345"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6F03F6-51C0-6544-851A-D085C300470D}"/>
                  </a:ext>
                </a:extLst>
              </p:cNvPr>
              <p:cNvSpPr txBox="1"/>
              <p:nvPr/>
            </p:nvSpPr>
            <p:spPr>
              <a:xfrm>
                <a:off x="1712712" y="6123543"/>
                <a:ext cx="8766575" cy="369332"/>
              </a:xfrm>
              <a:prstGeom prst="rect">
                <a:avLst/>
              </a:prstGeom>
              <a:noFill/>
            </p:spPr>
            <p:txBody>
              <a:bodyPr wrap="square" rtlCol="0">
                <a:spAutoFit/>
              </a:bodyPr>
              <a:lstStyle/>
              <a:p>
                <a:pPr algn="ctr">
                  <a:spcAft>
                    <a:spcPts val="600"/>
                  </a:spcAft>
                </a:pPr>
                <a:r>
                  <a:rPr lang="en-US" dirty="0">
                    <a:solidFill>
                      <a:srgbClr val="002BFF"/>
                    </a:solidFill>
                  </a:rPr>
                  <a:t>Note:  The fixed point </a:t>
                </a:r>
                <a:r>
                  <a:rPr lang="en-US" i="1" dirty="0">
                    <a:solidFill>
                      <a:srgbClr val="002BFF"/>
                    </a:solidFill>
                    <a:latin typeface="Times New Roman" panose="02020603050405020304" pitchFamily="18" charset="0"/>
                    <a:cs typeface="Times New Roman" panose="02020603050405020304" pitchFamily="18" charset="0"/>
                  </a:rPr>
                  <a:t>x</a:t>
                </a:r>
                <a:r>
                  <a:rPr lang="en-US" baseline="-25000" dirty="0">
                    <a:solidFill>
                      <a:srgbClr val="002BFF"/>
                    </a:solidFill>
                    <a:latin typeface="Times New Roman" panose="02020603050405020304" pitchFamily="18" charset="0"/>
                    <a:cs typeface="Times New Roman" panose="02020603050405020304" pitchFamily="18" charset="0"/>
                  </a:rPr>
                  <a:t>*</a:t>
                </a:r>
                <a:r>
                  <a:rPr lang="en-US" dirty="0">
                    <a:solidFill>
                      <a:srgbClr val="002BFF"/>
                    </a:solidFill>
                  </a:rPr>
                  <a:t> = 0 is stable as long as  </a:t>
                </a:r>
                <a14:m>
                  <m:oMath xmlns:m="http://schemas.openxmlformats.org/officeDocument/2006/math">
                    <m:r>
                      <a:rPr lang="en-US" b="0" i="1" smtClean="0">
                        <a:solidFill>
                          <a:srgbClr val="002BFF"/>
                        </a:solidFill>
                        <a:latin typeface="Cambria Math" panose="02040503050406030204" pitchFamily="18" charset="0"/>
                        <a:ea typeface="Cambria Math" panose="02040503050406030204" pitchFamily="18" charset="0"/>
                      </a:rPr>
                      <m:t>𝜆</m:t>
                    </m:r>
                    <m:r>
                      <a:rPr lang="en-US" b="0" i="1" smtClean="0">
                        <a:solidFill>
                          <a:srgbClr val="002BFF"/>
                        </a:solidFill>
                        <a:latin typeface="Cambria Math" panose="02040503050406030204" pitchFamily="18" charset="0"/>
                        <a:ea typeface="Cambria Math" panose="02040503050406030204" pitchFamily="18" charset="0"/>
                      </a:rPr>
                      <m:t>&lt;1</m:t>
                    </m:r>
                  </m:oMath>
                </a14:m>
                <a:r>
                  <a:rPr lang="en-US" dirty="0">
                    <a:solidFill>
                      <a:srgbClr val="002BFF"/>
                    </a:solidFill>
                  </a:rPr>
                  <a:t>,   since </a:t>
                </a:r>
                <a:r>
                  <a:rPr lang="en-US" i="1" dirty="0">
                    <a:solidFill>
                      <a:srgbClr val="002BFF"/>
                    </a:solidFill>
                  </a:rPr>
                  <a:t>f </a:t>
                </a:r>
                <a:r>
                  <a:rPr lang="en-US" dirty="0">
                    <a:solidFill>
                      <a:srgbClr val="002BFF"/>
                    </a:solidFill>
                  </a:rPr>
                  <a:t>’(</a:t>
                </a:r>
                <a:r>
                  <a:rPr lang="en-US" i="1" dirty="0">
                    <a:solidFill>
                      <a:srgbClr val="002BFF"/>
                    </a:solidFill>
                    <a:latin typeface="Times New Roman" panose="02020603050405020304" pitchFamily="18" charset="0"/>
                    <a:cs typeface="Times New Roman" panose="02020603050405020304" pitchFamily="18" charset="0"/>
                  </a:rPr>
                  <a:t>x</a:t>
                </a:r>
                <a:r>
                  <a:rPr lang="en-US" baseline="-25000" dirty="0">
                    <a:solidFill>
                      <a:srgbClr val="002BFF"/>
                    </a:solidFill>
                    <a:latin typeface="Times New Roman" panose="02020603050405020304" pitchFamily="18" charset="0"/>
                    <a:cs typeface="Times New Roman" panose="02020603050405020304" pitchFamily="18" charset="0"/>
                  </a:rPr>
                  <a:t>*</a:t>
                </a:r>
                <a:r>
                  <a:rPr lang="en-US" dirty="0">
                    <a:solidFill>
                      <a:srgbClr val="002BFF"/>
                    </a:solidFill>
                    <a:latin typeface="Times New Roman" panose="02020603050405020304" pitchFamily="18" charset="0"/>
                    <a:cs typeface="Times New Roman" panose="02020603050405020304" pitchFamily="18" charset="0"/>
                  </a:rPr>
                  <a:t> = 0</a:t>
                </a:r>
                <a:r>
                  <a:rPr lang="en-US" dirty="0">
                    <a:solidFill>
                      <a:srgbClr val="002BFF"/>
                    </a:solidFill>
                  </a:rPr>
                  <a:t>) = </a:t>
                </a:r>
                <a14:m>
                  <m:oMath xmlns:m="http://schemas.openxmlformats.org/officeDocument/2006/math">
                    <m:r>
                      <a:rPr lang="en-US" b="0" i="1" smtClean="0">
                        <a:solidFill>
                          <a:srgbClr val="002BFF"/>
                        </a:solidFill>
                        <a:latin typeface="Cambria Math" panose="02040503050406030204" pitchFamily="18" charset="0"/>
                        <a:ea typeface="Cambria Math" panose="02040503050406030204" pitchFamily="18" charset="0"/>
                      </a:rPr>
                      <m:t>𝜆</m:t>
                    </m:r>
                  </m:oMath>
                </a14:m>
                <a:endParaRPr lang="en-US" dirty="0">
                  <a:solidFill>
                    <a:srgbClr val="002BFF"/>
                  </a:solidFill>
                </a:endParaRPr>
              </a:p>
            </p:txBody>
          </p:sp>
        </mc:Choice>
        <mc:Fallback xmlns="">
          <p:sp>
            <p:nvSpPr>
              <p:cNvPr id="10" name="TextBox 9">
                <a:extLst>
                  <a:ext uri="{FF2B5EF4-FFF2-40B4-BE49-F238E27FC236}">
                    <a16:creationId xmlns:a16="http://schemas.microsoft.com/office/drawing/2014/main" id="{496F03F6-51C0-6544-851A-D085C300470D}"/>
                  </a:ext>
                </a:extLst>
              </p:cNvPr>
              <p:cNvSpPr txBox="1">
                <a:spLocks noRot="1" noChangeAspect="1" noMove="1" noResize="1" noEditPoints="1" noAdjustHandles="1" noChangeArrowheads="1" noChangeShapeType="1" noTextEdit="1"/>
              </p:cNvSpPr>
              <p:nvPr/>
            </p:nvSpPr>
            <p:spPr>
              <a:xfrm>
                <a:off x="1712712" y="6123543"/>
                <a:ext cx="8766575" cy="369332"/>
              </a:xfrm>
              <a:prstGeom prst="rect">
                <a:avLst/>
              </a:prstGeom>
              <a:blipFill>
                <a:blip r:embed="rId5"/>
                <a:stretch>
                  <a:fillRect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0FB8C61-1B69-0F49-8CD4-25F50A88761B}"/>
              </a:ext>
            </a:extLst>
          </p:cNvPr>
          <p:cNvSpPr txBox="1"/>
          <p:nvPr/>
        </p:nvSpPr>
        <p:spPr>
          <a:xfrm>
            <a:off x="1957520" y="1946782"/>
            <a:ext cx="1546834" cy="369332"/>
          </a:xfrm>
          <a:prstGeom prst="rect">
            <a:avLst/>
          </a:prstGeom>
          <a:noFill/>
        </p:spPr>
        <p:txBody>
          <a:bodyPr wrap="none" rtlCol="0">
            <a:spAutoFit/>
          </a:bodyPr>
          <a:lstStyle/>
          <a:p>
            <a:r>
              <a:rPr lang="en-US" dirty="0">
                <a:solidFill>
                  <a:srgbClr val="002BFF"/>
                </a:solidFill>
              </a:rPr>
              <a:t>For Reference:</a:t>
            </a:r>
          </a:p>
        </p:txBody>
      </p:sp>
    </p:spTree>
    <p:extLst>
      <p:ext uri="{BB962C8B-B14F-4D97-AF65-F5344CB8AC3E}">
        <p14:creationId xmlns:p14="http://schemas.microsoft.com/office/powerpoint/2010/main" val="1487633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AE9CC5-5D8D-A84C-B9BF-70CDBC31515B}"/>
                  </a:ext>
                </a:extLst>
              </p:cNvPr>
              <p:cNvSpPr txBox="1"/>
              <p:nvPr/>
            </p:nvSpPr>
            <p:spPr>
              <a:xfrm>
                <a:off x="1011218" y="2022437"/>
                <a:ext cx="9757186" cy="4154984"/>
              </a:xfrm>
              <a:prstGeom prst="rect">
                <a:avLst/>
              </a:prstGeom>
              <a:noFill/>
            </p:spPr>
            <p:txBody>
              <a:bodyPr wrap="square" rtlCol="0">
                <a:spAutoFit/>
              </a:bodyPr>
              <a:lstStyle/>
              <a:p>
                <a:r>
                  <a:rPr lang="en-US" sz="2400" dirty="0"/>
                  <a:t>For the Logistic Map, we can find the stability near a fixed point</a:t>
                </a:r>
                <a14:m>
                  <m:oMath xmlns:m="http://schemas.openxmlformats.org/officeDocument/2006/math">
                    <m:r>
                      <a:rPr lang="en-US" sz="2400" b="0" i="0" smtClean="0">
                        <a:solidFill>
                          <a:prstClr val="black"/>
                        </a:solidFill>
                        <a:latin typeface="Cambria Math" panose="02040503050406030204" pitchFamily="18" charset="0"/>
                      </a:rPr>
                      <m:t> </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𝑥</m:t>
                        </m:r>
                      </m:e>
                      <m:sub>
                        <m:r>
                          <a:rPr lang="en-US" sz="2400" i="1">
                            <a:solidFill>
                              <a:prstClr val="black"/>
                            </a:solidFill>
                            <a:latin typeface="Cambria Math" panose="02040503050406030204" pitchFamily="18" charset="0"/>
                          </a:rPr>
                          <m:t>∗</m:t>
                        </m:r>
                      </m:sub>
                    </m:sSub>
                  </m:oMath>
                </a14:m>
                <a:r>
                  <a:rPr lang="en-US" sz="2400" dirty="0"/>
                  <a:t> by computing the slope near that fixed point:</a:t>
                </a:r>
              </a:p>
              <a:p>
                <a:endParaRPr lang="en-US" sz="2400" dirty="0">
                  <a:cs typeface="Times New Roman" panose="02020603050405020304" pitchFamily="18" charset="0"/>
                </a:endParaRPr>
              </a:p>
              <a:p>
                <a:r>
                  <a:rPr lang="en-US" sz="2400" dirty="0">
                    <a:cs typeface="Times New Roman" panose="02020603050405020304" pitchFamily="18" charset="0"/>
                  </a:rPr>
                  <a:t>		         |slope| = |                        |</a:t>
                </a:r>
              </a:p>
              <a:p>
                <a:endParaRPr lang="en-US" sz="2400" baseline="-25000" dirty="0">
                  <a:cs typeface="Times New Roman" panose="02020603050405020304" pitchFamily="18" charset="0"/>
                </a:endParaRPr>
              </a:p>
              <a:p>
                <a:endParaRPr lang="en-US" sz="2400" dirty="0">
                  <a:cs typeface="Times New Roman" panose="02020603050405020304" pitchFamily="18" charset="0"/>
                </a:endParaRPr>
              </a:p>
              <a:p>
                <a:r>
                  <a:rPr lang="en-US" sz="2400" dirty="0">
                    <a:cs typeface="Times New Roman" panose="02020603050405020304" pitchFamily="18" charset="0"/>
                  </a:rPr>
                  <a:t>So if |slope| &gt; 1, that means that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𝑛</m:t>
                        </m:r>
                        <m:r>
                          <a:rPr lang="en-US" sz="2400" i="1">
                            <a:latin typeface="Cambria Math" panose="02040503050406030204" pitchFamily="18" charset="0"/>
                          </a:rPr>
                          <m:t>+1</m:t>
                        </m:r>
                      </m:sub>
                    </m:sSub>
                  </m:oMath>
                </a14:m>
                <a:r>
                  <a:rPr lang="en-US" sz="2400" dirty="0">
                    <a:cs typeface="Times New Roman" panose="02020603050405020304" pitchFamily="18" charset="0"/>
                  </a:rPr>
                  <a:t>  is moving farther away from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m:t>
                        </m:r>
                      </m:sub>
                    </m:sSub>
                  </m:oMath>
                </a14:m>
                <a:r>
                  <a:rPr lang="en-US" sz="2400" dirty="0">
                    <a:cs typeface="Times New Roman" panose="02020603050405020304" pitchFamily="18" charset="0"/>
                  </a:rPr>
                  <a:t> on each iteration.  </a:t>
                </a:r>
              </a:p>
              <a:p>
                <a:endParaRPr lang="en-US" sz="2400" dirty="0">
                  <a:cs typeface="Times New Roman" panose="02020603050405020304" pitchFamily="18" charset="0"/>
                </a:endParaRPr>
              </a:p>
              <a:p>
                <a:r>
                  <a:rPr lang="en-US" sz="2400" dirty="0">
                    <a:cs typeface="Times New Roman" panose="02020603050405020304" pitchFamily="18" charset="0"/>
                  </a:rPr>
                  <a:t>If |slope| &lt; 1, that means that</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i="1">
                            <a:latin typeface="Cambria Math" panose="02040503050406030204" pitchFamily="18" charset="0"/>
                          </a:rPr>
                          <m:t>𝑥</m:t>
                        </m:r>
                      </m:e>
                      <m:sub>
                        <m:r>
                          <a:rPr lang="en-US" sz="2400" i="1">
                            <a:latin typeface="Cambria Math" panose="02040503050406030204" pitchFamily="18" charset="0"/>
                          </a:rPr>
                          <m:t>𝑛</m:t>
                        </m:r>
                        <m:r>
                          <a:rPr lang="en-US" sz="2400" i="1">
                            <a:latin typeface="Cambria Math" panose="02040503050406030204" pitchFamily="18" charset="0"/>
                          </a:rPr>
                          <m:t>+1</m:t>
                        </m:r>
                      </m:sub>
                    </m:sSub>
                  </m:oMath>
                </a14:m>
                <a:r>
                  <a:rPr lang="en-US" sz="2400" dirty="0">
                    <a:cs typeface="Times New Roman" panose="02020603050405020304" pitchFamily="18" charset="0"/>
                  </a:rPr>
                  <a:t>is moving closer to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m:t>
                        </m:r>
                      </m:sub>
                    </m:sSub>
                  </m:oMath>
                </a14:m>
                <a:r>
                  <a:rPr lang="en-US" sz="2400" dirty="0">
                    <a:cs typeface="Times New Roman" panose="02020603050405020304" pitchFamily="18" charset="0"/>
                  </a:rPr>
                  <a:t> on each iteration.</a:t>
                </a:r>
              </a:p>
              <a:p>
                <a:endParaRPr lang="en-US" sz="2400" baseline="-25000" dirty="0">
                  <a:latin typeface="Times New Roman" panose="02020603050405020304" pitchFamily="18" charset="0"/>
                  <a:cs typeface="Times New Roman" panose="02020603050405020304" pitchFamily="18" charset="0"/>
                </a:endParaRPr>
              </a:p>
              <a:p>
                <a:endParaRPr lang="en-US" sz="2400" baseline="-250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4AE9CC5-5D8D-A84C-B9BF-70CDBC31515B}"/>
                  </a:ext>
                </a:extLst>
              </p:cNvPr>
              <p:cNvSpPr txBox="1">
                <a:spLocks noRot="1" noChangeAspect="1" noMove="1" noResize="1" noEditPoints="1" noAdjustHandles="1" noChangeArrowheads="1" noChangeShapeType="1" noTextEdit="1"/>
              </p:cNvSpPr>
              <p:nvPr/>
            </p:nvSpPr>
            <p:spPr>
              <a:xfrm>
                <a:off x="1011218" y="2022437"/>
                <a:ext cx="9757186" cy="4154984"/>
              </a:xfrm>
              <a:prstGeom prst="rect">
                <a:avLst/>
              </a:prstGeom>
              <a:blipFill>
                <a:blip r:embed="rId2"/>
                <a:stretch>
                  <a:fillRect l="-910" t="-91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385B951-5D52-5D40-9C33-DC81AE0A4700}"/>
              </a:ext>
            </a:extLst>
          </p:cNvPr>
          <p:cNvSpPr>
            <a:spLocks noGrp="1"/>
          </p:cNvSpPr>
          <p:nvPr>
            <p:ph type="title"/>
          </p:nvPr>
        </p:nvSpPr>
        <p:spPr/>
        <p:txBody>
          <a:bodyPr/>
          <a:lstStyle/>
          <a:p>
            <a:r>
              <a:rPr lang="en-US" dirty="0"/>
              <a:t>Stability of Logistic Map</a:t>
            </a:r>
            <a:br>
              <a:rPr lang="en-US" dirty="0"/>
            </a:br>
            <a:r>
              <a:rPr lang="en-US" sz="2400" dirty="0"/>
              <a:t>See also: https://</a:t>
            </a:r>
            <a:r>
              <a:rPr lang="en-US" sz="2400" dirty="0" err="1"/>
              <a:t>people.uleth.ca</a:t>
            </a:r>
            <a:r>
              <a:rPr lang="en-US" sz="2400" dirty="0"/>
              <a:t>/~</a:t>
            </a:r>
            <a:r>
              <a:rPr lang="en-US" sz="2400" dirty="0" err="1"/>
              <a:t>roussel</a:t>
            </a:r>
            <a:r>
              <a:rPr lang="en-US" sz="2400" dirty="0"/>
              <a:t>/</a:t>
            </a:r>
            <a:r>
              <a:rPr lang="en-US" sz="2400" dirty="0" err="1"/>
              <a:t>nld</a:t>
            </a:r>
            <a:r>
              <a:rPr lang="en-US" sz="2400" dirty="0"/>
              <a:t>/</a:t>
            </a:r>
            <a:r>
              <a:rPr lang="en-US" sz="2400" dirty="0" err="1"/>
              <a:t>stability_maps.pdf</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F4A2E4-8374-DF4D-AD2B-8E2DD673955A}"/>
                  </a:ext>
                </a:extLst>
              </p:cNvPr>
              <p:cNvSpPr txBox="1"/>
              <p:nvPr/>
            </p:nvSpPr>
            <p:spPr>
              <a:xfrm>
                <a:off x="4740538" y="3010662"/>
                <a:ext cx="2022438" cy="7872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r>
                            <a:rPr lang="en-US" sz="2400" b="0" i="1" smtClean="0">
                              <a:latin typeface="Cambria Math" panose="02040503050406030204" pitchFamily="18" charset="0"/>
                            </a:rPr>
                            <m:t> −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m:t>
                              </m:r>
                            </m:sub>
                          </m:sSub>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m:t>
                              </m:r>
                            </m:sub>
                          </m:sSub>
                        </m:den>
                      </m:f>
                    </m:oMath>
                  </m:oMathPara>
                </a14:m>
                <a:endParaRPr lang="en-US" sz="2400" dirty="0"/>
              </a:p>
            </p:txBody>
          </p:sp>
        </mc:Choice>
        <mc:Fallback xmlns="">
          <p:sp>
            <p:nvSpPr>
              <p:cNvPr id="6" name="TextBox 5">
                <a:extLst>
                  <a:ext uri="{FF2B5EF4-FFF2-40B4-BE49-F238E27FC236}">
                    <a16:creationId xmlns:a16="http://schemas.microsoft.com/office/drawing/2014/main" id="{2CF4A2E4-8374-DF4D-AD2B-8E2DD673955A}"/>
                  </a:ext>
                </a:extLst>
              </p:cNvPr>
              <p:cNvSpPr txBox="1">
                <a:spLocks noRot="1" noChangeAspect="1" noMove="1" noResize="1" noEditPoints="1" noAdjustHandles="1" noChangeArrowheads="1" noChangeShapeType="1" noTextEdit="1"/>
              </p:cNvSpPr>
              <p:nvPr/>
            </p:nvSpPr>
            <p:spPr>
              <a:xfrm>
                <a:off x="4740538" y="3010662"/>
                <a:ext cx="2022438" cy="787267"/>
              </a:xfrm>
              <a:prstGeom prst="rect">
                <a:avLst/>
              </a:prstGeom>
              <a:blipFill>
                <a:blip r:embed="rId3"/>
                <a:stretch>
                  <a:fillRect t="-9524" b="-12698"/>
                </a:stretch>
              </a:blipFill>
            </p:spPr>
            <p:txBody>
              <a:bodyPr/>
              <a:lstStyle/>
              <a:p>
                <a:r>
                  <a:rPr lang="en-US">
                    <a:noFill/>
                  </a:rPr>
                  <a:t> </a:t>
                </a:r>
              </a:p>
            </p:txBody>
          </p:sp>
        </mc:Fallback>
      </mc:AlternateContent>
    </p:spTree>
    <p:extLst>
      <p:ext uri="{BB962C8B-B14F-4D97-AF65-F5344CB8AC3E}">
        <p14:creationId xmlns:p14="http://schemas.microsoft.com/office/powerpoint/2010/main" val="2843935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BD20-FC4D-1C42-B1E2-BB3AB958F98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F1D1A7D8-84DE-834B-B487-0ABF5F0D016D}"/>
              </a:ext>
            </a:extLst>
          </p:cNvPr>
          <p:cNvSpPr>
            <a:spLocks noGrp="1"/>
          </p:cNvSpPr>
          <p:nvPr>
            <p:ph idx="1"/>
          </p:nvPr>
        </p:nvSpPr>
        <p:spPr/>
        <p:txBody>
          <a:bodyPr>
            <a:normAutofit/>
          </a:bodyPr>
          <a:lstStyle/>
          <a:p>
            <a:r>
              <a:rPr lang="en-US" sz="2000" dirty="0"/>
              <a:t>In chaotic systems, the </a:t>
            </a:r>
            <a:r>
              <a:rPr lang="en-US" sz="2000" dirty="0">
                <a:solidFill>
                  <a:srgbClr val="002BFF"/>
                </a:solidFill>
              </a:rPr>
              <a:t>uncertainty in a forecast increases exponentially </a:t>
            </a:r>
            <a:r>
              <a:rPr lang="en-US" sz="2000" dirty="0"/>
              <a:t>with elapsed time. </a:t>
            </a:r>
          </a:p>
          <a:p>
            <a:r>
              <a:rPr lang="en-US" sz="2000" dirty="0"/>
              <a:t>Mathematically, doubling the forecast time more than squares the proportional uncertainty in the forecast. </a:t>
            </a:r>
          </a:p>
          <a:p>
            <a:r>
              <a:rPr lang="en-US" sz="2000" dirty="0"/>
              <a:t>This means, in practice, a meaningful prediction cannot be made over an interval of more than </a:t>
            </a:r>
            <a:r>
              <a:rPr lang="en-US" sz="2000" dirty="0">
                <a:solidFill>
                  <a:srgbClr val="002BFF"/>
                </a:solidFill>
              </a:rPr>
              <a:t>two or three times the Lyapunov time</a:t>
            </a:r>
            <a:r>
              <a:rPr lang="en-US" sz="2000" dirty="0"/>
              <a:t>. </a:t>
            </a:r>
          </a:p>
          <a:p>
            <a:r>
              <a:rPr lang="en-US" sz="2000" dirty="0"/>
              <a:t>When meaningful predictions cannot be made, the system appears random.</a:t>
            </a:r>
          </a:p>
          <a:p>
            <a:r>
              <a:rPr lang="en-US" sz="2000" dirty="0"/>
              <a:t>Chaos theory is a method of qualitative and quantitative analysis to investigate the behavior of dynamic systems that cannot be explained and predicted by single data relationships, but must be explained and predicted by whole, continuous data relationships. </a:t>
            </a:r>
          </a:p>
          <a:p>
            <a:endParaRPr lang="en-US" sz="2000" dirty="0"/>
          </a:p>
        </p:txBody>
      </p:sp>
    </p:spTree>
    <p:extLst>
      <p:ext uri="{BB962C8B-B14F-4D97-AF65-F5344CB8AC3E}">
        <p14:creationId xmlns:p14="http://schemas.microsoft.com/office/powerpoint/2010/main" val="3004152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947188-A3EC-B94E-A23F-0FEE4DA3C932}"/>
              </a:ext>
            </a:extLst>
          </p:cNvPr>
          <p:cNvSpPr>
            <a:spLocks noGrp="1"/>
          </p:cNvSpPr>
          <p:nvPr>
            <p:ph type="title"/>
          </p:nvPr>
        </p:nvSpPr>
        <p:spPr/>
        <p:txBody>
          <a:bodyPr/>
          <a:lstStyle/>
          <a:p>
            <a:r>
              <a:rPr lang="en-US" dirty="0"/>
              <a:t>Cobweb Diagrams</a:t>
            </a:r>
          </a:p>
        </p:txBody>
      </p:sp>
      <p:pic>
        <p:nvPicPr>
          <p:cNvPr id="12" name="Content Placeholder 11">
            <a:extLst>
              <a:ext uri="{FF2B5EF4-FFF2-40B4-BE49-F238E27FC236}">
                <a16:creationId xmlns:a16="http://schemas.microsoft.com/office/drawing/2014/main" id="{63939287-73AB-574F-B502-7244AC7BD9B4}"/>
              </a:ext>
            </a:extLst>
          </p:cNvPr>
          <p:cNvPicPr>
            <a:picLocks noGrp="1" noChangeAspect="1"/>
          </p:cNvPicPr>
          <p:nvPr>
            <p:ph sz="half" idx="1"/>
          </p:nvPr>
        </p:nvPicPr>
        <p:blipFill>
          <a:blip r:embed="rId2"/>
          <a:stretch>
            <a:fillRect/>
          </a:stretch>
        </p:blipFill>
        <p:spPr>
          <a:xfrm>
            <a:off x="838200" y="2600394"/>
            <a:ext cx="5181600" cy="2801799"/>
          </a:xfrm>
        </p:spPr>
      </p:pic>
      <p:pic>
        <p:nvPicPr>
          <p:cNvPr id="14" name="Content Placeholder 13">
            <a:extLst>
              <a:ext uri="{FF2B5EF4-FFF2-40B4-BE49-F238E27FC236}">
                <a16:creationId xmlns:a16="http://schemas.microsoft.com/office/drawing/2014/main" id="{4B82474C-E31E-7747-B70E-918AD25E7FAC}"/>
              </a:ext>
            </a:extLst>
          </p:cNvPr>
          <p:cNvPicPr>
            <a:picLocks noGrp="1" noChangeAspect="1"/>
          </p:cNvPicPr>
          <p:nvPr>
            <p:ph sz="half" idx="2"/>
          </p:nvPr>
        </p:nvPicPr>
        <p:blipFill rotWithShape="1">
          <a:blip r:embed="rId3"/>
          <a:srcRect t="4778"/>
          <a:stretch/>
        </p:blipFill>
        <p:spPr>
          <a:xfrm>
            <a:off x="6210870" y="625399"/>
            <a:ext cx="5612778" cy="5865462"/>
          </a:xfrm>
        </p:spPr>
      </p:pic>
      <p:sp>
        <p:nvSpPr>
          <p:cNvPr id="2" name="TextBox 1">
            <a:extLst>
              <a:ext uri="{FF2B5EF4-FFF2-40B4-BE49-F238E27FC236}">
                <a16:creationId xmlns:a16="http://schemas.microsoft.com/office/drawing/2014/main" id="{10437836-F58B-F04F-8E7E-912CDD2A287A}"/>
              </a:ext>
            </a:extLst>
          </p:cNvPr>
          <p:cNvSpPr txBox="1"/>
          <p:nvPr/>
        </p:nvSpPr>
        <p:spPr>
          <a:xfrm>
            <a:off x="838200" y="5780314"/>
            <a:ext cx="4789713" cy="307777"/>
          </a:xfrm>
          <a:prstGeom prst="rect">
            <a:avLst/>
          </a:prstGeom>
          <a:solidFill>
            <a:schemeClr val="accent5">
              <a:lumMod val="20000"/>
              <a:lumOff val="80000"/>
            </a:schemeClr>
          </a:solidFill>
        </p:spPr>
        <p:txBody>
          <a:bodyPr wrap="square" rtlCol="0">
            <a:spAutoFit/>
          </a:bodyPr>
          <a:lstStyle/>
          <a:p>
            <a:pPr algn="ctr"/>
            <a:r>
              <a:rPr lang="en-US" sz="1400" dirty="0"/>
              <a:t>See: https://</a:t>
            </a:r>
            <a:r>
              <a:rPr lang="en-US" sz="1400" dirty="0" err="1"/>
              <a:t>www.complexity-explorables.org</a:t>
            </a:r>
            <a:r>
              <a:rPr lang="en-US" sz="1400" dirty="0"/>
              <a:t>/</a:t>
            </a:r>
            <a:r>
              <a:rPr lang="en-US" sz="1400" dirty="0" err="1"/>
              <a:t>flongs</a:t>
            </a:r>
            <a:r>
              <a:rPr lang="en-US" sz="1400" dirty="0"/>
              <a:t>/logistic/</a:t>
            </a:r>
          </a:p>
        </p:txBody>
      </p:sp>
    </p:spTree>
    <p:extLst>
      <p:ext uri="{BB962C8B-B14F-4D97-AF65-F5344CB8AC3E}">
        <p14:creationId xmlns:p14="http://schemas.microsoft.com/office/powerpoint/2010/main" val="531335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8C7A45-D8D6-D848-90AD-87E14647F894}"/>
              </a:ext>
            </a:extLst>
          </p:cNvPr>
          <p:cNvSpPr>
            <a:spLocks noGrp="1"/>
          </p:cNvSpPr>
          <p:nvPr>
            <p:ph type="title"/>
          </p:nvPr>
        </p:nvSpPr>
        <p:spPr/>
        <p:txBody>
          <a:bodyPr>
            <a:normAutofit/>
          </a:bodyPr>
          <a:lstStyle/>
          <a:p>
            <a:r>
              <a:rPr lang="en-US" dirty="0"/>
              <a:t>Examples:</a:t>
            </a:r>
            <a:br>
              <a:rPr lang="en-US" dirty="0"/>
            </a:br>
            <a:r>
              <a:rPr lang="en-US" sz="2400" dirty="0">
                <a:hlinkClick r:id="rId2"/>
              </a:rPr>
              <a:t>https://www.complexity-explorables.org/flongs/logistic/</a:t>
            </a:r>
            <a:endParaRPr lang="en-US" sz="2400" dirty="0"/>
          </a:p>
        </p:txBody>
      </p:sp>
      <p:sp>
        <p:nvSpPr>
          <p:cNvPr id="6" name="Content Placeholder 5">
            <a:extLst>
              <a:ext uri="{FF2B5EF4-FFF2-40B4-BE49-F238E27FC236}">
                <a16:creationId xmlns:a16="http://schemas.microsoft.com/office/drawing/2014/main" id="{2ACA2675-BCA9-164B-86D9-0FC3E17BD3A3}"/>
              </a:ext>
            </a:extLst>
          </p:cNvPr>
          <p:cNvSpPr>
            <a:spLocks noGrp="1"/>
          </p:cNvSpPr>
          <p:nvPr>
            <p:ph idx="1"/>
          </p:nvPr>
        </p:nvSpPr>
        <p:spPr/>
        <p:txBody>
          <a:bodyPr/>
          <a:lstStyle/>
          <a:p>
            <a:r>
              <a:rPr lang="en-US" dirty="0"/>
              <a:t>Iterations: Panel 1</a:t>
            </a:r>
          </a:p>
          <a:p>
            <a:r>
              <a:rPr lang="en-US" dirty="0"/>
              <a:t>Sensitive dependence:  Panel 2</a:t>
            </a:r>
          </a:p>
          <a:p>
            <a:r>
              <a:rPr lang="en-US" dirty="0"/>
              <a:t>Cobweb diagrams: Panel 3</a:t>
            </a:r>
          </a:p>
          <a:p>
            <a:r>
              <a:rPr lang="en-US" dirty="0"/>
              <a:t>Bifurcation diagrams: Panel 4</a:t>
            </a:r>
          </a:p>
          <a:p>
            <a:r>
              <a:rPr lang="en-US" dirty="0"/>
              <a:t>Lyapunov separation of time series: Panel 5</a:t>
            </a:r>
          </a:p>
          <a:p>
            <a:r>
              <a:rPr lang="en-US" dirty="0"/>
              <a:t>Bifurcations for a different map: Panel 6</a:t>
            </a:r>
          </a:p>
        </p:txBody>
      </p:sp>
    </p:spTree>
    <p:extLst>
      <p:ext uri="{BB962C8B-B14F-4D97-AF65-F5344CB8AC3E}">
        <p14:creationId xmlns:p14="http://schemas.microsoft.com/office/powerpoint/2010/main" val="619303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4F41B8-F01D-7247-9714-4216F07708CA}"/>
              </a:ext>
            </a:extLst>
          </p:cNvPr>
          <p:cNvPicPr>
            <a:picLocks noGrp="1" noChangeAspect="1"/>
          </p:cNvPicPr>
          <p:nvPr>
            <p:ph sz="half" idx="2"/>
          </p:nvPr>
        </p:nvPicPr>
        <p:blipFill>
          <a:blip r:embed="rId2"/>
          <a:stretch>
            <a:fillRect/>
          </a:stretch>
        </p:blipFill>
        <p:spPr>
          <a:xfrm>
            <a:off x="1663794" y="1624086"/>
            <a:ext cx="9034917" cy="4851590"/>
          </a:xfrm>
        </p:spPr>
      </p:pic>
      <p:sp>
        <p:nvSpPr>
          <p:cNvPr id="9" name="TextBox 8">
            <a:extLst>
              <a:ext uri="{FF2B5EF4-FFF2-40B4-BE49-F238E27FC236}">
                <a16:creationId xmlns:a16="http://schemas.microsoft.com/office/drawing/2014/main" id="{17036D02-96AC-FB4A-B5F2-FE43D779D8B6}"/>
              </a:ext>
            </a:extLst>
          </p:cNvPr>
          <p:cNvSpPr txBox="1"/>
          <p:nvPr/>
        </p:nvSpPr>
        <p:spPr>
          <a:xfrm>
            <a:off x="1883395" y="1746915"/>
            <a:ext cx="1883391" cy="400110"/>
          </a:xfrm>
          <a:prstGeom prst="rect">
            <a:avLst/>
          </a:prstGeom>
          <a:noFill/>
        </p:spPr>
        <p:txBody>
          <a:bodyPr wrap="square" rtlCol="0">
            <a:spAutoFit/>
          </a:bodyPr>
          <a:lstStyle/>
          <a:p>
            <a:r>
              <a:rPr lang="en-US" sz="2000" dirty="0"/>
              <a:t>At the value:</a:t>
            </a:r>
          </a:p>
        </p:txBody>
      </p:sp>
      <p:sp>
        <p:nvSpPr>
          <p:cNvPr id="10" name="Title 6">
            <a:extLst>
              <a:ext uri="{FF2B5EF4-FFF2-40B4-BE49-F238E27FC236}">
                <a16:creationId xmlns:a16="http://schemas.microsoft.com/office/drawing/2014/main" id="{8D31023A-7868-5A46-A42D-187FC5D5D9B4}"/>
              </a:ext>
            </a:extLst>
          </p:cNvPr>
          <p:cNvSpPr>
            <a:spLocks noGrp="1"/>
          </p:cNvSpPr>
          <p:nvPr>
            <p:ph type="title"/>
          </p:nvPr>
        </p:nvSpPr>
        <p:spPr>
          <a:xfrm>
            <a:off x="838200" y="365125"/>
            <a:ext cx="10515600" cy="1325563"/>
          </a:xfrm>
        </p:spPr>
        <p:txBody>
          <a:bodyPr/>
          <a:lstStyle/>
          <a:p>
            <a:r>
              <a:rPr lang="en-US" dirty="0"/>
              <a:t>The Road to Chaos</a:t>
            </a:r>
          </a:p>
        </p:txBody>
      </p:sp>
    </p:spTree>
    <p:extLst>
      <p:ext uri="{BB962C8B-B14F-4D97-AF65-F5344CB8AC3E}">
        <p14:creationId xmlns:p14="http://schemas.microsoft.com/office/powerpoint/2010/main" val="2846829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FC56F2E-A4C6-BB4E-BEBB-F5DE98BC6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17" y="4275015"/>
            <a:ext cx="5113675" cy="2243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8BA03A-D647-5341-A18E-34400B2C7985}"/>
              </a:ext>
            </a:extLst>
          </p:cNvPr>
          <p:cNvPicPr>
            <a:picLocks noChangeAspect="1"/>
          </p:cNvPicPr>
          <p:nvPr/>
        </p:nvPicPr>
        <p:blipFill>
          <a:blip r:embed="rId3"/>
          <a:stretch>
            <a:fillRect/>
          </a:stretch>
        </p:blipFill>
        <p:spPr>
          <a:xfrm>
            <a:off x="229360" y="332949"/>
            <a:ext cx="5558054" cy="4122480"/>
          </a:xfrm>
          <a:prstGeom prst="rect">
            <a:avLst/>
          </a:prstGeom>
        </p:spPr>
      </p:pic>
      <p:pic>
        <p:nvPicPr>
          <p:cNvPr id="8" name="Picture 7">
            <a:extLst>
              <a:ext uri="{FF2B5EF4-FFF2-40B4-BE49-F238E27FC236}">
                <a16:creationId xmlns:a16="http://schemas.microsoft.com/office/drawing/2014/main" id="{0A64FD27-9667-934F-BF9E-895E618C7395}"/>
              </a:ext>
            </a:extLst>
          </p:cNvPr>
          <p:cNvPicPr>
            <a:picLocks noChangeAspect="1"/>
          </p:cNvPicPr>
          <p:nvPr/>
        </p:nvPicPr>
        <p:blipFill>
          <a:blip r:embed="rId4"/>
          <a:stretch>
            <a:fillRect/>
          </a:stretch>
        </p:blipFill>
        <p:spPr>
          <a:xfrm>
            <a:off x="6404588" y="545911"/>
            <a:ext cx="5749817" cy="5588758"/>
          </a:xfrm>
          <a:prstGeom prst="rect">
            <a:avLst/>
          </a:prstGeom>
        </p:spPr>
      </p:pic>
      <p:sp>
        <p:nvSpPr>
          <p:cNvPr id="2" name="TextBox 1">
            <a:extLst>
              <a:ext uri="{FF2B5EF4-FFF2-40B4-BE49-F238E27FC236}">
                <a16:creationId xmlns:a16="http://schemas.microsoft.com/office/drawing/2014/main" id="{0E30470F-B4EB-5745-8318-1FE32E4D0D40}"/>
              </a:ext>
            </a:extLst>
          </p:cNvPr>
          <p:cNvSpPr txBox="1"/>
          <p:nvPr/>
        </p:nvSpPr>
        <p:spPr>
          <a:xfrm>
            <a:off x="229359" y="6528066"/>
            <a:ext cx="6409848" cy="276999"/>
          </a:xfrm>
          <a:prstGeom prst="rect">
            <a:avLst/>
          </a:prstGeom>
          <a:noFill/>
        </p:spPr>
        <p:txBody>
          <a:bodyPr wrap="square" rtlCol="0">
            <a:spAutoFit/>
          </a:bodyPr>
          <a:lstStyle/>
          <a:p>
            <a:r>
              <a:rPr lang="en-US" sz="1200" dirty="0"/>
              <a:t>https://</a:t>
            </a:r>
            <a:r>
              <a:rPr lang="en-US" sz="1200" dirty="0" err="1"/>
              <a:t>commons.wikimedia.org</a:t>
            </a:r>
            <a:r>
              <a:rPr lang="en-US" sz="1200" dirty="0"/>
              <a:t>/wiki/File:Bifurcation_diagram_logistic_map_lambda_0_to_4.png</a:t>
            </a:r>
          </a:p>
        </p:txBody>
      </p:sp>
      <p:sp>
        <p:nvSpPr>
          <p:cNvPr id="3" name="TextBox 2">
            <a:extLst>
              <a:ext uri="{FF2B5EF4-FFF2-40B4-BE49-F238E27FC236}">
                <a16:creationId xmlns:a16="http://schemas.microsoft.com/office/drawing/2014/main" id="{9543C2DA-D3F2-D74D-8F9D-8F4D5D5411FF}"/>
              </a:ext>
            </a:extLst>
          </p:cNvPr>
          <p:cNvSpPr txBox="1"/>
          <p:nvPr/>
        </p:nvSpPr>
        <p:spPr>
          <a:xfrm>
            <a:off x="633209" y="4335683"/>
            <a:ext cx="444478" cy="369332"/>
          </a:xfrm>
          <a:prstGeom prst="rect">
            <a:avLst/>
          </a:prstGeom>
          <a:noFill/>
        </p:spPr>
        <p:txBody>
          <a:bodyPr wrap="square" rtlCol="0">
            <a:spAutoFit/>
          </a:bodyPr>
          <a:lstStyle/>
          <a:p>
            <a:pPr algn="r"/>
            <a:r>
              <a:rPr lang="en-US" dirty="0"/>
              <a:t>1</a:t>
            </a:r>
          </a:p>
        </p:txBody>
      </p:sp>
      <p:sp>
        <p:nvSpPr>
          <p:cNvPr id="7" name="TextBox 6">
            <a:extLst>
              <a:ext uri="{FF2B5EF4-FFF2-40B4-BE49-F238E27FC236}">
                <a16:creationId xmlns:a16="http://schemas.microsoft.com/office/drawing/2014/main" id="{9FD3A14A-B006-174F-A245-B0CB00A89DCB}"/>
              </a:ext>
            </a:extLst>
          </p:cNvPr>
          <p:cNvSpPr txBox="1"/>
          <p:nvPr/>
        </p:nvSpPr>
        <p:spPr>
          <a:xfrm>
            <a:off x="589665" y="5956199"/>
            <a:ext cx="444478" cy="369332"/>
          </a:xfrm>
          <a:prstGeom prst="rect">
            <a:avLst/>
          </a:prstGeom>
          <a:noFill/>
        </p:spPr>
        <p:txBody>
          <a:bodyPr wrap="square" rtlCol="0">
            <a:spAutoFit/>
          </a:bodyPr>
          <a:lstStyle/>
          <a:p>
            <a:pPr algn="r"/>
            <a:r>
              <a:rPr lang="en-US" dirty="0"/>
              <a:t>0</a:t>
            </a:r>
          </a:p>
        </p:txBody>
      </p:sp>
      <p:sp>
        <p:nvSpPr>
          <p:cNvPr id="9" name="TextBox 8">
            <a:extLst>
              <a:ext uri="{FF2B5EF4-FFF2-40B4-BE49-F238E27FC236}">
                <a16:creationId xmlns:a16="http://schemas.microsoft.com/office/drawing/2014/main" id="{C41ADF85-98C8-0B4A-B1CE-51D317984596}"/>
              </a:ext>
            </a:extLst>
          </p:cNvPr>
          <p:cNvSpPr txBox="1"/>
          <p:nvPr/>
        </p:nvSpPr>
        <p:spPr>
          <a:xfrm>
            <a:off x="907633" y="6160057"/>
            <a:ext cx="444478" cy="369332"/>
          </a:xfrm>
          <a:prstGeom prst="rect">
            <a:avLst/>
          </a:prstGeom>
          <a:noFill/>
        </p:spPr>
        <p:txBody>
          <a:bodyPr wrap="square" rtlCol="0">
            <a:spAutoFit/>
          </a:bodyPr>
          <a:lstStyle/>
          <a:p>
            <a:pPr algn="r"/>
            <a:r>
              <a:rPr lang="en-US" dirty="0"/>
              <a:t>0</a:t>
            </a:r>
          </a:p>
        </p:txBody>
      </p:sp>
      <p:sp>
        <p:nvSpPr>
          <p:cNvPr id="10" name="TextBox 9">
            <a:extLst>
              <a:ext uri="{FF2B5EF4-FFF2-40B4-BE49-F238E27FC236}">
                <a16:creationId xmlns:a16="http://schemas.microsoft.com/office/drawing/2014/main" id="{9BD05286-243F-0C47-9BC2-A1B47E5DFB6A}"/>
              </a:ext>
            </a:extLst>
          </p:cNvPr>
          <p:cNvSpPr txBox="1"/>
          <p:nvPr/>
        </p:nvSpPr>
        <p:spPr>
          <a:xfrm>
            <a:off x="4815605" y="6172757"/>
            <a:ext cx="444478" cy="369332"/>
          </a:xfrm>
          <a:prstGeom prst="rect">
            <a:avLst/>
          </a:prstGeom>
          <a:noFill/>
        </p:spPr>
        <p:txBody>
          <a:bodyPr wrap="square" rtlCol="0">
            <a:spAutoFit/>
          </a:bodyPr>
          <a:lstStyle/>
          <a:p>
            <a:pPr algn="ctr"/>
            <a:r>
              <a:rPr lang="en-US" dirty="0"/>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A8A3FF-4E06-C340-8107-5099A713D8A6}"/>
                  </a:ext>
                </a:extLst>
              </p:cNvPr>
              <p:cNvSpPr txBox="1"/>
              <p:nvPr/>
            </p:nvSpPr>
            <p:spPr>
              <a:xfrm>
                <a:off x="2884714" y="5783382"/>
                <a:ext cx="54956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oMath>
                  </m:oMathPara>
                </a14:m>
                <a:endParaRPr lang="en-US" dirty="0"/>
              </a:p>
            </p:txBody>
          </p:sp>
        </mc:Choice>
        <mc:Fallback xmlns="">
          <p:sp>
            <p:nvSpPr>
              <p:cNvPr id="4" name="TextBox 3">
                <a:extLst>
                  <a:ext uri="{FF2B5EF4-FFF2-40B4-BE49-F238E27FC236}">
                    <a16:creationId xmlns:a16="http://schemas.microsoft.com/office/drawing/2014/main" id="{8AA8A3FF-4E06-C340-8107-5099A713D8A6}"/>
                  </a:ext>
                </a:extLst>
              </p:cNvPr>
              <p:cNvSpPr txBox="1">
                <a:spLocks noRot="1" noChangeAspect="1" noMove="1" noResize="1" noEditPoints="1" noAdjustHandles="1" noChangeArrowheads="1" noChangeShapeType="1" noTextEdit="1"/>
              </p:cNvSpPr>
              <p:nvPr/>
            </p:nvSpPr>
            <p:spPr>
              <a:xfrm>
                <a:off x="2884714" y="5783382"/>
                <a:ext cx="54956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48378E9-4D7C-264C-B0DD-7AA3221E1F18}"/>
                  </a:ext>
                </a:extLst>
              </p:cNvPr>
              <p:cNvSpPr txBox="1"/>
              <p:nvPr/>
            </p:nvSpPr>
            <p:spPr>
              <a:xfrm>
                <a:off x="1500134" y="4808305"/>
                <a:ext cx="1653514" cy="307777"/>
              </a:xfrm>
              <a:prstGeom prst="rect">
                <a:avLst/>
              </a:prstGeom>
              <a:noFill/>
            </p:spPr>
            <p:txBody>
              <a:bodyPr wrap="square" rtlCol="0">
                <a:spAutoFit/>
              </a:bodyPr>
              <a:lstStyle/>
              <a:p>
                <a:pPr algn="ctr"/>
                <a14:m>
                  <m:oMath xmlns:m="http://schemas.openxmlformats.org/officeDocument/2006/math">
                    <m:r>
                      <a:rPr lang="en-US" sz="1400" i="1" smtClean="0">
                        <a:latin typeface="Cambria Math" panose="02040503050406030204" pitchFamily="18" charset="0"/>
                        <a:ea typeface="Cambria Math" panose="02040503050406030204" pitchFamily="18" charset="0"/>
                      </a:rPr>
                      <m:t>𝜆</m:t>
                    </m:r>
                    <m:r>
                      <a:rPr lang="en-US" sz="1400" b="0" i="1" smtClean="0">
                        <a:latin typeface="Cambria Math" panose="02040503050406030204" pitchFamily="18" charset="0"/>
                        <a:ea typeface="Cambria Math" panose="02040503050406030204" pitchFamily="18" charset="0"/>
                      </a:rPr>
                      <m:t>&lt;3</m:t>
                    </m:r>
                  </m:oMath>
                </a14:m>
                <a:r>
                  <a:rPr lang="en-US" sz="1400" dirty="0"/>
                  <a:t> (stable F.P.)</a:t>
                </a:r>
              </a:p>
            </p:txBody>
          </p:sp>
        </mc:Choice>
        <mc:Fallback xmlns="">
          <p:sp>
            <p:nvSpPr>
              <p:cNvPr id="12" name="TextBox 11">
                <a:extLst>
                  <a:ext uri="{FF2B5EF4-FFF2-40B4-BE49-F238E27FC236}">
                    <a16:creationId xmlns:a16="http://schemas.microsoft.com/office/drawing/2014/main" id="{748378E9-4D7C-264C-B0DD-7AA3221E1F18}"/>
                  </a:ext>
                </a:extLst>
              </p:cNvPr>
              <p:cNvSpPr txBox="1">
                <a:spLocks noRot="1" noChangeAspect="1" noMove="1" noResize="1" noEditPoints="1" noAdjustHandles="1" noChangeArrowheads="1" noChangeShapeType="1" noTextEdit="1"/>
              </p:cNvSpPr>
              <p:nvPr/>
            </p:nvSpPr>
            <p:spPr>
              <a:xfrm>
                <a:off x="1500134" y="4808305"/>
                <a:ext cx="1653514" cy="307777"/>
              </a:xfrm>
              <a:prstGeom prst="rect">
                <a:avLst/>
              </a:prstGeom>
              <a:blipFill>
                <a:blip r:embed="rId6"/>
                <a:stretch>
                  <a:fillRect t="-4000" b="-2400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C0A0A55-B49F-D441-905A-61E790265961}"/>
              </a:ext>
            </a:extLst>
          </p:cNvPr>
          <p:cNvSpPr txBox="1"/>
          <p:nvPr/>
        </p:nvSpPr>
        <p:spPr>
          <a:xfrm>
            <a:off x="3879435" y="6172757"/>
            <a:ext cx="444478" cy="369332"/>
          </a:xfrm>
          <a:prstGeom prst="rect">
            <a:avLst/>
          </a:prstGeom>
          <a:noFill/>
        </p:spPr>
        <p:txBody>
          <a:bodyPr wrap="square" rtlCol="0">
            <a:spAutoFit/>
          </a:bodyPr>
          <a:lstStyle/>
          <a:p>
            <a:pPr algn="ctr"/>
            <a:r>
              <a:rPr lang="en-US" dirty="0"/>
              <a:t>3</a:t>
            </a:r>
          </a:p>
        </p:txBody>
      </p:sp>
      <p:sp>
        <p:nvSpPr>
          <p:cNvPr id="14" name="TextBox 13">
            <a:extLst>
              <a:ext uri="{FF2B5EF4-FFF2-40B4-BE49-F238E27FC236}">
                <a16:creationId xmlns:a16="http://schemas.microsoft.com/office/drawing/2014/main" id="{E9D794E5-5F5B-B146-9294-63CB770CF32F}"/>
              </a:ext>
            </a:extLst>
          </p:cNvPr>
          <p:cNvSpPr txBox="1"/>
          <p:nvPr/>
        </p:nvSpPr>
        <p:spPr>
          <a:xfrm>
            <a:off x="2914116" y="6171566"/>
            <a:ext cx="444478" cy="369332"/>
          </a:xfrm>
          <a:prstGeom prst="rect">
            <a:avLst/>
          </a:prstGeom>
          <a:noFill/>
        </p:spPr>
        <p:txBody>
          <a:bodyPr wrap="square" rtlCol="0">
            <a:spAutoFit/>
          </a:bodyPr>
          <a:lstStyle/>
          <a:p>
            <a:pPr algn="ctr"/>
            <a:r>
              <a:rPr lang="en-US" dirty="0"/>
              <a:t>2</a:t>
            </a:r>
          </a:p>
        </p:txBody>
      </p:sp>
      <p:sp>
        <p:nvSpPr>
          <p:cNvPr id="15" name="TextBox 14">
            <a:extLst>
              <a:ext uri="{FF2B5EF4-FFF2-40B4-BE49-F238E27FC236}">
                <a16:creationId xmlns:a16="http://schemas.microsoft.com/office/drawing/2014/main" id="{85200104-74DA-B247-B0E4-9F505873CD0B}"/>
              </a:ext>
            </a:extLst>
          </p:cNvPr>
          <p:cNvSpPr txBox="1"/>
          <p:nvPr/>
        </p:nvSpPr>
        <p:spPr>
          <a:xfrm>
            <a:off x="1977946" y="6171874"/>
            <a:ext cx="444478" cy="369332"/>
          </a:xfrm>
          <a:prstGeom prst="rect">
            <a:avLst/>
          </a:prstGeom>
          <a:noFill/>
        </p:spPr>
        <p:txBody>
          <a:bodyPr wrap="square" rtlCol="0">
            <a:spAutoFit/>
          </a:bodyPr>
          <a:lstStyle/>
          <a:p>
            <a:pPr algn="ctr"/>
            <a:r>
              <a:rPr lang="en-US" dirty="0"/>
              <a:t>1</a:t>
            </a:r>
          </a:p>
        </p:txBody>
      </p:sp>
      <p:sp>
        <p:nvSpPr>
          <p:cNvPr id="5" name="TextBox 4">
            <a:extLst>
              <a:ext uri="{FF2B5EF4-FFF2-40B4-BE49-F238E27FC236}">
                <a16:creationId xmlns:a16="http://schemas.microsoft.com/office/drawing/2014/main" id="{C8B0F769-0895-9F97-2C5C-29582AC2D696}"/>
              </a:ext>
            </a:extLst>
          </p:cNvPr>
          <p:cNvSpPr txBox="1"/>
          <p:nvPr/>
        </p:nvSpPr>
        <p:spPr>
          <a:xfrm>
            <a:off x="6957175" y="6312089"/>
            <a:ext cx="4789713" cy="307777"/>
          </a:xfrm>
          <a:prstGeom prst="rect">
            <a:avLst/>
          </a:prstGeom>
          <a:solidFill>
            <a:schemeClr val="accent5">
              <a:lumMod val="20000"/>
              <a:lumOff val="80000"/>
            </a:schemeClr>
          </a:solidFill>
        </p:spPr>
        <p:txBody>
          <a:bodyPr wrap="square" rtlCol="0">
            <a:spAutoFit/>
          </a:bodyPr>
          <a:lstStyle/>
          <a:p>
            <a:pPr algn="ctr"/>
            <a:r>
              <a:rPr lang="en-US" sz="1400" dirty="0"/>
              <a:t>See: https://</a:t>
            </a:r>
            <a:r>
              <a:rPr lang="en-US" sz="1400" dirty="0" err="1"/>
              <a:t>www.complexity-explorables.org</a:t>
            </a:r>
            <a:r>
              <a:rPr lang="en-US" sz="1400" dirty="0"/>
              <a:t>/</a:t>
            </a:r>
            <a:r>
              <a:rPr lang="en-US" sz="1400" dirty="0" err="1"/>
              <a:t>flongs</a:t>
            </a:r>
            <a:r>
              <a:rPr lang="en-US" sz="1400" dirty="0"/>
              <a:t>/logistic/</a:t>
            </a:r>
          </a:p>
        </p:txBody>
      </p:sp>
    </p:spTree>
    <p:extLst>
      <p:ext uri="{BB962C8B-B14F-4D97-AF65-F5344CB8AC3E}">
        <p14:creationId xmlns:p14="http://schemas.microsoft.com/office/powerpoint/2010/main" val="4004723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2378-FF28-2C43-AA9B-227C62722ECE}"/>
              </a:ext>
            </a:extLst>
          </p:cNvPr>
          <p:cNvSpPr>
            <a:spLocks noGrp="1"/>
          </p:cNvSpPr>
          <p:nvPr>
            <p:ph type="title"/>
          </p:nvPr>
        </p:nvSpPr>
        <p:spPr/>
        <p:txBody>
          <a:bodyPr/>
          <a:lstStyle/>
          <a:p>
            <a:r>
              <a:rPr lang="en-US" dirty="0"/>
              <a:t>Sensitive Dependence on Initial Conditions</a:t>
            </a:r>
          </a:p>
        </p:txBody>
      </p:sp>
      <p:pic>
        <p:nvPicPr>
          <p:cNvPr id="6" name="Content Placeholder 5">
            <a:extLst>
              <a:ext uri="{FF2B5EF4-FFF2-40B4-BE49-F238E27FC236}">
                <a16:creationId xmlns:a16="http://schemas.microsoft.com/office/drawing/2014/main" id="{9CF2FC05-C8A4-0D4F-82C7-3DD816EBAD9B}"/>
              </a:ext>
            </a:extLst>
          </p:cNvPr>
          <p:cNvPicPr>
            <a:picLocks noGrp="1" noChangeAspect="1"/>
          </p:cNvPicPr>
          <p:nvPr>
            <p:ph sz="half" idx="1"/>
          </p:nvPr>
        </p:nvPicPr>
        <p:blipFill>
          <a:blip r:embed="rId2"/>
          <a:stretch>
            <a:fillRect/>
          </a:stretch>
        </p:blipFill>
        <p:spPr>
          <a:xfrm>
            <a:off x="146169" y="1910685"/>
            <a:ext cx="5873631" cy="2910278"/>
          </a:xfrm>
        </p:spPr>
      </p:pic>
      <p:pic>
        <p:nvPicPr>
          <p:cNvPr id="8" name="Content Placeholder 7">
            <a:extLst>
              <a:ext uri="{FF2B5EF4-FFF2-40B4-BE49-F238E27FC236}">
                <a16:creationId xmlns:a16="http://schemas.microsoft.com/office/drawing/2014/main" id="{3B92D0BC-7FB2-0F45-B253-660588299260}"/>
              </a:ext>
            </a:extLst>
          </p:cNvPr>
          <p:cNvPicPr>
            <a:picLocks noGrp="1" noChangeAspect="1"/>
          </p:cNvPicPr>
          <p:nvPr>
            <p:ph sz="half" idx="2"/>
          </p:nvPr>
        </p:nvPicPr>
        <p:blipFill>
          <a:blip r:embed="rId3"/>
          <a:stretch>
            <a:fillRect/>
          </a:stretch>
        </p:blipFill>
        <p:spPr>
          <a:xfrm>
            <a:off x="6307164" y="1825625"/>
            <a:ext cx="4911671" cy="4351338"/>
          </a:xfrm>
        </p:spPr>
      </p:pic>
      <p:pic>
        <p:nvPicPr>
          <p:cNvPr id="10" name="Picture 9">
            <a:extLst>
              <a:ext uri="{FF2B5EF4-FFF2-40B4-BE49-F238E27FC236}">
                <a16:creationId xmlns:a16="http://schemas.microsoft.com/office/drawing/2014/main" id="{B92F2FA7-6434-0644-95F9-4923AAB3C458}"/>
              </a:ext>
            </a:extLst>
          </p:cNvPr>
          <p:cNvPicPr>
            <a:picLocks noChangeAspect="1"/>
          </p:cNvPicPr>
          <p:nvPr/>
        </p:nvPicPr>
        <p:blipFill>
          <a:blip r:embed="rId4"/>
          <a:stretch>
            <a:fillRect/>
          </a:stretch>
        </p:blipFill>
        <p:spPr>
          <a:xfrm>
            <a:off x="251441" y="4945424"/>
            <a:ext cx="5510627" cy="1005840"/>
          </a:xfrm>
          <a:prstGeom prst="rect">
            <a:avLst/>
          </a:prstGeom>
        </p:spPr>
      </p:pic>
      <p:sp>
        <p:nvSpPr>
          <p:cNvPr id="3" name="TextBox 2">
            <a:extLst>
              <a:ext uri="{FF2B5EF4-FFF2-40B4-BE49-F238E27FC236}">
                <a16:creationId xmlns:a16="http://schemas.microsoft.com/office/drawing/2014/main" id="{B9EE125B-E34B-EE96-8FCC-37A6BCE4F1E6}"/>
              </a:ext>
            </a:extLst>
          </p:cNvPr>
          <p:cNvSpPr txBox="1"/>
          <p:nvPr/>
        </p:nvSpPr>
        <p:spPr>
          <a:xfrm>
            <a:off x="611897" y="6185098"/>
            <a:ext cx="4789713" cy="307777"/>
          </a:xfrm>
          <a:prstGeom prst="rect">
            <a:avLst/>
          </a:prstGeom>
          <a:solidFill>
            <a:schemeClr val="accent5">
              <a:lumMod val="20000"/>
              <a:lumOff val="80000"/>
            </a:schemeClr>
          </a:solidFill>
        </p:spPr>
        <p:txBody>
          <a:bodyPr wrap="square" rtlCol="0">
            <a:spAutoFit/>
          </a:bodyPr>
          <a:lstStyle/>
          <a:p>
            <a:pPr algn="ctr"/>
            <a:r>
              <a:rPr lang="en-US" sz="1400" dirty="0"/>
              <a:t>See: https://</a:t>
            </a:r>
            <a:r>
              <a:rPr lang="en-US" sz="1400" dirty="0" err="1"/>
              <a:t>www.complexity-explorables.org</a:t>
            </a:r>
            <a:r>
              <a:rPr lang="en-US" sz="1400" dirty="0"/>
              <a:t>/</a:t>
            </a:r>
            <a:r>
              <a:rPr lang="en-US" sz="1400" dirty="0" err="1"/>
              <a:t>flongs</a:t>
            </a:r>
            <a:r>
              <a:rPr lang="en-US" sz="1400" dirty="0"/>
              <a:t>/logistic/</a:t>
            </a:r>
          </a:p>
        </p:txBody>
      </p:sp>
    </p:spTree>
    <p:extLst>
      <p:ext uri="{BB962C8B-B14F-4D97-AF65-F5344CB8AC3E}">
        <p14:creationId xmlns:p14="http://schemas.microsoft.com/office/powerpoint/2010/main" val="371101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7425-EEF9-EF48-BE40-FAC287746F09}"/>
              </a:ext>
            </a:extLst>
          </p:cNvPr>
          <p:cNvSpPr>
            <a:spLocks noGrp="1"/>
          </p:cNvSpPr>
          <p:nvPr>
            <p:ph type="title"/>
          </p:nvPr>
        </p:nvSpPr>
        <p:spPr/>
        <p:txBody>
          <a:bodyPr/>
          <a:lstStyle/>
          <a:p>
            <a:r>
              <a:rPr lang="en-US" dirty="0"/>
              <a:t>Second Iterate of the Logistic Map</a:t>
            </a:r>
          </a:p>
        </p:txBody>
      </p:sp>
      <p:sp>
        <p:nvSpPr>
          <p:cNvPr id="5" name="TextBox 4">
            <a:extLst>
              <a:ext uri="{FF2B5EF4-FFF2-40B4-BE49-F238E27FC236}">
                <a16:creationId xmlns:a16="http://schemas.microsoft.com/office/drawing/2014/main" id="{4B514FD0-33C2-6D44-B29C-89F4AA3FC552}"/>
              </a:ext>
            </a:extLst>
          </p:cNvPr>
          <p:cNvSpPr txBox="1"/>
          <p:nvPr/>
        </p:nvSpPr>
        <p:spPr>
          <a:xfrm>
            <a:off x="838200" y="1690688"/>
            <a:ext cx="1891352" cy="461665"/>
          </a:xfrm>
          <a:prstGeom prst="rect">
            <a:avLst/>
          </a:prstGeom>
          <a:noFill/>
        </p:spPr>
        <p:txBody>
          <a:bodyPr wrap="square" rtlCol="0">
            <a:spAutoFit/>
          </a:bodyPr>
          <a:lstStyle/>
          <a:p>
            <a:r>
              <a:rPr lang="en-US" sz="2400" dirty="0"/>
              <a:t>First Iterate: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511034F-5670-6541-A18F-F8148033544E}"/>
                  </a:ext>
                </a:extLst>
              </p:cNvPr>
              <p:cNvSpPr txBox="1"/>
              <p:nvPr/>
            </p:nvSpPr>
            <p:spPr>
              <a:xfrm>
                <a:off x="3384645" y="2236424"/>
                <a:ext cx="338521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Sub>
                      <m:r>
                        <a:rPr lang="en-US" sz="2400" b="0" i="1" smtClean="0">
                          <a:latin typeface="Cambria Math" panose="02040503050406030204" pitchFamily="18" charset="0"/>
                          <a:ea typeface="Cambria Math" panose="02040503050406030204" pitchFamily="18" charset="0"/>
                        </a:rPr>
                        <m:t> (1−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Sub>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D511034F-5670-6541-A18F-F8148033544E}"/>
                  </a:ext>
                </a:extLst>
              </p:cNvPr>
              <p:cNvSpPr txBox="1">
                <a:spLocks noRot="1" noChangeAspect="1" noMove="1" noResize="1" noEditPoints="1" noAdjustHandles="1" noChangeArrowheads="1" noChangeShapeType="1" noTextEdit="1"/>
              </p:cNvSpPr>
              <p:nvPr/>
            </p:nvSpPr>
            <p:spPr>
              <a:xfrm>
                <a:off x="3384645" y="2236424"/>
                <a:ext cx="3385214" cy="461665"/>
              </a:xfrm>
              <a:prstGeom prst="rect">
                <a:avLst/>
              </a:prstGeom>
              <a:blipFill>
                <a:blip r:embed="rId2"/>
                <a:stretch>
                  <a:fillRect b="-2162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CAEA237-4E5A-6140-AF01-01CB90C77C51}"/>
              </a:ext>
            </a:extLst>
          </p:cNvPr>
          <p:cNvSpPr txBox="1"/>
          <p:nvPr/>
        </p:nvSpPr>
        <p:spPr>
          <a:xfrm>
            <a:off x="1807585" y="2973114"/>
            <a:ext cx="1492716" cy="461665"/>
          </a:xfrm>
          <a:prstGeom prst="rect">
            <a:avLst/>
          </a:prstGeom>
          <a:noFill/>
        </p:spPr>
        <p:txBody>
          <a:bodyPr wrap="none" rtlCol="0">
            <a:spAutoFit/>
          </a:bodyPr>
          <a:lstStyle/>
          <a:p>
            <a:r>
              <a:rPr lang="en-US" sz="2400" dirty="0"/>
              <a:t>Since also:</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4D3C83-C1C0-894C-A34E-38437F31E05F}"/>
                  </a:ext>
                </a:extLst>
              </p:cNvPr>
              <p:cNvSpPr txBox="1"/>
              <p:nvPr/>
            </p:nvSpPr>
            <p:spPr>
              <a:xfrm>
                <a:off x="3286267" y="2951093"/>
                <a:ext cx="405622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r>
                            <a:rPr lang="en-US" sz="2400" b="0" i="1" smtClean="0">
                              <a:latin typeface="Cambria Math" panose="02040503050406030204" pitchFamily="18" charset="0"/>
                            </a:rPr>
                            <m:t>+2</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 (1−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8" name="TextBox 7">
                <a:extLst>
                  <a:ext uri="{FF2B5EF4-FFF2-40B4-BE49-F238E27FC236}">
                    <a16:creationId xmlns:a16="http://schemas.microsoft.com/office/drawing/2014/main" id="{A54D3C83-C1C0-894C-A34E-38437F31E05F}"/>
                  </a:ext>
                </a:extLst>
              </p:cNvPr>
              <p:cNvSpPr txBox="1">
                <a:spLocks noRot="1" noChangeAspect="1" noMove="1" noResize="1" noEditPoints="1" noAdjustHandles="1" noChangeArrowheads="1" noChangeShapeType="1" noTextEdit="1"/>
              </p:cNvSpPr>
              <p:nvPr/>
            </p:nvSpPr>
            <p:spPr>
              <a:xfrm>
                <a:off x="3286267" y="2951093"/>
                <a:ext cx="4056229" cy="461665"/>
              </a:xfrm>
              <a:prstGeom prst="rect">
                <a:avLst/>
              </a:prstGeom>
              <a:blipFill>
                <a:blip r:embed="rId3"/>
                <a:stretch>
                  <a:fillRect b="-184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37877BE-2105-C749-B6BA-F14F1DD1FFB2}"/>
              </a:ext>
            </a:extLst>
          </p:cNvPr>
          <p:cNvSpPr txBox="1"/>
          <p:nvPr/>
        </p:nvSpPr>
        <p:spPr>
          <a:xfrm>
            <a:off x="2049297" y="3867385"/>
            <a:ext cx="6530168" cy="461665"/>
          </a:xfrm>
          <a:prstGeom prst="rect">
            <a:avLst/>
          </a:prstGeom>
          <a:noFill/>
        </p:spPr>
        <p:txBody>
          <a:bodyPr wrap="square" rtlCol="0">
            <a:spAutoFit/>
          </a:bodyPr>
          <a:lstStyle/>
          <a:p>
            <a:pPr algn="ctr"/>
            <a:r>
              <a:rPr lang="en-US" sz="2400" dirty="0"/>
              <a:t>We can obtain the Second Iterate:</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FA64D23-684C-3E4F-B7AC-03D978E0A835}"/>
                  </a:ext>
                </a:extLst>
              </p:cNvPr>
              <p:cNvSpPr txBox="1"/>
              <p:nvPr/>
            </p:nvSpPr>
            <p:spPr>
              <a:xfrm>
                <a:off x="2126203" y="4645869"/>
                <a:ext cx="700414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r>
                            <a:rPr lang="en-US" sz="2400" b="0" i="1" smtClean="0">
                              <a:latin typeface="Cambria Math" panose="02040503050406030204" pitchFamily="18" charset="0"/>
                            </a:rPr>
                            <m:t>+2</m:t>
                          </m:r>
                        </m:sub>
                      </m:sSub>
                      <m:r>
                        <a:rPr lang="en-US" sz="2400" b="0" i="1" smtClean="0">
                          <a:latin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Sub>
                      <m:r>
                        <a:rPr lang="en-US" sz="2400" b="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𝜆</m:t>
                          </m:r>
                        </m:e>
                        <m:sup>
                          <m:r>
                            <a:rPr lang="en-US" sz="2400" i="1">
                              <a:latin typeface="Cambria Math" panose="02040503050406030204" pitchFamily="18" charset="0"/>
                              <a:ea typeface="Cambria Math" panose="02040503050406030204" pitchFamily="18" charset="0"/>
                            </a:rPr>
                            <m:t>2</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+1</m:t>
                          </m:r>
                        </m:e>
                      </m:d>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+2</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3</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up>
                          <m:r>
                            <a:rPr lang="en-US" sz="2400" b="0" i="1" smtClean="0">
                              <a:latin typeface="Cambria Math" panose="02040503050406030204" pitchFamily="18" charset="0"/>
                              <a:ea typeface="Cambria Math" panose="02040503050406030204" pitchFamily="18" charset="0"/>
                            </a:rPr>
                            <m:t>3</m:t>
                          </m:r>
                        </m:sup>
                      </m:sSub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3</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up>
                          <m:r>
                            <a:rPr lang="en-US" sz="2400" b="0" i="1" smtClean="0">
                              <a:latin typeface="Cambria Math" panose="02040503050406030204" pitchFamily="18" charset="0"/>
                              <a:ea typeface="Cambria Math" panose="02040503050406030204" pitchFamily="18" charset="0"/>
                            </a:rPr>
                            <m:t>4</m:t>
                          </m:r>
                        </m:sup>
                      </m:sSubSup>
                    </m:oMath>
                  </m:oMathPara>
                </a14:m>
                <a:endParaRPr lang="en-US" sz="2400" b="0" dirty="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BFA64D23-684C-3E4F-B7AC-03D978E0A835}"/>
                  </a:ext>
                </a:extLst>
              </p:cNvPr>
              <p:cNvSpPr txBox="1">
                <a:spLocks noRot="1" noChangeAspect="1" noMove="1" noResize="1" noEditPoints="1" noAdjustHandles="1" noChangeArrowheads="1" noChangeShapeType="1" noTextEdit="1"/>
              </p:cNvSpPr>
              <p:nvPr/>
            </p:nvSpPr>
            <p:spPr>
              <a:xfrm>
                <a:off x="2126203" y="4645869"/>
                <a:ext cx="7004148" cy="461665"/>
              </a:xfrm>
              <a:prstGeom prst="rect">
                <a:avLst/>
              </a:prstGeom>
              <a:blipFill>
                <a:blip r:embed="rId4"/>
                <a:stretch>
                  <a:fillRect b="-18919"/>
                </a:stretch>
              </a:blipFill>
            </p:spPr>
            <p:txBody>
              <a:bodyPr/>
              <a:lstStyle/>
              <a:p>
                <a:r>
                  <a:rPr lang="en-US">
                    <a:noFill/>
                  </a:rPr>
                  <a:t> </a:t>
                </a:r>
              </a:p>
            </p:txBody>
          </p:sp>
        </mc:Fallback>
      </mc:AlternateContent>
      <p:sp>
        <p:nvSpPr>
          <p:cNvPr id="19" name="Curved Left Arrow 18">
            <a:extLst>
              <a:ext uri="{FF2B5EF4-FFF2-40B4-BE49-F238E27FC236}">
                <a16:creationId xmlns:a16="http://schemas.microsoft.com/office/drawing/2014/main" id="{562AA63F-91B0-4C40-86DD-B076D69879FE}"/>
              </a:ext>
            </a:extLst>
          </p:cNvPr>
          <p:cNvSpPr/>
          <p:nvPr/>
        </p:nvSpPr>
        <p:spPr>
          <a:xfrm>
            <a:off x="7180952" y="2341726"/>
            <a:ext cx="731520" cy="1071032"/>
          </a:xfrm>
          <a:prstGeom prst="curvedLeftArrow">
            <a:avLst>
              <a:gd name="adj1" fmla="val 25000"/>
              <a:gd name="adj2" fmla="val 50000"/>
              <a:gd name="adj3" fmla="val 30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41E0F3CF-19FA-464A-8829-7F977FAD3D38}"/>
              </a:ext>
            </a:extLst>
          </p:cNvPr>
          <p:cNvSpPr txBox="1"/>
          <p:nvPr/>
        </p:nvSpPr>
        <p:spPr>
          <a:xfrm>
            <a:off x="8134064" y="2548204"/>
            <a:ext cx="1992573" cy="461665"/>
          </a:xfrm>
          <a:prstGeom prst="rect">
            <a:avLst/>
          </a:prstGeom>
          <a:noFill/>
        </p:spPr>
        <p:txBody>
          <a:bodyPr wrap="square" rtlCol="0">
            <a:spAutoFit/>
          </a:bodyPr>
          <a:lstStyle/>
          <a:p>
            <a:r>
              <a:rPr lang="en-US" sz="2400" dirty="0"/>
              <a:t>(Substitute)</a:t>
            </a:r>
          </a:p>
        </p:txBody>
      </p:sp>
      <p:sp>
        <p:nvSpPr>
          <p:cNvPr id="21" name="TextBox 20">
            <a:extLst>
              <a:ext uri="{FF2B5EF4-FFF2-40B4-BE49-F238E27FC236}">
                <a16:creationId xmlns:a16="http://schemas.microsoft.com/office/drawing/2014/main" id="{A2048B28-D6A6-F24B-AC9A-6C15BA40E928}"/>
              </a:ext>
            </a:extLst>
          </p:cNvPr>
          <p:cNvSpPr txBox="1"/>
          <p:nvPr/>
        </p:nvSpPr>
        <p:spPr>
          <a:xfrm>
            <a:off x="2126203" y="5388339"/>
            <a:ext cx="7408461" cy="461665"/>
          </a:xfrm>
          <a:prstGeom prst="rect">
            <a:avLst/>
          </a:prstGeom>
          <a:noFill/>
        </p:spPr>
        <p:txBody>
          <a:bodyPr wrap="square" rtlCol="0">
            <a:spAutoFit/>
          </a:bodyPr>
          <a:lstStyle/>
          <a:p>
            <a:pPr algn="ctr"/>
            <a:r>
              <a:rPr lang="en-US" sz="2400" dirty="0"/>
              <a:t>The second iterate is a quartic equation and its slope is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57DF0B4-5F48-B944-9082-53C06C749E8C}"/>
                  </a:ext>
                </a:extLst>
              </p:cNvPr>
              <p:cNvSpPr txBox="1"/>
              <p:nvPr/>
            </p:nvSpPr>
            <p:spPr>
              <a:xfrm>
                <a:off x="7530139" y="3890126"/>
                <a:ext cx="20986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𝐹</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oMath>
                  </m:oMathPara>
                </a14:m>
                <a:endParaRPr lang="en-US" sz="2400" dirty="0"/>
              </a:p>
            </p:txBody>
          </p:sp>
        </mc:Choice>
        <mc:Fallback xmlns="">
          <p:sp>
            <p:nvSpPr>
              <p:cNvPr id="22" name="TextBox 21">
                <a:extLst>
                  <a:ext uri="{FF2B5EF4-FFF2-40B4-BE49-F238E27FC236}">
                    <a16:creationId xmlns:a16="http://schemas.microsoft.com/office/drawing/2014/main" id="{457DF0B4-5F48-B944-9082-53C06C749E8C}"/>
                  </a:ext>
                </a:extLst>
              </p:cNvPr>
              <p:cNvSpPr txBox="1">
                <a:spLocks noRot="1" noChangeAspect="1" noMove="1" noResize="1" noEditPoints="1" noAdjustHandles="1" noChangeArrowheads="1" noChangeShapeType="1" noTextEdit="1"/>
              </p:cNvSpPr>
              <p:nvPr/>
            </p:nvSpPr>
            <p:spPr>
              <a:xfrm>
                <a:off x="7530139" y="3890126"/>
                <a:ext cx="2098651" cy="461665"/>
              </a:xfrm>
              <a:prstGeom prst="rect">
                <a:avLst/>
              </a:prstGeom>
              <a:blipFill>
                <a:blip r:embed="rId5"/>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DCBB10-FA31-6B44-894F-0D7D914444AA}"/>
                  </a:ext>
                </a:extLst>
              </p:cNvPr>
              <p:cNvSpPr txBox="1"/>
              <p:nvPr/>
            </p:nvSpPr>
            <p:spPr>
              <a:xfrm>
                <a:off x="3502330" y="1690687"/>
                <a:ext cx="20986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𝐹</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oMath>
                  </m:oMathPara>
                </a14:m>
                <a:endParaRPr lang="en-US" sz="2400" dirty="0"/>
              </a:p>
            </p:txBody>
          </p:sp>
        </mc:Choice>
        <mc:Fallback xmlns="">
          <p:sp>
            <p:nvSpPr>
              <p:cNvPr id="24" name="TextBox 23">
                <a:extLst>
                  <a:ext uri="{FF2B5EF4-FFF2-40B4-BE49-F238E27FC236}">
                    <a16:creationId xmlns:a16="http://schemas.microsoft.com/office/drawing/2014/main" id="{B0DCBB10-FA31-6B44-894F-0D7D914444AA}"/>
                  </a:ext>
                </a:extLst>
              </p:cNvPr>
              <p:cNvSpPr txBox="1">
                <a:spLocks noRot="1" noChangeAspect="1" noMove="1" noResize="1" noEditPoints="1" noAdjustHandles="1" noChangeArrowheads="1" noChangeShapeType="1" noTextEdit="1"/>
              </p:cNvSpPr>
              <p:nvPr/>
            </p:nvSpPr>
            <p:spPr>
              <a:xfrm>
                <a:off x="3502330" y="1690687"/>
                <a:ext cx="2098651" cy="461665"/>
              </a:xfrm>
              <a:prstGeom prst="rect">
                <a:avLst/>
              </a:prstGeom>
              <a:blipFill>
                <a:blip r:embed="rId6"/>
                <a:stretch>
                  <a:fillRect b="-18919"/>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04CE6D5E-562D-0D48-8087-016B13D6F18C}"/>
              </a:ext>
            </a:extLst>
          </p:cNvPr>
          <p:cNvSpPr txBox="1"/>
          <p:nvPr/>
        </p:nvSpPr>
        <p:spPr>
          <a:xfrm>
            <a:off x="5671115" y="1712762"/>
            <a:ext cx="495649" cy="461665"/>
          </a:xfrm>
          <a:prstGeom prst="rect">
            <a:avLst/>
          </a:prstGeom>
          <a:noFill/>
        </p:spPr>
        <p:txBody>
          <a:bodyPr wrap="none" rtlCol="0">
            <a:spAutoFit/>
          </a:bodyPr>
          <a:lstStyle/>
          <a:p>
            <a:r>
              <a:rPr lang="en-US" sz="2400" dirty="0"/>
              <a:t>Or</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70175D-B9C4-624C-9A41-733DAC83B14C}"/>
                  </a:ext>
                </a:extLst>
              </p:cNvPr>
              <p:cNvSpPr txBox="1"/>
              <p:nvPr/>
            </p:nvSpPr>
            <p:spPr>
              <a:xfrm>
                <a:off x="2530516" y="6044082"/>
                <a:ext cx="7004148" cy="461665"/>
              </a:xfrm>
              <a:prstGeom prst="rect">
                <a:avLst/>
              </a:prstGeom>
              <a:noFill/>
            </p:spPr>
            <p:txBody>
              <a:bodyPr wrap="square" rtlCol="0">
                <a:spAutoFit/>
              </a:bodyPr>
              <a:lstStyle/>
              <a:p>
                <a:r>
                  <a:rPr lang="en-US" sz="2400" b="0" dirty="0"/>
                  <a:t>Slope </a:t>
                </a:r>
                <a14:m>
                  <m:oMath xmlns:m="http://schemas.openxmlformats.org/officeDocument/2006/math">
                    <m:r>
                      <a:rPr lang="en-US" sz="2400" b="0" i="1" smtClean="0">
                        <a:latin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sSup>
                      <m:sSupPr>
                        <m:ctrlPr>
                          <a:rPr lang="en-US" sz="2400" i="1">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2 </m:t>
                        </m:r>
                        <m:r>
                          <a:rPr lang="en-US" sz="2400" i="1">
                            <a:latin typeface="Cambria Math" panose="02040503050406030204" pitchFamily="18" charset="0"/>
                            <a:ea typeface="Cambria Math" panose="02040503050406030204" pitchFamily="18" charset="0"/>
                          </a:rPr>
                          <m:t>𝜆</m:t>
                        </m:r>
                      </m:e>
                      <m:sup>
                        <m:r>
                          <a:rPr lang="en-US" sz="2400" i="1">
                            <a:latin typeface="Cambria Math" panose="02040503050406030204" pitchFamily="18" charset="0"/>
                            <a:ea typeface="Cambria Math" panose="02040503050406030204" pitchFamily="18" charset="0"/>
                          </a:rPr>
                          <m:t>2</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+1</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Sub>
                    <m:r>
                      <a:rPr lang="en-US" sz="2400" b="0" i="1" smtClean="0">
                        <a:latin typeface="Cambria Math" panose="02040503050406030204" pitchFamily="18" charset="0"/>
                        <a:ea typeface="Cambria Math" panose="02040503050406030204" pitchFamily="18" charset="0"/>
                      </a:rPr>
                      <m:t>+6</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3</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ea typeface="Cambria Math" panose="02040503050406030204" pitchFamily="18" charset="0"/>
                          </a:rPr>
                          <m:t>3</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𝑛</m:t>
                        </m:r>
                      </m:sub>
                      <m:sup>
                        <m:r>
                          <a:rPr lang="en-US" sz="2400" b="0" i="1" smtClean="0">
                            <a:latin typeface="Cambria Math" panose="02040503050406030204" pitchFamily="18" charset="0"/>
                            <a:ea typeface="Cambria Math" panose="02040503050406030204" pitchFamily="18" charset="0"/>
                          </a:rPr>
                          <m:t>3</m:t>
                        </m:r>
                      </m:sup>
                    </m:sSubSup>
                  </m:oMath>
                </a14:m>
                <a:endParaRPr lang="en-US" sz="2400" b="0" dirty="0">
                  <a:ea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1B70175D-B9C4-624C-9A41-733DAC83B14C}"/>
                  </a:ext>
                </a:extLst>
              </p:cNvPr>
              <p:cNvSpPr txBox="1">
                <a:spLocks noRot="1" noChangeAspect="1" noMove="1" noResize="1" noEditPoints="1" noAdjustHandles="1" noChangeArrowheads="1" noChangeShapeType="1" noTextEdit="1"/>
              </p:cNvSpPr>
              <p:nvPr/>
            </p:nvSpPr>
            <p:spPr>
              <a:xfrm>
                <a:off x="2530516" y="6044082"/>
                <a:ext cx="7004148" cy="461665"/>
              </a:xfrm>
              <a:prstGeom prst="rect">
                <a:avLst/>
              </a:prstGeom>
              <a:blipFill>
                <a:blip r:embed="rId7"/>
                <a:stretch>
                  <a:fillRect l="-1266" t="-8108" b="-29730"/>
                </a:stretch>
              </a:blipFill>
            </p:spPr>
            <p:txBody>
              <a:bodyPr/>
              <a:lstStyle/>
              <a:p>
                <a:r>
                  <a:rPr lang="en-US">
                    <a:noFill/>
                  </a:rPr>
                  <a:t> </a:t>
                </a:r>
              </a:p>
            </p:txBody>
          </p:sp>
        </mc:Fallback>
      </mc:AlternateContent>
    </p:spTree>
    <p:extLst>
      <p:ext uri="{BB962C8B-B14F-4D97-AF65-F5344CB8AC3E}">
        <p14:creationId xmlns:p14="http://schemas.microsoft.com/office/powerpoint/2010/main" val="3512138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B98ED294-5B59-D746-A6F4-C84B3D864C07}"/>
              </a:ext>
            </a:extLst>
          </p:cNvPr>
          <p:cNvCxnSpPr/>
          <p:nvPr/>
        </p:nvCxnSpPr>
        <p:spPr>
          <a:xfrm>
            <a:off x="6730618" y="3591643"/>
            <a:ext cx="0" cy="2834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8B7F736-CE3C-A241-A5BD-F4C6B0271D16}"/>
              </a:ext>
            </a:extLst>
          </p:cNvPr>
          <p:cNvCxnSpPr/>
          <p:nvPr/>
        </p:nvCxnSpPr>
        <p:spPr>
          <a:xfrm>
            <a:off x="6421272" y="3593916"/>
            <a:ext cx="0" cy="2834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6559870-BAC5-2E41-973E-BEF39587AEA2}"/>
              </a:ext>
            </a:extLst>
          </p:cNvPr>
          <p:cNvCxnSpPr/>
          <p:nvPr/>
        </p:nvCxnSpPr>
        <p:spPr>
          <a:xfrm>
            <a:off x="5804838" y="3607563"/>
            <a:ext cx="0" cy="2834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E5B7C7F-4834-8D43-B058-F7ED8D896001}"/>
              </a:ext>
            </a:extLst>
          </p:cNvPr>
          <p:cNvSpPr/>
          <p:nvPr/>
        </p:nvSpPr>
        <p:spPr>
          <a:xfrm>
            <a:off x="4476466" y="3606609"/>
            <a:ext cx="2825086" cy="28250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05F07B0-EF81-F848-8A6C-C00B352D332A}"/>
              </a:ext>
            </a:extLst>
          </p:cNvPr>
          <p:cNvCxnSpPr>
            <a:cxnSpLocks/>
            <a:stCxn id="12" idx="0"/>
          </p:cNvCxnSpPr>
          <p:nvPr/>
        </p:nvCxnSpPr>
        <p:spPr>
          <a:xfrm flipV="1">
            <a:off x="4449170" y="3620256"/>
            <a:ext cx="2825086" cy="2794189"/>
          </a:xfrm>
          <a:prstGeom prst="line">
            <a:avLst/>
          </a:prstGeom>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78012816-B60B-5846-A120-C4DFEB2DCB20}"/>
              </a:ext>
            </a:extLst>
          </p:cNvPr>
          <p:cNvSpPr/>
          <p:nvPr/>
        </p:nvSpPr>
        <p:spPr>
          <a:xfrm>
            <a:off x="4449170" y="4026087"/>
            <a:ext cx="2784143" cy="2388358"/>
          </a:xfrm>
          <a:custGeom>
            <a:avLst/>
            <a:gdLst>
              <a:gd name="connsiteX0" fmla="*/ 0 w 2784143"/>
              <a:gd name="connsiteY0" fmla="*/ 1869743 h 1869743"/>
              <a:gd name="connsiteX1" fmla="*/ 1460311 w 2784143"/>
              <a:gd name="connsiteY1" fmla="*/ 0 h 1869743"/>
              <a:gd name="connsiteX2" fmla="*/ 2784143 w 2784143"/>
              <a:gd name="connsiteY2" fmla="*/ 1869743 h 1869743"/>
              <a:gd name="connsiteX0" fmla="*/ 0 w 2784143"/>
              <a:gd name="connsiteY0" fmla="*/ 2361063 h 2361063"/>
              <a:gd name="connsiteX1" fmla="*/ 1542198 w 2784143"/>
              <a:gd name="connsiteY1" fmla="*/ 0 h 2361063"/>
              <a:gd name="connsiteX2" fmla="*/ 2784143 w 2784143"/>
              <a:gd name="connsiteY2" fmla="*/ 2361063 h 2361063"/>
              <a:gd name="connsiteX0" fmla="*/ 0 w 2784143"/>
              <a:gd name="connsiteY0" fmla="*/ 1883392 h 1883392"/>
              <a:gd name="connsiteX1" fmla="*/ 1528551 w 2784143"/>
              <a:gd name="connsiteY1" fmla="*/ 0 h 1883392"/>
              <a:gd name="connsiteX2" fmla="*/ 2784143 w 2784143"/>
              <a:gd name="connsiteY2" fmla="*/ 1883392 h 1883392"/>
              <a:gd name="connsiteX0" fmla="*/ 0 w 2784143"/>
              <a:gd name="connsiteY0" fmla="*/ 2320120 h 2320120"/>
              <a:gd name="connsiteX1" fmla="*/ 1610438 w 2784143"/>
              <a:gd name="connsiteY1" fmla="*/ 0 h 2320120"/>
              <a:gd name="connsiteX2" fmla="*/ 2784143 w 2784143"/>
              <a:gd name="connsiteY2" fmla="*/ 2320120 h 2320120"/>
              <a:gd name="connsiteX0" fmla="*/ 0 w 2784143"/>
              <a:gd name="connsiteY0" fmla="*/ 2306472 h 2306472"/>
              <a:gd name="connsiteX1" fmla="*/ 1610438 w 2784143"/>
              <a:gd name="connsiteY1" fmla="*/ 0 h 2306472"/>
              <a:gd name="connsiteX2" fmla="*/ 2784143 w 2784143"/>
              <a:gd name="connsiteY2" fmla="*/ 2306472 h 2306472"/>
              <a:gd name="connsiteX0" fmla="*/ 0 w 2784143"/>
              <a:gd name="connsiteY0" fmla="*/ 1828800 h 1828800"/>
              <a:gd name="connsiteX1" fmla="*/ 1555847 w 2784143"/>
              <a:gd name="connsiteY1" fmla="*/ 0 h 1828800"/>
              <a:gd name="connsiteX2" fmla="*/ 2784143 w 2784143"/>
              <a:gd name="connsiteY2" fmla="*/ 1828800 h 1828800"/>
              <a:gd name="connsiteX0" fmla="*/ 0 w 2784143"/>
              <a:gd name="connsiteY0" fmla="*/ 2388358 h 2388358"/>
              <a:gd name="connsiteX1" fmla="*/ 1542200 w 2784143"/>
              <a:gd name="connsiteY1" fmla="*/ 0 h 2388358"/>
              <a:gd name="connsiteX2" fmla="*/ 2784143 w 2784143"/>
              <a:gd name="connsiteY2" fmla="*/ 2388358 h 2388358"/>
            </a:gdLst>
            <a:ahLst/>
            <a:cxnLst>
              <a:cxn ang="0">
                <a:pos x="connsiteX0" y="connsiteY0"/>
              </a:cxn>
              <a:cxn ang="0">
                <a:pos x="connsiteX1" y="connsiteY1"/>
              </a:cxn>
              <a:cxn ang="0">
                <a:pos x="connsiteX2" y="connsiteY2"/>
              </a:cxn>
            </a:cxnLst>
            <a:rect l="l" t="t" r="r" b="b"/>
            <a:pathLst>
              <a:path w="2784143" h="2388358">
                <a:moveTo>
                  <a:pt x="0" y="2388358"/>
                </a:moveTo>
                <a:cubicBezTo>
                  <a:pt x="498143" y="1453486"/>
                  <a:pt x="1078176" y="0"/>
                  <a:pt x="1542200" y="0"/>
                </a:cubicBezTo>
                <a:cubicBezTo>
                  <a:pt x="2006224" y="0"/>
                  <a:pt x="2354239" y="1453486"/>
                  <a:pt x="2784143" y="23883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4E3C0CEB-7594-9548-A38C-0D73F6F57EA8}"/>
              </a:ext>
            </a:extLst>
          </p:cNvPr>
          <p:cNvCxnSpPr/>
          <p:nvPr/>
        </p:nvCxnSpPr>
        <p:spPr>
          <a:xfrm>
            <a:off x="5829865" y="246116"/>
            <a:ext cx="0" cy="2834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E2A5C46E-6349-8744-B6D7-22CB9ABFF15F}"/>
              </a:ext>
            </a:extLst>
          </p:cNvPr>
          <p:cNvGrpSpPr/>
          <p:nvPr/>
        </p:nvGrpSpPr>
        <p:grpSpPr>
          <a:xfrm>
            <a:off x="4449170" y="272668"/>
            <a:ext cx="2838735" cy="2866031"/>
            <a:chOff x="4449170" y="339379"/>
            <a:chExt cx="2838735" cy="2866031"/>
          </a:xfrm>
        </p:grpSpPr>
        <p:sp>
          <p:nvSpPr>
            <p:cNvPr id="4" name="Rectangle 3">
              <a:extLst>
                <a:ext uri="{FF2B5EF4-FFF2-40B4-BE49-F238E27FC236}">
                  <a16:creationId xmlns:a16="http://schemas.microsoft.com/office/drawing/2014/main" id="{7B279F26-5F31-6F4A-88E4-7C32F173AD7F}"/>
                </a:ext>
              </a:extLst>
            </p:cNvPr>
            <p:cNvSpPr/>
            <p:nvPr/>
          </p:nvSpPr>
          <p:spPr>
            <a:xfrm>
              <a:off x="4462819" y="355071"/>
              <a:ext cx="2825086" cy="28250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E69AE3E-13A0-2248-A99B-A804EA6E07F4}"/>
                </a:ext>
              </a:extLst>
            </p:cNvPr>
            <p:cNvCxnSpPr/>
            <p:nvPr/>
          </p:nvCxnSpPr>
          <p:spPr>
            <a:xfrm>
              <a:off x="6755641" y="339379"/>
              <a:ext cx="0" cy="2834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8D51FF-E86C-604E-BF25-AA43BBD6266C}"/>
                </a:ext>
              </a:extLst>
            </p:cNvPr>
            <p:cNvCxnSpPr/>
            <p:nvPr/>
          </p:nvCxnSpPr>
          <p:spPr>
            <a:xfrm>
              <a:off x="6418999" y="341652"/>
              <a:ext cx="0" cy="2834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364391-0169-BF49-AF0A-B3889FA28DEF}"/>
                </a:ext>
              </a:extLst>
            </p:cNvPr>
            <p:cNvCxnSpPr/>
            <p:nvPr/>
          </p:nvCxnSpPr>
          <p:spPr>
            <a:xfrm flipV="1">
              <a:off x="4449170" y="380323"/>
              <a:ext cx="2825086" cy="2825086"/>
            </a:xfrm>
            <a:prstGeom prst="line">
              <a:avLst/>
            </a:prstGeom>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1E483B63-705D-2E41-ACF5-D81A16E854AF}"/>
                </a:ext>
              </a:extLst>
            </p:cNvPr>
            <p:cNvSpPr/>
            <p:nvPr/>
          </p:nvSpPr>
          <p:spPr>
            <a:xfrm>
              <a:off x="4476466" y="857864"/>
              <a:ext cx="2811438" cy="2347546"/>
            </a:xfrm>
            <a:custGeom>
              <a:avLst/>
              <a:gdLst>
                <a:gd name="connsiteX0" fmla="*/ 0 w 2784143"/>
                <a:gd name="connsiteY0" fmla="*/ 1869743 h 1869743"/>
                <a:gd name="connsiteX1" fmla="*/ 1460311 w 2784143"/>
                <a:gd name="connsiteY1" fmla="*/ 0 h 1869743"/>
                <a:gd name="connsiteX2" fmla="*/ 2784143 w 2784143"/>
                <a:gd name="connsiteY2" fmla="*/ 1869743 h 1869743"/>
                <a:gd name="connsiteX0" fmla="*/ 0 w 2784143"/>
                <a:gd name="connsiteY0" fmla="*/ 1869743 h 1869743"/>
                <a:gd name="connsiteX1" fmla="*/ 1433016 w 2784143"/>
                <a:gd name="connsiteY1" fmla="*/ 0 h 1869743"/>
                <a:gd name="connsiteX2" fmla="*/ 2784143 w 2784143"/>
                <a:gd name="connsiteY2" fmla="*/ 1869743 h 1869743"/>
                <a:gd name="connsiteX0" fmla="*/ 0 w 2784143"/>
                <a:gd name="connsiteY0" fmla="*/ 1968274 h 1968274"/>
                <a:gd name="connsiteX1" fmla="*/ 1433016 w 2784143"/>
                <a:gd name="connsiteY1" fmla="*/ 98531 h 1968274"/>
                <a:gd name="connsiteX2" fmla="*/ 1951630 w 2784143"/>
                <a:gd name="connsiteY2" fmla="*/ 439724 h 1968274"/>
                <a:gd name="connsiteX3" fmla="*/ 2784143 w 2784143"/>
                <a:gd name="connsiteY3" fmla="*/ 1968274 h 1968274"/>
                <a:gd name="connsiteX0" fmla="*/ 0 w 2784143"/>
                <a:gd name="connsiteY0" fmla="*/ 1968274 h 1968274"/>
                <a:gd name="connsiteX1" fmla="*/ 859809 w 2784143"/>
                <a:gd name="connsiteY1" fmla="*/ 480668 h 1968274"/>
                <a:gd name="connsiteX2" fmla="*/ 1433016 w 2784143"/>
                <a:gd name="connsiteY2" fmla="*/ 98531 h 1968274"/>
                <a:gd name="connsiteX3" fmla="*/ 1951630 w 2784143"/>
                <a:gd name="connsiteY3" fmla="*/ 439724 h 1968274"/>
                <a:gd name="connsiteX4" fmla="*/ 2784143 w 2784143"/>
                <a:gd name="connsiteY4" fmla="*/ 1968274 h 1968274"/>
                <a:gd name="connsiteX0" fmla="*/ 0 w 2784143"/>
                <a:gd name="connsiteY0" fmla="*/ 1869806 h 1869806"/>
                <a:gd name="connsiteX1" fmla="*/ 859809 w 2784143"/>
                <a:gd name="connsiteY1" fmla="*/ 382200 h 1869806"/>
                <a:gd name="connsiteX2" fmla="*/ 1433016 w 2784143"/>
                <a:gd name="connsiteY2" fmla="*/ 63 h 1869806"/>
                <a:gd name="connsiteX3" fmla="*/ 2006221 w 2784143"/>
                <a:gd name="connsiteY3" fmla="*/ 368551 h 1869806"/>
                <a:gd name="connsiteX4" fmla="*/ 2784143 w 2784143"/>
                <a:gd name="connsiteY4" fmla="*/ 1869806 h 1869806"/>
                <a:gd name="connsiteX0" fmla="*/ 0 w 2784143"/>
                <a:gd name="connsiteY0" fmla="*/ 1596207 h 1596207"/>
                <a:gd name="connsiteX1" fmla="*/ 859809 w 2784143"/>
                <a:gd name="connsiteY1" fmla="*/ 108601 h 1596207"/>
                <a:gd name="connsiteX2" fmla="*/ 1446664 w 2784143"/>
                <a:gd name="connsiteY2" fmla="*/ 340614 h 1596207"/>
                <a:gd name="connsiteX3" fmla="*/ 2006221 w 2784143"/>
                <a:gd name="connsiteY3" fmla="*/ 94952 h 1596207"/>
                <a:gd name="connsiteX4" fmla="*/ 2784143 w 2784143"/>
                <a:gd name="connsiteY4" fmla="*/ 1596207 h 1596207"/>
                <a:gd name="connsiteX0" fmla="*/ 0 w 2784143"/>
                <a:gd name="connsiteY0" fmla="*/ 2041306 h 2041306"/>
                <a:gd name="connsiteX1" fmla="*/ 859809 w 2784143"/>
                <a:gd name="connsiteY1" fmla="*/ 553700 h 2041306"/>
                <a:gd name="connsiteX2" fmla="*/ 1446664 w 2784143"/>
                <a:gd name="connsiteY2" fmla="*/ 785713 h 2041306"/>
                <a:gd name="connsiteX3" fmla="*/ 2033516 w 2784143"/>
                <a:gd name="connsiteY3" fmla="*/ 62379 h 2041306"/>
                <a:gd name="connsiteX4" fmla="*/ 2784143 w 2784143"/>
                <a:gd name="connsiteY4" fmla="*/ 2041306 h 2041306"/>
                <a:gd name="connsiteX0" fmla="*/ 0 w 2784143"/>
                <a:gd name="connsiteY0" fmla="*/ 2037936 h 2037936"/>
                <a:gd name="connsiteX1" fmla="*/ 873457 w 2784143"/>
                <a:gd name="connsiteY1" fmla="*/ 127250 h 2037936"/>
                <a:gd name="connsiteX2" fmla="*/ 1446664 w 2784143"/>
                <a:gd name="connsiteY2" fmla="*/ 782343 h 2037936"/>
                <a:gd name="connsiteX3" fmla="*/ 2033516 w 2784143"/>
                <a:gd name="connsiteY3" fmla="*/ 59009 h 2037936"/>
                <a:gd name="connsiteX4" fmla="*/ 2784143 w 2784143"/>
                <a:gd name="connsiteY4" fmla="*/ 2037936 h 2037936"/>
                <a:gd name="connsiteX0" fmla="*/ 0 w 2784143"/>
                <a:gd name="connsiteY0" fmla="*/ 2288407 h 2288407"/>
                <a:gd name="connsiteX1" fmla="*/ 873457 w 2784143"/>
                <a:gd name="connsiteY1" fmla="*/ 377721 h 2288407"/>
                <a:gd name="connsiteX2" fmla="*/ 1446664 w 2784143"/>
                <a:gd name="connsiteY2" fmla="*/ 1032814 h 2288407"/>
                <a:gd name="connsiteX3" fmla="*/ 2101754 w 2784143"/>
                <a:gd name="connsiteY3" fmla="*/ 50173 h 2288407"/>
                <a:gd name="connsiteX4" fmla="*/ 2784143 w 2784143"/>
                <a:gd name="connsiteY4" fmla="*/ 2288407 h 2288407"/>
                <a:gd name="connsiteX0" fmla="*/ 0 w 2784143"/>
                <a:gd name="connsiteY0" fmla="*/ 2286945 h 2286945"/>
                <a:gd name="connsiteX1" fmla="*/ 887105 w 2784143"/>
                <a:gd name="connsiteY1" fmla="*/ 103303 h 2286945"/>
                <a:gd name="connsiteX2" fmla="*/ 1446664 w 2784143"/>
                <a:gd name="connsiteY2" fmla="*/ 1031352 h 2286945"/>
                <a:gd name="connsiteX3" fmla="*/ 2101754 w 2784143"/>
                <a:gd name="connsiteY3" fmla="*/ 48711 h 2286945"/>
                <a:gd name="connsiteX4" fmla="*/ 2784143 w 2784143"/>
                <a:gd name="connsiteY4" fmla="*/ 2286945 h 2286945"/>
                <a:gd name="connsiteX0" fmla="*/ 0 w 2784143"/>
                <a:gd name="connsiteY0" fmla="*/ 2238482 h 2238482"/>
                <a:gd name="connsiteX1" fmla="*/ 887105 w 2784143"/>
                <a:gd name="connsiteY1" fmla="*/ 54840 h 2238482"/>
                <a:gd name="connsiteX2" fmla="*/ 1446664 w 2784143"/>
                <a:gd name="connsiteY2" fmla="*/ 982889 h 2238482"/>
                <a:gd name="connsiteX3" fmla="*/ 2101754 w 2784143"/>
                <a:gd name="connsiteY3" fmla="*/ 248 h 2238482"/>
                <a:gd name="connsiteX4" fmla="*/ 2483893 w 2784143"/>
                <a:gd name="connsiteY4" fmla="*/ 1092071 h 2238482"/>
                <a:gd name="connsiteX5" fmla="*/ 2784143 w 2784143"/>
                <a:gd name="connsiteY5" fmla="*/ 2238482 h 2238482"/>
                <a:gd name="connsiteX0" fmla="*/ 0 w 2784143"/>
                <a:gd name="connsiteY0" fmla="*/ 2238482 h 2238482"/>
                <a:gd name="connsiteX1" fmla="*/ 504967 w 2784143"/>
                <a:gd name="connsiteY1" fmla="*/ 846410 h 2238482"/>
                <a:gd name="connsiteX2" fmla="*/ 887105 w 2784143"/>
                <a:gd name="connsiteY2" fmla="*/ 54840 h 2238482"/>
                <a:gd name="connsiteX3" fmla="*/ 1446664 w 2784143"/>
                <a:gd name="connsiteY3" fmla="*/ 982889 h 2238482"/>
                <a:gd name="connsiteX4" fmla="*/ 2101754 w 2784143"/>
                <a:gd name="connsiteY4" fmla="*/ 248 h 2238482"/>
                <a:gd name="connsiteX5" fmla="*/ 2483893 w 2784143"/>
                <a:gd name="connsiteY5" fmla="*/ 1092071 h 2238482"/>
                <a:gd name="connsiteX6" fmla="*/ 2784143 w 2784143"/>
                <a:gd name="connsiteY6" fmla="*/ 2238482 h 2238482"/>
                <a:gd name="connsiteX0" fmla="*/ 0 w 2784143"/>
                <a:gd name="connsiteY0" fmla="*/ 2361288 h 2361288"/>
                <a:gd name="connsiteX1" fmla="*/ 504967 w 2784143"/>
                <a:gd name="connsiteY1" fmla="*/ 969216 h 2361288"/>
                <a:gd name="connsiteX2" fmla="*/ 887105 w 2784143"/>
                <a:gd name="connsiteY2" fmla="*/ 177646 h 2361288"/>
                <a:gd name="connsiteX3" fmla="*/ 1446664 w 2784143"/>
                <a:gd name="connsiteY3" fmla="*/ 1105695 h 2361288"/>
                <a:gd name="connsiteX4" fmla="*/ 2210936 w 2784143"/>
                <a:gd name="connsiteY4" fmla="*/ 224 h 2361288"/>
                <a:gd name="connsiteX5" fmla="*/ 2483893 w 2784143"/>
                <a:gd name="connsiteY5" fmla="*/ 1214877 h 2361288"/>
                <a:gd name="connsiteX6" fmla="*/ 2784143 w 2784143"/>
                <a:gd name="connsiteY6" fmla="*/ 2361288 h 2361288"/>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483893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38484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38484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38484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38484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38484 w 2784143"/>
                <a:gd name="connsiteY5" fmla="*/ 1201232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446664 w 2784143"/>
                <a:gd name="connsiteY3" fmla="*/ 1092050 h 2347643"/>
                <a:gd name="connsiteX4" fmla="*/ 2183641 w 2784143"/>
                <a:gd name="connsiteY4" fmla="*/ 227 h 2347643"/>
                <a:gd name="connsiteX5" fmla="*/ 2593075 w 2784143"/>
                <a:gd name="connsiteY5" fmla="*/ 1214880 h 2347643"/>
                <a:gd name="connsiteX6" fmla="*/ 2784143 w 2784143"/>
                <a:gd name="connsiteY6" fmla="*/ 2347643 h 2347643"/>
                <a:gd name="connsiteX0" fmla="*/ 0 w 2784143"/>
                <a:gd name="connsiteY0" fmla="*/ 2347643 h 2347643"/>
                <a:gd name="connsiteX1" fmla="*/ 504967 w 2784143"/>
                <a:gd name="connsiteY1" fmla="*/ 955571 h 2347643"/>
                <a:gd name="connsiteX2" fmla="*/ 887105 w 2784143"/>
                <a:gd name="connsiteY2" fmla="*/ 164001 h 2347643"/>
                <a:gd name="connsiteX3" fmla="*/ 1542198 w 2784143"/>
                <a:gd name="connsiteY3" fmla="*/ 1092050 h 2347643"/>
                <a:gd name="connsiteX4" fmla="*/ 2183641 w 2784143"/>
                <a:gd name="connsiteY4" fmla="*/ 227 h 2347643"/>
                <a:gd name="connsiteX5" fmla="*/ 2593075 w 2784143"/>
                <a:gd name="connsiteY5" fmla="*/ 1214880 h 2347643"/>
                <a:gd name="connsiteX6" fmla="*/ 2784143 w 2784143"/>
                <a:gd name="connsiteY6" fmla="*/ 2347643 h 2347643"/>
                <a:gd name="connsiteX0" fmla="*/ 0 w 2784143"/>
                <a:gd name="connsiteY0" fmla="*/ 2347643 h 2347643"/>
                <a:gd name="connsiteX1" fmla="*/ 504967 w 2784143"/>
                <a:gd name="connsiteY1" fmla="*/ 955571 h 2347643"/>
                <a:gd name="connsiteX2" fmla="*/ 941696 w 2784143"/>
                <a:gd name="connsiteY2" fmla="*/ 177649 h 2347643"/>
                <a:gd name="connsiteX3" fmla="*/ 1542198 w 2784143"/>
                <a:gd name="connsiteY3" fmla="*/ 1092050 h 2347643"/>
                <a:gd name="connsiteX4" fmla="*/ 2183641 w 2784143"/>
                <a:gd name="connsiteY4" fmla="*/ 227 h 2347643"/>
                <a:gd name="connsiteX5" fmla="*/ 2593075 w 2784143"/>
                <a:gd name="connsiteY5" fmla="*/ 1214880 h 2347643"/>
                <a:gd name="connsiteX6" fmla="*/ 2784143 w 2784143"/>
                <a:gd name="connsiteY6" fmla="*/ 2347643 h 2347643"/>
                <a:gd name="connsiteX0" fmla="*/ 0 w 2784143"/>
                <a:gd name="connsiteY0" fmla="*/ 2347639 h 2347639"/>
                <a:gd name="connsiteX1" fmla="*/ 504967 w 2784143"/>
                <a:gd name="connsiteY1" fmla="*/ 955567 h 2347639"/>
                <a:gd name="connsiteX2" fmla="*/ 955343 w 2784143"/>
                <a:gd name="connsiteY2" fmla="*/ 41167 h 2347639"/>
                <a:gd name="connsiteX3" fmla="*/ 1542198 w 2784143"/>
                <a:gd name="connsiteY3" fmla="*/ 1092046 h 2347639"/>
                <a:gd name="connsiteX4" fmla="*/ 2183641 w 2784143"/>
                <a:gd name="connsiteY4" fmla="*/ 223 h 2347639"/>
                <a:gd name="connsiteX5" fmla="*/ 2593075 w 2784143"/>
                <a:gd name="connsiteY5" fmla="*/ 1214876 h 2347639"/>
                <a:gd name="connsiteX6" fmla="*/ 2784143 w 2784143"/>
                <a:gd name="connsiteY6" fmla="*/ 2347639 h 2347639"/>
                <a:gd name="connsiteX0" fmla="*/ 0 w 2784143"/>
                <a:gd name="connsiteY0" fmla="*/ 2347634 h 2347634"/>
                <a:gd name="connsiteX1" fmla="*/ 504967 w 2784143"/>
                <a:gd name="connsiteY1" fmla="*/ 955562 h 2347634"/>
                <a:gd name="connsiteX2" fmla="*/ 955343 w 2784143"/>
                <a:gd name="connsiteY2" fmla="*/ 41162 h 2347634"/>
                <a:gd name="connsiteX3" fmla="*/ 1487607 w 2784143"/>
                <a:gd name="connsiteY3" fmla="*/ 1119336 h 2347634"/>
                <a:gd name="connsiteX4" fmla="*/ 2183641 w 2784143"/>
                <a:gd name="connsiteY4" fmla="*/ 218 h 2347634"/>
                <a:gd name="connsiteX5" fmla="*/ 2593075 w 2784143"/>
                <a:gd name="connsiteY5" fmla="*/ 1214871 h 2347634"/>
                <a:gd name="connsiteX6" fmla="*/ 2784143 w 2784143"/>
                <a:gd name="connsiteY6" fmla="*/ 2347634 h 2347634"/>
                <a:gd name="connsiteX0" fmla="*/ 0 w 2784143"/>
                <a:gd name="connsiteY0" fmla="*/ 2347538 h 2347538"/>
                <a:gd name="connsiteX1" fmla="*/ 504967 w 2784143"/>
                <a:gd name="connsiteY1" fmla="*/ 955466 h 2347538"/>
                <a:gd name="connsiteX2" fmla="*/ 955343 w 2784143"/>
                <a:gd name="connsiteY2" fmla="*/ 41066 h 2347538"/>
                <a:gd name="connsiteX3" fmla="*/ 1583141 w 2784143"/>
                <a:gd name="connsiteY3" fmla="*/ 1132887 h 2347538"/>
                <a:gd name="connsiteX4" fmla="*/ 2183641 w 2784143"/>
                <a:gd name="connsiteY4" fmla="*/ 122 h 2347538"/>
                <a:gd name="connsiteX5" fmla="*/ 2593075 w 2784143"/>
                <a:gd name="connsiteY5" fmla="*/ 1214775 h 2347538"/>
                <a:gd name="connsiteX6" fmla="*/ 2784143 w 2784143"/>
                <a:gd name="connsiteY6" fmla="*/ 2347538 h 2347538"/>
                <a:gd name="connsiteX0" fmla="*/ 0 w 2784143"/>
                <a:gd name="connsiteY0" fmla="*/ 2347538 h 2347538"/>
                <a:gd name="connsiteX1" fmla="*/ 504967 w 2784143"/>
                <a:gd name="connsiteY1" fmla="*/ 955466 h 2347538"/>
                <a:gd name="connsiteX2" fmla="*/ 818865 w 2784143"/>
                <a:gd name="connsiteY2" fmla="*/ 41066 h 2347538"/>
                <a:gd name="connsiteX3" fmla="*/ 1583141 w 2784143"/>
                <a:gd name="connsiteY3" fmla="*/ 1132887 h 2347538"/>
                <a:gd name="connsiteX4" fmla="*/ 2183641 w 2784143"/>
                <a:gd name="connsiteY4" fmla="*/ 122 h 2347538"/>
                <a:gd name="connsiteX5" fmla="*/ 2593075 w 2784143"/>
                <a:gd name="connsiteY5" fmla="*/ 1214775 h 2347538"/>
                <a:gd name="connsiteX6" fmla="*/ 2784143 w 2784143"/>
                <a:gd name="connsiteY6" fmla="*/ 2347538 h 2347538"/>
                <a:gd name="connsiteX0" fmla="*/ 0 w 2784143"/>
                <a:gd name="connsiteY0" fmla="*/ 2347538 h 2347538"/>
                <a:gd name="connsiteX1" fmla="*/ 450376 w 2784143"/>
                <a:gd name="connsiteY1" fmla="*/ 996410 h 2347538"/>
                <a:gd name="connsiteX2" fmla="*/ 818865 w 2784143"/>
                <a:gd name="connsiteY2" fmla="*/ 41066 h 2347538"/>
                <a:gd name="connsiteX3" fmla="*/ 1583141 w 2784143"/>
                <a:gd name="connsiteY3" fmla="*/ 1132887 h 2347538"/>
                <a:gd name="connsiteX4" fmla="*/ 2183641 w 2784143"/>
                <a:gd name="connsiteY4" fmla="*/ 122 h 2347538"/>
                <a:gd name="connsiteX5" fmla="*/ 2593075 w 2784143"/>
                <a:gd name="connsiteY5" fmla="*/ 1214775 h 2347538"/>
                <a:gd name="connsiteX6" fmla="*/ 2784143 w 2784143"/>
                <a:gd name="connsiteY6" fmla="*/ 2347538 h 2347538"/>
                <a:gd name="connsiteX0" fmla="*/ 0 w 2784143"/>
                <a:gd name="connsiteY0" fmla="*/ 2347538 h 2347538"/>
                <a:gd name="connsiteX1" fmla="*/ 409433 w 2784143"/>
                <a:gd name="connsiteY1" fmla="*/ 1010058 h 2347538"/>
                <a:gd name="connsiteX2" fmla="*/ 818865 w 2784143"/>
                <a:gd name="connsiteY2" fmla="*/ 41066 h 2347538"/>
                <a:gd name="connsiteX3" fmla="*/ 1583141 w 2784143"/>
                <a:gd name="connsiteY3" fmla="*/ 1132887 h 2347538"/>
                <a:gd name="connsiteX4" fmla="*/ 2183641 w 2784143"/>
                <a:gd name="connsiteY4" fmla="*/ 122 h 2347538"/>
                <a:gd name="connsiteX5" fmla="*/ 2593075 w 2784143"/>
                <a:gd name="connsiteY5" fmla="*/ 1214775 h 2347538"/>
                <a:gd name="connsiteX6" fmla="*/ 2784143 w 2784143"/>
                <a:gd name="connsiteY6" fmla="*/ 2347538 h 2347538"/>
                <a:gd name="connsiteX0" fmla="*/ 0 w 2784143"/>
                <a:gd name="connsiteY0" fmla="*/ 2347538 h 2347538"/>
                <a:gd name="connsiteX1" fmla="*/ 341194 w 2784143"/>
                <a:gd name="connsiteY1" fmla="*/ 996410 h 2347538"/>
                <a:gd name="connsiteX2" fmla="*/ 818865 w 2784143"/>
                <a:gd name="connsiteY2" fmla="*/ 41066 h 2347538"/>
                <a:gd name="connsiteX3" fmla="*/ 1583141 w 2784143"/>
                <a:gd name="connsiteY3" fmla="*/ 1132887 h 2347538"/>
                <a:gd name="connsiteX4" fmla="*/ 2183641 w 2784143"/>
                <a:gd name="connsiteY4" fmla="*/ 122 h 2347538"/>
                <a:gd name="connsiteX5" fmla="*/ 2593075 w 2784143"/>
                <a:gd name="connsiteY5" fmla="*/ 1214775 h 2347538"/>
                <a:gd name="connsiteX6" fmla="*/ 2784143 w 2784143"/>
                <a:gd name="connsiteY6" fmla="*/ 2347538 h 2347538"/>
                <a:gd name="connsiteX0" fmla="*/ 0 w 2784143"/>
                <a:gd name="connsiteY0" fmla="*/ 2347843 h 2347843"/>
                <a:gd name="connsiteX1" fmla="*/ 341194 w 2784143"/>
                <a:gd name="connsiteY1" fmla="*/ 996715 h 2347843"/>
                <a:gd name="connsiteX2" fmla="*/ 818865 w 2784143"/>
                <a:gd name="connsiteY2" fmla="*/ 41371 h 2347843"/>
                <a:gd name="connsiteX3" fmla="*/ 1501255 w 2784143"/>
                <a:gd name="connsiteY3" fmla="*/ 1064953 h 2347843"/>
                <a:gd name="connsiteX4" fmla="*/ 2183641 w 2784143"/>
                <a:gd name="connsiteY4" fmla="*/ 427 h 2347843"/>
                <a:gd name="connsiteX5" fmla="*/ 2593075 w 2784143"/>
                <a:gd name="connsiteY5" fmla="*/ 1215080 h 2347843"/>
                <a:gd name="connsiteX6" fmla="*/ 2784143 w 2784143"/>
                <a:gd name="connsiteY6" fmla="*/ 2347843 h 2347843"/>
                <a:gd name="connsiteX0" fmla="*/ 0 w 2784143"/>
                <a:gd name="connsiteY0" fmla="*/ 2347546 h 2347546"/>
                <a:gd name="connsiteX1" fmla="*/ 341194 w 2784143"/>
                <a:gd name="connsiteY1" fmla="*/ 996418 h 2347546"/>
                <a:gd name="connsiteX2" fmla="*/ 818865 w 2784143"/>
                <a:gd name="connsiteY2" fmla="*/ 41074 h 2347546"/>
                <a:gd name="connsiteX3" fmla="*/ 1501255 w 2784143"/>
                <a:gd name="connsiteY3" fmla="*/ 1064656 h 2347546"/>
                <a:gd name="connsiteX4" fmla="*/ 2183641 w 2784143"/>
                <a:gd name="connsiteY4" fmla="*/ 130 h 2347546"/>
                <a:gd name="connsiteX5" fmla="*/ 2634018 w 2784143"/>
                <a:gd name="connsiteY5" fmla="*/ 1146544 h 2347546"/>
                <a:gd name="connsiteX6" fmla="*/ 2784143 w 2784143"/>
                <a:gd name="connsiteY6" fmla="*/ 2347546 h 2347546"/>
                <a:gd name="connsiteX0" fmla="*/ 0 w 2784143"/>
                <a:gd name="connsiteY0" fmla="*/ 2347546 h 2347546"/>
                <a:gd name="connsiteX1" fmla="*/ 341194 w 2784143"/>
                <a:gd name="connsiteY1" fmla="*/ 996418 h 2347546"/>
                <a:gd name="connsiteX2" fmla="*/ 818865 w 2784143"/>
                <a:gd name="connsiteY2" fmla="*/ 41074 h 2347546"/>
                <a:gd name="connsiteX3" fmla="*/ 1501255 w 2784143"/>
                <a:gd name="connsiteY3" fmla="*/ 1064656 h 2347546"/>
                <a:gd name="connsiteX4" fmla="*/ 2183641 w 2784143"/>
                <a:gd name="connsiteY4" fmla="*/ 130 h 2347546"/>
                <a:gd name="connsiteX5" fmla="*/ 2634018 w 2784143"/>
                <a:gd name="connsiteY5" fmla="*/ 1146544 h 2347546"/>
                <a:gd name="connsiteX6" fmla="*/ 2784143 w 2784143"/>
                <a:gd name="connsiteY6" fmla="*/ 2347546 h 2347546"/>
                <a:gd name="connsiteX0" fmla="*/ 0 w 2784143"/>
                <a:gd name="connsiteY0" fmla="*/ 2347546 h 2347546"/>
                <a:gd name="connsiteX1" fmla="*/ 341194 w 2784143"/>
                <a:gd name="connsiteY1" fmla="*/ 996418 h 2347546"/>
                <a:gd name="connsiteX2" fmla="*/ 818865 w 2784143"/>
                <a:gd name="connsiteY2" fmla="*/ 41074 h 2347546"/>
                <a:gd name="connsiteX3" fmla="*/ 1501255 w 2784143"/>
                <a:gd name="connsiteY3" fmla="*/ 1064656 h 2347546"/>
                <a:gd name="connsiteX4" fmla="*/ 2183641 w 2784143"/>
                <a:gd name="connsiteY4" fmla="*/ 130 h 2347546"/>
                <a:gd name="connsiteX5" fmla="*/ 2634018 w 2784143"/>
                <a:gd name="connsiteY5" fmla="*/ 1146544 h 2347546"/>
                <a:gd name="connsiteX6" fmla="*/ 2784143 w 2784143"/>
                <a:gd name="connsiteY6" fmla="*/ 2347546 h 2347546"/>
                <a:gd name="connsiteX0" fmla="*/ 0 w 2838734"/>
                <a:gd name="connsiteY0" fmla="*/ 2347546 h 2361194"/>
                <a:gd name="connsiteX1" fmla="*/ 341194 w 2838734"/>
                <a:gd name="connsiteY1" fmla="*/ 996418 h 2361194"/>
                <a:gd name="connsiteX2" fmla="*/ 818865 w 2838734"/>
                <a:gd name="connsiteY2" fmla="*/ 41074 h 2361194"/>
                <a:gd name="connsiteX3" fmla="*/ 1501255 w 2838734"/>
                <a:gd name="connsiteY3" fmla="*/ 1064656 h 2361194"/>
                <a:gd name="connsiteX4" fmla="*/ 2183641 w 2838734"/>
                <a:gd name="connsiteY4" fmla="*/ 130 h 2361194"/>
                <a:gd name="connsiteX5" fmla="*/ 2634018 w 2838734"/>
                <a:gd name="connsiteY5" fmla="*/ 1146544 h 2361194"/>
                <a:gd name="connsiteX6" fmla="*/ 2838734 w 2838734"/>
                <a:gd name="connsiteY6" fmla="*/ 2361194 h 2361194"/>
                <a:gd name="connsiteX0" fmla="*/ 0 w 2811438"/>
                <a:gd name="connsiteY0" fmla="*/ 2347546 h 2347546"/>
                <a:gd name="connsiteX1" fmla="*/ 341194 w 2811438"/>
                <a:gd name="connsiteY1" fmla="*/ 996418 h 2347546"/>
                <a:gd name="connsiteX2" fmla="*/ 818865 w 2811438"/>
                <a:gd name="connsiteY2" fmla="*/ 41074 h 2347546"/>
                <a:gd name="connsiteX3" fmla="*/ 1501255 w 2811438"/>
                <a:gd name="connsiteY3" fmla="*/ 1064656 h 2347546"/>
                <a:gd name="connsiteX4" fmla="*/ 2183641 w 2811438"/>
                <a:gd name="connsiteY4" fmla="*/ 130 h 2347546"/>
                <a:gd name="connsiteX5" fmla="*/ 2634018 w 2811438"/>
                <a:gd name="connsiteY5" fmla="*/ 1146544 h 2347546"/>
                <a:gd name="connsiteX6" fmla="*/ 2811438 w 2811438"/>
                <a:gd name="connsiteY6" fmla="*/ 2320251 h 234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438" h="2347546">
                  <a:moveTo>
                    <a:pt x="0" y="2347546"/>
                  </a:moveTo>
                  <a:cubicBezTo>
                    <a:pt x="84161" y="2115534"/>
                    <a:pt x="204717" y="1380830"/>
                    <a:pt x="341194" y="996418"/>
                  </a:cubicBezTo>
                  <a:cubicBezTo>
                    <a:pt x="477672" y="612006"/>
                    <a:pt x="625522" y="29701"/>
                    <a:pt x="818865" y="41074"/>
                  </a:cubicBezTo>
                  <a:cubicBezTo>
                    <a:pt x="1012208" y="52447"/>
                    <a:pt x="1273792" y="1071480"/>
                    <a:pt x="1501255" y="1064656"/>
                  </a:cubicBezTo>
                  <a:cubicBezTo>
                    <a:pt x="1728718" y="1057832"/>
                    <a:pt x="1994847" y="-13518"/>
                    <a:pt x="2183641" y="130"/>
                  </a:cubicBezTo>
                  <a:cubicBezTo>
                    <a:pt x="2372435" y="13778"/>
                    <a:pt x="2561230" y="814447"/>
                    <a:pt x="2634018" y="1146544"/>
                  </a:cubicBezTo>
                  <a:cubicBezTo>
                    <a:pt x="2679511" y="1587822"/>
                    <a:pt x="2761396" y="2129183"/>
                    <a:pt x="2811438" y="23202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3" name="Straight Connector 32">
            <a:extLst>
              <a:ext uri="{FF2B5EF4-FFF2-40B4-BE49-F238E27FC236}">
                <a16:creationId xmlns:a16="http://schemas.microsoft.com/office/drawing/2014/main" id="{B813038D-C9E5-E947-A1AD-EBE5A2DFB764}"/>
              </a:ext>
            </a:extLst>
          </p:cNvPr>
          <p:cNvCxnSpPr>
            <a:cxnSpLocks/>
          </p:cNvCxnSpPr>
          <p:nvPr/>
        </p:nvCxnSpPr>
        <p:spPr>
          <a:xfrm flipH="1">
            <a:off x="5788924" y="5063319"/>
            <a:ext cx="9394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FC9E2B-BEBD-1042-9E0C-D5AFD5EE29A2}"/>
              </a:ext>
            </a:extLst>
          </p:cNvPr>
          <p:cNvCxnSpPr>
            <a:cxnSpLocks/>
          </p:cNvCxnSpPr>
          <p:nvPr/>
        </p:nvCxnSpPr>
        <p:spPr>
          <a:xfrm flipH="1">
            <a:off x="5788924" y="4121622"/>
            <a:ext cx="9394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635B8A4-9159-AB40-9800-499C47822DAD}"/>
              </a:ext>
            </a:extLst>
          </p:cNvPr>
          <p:cNvCxnSpPr>
            <a:cxnSpLocks/>
          </p:cNvCxnSpPr>
          <p:nvPr/>
        </p:nvCxnSpPr>
        <p:spPr>
          <a:xfrm flipH="1" flipV="1">
            <a:off x="6730619" y="4128449"/>
            <a:ext cx="1" cy="91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6C9D876-1059-904C-AAF5-0DE1DC6267A8}"/>
              </a:ext>
            </a:extLst>
          </p:cNvPr>
          <p:cNvCxnSpPr>
            <a:cxnSpLocks/>
          </p:cNvCxnSpPr>
          <p:nvPr/>
        </p:nvCxnSpPr>
        <p:spPr>
          <a:xfrm flipH="1" flipV="1">
            <a:off x="5804843" y="4130721"/>
            <a:ext cx="1" cy="91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76383BF-A4DE-0C43-9EA0-839E9880C3B2}"/>
              </a:ext>
            </a:extLst>
          </p:cNvPr>
          <p:cNvSpPr txBox="1"/>
          <p:nvPr/>
        </p:nvSpPr>
        <p:spPr>
          <a:xfrm>
            <a:off x="3233384" y="1732315"/>
            <a:ext cx="1009934" cy="461665"/>
          </a:xfrm>
          <a:prstGeom prst="rect">
            <a:avLst/>
          </a:prstGeom>
          <a:noFill/>
        </p:spPr>
        <p:txBody>
          <a:bodyPr wrap="square" rtlCol="0">
            <a:spAutoFit/>
          </a:bodyPr>
          <a:lstStyle/>
          <a:p>
            <a:pPr algn="r"/>
            <a:r>
              <a:rPr lang="en-US" sz="2400" dirty="0"/>
              <a:t>X</a:t>
            </a:r>
            <a:r>
              <a:rPr lang="en-US" sz="2400" baseline="-25000" dirty="0"/>
              <a:t>n+2</a:t>
            </a:r>
          </a:p>
        </p:txBody>
      </p:sp>
      <p:sp>
        <p:nvSpPr>
          <p:cNvPr id="58" name="TextBox 57">
            <a:extLst>
              <a:ext uri="{FF2B5EF4-FFF2-40B4-BE49-F238E27FC236}">
                <a16:creationId xmlns:a16="http://schemas.microsoft.com/office/drawing/2014/main" id="{8889A1FA-51A8-AA47-85E2-CE9D71296343}"/>
              </a:ext>
            </a:extLst>
          </p:cNvPr>
          <p:cNvSpPr txBox="1"/>
          <p:nvPr/>
        </p:nvSpPr>
        <p:spPr>
          <a:xfrm>
            <a:off x="5465362" y="3017454"/>
            <a:ext cx="1009934" cy="461665"/>
          </a:xfrm>
          <a:prstGeom prst="rect">
            <a:avLst/>
          </a:prstGeom>
          <a:noFill/>
        </p:spPr>
        <p:txBody>
          <a:bodyPr wrap="square" rtlCol="0">
            <a:spAutoFit/>
          </a:bodyPr>
          <a:lstStyle/>
          <a:p>
            <a:pPr algn="ctr"/>
            <a:r>
              <a:rPr lang="en-US" sz="2400" dirty="0" err="1"/>
              <a:t>X</a:t>
            </a:r>
            <a:r>
              <a:rPr lang="en-US" sz="2400" baseline="-25000" dirty="0" err="1"/>
              <a:t>n</a:t>
            </a:r>
            <a:endParaRPr lang="en-US" sz="2400" baseline="-25000" dirty="0"/>
          </a:p>
        </p:txBody>
      </p:sp>
      <p:sp>
        <p:nvSpPr>
          <p:cNvPr id="61" name="TextBox 60">
            <a:extLst>
              <a:ext uri="{FF2B5EF4-FFF2-40B4-BE49-F238E27FC236}">
                <a16:creationId xmlns:a16="http://schemas.microsoft.com/office/drawing/2014/main" id="{11745273-7764-984D-8F18-E00AFE5785AE}"/>
              </a:ext>
            </a:extLst>
          </p:cNvPr>
          <p:cNvSpPr txBox="1"/>
          <p:nvPr/>
        </p:nvSpPr>
        <p:spPr>
          <a:xfrm>
            <a:off x="5465362" y="6400935"/>
            <a:ext cx="1009934" cy="461665"/>
          </a:xfrm>
          <a:prstGeom prst="rect">
            <a:avLst/>
          </a:prstGeom>
          <a:noFill/>
        </p:spPr>
        <p:txBody>
          <a:bodyPr wrap="square" rtlCol="0">
            <a:spAutoFit/>
          </a:bodyPr>
          <a:lstStyle/>
          <a:p>
            <a:pPr algn="ctr"/>
            <a:r>
              <a:rPr lang="en-US" sz="2400" dirty="0" err="1"/>
              <a:t>X</a:t>
            </a:r>
            <a:r>
              <a:rPr lang="en-US" sz="2400" baseline="-25000" dirty="0" err="1"/>
              <a:t>n</a:t>
            </a:r>
            <a:endParaRPr lang="en-US" sz="2400" baseline="-25000" dirty="0"/>
          </a:p>
        </p:txBody>
      </p:sp>
      <p:sp>
        <p:nvSpPr>
          <p:cNvPr id="62" name="TextBox 61">
            <a:extLst>
              <a:ext uri="{FF2B5EF4-FFF2-40B4-BE49-F238E27FC236}">
                <a16:creationId xmlns:a16="http://schemas.microsoft.com/office/drawing/2014/main" id="{64180DEC-779A-D641-899E-C7BC8ED3EC31}"/>
              </a:ext>
            </a:extLst>
          </p:cNvPr>
          <p:cNvSpPr txBox="1"/>
          <p:nvPr/>
        </p:nvSpPr>
        <p:spPr>
          <a:xfrm>
            <a:off x="3327770" y="4730128"/>
            <a:ext cx="1009934" cy="461665"/>
          </a:xfrm>
          <a:prstGeom prst="rect">
            <a:avLst/>
          </a:prstGeom>
          <a:noFill/>
        </p:spPr>
        <p:txBody>
          <a:bodyPr wrap="square" rtlCol="0">
            <a:spAutoFit/>
          </a:bodyPr>
          <a:lstStyle/>
          <a:p>
            <a:pPr algn="r"/>
            <a:r>
              <a:rPr lang="en-US" sz="2400" dirty="0"/>
              <a:t>X</a:t>
            </a:r>
            <a:r>
              <a:rPr lang="en-US" sz="2400" baseline="-25000" dirty="0"/>
              <a:t>n+1</a:t>
            </a:r>
          </a:p>
        </p:txBody>
      </p:sp>
      <p:sp>
        <p:nvSpPr>
          <p:cNvPr id="63" name="TextBox 62">
            <a:extLst>
              <a:ext uri="{FF2B5EF4-FFF2-40B4-BE49-F238E27FC236}">
                <a16:creationId xmlns:a16="http://schemas.microsoft.com/office/drawing/2014/main" id="{8FE0DE63-2B58-D241-A570-614BDB46A9B2}"/>
              </a:ext>
            </a:extLst>
          </p:cNvPr>
          <p:cNvSpPr txBox="1"/>
          <p:nvPr/>
        </p:nvSpPr>
        <p:spPr>
          <a:xfrm>
            <a:off x="7527306" y="1553306"/>
            <a:ext cx="2429302" cy="369332"/>
          </a:xfrm>
          <a:prstGeom prst="rect">
            <a:avLst/>
          </a:prstGeom>
          <a:noFill/>
        </p:spPr>
        <p:txBody>
          <a:bodyPr wrap="square" rtlCol="0">
            <a:spAutoFit/>
          </a:bodyPr>
          <a:lstStyle/>
          <a:p>
            <a:r>
              <a:rPr lang="en-US" dirty="0"/>
              <a:t>Second Iterate Map</a:t>
            </a:r>
          </a:p>
        </p:txBody>
      </p:sp>
      <p:sp>
        <p:nvSpPr>
          <p:cNvPr id="64" name="TextBox 63">
            <a:extLst>
              <a:ext uri="{FF2B5EF4-FFF2-40B4-BE49-F238E27FC236}">
                <a16:creationId xmlns:a16="http://schemas.microsoft.com/office/drawing/2014/main" id="{0EF26BBE-D332-6947-B6DC-22E42B05BF55}"/>
              </a:ext>
            </a:extLst>
          </p:cNvPr>
          <p:cNvSpPr txBox="1"/>
          <p:nvPr/>
        </p:nvSpPr>
        <p:spPr>
          <a:xfrm>
            <a:off x="7542658" y="4730128"/>
            <a:ext cx="2429302" cy="369332"/>
          </a:xfrm>
          <a:prstGeom prst="rect">
            <a:avLst/>
          </a:prstGeom>
          <a:noFill/>
        </p:spPr>
        <p:txBody>
          <a:bodyPr wrap="square" rtlCol="0">
            <a:spAutoFit/>
          </a:bodyPr>
          <a:lstStyle/>
          <a:p>
            <a:r>
              <a:rPr lang="en-US" dirty="0"/>
              <a:t>First Iterate Map</a:t>
            </a:r>
          </a:p>
        </p:txBody>
      </p:sp>
      <p:sp>
        <p:nvSpPr>
          <p:cNvPr id="65" name="TextBox 64">
            <a:extLst>
              <a:ext uri="{FF2B5EF4-FFF2-40B4-BE49-F238E27FC236}">
                <a16:creationId xmlns:a16="http://schemas.microsoft.com/office/drawing/2014/main" id="{8A1C2F1F-5849-E24F-8439-FBF56B437097}"/>
              </a:ext>
            </a:extLst>
          </p:cNvPr>
          <p:cNvSpPr txBox="1"/>
          <p:nvPr/>
        </p:nvSpPr>
        <p:spPr>
          <a:xfrm>
            <a:off x="377875" y="2338669"/>
            <a:ext cx="3190731" cy="2246769"/>
          </a:xfrm>
          <a:prstGeom prst="rect">
            <a:avLst/>
          </a:prstGeom>
          <a:noFill/>
        </p:spPr>
        <p:txBody>
          <a:bodyPr wrap="square" rtlCol="0">
            <a:spAutoFit/>
          </a:bodyPr>
          <a:lstStyle/>
          <a:p>
            <a:r>
              <a:rPr lang="en-US" sz="2800" dirty="0"/>
              <a:t>The Second Iterate map represents the bifurcation of the period doubling cascade to chaos </a:t>
            </a:r>
          </a:p>
        </p:txBody>
      </p:sp>
    </p:spTree>
    <p:extLst>
      <p:ext uri="{BB962C8B-B14F-4D97-AF65-F5344CB8AC3E}">
        <p14:creationId xmlns:p14="http://schemas.microsoft.com/office/powerpoint/2010/main" val="3961672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235C50-9091-3447-AAD7-D01D49BFF57E}"/>
              </a:ext>
            </a:extLst>
          </p:cNvPr>
          <p:cNvPicPr>
            <a:picLocks noChangeAspect="1"/>
          </p:cNvPicPr>
          <p:nvPr/>
        </p:nvPicPr>
        <p:blipFill>
          <a:blip r:embed="rId2"/>
          <a:stretch>
            <a:fillRect/>
          </a:stretch>
        </p:blipFill>
        <p:spPr>
          <a:xfrm>
            <a:off x="7598544" y="40289"/>
            <a:ext cx="4091748" cy="6858000"/>
          </a:xfrm>
          <a:prstGeom prst="rect">
            <a:avLst/>
          </a:prstGeom>
        </p:spPr>
      </p:pic>
      <p:sp>
        <p:nvSpPr>
          <p:cNvPr id="5" name="Title 4">
            <a:extLst>
              <a:ext uri="{FF2B5EF4-FFF2-40B4-BE49-F238E27FC236}">
                <a16:creationId xmlns:a16="http://schemas.microsoft.com/office/drawing/2014/main" id="{6DC3870E-923E-3141-869C-347996994885}"/>
              </a:ext>
            </a:extLst>
          </p:cNvPr>
          <p:cNvSpPr>
            <a:spLocks noGrp="1"/>
          </p:cNvSpPr>
          <p:nvPr>
            <p:ph type="title"/>
          </p:nvPr>
        </p:nvSpPr>
        <p:spPr>
          <a:xfrm>
            <a:off x="838200" y="365125"/>
            <a:ext cx="6367818" cy="1325563"/>
          </a:xfrm>
        </p:spPr>
        <p:txBody>
          <a:bodyPr/>
          <a:lstStyle/>
          <a:p>
            <a:r>
              <a:rPr lang="en-US" dirty="0"/>
              <a:t>Period Doubling Cascade</a:t>
            </a:r>
          </a:p>
        </p:txBody>
      </p:sp>
      <p:sp>
        <p:nvSpPr>
          <p:cNvPr id="8" name="TextBox 7">
            <a:extLst>
              <a:ext uri="{FF2B5EF4-FFF2-40B4-BE49-F238E27FC236}">
                <a16:creationId xmlns:a16="http://schemas.microsoft.com/office/drawing/2014/main" id="{788A95D3-6BEC-674B-85A4-BAEB1EA83B7A}"/>
              </a:ext>
            </a:extLst>
          </p:cNvPr>
          <p:cNvSpPr txBox="1"/>
          <p:nvPr/>
        </p:nvSpPr>
        <p:spPr>
          <a:xfrm>
            <a:off x="838200" y="1842448"/>
            <a:ext cx="5589896" cy="3139321"/>
          </a:xfrm>
          <a:prstGeom prst="rect">
            <a:avLst/>
          </a:prstGeom>
          <a:noFill/>
        </p:spPr>
        <p:txBody>
          <a:bodyPr wrap="square" rtlCol="0">
            <a:spAutoFit/>
          </a:bodyPr>
          <a:lstStyle/>
          <a:p>
            <a:r>
              <a:rPr lang="en-US" dirty="0"/>
              <a:t>Here we show the first and second iterate maps of the period doubling route to chaos.  At top is the second iterate map.  At bottom is the original logistic map</a:t>
            </a:r>
          </a:p>
          <a:p>
            <a:endParaRPr lang="en-US" dirty="0"/>
          </a:p>
          <a:p>
            <a:r>
              <a:rPr lang="en-US" dirty="0"/>
              <a:t>Fixed points of the second iterate map for a value of the parameter    slightly greater than 3.  </a:t>
            </a:r>
          </a:p>
          <a:p>
            <a:endParaRPr lang="en-US" dirty="0"/>
          </a:p>
          <a:p>
            <a:r>
              <a:rPr lang="en-US" dirty="0">
                <a:solidFill>
                  <a:srgbClr val="0E1CFF"/>
                </a:solidFill>
              </a:rPr>
              <a:t>The second iterate map shows 2 fixed points at the values X</a:t>
            </a:r>
            <a:r>
              <a:rPr lang="en-US" baseline="-25000" dirty="0">
                <a:solidFill>
                  <a:srgbClr val="0E1CFF"/>
                </a:solidFill>
              </a:rPr>
              <a:t>1</a:t>
            </a:r>
            <a:r>
              <a:rPr lang="en-US" dirty="0">
                <a:solidFill>
                  <a:srgbClr val="0E1CFF"/>
                </a:solidFill>
              </a:rPr>
              <a:t> and X</a:t>
            </a:r>
            <a:r>
              <a:rPr lang="en-US" baseline="-25000" dirty="0">
                <a:solidFill>
                  <a:srgbClr val="0E1CFF"/>
                </a:solidFill>
              </a:rPr>
              <a:t>2</a:t>
            </a:r>
            <a:r>
              <a:rPr lang="en-US" dirty="0">
                <a:solidFill>
                  <a:srgbClr val="0E1CFF"/>
                </a:solidFill>
              </a:rPr>
              <a:t>.  </a:t>
            </a:r>
          </a:p>
          <a:p>
            <a:endParaRPr lang="en-US" dirty="0"/>
          </a:p>
          <a:p>
            <a:r>
              <a:rPr lang="en-US" dirty="0"/>
              <a:t>The original and now unstable fixed point is X</a:t>
            </a:r>
            <a:r>
              <a:rPr lang="en-US" baseline="-25000" dirty="0"/>
              <a:t>0.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8FD3C3-82F8-6940-8B4F-37C382888944}"/>
                  </a:ext>
                </a:extLst>
              </p:cNvPr>
              <p:cNvSpPr txBox="1"/>
              <p:nvPr/>
            </p:nvSpPr>
            <p:spPr>
              <a:xfrm>
                <a:off x="1757716" y="3229802"/>
                <a:ext cx="543636" cy="36298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𝜆</m:t>
                      </m:r>
                    </m:oMath>
                  </m:oMathPara>
                </a14:m>
                <a:endParaRPr lang="en-US" i="1" baseline="-25000"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F8FD3C3-82F8-6940-8B4F-37C382888944}"/>
                  </a:ext>
                </a:extLst>
              </p:cNvPr>
              <p:cNvSpPr txBox="1">
                <a:spLocks noRot="1" noChangeAspect="1" noMove="1" noResize="1" noEditPoints="1" noAdjustHandles="1" noChangeArrowheads="1" noChangeShapeType="1" noTextEdit="1"/>
              </p:cNvSpPr>
              <p:nvPr/>
            </p:nvSpPr>
            <p:spPr>
              <a:xfrm>
                <a:off x="1757716" y="3229802"/>
                <a:ext cx="543636" cy="362984"/>
              </a:xfrm>
              <a:prstGeom prst="rect">
                <a:avLst/>
              </a:prstGeom>
              <a:blipFill>
                <a:blip r:embed="rId3"/>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C9A3058-0984-9840-8004-B01619CEE69C}"/>
              </a:ext>
            </a:extLst>
          </p:cNvPr>
          <p:cNvSpPr txBox="1"/>
          <p:nvPr/>
        </p:nvSpPr>
        <p:spPr>
          <a:xfrm>
            <a:off x="10112346" y="843240"/>
            <a:ext cx="450377" cy="369332"/>
          </a:xfrm>
          <a:prstGeom prst="rect">
            <a:avLst/>
          </a:prstGeom>
          <a:noFill/>
        </p:spPr>
        <p:txBody>
          <a:bodyPr wrap="square" rtlCol="0">
            <a:spAutoFit/>
          </a:bodyPr>
          <a:lstStyle/>
          <a:p>
            <a:pPr algn="r"/>
            <a:r>
              <a:rPr lang="en-US" dirty="0"/>
              <a:t>X</a:t>
            </a:r>
            <a:r>
              <a:rPr lang="en-US" baseline="-25000" dirty="0"/>
              <a:t>0</a:t>
            </a:r>
          </a:p>
        </p:txBody>
      </p:sp>
      <p:sp>
        <p:nvSpPr>
          <p:cNvPr id="15" name="TextBox 14">
            <a:extLst>
              <a:ext uri="{FF2B5EF4-FFF2-40B4-BE49-F238E27FC236}">
                <a16:creationId xmlns:a16="http://schemas.microsoft.com/office/drawing/2014/main" id="{2A54BC2D-389E-7148-AB59-C079F220CE37}"/>
              </a:ext>
            </a:extLst>
          </p:cNvPr>
          <p:cNvSpPr txBox="1"/>
          <p:nvPr/>
        </p:nvSpPr>
        <p:spPr>
          <a:xfrm>
            <a:off x="10112345" y="4243105"/>
            <a:ext cx="450377" cy="369332"/>
          </a:xfrm>
          <a:prstGeom prst="rect">
            <a:avLst/>
          </a:prstGeom>
          <a:noFill/>
        </p:spPr>
        <p:txBody>
          <a:bodyPr wrap="square" rtlCol="0">
            <a:spAutoFit/>
          </a:bodyPr>
          <a:lstStyle/>
          <a:p>
            <a:pPr algn="r"/>
            <a:r>
              <a:rPr lang="en-US" dirty="0"/>
              <a:t>X</a:t>
            </a:r>
            <a:r>
              <a:rPr lang="en-US" baseline="-25000" dirty="0"/>
              <a:t>0</a:t>
            </a:r>
          </a:p>
        </p:txBody>
      </p:sp>
      <p:sp>
        <p:nvSpPr>
          <p:cNvPr id="18" name="TextBox 17">
            <a:extLst>
              <a:ext uri="{FF2B5EF4-FFF2-40B4-BE49-F238E27FC236}">
                <a16:creationId xmlns:a16="http://schemas.microsoft.com/office/drawing/2014/main" id="{500DE88C-2EDC-D24C-BF43-80BA84FC3433}"/>
              </a:ext>
            </a:extLst>
          </p:cNvPr>
          <p:cNvSpPr txBox="1"/>
          <p:nvPr/>
        </p:nvSpPr>
        <p:spPr>
          <a:xfrm>
            <a:off x="10825765" y="702508"/>
            <a:ext cx="450377" cy="369332"/>
          </a:xfrm>
          <a:prstGeom prst="rect">
            <a:avLst/>
          </a:prstGeom>
          <a:noFill/>
        </p:spPr>
        <p:txBody>
          <a:bodyPr wrap="square" rtlCol="0">
            <a:spAutoFit/>
          </a:bodyPr>
          <a:lstStyle/>
          <a:p>
            <a:pPr algn="r"/>
            <a:r>
              <a:rPr lang="en-US" dirty="0"/>
              <a:t>X</a:t>
            </a:r>
            <a:r>
              <a:rPr lang="en-US" baseline="-25000" dirty="0"/>
              <a:t>2</a:t>
            </a:r>
          </a:p>
        </p:txBody>
      </p:sp>
      <p:sp>
        <p:nvSpPr>
          <p:cNvPr id="19" name="TextBox 18">
            <a:extLst>
              <a:ext uri="{FF2B5EF4-FFF2-40B4-BE49-F238E27FC236}">
                <a16:creationId xmlns:a16="http://schemas.microsoft.com/office/drawing/2014/main" id="{AEA7E9ED-82C9-C34D-8715-EBEB2981AC0C}"/>
              </a:ext>
            </a:extLst>
          </p:cNvPr>
          <p:cNvSpPr txBox="1"/>
          <p:nvPr/>
        </p:nvSpPr>
        <p:spPr>
          <a:xfrm>
            <a:off x="9527937" y="1517372"/>
            <a:ext cx="450377" cy="369332"/>
          </a:xfrm>
          <a:prstGeom prst="rect">
            <a:avLst/>
          </a:prstGeom>
          <a:noFill/>
        </p:spPr>
        <p:txBody>
          <a:bodyPr wrap="square" rtlCol="0">
            <a:spAutoFit/>
          </a:bodyPr>
          <a:lstStyle/>
          <a:p>
            <a:pPr algn="r"/>
            <a:r>
              <a:rPr lang="en-US" dirty="0"/>
              <a:t>X</a:t>
            </a:r>
            <a:r>
              <a:rPr lang="en-US" baseline="-25000" dirty="0"/>
              <a:t>1</a:t>
            </a:r>
          </a:p>
        </p:txBody>
      </p:sp>
      <p:sp>
        <p:nvSpPr>
          <p:cNvPr id="2" name="TextBox 1">
            <a:extLst>
              <a:ext uri="{FF2B5EF4-FFF2-40B4-BE49-F238E27FC236}">
                <a16:creationId xmlns:a16="http://schemas.microsoft.com/office/drawing/2014/main" id="{CD39B9C2-C279-9B49-8E64-CA92A3F60B2B}"/>
              </a:ext>
            </a:extLst>
          </p:cNvPr>
          <p:cNvSpPr txBox="1"/>
          <p:nvPr/>
        </p:nvSpPr>
        <p:spPr>
          <a:xfrm>
            <a:off x="8367877" y="6041750"/>
            <a:ext cx="2320119" cy="382138"/>
          </a:xfrm>
          <a:prstGeom prst="rect">
            <a:avLst/>
          </a:prstGeom>
          <a:noFill/>
        </p:spPr>
        <p:txBody>
          <a:bodyPr wrap="square" rtlCol="0">
            <a:spAutoFit/>
          </a:bodyPr>
          <a:lstStyle/>
          <a:p>
            <a:pPr algn="r"/>
            <a:r>
              <a:rPr lang="en-US" dirty="0"/>
              <a:t>First Iterate Map</a:t>
            </a:r>
          </a:p>
        </p:txBody>
      </p:sp>
      <p:sp>
        <p:nvSpPr>
          <p:cNvPr id="11" name="TextBox 10">
            <a:extLst>
              <a:ext uri="{FF2B5EF4-FFF2-40B4-BE49-F238E27FC236}">
                <a16:creationId xmlns:a16="http://schemas.microsoft.com/office/drawing/2014/main" id="{BACB25D0-8627-9345-9040-AADC1902A5B0}"/>
              </a:ext>
            </a:extLst>
          </p:cNvPr>
          <p:cNvSpPr txBox="1"/>
          <p:nvPr/>
        </p:nvSpPr>
        <p:spPr>
          <a:xfrm>
            <a:off x="8241620" y="283889"/>
            <a:ext cx="2320119" cy="382138"/>
          </a:xfrm>
          <a:prstGeom prst="rect">
            <a:avLst/>
          </a:prstGeom>
          <a:noFill/>
        </p:spPr>
        <p:txBody>
          <a:bodyPr wrap="square" rtlCol="0">
            <a:spAutoFit/>
          </a:bodyPr>
          <a:lstStyle/>
          <a:p>
            <a:pPr algn="r"/>
            <a:r>
              <a:rPr lang="en-US" dirty="0"/>
              <a:t>Second Iterate Map</a:t>
            </a:r>
          </a:p>
        </p:txBody>
      </p:sp>
      <p:sp>
        <p:nvSpPr>
          <p:cNvPr id="12" name="TextBox 11">
            <a:extLst>
              <a:ext uri="{FF2B5EF4-FFF2-40B4-BE49-F238E27FC236}">
                <a16:creationId xmlns:a16="http://schemas.microsoft.com/office/drawing/2014/main" id="{F9559752-CE93-C740-80FA-15E26D57B853}"/>
              </a:ext>
            </a:extLst>
          </p:cNvPr>
          <p:cNvSpPr txBox="1"/>
          <p:nvPr/>
        </p:nvSpPr>
        <p:spPr>
          <a:xfrm>
            <a:off x="10825764" y="4880997"/>
            <a:ext cx="450377" cy="369332"/>
          </a:xfrm>
          <a:prstGeom prst="rect">
            <a:avLst/>
          </a:prstGeom>
          <a:noFill/>
        </p:spPr>
        <p:txBody>
          <a:bodyPr wrap="square" rtlCol="0">
            <a:spAutoFit/>
          </a:bodyPr>
          <a:lstStyle/>
          <a:p>
            <a:pPr algn="r"/>
            <a:r>
              <a:rPr lang="en-US" dirty="0"/>
              <a:t>X</a:t>
            </a:r>
            <a:r>
              <a:rPr lang="en-US" baseline="-25000" dirty="0"/>
              <a:t>2</a:t>
            </a:r>
          </a:p>
        </p:txBody>
      </p:sp>
      <p:sp>
        <p:nvSpPr>
          <p:cNvPr id="16" name="TextBox 15">
            <a:extLst>
              <a:ext uri="{FF2B5EF4-FFF2-40B4-BE49-F238E27FC236}">
                <a16:creationId xmlns:a16="http://schemas.microsoft.com/office/drawing/2014/main" id="{E7FB1FCF-413C-BE4B-BFE4-74AE5325B803}"/>
              </a:ext>
            </a:extLst>
          </p:cNvPr>
          <p:cNvSpPr txBox="1"/>
          <p:nvPr/>
        </p:nvSpPr>
        <p:spPr>
          <a:xfrm>
            <a:off x="9481969" y="3779561"/>
            <a:ext cx="450377" cy="369332"/>
          </a:xfrm>
          <a:prstGeom prst="rect">
            <a:avLst/>
          </a:prstGeom>
          <a:noFill/>
        </p:spPr>
        <p:txBody>
          <a:bodyPr wrap="square" rtlCol="0">
            <a:spAutoFit/>
          </a:bodyPr>
          <a:lstStyle/>
          <a:p>
            <a:pPr algn="r"/>
            <a:r>
              <a:rPr lang="en-US" dirty="0"/>
              <a:t>X</a:t>
            </a:r>
            <a:r>
              <a:rPr lang="en-US" baseline="-25000" dirty="0"/>
              <a:t>1</a:t>
            </a:r>
          </a:p>
        </p:txBody>
      </p:sp>
    </p:spTree>
    <p:extLst>
      <p:ext uri="{BB962C8B-B14F-4D97-AF65-F5344CB8AC3E}">
        <p14:creationId xmlns:p14="http://schemas.microsoft.com/office/powerpoint/2010/main" val="1092229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9B77E2B-9BED-5743-BE21-AA93E5DB8C70}"/>
                  </a:ext>
                </a:extLst>
              </p:cNvPr>
              <p:cNvSpPr>
                <a:spLocks noGrp="1"/>
              </p:cNvSpPr>
              <p:nvPr>
                <p:ph type="title"/>
              </p:nvPr>
            </p:nvSpPr>
            <p:spPr/>
            <p:txBody>
              <a:bodyPr>
                <a:normAutofit/>
              </a:bodyPr>
              <a:lstStyle/>
              <a:p>
                <a:r>
                  <a:rPr lang="en-US" dirty="0"/>
                  <a:t>Behavior of the Second Iterate as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oMath>
                </a14:m>
                <a:r>
                  <a:rPr lang="en-US" dirty="0"/>
                  <a:t>Increases</a:t>
                </a:r>
                <a:br>
                  <a:rPr lang="en-US" dirty="0"/>
                </a:br>
                <a:r>
                  <a:rPr lang="en-US" sz="2000" dirty="0"/>
                  <a:t>https://</a:t>
                </a:r>
                <a:r>
                  <a:rPr lang="en-US" sz="2000" dirty="0" err="1"/>
                  <a:t>users.math.yale.edu</a:t>
                </a:r>
                <a:r>
                  <a:rPr lang="en-US" sz="2000" dirty="0"/>
                  <a:t>/</a:t>
                </a:r>
                <a:r>
                  <a:rPr lang="en-US" sz="2000" dirty="0" err="1"/>
                  <a:t>public_html</a:t>
                </a:r>
                <a:r>
                  <a:rPr lang="en-US" sz="2000" dirty="0"/>
                  <a:t>/People/frame/Fractals/</a:t>
                </a:r>
              </a:p>
            </p:txBody>
          </p:sp>
        </mc:Choice>
        <mc:Fallback xmlns="">
          <p:sp>
            <p:nvSpPr>
              <p:cNvPr id="2" name="Title 1">
                <a:extLst>
                  <a:ext uri="{FF2B5EF4-FFF2-40B4-BE49-F238E27FC236}">
                    <a16:creationId xmlns:a16="http://schemas.microsoft.com/office/drawing/2014/main" id="{89B77E2B-9BED-5743-BE21-AA93E5DB8C70}"/>
                  </a:ext>
                </a:extLst>
              </p:cNvPr>
              <p:cNvSpPr>
                <a:spLocks noGrp="1" noRot="1" noChangeAspect="1" noMove="1" noResize="1" noEditPoints="1" noAdjustHandles="1" noChangeArrowheads="1" noChangeShapeType="1" noTextEdit="1"/>
              </p:cNvSpPr>
              <p:nvPr>
                <p:ph type="title"/>
              </p:nvPr>
            </p:nvSpPr>
            <p:spPr>
              <a:blipFill>
                <a:blip r:embed="rId2"/>
                <a:stretch>
                  <a:fillRect l="-2292" t="-95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CEC0315-16A0-D640-9E14-CC1383666B3C}"/>
              </a:ext>
            </a:extLst>
          </p:cNvPr>
          <p:cNvPicPr>
            <a:picLocks noChangeAspect="1"/>
          </p:cNvPicPr>
          <p:nvPr/>
        </p:nvPicPr>
        <p:blipFill>
          <a:blip r:embed="rId3"/>
          <a:stretch>
            <a:fillRect/>
          </a:stretch>
        </p:blipFill>
        <p:spPr>
          <a:xfrm>
            <a:off x="838200" y="1971628"/>
            <a:ext cx="2054670" cy="1828800"/>
          </a:xfrm>
          <a:prstGeom prst="rect">
            <a:avLst/>
          </a:prstGeom>
        </p:spPr>
      </p:pic>
      <p:pic>
        <p:nvPicPr>
          <p:cNvPr id="6" name="Picture 5">
            <a:extLst>
              <a:ext uri="{FF2B5EF4-FFF2-40B4-BE49-F238E27FC236}">
                <a16:creationId xmlns:a16="http://schemas.microsoft.com/office/drawing/2014/main" id="{D2B0E6FE-0DE6-1541-86B3-1271B2DB6340}"/>
              </a:ext>
            </a:extLst>
          </p:cNvPr>
          <p:cNvPicPr>
            <a:picLocks noChangeAspect="1"/>
          </p:cNvPicPr>
          <p:nvPr/>
        </p:nvPicPr>
        <p:blipFill>
          <a:blip r:embed="rId4"/>
          <a:stretch>
            <a:fillRect/>
          </a:stretch>
        </p:blipFill>
        <p:spPr>
          <a:xfrm>
            <a:off x="2875790" y="1971628"/>
            <a:ext cx="1995710" cy="1828800"/>
          </a:xfrm>
          <a:prstGeom prst="rect">
            <a:avLst/>
          </a:prstGeom>
        </p:spPr>
      </p:pic>
      <p:pic>
        <p:nvPicPr>
          <p:cNvPr id="8" name="Picture 7">
            <a:extLst>
              <a:ext uri="{FF2B5EF4-FFF2-40B4-BE49-F238E27FC236}">
                <a16:creationId xmlns:a16="http://schemas.microsoft.com/office/drawing/2014/main" id="{ACA31A9F-56BA-2B4B-9F02-FDE513A3308D}"/>
              </a:ext>
            </a:extLst>
          </p:cNvPr>
          <p:cNvPicPr>
            <a:picLocks noChangeAspect="1"/>
          </p:cNvPicPr>
          <p:nvPr/>
        </p:nvPicPr>
        <p:blipFill>
          <a:blip r:embed="rId5"/>
          <a:stretch>
            <a:fillRect/>
          </a:stretch>
        </p:blipFill>
        <p:spPr>
          <a:xfrm>
            <a:off x="5004548" y="1904337"/>
            <a:ext cx="1901088" cy="1828800"/>
          </a:xfrm>
          <a:prstGeom prst="rect">
            <a:avLst/>
          </a:prstGeom>
        </p:spPr>
      </p:pic>
      <p:pic>
        <p:nvPicPr>
          <p:cNvPr id="10" name="Picture 9">
            <a:extLst>
              <a:ext uri="{FF2B5EF4-FFF2-40B4-BE49-F238E27FC236}">
                <a16:creationId xmlns:a16="http://schemas.microsoft.com/office/drawing/2014/main" id="{5017F9ED-3613-9A4D-8EDD-40F73D5BBA6B}"/>
              </a:ext>
            </a:extLst>
          </p:cNvPr>
          <p:cNvPicPr>
            <a:picLocks noChangeAspect="1"/>
          </p:cNvPicPr>
          <p:nvPr/>
        </p:nvPicPr>
        <p:blipFill>
          <a:blip r:embed="rId6"/>
          <a:stretch>
            <a:fillRect/>
          </a:stretch>
        </p:blipFill>
        <p:spPr>
          <a:xfrm>
            <a:off x="7028791" y="1965278"/>
            <a:ext cx="2014650" cy="1828800"/>
          </a:xfrm>
          <a:prstGeom prst="rect">
            <a:avLst/>
          </a:prstGeom>
        </p:spPr>
      </p:pic>
      <p:pic>
        <p:nvPicPr>
          <p:cNvPr id="12" name="Picture 11">
            <a:extLst>
              <a:ext uri="{FF2B5EF4-FFF2-40B4-BE49-F238E27FC236}">
                <a16:creationId xmlns:a16="http://schemas.microsoft.com/office/drawing/2014/main" id="{21BC76FD-454B-9D4C-A7E5-2EC81392B4A2}"/>
              </a:ext>
            </a:extLst>
          </p:cNvPr>
          <p:cNvPicPr>
            <a:picLocks noChangeAspect="1"/>
          </p:cNvPicPr>
          <p:nvPr/>
        </p:nvPicPr>
        <p:blipFill>
          <a:blip r:embed="rId7"/>
          <a:stretch>
            <a:fillRect/>
          </a:stretch>
        </p:blipFill>
        <p:spPr>
          <a:xfrm>
            <a:off x="9239503" y="1904337"/>
            <a:ext cx="1922770" cy="1828800"/>
          </a:xfrm>
          <a:prstGeom prst="rect">
            <a:avLst/>
          </a:prstGeom>
        </p:spPr>
      </p:pic>
      <p:pic>
        <p:nvPicPr>
          <p:cNvPr id="14" name="Picture 13">
            <a:extLst>
              <a:ext uri="{FF2B5EF4-FFF2-40B4-BE49-F238E27FC236}">
                <a16:creationId xmlns:a16="http://schemas.microsoft.com/office/drawing/2014/main" id="{C8BA5778-B902-7544-9BF9-4DA754E7A6E7}"/>
              </a:ext>
            </a:extLst>
          </p:cNvPr>
          <p:cNvPicPr>
            <a:picLocks noChangeAspect="1"/>
          </p:cNvPicPr>
          <p:nvPr/>
        </p:nvPicPr>
        <p:blipFill>
          <a:blip r:embed="rId8"/>
          <a:stretch>
            <a:fillRect/>
          </a:stretch>
        </p:blipFill>
        <p:spPr>
          <a:xfrm>
            <a:off x="699733" y="4081368"/>
            <a:ext cx="2103482" cy="1828800"/>
          </a:xfrm>
          <a:prstGeom prst="rect">
            <a:avLst/>
          </a:prstGeom>
        </p:spPr>
      </p:pic>
      <p:pic>
        <p:nvPicPr>
          <p:cNvPr id="16" name="Picture 15">
            <a:extLst>
              <a:ext uri="{FF2B5EF4-FFF2-40B4-BE49-F238E27FC236}">
                <a16:creationId xmlns:a16="http://schemas.microsoft.com/office/drawing/2014/main" id="{E6E3C177-D27E-D944-BE3F-00BB2F807546}"/>
              </a:ext>
            </a:extLst>
          </p:cNvPr>
          <p:cNvPicPr>
            <a:picLocks noChangeAspect="1"/>
          </p:cNvPicPr>
          <p:nvPr/>
        </p:nvPicPr>
        <p:blipFill>
          <a:blip r:embed="rId9"/>
          <a:stretch>
            <a:fillRect/>
          </a:stretch>
        </p:blipFill>
        <p:spPr>
          <a:xfrm>
            <a:off x="2875790" y="4081368"/>
            <a:ext cx="1980000" cy="1828800"/>
          </a:xfrm>
          <a:prstGeom prst="rect">
            <a:avLst/>
          </a:prstGeom>
        </p:spPr>
      </p:pic>
      <p:pic>
        <p:nvPicPr>
          <p:cNvPr id="18" name="Picture 17">
            <a:extLst>
              <a:ext uri="{FF2B5EF4-FFF2-40B4-BE49-F238E27FC236}">
                <a16:creationId xmlns:a16="http://schemas.microsoft.com/office/drawing/2014/main" id="{EB5993C2-7F6A-9647-9887-424AF32EFB83}"/>
              </a:ext>
            </a:extLst>
          </p:cNvPr>
          <p:cNvPicPr>
            <a:picLocks noChangeAspect="1"/>
          </p:cNvPicPr>
          <p:nvPr/>
        </p:nvPicPr>
        <p:blipFill>
          <a:blip r:embed="rId10"/>
          <a:stretch>
            <a:fillRect/>
          </a:stretch>
        </p:blipFill>
        <p:spPr>
          <a:xfrm>
            <a:off x="4871500" y="4081368"/>
            <a:ext cx="2090055" cy="1828800"/>
          </a:xfrm>
          <a:prstGeom prst="rect">
            <a:avLst/>
          </a:prstGeom>
        </p:spPr>
      </p:pic>
      <p:pic>
        <p:nvPicPr>
          <p:cNvPr id="20" name="Picture 19">
            <a:extLst>
              <a:ext uri="{FF2B5EF4-FFF2-40B4-BE49-F238E27FC236}">
                <a16:creationId xmlns:a16="http://schemas.microsoft.com/office/drawing/2014/main" id="{0602E0E3-5F1C-BB4D-97AC-D3B17C79E949}"/>
              </a:ext>
            </a:extLst>
          </p:cNvPr>
          <p:cNvPicPr>
            <a:picLocks noChangeAspect="1"/>
          </p:cNvPicPr>
          <p:nvPr/>
        </p:nvPicPr>
        <p:blipFill>
          <a:blip r:embed="rId11"/>
          <a:stretch>
            <a:fillRect/>
          </a:stretch>
        </p:blipFill>
        <p:spPr>
          <a:xfrm>
            <a:off x="7142479" y="4081368"/>
            <a:ext cx="1814570" cy="1828800"/>
          </a:xfrm>
          <a:prstGeom prst="rect">
            <a:avLst/>
          </a:prstGeom>
        </p:spPr>
      </p:pic>
      <p:pic>
        <p:nvPicPr>
          <p:cNvPr id="22" name="Picture 21">
            <a:extLst>
              <a:ext uri="{FF2B5EF4-FFF2-40B4-BE49-F238E27FC236}">
                <a16:creationId xmlns:a16="http://schemas.microsoft.com/office/drawing/2014/main" id="{30BB91A6-CF3E-B243-B01A-56C24428556C}"/>
              </a:ext>
            </a:extLst>
          </p:cNvPr>
          <p:cNvPicPr>
            <a:picLocks noChangeAspect="1"/>
          </p:cNvPicPr>
          <p:nvPr/>
        </p:nvPicPr>
        <p:blipFill>
          <a:blip r:embed="rId12"/>
          <a:stretch>
            <a:fillRect/>
          </a:stretch>
        </p:blipFill>
        <p:spPr>
          <a:xfrm>
            <a:off x="9137973" y="4081368"/>
            <a:ext cx="1929997" cy="18288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2B0A9CE-DBD1-7C45-8B65-41EF3897326B}"/>
                  </a:ext>
                </a:extLst>
              </p:cNvPr>
              <p:cNvSpPr txBox="1"/>
              <p:nvPr/>
            </p:nvSpPr>
            <p:spPr>
              <a:xfrm>
                <a:off x="1090116" y="6250673"/>
                <a:ext cx="10011769" cy="369332"/>
              </a:xfrm>
              <a:prstGeom prst="rect">
                <a:avLst/>
              </a:prstGeom>
              <a:noFill/>
            </p:spPr>
            <p:txBody>
              <a:bodyPr wrap="square" rtlCol="0">
                <a:spAutoFit/>
              </a:bodyPr>
              <a:lstStyle/>
              <a:p>
                <a:pPr algn="ctr"/>
                <a:r>
                  <a:rPr lang="en-US" dirty="0">
                    <a:solidFill>
                      <a:srgbClr val="002BFF"/>
                    </a:solidFill>
                  </a:rPr>
                  <a:t>Diagonals in the blue “butterfly” shapes are reference lines of slope = </a:t>
                </a:r>
                <a14:m>
                  <m:oMath xmlns:m="http://schemas.openxmlformats.org/officeDocument/2006/math">
                    <m:r>
                      <a:rPr lang="en-US" i="1" smtClean="0">
                        <a:solidFill>
                          <a:srgbClr val="002BFF"/>
                        </a:solidFill>
                        <a:latin typeface="Cambria Math" panose="02040503050406030204" pitchFamily="18" charset="0"/>
                        <a:ea typeface="Cambria Math" panose="02040503050406030204" pitchFamily="18" charset="0"/>
                      </a:rPr>
                      <m:t>±</m:t>
                    </m:r>
                  </m:oMath>
                </a14:m>
                <a:r>
                  <a:rPr lang="en-US" dirty="0">
                    <a:solidFill>
                      <a:srgbClr val="002BFF"/>
                    </a:solidFill>
                  </a:rPr>
                  <a:t>1, to measure onset of instability</a:t>
                </a:r>
              </a:p>
            </p:txBody>
          </p:sp>
        </mc:Choice>
        <mc:Fallback xmlns="">
          <p:sp>
            <p:nvSpPr>
              <p:cNvPr id="23" name="TextBox 22">
                <a:extLst>
                  <a:ext uri="{FF2B5EF4-FFF2-40B4-BE49-F238E27FC236}">
                    <a16:creationId xmlns:a16="http://schemas.microsoft.com/office/drawing/2014/main" id="{72B0A9CE-DBD1-7C45-8B65-41EF3897326B}"/>
                  </a:ext>
                </a:extLst>
              </p:cNvPr>
              <p:cNvSpPr txBox="1">
                <a:spLocks noRot="1" noChangeAspect="1" noMove="1" noResize="1" noEditPoints="1" noAdjustHandles="1" noChangeArrowheads="1" noChangeShapeType="1" noTextEdit="1"/>
              </p:cNvSpPr>
              <p:nvPr/>
            </p:nvSpPr>
            <p:spPr>
              <a:xfrm>
                <a:off x="1090116" y="6250673"/>
                <a:ext cx="10011769" cy="369332"/>
              </a:xfrm>
              <a:prstGeom prst="rect">
                <a:avLst/>
              </a:prstGeom>
              <a:blipFill>
                <a:blip r:embed="rId13"/>
                <a:stretch>
                  <a:fillRect t="-6667" b="-23333"/>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1A1C7F7-DC41-F642-AF7C-20741B4B14D5}"/>
              </a:ext>
            </a:extLst>
          </p:cNvPr>
          <p:cNvCxnSpPr/>
          <p:nvPr/>
        </p:nvCxnSpPr>
        <p:spPr>
          <a:xfrm>
            <a:off x="1090116" y="1787857"/>
            <a:ext cx="98690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2E28870-185F-6341-BCF0-FEC34B689476}"/>
                  </a:ext>
                </a:extLst>
              </p:cNvPr>
              <p:cNvSpPr txBox="1"/>
              <p:nvPr/>
            </p:nvSpPr>
            <p:spPr>
              <a:xfrm>
                <a:off x="8038532" y="1418525"/>
                <a:ext cx="2756847" cy="369332"/>
              </a:xfrm>
              <a:prstGeom prst="rect">
                <a:avLst/>
              </a:prstGeom>
              <a:noFill/>
            </p:spPr>
            <p:txBody>
              <a:bodyPr wrap="square" rtlCol="0">
                <a:spAutoFit/>
              </a:bodyPr>
              <a:lstStyle/>
              <a:p>
                <a:pPr algn="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oMath>
                </a14:m>
                <a:r>
                  <a:rPr lang="en-US" dirty="0"/>
                  <a:t>increasing</a:t>
                </a:r>
              </a:p>
            </p:txBody>
          </p:sp>
        </mc:Choice>
        <mc:Fallback xmlns="">
          <p:sp>
            <p:nvSpPr>
              <p:cNvPr id="26" name="TextBox 25">
                <a:extLst>
                  <a:ext uri="{FF2B5EF4-FFF2-40B4-BE49-F238E27FC236}">
                    <a16:creationId xmlns:a16="http://schemas.microsoft.com/office/drawing/2014/main" id="{B2E28870-185F-6341-BCF0-FEC34B689476}"/>
                  </a:ext>
                </a:extLst>
              </p:cNvPr>
              <p:cNvSpPr txBox="1">
                <a:spLocks noRot="1" noChangeAspect="1" noMove="1" noResize="1" noEditPoints="1" noAdjustHandles="1" noChangeArrowheads="1" noChangeShapeType="1" noTextEdit="1"/>
              </p:cNvSpPr>
              <p:nvPr/>
            </p:nvSpPr>
            <p:spPr>
              <a:xfrm>
                <a:off x="8038532" y="1418525"/>
                <a:ext cx="2756847" cy="369332"/>
              </a:xfrm>
              <a:prstGeom prst="rect">
                <a:avLst/>
              </a:prstGeom>
              <a:blipFill>
                <a:blip r:embed="rId14"/>
                <a:stretch>
                  <a:fillRect t="-6667" r="-1376" b="-23333"/>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80427E6B-D182-D240-8C13-91F8890E3951}"/>
              </a:ext>
            </a:extLst>
          </p:cNvPr>
          <p:cNvCxnSpPr/>
          <p:nvPr/>
        </p:nvCxnSpPr>
        <p:spPr>
          <a:xfrm>
            <a:off x="573206" y="2033521"/>
            <a:ext cx="0" cy="3657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EF33EAA-8C07-CB46-A92D-8C23469C87E7}"/>
                  </a:ext>
                </a:extLst>
              </p:cNvPr>
              <p:cNvSpPr txBox="1"/>
              <p:nvPr/>
            </p:nvSpPr>
            <p:spPr>
              <a:xfrm rot="16200000">
                <a:off x="-996870" y="3582801"/>
                <a:ext cx="2756847" cy="369332"/>
              </a:xfrm>
              <a:prstGeom prst="rect">
                <a:avLst/>
              </a:prstGeom>
              <a:noFill/>
            </p:spPr>
            <p:txBody>
              <a:bodyPr wrap="squar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oMath>
                </a14:m>
                <a:r>
                  <a:rPr lang="en-US" dirty="0"/>
                  <a:t>increasing</a:t>
                </a:r>
              </a:p>
            </p:txBody>
          </p:sp>
        </mc:Choice>
        <mc:Fallback xmlns="">
          <p:sp>
            <p:nvSpPr>
              <p:cNvPr id="29" name="TextBox 28">
                <a:extLst>
                  <a:ext uri="{FF2B5EF4-FFF2-40B4-BE49-F238E27FC236}">
                    <a16:creationId xmlns:a16="http://schemas.microsoft.com/office/drawing/2014/main" id="{CEF33EAA-8C07-CB46-A92D-8C23469C87E7}"/>
                  </a:ext>
                </a:extLst>
              </p:cNvPr>
              <p:cNvSpPr txBox="1">
                <a:spLocks noRot="1" noChangeAspect="1" noMove="1" noResize="1" noEditPoints="1" noAdjustHandles="1" noChangeArrowheads="1" noChangeShapeType="1" noTextEdit="1"/>
              </p:cNvSpPr>
              <p:nvPr/>
            </p:nvSpPr>
            <p:spPr>
              <a:xfrm rot="16200000">
                <a:off x="-996870" y="3582801"/>
                <a:ext cx="2756847" cy="369332"/>
              </a:xfrm>
              <a:prstGeom prst="rect">
                <a:avLst/>
              </a:prstGeom>
              <a:blipFill>
                <a:blip r:embed="rId15"/>
                <a:stretch>
                  <a:fillRect l="-6667" r="-23333"/>
                </a:stretch>
              </a:blipFill>
            </p:spPr>
            <p:txBody>
              <a:bodyPr/>
              <a:lstStyle/>
              <a:p>
                <a:r>
                  <a:rPr lang="en-US">
                    <a:noFill/>
                  </a:rPr>
                  <a:t> </a:t>
                </a:r>
              </a:p>
            </p:txBody>
          </p:sp>
        </mc:Fallback>
      </mc:AlternateContent>
    </p:spTree>
    <p:extLst>
      <p:ext uri="{BB962C8B-B14F-4D97-AF65-F5344CB8AC3E}">
        <p14:creationId xmlns:p14="http://schemas.microsoft.com/office/powerpoint/2010/main" val="3929590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8C7A45-D8D6-D848-90AD-87E14647F894}"/>
              </a:ext>
            </a:extLst>
          </p:cNvPr>
          <p:cNvSpPr>
            <a:spLocks noGrp="1"/>
          </p:cNvSpPr>
          <p:nvPr>
            <p:ph type="title"/>
          </p:nvPr>
        </p:nvSpPr>
        <p:spPr/>
        <p:txBody>
          <a:bodyPr>
            <a:normAutofit/>
          </a:bodyPr>
          <a:lstStyle/>
          <a:p>
            <a:r>
              <a:rPr lang="en-US" dirty="0"/>
              <a:t>Examples:</a:t>
            </a:r>
            <a:br>
              <a:rPr lang="en-US" dirty="0"/>
            </a:br>
            <a:r>
              <a:rPr lang="en-US" sz="2400" dirty="0">
                <a:hlinkClick r:id="rId2"/>
              </a:rPr>
              <a:t>https://www.complexity-explorables.org/flongs/logistic/</a:t>
            </a:r>
            <a:endParaRPr lang="en-US" sz="2400" dirty="0"/>
          </a:p>
        </p:txBody>
      </p:sp>
      <p:sp>
        <p:nvSpPr>
          <p:cNvPr id="6" name="Content Placeholder 5">
            <a:extLst>
              <a:ext uri="{FF2B5EF4-FFF2-40B4-BE49-F238E27FC236}">
                <a16:creationId xmlns:a16="http://schemas.microsoft.com/office/drawing/2014/main" id="{2ACA2675-BCA9-164B-86D9-0FC3E17BD3A3}"/>
              </a:ext>
            </a:extLst>
          </p:cNvPr>
          <p:cNvSpPr>
            <a:spLocks noGrp="1"/>
          </p:cNvSpPr>
          <p:nvPr>
            <p:ph idx="1"/>
          </p:nvPr>
        </p:nvSpPr>
        <p:spPr/>
        <p:txBody>
          <a:bodyPr/>
          <a:lstStyle/>
          <a:p>
            <a:r>
              <a:rPr lang="en-US" dirty="0"/>
              <a:t>Iterations: Panel 1</a:t>
            </a:r>
          </a:p>
          <a:p>
            <a:r>
              <a:rPr lang="en-US" dirty="0"/>
              <a:t>Sensitive dependence:  Panel 2</a:t>
            </a:r>
          </a:p>
          <a:p>
            <a:r>
              <a:rPr lang="en-US" dirty="0"/>
              <a:t>Cobweb diagrams: Panel 3</a:t>
            </a:r>
          </a:p>
          <a:p>
            <a:r>
              <a:rPr lang="en-US" dirty="0"/>
              <a:t>Bifurcation diagrams: Panel 4</a:t>
            </a:r>
          </a:p>
          <a:p>
            <a:r>
              <a:rPr lang="en-US" dirty="0"/>
              <a:t>Lyapunov separation of time series: Panel 5</a:t>
            </a:r>
          </a:p>
          <a:p>
            <a:r>
              <a:rPr lang="en-US" dirty="0"/>
              <a:t>Bifurcations for a different map: Panel 6</a:t>
            </a:r>
          </a:p>
        </p:txBody>
      </p:sp>
    </p:spTree>
    <p:extLst>
      <p:ext uri="{BB962C8B-B14F-4D97-AF65-F5344CB8AC3E}">
        <p14:creationId xmlns:p14="http://schemas.microsoft.com/office/powerpoint/2010/main" val="90210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1352-9226-604A-B126-908C16CD9EDA}"/>
              </a:ext>
            </a:extLst>
          </p:cNvPr>
          <p:cNvSpPr>
            <a:spLocks noGrp="1"/>
          </p:cNvSpPr>
          <p:nvPr>
            <p:ph type="title"/>
          </p:nvPr>
        </p:nvSpPr>
        <p:spPr/>
        <p:txBody>
          <a:bodyPr/>
          <a:lstStyle/>
          <a:p>
            <a:r>
              <a:rPr lang="en-US" dirty="0"/>
              <a:t>Definition:  Chaotic Dynamics</a:t>
            </a:r>
          </a:p>
        </p:txBody>
      </p:sp>
      <p:sp>
        <p:nvSpPr>
          <p:cNvPr id="3" name="Content Placeholder 2">
            <a:extLst>
              <a:ext uri="{FF2B5EF4-FFF2-40B4-BE49-F238E27FC236}">
                <a16:creationId xmlns:a16="http://schemas.microsoft.com/office/drawing/2014/main" id="{449FE3A3-6683-C64E-894C-894DA0BBE272}"/>
              </a:ext>
            </a:extLst>
          </p:cNvPr>
          <p:cNvSpPr>
            <a:spLocks noGrp="1"/>
          </p:cNvSpPr>
          <p:nvPr>
            <p:ph idx="1"/>
          </p:nvPr>
        </p:nvSpPr>
        <p:spPr/>
        <p:txBody>
          <a:bodyPr>
            <a:normAutofit/>
          </a:bodyPr>
          <a:lstStyle/>
          <a:p>
            <a:r>
              <a:rPr lang="en-US" sz="2000" dirty="0"/>
              <a:t>In common usage, "chaos" means "a state of disorder".</a:t>
            </a:r>
          </a:p>
          <a:p>
            <a:r>
              <a:rPr lang="en-US" sz="2000" dirty="0"/>
              <a:t>However, in chaos theory, the term is defined more precisely. </a:t>
            </a:r>
          </a:p>
          <a:p>
            <a:r>
              <a:rPr lang="en-US" sz="2000" dirty="0"/>
              <a:t>Although no universally accepted mathematical definition of chaos exists, a commonly used definition, originally formulated by Robert L. Devaney, says that to classify a dynamical system as chaotic, it must have these properties:</a:t>
            </a:r>
          </a:p>
          <a:p>
            <a:pPr lvl="1"/>
            <a:r>
              <a:rPr lang="en-US" sz="1600" dirty="0">
                <a:solidFill>
                  <a:srgbClr val="C00000"/>
                </a:solidFill>
              </a:rPr>
              <a:t>It must be sensitive to initial conditions,</a:t>
            </a:r>
          </a:p>
          <a:p>
            <a:pPr lvl="1"/>
            <a:r>
              <a:rPr lang="en-US" sz="1600" dirty="0">
                <a:solidFill>
                  <a:srgbClr val="C00000"/>
                </a:solidFill>
              </a:rPr>
              <a:t>It must be topologically transitive (i.e., mixing)</a:t>
            </a:r>
          </a:p>
          <a:p>
            <a:pPr lvl="1"/>
            <a:r>
              <a:rPr lang="en-US" sz="1600" dirty="0">
                <a:solidFill>
                  <a:srgbClr val="C00000"/>
                </a:solidFill>
              </a:rPr>
              <a:t>It must have dense periodic orbits.</a:t>
            </a:r>
          </a:p>
          <a:p>
            <a:r>
              <a:rPr lang="en-US" sz="2000" dirty="0"/>
              <a:t>In some cases, the last two properties above have been shown to also imply sensitivity to initial conditions.</a:t>
            </a:r>
          </a:p>
          <a:p>
            <a:r>
              <a:rPr lang="en-US" sz="2000" dirty="0"/>
              <a:t>In these cases, while it is often the most practically significant property, "sensitivity to initial conditions" need not be stated in the definition. </a:t>
            </a:r>
          </a:p>
          <a:p>
            <a:endParaRPr lang="en-US" sz="2000" dirty="0"/>
          </a:p>
        </p:txBody>
      </p:sp>
    </p:spTree>
    <p:extLst>
      <p:ext uri="{BB962C8B-B14F-4D97-AF65-F5344CB8AC3E}">
        <p14:creationId xmlns:p14="http://schemas.microsoft.com/office/powerpoint/2010/main" val="65381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7D62-315F-214F-B3D3-A859907A7B32}"/>
              </a:ext>
            </a:extLst>
          </p:cNvPr>
          <p:cNvSpPr>
            <a:spLocks noGrp="1"/>
          </p:cNvSpPr>
          <p:nvPr>
            <p:ph type="title"/>
          </p:nvPr>
        </p:nvSpPr>
        <p:spPr>
          <a:xfrm>
            <a:off x="529547" y="259818"/>
            <a:ext cx="5798906" cy="1325563"/>
          </a:xfrm>
        </p:spPr>
        <p:txBody>
          <a:bodyPr/>
          <a:lstStyle/>
          <a:p>
            <a:r>
              <a:rPr lang="en-US" dirty="0"/>
              <a:t>Tent Map: Another</a:t>
            </a:r>
            <a:br>
              <a:rPr lang="en-US" dirty="0"/>
            </a:br>
            <a:r>
              <a:rPr lang="en-US" dirty="0"/>
              <a:t>Iterative Map</a:t>
            </a:r>
          </a:p>
        </p:txBody>
      </p:sp>
      <p:sp>
        <p:nvSpPr>
          <p:cNvPr id="3" name="Content Placeholder 2">
            <a:extLst>
              <a:ext uri="{FF2B5EF4-FFF2-40B4-BE49-F238E27FC236}">
                <a16:creationId xmlns:a16="http://schemas.microsoft.com/office/drawing/2014/main" id="{D51DE148-6429-FC4F-B2A5-28B72EBD2EC9}"/>
              </a:ext>
            </a:extLst>
          </p:cNvPr>
          <p:cNvSpPr>
            <a:spLocks noGrp="1"/>
          </p:cNvSpPr>
          <p:nvPr>
            <p:ph sz="half" idx="1"/>
          </p:nvPr>
        </p:nvSpPr>
        <p:spPr/>
        <p:txBody>
          <a:bodyPr>
            <a:normAutofit/>
          </a:bodyPr>
          <a:lstStyle/>
          <a:p>
            <a:r>
              <a:rPr lang="en-US" sz="1800" dirty="0"/>
              <a:t>In mathematics, the tent map with parameter </a:t>
            </a:r>
            <a:r>
              <a:rPr lang="el-GR" sz="1800" dirty="0"/>
              <a:t>μ </a:t>
            </a:r>
            <a:r>
              <a:rPr lang="en-US" sz="1800" dirty="0"/>
              <a:t>is the real-valued function defined by:</a:t>
            </a:r>
          </a:p>
        </p:txBody>
      </p:sp>
      <p:pic>
        <p:nvPicPr>
          <p:cNvPr id="5" name="Content Placeholder 4">
            <a:extLst>
              <a:ext uri="{FF2B5EF4-FFF2-40B4-BE49-F238E27FC236}">
                <a16:creationId xmlns:a16="http://schemas.microsoft.com/office/drawing/2014/main" id="{DB079B72-E951-E048-9222-38B0523392A8}"/>
              </a:ext>
            </a:extLst>
          </p:cNvPr>
          <p:cNvPicPr>
            <a:picLocks noGrp="1" noChangeAspect="1"/>
          </p:cNvPicPr>
          <p:nvPr>
            <p:ph sz="half" idx="2"/>
          </p:nvPr>
        </p:nvPicPr>
        <p:blipFill>
          <a:blip r:embed="rId2"/>
          <a:stretch>
            <a:fillRect/>
          </a:stretch>
        </p:blipFill>
        <p:spPr>
          <a:xfrm>
            <a:off x="6019800" y="2178122"/>
            <a:ext cx="6114439" cy="3757237"/>
          </a:xfrm>
          <a:prstGeom prst="rect">
            <a:avLst/>
          </a:prstGeom>
        </p:spPr>
      </p:pic>
      <p:grpSp>
        <p:nvGrpSpPr>
          <p:cNvPr id="9" name="Group 8">
            <a:extLst>
              <a:ext uri="{FF2B5EF4-FFF2-40B4-BE49-F238E27FC236}">
                <a16:creationId xmlns:a16="http://schemas.microsoft.com/office/drawing/2014/main" id="{2EE463FA-1A90-BB46-8716-94A0B3948A85}"/>
              </a:ext>
            </a:extLst>
          </p:cNvPr>
          <p:cNvGrpSpPr/>
          <p:nvPr/>
        </p:nvGrpSpPr>
        <p:grpSpPr>
          <a:xfrm>
            <a:off x="1253448" y="2490699"/>
            <a:ext cx="5075006" cy="3660167"/>
            <a:chOff x="1253448" y="2490699"/>
            <a:chExt cx="5075006" cy="3660167"/>
          </a:xfrm>
        </p:grpSpPr>
        <p:pic>
          <p:nvPicPr>
            <p:cNvPr id="7" name="Picture 6">
              <a:extLst>
                <a:ext uri="{FF2B5EF4-FFF2-40B4-BE49-F238E27FC236}">
                  <a16:creationId xmlns:a16="http://schemas.microsoft.com/office/drawing/2014/main" id="{D161DFF6-BA32-8443-9A5E-EA21B3CC1B04}"/>
                </a:ext>
              </a:extLst>
            </p:cNvPr>
            <p:cNvPicPr>
              <a:picLocks noChangeAspect="1"/>
            </p:cNvPicPr>
            <p:nvPr/>
          </p:nvPicPr>
          <p:blipFill rotWithShape="1">
            <a:blip r:embed="rId3"/>
            <a:srcRect r="44541"/>
            <a:stretch/>
          </p:blipFill>
          <p:spPr>
            <a:xfrm>
              <a:off x="1253448" y="2670699"/>
              <a:ext cx="5075006" cy="3480167"/>
            </a:xfrm>
            <a:prstGeom prst="rect">
              <a:avLst/>
            </a:prstGeom>
          </p:spPr>
        </p:pic>
        <p:sp>
          <p:nvSpPr>
            <p:cNvPr id="8" name="Rectangle 7">
              <a:extLst>
                <a:ext uri="{FF2B5EF4-FFF2-40B4-BE49-F238E27FC236}">
                  <a16:creationId xmlns:a16="http://schemas.microsoft.com/office/drawing/2014/main" id="{C4356A9A-30CB-3643-8B8C-372CC6C58EC4}"/>
                </a:ext>
              </a:extLst>
            </p:cNvPr>
            <p:cNvSpPr/>
            <p:nvPr/>
          </p:nvSpPr>
          <p:spPr>
            <a:xfrm>
              <a:off x="1530849" y="2490699"/>
              <a:ext cx="2126750" cy="256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57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E82312-D0BA-9446-B577-C92431B3961F}"/>
              </a:ext>
            </a:extLst>
          </p:cNvPr>
          <p:cNvSpPr>
            <a:spLocks noGrp="1"/>
          </p:cNvSpPr>
          <p:nvPr>
            <p:ph type="title"/>
          </p:nvPr>
        </p:nvSpPr>
        <p:spPr/>
        <p:txBody>
          <a:bodyPr/>
          <a:lstStyle/>
          <a:p>
            <a:r>
              <a:rPr lang="en-US" dirty="0"/>
              <a:t>Dynamics </a:t>
            </a:r>
            <a:r>
              <a:rPr lang="en-US"/>
              <a:t>and Attractor</a:t>
            </a:r>
            <a:endParaRPr lang="en-US" dirty="0"/>
          </a:p>
        </p:txBody>
      </p:sp>
      <p:pic>
        <p:nvPicPr>
          <p:cNvPr id="9" name="Content Placeholder 8">
            <a:extLst>
              <a:ext uri="{FF2B5EF4-FFF2-40B4-BE49-F238E27FC236}">
                <a16:creationId xmlns:a16="http://schemas.microsoft.com/office/drawing/2014/main" id="{23670F89-92AE-4142-9348-64222C10573A}"/>
              </a:ext>
            </a:extLst>
          </p:cNvPr>
          <p:cNvPicPr>
            <a:picLocks noGrp="1" noChangeAspect="1"/>
          </p:cNvPicPr>
          <p:nvPr>
            <p:ph sz="half" idx="2"/>
          </p:nvPr>
        </p:nvPicPr>
        <p:blipFill>
          <a:blip r:embed="rId2"/>
          <a:stretch>
            <a:fillRect/>
          </a:stretch>
        </p:blipFill>
        <p:spPr>
          <a:xfrm>
            <a:off x="6587331" y="1825625"/>
            <a:ext cx="4351338" cy="4351338"/>
          </a:xfrm>
        </p:spPr>
      </p:pic>
      <p:pic>
        <p:nvPicPr>
          <p:cNvPr id="18" name="Content Placeholder 17">
            <a:extLst>
              <a:ext uri="{FF2B5EF4-FFF2-40B4-BE49-F238E27FC236}">
                <a16:creationId xmlns:a16="http://schemas.microsoft.com/office/drawing/2014/main" id="{9C7E5F2C-D692-8C45-9282-DD2E42211AC4}"/>
              </a:ext>
            </a:extLst>
          </p:cNvPr>
          <p:cNvPicPr>
            <a:picLocks noGrp="1" noChangeAspect="1"/>
          </p:cNvPicPr>
          <p:nvPr>
            <p:ph sz="half" idx="1"/>
          </p:nvPr>
        </p:nvPicPr>
        <p:blipFill>
          <a:blip r:embed="rId3"/>
          <a:stretch>
            <a:fillRect/>
          </a:stretch>
        </p:blipFill>
        <p:spPr>
          <a:xfrm>
            <a:off x="883285" y="1510301"/>
            <a:ext cx="4553158" cy="4499591"/>
          </a:xfrm>
        </p:spPr>
      </p:pic>
      <p:sp>
        <p:nvSpPr>
          <p:cNvPr id="19" name="Rectangle 18">
            <a:extLst>
              <a:ext uri="{FF2B5EF4-FFF2-40B4-BE49-F238E27FC236}">
                <a16:creationId xmlns:a16="http://schemas.microsoft.com/office/drawing/2014/main" id="{5A7AA1D7-C261-6946-8DC9-6DDC0FB5EFF3}"/>
              </a:ext>
            </a:extLst>
          </p:cNvPr>
          <p:cNvSpPr/>
          <p:nvPr/>
        </p:nvSpPr>
        <p:spPr>
          <a:xfrm>
            <a:off x="883285" y="1510301"/>
            <a:ext cx="257146" cy="315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15EF51-CACC-594E-9646-30884281D74F}"/>
              </a:ext>
            </a:extLst>
          </p:cNvPr>
          <p:cNvSpPr txBox="1"/>
          <p:nvPr/>
        </p:nvSpPr>
        <p:spPr>
          <a:xfrm>
            <a:off x="139556" y="6311900"/>
            <a:ext cx="7196193" cy="307777"/>
          </a:xfrm>
          <a:prstGeom prst="rect">
            <a:avLst/>
          </a:prstGeom>
          <a:noFill/>
        </p:spPr>
        <p:txBody>
          <a:bodyPr wrap="square" rtlCol="0">
            <a:spAutoFit/>
          </a:bodyPr>
          <a:lstStyle/>
          <a:p>
            <a:r>
              <a:rPr lang="en-US" sz="1400" dirty="0"/>
              <a:t>https://</a:t>
            </a:r>
            <a:r>
              <a:rPr lang="en-US" sz="1400" dirty="0" err="1"/>
              <a:t>www.researchgate.net</a:t>
            </a:r>
            <a:r>
              <a:rPr lang="en-US" sz="1400" dirty="0"/>
              <a:t>/figure/The-tent-map-including-a-cobweb-plot_fig4_268444274</a:t>
            </a:r>
          </a:p>
        </p:txBody>
      </p:sp>
    </p:spTree>
    <p:extLst>
      <p:ext uri="{BB962C8B-B14F-4D97-AF65-F5344CB8AC3E}">
        <p14:creationId xmlns:p14="http://schemas.microsoft.com/office/powerpoint/2010/main" val="2398050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5330-A873-EB4D-88AD-509530A1DB71}"/>
              </a:ext>
            </a:extLst>
          </p:cNvPr>
          <p:cNvSpPr>
            <a:spLocks noGrp="1"/>
          </p:cNvSpPr>
          <p:nvPr>
            <p:ph type="title"/>
          </p:nvPr>
        </p:nvSpPr>
        <p:spPr/>
        <p:txBody>
          <a:bodyPr/>
          <a:lstStyle/>
          <a:p>
            <a:r>
              <a:rPr lang="en-US" dirty="0"/>
              <a:t>Feigenbaum Numbers</a:t>
            </a:r>
          </a:p>
        </p:txBody>
      </p:sp>
      <p:sp>
        <p:nvSpPr>
          <p:cNvPr id="3" name="Content Placeholder 2">
            <a:extLst>
              <a:ext uri="{FF2B5EF4-FFF2-40B4-BE49-F238E27FC236}">
                <a16:creationId xmlns:a16="http://schemas.microsoft.com/office/drawing/2014/main" id="{E0FE904D-DC0F-DF48-9110-9367F68D5990}"/>
              </a:ext>
            </a:extLst>
          </p:cNvPr>
          <p:cNvSpPr>
            <a:spLocks noGrp="1"/>
          </p:cNvSpPr>
          <p:nvPr>
            <p:ph idx="1"/>
          </p:nvPr>
        </p:nvSpPr>
        <p:spPr/>
        <p:txBody>
          <a:bodyPr>
            <a:normAutofit/>
          </a:bodyPr>
          <a:lstStyle/>
          <a:p>
            <a:r>
              <a:rPr lang="en-US" sz="2400" dirty="0"/>
              <a:t>In mathematics, specifically bifurcation theory, the Feigenbaum constants are two mathematical constants which both express ratios in a bifurcation diagram for a non-linear map. </a:t>
            </a:r>
          </a:p>
          <a:p>
            <a:r>
              <a:rPr lang="en-US" sz="2400" dirty="0"/>
              <a:t>They are named after the physicist Mitchell J. Feigenbaum.</a:t>
            </a:r>
          </a:p>
          <a:p>
            <a:r>
              <a:rPr lang="en-US" sz="2400" dirty="0"/>
              <a:t>Feigenbaum originally related the first constant to the period-doubling bifurcations in the logistic map, but also showed it to hold for all one-dimensional maps with a single quadratic maximum. </a:t>
            </a:r>
          </a:p>
          <a:p>
            <a:r>
              <a:rPr lang="en-US" sz="2400" dirty="0"/>
              <a:t>As a consequence of this generality, every chaotic system that corresponds to this description will bifurcate at the same rate. </a:t>
            </a:r>
          </a:p>
          <a:p>
            <a:r>
              <a:rPr lang="en-US" sz="2400" dirty="0"/>
              <a:t>Feigenbaum made this discovery in 1975, and he officially published it in 1978.</a:t>
            </a:r>
          </a:p>
        </p:txBody>
      </p:sp>
    </p:spTree>
    <p:extLst>
      <p:ext uri="{BB962C8B-B14F-4D97-AF65-F5344CB8AC3E}">
        <p14:creationId xmlns:p14="http://schemas.microsoft.com/office/powerpoint/2010/main" val="289513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28CAD64D-0743-B74D-B4AE-22F28CD8D32E}"/>
                  </a:ext>
                </a:extLst>
              </p:cNvPr>
              <p:cNvSpPr>
                <a:spLocks noGrp="1"/>
              </p:cNvSpPr>
              <p:nvPr>
                <p:ph type="title"/>
              </p:nvPr>
            </p:nvSpPr>
            <p:spPr/>
            <p:txBody>
              <a:bodyPr/>
              <a:lstStyle/>
              <a:p>
                <a:r>
                  <a:rPr lang="en-US" dirty="0"/>
                  <a:t>Feigenbaum’s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number</a:t>
                </a:r>
              </a:p>
            </p:txBody>
          </p:sp>
        </mc:Choice>
        <mc:Fallback xmlns="">
          <p:sp>
            <p:nvSpPr>
              <p:cNvPr id="4" name="Title 3">
                <a:extLst>
                  <a:ext uri="{FF2B5EF4-FFF2-40B4-BE49-F238E27FC236}">
                    <a16:creationId xmlns:a16="http://schemas.microsoft.com/office/drawing/2014/main" id="{28CAD64D-0743-B74D-B4AE-22F28CD8D32E}"/>
                  </a:ext>
                </a:extLst>
              </p:cNvPr>
              <p:cNvSpPr>
                <a:spLocks noGrp="1" noRot="1" noChangeAspect="1" noMove="1" noResize="1" noEditPoints="1" noAdjustHandles="1" noChangeArrowheads="1" noChangeShapeType="1" noTextEdit="1"/>
              </p:cNvSpPr>
              <p:nvPr>
                <p:ph type="title"/>
              </p:nvPr>
            </p:nvSpPr>
            <p:spPr>
              <a:blipFill>
                <a:blip r:embed="rId2"/>
                <a:stretch>
                  <a:fillRect l="-229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1963599-765F-B744-8BB1-3DA9F26F2397}"/>
              </a:ext>
            </a:extLst>
          </p:cNvPr>
          <p:cNvPicPr>
            <a:picLocks noChangeAspect="1"/>
          </p:cNvPicPr>
          <p:nvPr/>
        </p:nvPicPr>
        <p:blipFill>
          <a:blip r:embed="rId3"/>
          <a:stretch>
            <a:fillRect/>
          </a:stretch>
        </p:blipFill>
        <p:spPr>
          <a:xfrm>
            <a:off x="1422400" y="1612900"/>
            <a:ext cx="9347200" cy="36322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2FFC9AC-1071-114C-893B-69FC98802299}"/>
                  </a:ext>
                </a:extLst>
              </p:cNvPr>
              <p:cNvSpPr txBox="1"/>
              <p:nvPr/>
            </p:nvSpPr>
            <p:spPr>
              <a:xfrm>
                <a:off x="1559859" y="5561704"/>
                <a:ext cx="7003228" cy="369332"/>
              </a:xfrm>
              <a:prstGeom prst="rect">
                <a:avLst/>
              </a:prstGeom>
              <a:noFill/>
            </p:spPr>
            <p:txBody>
              <a:bodyPr wrap="square" rtlCol="0">
                <a:spAutoFit/>
              </a:bodyPr>
              <a:lstStyle/>
              <a:p>
                <a:r>
                  <a:rPr lang="en-US" dirty="0"/>
                  <a:t>For Logistic Map,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𝜆</m:t>
                    </m:r>
                  </m:oMath>
                </a14:m>
                <a:endParaRPr lang="en-US" dirty="0"/>
              </a:p>
            </p:txBody>
          </p:sp>
        </mc:Choice>
        <mc:Fallback xmlns="">
          <p:sp>
            <p:nvSpPr>
              <p:cNvPr id="7" name="TextBox 6">
                <a:extLst>
                  <a:ext uri="{FF2B5EF4-FFF2-40B4-BE49-F238E27FC236}">
                    <a16:creationId xmlns:a16="http://schemas.microsoft.com/office/drawing/2014/main" id="{02FFC9AC-1071-114C-893B-69FC98802299}"/>
                  </a:ext>
                </a:extLst>
              </p:cNvPr>
              <p:cNvSpPr txBox="1">
                <a:spLocks noRot="1" noChangeAspect="1" noMove="1" noResize="1" noEditPoints="1" noAdjustHandles="1" noChangeArrowheads="1" noChangeShapeType="1" noTextEdit="1"/>
              </p:cNvSpPr>
              <p:nvPr/>
            </p:nvSpPr>
            <p:spPr>
              <a:xfrm>
                <a:off x="1559859" y="5561704"/>
                <a:ext cx="7003228" cy="369332"/>
              </a:xfrm>
              <a:prstGeom prst="rect">
                <a:avLst/>
              </a:prstGeom>
              <a:blipFill>
                <a:blip r:embed="rId4"/>
                <a:stretch>
                  <a:fillRect l="-725"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549653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28CAD64D-0743-B74D-B4AE-22F28CD8D32E}"/>
                  </a:ext>
                </a:extLst>
              </p:cNvPr>
              <p:cNvSpPr>
                <a:spLocks noGrp="1"/>
              </p:cNvSpPr>
              <p:nvPr>
                <p:ph type="title"/>
              </p:nvPr>
            </p:nvSpPr>
            <p:spPr/>
            <p:txBody>
              <a:bodyPr/>
              <a:lstStyle/>
              <a:p>
                <a:r>
                  <a:rPr lang="en-US" dirty="0"/>
                  <a:t>Feigenbaum’s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number for the Logistic Map</a:t>
                </a:r>
              </a:p>
            </p:txBody>
          </p:sp>
        </mc:Choice>
        <mc:Fallback xmlns="">
          <p:sp>
            <p:nvSpPr>
              <p:cNvPr id="4" name="Title 3">
                <a:extLst>
                  <a:ext uri="{FF2B5EF4-FFF2-40B4-BE49-F238E27FC236}">
                    <a16:creationId xmlns:a16="http://schemas.microsoft.com/office/drawing/2014/main" id="{28CAD64D-0743-B74D-B4AE-22F28CD8D32E}"/>
                  </a:ext>
                </a:extLst>
              </p:cNvPr>
              <p:cNvSpPr>
                <a:spLocks noGrp="1" noRot="1" noChangeAspect="1" noMove="1" noResize="1" noEditPoints="1" noAdjustHandles="1" noChangeArrowheads="1" noChangeShapeType="1" noTextEdit="1"/>
              </p:cNvSpPr>
              <p:nvPr>
                <p:ph type="title"/>
              </p:nvPr>
            </p:nvSpPr>
            <p:spPr>
              <a:blipFill>
                <a:blip r:embed="rId2"/>
                <a:stretch>
                  <a:fillRect l="-2292" r="-60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17CC1BC-FFC5-304C-A2C1-B3FF6F0E0E26}"/>
              </a:ext>
            </a:extLst>
          </p:cNvPr>
          <p:cNvPicPr>
            <a:picLocks noChangeAspect="1"/>
          </p:cNvPicPr>
          <p:nvPr/>
        </p:nvPicPr>
        <p:blipFill>
          <a:blip r:embed="rId3"/>
          <a:stretch>
            <a:fillRect/>
          </a:stretch>
        </p:blipFill>
        <p:spPr>
          <a:xfrm>
            <a:off x="6461199" y="1668033"/>
            <a:ext cx="5654301" cy="387723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F8E7392-2794-EB45-ABA3-E02B8635E383}"/>
                  </a:ext>
                </a:extLst>
              </p:cNvPr>
              <p:cNvSpPr txBox="1"/>
              <p:nvPr/>
            </p:nvSpPr>
            <p:spPr>
              <a:xfrm>
                <a:off x="4377466" y="5846781"/>
                <a:ext cx="327217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r>
                        <a:rPr lang="en-US" sz="3200" b="0" i="1" smtClean="0">
                          <a:latin typeface="Cambria Math" panose="02040503050406030204" pitchFamily="18" charset="0"/>
                        </a:rPr>
                        <m:t>𝑎𝑥</m:t>
                      </m:r>
                      <m:r>
                        <a:rPr lang="en-US" sz="3200" b="0" i="1" smtClean="0">
                          <a:latin typeface="Cambria Math" panose="02040503050406030204" pitchFamily="18" charset="0"/>
                          <a:ea typeface="Cambria Math" panose="02040503050406030204" pitchFamily="18" charset="0"/>
                        </a:rPr>
                        <m:t>(1 −</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US" sz="3200" dirty="0"/>
              </a:p>
            </p:txBody>
          </p:sp>
        </mc:Choice>
        <mc:Fallback xmlns="">
          <p:sp>
            <p:nvSpPr>
              <p:cNvPr id="13" name="TextBox 12">
                <a:extLst>
                  <a:ext uri="{FF2B5EF4-FFF2-40B4-BE49-F238E27FC236}">
                    <a16:creationId xmlns:a16="http://schemas.microsoft.com/office/drawing/2014/main" id="{7F8E7392-2794-EB45-ABA3-E02B8635E383}"/>
                  </a:ext>
                </a:extLst>
              </p:cNvPr>
              <p:cNvSpPr txBox="1">
                <a:spLocks noRot="1" noChangeAspect="1" noMove="1" noResize="1" noEditPoints="1" noAdjustHandles="1" noChangeArrowheads="1" noChangeShapeType="1" noTextEdit="1"/>
              </p:cNvSpPr>
              <p:nvPr/>
            </p:nvSpPr>
            <p:spPr>
              <a:xfrm>
                <a:off x="4377466" y="5846781"/>
                <a:ext cx="3272178" cy="492443"/>
              </a:xfrm>
              <a:prstGeom prst="rect">
                <a:avLst/>
              </a:prstGeom>
              <a:blipFill>
                <a:blip r:embed="rId5"/>
                <a:stretch>
                  <a:fillRect l="-3876" t="-5000" r="-3876" b="-35000"/>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A07FC85-3DEA-B140-8188-58BB0ED6C311}"/>
              </a:ext>
            </a:extLst>
          </p:cNvPr>
          <p:cNvGrpSpPr/>
          <p:nvPr/>
        </p:nvGrpSpPr>
        <p:grpSpPr>
          <a:xfrm>
            <a:off x="838200" y="1786068"/>
            <a:ext cx="5994400" cy="3759200"/>
            <a:chOff x="838200" y="1786068"/>
            <a:chExt cx="5994400" cy="3759200"/>
          </a:xfrm>
        </p:grpSpPr>
        <p:pic>
          <p:nvPicPr>
            <p:cNvPr id="10" name="Picture 9">
              <a:extLst>
                <a:ext uri="{FF2B5EF4-FFF2-40B4-BE49-F238E27FC236}">
                  <a16:creationId xmlns:a16="http://schemas.microsoft.com/office/drawing/2014/main" id="{81A2168B-89BF-4D4E-897D-4E9E5025DD9A}"/>
                </a:ext>
              </a:extLst>
            </p:cNvPr>
            <p:cNvPicPr>
              <a:picLocks noChangeAspect="1"/>
            </p:cNvPicPr>
            <p:nvPr/>
          </p:nvPicPr>
          <p:blipFill>
            <a:blip r:embed="rId6"/>
            <a:stretch>
              <a:fillRect/>
            </a:stretch>
          </p:blipFill>
          <p:spPr>
            <a:xfrm>
              <a:off x="838200" y="1786068"/>
              <a:ext cx="5994400" cy="3759200"/>
            </a:xfrm>
            <a:prstGeom prst="rect">
              <a:avLst/>
            </a:prstGeom>
          </p:spPr>
        </p:pic>
        <p:sp>
          <p:nvSpPr>
            <p:cNvPr id="2" name="Rectangle 1">
              <a:extLst>
                <a:ext uri="{FF2B5EF4-FFF2-40B4-BE49-F238E27FC236}">
                  <a16:creationId xmlns:a16="http://schemas.microsoft.com/office/drawing/2014/main" id="{0FAA51E8-F109-F840-BDD2-04972C05E813}"/>
                </a:ext>
              </a:extLst>
            </p:cNvPr>
            <p:cNvSpPr/>
            <p:nvPr/>
          </p:nvSpPr>
          <p:spPr>
            <a:xfrm>
              <a:off x="1023257" y="2569029"/>
              <a:ext cx="406037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664496-9A8D-604D-A1CB-666A68AE34CF}"/>
                </a:ext>
              </a:extLst>
            </p:cNvPr>
            <p:cNvSpPr/>
            <p:nvPr/>
          </p:nvSpPr>
          <p:spPr>
            <a:xfrm>
              <a:off x="838200" y="4626429"/>
              <a:ext cx="5704114" cy="740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6250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21105-4966-984D-B023-98BBCC6B8BF9}"/>
              </a:ext>
            </a:extLst>
          </p:cNvPr>
          <p:cNvPicPr>
            <a:picLocks noChangeAspect="1"/>
          </p:cNvPicPr>
          <p:nvPr/>
        </p:nvPicPr>
        <p:blipFill>
          <a:blip r:embed="rId2"/>
          <a:stretch>
            <a:fillRect/>
          </a:stretch>
        </p:blipFill>
        <p:spPr>
          <a:xfrm>
            <a:off x="3238500" y="1047750"/>
            <a:ext cx="5715000" cy="4762500"/>
          </a:xfrm>
          <a:prstGeom prst="rect">
            <a:avLst/>
          </a:prstGeom>
        </p:spPr>
      </p:pic>
      <mc:AlternateContent xmlns:mc="http://schemas.openxmlformats.org/markup-compatibility/2006" xmlns:a14="http://schemas.microsoft.com/office/drawing/2010/main">
        <mc:Choice Requires="a14">
          <p:sp>
            <p:nvSpPr>
              <p:cNvPr id="5" name="Title 3">
                <a:extLst>
                  <a:ext uri="{FF2B5EF4-FFF2-40B4-BE49-F238E27FC236}">
                    <a16:creationId xmlns:a16="http://schemas.microsoft.com/office/drawing/2014/main" id="{077CB14A-AEF8-C048-9082-9D1BD3A8CF08}"/>
                  </a:ext>
                </a:extLst>
              </p:cNvPr>
              <p:cNvSpPr txBox="1">
                <a:spLocks/>
              </p:cNvSpPr>
              <p:nvPr/>
            </p:nvSpPr>
            <p:spPr>
              <a:xfrm>
                <a:off x="838200" y="365126"/>
                <a:ext cx="10515600" cy="7751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Feigenbaum’s  </a:t>
                </a:r>
                <a14:m>
                  <m:oMath xmlns:m="http://schemas.openxmlformats.org/officeDocument/2006/math">
                    <m:r>
                      <a:rPr lang="en-US" sz="4000" i="1" smtClean="0">
                        <a:latin typeface="Cambria Math" panose="02040503050406030204" pitchFamily="18" charset="0"/>
                        <a:ea typeface="Cambria Math" panose="02040503050406030204" pitchFamily="18" charset="0"/>
                      </a:rPr>
                      <m:t>𝛿</m:t>
                    </m:r>
                  </m:oMath>
                </a14:m>
                <a:r>
                  <a:rPr lang="en-US" sz="4000" dirty="0"/>
                  <a:t> number for the Logistic Map</a:t>
                </a:r>
              </a:p>
            </p:txBody>
          </p:sp>
        </mc:Choice>
        <mc:Fallback xmlns="">
          <p:sp>
            <p:nvSpPr>
              <p:cNvPr id="5" name="Title 3">
                <a:extLst>
                  <a:ext uri="{FF2B5EF4-FFF2-40B4-BE49-F238E27FC236}">
                    <a16:creationId xmlns:a16="http://schemas.microsoft.com/office/drawing/2014/main" id="{077CB14A-AEF8-C048-9082-9D1BD3A8CF08}"/>
                  </a:ext>
                </a:extLst>
              </p:cNvPr>
              <p:cNvSpPr txBox="1">
                <a:spLocks noRot="1" noChangeAspect="1" noMove="1" noResize="1" noEditPoints="1" noAdjustHandles="1" noChangeArrowheads="1" noChangeShapeType="1" noTextEdit="1"/>
              </p:cNvSpPr>
              <p:nvPr/>
            </p:nvSpPr>
            <p:spPr>
              <a:xfrm>
                <a:off x="838200" y="365126"/>
                <a:ext cx="10515600" cy="775186"/>
              </a:xfrm>
              <a:prstGeom prst="rect">
                <a:avLst/>
              </a:prstGeom>
              <a:blipFill>
                <a:blip r:embed="rId3"/>
                <a:stretch>
                  <a:fillRect l="-2051" t="-19355"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64DB618-79FF-774A-AAB8-4E3FDD786045}"/>
                  </a:ext>
                </a:extLst>
              </p:cNvPr>
              <p:cNvSpPr txBox="1"/>
              <p:nvPr/>
            </p:nvSpPr>
            <p:spPr>
              <a:xfrm>
                <a:off x="620485" y="3603172"/>
                <a:ext cx="3635830" cy="1631216"/>
              </a:xfrm>
              <a:prstGeom prst="rect">
                <a:avLst/>
              </a:prstGeom>
              <a:noFill/>
            </p:spPr>
            <p:txBody>
              <a:bodyPr wrap="square" rtlCol="0">
                <a:spAutoFit/>
              </a:bodyPr>
              <a:lstStyle/>
              <a:p>
                <a:r>
                  <a:rPr lang="en-US" sz="2800" dirty="0"/>
                  <a:t>Here, L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𝜆</m:t>
                    </m:r>
                  </m:oMath>
                </a14:m>
                <a:endParaRPr lang="en-US" sz="2800" dirty="0"/>
              </a:p>
              <a:p>
                <a:endParaRPr lang="en-US" dirty="0"/>
              </a:p>
              <a:p>
                <a:r>
                  <a:rPr lang="en-US" dirty="0"/>
                  <a:t>This diagram shows graphically how the ratio of values of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 </m:t>
                    </m:r>
                  </m:oMath>
                </a14:m>
                <a:r>
                  <a:rPr lang="en-US" dirty="0"/>
                  <a:t>converges to the Feigenbaum number</a:t>
                </a:r>
              </a:p>
            </p:txBody>
          </p:sp>
        </mc:Choice>
        <mc:Fallback xmlns="">
          <p:sp>
            <p:nvSpPr>
              <p:cNvPr id="2" name="TextBox 1">
                <a:extLst>
                  <a:ext uri="{FF2B5EF4-FFF2-40B4-BE49-F238E27FC236}">
                    <a16:creationId xmlns:a16="http://schemas.microsoft.com/office/drawing/2014/main" id="{A64DB618-79FF-774A-AAB8-4E3FDD786045}"/>
                  </a:ext>
                </a:extLst>
              </p:cNvPr>
              <p:cNvSpPr txBox="1">
                <a:spLocks noRot="1" noChangeAspect="1" noMove="1" noResize="1" noEditPoints="1" noAdjustHandles="1" noChangeArrowheads="1" noChangeShapeType="1" noTextEdit="1"/>
              </p:cNvSpPr>
              <p:nvPr/>
            </p:nvSpPr>
            <p:spPr>
              <a:xfrm>
                <a:off x="620485" y="3603172"/>
                <a:ext cx="3635830" cy="1631216"/>
              </a:xfrm>
              <a:prstGeom prst="rect">
                <a:avLst/>
              </a:prstGeom>
              <a:blipFill>
                <a:blip r:embed="rId4"/>
                <a:stretch>
                  <a:fillRect l="-3472" t="-3846" b="-4615"/>
                </a:stretch>
              </a:blipFill>
            </p:spPr>
            <p:txBody>
              <a:bodyPr/>
              <a:lstStyle/>
              <a:p>
                <a:r>
                  <a:rPr lang="en-US">
                    <a:noFill/>
                  </a:rPr>
                  <a:t> </a:t>
                </a:r>
              </a:p>
            </p:txBody>
          </p:sp>
        </mc:Fallback>
      </mc:AlternateContent>
    </p:spTree>
    <p:extLst>
      <p:ext uri="{BB962C8B-B14F-4D97-AF65-F5344CB8AC3E}">
        <p14:creationId xmlns:p14="http://schemas.microsoft.com/office/powerpoint/2010/main" val="2895753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28CAD64D-0743-B74D-B4AE-22F28CD8D32E}"/>
                  </a:ext>
                </a:extLst>
              </p:cNvPr>
              <p:cNvSpPr>
                <a:spLocks noGrp="1"/>
              </p:cNvSpPr>
              <p:nvPr>
                <p:ph type="title"/>
              </p:nvPr>
            </p:nvSpPr>
            <p:spPr>
              <a:xfrm>
                <a:off x="838200" y="365125"/>
                <a:ext cx="4379259" cy="3862630"/>
              </a:xfrm>
            </p:spPr>
            <p:txBody>
              <a:bodyPr>
                <a:normAutofit/>
              </a:bodyPr>
              <a:lstStyle/>
              <a:p>
                <a:r>
                  <a:rPr lang="en-US" dirty="0"/>
                  <a:t>Feigenbaum’s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a:t> number for other maps</a:t>
                </a:r>
                <a:br>
                  <a:rPr lang="en-US" dirty="0"/>
                </a:br>
                <a:endParaRPr lang="en-US" dirty="0"/>
              </a:p>
            </p:txBody>
          </p:sp>
        </mc:Choice>
        <mc:Fallback xmlns="">
          <p:sp>
            <p:nvSpPr>
              <p:cNvPr id="4" name="Title 3">
                <a:extLst>
                  <a:ext uri="{FF2B5EF4-FFF2-40B4-BE49-F238E27FC236}">
                    <a16:creationId xmlns:a16="http://schemas.microsoft.com/office/drawing/2014/main" id="{28CAD64D-0743-B74D-B4AE-22F28CD8D32E}"/>
                  </a:ext>
                </a:extLst>
              </p:cNvPr>
              <p:cNvSpPr>
                <a:spLocks noGrp="1" noRot="1" noChangeAspect="1" noMove="1" noResize="1" noEditPoints="1" noAdjustHandles="1" noChangeArrowheads="1" noChangeShapeType="1" noTextEdit="1"/>
              </p:cNvSpPr>
              <p:nvPr>
                <p:ph type="title"/>
              </p:nvPr>
            </p:nvSpPr>
            <p:spPr>
              <a:xfrm>
                <a:off x="838200" y="365125"/>
                <a:ext cx="4379259" cy="3862630"/>
              </a:xfrm>
              <a:blipFill>
                <a:blip r:embed="rId2"/>
                <a:stretch>
                  <a:fillRect l="-5491" r="-173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8F89E18-E333-E741-99D1-E4E0684DD33D}"/>
              </a:ext>
            </a:extLst>
          </p:cNvPr>
          <p:cNvPicPr>
            <a:picLocks noChangeAspect="1"/>
          </p:cNvPicPr>
          <p:nvPr/>
        </p:nvPicPr>
        <p:blipFill rotWithShape="1">
          <a:blip r:embed="rId3"/>
          <a:srcRect b="10812"/>
          <a:stretch/>
        </p:blipFill>
        <p:spPr>
          <a:xfrm>
            <a:off x="5217459" y="345348"/>
            <a:ext cx="6702048" cy="573272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6A3520-76E9-4A46-B537-D7EDB5B28688}"/>
                  </a:ext>
                </a:extLst>
              </p:cNvPr>
              <p:cNvSpPr txBox="1"/>
              <p:nvPr/>
            </p:nvSpPr>
            <p:spPr>
              <a:xfrm>
                <a:off x="838200" y="3770555"/>
                <a:ext cx="268445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r>
                        <a:rPr lang="en-US" sz="3200" b="0" i="1" smtClean="0">
                          <a:latin typeface="Cambria Math" panose="02040503050406030204" pitchFamily="18" charset="0"/>
                        </a:rPr>
                        <m:t>𝑎</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2</m:t>
                          </m:r>
                        </m:sup>
                      </m:sSup>
                    </m:oMath>
                  </m:oMathPara>
                </a14:m>
                <a:endParaRPr lang="en-US" sz="3200" dirty="0"/>
              </a:p>
            </p:txBody>
          </p:sp>
        </mc:Choice>
        <mc:Fallback xmlns="">
          <p:sp>
            <p:nvSpPr>
              <p:cNvPr id="6" name="TextBox 5">
                <a:extLst>
                  <a:ext uri="{FF2B5EF4-FFF2-40B4-BE49-F238E27FC236}">
                    <a16:creationId xmlns:a16="http://schemas.microsoft.com/office/drawing/2014/main" id="{C56A3520-76E9-4A46-B537-D7EDB5B28688}"/>
                  </a:ext>
                </a:extLst>
              </p:cNvPr>
              <p:cNvSpPr txBox="1">
                <a:spLocks noRot="1" noChangeAspect="1" noMove="1" noResize="1" noEditPoints="1" noAdjustHandles="1" noChangeArrowheads="1" noChangeShapeType="1" noTextEdit="1"/>
              </p:cNvSpPr>
              <p:nvPr/>
            </p:nvSpPr>
            <p:spPr>
              <a:xfrm>
                <a:off x="838200" y="3770555"/>
                <a:ext cx="2684453" cy="492443"/>
              </a:xfrm>
              <a:prstGeom prst="rect">
                <a:avLst/>
              </a:prstGeom>
              <a:blipFill>
                <a:blip r:embed="rId4"/>
                <a:stretch>
                  <a:fillRect l="-4717" t="-7500" r="-472" b="-3500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C948CB4-0DC8-E648-AFE1-22A3CDB898EA}"/>
              </a:ext>
            </a:extLst>
          </p:cNvPr>
          <p:cNvSpPr/>
          <p:nvPr/>
        </p:nvSpPr>
        <p:spPr>
          <a:xfrm>
            <a:off x="11015831" y="5733826"/>
            <a:ext cx="903676" cy="344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937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28CAD64D-0743-B74D-B4AE-22F28CD8D32E}"/>
                  </a:ext>
                </a:extLst>
              </p:cNvPr>
              <p:cNvSpPr>
                <a:spLocks noGrp="1"/>
              </p:cNvSpPr>
              <p:nvPr>
                <p:ph type="title"/>
              </p:nvPr>
            </p:nvSpPr>
            <p:spPr/>
            <p:txBody>
              <a:bodyPr>
                <a:normAutofit/>
              </a:bodyPr>
              <a:lstStyle/>
              <a:p>
                <a:r>
                  <a:rPr lang="en-US" sz="4000" dirty="0"/>
                  <a:t>Feigenbaum’s  </a:t>
                </a:r>
                <a14:m>
                  <m:oMath xmlns:m="http://schemas.openxmlformats.org/officeDocument/2006/math">
                    <m:r>
                      <a:rPr lang="en-US" sz="4000" i="1" smtClean="0">
                        <a:latin typeface="Cambria Math" panose="02040503050406030204" pitchFamily="18" charset="0"/>
                        <a:ea typeface="Cambria Math" panose="02040503050406030204" pitchFamily="18" charset="0"/>
                      </a:rPr>
                      <m:t>𝛿</m:t>
                    </m:r>
                  </m:oMath>
                </a14:m>
                <a:r>
                  <a:rPr lang="en-US" sz="4000" dirty="0"/>
                  <a:t> number for the Mandelbrot Set</a:t>
                </a:r>
              </a:p>
            </p:txBody>
          </p:sp>
        </mc:Choice>
        <mc:Fallback xmlns="">
          <p:sp>
            <p:nvSpPr>
              <p:cNvPr id="4" name="Title 3">
                <a:extLst>
                  <a:ext uri="{FF2B5EF4-FFF2-40B4-BE49-F238E27FC236}">
                    <a16:creationId xmlns:a16="http://schemas.microsoft.com/office/drawing/2014/main" id="{28CAD64D-0743-B74D-B4AE-22F28CD8D32E}"/>
                  </a:ext>
                </a:extLst>
              </p:cNvPr>
              <p:cNvSpPr>
                <a:spLocks noGrp="1" noRot="1" noChangeAspect="1" noMove="1" noResize="1" noEditPoints="1" noAdjustHandles="1" noChangeArrowheads="1" noChangeShapeType="1" noTextEdit="1"/>
              </p:cNvSpPr>
              <p:nvPr>
                <p:ph type="title"/>
              </p:nvPr>
            </p:nvSpPr>
            <p:spPr>
              <a:blipFill>
                <a:blip r:embed="rId2"/>
                <a:stretch>
                  <a:fillRect l="-205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0BF50E7-6341-BF47-A615-5F2969C573F1}"/>
              </a:ext>
            </a:extLst>
          </p:cNvPr>
          <p:cNvPicPr>
            <a:picLocks noChangeAspect="1"/>
          </p:cNvPicPr>
          <p:nvPr/>
        </p:nvPicPr>
        <p:blipFill>
          <a:blip r:embed="rId3"/>
          <a:stretch>
            <a:fillRect/>
          </a:stretch>
        </p:blipFill>
        <p:spPr>
          <a:xfrm>
            <a:off x="2223298" y="1430767"/>
            <a:ext cx="3547851" cy="4986169"/>
          </a:xfrm>
          <a:prstGeom prst="rect">
            <a:avLst/>
          </a:prstGeom>
        </p:spPr>
      </p:pic>
      <p:pic>
        <p:nvPicPr>
          <p:cNvPr id="7" name="Picture 6">
            <a:extLst>
              <a:ext uri="{FF2B5EF4-FFF2-40B4-BE49-F238E27FC236}">
                <a16:creationId xmlns:a16="http://schemas.microsoft.com/office/drawing/2014/main" id="{E04F607D-9A83-DC46-9F09-216F33152DC4}"/>
              </a:ext>
            </a:extLst>
          </p:cNvPr>
          <p:cNvPicPr>
            <a:picLocks noChangeAspect="1"/>
          </p:cNvPicPr>
          <p:nvPr/>
        </p:nvPicPr>
        <p:blipFill>
          <a:blip r:embed="rId4"/>
          <a:stretch>
            <a:fillRect/>
          </a:stretch>
        </p:blipFill>
        <p:spPr>
          <a:xfrm>
            <a:off x="7339127" y="1525476"/>
            <a:ext cx="3590641" cy="3590641"/>
          </a:xfrm>
          <a:prstGeom prst="rect">
            <a:avLst/>
          </a:prstGeom>
        </p:spPr>
      </p:pic>
      <p:sp>
        <p:nvSpPr>
          <p:cNvPr id="8" name="TextBox 7">
            <a:extLst>
              <a:ext uri="{FF2B5EF4-FFF2-40B4-BE49-F238E27FC236}">
                <a16:creationId xmlns:a16="http://schemas.microsoft.com/office/drawing/2014/main" id="{505423A9-2282-794D-932F-213ECFDB33CF}"/>
              </a:ext>
            </a:extLst>
          </p:cNvPr>
          <p:cNvSpPr txBox="1"/>
          <p:nvPr/>
        </p:nvSpPr>
        <p:spPr>
          <a:xfrm>
            <a:off x="6353595" y="5346551"/>
            <a:ext cx="5561704" cy="1323439"/>
          </a:xfrm>
          <a:prstGeom prst="rect">
            <a:avLst/>
          </a:prstGeom>
          <a:noFill/>
        </p:spPr>
        <p:txBody>
          <a:bodyPr wrap="square" rtlCol="0">
            <a:spAutoFit/>
          </a:bodyPr>
          <a:lstStyle/>
          <a:p>
            <a:r>
              <a:rPr lang="en-US" sz="1600" dirty="0"/>
              <a:t>Self-similarity in the Mandelbrot set shown by zooming in on a round feature while panning in the negative-x direction. The display center pans from (−1, 0) to (−1.31, 0) while the view magnifies from 0.5 × 0.5 to 0.12 × 0.12 to approximate the Feigenbaum ratio.</a:t>
            </a:r>
          </a:p>
        </p:txBody>
      </p:sp>
    </p:spTree>
    <p:extLst>
      <p:ext uri="{BB962C8B-B14F-4D97-AF65-F5344CB8AC3E}">
        <p14:creationId xmlns:p14="http://schemas.microsoft.com/office/powerpoint/2010/main" val="379421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56E29-09CC-D645-96CC-094174FCE73C}"/>
              </a:ext>
            </a:extLst>
          </p:cNvPr>
          <p:cNvPicPr>
            <a:picLocks noChangeAspect="1"/>
          </p:cNvPicPr>
          <p:nvPr/>
        </p:nvPicPr>
        <p:blipFill rotWithShape="1">
          <a:blip r:embed="rId3"/>
          <a:srcRect t="6588"/>
          <a:stretch/>
        </p:blipFill>
        <p:spPr>
          <a:xfrm>
            <a:off x="2065468" y="1437998"/>
            <a:ext cx="8723085" cy="5420002"/>
          </a:xfrm>
          <a:prstGeom prst="rect">
            <a:avLst/>
          </a:prstGeom>
        </p:spPr>
      </p:pic>
      <mc:AlternateContent xmlns:mc="http://schemas.openxmlformats.org/markup-compatibility/2006" xmlns:a14="http://schemas.microsoft.com/office/drawing/2010/main">
        <mc:Choice Requires="a14">
          <p:sp>
            <p:nvSpPr>
              <p:cNvPr id="5" name="Title 3">
                <a:extLst>
                  <a:ext uri="{FF2B5EF4-FFF2-40B4-BE49-F238E27FC236}">
                    <a16:creationId xmlns:a16="http://schemas.microsoft.com/office/drawing/2014/main" id="{D9E1165F-9326-494B-9C2A-97E4297701C3}"/>
                  </a:ext>
                </a:extLst>
              </p:cNvPr>
              <p:cNvSpPr txBox="1">
                <a:spLocks/>
              </p:cNvSpPr>
              <p:nvPr/>
            </p:nvSpPr>
            <p:spPr>
              <a:xfrm>
                <a:off x="838200" y="365126"/>
                <a:ext cx="10515600" cy="7751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Feigenbaum’s  </a:t>
                </a:r>
                <a14:m>
                  <m:oMath xmlns:m="http://schemas.openxmlformats.org/officeDocument/2006/math">
                    <m:r>
                      <a:rPr lang="en-US" sz="4000" i="1" smtClean="0">
                        <a:latin typeface="Cambria Math" panose="02040503050406030204" pitchFamily="18" charset="0"/>
                        <a:ea typeface="Cambria Math" panose="02040503050406030204" pitchFamily="18" charset="0"/>
                      </a:rPr>
                      <m:t>𝛼</m:t>
                    </m:r>
                  </m:oMath>
                </a14:m>
                <a:r>
                  <a:rPr lang="en-US" sz="4000" dirty="0"/>
                  <a:t> number for </a:t>
                </a:r>
                <a:r>
                  <a:rPr lang="en-US" sz="4000"/>
                  <a:t>the Logistic Map</a:t>
                </a:r>
                <a:endParaRPr lang="en-US" sz="4000" dirty="0"/>
              </a:p>
            </p:txBody>
          </p:sp>
        </mc:Choice>
        <mc:Fallback xmlns="">
          <p:sp>
            <p:nvSpPr>
              <p:cNvPr id="5" name="Title 3">
                <a:extLst>
                  <a:ext uri="{FF2B5EF4-FFF2-40B4-BE49-F238E27FC236}">
                    <a16:creationId xmlns:a16="http://schemas.microsoft.com/office/drawing/2014/main" id="{D9E1165F-9326-494B-9C2A-97E4297701C3}"/>
                  </a:ext>
                </a:extLst>
              </p:cNvPr>
              <p:cNvSpPr txBox="1">
                <a:spLocks noRot="1" noChangeAspect="1" noMove="1" noResize="1" noEditPoints="1" noAdjustHandles="1" noChangeArrowheads="1" noChangeShapeType="1" noTextEdit="1"/>
              </p:cNvSpPr>
              <p:nvPr/>
            </p:nvSpPr>
            <p:spPr>
              <a:xfrm>
                <a:off x="838200" y="365126"/>
                <a:ext cx="10515600" cy="775186"/>
              </a:xfrm>
              <a:prstGeom prst="rect">
                <a:avLst/>
              </a:prstGeom>
              <a:blipFill>
                <a:blip r:embed="rId4"/>
                <a:stretch>
                  <a:fillRect l="-2051" t="-19355"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01A0CA8-E4F0-A94B-B24A-3C35BDB23E76}"/>
                  </a:ext>
                </a:extLst>
              </p:cNvPr>
              <p:cNvSpPr txBox="1"/>
              <p:nvPr/>
            </p:nvSpPr>
            <p:spPr>
              <a:xfrm>
                <a:off x="762000" y="2656114"/>
                <a:ext cx="2884714" cy="923330"/>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 </m:t>
                    </m:r>
                  </m:oMath>
                </a14:m>
                <a:r>
                  <a:rPr lang="en-US" dirty="0"/>
                  <a:t>measures the distance between fixed points and the value x = ½</a:t>
                </a:r>
              </a:p>
            </p:txBody>
          </p:sp>
        </mc:Choice>
        <mc:Fallback xmlns="">
          <p:sp>
            <p:nvSpPr>
              <p:cNvPr id="2" name="TextBox 1">
                <a:extLst>
                  <a:ext uri="{FF2B5EF4-FFF2-40B4-BE49-F238E27FC236}">
                    <a16:creationId xmlns:a16="http://schemas.microsoft.com/office/drawing/2014/main" id="{B01A0CA8-E4F0-A94B-B24A-3C35BDB23E76}"/>
                  </a:ext>
                </a:extLst>
              </p:cNvPr>
              <p:cNvSpPr txBox="1">
                <a:spLocks noRot="1" noChangeAspect="1" noMove="1" noResize="1" noEditPoints="1" noAdjustHandles="1" noChangeArrowheads="1" noChangeShapeType="1" noTextEdit="1"/>
              </p:cNvSpPr>
              <p:nvPr/>
            </p:nvSpPr>
            <p:spPr>
              <a:xfrm>
                <a:off x="762000" y="2656114"/>
                <a:ext cx="2884714" cy="923330"/>
              </a:xfrm>
              <a:prstGeom prst="rect">
                <a:avLst/>
              </a:prstGeom>
              <a:blipFill>
                <a:blip r:embed="rId5"/>
                <a:stretch>
                  <a:fillRect l="-1754" t="-4110" b="-95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2AD92C2-D82F-1846-AEA6-0C04A30B3C89}"/>
              </a:ext>
            </a:extLst>
          </p:cNvPr>
          <p:cNvSpPr txBox="1"/>
          <p:nvPr/>
        </p:nvSpPr>
        <p:spPr>
          <a:xfrm>
            <a:off x="838200" y="4942114"/>
            <a:ext cx="2808514" cy="369332"/>
          </a:xfrm>
          <a:prstGeom prst="rect">
            <a:avLst/>
          </a:prstGeom>
          <a:noFill/>
        </p:spPr>
        <p:txBody>
          <a:bodyPr wrap="square" rtlCol="0">
            <a:spAutoFit/>
          </a:bodyPr>
          <a:lstStyle/>
          <a:p>
            <a:r>
              <a:rPr lang="en-US" i="1" dirty="0">
                <a:latin typeface="Symbol" pitchFamily="2" charset="2"/>
              </a:rPr>
              <a:t>a</a:t>
            </a:r>
            <a:r>
              <a:rPr lang="en-US" dirty="0">
                <a:latin typeface="Symbol" pitchFamily="2" charset="2"/>
              </a:rPr>
              <a:t> </a:t>
            </a:r>
            <a:r>
              <a:rPr lang="en-US" dirty="0">
                <a:latin typeface="Symbol" pitchFamily="2" charset="2"/>
                <a:sym typeface="Wingdings" pitchFamily="2" charset="2"/>
              </a:rPr>
              <a:t> 2.502907876…</a:t>
            </a:r>
            <a:endParaRPr lang="en-US" dirty="0">
              <a:latin typeface="Symbol" pitchFamily="2" charset="2"/>
            </a:endParaRPr>
          </a:p>
        </p:txBody>
      </p:sp>
    </p:spTree>
    <p:extLst>
      <p:ext uri="{BB962C8B-B14F-4D97-AF65-F5344CB8AC3E}">
        <p14:creationId xmlns:p14="http://schemas.microsoft.com/office/powerpoint/2010/main" val="277046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66A9-7E5D-FD49-9843-51A298BB3253}"/>
              </a:ext>
            </a:extLst>
          </p:cNvPr>
          <p:cNvSpPr>
            <a:spLocks noGrp="1"/>
          </p:cNvSpPr>
          <p:nvPr>
            <p:ph type="title"/>
          </p:nvPr>
        </p:nvSpPr>
        <p:spPr/>
        <p:txBody>
          <a:bodyPr/>
          <a:lstStyle/>
          <a:p>
            <a:r>
              <a:rPr lang="en-US" dirty="0"/>
              <a:t>Definition:  Chaotic Dynamics</a:t>
            </a:r>
            <a:br>
              <a:rPr lang="en-US" dirty="0"/>
            </a:br>
            <a:r>
              <a:rPr lang="en-US" sz="3200" dirty="0">
                <a:solidFill>
                  <a:srgbClr val="0917FF"/>
                </a:solidFill>
              </a:rPr>
              <a:t>Sensitive dependence or “butterfly effect”</a:t>
            </a:r>
          </a:p>
        </p:txBody>
      </p:sp>
      <p:sp>
        <p:nvSpPr>
          <p:cNvPr id="4" name="Content Placeholder 3">
            <a:extLst>
              <a:ext uri="{FF2B5EF4-FFF2-40B4-BE49-F238E27FC236}">
                <a16:creationId xmlns:a16="http://schemas.microsoft.com/office/drawing/2014/main" id="{0F301B57-3294-E64D-9F7A-6A867FD3D0D4}"/>
              </a:ext>
            </a:extLst>
          </p:cNvPr>
          <p:cNvSpPr>
            <a:spLocks noGrp="1"/>
          </p:cNvSpPr>
          <p:nvPr>
            <p:ph sz="half" idx="1"/>
          </p:nvPr>
        </p:nvSpPr>
        <p:spPr/>
        <p:txBody>
          <a:bodyPr>
            <a:normAutofit/>
          </a:bodyPr>
          <a:lstStyle/>
          <a:p>
            <a:r>
              <a:rPr lang="en-US" sz="2000" dirty="0"/>
              <a:t>In chaos theory, the </a:t>
            </a:r>
            <a:r>
              <a:rPr lang="en-US" sz="2000" dirty="0">
                <a:solidFill>
                  <a:srgbClr val="0917FF"/>
                </a:solidFill>
              </a:rPr>
              <a:t>butterfly effect </a:t>
            </a:r>
            <a:r>
              <a:rPr lang="en-US" sz="2000" dirty="0"/>
              <a:t>is the sensitive dependence on initial conditions in which a small change in one state of a deterministic nonlinear system can result in large differences in a later state.</a:t>
            </a:r>
          </a:p>
          <a:p>
            <a:r>
              <a:rPr lang="en-US" sz="2000" dirty="0"/>
              <a:t>As we will see, this is consistent with the idea of a positive </a:t>
            </a:r>
            <a:r>
              <a:rPr lang="en-US" sz="2000" dirty="0">
                <a:solidFill>
                  <a:srgbClr val="0917FF"/>
                </a:solidFill>
              </a:rPr>
              <a:t>Lyapunov Exponent, </a:t>
            </a:r>
            <a:r>
              <a:rPr lang="en-US" sz="2000" dirty="0"/>
              <a:t>which means that small differences in initial state can grow large as time passes</a:t>
            </a:r>
            <a:endParaRPr lang="en-US" sz="2000" dirty="0">
              <a:solidFill>
                <a:srgbClr val="0917FF"/>
              </a:solidFill>
            </a:endParaRPr>
          </a:p>
          <a:p>
            <a:endParaRPr lang="en-US" sz="2000" dirty="0"/>
          </a:p>
        </p:txBody>
      </p:sp>
      <p:sp>
        <p:nvSpPr>
          <p:cNvPr id="8" name="TextBox 7">
            <a:extLst>
              <a:ext uri="{FF2B5EF4-FFF2-40B4-BE49-F238E27FC236}">
                <a16:creationId xmlns:a16="http://schemas.microsoft.com/office/drawing/2014/main" id="{B6BB614B-5BD8-9F4E-9742-5A20623855A1}"/>
              </a:ext>
            </a:extLst>
          </p:cNvPr>
          <p:cNvSpPr txBox="1"/>
          <p:nvPr/>
        </p:nvSpPr>
        <p:spPr>
          <a:xfrm>
            <a:off x="4830184" y="5619865"/>
            <a:ext cx="7110805" cy="954107"/>
          </a:xfrm>
          <a:prstGeom prst="rect">
            <a:avLst/>
          </a:prstGeom>
          <a:noFill/>
        </p:spPr>
        <p:txBody>
          <a:bodyPr wrap="square" rtlCol="0">
            <a:spAutoFit/>
          </a:bodyPr>
          <a:lstStyle/>
          <a:p>
            <a:r>
              <a:rPr lang="en-US" sz="1400" dirty="0"/>
              <a:t>A plot of Lorenz's </a:t>
            </a:r>
            <a:r>
              <a:rPr lang="en-US" sz="1400" dirty="0">
                <a:solidFill>
                  <a:srgbClr val="0917FF"/>
                </a:solidFill>
              </a:rPr>
              <a:t>strange attractor </a:t>
            </a:r>
            <a:r>
              <a:rPr lang="en-US" sz="1400" dirty="0"/>
              <a:t>for values </a:t>
            </a:r>
            <a:r>
              <a:rPr lang="el-GR" sz="1400" dirty="0"/>
              <a:t>ρ=28, σ = 10, β = 8/3. </a:t>
            </a:r>
            <a:r>
              <a:rPr lang="en-US" sz="1400" dirty="0"/>
              <a:t>The butterfly effect or sensitive dependence on initial conditions is the property of a dynamical system that, starting from any of various arbitrarily close alternative initial conditions on the attractor, the iterated points will become arbitrarily spread out from each other.</a:t>
            </a:r>
          </a:p>
        </p:txBody>
      </p:sp>
      <p:pic>
        <p:nvPicPr>
          <p:cNvPr id="9" name="Content Placeholder 12" descr="A picture containing furniture&#10;&#10;Description automatically generated">
            <a:extLst>
              <a:ext uri="{FF2B5EF4-FFF2-40B4-BE49-F238E27FC236}">
                <a16:creationId xmlns:a16="http://schemas.microsoft.com/office/drawing/2014/main" id="{7F9A6AFF-7769-B640-B583-FC6DDE8B0C34}"/>
              </a:ext>
            </a:extLst>
          </p:cNvPr>
          <p:cNvPicPr>
            <a:picLocks noChangeAspect="1"/>
          </p:cNvPicPr>
          <p:nvPr/>
        </p:nvPicPr>
        <p:blipFill>
          <a:blip r:embed="rId2"/>
          <a:stretch>
            <a:fillRect/>
          </a:stretch>
        </p:blipFill>
        <p:spPr>
          <a:xfrm>
            <a:off x="7268029" y="1825625"/>
            <a:ext cx="3657600" cy="3657600"/>
          </a:xfrm>
          <a:prstGeom prst="rect">
            <a:avLst/>
          </a:prstGeom>
        </p:spPr>
      </p:pic>
      <p:sp>
        <p:nvSpPr>
          <p:cNvPr id="3" name="TextBox 2">
            <a:extLst>
              <a:ext uri="{FF2B5EF4-FFF2-40B4-BE49-F238E27FC236}">
                <a16:creationId xmlns:a16="http://schemas.microsoft.com/office/drawing/2014/main" id="{A23E5FCE-3A12-E4B7-4F79-E8D91153E9D0}"/>
              </a:ext>
            </a:extLst>
          </p:cNvPr>
          <p:cNvSpPr txBox="1"/>
          <p:nvPr/>
        </p:nvSpPr>
        <p:spPr>
          <a:xfrm>
            <a:off x="8806543" y="451445"/>
            <a:ext cx="2971800" cy="923330"/>
          </a:xfrm>
          <a:prstGeom prst="rect">
            <a:avLst/>
          </a:prstGeom>
          <a:solidFill>
            <a:schemeClr val="accent6">
              <a:lumMod val="20000"/>
              <a:lumOff val="80000"/>
            </a:schemeClr>
          </a:solidFill>
        </p:spPr>
        <p:txBody>
          <a:bodyPr wrap="square" rtlCol="0">
            <a:spAutoFit/>
          </a:bodyPr>
          <a:lstStyle/>
          <a:p>
            <a:pPr algn="ctr"/>
            <a:r>
              <a:rPr lang="en-US" dirty="0"/>
              <a:t>State space (“phase space”) of the Lorenz system.  Curves represent the attractor</a:t>
            </a:r>
          </a:p>
        </p:txBody>
      </p:sp>
    </p:spTree>
    <p:extLst>
      <p:ext uri="{BB962C8B-B14F-4D97-AF65-F5344CB8AC3E}">
        <p14:creationId xmlns:p14="http://schemas.microsoft.com/office/powerpoint/2010/main" val="31921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E2F4-7751-3440-89AA-2847E6E354DC}"/>
              </a:ext>
            </a:extLst>
          </p:cNvPr>
          <p:cNvSpPr>
            <a:spLocks noGrp="1"/>
          </p:cNvSpPr>
          <p:nvPr>
            <p:ph type="title"/>
          </p:nvPr>
        </p:nvSpPr>
        <p:spPr/>
        <p:txBody>
          <a:bodyPr/>
          <a:lstStyle/>
          <a:p>
            <a:r>
              <a:rPr lang="en-US" dirty="0"/>
              <a:t>Sensitivity to Initial Conditions</a:t>
            </a:r>
          </a:p>
        </p:txBody>
      </p:sp>
      <p:sp>
        <p:nvSpPr>
          <p:cNvPr id="5" name="Content Placeholder 4">
            <a:extLst>
              <a:ext uri="{FF2B5EF4-FFF2-40B4-BE49-F238E27FC236}">
                <a16:creationId xmlns:a16="http://schemas.microsoft.com/office/drawing/2014/main" id="{57CB4907-F1BD-4E4B-AB6D-05FF5A099D90}"/>
              </a:ext>
            </a:extLst>
          </p:cNvPr>
          <p:cNvSpPr>
            <a:spLocks noGrp="1"/>
          </p:cNvSpPr>
          <p:nvPr>
            <p:ph idx="1"/>
          </p:nvPr>
        </p:nvSpPr>
        <p:spPr/>
        <p:txBody>
          <a:bodyPr>
            <a:noAutofit/>
          </a:bodyPr>
          <a:lstStyle/>
          <a:p>
            <a:r>
              <a:rPr lang="en-US" sz="1800" dirty="0"/>
              <a:t>Sensitivity to initial conditions means that each point in a chaotic system is arbitrarily closely approximated by other points that have significantly different future paths or trajectories. </a:t>
            </a:r>
          </a:p>
          <a:p>
            <a:r>
              <a:rPr lang="en-US" sz="1800" dirty="0">
                <a:solidFill>
                  <a:srgbClr val="002BFF"/>
                </a:solidFill>
              </a:rPr>
              <a:t>Thus, an arbitrarily small change or perturbation of the current trajectory may lead to significantly different future behavior.</a:t>
            </a:r>
          </a:p>
          <a:p>
            <a:r>
              <a:rPr lang="en-US" sz="1800" dirty="0"/>
              <a:t>Sensitivity to initial conditions is popularly known as the "butterfly effect", so-called because of the title of a paper given by Edward Lorenz in 1972 to the American Association for the Advancement of Science in Washington, D.C., entitled: </a:t>
            </a:r>
          </a:p>
          <a:p>
            <a:pPr marL="0" indent="0" algn="ctr">
              <a:buNone/>
            </a:pPr>
            <a:r>
              <a:rPr lang="en-US" sz="1800" dirty="0">
                <a:solidFill>
                  <a:srgbClr val="C00000"/>
                </a:solidFill>
              </a:rPr>
              <a:t>Predictability: Does the Flap of a Butterfly's Wings in Brazil set off a Tornado in Texas?.</a:t>
            </a:r>
          </a:p>
          <a:p>
            <a:r>
              <a:rPr lang="en-US" sz="1800" dirty="0"/>
              <a:t>The flapping wing represents a small change in the initial condition of the system, which causes a chain of events that prevents the predictability of large-scale phenomena. </a:t>
            </a:r>
          </a:p>
          <a:p>
            <a:r>
              <a:rPr lang="en-US" sz="1800" dirty="0"/>
              <a:t>Had the butterfly not flapped its wings, the trajectory of the overall system could have been vastly different. </a:t>
            </a:r>
          </a:p>
          <a:p>
            <a:endParaRPr lang="en-US" sz="1800" dirty="0"/>
          </a:p>
        </p:txBody>
      </p:sp>
    </p:spTree>
    <p:extLst>
      <p:ext uri="{BB962C8B-B14F-4D97-AF65-F5344CB8AC3E}">
        <p14:creationId xmlns:p14="http://schemas.microsoft.com/office/powerpoint/2010/main" val="3822619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5969</TotalTime>
  <Words>7294</Words>
  <Application>Microsoft Macintosh PowerPoint</Application>
  <PresentationFormat>Widescreen</PresentationFormat>
  <Paragraphs>498</Paragraphs>
  <Slides>78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Calibri</vt:lpstr>
      <vt:lpstr>Calibri Light</vt:lpstr>
      <vt:lpstr>Cambria Math</vt:lpstr>
      <vt:lpstr>Symbol</vt:lpstr>
      <vt:lpstr>Times</vt:lpstr>
      <vt:lpstr>Times New Roman</vt:lpstr>
      <vt:lpstr>Wingdings</vt:lpstr>
      <vt:lpstr>Office Theme</vt:lpstr>
      <vt:lpstr>Fractals, Chaos, Complexity Physics-EPS 30</vt:lpstr>
      <vt:lpstr>Introduction</vt:lpstr>
      <vt:lpstr>Introduction</vt:lpstr>
      <vt:lpstr>Introduction</vt:lpstr>
      <vt:lpstr>Introduction</vt:lpstr>
      <vt:lpstr>Introduction</vt:lpstr>
      <vt:lpstr>Definition:  Chaotic Dynamics</vt:lpstr>
      <vt:lpstr>Definition:  Chaotic Dynamics Sensitive dependence or “butterfly effect”</vt:lpstr>
      <vt:lpstr>Sensitivity to Initial Conditions</vt:lpstr>
      <vt:lpstr>Sensitivity to Initial Conditions</vt:lpstr>
      <vt:lpstr>Sensitivity to Initial Conditions</vt:lpstr>
      <vt:lpstr>Attractors</vt:lpstr>
      <vt:lpstr>Attractors</vt:lpstr>
      <vt:lpstr>Strange Attractors</vt:lpstr>
      <vt:lpstr>Strange Attractors</vt:lpstr>
      <vt:lpstr>Strange Attractors</vt:lpstr>
      <vt:lpstr>Strange Attractors</vt:lpstr>
      <vt:lpstr>Basin of Attraction</vt:lpstr>
      <vt:lpstr>Dynamical Stability</vt:lpstr>
      <vt:lpstr>Stability Landscapes https://onlinelibrary.wiley.com/doi/epdf/10.1111/nrm.12097</vt:lpstr>
      <vt:lpstr>Definition:  Chaotic Dynamics “Dense” periodic orbits</vt:lpstr>
      <vt:lpstr>Ed Lorenz https://en.wikipedia.org/wiki/Edward_Norton_Lorenz</vt:lpstr>
      <vt:lpstr>Discovery of Chaos</vt:lpstr>
      <vt:lpstr>Discovery of Chaos</vt:lpstr>
      <vt:lpstr>Discovery of Chaos</vt:lpstr>
      <vt:lpstr>Discovery of Chaos</vt:lpstr>
      <vt:lpstr>Lorenz Attractor</vt:lpstr>
      <vt:lpstr>Lorenz Attractor</vt:lpstr>
      <vt:lpstr>PowerPoint Presentation</vt:lpstr>
      <vt:lpstr>Atmospheric Circulations: Origin of the Lorenz Equations </vt:lpstr>
      <vt:lpstr>Lorenz Equations</vt:lpstr>
      <vt:lpstr>Derivation of Lorenz Equations</vt:lpstr>
      <vt:lpstr>Examples of Solutions to the Lorenz Equations</vt:lpstr>
      <vt:lpstr>Lorenz Attractor</vt:lpstr>
      <vt:lpstr>Examples of Sensitive Dependence</vt:lpstr>
      <vt:lpstr>Another View of Sensitive Dependence</vt:lpstr>
      <vt:lpstr>Yet Another View of Sensitive Dependence</vt:lpstr>
      <vt:lpstr>Yet Another View of Sensitive Dependence</vt:lpstr>
      <vt:lpstr>Iterated Maps</vt:lpstr>
      <vt:lpstr>(Topological) Mixing in Maps</vt:lpstr>
      <vt:lpstr>(Topological) Mixing in Maps</vt:lpstr>
      <vt:lpstr>Chaotic Dynamics in the Bakers’ Map Topological transitivity or “mixing”</vt:lpstr>
      <vt:lpstr>Chaotic Dynamics Topological transitivity or “mixing”</vt:lpstr>
      <vt:lpstr>A Different Dynamical System: The Logistic Map</vt:lpstr>
      <vt:lpstr>A Different Dynamical System: The Logistic Map</vt:lpstr>
      <vt:lpstr>Logistic Map https://www.complexity-explorables.org/flongs/logistic/</vt:lpstr>
      <vt:lpstr>Origin of the Logistic Map: Population Dynamics</vt:lpstr>
      <vt:lpstr>Logistic Map https://en.wikipedia.org/wiki/Logistic_map</vt:lpstr>
      <vt:lpstr>Example of the Iteration Process Assume λ=2.5</vt:lpstr>
      <vt:lpstr>PowerPoint Presentation</vt:lpstr>
      <vt:lpstr>Logistic Map: Properties https://en.wikipedia.org/wiki/Logistic_map</vt:lpstr>
      <vt:lpstr>Logistic Map: Properties https://en.wikipedia.org/wiki/Logistic_map</vt:lpstr>
      <vt:lpstr>Logistic Map: Properties https://en.wikipedia.org/wiki/Logistic_map</vt:lpstr>
      <vt:lpstr>PowerPoint Presentation</vt:lpstr>
      <vt:lpstr>Calculation of Fixed Points</vt:lpstr>
      <vt:lpstr>Stability</vt:lpstr>
      <vt:lpstr>Stability and Fixed Points of the Logistic Map</vt:lpstr>
      <vt:lpstr>Stability of the Logistic Map</vt:lpstr>
      <vt:lpstr>Stability of Logistic Map See also: https://people.uleth.ca/~roussel/nld/stability_maps.pdf</vt:lpstr>
      <vt:lpstr>Cobweb Diagrams</vt:lpstr>
      <vt:lpstr>Examples: https://www.complexity-explorables.org/flongs/logistic/</vt:lpstr>
      <vt:lpstr>The Road to Chaos</vt:lpstr>
      <vt:lpstr>PowerPoint Presentation</vt:lpstr>
      <vt:lpstr>Sensitive Dependence on Initial Conditions</vt:lpstr>
      <vt:lpstr>Second Iterate of the Logistic Map</vt:lpstr>
      <vt:lpstr>PowerPoint Presentation</vt:lpstr>
      <vt:lpstr>Period Doubling Cascade</vt:lpstr>
      <vt:lpstr>Behavior of the Second Iterate as λ Increases https://users.math.yale.edu/public_html/People/frame/Fractals/</vt:lpstr>
      <vt:lpstr>Examples: https://www.complexity-explorables.org/flongs/logistic/</vt:lpstr>
      <vt:lpstr>Tent Map: Another Iterative Map</vt:lpstr>
      <vt:lpstr>Dynamics and Attractor</vt:lpstr>
      <vt:lpstr>Feigenbaum Numbers</vt:lpstr>
      <vt:lpstr>Feigenbaum’s  δ number</vt:lpstr>
      <vt:lpstr>Feigenbaum’s  δ number for the Logistic Map</vt:lpstr>
      <vt:lpstr>PowerPoint Presentation</vt:lpstr>
      <vt:lpstr>Feigenbaum’s  δ number for other maps </vt:lpstr>
      <vt:lpstr>Feigenbaum’s  δ number for the Mandelbrot Set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 Rundle</cp:lastModifiedBy>
  <cp:revision>127</cp:revision>
  <dcterms:created xsi:type="dcterms:W3CDTF">2020-01-27T18:16:36Z</dcterms:created>
  <dcterms:modified xsi:type="dcterms:W3CDTF">2024-01-26T17:20:06Z</dcterms:modified>
</cp:coreProperties>
</file>