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4" r:id="rId2"/>
    <p:sldId id="315" r:id="rId3"/>
    <p:sldId id="316" r:id="rId4"/>
    <p:sldId id="317" r:id="rId5"/>
    <p:sldId id="323" r:id="rId6"/>
    <p:sldId id="330" r:id="rId7"/>
    <p:sldId id="337" r:id="rId8"/>
    <p:sldId id="327" r:id="rId9"/>
    <p:sldId id="329" r:id="rId10"/>
    <p:sldId id="324" r:id="rId11"/>
    <p:sldId id="325" r:id="rId12"/>
    <p:sldId id="326" r:id="rId13"/>
    <p:sldId id="331" r:id="rId14"/>
    <p:sldId id="332" r:id="rId15"/>
    <p:sldId id="334" r:id="rId16"/>
    <p:sldId id="333" r:id="rId17"/>
    <p:sldId id="336" r:id="rId18"/>
    <p:sldId id="296" r:id="rId19"/>
    <p:sldId id="297" r:id="rId20"/>
    <p:sldId id="298" r:id="rId21"/>
    <p:sldId id="299" r:id="rId22"/>
    <p:sldId id="300" r:id="rId23"/>
    <p:sldId id="303" r:id="rId24"/>
    <p:sldId id="349" r:id="rId25"/>
    <p:sldId id="351" r:id="rId26"/>
    <p:sldId id="301" r:id="rId27"/>
    <p:sldId id="302" r:id="rId28"/>
    <p:sldId id="304" r:id="rId29"/>
    <p:sldId id="305" r:id="rId30"/>
    <p:sldId id="306" r:id="rId31"/>
    <p:sldId id="307" r:id="rId32"/>
    <p:sldId id="310" r:id="rId33"/>
    <p:sldId id="308" r:id="rId34"/>
    <p:sldId id="309" r:id="rId35"/>
    <p:sldId id="314" r:id="rId36"/>
    <p:sldId id="353" r:id="rId37"/>
    <p:sldId id="354" r:id="rId38"/>
    <p:sldId id="355" r:id="rId39"/>
    <p:sldId id="356" r:id="rId40"/>
    <p:sldId id="357" r:id="rId41"/>
    <p:sldId id="358" r:id="rId42"/>
    <p:sldId id="311" r:id="rId43"/>
    <p:sldId id="312" r:id="rId44"/>
    <p:sldId id="313" r:id="rId45"/>
    <p:sldId id="318" r:id="rId46"/>
    <p:sldId id="319" r:id="rId47"/>
    <p:sldId id="320" r:id="rId48"/>
    <p:sldId id="321" r:id="rId49"/>
    <p:sldId id="322" r:id="rId50"/>
    <p:sldId id="338" r:id="rId51"/>
    <p:sldId id="339" r:id="rId52"/>
    <p:sldId id="340" r:id="rId53"/>
    <p:sldId id="341" r:id="rId54"/>
    <p:sldId id="343" r:id="rId55"/>
    <p:sldId id="342" r:id="rId56"/>
    <p:sldId id="344" r:id="rId57"/>
    <p:sldId id="346" r:id="rId58"/>
    <p:sldId id="347" r:id="rId59"/>
    <p:sldId id="352" r:id="rId60"/>
    <p:sldId id="34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FFF"/>
    <a:srgbClr val="0F2EFF"/>
    <a:srgbClr val="0E07FF"/>
    <a:srgbClr val="0622FF"/>
    <a:srgbClr val="002BFF"/>
    <a:srgbClr val="0E1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39"/>
    <p:restoredTop sz="96405"/>
  </p:normalViewPr>
  <p:slideViewPr>
    <p:cSldViewPr snapToGrid="0" snapToObjects="1">
      <p:cViewPr varScale="1">
        <p:scale>
          <a:sx n="124" d="100"/>
          <a:sy n="124" d="100"/>
        </p:scale>
        <p:origin x="736"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533F8-DFD7-5844-A5D7-319DDDAFDD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2B02F0-C207-0F4A-8C68-66D99208A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F44DBF-7B8F-0445-B410-0A1D33682A6D}"/>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5" name="Footer Placeholder 4">
            <a:extLst>
              <a:ext uri="{FF2B5EF4-FFF2-40B4-BE49-F238E27FC236}">
                <a16:creationId xmlns:a16="http://schemas.microsoft.com/office/drawing/2014/main" id="{46199403-03E6-364C-B5A3-6E546A483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88DC4-8B6B-164C-A8F6-6C601DBC3966}"/>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3708350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BCFD-8CD0-D942-B24E-650879AC59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C8D1D7-0C62-7243-B40B-E48612AA7D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D8A30-1359-6C41-AEFA-15688C9A766A}"/>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5" name="Footer Placeholder 4">
            <a:extLst>
              <a:ext uri="{FF2B5EF4-FFF2-40B4-BE49-F238E27FC236}">
                <a16:creationId xmlns:a16="http://schemas.microsoft.com/office/drawing/2014/main" id="{A8E1EBC5-6D7A-6A42-96CE-62A674C71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8A56B-9821-0841-99B1-2ABA0674CDD3}"/>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378776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CC0416-9876-4E47-A7EF-72201A0773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0D190B-AD1D-D64F-BE39-3C0D43282F3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87181-CEEA-2945-B3DA-D4D982C2401C}"/>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5" name="Footer Placeholder 4">
            <a:extLst>
              <a:ext uri="{FF2B5EF4-FFF2-40B4-BE49-F238E27FC236}">
                <a16:creationId xmlns:a16="http://schemas.microsoft.com/office/drawing/2014/main" id="{BD504607-7312-4348-A7B0-B80D794BA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FB129-671D-F84E-B328-2768FE95ACE3}"/>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171531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293-4068-5F4B-9D0B-2604726E7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C3DF2-1F31-BA41-BFFF-364B792270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F4FF3-FF46-954A-9D38-4767567CA092}"/>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5" name="Footer Placeholder 4">
            <a:extLst>
              <a:ext uri="{FF2B5EF4-FFF2-40B4-BE49-F238E27FC236}">
                <a16:creationId xmlns:a16="http://schemas.microsoft.com/office/drawing/2014/main" id="{E7A2AA84-5B2F-D24D-A2C8-DA7AD8BA2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8F035-05A0-FA4F-9352-CF7E894250EF}"/>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222139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0F6FB-F621-7E47-A55A-1909B0AEBA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AB666-8CAA-9645-9EDC-F53F8A235B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E2F312-8C77-4E48-8397-9C123A669DCB}"/>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5" name="Footer Placeholder 4">
            <a:extLst>
              <a:ext uri="{FF2B5EF4-FFF2-40B4-BE49-F238E27FC236}">
                <a16:creationId xmlns:a16="http://schemas.microsoft.com/office/drawing/2014/main" id="{E4960DF4-8D95-ED43-B960-C2270BEB5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0ED81-7723-6E4A-A7D2-EECFE68ACF57}"/>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276096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5A65-4B58-1743-A903-516B62397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BF967F-BFEC-2345-A5ED-EEA8DC0836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F1D32-A876-AD4C-858B-04A70EAFBF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59F339-3ECC-2A4D-B3BB-895CF81E34AC}"/>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6" name="Footer Placeholder 5">
            <a:extLst>
              <a:ext uri="{FF2B5EF4-FFF2-40B4-BE49-F238E27FC236}">
                <a16:creationId xmlns:a16="http://schemas.microsoft.com/office/drawing/2014/main" id="{2753B0B7-D3DA-8941-A4B3-AD195ECCD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3B323-056F-A94A-842B-4CD4E3DE0B76}"/>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383034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8FB3-093C-8044-8796-3F372BB96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9E6D2A-8388-2E44-B755-96A3D1D95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36C756D-1CDC-314F-8EFE-3D6E643DEE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259C4-B5A1-B24C-B366-6014EF580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AF3F8C-AA32-CD43-858E-5A9EB43EC0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3D842-EB9D-3B44-ABF1-E8EAE4F0AB70}"/>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8" name="Footer Placeholder 7">
            <a:extLst>
              <a:ext uri="{FF2B5EF4-FFF2-40B4-BE49-F238E27FC236}">
                <a16:creationId xmlns:a16="http://schemas.microsoft.com/office/drawing/2014/main" id="{1AAFC828-7C02-0E4C-ADCB-31FCBC6F4B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C29DC9-9880-4745-9DE6-66F0D98B3F95}"/>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321993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AF059-4B7C-B643-BFAB-80F0187AC9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93D9EB-085A-854B-A08C-08A282B0D599}"/>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4" name="Footer Placeholder 3">
            <a:extLst>
              <a:ext uri="{FF2B5EF4-FFF2-40B4-BE49-F238E27FC236}">
                <a16:creationId xmlns:a16="http://schemas.microsoft.com/office/drawing/2014/main" id="{9237DCA9-BAAA-9045-89D4-D0916759B4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2A2C5E-F3D5-204C-9383-AACFB53B3677}"/>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212383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F60AD7-41D7-5C4E-8026-A1115F2EC766}"/>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3" name="Footer Placeholder 2">
            <a:extLst>
              <a:ext uri="{FF2B5EF4-FFF2-40B4-BE49-F238E27FC236}">
                <a16:creationId xmlns:a16="http://schemas.microsoft.com/office/drawing/2014/main" id="{2C91F425-D592-4F42-8826-1300FA8FC6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EAB25D-663E-9347-A727-EAE51546D350}"/>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4185935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618B-FCD7-A447-8131-D55083B75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185F15-C91A-6049-8E97-B41FF0613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F9637-BAE7-E449-BC1C-9AF92D95C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571906-8057-C84C-BAAE-E6C8AA588B05}"/>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6" name="Footer Placeholder 5">
            <a:extLst>
              <a:ext uri="{FF2B5EF4-FFF2-40B4-BE49-F238E27FC236}">
                <a16:creationId xmlns:a16="http://schemas.microsoft.com/office/drawing/2014/main" id="{8391789B-FD32-EC43-994F-D3009FA2A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75096-76F9-EA46-B9F5-77AD5DDA530D}"/>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621959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60531-5C39-0C47-8B72-746937C3A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1CABAE-D963-3A4A-A3C6-1B46841C4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659730-178E-9D4D-8F47-C0E47B62C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1A48E7-D764-C340-B0DD-64868BF65E12}"/>
              </a:ext>
            </a:extLst>
          </p:cNvPr>
          <p:cNvSpPr>
            <a:spLocks noGrp="1"/>
          </p:cNvSpPr>
          <p:nvPr>
            <p:ph type="dt" sz="half" idx="10"/>
          </p:nvPr>
        </p:nvSpPr>
        <p:spPr/>
        <p:txBody>
          <a:bodyPr/>
          <a:lstStyle/>
          <a:p>
            <a:fld id="{28A71EDE-BFFD-994C-BC8C-40E3BB79B4E5}" type="datetimeFigureOut">
              <a:rPr lang="en-US" smtClean="0"/>
              <a:t>2/2/24</a:t>
            </a:fld>
            <a:endParaRPr lang="en-US"/>
          </a:p>
        </p:txBody>
      </p:sp>
      <p:sp>
        <p:nvSpPr>
          <p:cNvPr id="6" name="Footer Placeholder 5">
            <a:extLst>
              <a:ext uri="{FF2B5EF4-FFF2-40B4-BE49-F238E27FC236}">
                <a16:creationId xmlns:a16="http://schemas.microsoft.com/office/drawing/2014/main" id="{BF03F4AF-1C52-7147-A692-205C3DAAD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60F68-7F12-BA4B-B6A1-DC77A0E7B4D4}"/>
              </a:ext>
            </a:extLst>
          </p:cNvPr>
          <p:cNvSpPr>
            <a:spLocks noGrp="1"/>
          </p:cNvSpPr>
          <p:nvPr>
            <p:ph type="sldNum" sz="quarter" idx="12"/>
          </p:nvPr>
        </p:nvSpPr>
        <p:spPr/>
        <p:txBody>
          <a:bodyPr/>
          <a:lstStyle/>
          <a:p>
            <a:fld id="{A16E906C-F65D-1547-8F20-1A7144BD014F}" type="slidenum">
              <a:rPr lang="en-US" smtClean="0"/>
              <a:t>‹#›</a:t>
            </a:fld>
            <a:endParaRPr lang="en-US"/>
          </a:p>
        </p:txBody>
      </p:sp>
    </p:spTree>
    <p:extLst>
      <p:ext uri="{BB962C8B-B14F-4D97-AF65-F5344CB8AC3E}">
        <p14:creationId xmlns:p14="http://schemas.microsoft.com/office/powerpoint/2010/main" val="261575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D8DBE-B0D6-9B45-B7A2-0B37600B7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4071C6-CE57-B24B-9AF9-5B49CA2A25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8B61F-847B-2242-A8B6-3707B9FB2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71EDE-BFFD-994C-BC8C-40E3BB79B4E5}" type="datetimeFigureOut">
              <a:rPr lang="en-US" smtClean="0"/>
              <a:t>2/2/24</a:t>
            </a:fld>
            <a:endParaRPr lang="en-US"/>
          </a:p>
        </p:txBody>
      </p:sp>
      <p:sp>
        <p:nvSpPr>
          <p:cNvPr id="5" name="Footer Placeholder 4">
            <a:extLst>
              <a:ext uri="{FF2B5EF4-FFF2-40B4-BE49-F238E27FC236}">
                <a16:creationId xmlns:a16="http://schemas.microsoft.com/office/drawing/2014/main" id="{609A8079-22B7-DF43-813C-5596A86BCE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621DD6-1B51-7446-A848-D1159140B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E906C-F65D-1547-8F20-1A7144BD014F}" type="slidenum">
              <a:rPr lang="en-US" smtClean="0"/>
              <a:t>‹#›</a:t>
            </a:fld>
            <a:endParaRPr lang="en-US"/>
          </a:p>
        </p:txBody>
      </p:sp>
    </p:spTree>
    <p:extLst>
      <p:ext uri="{BB962C8B-B14F-4D97-AF65-F5344CB8AC3E}">
        <p14:creationId xmlns:p14="http://schemas.microsoft.com/office/powerpoint/2010/main" val="3243947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420.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4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5" name="Subtitle 4">
            <a:extLst>
              <a:ext uri="{FF2B5EF4-FFF2-40B4-BE49-F238E27FC236}">
                <a16:creationId xmlns:a16="http://schemas.microsoft.com/office/drawing/2014/main" id="{52F628C4-B54A-7F4B-8E81-E7508D295893}"/>
              </a:ext>
            </a:extLst>
          </p:cNvPr>
          <p:cNvSpPr>
            <a:spLocks noGrp="1"/>
          </p:cNvSpPr>
          <p:nvPr>
            <p:ph type="subTitle" idx="1"/>
          </p:nvPr>
        </p:nvSpPr>
        <p:spPr>
          <a:xfrm>
            <a:off x="1524000" y="3602038"/>
            <a:ext cx="9144000" cy="2316441"/>
          </a:xfrm>
        </p:spPr>
        <p:txBody>
          <a:bodyPr>
            <a:normAutofit fontScale="92500" lnSpcReduction="20000"/>
          </a:bodyPr>
          <a:lstStyle/>
          <a:p>
            <a:r>
              <a:rPr lang="en-US" sz="1900" dirty="0"/>
              <a:t>Lecture </a:t>
            </a:r>
          </a:p>
          <a:p>
            <a:r>
              <a:rPr lang="en-US" sz="1900" dirty="0"/>
              <a:t>Complex Iterations</a:t>
            </a:r>
          </a:p>
          <a:p>
            <a:r>
              <a:rPr lang="en-US" sz="1900" dirty="0"/>
              <a:t>Mandelbrot Set, Julia Sets, Fractal Basin Boundaries</a:t>
            </a:r>
          </a:p>
          <a:p>
            <a:r>
              <a:rPr lang="en-US" sz="1900" dirty="0"/>
              <a:t>https://</a:t>
            </a:r>
            <a:r>
              <a:rPr lang="en-US" sz="1900" dirty="0" err="1"/>
              <a:t>en.wikipedia.org</a:t>
            </a:r>
            <a:r>
              <a:rPr lang="en-US" sz="1900" dirty="0"/>
              <a:t>/wiki/</a:t>
            </a:r>
            <a:r>
              <a:rPr lang="en-US" sz="1900" dirty="0" err="1"/>
              <a:t>Complex_number</a:t>
            </a:r>
            <a:endParaRPr lang="en-US" sz="1900" dirty="0"/>
          </a:p>
          <a:p>
            <a:r>
              <a:rPr lang="en-US" sz="1900" dirty="0"/>
              <a:t>https://</a:t>
            </a:r>
            <a:r>
              <a:rPr lang="en-US" sz="1900" dirty="0" err="1"/>
              <a:t>en.wikipedia.org</a:t>
            </a:r>
            <a:r>
              <a:rPr lang="en-US" sz="1900" dirty="0"/>
              <a:t>/wiki/</a:t>
            </a:r>
            <a:r>
              <a:rPr lang="en-US" sz="1900" dirty="0" err="1"/>
              <a:t>Benoit_Mandelbrot</a:t>
            </a:r>
            <a:endParaRPr lang="en-US" sz="1900" dirty="0"/>
          </a:p>
          <a:p>
            <a:r>
              <a:rPr lang="en-US" sz="1900" dirty="0"/>
              <a:t>https://</a:t>
            </a:r>
            <a:r>
              <a:rPr lang="en-US" sz="1900" dirty="0" err="1"/>
              <a:t>en.wikipedia.org</a:t>
            </a:r>
            <a:r>
              <a:rPr lang="en-US" sz="1900" dirty="0"/>
              <a:t>/wiki/</a:t>
            </a:r>
            <a:r>
              <a:rPr lang="en-US" sz="1900" dirty="0" err="1"/>
              <a:t>Mandelbrot_set</a:t>
            </a:r>
            <a:endParaRPr lang="en-US" sz="1900" dirty="0"/>
          </a:p>
          <a:p>
            <a:r>
              <a:rPr lang="en-US" sz="1900" dirty="0"/>
              <a:t>https://</a:t>
            </a:r>
            <a:r>
              <a:rPr lang="en-US" sz="1900" dirty="0" err="1"/>
              <a:t>en.wikipedia.org</a:t>
            </a:r>
            <a:r>
              <a:rPr lang="en-US" sz="1900" dirty="0"/>
              <a:t>/wiki/</a:t>
            </a:r>
            <a:r>
              <a:rPr lang="en-US" sz="1900" dirty="0" err="1"/>
              <a:t>Julia_set</a:t>
            </a:r>
            <a:endParaRPr lang="en-US" sz="1900" dirty="0"/>
          </a:p>
          <a:p>
            <a:endParaRPr lang="en-US" sz="1900" dirty="0"/>
          </a:p>
          <a:p>
            <a:endParaRPr lang="en-US" sz="1900" dirty="0"/>
          </a:p>
          <a:p>
            <a:endParaRPr lang="en-US" sz="1900" dirty="0"/>
          </a:p>
        </p:txBody>
      </p:sp>
    </p:spTree>
    <p:extLst>
      <p:ext uri="{BB962C8B-B14F-4D97-AF65-F5344CB8AC3E}">
        <p14:creationId xmlns:p14="http://schemas.microsoft.com/office/powerpoint/2010/main" val="747317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82AD-099B-FD4C-834F-ABE4010BDE61}"/>
              </a:ext>
            </a:extLst>
          </p:cNvPr>
          <p:cNvSpPr>
            <a:spLocks noGrp="1"/>
          </p:cNvSpPr>
          <p:nvPr>
            <p:ph type="title"/>
          </p:nvPr>
        </p:nvSpPr>
        <p:spPr/>
        <p:txBody>
          <a:bodyPr/>
          <a:lstStyle/>
          <a:p>
            <a:r>
              <a:rPr lang="en-US" dirty="0"/>
              <a:t>Benoit Mandelbrot</a:t>
            </a:r>
          </a:p>
        </p:txBody>
      </p:sp>
      <p:sp>
        <p:nvSpPr>
          <p:cNvPr id="5" name="Content Placeholder 4">
            <a:extLst>
              <a:ext uri="{FF2B5EF4-FFF2-40B4-BE49-F238E27FC236}">
                <a16:creationId xmlns:a16="http://schemas.microsoft.com/office/drawing/2014/main" id="{62B9201F-2CB0-6A41-982A-69FBB6C338C7}"/>
              </a:ext>
            </a:extLst>
          </p:cNvPr>
          <p:cNvSpPr>
            <a:spLocks noGrp="1"/>
          </p:cNvSpPr>
          <p:nvPr>
            <p:ph idx="1"/>
          </p:nvPr>
        </p:nvSpPr>
        <p:spPr/>
        <p:txBody>
          <a:bodyPr>
            <a:normAutofit/>
          </a:bodyPr>
          <a:lstStyle/>
          <a:p>
            <a:r>
              <a:rPr lang="en-US" sz="2000" dirty="0"/>
              <a:t>After World War II ended, Mandelbrot studied mathematics, graduating from universities in Paris and the United States and receiving a master's degree in aeronautics from the California Institute of Technology. </a:t>
            </a:r>
          </a:p>
          <a:p>
            <a:r>
              <a:rPr lang="en-US" sz="2000" dirty="0"/>
              <a:t>He spent most of his career in both the United States and France, having dual French and American citizenship. </a:t>
            </a:r>
          </a:p>
          <a:p>
            <a:r>
              <a:rPr lang="en-US" sz="2000" dirty="0"/>
              <a:t>In 1958, he began a 35-year career at IBM, where he became an IBM Fellow, and periodically took leaves of absence to teach at Harvard University. </a:t>
            </a:r>
          </a:p>
          <a:p>
            <a:r>
              <a:rPr lang="en-US" sz="2000" dirty="0"/>
              <a:t>At Harvard, following the publication of his study of U.S. commodity markets in relation to cotton futures, he taught economics and applied sciences. </a:t>
            </a:r>
          </a:p>
          <a:p>
            <a:endParaRPr lang="en-US" sz="2000" dirty="0"/>
          </a:p>
        </p:txBody>
      </p:sp>
    </p:spTree>
    <p:extLst>
      <p:ext uri="{BB962C8B-B14F-4D97-AF65-F5344CB8AC3E}">
        <p14:creationId xmlns:p14="http://schemas.microsoft.com/office/powerpoint/2010/main" val="427642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42B2E-A4F6-0C42-8F14-EBB26C1F5D79}"/>
              </a:ext>
            </a:extLst>
          </p:cNvPr>
          <p:cNvSpPr>
            <a:spLocks noGrp="1"/>
          </p:cNvSpPr>
          <p:nvPr>
            <p:ph type="title"/>
          </p:nvPr>
        </p:nvSpPr>
        <p:spPr/>
        <p:txBody>
          <a:bodyPr/>
          <a:lstStyle/>
          <a:p>
            <a:r>
              <a:rPr lang="en-US" dirty="0"/>
              <a:t>Benoit Mandelbrot</a:t>
            </a:r>
          </a:p>
        </p:txBody>
      </p:sp>
      <p:sp>
        <p:nvSpPr>
          <p:cNvPr id="5" name="Content Placeholder 4">
            <a:extLst>
              <a:ext uri="{FF2B5EF4-FFF2-40B4-BE49-F238E27FC236}">
                <a16:creationId xmlns:a16="http://schemas.microsoft.com/office/drawing/2014/main" id="{66181419-E818-A342-B6E5-8150547F6EBF}"/>
              </a:ext>
            </a:extLst>
          </p:cNvPr>
          <p:cNvSpPr>
            <a:spLocks noGrp="1"/>
          </p:cNvSpPr>
          <p:nvPr>
            <p:ph idx="1"/>
          </p:nvPr>
        </p:nvSpPr>
        <p:spPr/>
        <p:txBody>
          <a:bodyPr>
            <a:noAutofit/>
          </a:bodyPr>
          <a:lstStyle/>
          <a:p>
            <a:r>
              <a:rPr lang="en-US" sz="2000" dirty="0"/>
              <a:t>Because of his access to IBM's computers, Mandelbrot was one of the first to use computer graphics to create and display fractal geometric images, leading to his discovery of the Mandelbrot set in 1980. </a:t>
            </a:r>
          </a:p>
          <a:p>
            <a:r>
              <a:rPr lang="en-US" sz="2000" dirty="0"/>
              <a:t>He showed how visual complexity can be created from simple rules. He said that things typically considered to be "rough", a "mess", or "chaotic", such as clouds or shorelines, actually had a "degree of order".</a:t>
            </a:r>
          </a:p>
          <a:p>
            <a:r>
              <a:rPr lang="en-US" sz="2000" dirty="0"/>
              <a:t>His math and geometry-centered research career included contributions to such fields as statistical physics, meteorology, hydrology, geomorphology, anatomy, taxonomy, neurology, linguistics, information technology, computer graphics, economics, geology, medicine, physical cosmology, engineering, chaos theory, </a:t>
            </a:r>
            <a:r>
              <a:rPr lang="en-US" sz="2000" dirty="0" err="1"/>
              <a:t>econophysics</a:t>
            </a:r>
            <a:r>
              <a:rPr lang="en-US" sz="2000" dirty="0"/>
              <a:t>, metallurgy, and the social sciences.</a:t>
            </a:r>
          </a:p>
        </p:txBody>
      </p:sp>
    </p:spTree>
    <p:extLst>
      <p:ext uri="{BB962C8B-B14F-4D97-AF65-F5344CB8AC3E}">
        <p14:creationId xmlns:p14="http://schemas.microsoft.com/office/powerpoint/2010/main" val="360485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3B4BDF-47A0-EB45-B5B8-491D9416F358}"/>
              </a:ext>
            </a:extLst>
          </p:cNvPr>
          <p:cNvSpPr>
            <a:spLocks noGrp="1"/>
          </p:cNvSpPr>
          <p:nvPr>
            <p:ph type="title"/>
          </p:nvPr>
        </p:nvSpPr>
        <p:spPr/>
        <p:txBody>
          <a:bodyPr/>
          <a:lstStyle/>
          <a:p>
            <a:r>
              <a:rPr lang="en-US" dirty="0"/>
              <a:t>Benoit Mandelbrot</a:t>
            </a:r>
          </a:p>
        </p:txBody>
      </p:sp>
      <p:sp>
        <p:nvSpPr>
          <p:cNvPr id="6" name="Content Placeholder 5">
            <a:extLst>
              <a:ext uri="{FF2B5EF4-FFF2-40B4-BE49-F238E27FC236}">
                <a16:creationId xmlns:a16="http://schemas.microsoft.com/office/drawing/2014/main" id="{1548D9A0-38BA-5741-B7B0-6B3D1796D9C3}"/>
              </a:ext>
            </a:extLst>
          </p:cNvPr>
          <p:cNvSpPr>
            <a:spLocks noGrp="1"/>
          </p:cNvSpPr>
          <p:nvPr>
            <p:ph idx="1"/>
          </p:nvPr>
        </p:nvSpPr>
        <p:spPr/>
        <p:txBody>
          <a:bodyPr>
            <a:normAutofit/>
          </a:bodyPr>
          <a:lstStyle/>
          <a:p>
            <a:r>
              <a:rPr lang="en-US" sz="2000" dirty="0"/>
              <a:t>Toward the end of his career, he was Sterling Professor of Mathematical Sciences at Yale University, where he was the oldest professor in Yale's history to receive tenure. </a:t>
            </a:r>
          </a:p>
          <a:p>
            <a:r>
              <a:rPr lang="en-US" sz="2000" dirty="0"/>
              <a:t>Mandelbrot also held positions at the Pacific Northwest National Laboratory, </a:t>
            </a:r>
            <a:r>
              <a:rPr lang="en-US" sz="2000" dirty="0" err="1"/>
              <a:t>Université</a:t>
            </a:r>
            <a:r>
              <a:rPr lang="en-US" sz="2000" dirty="0"/>
              <a:t> Lille Nord de France, Institute for Advanced Study and Centre National de la Recherche </a:t>
            </a:r>
            <a:r>
              <a:rPr lang="en-US" sz="2000" dirty="0" err="1"/>
              <a:t>Scientifique</a:t>
            </a:r>
            <a:r>
              <a:rPr lang="en-US" sz="2000" dirty="0"/>
              <a:t>. </a:t>
            </a:r>
          </a:p>
          <a:p>
            <a:r>
              <a:rPr lang="en-US" sz="2000" dirty="0"/>
              <a:t>During his career, he received over 15 honorary doctorates and served on many science journals, along with winning numerous awards. </a:t>
            </a:r>
          </a:p>
          <a:p>
            <a:r>
              <a:rPr lang="en-US" sz="2000" dirty="0"/>
              <a:t>His autobiography, </a:t>
            </a:r>
            <a:r>
              <a:rPr lang="en-US" sz="2000" i="1" dirty="0"/>
              <a:t>The </a:t>
            </a:r>
            <a:r>
              <a:rPr lang="en-US" sz="2000" i="1" dirty="0" err="1"/>
              <a:t>Fractalist</a:t>
            </a:r>
            <a:r>
              <a:rPr lang="en-US" sz="2000" i="1" dirty="0"/>
              <a:t>: Memoir of a Scientific Maverick</a:t>
            </a:r>
            <a:r>
              <a:rPr lang="en-US" sz="2000" dirty="0"/>
              <a:t>, was published posthumously in 2012. </a:t>
            </a:r>
          </a:p>
        </p:txBody>
      </p:sp>
    </p:spTree>
    <p:extLst>
      <p:ext uri="{BB962C8B-B14F-4D97-AF65-F5344CB8AC3E}">
        <p14:creationId xmlns:p14="http://schemas.microsoft.com/office/powerpoint/2010/main" val="1914949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DA10-F2BA-0349-8FED-255D2A0EB338}"/>
              </a:ext>
            </a:extLst>
          </p:cNvPr>
          <p:cNvSpPr>
            <a:spLocks noGrp="1"/>
          </p:cNvSpPr>
          <p:nvPr>
            <p:ph type="title"/>
          </p:nvPr>
        </p:nvSpPr>
        <p:spPr/>
        <p:txBody>
          <a:bodyPr/>
          <a:lstStyle/>
          <a:p>
            <a:r>
              <a:rPr lang="en-US" dirty="0"/>
              <a:t>Mandelbrot on Financial Markets</a:t>
            </a:r>
          </a:p>
        </p:txBody>
      </p:sp>
      <p:sp>
        <p:nvSpPr>
          <p:cNvPr id="3" name="Content Placeholder 2">
            <a:extLst>
              <a:ext uri="{FF2B5EF4-FFF2-40B4-BE49-F238E27FC236}">
                <a16:creationId xmlns:a16="http://schemas.microsoft.com/office/drawing/2014/main" id="{B5196D12-7B09-B141-A5A1-C9391CF9D763}"/>
              </a:ext>
            </a:extLst>
          </p:cNvPr>
          <p:cNvSpPr>
            <a:spLocks noGrp="1"/>
          </p:cNvSpPr>
          <p:nvPr>
            <p:ph idx="1"/>
          </p:nvPr>
        </p:nvSpPr>
        <p:spPr/>
        <p:txBody>
          <a:bodyPr>
            <a:normAutofit/>
          </a:bodyPr>
          <a:lstStyle/>
          <a:p>
            <a:r>
              <a:rPr lang="en-US" sz="2000" dirty="0"/>
              <a:t>Mandelbrot saw financial markets as an example of "wild randomness", characterized by concentration and long range dependence. He developed several original approaches for modelling financial fluctuations.</a:t>
            </a:r>
          </a:p>
          <a:p>
            <a:r>
              <a:rPr lang="en-US" sz="2000" dirty="0"/>
              <a:t>In his early work, he found that the price changes in financial markets did not follow a Gaussian distribution, but rather Lévy stable distributions having infinite variance. </a:t>
            </a:r>
          </a:p>
          <a:p>
            <a:r>
              <a:rPr lang="en-US" sz="2000" dirty="0"/>
              <a:t>He found, for example, that cotton prices followed a Lévy stable distribution with parameter </a:t>
            </a:r>
            <a:r>
              <a:rPr lang="el-GR" sz="2000" dirty="0"/>
              <a:t>α </a:t>
            </a:r>
            <a:r>
              <a:rPr lang="en-US" sz="2000" dirty="0"/>
              <a:t>equal to 1.7 rather than 2 as in a Gaussian distribution. </a:t>
            </a:r>
          </a:p>
          <a:p>
            <a:r>
              <a:rPr lang="en-US" sz="2000" dirty="0"/>
              <a:t>"Stable" distributions have the property that the sum of many instances of a random variable follows the same distribution but with a larger scale parameter.</a:t>
            </a:r>
          </a:p>
        </p:txBody>
      </p:sp>
    </p:spTree>
    <p:extLst>
      <p:ext uri="{BB962C8B-B14F-4D97-AF65-F5344CB8AC3E}">
        <p14:creationId xmlns:p14="http://schemas.microsoft.com/office/powerpoint/2010/main" val="139556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C563C-A4C8-AA46-8967-5AEB51DAF551}"/>
              </a:ext>
            </a:extLst>
          </p:cNvPr>
          <p:cNvSpPr>
            <a:spLocks noGrp="1"/>
          </p:cNvSpPr>
          <p:nvPr>
            <p:ph type="title"/>
          </p:nvPr>
        </p:nvSpPr>
        <p:spPr/>
        <p:txBody>
          <a:bodyPr/>
          <a:lstStyle/>
          <a:p>
            <a:r>
              <a:rPr lang="en-US" dirty="0"/>
              <a:t>Mandelbrot on Financial Markets</a:t>
            </a:r>
          </a:p>
        </p:txBody>
      </p:sp>
      <p:sp>
        <p:nvSpPr>
          <p:cNvPr id="3" name="Content Placeholder 2">
            <a:extLst>
              <a:ext uri="{FF2B5EF4-FFF2-40B4-BE49-F238E27FC236}">
                <a16:creationId xmlns:a16="http://schemas.microsoft.com/office/drawing/2014/main" id="{9DFE3804-D3D6-0540-BE3C-A9FD5982CDF1}"/>
              </a:ext>
            </a:extLst>
          </p:cNvPr>
          <p:cNvSpPr>
            <a:spLocks noGrp="1"/>
          </p:cNvSpPr>
          <p:nvPr>
            <p:ph idx="1"/>
          </p:nvPr>
        </p:nvSpPr>
        <p:spPr/>
        <p:txBody>
          <a:bodyPr>
            <a:normAutofit/>
          </a:bodyPr>
          <a:lstStyle/>
          <a:p>
            <a:r>
              <a:rPr lang="en-US" sz="2000" dirty="0"/>
              <a:t>The latter work from the early 60s was done with daily data of cotton prices from 1900, long before he introduced the word 'fractal’. </a:t>
            </a:r>
          </a:p>
          <a:p>
            <a:r>
              <a:rPr lang="en-US" sz="2000" dirty="0"/>
              <a:t>In later years, after the concept of fractals had matured, the study of financial markets in the context of fractals became possible only after the availability of high frequency data in finance. </a:t>
            </a:r>
          </a:p>
          <a:p>
            <a:r>
              <a:rPr lang="en-US" sz="2000" dirty="0"/>
              <a:t>In the late 80s Mandelbrot used intra-daily tick data supplied by Olsen &amp; Associates in Zurich to apply fractal theory to market microstructure. </a:t>
            </a:r>
          </a:p>
          <a:p>
            <a:r>
              <a:rPr lang="en-US" sz="2000" dirty="0"/>
              <a:t>This cooperation lead to the publication of the first comprehensive papers on scaling law in finance which demonstrates similar properties at different time scales confirming Mandelbrot's insight of the fractal nature of market microstructure. </a:t>
            </a:r>
          </a:p>
          <a:p>
            <a:r>
              <a:rPr lang="en-US" sz="2000" dirty="0"/>
              <a:t>Mandelbrot's own research in this area is presented in his books </a:t>
            </a:r>
            <a:r>
              <a:rPr lang="en-US" sz="2000" i="1" dirty="0"/>
              <a:t>'Fractals and Scaling in Finance</a:t>
            </a:r>
            <a:r>
              <a:rPr lang="en-US" sz="2000" dirty="0"/>
              <a:t>' and </a:t>
            </a:r>
            <a:r>
              <a:rPr lang="en-US" sz="2000" i="1" dirty="0"/>
              <a:t>'The (Mis)behavior of Markets</a:t>
            </a:r>
            <a:r>
              <a:rPr lang="en-US" sz="2000" dirty="0"/>
              <a:t>'.</a:t>
            </a:r>
          </a:p>
        </p:txBody>
      </p:sp>
    </p:spTree>
    <p:extLst>
      <p:ext uri="{BB962C8B-B14F-4D97-AF65-F5344CB8AC3E}">
        <p14:creationId xmlns:p14="http://schemas.microsoft.com/office/powerpoint/2010/main" val="2692951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F8B2-28FF-9944-B7A1-68C103E8300A}"/>
              </a:ext>
            </a:extLst>
          </p:cNvPr>
          <p:cNvSpPr>
            <a:spLocks noGrp="1"/>
          </p:cNvSpPr>
          <p:nvPr>
            <p:ph type="title"/>
          </p:nvPr>
        </p:nvSpPr>
        <p:spPr/>
        <p:txBody>
          <a:bodyPr>
            <a:normAutofit/>
          </a:bodyPr>
          <a:lstStyle/>
          <a:p>
            <a:r>
              <a:rPr lang="en-US" sz="3200" b="1" dirty="0"/>
              <a:t>Developing ”Fractal Geometry" and the Mandelbrot Set</a:t>
            </a:r>
            <a:br>
              <a:rPr lang="en-US" sz="3200" b="1" dirty="0"/>
            </a:br>
            <a:endParaRPr lang="en-US" sz="3200" dirty="0"/>
          </a:p>
        </p:txBody>
      </p:sp>
      <p:sp>
        <p:nvSpPr>
          <p:cNvPr id="3" name="Content Placeholder 2">
            <a:extLst>
              <a:ext uri="{FF2B5EF4-FFF2-40B4-BE49-F238E27FC236}">
                <a16:creationId xmlns:a16="http://schemas.microsoft.com/office/drawing/2014/main" id="{11B60A23-2D57-0746-99F5-E5A68393CEF8}"/>
              </a:ext>
            </a:extLst>
          </p:cNvPr>
          <p:cNvSpPr>
            <a:spLocks noGrp="1"/>
          </p:cNvSpPr>
          <p:nvPr>
            <p:ph idx="1"/>
          </p:nvPr>
        </p:nvSpPr>
        <p:spPr>
          <a:xfrm>
            <a:off x="727668" y="1483981"/>
            <a:ext cx="10515600" cy="4351338"/>
          </a:xfrm>
        </p:spPr>
        <p:txBody>
          <a:bodyPr>
            <a:noAutofit/>
          </a:bodyPr>
          <a:lstStyle/>
          <a:p>
            <a:r>
              <a:rPr lang="en-US" sz="2000" dirty="0"/>
              <a:t>As a visiting professor at Harvard University, Mandelbrot began to study fractals called Julia sets that were invariant under certain transformations of the complex plane. </a:t>
            </a:r>
          </a:p>
          <a:p>
            <a:r>
              <a:rPr lang="en-US" sz="2000" dirty="0"/>
              <a:t>Building on previous work by Gaston Julia and Pierre Fatou, Mandelbrot used a computer to plot images of the Julia sets. </a:t>
            </a:r>
          </a:p>
          <a:p>
            <a:r>
              <a:rPr lang="en-US" sz="2000" dirty="0"/>
              <a:t>While investigating the topology of these Julia sets, he studied the Mandelbrot set which was introduced by him in 1979. </a:t>
            </a:r>
          </a:p>
          <a:p>
            <a:r>
              <a:rPr lang="en-US" sz="2000" dirty="0"/>
              <a:t>In 1982, Mandelbrot expanded and updated his ideas in </a:t>
            </a:r>
            <a:r>
              <a:rPr lang="en-US" sz="2000" i="1" dirty="0"/>
              <a:t>The Fractal Geometry of Nature</a:t>
            </a:r>
            <a:r>
              <a:rPr lang="en-US" sz="2000" dirty="0"/>
              <a:t>. </a:t>
            </a:r>
          </a:p>
          <a:p>
            <a:r>
              <a:rPr lang="en-US" sz="2000" dirty="0"/>
              <a:t>This influential work brought fractals into the mainstream of professional and popular mathematics, as well as silencing critics, who had dismissed fractals as "program artifacts". </a:t>
            </a:r>
          </a:p>
        </p:txBody>
      </p:sp>
    </p:spTree>
    <p:extLst>
      <p:ext uri="{BB962C8B-B14F-4D97-AF65-F5344CB8AC3E}">
        <p14:creationId xmlns:p14="http://schemas.microsoft.com/office/powerpoint/2010/main" val="125646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F7AC0-5043-414A-A7D8-855683F733D7}"/>
              </a:ext>
            </a:extLst>
          </p:cNvPr>
          <p:cNvSpPr>
            <a:spLocks noGrp="1"/>
          </p:cNvSpPr>
          <p:nvPr>
            <p:ph type="title"/>
          </p:nvPr>
        </p:nvSpPr>
        <p:spPr/>
        <p:txBody>
          <a:bodyPr/>
          <a:lstStyle/>
          <a:p>
            <a:r>
              <a:rPr lang="en-US" sz="3200" b="1" dirty="0">
                <a:solidFill>
                  <a:prstClr val="black"/>
                </a:solidFill>
              </a:rPr>
              <a:t>Developing ”Fractal Geometry" and the Mandelbrot Set</a:t>
            </a:r>
            <a:endParaRPr lang="en-US" dirty="0"/>
          </a:p>
        </p:txBody>
      </p:sp>
      <p:sp>
        <p:nvSpPr>
          <p:cNvPr id="3" name="Content Placeholder 2">
            <a:extLst>
              <a:ext uri="{FF2B5EF4-FFF2-40B4-BE49-F238E27FC236}">
                <a16:creationId xmlns:a16="http://schemas.microsoft.com/office/drawing/2014/main" id="{FFD4B4D0-24ED-BE4E-9428-28D018B5BFBA}"/>
              </a:ext>
            </a:extLst>
          </p:cNvPr>
          <p:cNvSpPr>
            <a:spLocks noGrp="1"/>
          </p:cNvSpPr>
          <p:nvPr>
            <p:ph idx="1"/>
          </p:nvPr>
        </p:nvSpPr>
        <p:spPr/>
        <p:txBody>
          <a:bodyPr>
            <a:normAutofit/>
          </a:bodyPr>
          <a:lstStyle/>
          <a:p>
            <a:r>
              <a:rPr lang="en-US" sz="2000" dirty="0"/>
              <a:t>In 1975, Mandelbrot coined the term fractal to describe these structures and first published his ideas, and later translated, </a:t>
            </a:r>
            <a:r>
              <a:rPr lang="en-US" sz="2000" i="1" dirty="0"/>
              <a:t>Fractals: Form, Chance and Dimension</a:t>
            </a:r>
            <a:r>
              <a:rPr lang="en-US" sz="2000" dirty="0"/>
              <a:t>. </a:t>
            </a:r>
          </a:p>
          <a:p>
            <a:r>
              <a:rPr lang="en-US" sz="2000" dirty="0"/>
              <a:t>According to computer scientist and physicist Stephen Wolfram, the book was a "breakthrough" for Mandelbrot, who until then would typically "apply fairly straightforward mathematics ... to areas that had barely seen the light of serious mathematics before".</a:t>
            </a:r>
          </a:p>
          <a:p>
            <a:r>
              <a:rPr lang="en-US" sz="2000" dirty="0"/>
              <a:t>Wolfram adds that as a result of this new research, he was no longer a "wandering scientist", and later called him "the father of fractals": </a:t>
            </a:r>
          </a:p>
        </p:txBody>
      </p:sp>
      <p:sp>
        <p:nvSpPr>
          <p:cNvPr id="4" name="TextBox 3">
            <a:extLst>
              <a:ext uri="{FF2B5EF4-FFF2-40B4-BE49-F238E27FC236}">
                <a16:creationId xmlns:a16="http://schemas.microsoft.com/office/drawing/2014/main" id="{E47544BB-5632-4749-A23F-6910B44FC5BD}"/>
              </a:ext>
            </a:extLst>
          </p:cNvPr>
          <p:cNvSpPr txBox="1"/>
          <p:nvPr/>
        </p:nvSpPr>
        <p:spPr>
          <a:xfrm>
            <a:off x="1406995" y="4278171"/>
            <a:ext cx="8561195" cy="1323439"/>
          </a:xfrm>
          <a:prstGeom prst="rect">
            <a:avLst/>
          </a:prstGeom>
          <a:noFill/>
        </p:spPr>
        <p:txBody>
          <a:bodyPr wrap="square" rtlCol="0">
            <a:spAutoFit/>
          </a:bodyPr>
          <a:lstStyle/>
          <a:p>
            <a:r>
              <a:rPr lang="en-US" sz="1600" dirty="0"/>
              <a:t>“Mandelbrot ended up doing a great piece of science and identifying a much stronger and more fundamental idea—put simply, that there are some geometric shapes, which he called "fractals", that are equally "rough" at all scales. No matter how close you look, they never get simpler, much as the section of a rocky coastline you can see at your feet looks just as jagged as the stretch you can see from space.</a:t>
            </a:r>
            <a:r>
              <a:rPr lang="en-US" sz="1600" baseline="30000" dirty="0"/>
              <a:t>”</a:t>
            </a:r>
            <a:endParaRPr lang="en-US" sz="1600" dirty="0"/>
          </a:p>
        </p:txBody>
      </p:sp>
    </p:spTree>
    <p:extLst>
      <p:ext uri="{BB962C8B-B14F-4D97-AF65-F5344CB8AC3E}">
        <p14:creationId xmlns:p14="http://schemas.microsoft.com/office/powerpoint/2010/main" val="283637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677742-E6C0-1F4F-9F16-70CA561A78FE}"/>
              </a:ext>
            </a:extLst>
          </p:cNvPr>
          <p:cNvSpPr>
            <a:spLocks noGrp="1"/>
          </p:cNvSpPr>
          <p:nvPr>
            <p:ph type="title"/>
          </p:nvPr>
        </p:nvSpPr>
        <p:spPr/>
        <p:txBody>
          <a:bodyPr/>
          <a:lstStyle/>
          <a:p>
            <a:r>
              <a:rPr lang="en-US" sz="3200" b="1" dirty="0">
                <a:solidFill>
                  <a:prstClr val="black"/>
                </a:solidFill>
              </a:rPr>
              <a:t>Developing ”Fractal Geometry" and the Mandelbrot Set</a:t>
            </a:r>
            <a:endParaRPr lang="en-US" dirty="0"/>
          </a:p>
        </p:txBody>
      </p:sp>
      <p:sp>
        <p:nvSpPr>
          <p:cNvPr id="6" name="Content Placeholder 5">
            <a:extLst>
              <a:ext uri="{FF2B5EF4-FFF2-40B4-BE49-F238E27FC236}">
                <a16:creationId xmlns:a16="http://schemas.microsoft.com/office/drawing/2014/main" id="{8340D87B-AE81-514E-A114-D3CEC3B7EED2}"/>
              </a:ext>
            </a:extLst>
          </p:cNvPr>
          <p:cNvSpPr>
            <a:spLocks noGrp="1"/>
          </p:cNvSpPr>
          <p:nvPr>
            <p:ph sz="half" idx="1"/>
          </p:nvPr>
        </p:nvSpPr>
        <p:spPr/>
        <p:txBody>
          <a:bodyPr>
            <a:normAutofit/>
          </a:bodyPr>
          <a:lstStyle/>
          <a:p>
            <a:r>
              <a:rPr lang="en-US" sz="2000" dirty="0"/>
              <a:t>Mandelbrot used the term "fractal" as it derived from the Latin word "</a:t>
            </a:r>
            <a:r>
              <a:rPr lang="en-US" sz="2000" dirty="0" err="1"/>
              <a:t>fractus</a:t>
            </a:r>
            <a:r>
              <a:rPr lang="en-US" sz="2000" dirty="0"/>
              <a:t>", defined as broken or shattered glass.</a:t>
            </a:r>
          </a:p>
          <a:p>
            <a:r>
              <a:rPr lang="en-US" sz="2000" dirty="0"/>
              <a:t> Using the newly developed IBM computers at his disposal, Mandelbrot was able to create fractal images using graphics computer code, images that an interviewer described as looking like "the delirious exuberance of the 1960s psychedelic art with forms hauntingly reminiscent of nature and the human body". </a:t>
            </a:r>
          </a:p>
          <a:p>
            <a:r>
              <a:rPr lang="en-US" sz="2000" dirty="0"/>
              <a:t>He also saw himself as a "would-be Kepler", after the 17th-century scientist Johannes Kepler, who calculated and described the orbits of the planets.</a:t>
            </a:r>
          </a:p>
        </p:txBody>
      </p:sp>
      <p:pic>
        <p:nvPicPr>
          <p:cNvPr id="1028" name="Picture 4">
            <a:extLst>
              <a:ext uri="{FF2B5EF4-FFF2-40B4-BE49-F238E27FC236}">
                <a16:creationId xmlns:a16="http://schemas.microsoft.com/office/drawing/2014/main" id="{7F267FC2-FF02-354A-BCE9-F39C41EB800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928654"/>
            <a:ext cx="5181600" cy="41452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EB8691-A26F-B048-BF98-B35C6E57D8E3}"/>
              </a:ext>
            </a:extLst>
          </p:cNvPr>
          <p:cNvSpPr txBox="1"/>
          <p:nvPr/>
        </p:nvSpPr>
        <p:spPr>
          <a:xfrm>
            <a:off x="6172200" y="6176963"/>
            <a:ext cx="4870938" cy="369332"/>
          </a:xfrm>
          <a:prstGeom prst="rect">
            <a:avLst/>
          </a:prstGeom>
          <a:noFill/>
        </p:spPr>
        <p:txBody>
          <a:bodyPr wrap="square" rtlCol="0">
            <a:spAutoFit/>
          </a:bodyPr>
          <a:lstStyle/>
          <a:p>
            <a:pPr algn="ctr"/>
            <a:r>
              <a:rPr lang="en-US" dirty="0"/>
              <a:t>A Mandelbrot Set</a:t>
            </a:r>
          </a:p>
        </p:txBody>
      </p:sp>
    </p:spTree>
    <p:extLst>
      <p:ext uri="{BB962C8B-B14F-4D97-AF65-F5344CB8AC3E}">
        <p14:creationId xmlns:p14="http://schemas.microsoft.com/office/powerpoint/2010/main" val="1156712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913F6-C2F1-9341-916D-D921851EB61A}"/>
              </a:ext>
            </a:extLst>
          </p:cNvPr>
          <p:cNvSpPr>
            <a:spLocks noGrp="1"/>
          </p:cNvSpPr>
          <p:nvPr>
            <p:ph type="title"/>
          </p:nvPr>
        </p:nvSpPr>
        <p:spPr/>
        <p:txBody>
          <a:bodyPr/>
          <a:lstStyle/>
          <a:p>
            <a:r>
              <a:rPr lang="en-US" dirty="0"/>
              <a:t>Complex Numbers – Basis for M-set</a:t>
            </a:r>
          </a:p>
        </p:txBody>
      </p:sp>
      <p:sp>
        <p:nvSpPr>
          <p:cNvPr id="4" name="Content Placeholder 3">
            <a:extLst>
              <a:ext uri="{FF2B5EF4-FFF2-40B4-BE49-F238E27FC236}">
                <a16:creationId xmlns:a16="http://schemas.microsoft.com/office/drawing/2014/main" id="{5E11E261-B349-3F44-AB12-E03B967BB508}"/>
              </a:ext>
            </a:extLst>
          </p:cNvPr>
          <p:cNvSpPr>
            <a:spLocks noGrp="1"/>
          </p:cNvSpPr>
          <p:nvPr>
            <p:ph sz="half" idx="1"/>
          </p:nvPr>
        </p:nvSpPr>
        <p:spPr>
          <a:xfrm>
            <a:off x="533400" y="1690688"/>
            <a:ext cx="5562600" cy="4351338"/>
          </a:xfrm>
        </p:spPr>
        <p:txBody>
          <a:bodyPr>
            <a:normAutofit fontScale="92500"/>
          </a:bodyPr>
          <a:lstStyle/>
          <a:p>
            <a:r>
              <a:rPr lang="en-US" sz="2000" dirty="0"/>
              <a:t>In mathematics, a complex number is a number that can be expressed in the form a + b</a:t>
            </a:r>
            <a:r>
              <a:rPr lang="en-US" sz="2000" i="1" dirty="0">
                <a:latin typeface="Times New Roman" panose="02020603050405020304" pitchFamily="18" charset="0"/>
                <a:cs typeface="Times New Roman" panose="02020603050405020304" pitchFamily="18" charset="0"/>
              </a:rPr>
              <a:t>i</a:t>
            </a:r>
            <a:r>
              <a:rPr lang="en-US" sz="2000" dirty="0"/>
              <a:t>, where </a:t>
            </a:r>
            <a:r>
              <a:rPr lang="en-US" sz="2000" dirty="0">
                <a:solidFill>
                  <a:srgbClr val="002BFF"/>
                </a:solidFill>
              </a:rPr>
              <a:t>a and b are real numbers</a:t>
            </a:r>
            <a:r>
              <a:rPr lang="en-US" sz="2000" dirty="0"/>
              <a:t>, and </a:t>
            </a:r>
            <a:r>
              <a:rPr lang="en-US" sz="2000" i="1" dirty="0" err="1">
                <a:solidFill>
                  <a:srgbClr val="002BFF"/>
                </a:solidFill>
                <a:latin typeface="Times New Roman" panose="02020603050405020304" pitchFamily="18" charset="0"/>
                <a:cs typeface="Times New Roman" panose="02020603050405020304" pitchFamily="18" charset="0"/>
              </a:rPr>
              <a:t>i</a:t>
            </a:r>
            <a:r>
              <a:rPr lang="en-US" sz="2000" dirty="0">
                <a:solidFill>
                  <a:srgbClr val="002BFF"/>
                </a:solidFill>
              </a:rPr>
              <a:t> is a symbol</a:t>
            </a:r>
            <a:r>
              <a:rPr lang="en-US" sz="2000" dirty="0"/>
              <a:t>, called the imaginary unit, that satisfies the equation      </a:t>
            </a:r>
            <a:r>
              <a:rPr lang="en-US" sz="2000" i="1" dirty="0">
                <a:latin typeface="Times New Roman" panose="02020603050405020304" pitchFamily="18" charset="0"/>
                <a:cs typeface="Times New Roman" panose="02020603050405020304" pitchFamily="18" charset="0"/>
              </a:rPr>
              <a:t>i</a:t>
            </a:r>
            <a:r>
              <a:rPr lang="en-US" sz="2000" baseline="30000" dirty="0"/>
              <a:t>2</a:t>
            </a:r>
            <a:r>
              <a:rPr lang="en-US" sz="2000" dirty="0"/>
              <a:t> = −1.</a:t>
            </a:r>
          </a:p>
          <a:p>
            <a:r>
              <a:rPr lang="en-US" sz="2000" dirty="0"/>
              <a:t> Because no real number satisfies this equation, </a:t>
            </a:r>
            <a:r>
              <a:rPr lang="en-US" sz="2000" i="1" dirty="0" err="1">
                <a:latin typeface="Times New Roman" panose="02020603050405020304" pitchFamily="18" charset="0"/>
                <a:cs typeface="Times New Roman" panose="02020603050405020304" pitchFamily="18" charset="0"/>
              </a:rPr>
              <a:t>i</a:t>
            </a:r>
            <a:r>
              <a:rPr lang="en-US" sz="2000" dirty="0"/>
              <a:t> was called an imaginary number by René Descartes. </a:t>
            </a:r>
          </a:p>
          <a:p>
            <a:r>
              <a:rPr lang="en-US" sz="2000" dirty="0">
                <a:solidFill>
                  <a:srgbClr val="002BFF"/>
                </a:solidFill>
              </a:rPr>
              <a:t>For the complex number a + b</a:t>
            </a:r>
            <a:r>
              <a:rPr lang="en-US" sz="2000" i="1" dirty="0">
                <a:solidFill>
                  <a:srgbClr val="002BFF"/>
                </a:solidFill>
                <a:latin typeface="Times New Roman" panose="02020603050405020304" pitchFamily="18" charset="0"/>
                <a:cs typeface="Times New Roman" panose="02020603050405020304" pitchFamily="18" charset="0"/>
              </a:rPr>
              <a:t>i</a:t>
            </a:r>
            <a:r>
              <a:rPr lang="en-US" sz="2000" dirty="0">
                <a:solidFill>
                  <a:srgbClr val="002BFF"/>
                </a:solidFill>
              </a:rPr>
              <a:t>, a is called the real part and b is called the imaginary part.</a:t>
            </a:r>
          </a:p>
          <a:p>
            <a:r>
              <a:rPr lang="en-US" altLang="en-US" sz="2000" dirty="0"/>
              <a:t>Despite the historical nomenclature "imaginary", complex numbers are regarded in the mathematical sciences as just as "real" as the real numbers</a:t>
            </a:r>
          </a:p>
          <a:p>
            <a:r>
              <a:rPr lang="en-US" altLang="en-US" sz="2000" dirty="0"/>
              <a:t>They are fundamental in many aspects of the scientific description of the natural world.</a:t>
            </a:r>
          </a:p>
          <a:p>
            <a:endParaRPr lang="en-US" sz="2000" dirty="0"/>
          </a:p>
          <a:p>
            <a:endParaRPr lang="en-US" sz="2000" dirty="0"/>
          </a:p>
        </p:txBody>
      </p:sp>
      <p:pic>
        <p:nvPicPr>
          <p:cNvPr id="8" name="Content Placeholder 7">
            <a:extLst>
              <a:ext uri="{FF2B5EF4-FFF2-40B4-BE49-F238E27FC236}">
                <a16:creationId xmlns:a16="http://schemas.microsoft.com/office/drawing/2014/main" id="{D00B2D6F-DD73-D348-9FA6-FF9C61F90D5F}"/>
              </a:ext>
            </a:extLst>
          </p:cNvPr>
          <p:cNvPicPr>
            <a:picLocks noGrp="1" noChangeAspect="1"/>
          </p:cNvPicPr>
          <p:nvPr>
            <p:ph sz="half" idx="2"/>
          </p:nvPr>
        </p:nvPicPr>
        <p:blipFill>
          <a:blip r:embed="rId2"/>
          <a:stretch>
            <a:fillRect/>
          </a:stretch>
        </p:blipFill>
        <p:spPr>
          <a:xfrm>
            <a:off x="10018485" y="1253330"/>
            <a:ext cx="1957349" cy="4351338"/>
          </a:xfrm>
        </p:spPr>
      </p:pic>
      <p:sp>
        <p:nvSpPr>
          <p:cNvPr id="10" name="AutoShape 4" descr="\mathbb {C} ">
            <a:extLst>
              <a:ext uri="{FF2B5EF4-FFF2-40B4-BE49-F238E27FC236}">
                <a16:creationId xmlns:a16="http://schemas.microsoft.com/office/drawing/2014/main" id="{AE309B18-D6B1-3F4B-A76A-C2D13EF24F19}"/>
              </a:ext>
            </a:extLst>
          </p:cNvPr>
          <p:cNvSpPr>
            <a:spLocks noChangeAspect="1" noChangeArrowheads="1"/>
          </p:cNvSpPr>
          <p:nvPr/>
        </p:nvSpPr>
        <p:spPr bwMode="auto">
          <a:xfrm>
            <a:off x="666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73FC1365-FCAF-CB49-A2C7-4390163C3590}"/>
              </a:ext>
            </a:extLst>
          </p:cNvPr>
          <p:cNvPicPr>
            <a:picLocks noChangeAspect="1"/>
          </p:cNvPicPr>
          <p:nvPr/>
        </p:nvPicPr>
        <p:blipFill>
          <a:blip r:embed="rId3"/>
          <a:stretch>
            <a:fillRect/>
          </a:stretch>
        </p:blipFill>
        <p:spPr>
          <a:xfrm>
            <a:off x="6306751" y="2321553"/>
            <a:ext cx="3500983" cy="2375667"/>
          </a:xfrm>
          <a:prstGeom prst="rect">
            <a:avLst/>
          </a:prstGeom>
        </p:spPr>
      </p:pic>
    </p:spTree>
    <p:extLst>
      <p:ext uri="{BB962C8B-B14F-4D97-AF65-F5344CB8AC3E}">
        <p14:creationId xmlns:p14="http://schemas.microsoft.com/office/powerpoint/2010/main" val="1169178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6B2D04-DC6E-5549-AB74-4937E48857ED}"/>
              </a:ext>
            </a:extLst>
          </p:cNvPr>
          <p:cNvSpPr>
            <a:spLocks noGrp="1"/>
          </p:cNvSpPr>
          <p:nvPr>
            <p:ph type="title"/>
          </p:nvPr>
        </p:nvSpPr>
        <p:spPr/>
        <p:txBody>
          <a:bodyPr/>
          <a:lstStyle/>
          <a:p>
            <a:r>
              <a:rPr lang="en-US" dirty="0"/>
              <a:t>Complex Numbers are Solutions to Polynomial Equations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8385FF9-62B9-9846-A2C0-F4E7069AD89E}"/>
                  </a:ext>
                </a:extLst>
              </p:cNvPr>
              <p:cNvSpPr>
                <a:spLocks noGrp="1"/>
              </p:cNvSpPr>
              <p:nvPr>
                <p:ph idx="1"/>
              </p:nvPr>
            </p:nvSpPr>
            <p:spPr/>
            <p:txBody>
              <a:bodyPr>
                <a:normAutofit/>
              </a:bodyPr>
              <a:lstStyle/>
              <a:p>
                <a:r>
                  <a:rPr lang="en-US" sz="2000" dirty="0"/>
                  <a:t>Complex numbers allow solutions to all polynomial equations, even those that have no solutions in real numbers. More precisely, the fundamental theorem of algebra asserts that every polynomial equation with real or complex coefficients has a solution which is a complex number. </a:t>
                </a:r>
              </a:p>
              <a:p>
                <a:r>
                  <a:rPr lang="en-US" sz="2000" dirty="0">
                    <a:solidFill>
                      <a:srgbClr val="002BFF"/>
                    </a:solidFill>
                  </a:rPr>
                  <a:t>For example, the equation </a:t>
                </a:r>
                <a14:m>
                  <m:oMath xmlns:m="http://schemas.openxmlformats.org/officeDocument/2006/math">
                    <m:sSup>
                      <m:sSupPr>
                        <m:ctrlPr>
                          <a:rPr lang="en-US" sz="2000" b="0" i="1" smtClean="0">
                            <a:solidFill>
                              <a:srgbClr val="002BFF"/>
                            </a:solidFill>
                            <a:latin typeface="Cambria Math" panose="02040503050406030204" pitchFamily="18" charset="0"/>
                          </a:rPr>
                        </m:ctrlPr>
                      </m:sSupPr>
                      <m:e>
                        <m:d>
                          <m:dPr>
                            <m:ctrlPr>
                              <a:rPr lang="en-US" sz="2000" b="0" i="1" smtClean="0">
                                <a:solidFill>
                                  <a:srgbClr val="002BFF"/>
                                </a:solidFill>
                                <a:latin typeface="Cambria Math" panose="02040503050406030204" pitchFamily="18" charset="0"/>
                              </a:rPr>
                            </m:ctrlPr>
                          </m:dPr>
                          <m:e>
                            <m:r>
                              <a:rPr lang="en-US" sz="2000" b="0" i="1" smtClean="0">
                                <a:solidFill>
                                  <a:srgbClr val="002BFF"/>
                                </a:solidFill>
                                <a:latin typeface="Cambria Math" panose="02040503050406030204" pitchFamily="18" charset="0"/>
                              </a:rPr>
                              <m:t>𝑥</m:t>
                            </m:r>
                            <m:r>
                              <a:rPr lang="en-US" sz="2000" b="0" i="1" smtClean="0">
                                <a:solidFill>
                                  <a:srgbClr val="002BFF"/>
                                </a:solidFill>
                                <a:latin typeface="Cambria Math" panose="02040503050406030204" pitchFamily="18" charset="0"/>
                              </a:rPr>
                              <m:t>+1</m:t>
                            </m:r>
                          </m:e>
                        </m:d>
                      </m:e>
                      <m:sup>
                        <m:r>
                          <a:rPr lang="en-US" sz="2000" b="0" i="1" smtClean="0">
                            <a:solidFill>
                              <a:srgbClr val="002BFF"/>
                            </a:solidFill>
                            <a:latin typeface="Cambria Math" panose="02040503050406030204" pitchFamily="18" charset="0"/>
                          </a:rPr>
                          <m:t>2</m:t>
                        </m:r>
                      </m:sup>
                    </m:sSup>
                    <m:r>
                      <a:rPr lang="en-US" sz="2000" b="0" i="1" smtClean="0">
                        <a:solidFill>
                          <a:srgbClr val="002BFF"/>
                        </a:solidFill>
                        <a:latin typeface="Cambria Math" panose="02040503050406030204" pitchFamily="18" charset="0"/>
                      </a:rPr>
                      <m:t>=−9</m:t>
                    </m:r>
                  </m:oMath>
                </a14:m>
                <a:r>
                  <a:rPr lang="en-US" sz="2000" dirty="0">
                    <a:solidFill>
                      <a:srgbClr val="002BFF"/>
                    </a:solidFill>
                  </a:rPr>
                  <a:t> has no real solution, since the square of a real number cannot be negative but has the two nonreal complex solutions: </a:t>
                </a:r>
                <a:r>
                  <a:rPr lang="en-US" sz="2000" i="1" dirty="0">
                    <a:solidFill>
                      <a:srgbClr val="002BFF"/>
                    </a:solidFill>
                    <a:latin typeface="Times New Roman" panose="02020603050405020304" pitchFamily="18" charset="0"/>
                    <a:cs typeface="Times New Roman" panose="02020603050405020304" pitchFamily="18" charset="0"/>
                  </a:rPr>
                  <a:t>x = </a:t>
                </a:r>
                <a:r>
                  <a:rPr lang="en-US" sz="2000" dirty="0">
                    <a:solidFill>
                      <a:srgbClr val="002BFF"/>
                    </a:solidFill>
                  </a:rPr>
                  <a:t>−1 + 3</a:t>
                </a:r>
                <a:r>
                  <a:rPr lang="en-US" sz="2000" i="1" dirty="0">
                    <a:solidFill>
                      <a:srgbClr val="002BFF"/>
                    </a:solidFill>
                    <a:latin typeface="Times New Roman" panose="02020603050405020304" pitchFamily="18" charset="0"/>
                    <a:cs typeface="Times New Roman" panose="02020603050405020304" pitchFamily="18" charset="0"/>
                  </a:rPr>
                  <a:t>i</a:t>
                </a:r>
                <a:r>
                  <a:rPr lang="en-US" sz="2000" dirty="0">
                    <a:solidFill>
                      <a:srgbClr val="002BFF"/>
                    </a:solidFill>
                  </a:rPr>
                  <a:t>   and </a:t>
                </a:r>
                <a:r>
                  <a:rPr lang="en-US" sz="2000" i="1" dirty="0">
                    <a:solidFill>
                      <a:srgbClr val="002BFF"/>
                    </a:solidFill>
                    <a:latin typeface="Times New Roman" panose="02020603050405020304" pitchFamily="18" charset="0"/>
                    <a:cs typeface="Times New Roman" panose="02020603050405020304" pitchFamily="18" charset="0"/>
                  </a:rPr>
                  <a:t>x = </a:t>
                </a:r>
                <a:r>
                  <a:rPr lang="en-US" sz="2000" dirty="0">
                    <a:solidFill>
                      <a:srgbClr val="002BFF"/>
                    </a:solidFill>
                  </a:rPr>
                  <a:t>−1 − 3</a:t>
                </a:r>
                <a:r>
                  <a:rPr lang="en-US" sz="2000" i="1" dirty="0">
                    <a:solidFill>
                      <a:srgbClr val="002BFF"/>
                    </a:solidFill>
                    <a:latin typeface="Times New Roman" panose="02020603050405020304" pitchFamily="18" charset="0"/>
                    <a:cs typeface="Times New Roman" panose="02020603050405020304" pitchFamily="18" charset="0"/>
                  </a:rPr>
                  <a:t>i</a:t>
                </a:r>
                <a:r>
                  <a:rPr lang="en-US" sz="2000" dirty="0">
                    <a:solidFill>
                      <a:srgbClr val="002BFF"/>
                    </a:solidFill>
                  </a:rPr>
                  <a:t>.</a:t>
                </a:r>
              </a:p>
              <a:p>
                <a:r>
                  <a:rPr lang="en-US" sz="2000" dirty="0"/>
                  <a:t>Addition, subtraction and multiplication of complex numbers can be naturally defined by using the rule </a:t>
                </a:r>
                <a:r>
                  <a:rPr lang="en-US" sz="2000" i="1" dirty="0">
                    <a:latin typeface="Times New Roman" panose="02020603050405020304" pitchFamily="18" charset="0"/>
                    <a:cs typeface="Times New Roman" panose="02020603050405020304" pitchFamily="18" charset="0"/>
                  </a:rPr>
                  <a:t>i</a:t>
                </a:r>
                <a:r>
                  <a:rPr lang="en-US" sz="2000" baseline="30000" dirty="0"/>
                  <a:t>2</a:t>
                </a:r>
                <a:r>
                  <a:rPr lang="en-US" sz="2000" dirty="0"/>
                  <a:t> = −1 combined with the associative, commutative and distributive laws. Every nonzero complex number has a multiplicative inverse. </a:t>
                </a:r>
              </a:p>
              <a:p>
                <a:r>
                  <a:rPr lang="en-US" sz="2000" dirty="0"/>
                  <a:t>The complex numbers form a real vector space of dimension d = 2, with {1, </a:t>
                </a:r>
                <a:r>
                  <a:rPr lang="en-US" sz="2000" i="1" dirty="0" err="1">
                    <a:latin typeface="Times New Roman" panose="02020603050405020304" pitchFamily="18" charset="0"/>
                    <a:cs typeface="Times New Roman" panose="02020603050405020304" pitchFamily="18" charset="0"/>
                  </a:rPr>
                  <a:t>i</a:t>
                </a:r>
                <a:r>
                  <a:rPr lang="en-US" sz="2000" dirty="0"/>
                  <a:t>} as a standard basis. </a:t>
                </a:r>
              </a:p>
              <a:p>
                <a:r>
                  <a:rPr lang="en-US" sz="2000" dirty="0"/>
                  <a:t>This standard basis makes the complex numbers a Cartesian plane, called the complex plane. This allows a geometric interpretation of the complex numbers and their operations, and conversely expressing in terms of complex numbers some geometric properties and constructions. </a:t>
                </a:r>
              </a:p>
              <a:p>
                <a:endParaRPr lang="en-US" sz="2000" dirty="0"/>
              </a:p>
              <a:p>
                <a:endParaRPr lang="en-US" sz="2000" dirty="0"/>
              </a:p>
            </p:txBody>
          </p:sp>
        </mc:Choice>
        <mc:Fallback xmlns="">
          <p:sp>
            <p:nvSpPr>
              <p:cNvPr id="6" name="Content Placeholder 5">
                <a:extLst>
                  <a:ext uri="{FF2B5EF4-FFF2-40B4-BE49-F238E27FC236}">
                    <a16:creationId xmlns:a16="http://schemas.microsoft.com/office/drawing/2014/main" id="{78385FF9-62B9-9846-A2C0-F4E7069AD89E}"/>
                  </a:ext>
                </a:extLst>
              </p:cNvPr>
              <p:cNvSpPr>
                <a:spLocks noGrp="1" noRot="1" noChangeAspect="1" noMove="1" noResize="1" noEditPoints="1" noAdjustHandles="1" noChangeArrowheads="1" noChangeShapeType="1" noTextEdit="1"/>
              </p:cNvSpPr>
              <p:nvPr>
                <p:ph idx="1"/>
              </p:nvPr>
            </p:nvSpPr>
            <p:spPr>
              <a:blipFill>
                <a:blip r:embed="rId2"/>
                <a:stretch>
                  <a:fillRect l="-603" t="-1453" r="-483"/>
                </a:stretch>
              </a:blipFill>
            </p:spPr>
            <p:txBody>
              <a:bodyPr/>
              <a:lstStyle/>
              <a:p>
                <a:r>
                  <a:rPr lang="en-US">
                    <a:noFill/>
                  </a:rPr>
                  <a:t> </a:t>
                </a:r>
              </a:p>
            </p:txBody>
          </p:sp>
        </mc:Fallback>
      </mc:AlternateContent>
      <p:sp>
        <p:nvSpPr>
          <p:cNvPr id="8" name="AutoShape 2" descr="{\displaystyle (x+1)^{2}=-9}">
            <a:extLst>
              <a:ext uri="{FF2B5EF4-FFF2-40B4-BE49-F238E27FC236}">
                <a16:creationId xmlns:a16="http://schemas.microsoft.com/office/drawing/2014/main" id="{0C45DD3C-334B-B842-8B58-5BA70DAB4105}"/>
              </a:ext>
            </a:extLst>
          </p:cNvPr>
          <p:cNvSpPr>
            <a:spLocks noChangeAspect="1" noChangeArrowheads="1"/>
          </p:cNvSpPr>
          <p:nvPr/>
        </p:nvSpPr>
        <p:spPr bwMode="auto">
          <a:xfrm>
            <a:off x="312166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54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5B84-4EAC-C848-A941-BA5F65373C41}"/>
              </a:ext>
            </a:extLst>
          </p:cNvPr>
          <p:cNvSpPr>
            <a:spLocks noGrp="1"/>
          </p:cNvSpPr>
          <p:nvPr>
            <p:ph type="title"/>
          </p:nvPr>
        </p:nvSpPr>
        <p:spPr/>
        <p:txBody>
          <a:bodyPr/>
          <a:lstStyle/>
          <a:p>
            <a:r>
              <a:rPr lang="en-US" dirty="0"/>
              <a:t>The Mandelbrot Set</a:t>
            </a:r>
          </a:p>
        </p:txBody>
      </p:sp>
      <p:pic>
        <p:nvPicPr>
          <p:cNvPr id="5" name="Picture 4">
            <a:extLst>
              <a:ext uri="{FF2B5EF4-FFF2-40B4-BE49-F238E27FC236}">
                <a16:creationId xmlns:a16="http://schemas.microsoft.com/office/drawing/2014/main" id="{4DAE3FCA-E16B-6147-B03F-3496F80C508E}"/>
              </a:ext>
            </a:extLst>
          </p:cNvPr>
          <p:cNvPicPr>
            <a:picLocks noChangeAspect="1"/>
          </p:cNvPicPr>
          <p:nvPr/>
        </p:nvPicPr>
        <p:blipFill>
          <a:blip r:embed="rId2"/>
          <a:stretch>
            <a:fillRect/>
          </a:stretch>
        </p:blipFill>
        <p:spPr>
          <a:xfrm>
            <a:off x="7041661" y="2234363"/>
            <a:ext cx="3679930" cy="3679930"/>
          </a:xfrm>
          <a:prstGeom prst="rect">
            <a:avLst/>
          </a:prstGeom>
        </p:spPr>
      </p:pic>
      <p:pic>
        <p:nvPicPr>
          <p:cNvPr id="7" name="Picture 6">
            <a:extLst>
              <a:ext uri="{FF2B5EF4-FFF2-40B4-BE49-F238E27FC236}">
                <a16:creationId xmlns:a16="http://schemas.microsoft.com/office/drawing/2014/main" id="{948519BC-2E98-8241-ACD9-D86FEA511801}"/>
              </a:ext>
            </a:extLst>
          </p:cNvPr>
          <p:cNvPicPr>
            <a:picLocks noChangeAspect="1"/>
          </p:cNvPicPr>
          <p:nvPr/>
        </p:nvPicPr>
        <p:blipFill>
          <a:blip r:embed="rId3"/>
          <a:stretch>
            <a:fillRect/>
          </a:stretch>
        </p:blipFill>
        <p:spPr>
          <a:xfrm>
            <a:off x="1470408" y="2234362"/>
            <a:ext cx="4906571" cy="3679929"/>
          </a:xfrm>
          <a:prstGeom prst="rect">
            <a:avLst/>
          </a:prstGeom>
        </p:spPr>
      </p:pic>
    </p:spTree>
    <p:extLst>
      <p:ext uri="{BB962C8B-B14F-4D97-AF65-F5344CB8AC3E}">
        <p14:creationId xmlns:p14="http://schemas.microsoft.com/office/powerpoint/2010/main" val="699508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671AC-5BA7-C049-A616-DE61F1459130}"/>
              </a:ext>
            </a:extLst>
          </p:cNvPr>
          <p:cNvSpPr>
            <a:spLocks noGrp="1"/>
          </p:cNvSpPr>
          <p:nvPr>
            <p:ph type="title"/>
          </p:nvPr>
        </p:nvSpPr>
        <p:spPr/>
        <p:txBody>
          <a:bodyPr/>
          <a:lstStyle/>
          <a:p>
            <a:r>
              <a:rPr lang="en-US" dirty="0"/>
              <a:t>Notation</a:t>
            </a:r>
          </a:p>
        </p:txBody>
      </p:sp>
      <p:pic>
        <p:nvPicPr>
          <p:cNvPr id="5" name="Picture 4">
            <a:extLst>
              <a:ext uri="{FF2B5EF4-FFF2-40B4-BE49-F238E27FC236}">
                <a16:creationId xmlns:a16="http://schemas.microsoft.com/office/drawing/2014/main" id="{C5CC2615-4629-E248-AA9B-7F65DD23CEE6}"/>
              </a:ext>
            </a:extLst>
          </p:cNvPr>
          <p:cNvPicPr>
            <a:picLocks noChangeAspect="1"/>
          </p:cNvPicPr>
          <p:nvPr/>
        </p:nvPicPr>
        <p:blipFill>
          <a:blip r:embed="rId2"/>
          <a:stretch>
            <a:fillRect/>
          </a:stretch>
        </p:blipFill>
        <p:spPr>
          <a:xfrm>
            <a:off x="2038350" y="1690688"/>
            <a:ext cx="8115300" cy="4051300"/>
          </a:xfrm>
          <a:prstGeom prst="rect">
            <a:avLst/>
          </a:prstGeom>
        </p:spPr>
      </p:pic>
      <p:sp>
        <p:nvSpPr>
          <p:cNvPr id="3" name="Rectangle 2">
            <a:extLst>
              <a:ext uri="{FF2B5EF4-FFF2-40B4-BE49-F238E27FC236}">
                <a16:creationId xmlns:a16="http://schemas.microsoft.com/office/drawing/2014/main" id="{653484E9-021C-A542-9709-6F7A8E4B12A2}"/>
              </a:ext>
            </a:extLst>
          </p:cNvPr>
          <p:cNvSpPr/>
          <p:nvPr/>
        </p:nvSpPr>
        <p:spPr>
          <a:xfrm>
            <a:off x="2038350" y="1690688"/>
            <a:ext cx="7228940" cy="2922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DFA7B6-6D55-7D48-8EF1-5641F3EE14CF}"/>
              </a:ext>
            </a:extLst>
          </p:cNvPr>
          <p:cNvSpPr/>
          <p:nvPr/>
        </p:nvSpPr>
        <p:spPr>
          <a:xfrm>
            <a:off x="2221573" y="4875089"/>
            <a:ext cx="4210049" cy="395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919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67199-D89B-4E45-BE49-AA1334488E5B}"/>
              </a:ext>
            </a:extLst>
          </p:cNvPr>
          <p:cNvSpPr>
            <a:spLocks noGrp="1"/>
          </p:cNvSpPr>
          <p:nvPr>
            <p:ph type="title"/>
          </p:nvPr>
        </p:nvSpPr>
        <p:spPr>
          <a:xfrm>
            <a:off x="838200" y="365125"/>
            <a:ext cx="3382108" cy="1325563"/>
          </a:xfrm>
        </p:spPr>
        <p:txBody>
          <a:bodyPr/>
          <a:lstStyle/>
          <a:p>
            <a:r>
              <a:rPr lang="en-US" dirty="0"/>
              <a:t>Visualization</a:t>
            </a:r>
          </a:p>
        </p:txBody>
      </p:sp>
      <p:pic>
        <p:nvPicPr>
          <p:cNvPr id="5" name="Picture 4">
            <a:extLst>
              <a:ext uri="{FF2B5EF4-FFF2-40B4-BE49-F238E27FC236}">
                <a16:creationId xmlns:a16="http://schemas.microsoft.com/office/drawing/2014/main" id="{4EA6F3DA-337F-9E43-8F22-3955F5183F5B}"/>
              </a:ext>
            </a:extLst>
          </p:cNvPr>
          <p:cNvPicPr>
            <a:picLocks noChangeAspect="1"/>
          </p:cNvPicPr>
          <p:nvPr/>
        </p:nvPicPr>
        <p:blipFill>
          <a:blip r:embed="rId2"/>
          <a:stretch>
            <a:fillRect/>
          </a:stretch>
        </p:blipFill>
        <p:spPr>
          <a:xfrm>
            <a:off x="2584450" y="1593850"/>
            <a:ext cx="8851980" cy="4626080"/>
          </a:xfrm>
          <a:prstGeom prst="rect">
            <a:avLst/>
          </a:prstGeom>
        </p:spPr>
      </p:pic>
    </p:spTree>
    <p:extLst>
      <p:ext uri="{BB962C8B-B14F-4D97-AF65-F5344CB8AC3E}">
        <p14:creationId xmlns:p14="http://schemas.microsoft.com/office/powerpoint/2010/main" val="1951813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4A9B-82FA-C641-9BA5-E04E70DCA8FB}"/>
              </a:ext>
            </a:extLst>
          </p:cNvPr>
          <p:cNvSpPr>
            <a:spLocks noGrp="1"/>
          </p:cNvSpPr>
          <p:nvPr>
            <p:ph type="title"/>
          </p:nvPr>
        </p:nvSpPr>
        <p:spPr>
          <a:xfrm>
            <a:off x="838200" y="365125"/>
            <a:ext cx="5090327" cy="1325563"/>
          </a:xfrm>
        </p:spPr>
        <p:txBody>
          <a:bodyPr/>
          <a:lstStyle/>
          <a:p>
            <a:r>
              <a:rPr lang="en-US" dirty="0"/>
              <a:t>Polar Coordinates</a:t>
            </a:r>
          </a:p>
        </p:txBody>
      </p:sp>
      <p:pic>
        <p:nvPicPr>
          <p:cNvPr id="5" name="Picture 4">
            <a:extLst>
              <a:ext uri="{FF2B5EF4-FFF2-40B4-BE49-F238E27FC236}">
                <a16:creationId xmlns:a16="http://schemas.microsoft.com/office/drawing/2014/main" id="{1C062779-FA15-D64F-B912-FC2C41E2D03D}"/>
              </a:ext>
            </a:extLst>
          </p:cNvPr>
          <p:cNvPicPr>
            <a:picLocks noChangeAspect="1"/>
          </p:cNvPicPr>
          <p:nvPr/>
        </p:nvPicPr>
        <p:blipFill rotWithShape="1">
          <a:blip r:embed="rId2"/>
          <a:srcRect t="2469"/>
          <a:stretch/>
        </p:blipFill>
        <p:spPr>
          <a:xfrm>
            <a:off x="3193701" y="1587640"/>
            <a:ext cx="7010400" cy="4533446"/>
          </a:xfrm>
          <a:prstGeom prst="rect">
            <a:avLst/>
          </a:prstGeom>
        </p:spPr>
      </p:pic>
    </p:spTree>
    <p:extLst>
      <p:ext uri="{BB962C8B-B14F-4D97-AF65-F5344CB8AC3E}">
        <p14:creationId xmlns:p14="http://schemas.microsoft.com/office/powerpoint/2010/main" val="89599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4A9B-82FA-C641-9BA5-E04E70DCA8FB}"/>
              </a:ext>
            </a:extLst>
          </p:cNvPr>
          <p:cNvSpPr>
            <a:spLocks noGrp="1"/>
          </p:cNvSpPr>
          <p:nvPr>
            <p:ph type="title"/>
          </p:nvPr>
        </p:nvSpPr>
        <p:spPr>
          <a:xfrm>
            <a:off x="838200" y="365125"/>
            <a:ext cx="5090327" cy="1325563"/>
          </a:xfrm>
        </p:spPr>
        <p:txBody>
          <a:bodyPr/>
          <a:lstStyle/>
          <a:p>
            <a:r>
              <a:rPr lang="en-US" dirty="0"/>
              <a:t>Polar Coordinates</a:t>
            </a:r>
          </a:p>
        </p:txBody>
      </p:sp>
      <p:pic>
        <p:nvPicPr>
          <p:cNvPr id="5" name="Picture 4">
            <a:extLst>
              <a:ext uri="{FF2B5EF4-FFF2-40B4-BE49-F238E27FC236}">
                <a16:creationId xmlns:a16="http://schemas.microsoft.com/office/drawing/2014/main" id="{1C062779-FA15-D64F-B912-FC2C41E2D03D}"/>
              </a:ext>
            </a:extLst>
          </p:cNvPr>
          <p:cNvPicPr>
            <a:picLocks noChangeAspect="1"/>
          </p:cNvPicPr>
          <p:nvPr/>
        </p:nvPicPr>
        <p:blipFill rotWithShape="1">
          <a:blip r:embed="rId2"/>
          <a:srcRect l="55351" t="2469" b="18194"/>
          <a:stretch/>
        </p:blipFill>
        <p:spPr>
          <a:xfrm>
            <a:off x="7697037" y="1690688"/>
            <a:ext cx="3130061" cy="3687745"/>
          </a:xfrm>
          <a:prstGeom prst="rect">
            <a:avLst/>
          </a:prstGeom>
        </p:spPr>
      </p:pic>
      <p:pic>
        <p:nvPicPr>
          <p:cNvPr id="4" name="Picture 3">
            <a:extLst>
              <a:ext uri="{FF2B5EF4-FFF2-40B4-BE49-F238E27FC236}">
                <a16:creationId xmlns:a16="http://schemas.microsoft.com/office/drawing/2014/main" id="{79E28DC8-D457-F14C-BB44-2963029540B7}"/>
              </a:ext>
            </a:extLst>
          </p:cNvPr>
          <p:cNvPicPr>
            <a:picLocks noChangeAspect="1"/>
          </p:cNvPicPr>
          <p:nvPr/>
        </p:nvPicPr>
        <p:blipFill>
          <a:blip r:embed="rId3"/>
          <a:stretch>
            <a:fillRect/>
          </a:stretch>
        </p:blipFill>
        <p:spPr>
          <a:xfrm>
            <a:off x="599133" y="2277417"/>
            <a:ext cx="6934200" cy="2705100"/>
          </a:xfrm>
          <a:prstGeom prst="rect">
            <a:avLst/>
          </a:prstGeom>
        </p:spPr>
      </p:pic>
    </p:spTree>
    <p:extLst>
      <p:ext uri="{BB962C8B-B14F-4D97-AF65-F5344CB8AC3E}">
        <p14:creationId xmlns:p14="http://schemas.microsoft.com/office/powerpoint/2010/main" val="1346228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CE08-A49D-C84D-B993-EF4224D77243}"/>
              </a:ext>
            </a:extLst>
          </p:cNvPr>
          <p:cNvSpPr>
            <a:spLocks noGrp="1"/>
          </p:cNvSpPr>
          <p:nvPr>
            <p:ph type="title"/>
          </p:nvPr>
        </p:nvSpPr>
        <p:spPr>
          <a:xfrm>
            <a:off x="838201" y="365125"/>
            <a:ext cx="4306556" cy="1325563"/>
          </a:xfrm>
        </p:spPr>
        <p:txBody>
          <a:bodyPr/>
          <a:lstStyle/>
          <a:p>
            <a:r>
              <a:rPr lang="en-US" dirty="0"/>
              <a:t>Euler’s Formula</a:t>
            </a:r>
          </a:p>
        </p:txBody>
      </p:sp>
      <p:pic>
        <p:nvPicPr>
          <p:cNvPr id="5" name="Picture 4">
            <a:extLst>
              <a:ext uri="{FF2B5EF4-FFF2-40B4-BE49-F238E27FC236}">
                <a16:creationId xmlns:a16="http://schemas.microsoft.com/office/drawing/2014/main" id="{1D005893-F2D2-E14D-A86B-E5CB8BF73EBD}"/>
              </a:ext>
            </a:extLst>
          </p:cNvPr>
          <p:cNvPicPr>
            <a:picLocks noChangeAspect="1"/>
          </p:cNvPicPr>
          <p:nvPr/>
        </p:nvPicPr>
        <p:blipFill>
          <a:blip r:embed="rId2"/>
          <a:stretch>
            <a:fillRect/>
          </a:stretch>
        </p:blipFill>
        <p:spPr>
          <a:xfrm>
            <a:off x="5724549" y="0"/>
            <a:ext cx="6329784" cy="6858000"/>
          </a:xfrm>
          <a:prstGeom prst="rect">
            <a:avLst/>
          </a:prstGeom>
        </p:spPr>
      </p:pic>
      <p:sp>
        <p:nvSpPr>
          <p:cNvPr id="3" name="Rectangle 2">
            <a:extLst>
              <a:ext uri="{FF2B5EF4-FFF2-40B4-BE49-F238E27FC236}">
                <a16:creationId xmlns:a16="http://schemas.microsoft.com/office/drawing/2014/main" id="{5DAB2E0B-B964-4145-9706-90AE31428C81}"/>
              </a:ext>
            </a:extLst>
          </p:cNvPr>
          <p:cNvSpPr/>
          <p:nvPr/>
        </p:nvSpPr>
        <p:spPr>
          <a:xfrm>
            <a:off x="5724549" y="1926077"/>
            <a:ext cx="2398047" cy="3404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135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CE08-A49D-C84D-B993-EF4224D77243}"/>
              </a:ext>
            </a:extLst>
          </p:cNvPr>
          <p:cNvSpPr>
            <a:spLocks noGrp="1"/>
          </p:cNvSpPr>
          <p:nvPr>
            <p:ph type="title"/>
          </p:nvPr>
        </p:nvSpPr>
        <p:spPr>
          <a:xfrm>
            <a:off x="838201" y="365125"/>
            <a:ext cx="4306556" cy="1325563"/>
          </a:xfrm>
        </p:spPr>
        <p:txBody>
          <a:bodyPr/>
          <a:lstStyle/>
          <a:p>
            <a:r>
              <a:rPr lang="en-US" dirty="0"/>
              <a:t>Proof of Euler’s Formula</a:t>
            </a:r>
          </a:p>
        </p:txBody>
      </p:sp>
      <p:pic>
        <p:nvPicPr>
          <p:cNvPr id="4" name="Picture 3">
            <a:extLst>
              <a:ext uri="{FF2B5EF4-FFF2-40B4-BE49-F238E27FC236}">
                <a16:creationId xmlns:a16="http://schemas.microsoft.com/office/drawing/2014/main" id="{0BBBD452-58DC-E040-B808-A937813C5D95}"/>
              </a:ext>
            </a:extLst>
          </p:cNvPr>
          <p:cNvPicPr>
            <a:picLocks noChangeAspect="1"/>
          </p:cNvPicPr>
          <p:nvPr/>
        </p:nvPicPr>
        <p:blipFill>
          <a:blip r:embed="rId2"/>
          <a:stretch>
            <a:fillRect/>
          </a:stretch>
        </p:blipFill>
        <p:spPr>
          <a:xfrm>
            <a:off x="3778180" y="1027906"/>
            <a:ext cx="7690337" cy="5530788"/>
          </a:xfrm>
          <a:prstGeom prst="rect">
            <a:avLst/>
          </a:prstGeom>
        </p:spPr>
      </p:pic>
    </p:spTree>
    <p:extLst>
      <p:ext uri="{BB962C8B-B14F-4D97-AF65-F5344CB8AC3E}">
        <p14:creationId xmlns:p14="http://schemas.microsoft.com/office/powerpoint/2010/main" val="2235316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7AE5-E907-6842-A928-C16B7F359E4A}"/>
              </a:ext>
            </a:extLst>
          </p:cNvPr>
          <p:cNvSpPr>
            <a:spLocks noGrp="1"/>
          </p:cNvSpPr>
          <p:nvPr>
            <p:ph type="title"/>
          </p:nvPr>
        </p:nvSpPr>
        <p:spPr>
          <a:xfrm>
            <a:off x="838200" y="365125"/>
            <a:ext cx="4668297" cy="1325563"/>
          </a:xfrm>
        </p:spPr>
        <p:txBody>
          <a:bodyPr/>
          <a:lstStyle/>
          <a:p>
            <a:r>
              <a:rPr lang="en-US" dirty="0"/>
              <a:t>Complex Conjugate</a:t>
            </a:r>
          </a:p>
        </p:txBody>
      </p:sp>
      <p:pic>
        <p:nvPicPr>
          <p:cNvPr id="5" name="Picture 4">
            <a:extLst>
              <a:ext uri="{FF2B5EF4-FFF2-40B4-BE49-F238E27FC236}">
                <a16:creationId xmlns:a16="http://schemas.microsoft.com/office/drawing/2014/main" id="{7CCBC4F7-545E-0341-A906-112BE146AC3A}"/>
              </a:ext>
            </a:extLst>
          </p:cNvPr>
          <p:cNvPicPr>
            <a:picLocks noChangeAspect="1"/>
          </p:cNvPicPr>
          <p:nvPr/>
        </p:nvPicPr>
        <p:blipFill>
          <a:blip r:embed="rId2"/>
          <a:stretch>
            <a:fillRect/>
          </a:stretch>
        </p:blipFill>
        <p:spPr>
          <a:xfrm>
            <a:off x="5506497" y="1055077"/>
            <a:ext cx="5816998" cy="5265476"/>
          </a:xfrm>
          <a:prstGeom prst="rect">
            <a:avLst/>
          </a:prstGeom>
        </p:spPr>
      </p:pic>
    </p:spTree>
    <p:extLst>
      <p:ext uri="{BB962C8B-B14F-4D97-AF65-F5344CB8AC3E}">
        <p14:creationId xmlns:p14="http://schemas.microsoft.com/office/powerpoint/2010/main" val="3841218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6C988-75F6-DF4F-A734-95B7F83DD20D}"/>
              </a:ext>
            </a:extLst>
          </p:cNvPr>
          <p:cNvSpPr>
            <a:spLocks noGrp="1"/>
          </p:cNvSpPr>
          <p:nvPr>
            <p:ph type="title"/>
          </p:nvPr>
        </p:nvSpPr>
        <p:spPr>
          <a:xfrm>
            <a:off x="838200" y="365125"/>
            <a:ext cx="5833905" cy="1325563"/>
          </a:xfrm>
        </p:spPr>
        <p:txBody>
          <a:bodyPr/>
          <a:lstStyle/>
          <a:p>
            <a:r>
              <a:rPr lang="en-US" dirty="0"/>
              <a:t>Addition and Subtraction</a:t>
            </a:r>
          </a:p>
        </p:txBody>
      </p:sp>
      <p:pic>
        <p:nvPicPr>
          <p:cNvPr id="5" name="Picture 4">
            <a:extLst>
              <a:ext uri="{FF2B5EF4-FFF2-40B4-BE49-F238E27FC236}">
                <a16:creationId xmlns:a16="http://schemas.microsoft.com/office/drawing/2014/main" id="{F7D2C488-A13B-0342-9921-EC173C3DEFF6}"/>
              </a:ext>
            </a:extLst>
          </p:cNvPr>
          <p:cNvPicPr>
            <a:picLocks noChangeAspect="1"/>
          </p:cNvPicPr>
          <p:nvPr/>
        </p:nvPicPr>
        <p:blipFill>
          <a:blip r:embed="rId2"/>
          <a:stretch>
            <a:fillRect/>
          </a:stretch>
        </p:blipFill>
        <p:spPr>
          <a:xfrm>
            <a:off x="2542232" y="1523008"/>
            <a:ext cx="7795497" cy="4768586"/>
          </a:xfrm>
          <a:prstGeom prst="rect">
            <a:avLst/>
          </a:prstGeom>
        </p:spPr>
      </p:pic>
    </p:spTree>
    <p:extLst>
      <p:ext uri="{BB962C8B-B14F-4D97-AF65-F5344CB8AC3E}">
        <p14:creationId xmlns:p14="http://schemas.microsoft.com/office/powerpoint/2010/main" val="2632129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9586-AF99-2546-A899-5CCC0A09C2A2}"/>
              </a:ext>
            </a:extLst>
          </p:cNvPr>
          <p:cNvSpPr>
            <a:spLocks noGrp="1"/>
          </p:cNvSpPr>
          <p:nvPr>
            <p:ph type="title"/>
          </p:nvPr>
        </p:nvSpPr>
        <p:spPr>
          <a:xfrm>
            <a:off x="838200" y="365125"/>
            <a:ext cx="6245888" cy="1325563"/>
          </a:xfrm>
        </p:spPr>
        <p:txBody>
          <a:bodyPr/>
          <a:lstStyle/>
          <a:p>
            <a:r>
              <a:rPr lang="en-US" dirty="0"/>
              <a:t>Multiplication and Square</a:t>
            </a:r>
          </a:p>
        </p:txBody>
      </p:sp>
      <p:pic>
        <p:nvPicPr>
          <p:cNvPr id="5" name="Picture 4">
            <a:extLst>
              <a:ext uri="{FF2B5EF4-FFF2-40B4-BE49-F238E27FC236}">
                <a16:creationId xmlns:a16="http://schemas.microsoft.com/office/drawing/2014/main" id="{DA626F3D-B451-6A47-8B2A-67ADE526E505}"/>
              </a:ext>
            </a:extLst>
          </p:cNvPr>
          <p:cNvPicPr>
            <a:picLocks noChangeAspect="1"/>
          </p:cNvPicPr>
          <p:nvPr/>
        </p:nvPicPr>
        <p:blipFill>
          <a:blip r:embed="rId2"/>
          <a:stretch>
            <a:fillRect/>
          </a:stretch>
        </p:blipFill>
        <p:spPr>
          <a:xfrm>
            <a:off x="824801" y="1855526"/>
            <a:ext cx="10457745" cy="2806910"/>
          </a:xfrm>
          <a:prstGeom prst="rect">
            <a:avLst/>
          </a:prstGeom>
        </p:spPr>
      </p:pic>
    </p:spTree>
    <p:extLst>
      <p:ext uri="{BB962C8B-B14F-4D97-AF65-F5344CB8AC3E}">
        <p14:creationId xmlns:p14="http://schemas.microsoft.com/office/powerpoint/2010/main" val="2336902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EF78-3B69-F540-86E0-1459DE827B96}"/>
              </a:ext>
            </a:extLst>
          </p:cNvPr>
          <p:cNvSpPr>
            <a:spLocks noGrp="1"/>
          </p:cNvSpPr>
          <p:nvPr>
            <p:ph type="title"/>
          </p:nvPr>
        </p:nvSpPr>
        <p:spPr/>
        <p:txBody>
          <a:bodyPr/>
          <a:lstStyle/>
          <a:p>
            <a:r>
              <a:rPr lang="en-US" dirty="0"/>
              <a:t>Reciprocal and Division</a:t>
            </a:r>
          </a:p>
        </p:txBody>
      </p:sp>
      <p:pic>
        <p:nvPicPr>
          <p:cNvPr id="5" name="Picture 4">
            <a:extLst>
              <a:ext uri="{FF2B5EF4-FFF2-40B4-BE49-F238E27FC236}">
                <a16:creationId xmlns:a16="http://schemas.microsoft.com/office/drawing/2014/main" id="{24762E10-E369-5845-AC04-944D662D8818}"/>
              </a:ext>
            </a:extLst>
          </p:cNvPr>
          <p:cNvPicPr>
            <a:picLocks noChangeAspect="1"/>
          </p:cNvPicPr>
          <p:nvPr/>
        </p:nvPicPr>
        <p:blipFill>
          <a:blip r:embed="rId2"/>
          <a:stretch>
            <a:fillRect/>
          </a:stretch>
        </p:blipFill>
        <p:spPr>
          <a:xfrm>
            <a:off x="1981200" y="1619250"/>
            <a:ext cx="8229600" cy="3619500"/>
          </a:xfrm>
          <a:prstGeom prst="rect">
            <a:avLst/>
          </a:prstGeom>
        </p:spPr>
      </p:pic>
    </p:spTree>
    <p:extLst>
      <p:ext uri="{BB962C8B-B14F-4D97-AF65-F5344CB8AC3E}">
        <p14:creationId xmlns:p14="http://schemas.microsoft.com/office/powerpoint/2010/main" val="360394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F024-9D68-B041-8ACB-00E6BBAA8745}"/>
              </a:ext>
            </a:extLst>
          </p:cNvPr>
          <p:cNvSpPr>
            <a:spLocks noGrp="1"/>
          </p:cNvSpPr>
          <p:nvPr>
            <p:ph type="title"/>
          </p:nvPr>
        </p:nvSpPr>
        <p:spPr/>
        <p:txBody>
          <a:bodyPr/>
          <a:lstStyle/>
          <a:p>
            <a:r>
              <a:rPr lang="en-US" dirty="0"/>
              <a:t>History of the Mandelbrot Set or M-Set</a:t>
            </a:r>
          </a:p>
        </p:txBody>
      </p:sp>
      <p:sp>
        <p:nvSpPr>
          <p:cNvPr id="3" name="Content Placeholder 2">
            <a:extLst>
              <a:ext uri="{FF2B5EF4-FFF2-40B4-BE49-F238E27FC236}">
                <a16:creationId xmlns:a16="http://schemas.microsoft.com/office/drawing/2014/main" id="{1135641B-808C-DE43-8432-B7ABF6004FA3}"/>
              </a:ext>
            </a:extLst>
          </p:cNvPr>
          <p:cNvSpPr>
            <a:spLocks noGrp="1"/>
          </p:cNvSpPr>
          <p:nvPr>
            <p:ph idx="1"/>
          </p:nvPr>
        </p:nvSpPr>
        <p:spPr>
          <a:xfrm>
            <a:off x="838200" y="1825625"/>
            <a:ext cx="7461738" cy="4351338"/>
          </a:xfrm>
        </p:spPr>
        <p:txBody>
          <a:bodyPr>
            <a:noAutofit/>
          </a:bodyPr>
          <a:lstStyle/>
          <a:p>
            <a:r>
              <a:rPr lang="en-US" sz="2000" dirty="0"/>
              <a:t>The Mandelbrot set has its origin in complex dynamics, a field first investigated by the French mathematicians Pierre Fatou and Gaston Julia at the beginning of the 20th century. </a:t>
            </a:r>
          </a:p>
          <a:p>
            <a:r>
              <a:rPr lang="en-US" sz="2000" dirty="0"/>
              <a:t>This fractal was first defined and drawn in 1978 by Robert W. Brooks and Peter </a:t>
            </a:r>
            <a:r>
              <a:rPr lang="en-US" sz="2000" dirty="0" err="1"/>
              <a:t>Matelski</a:t>
            </a:r>
            <a:r>
              <a:rPr lang="en-US" sz="2000" dirty="0"/>
              <a:t> as part of a study of Kleinian groups.</a:t>
            </a:r>
          </a:p>
          <a:p>
            <a:r>
              <a:rPr lang="en-US" sz="2000" dirty="0">
                <a:solidFill>
                  <a:srgbClr val="0F2EFF"/>
                </a:solidFill>
              </a:rPr>
              <a:t>On 1 March 1980, at IBM's Thomas J. Watson Research Center in Yorktown Heights, New York, Benoit Mandelbrot first saw a visualization of the set. </a:t>
            </a:r>
          </a:p>
          <a:p>
            <a:r>
              <a:rPr lang="en-US" sz="2000" dirty="0"/>
              <a:t>Mandelbrot studied the parameter space of quadratic polynomials in an article that appeared in 1980.</a:t>
            </a:r>
          </a:p>
          <a:p>
            <a:r>
              <a:rPr lang="en-US" sz="2000" dirty="0"/>
              <a:t>The mathematical study of the Mandelbrot set really began with work by the mathematicians Adrien </a:t>
            </a:r>
            <a:r>
              <a:rPr lang="en-US" sz="2000" dirty="0" err="1"/>
              <a:t>Douady</a:t>
            </a:r>
            <a:r>
              <a:rPr lang="en-US" sz="2000" dirty="0"/>
              <a:t> and John H. Hubbard (1985), who established many of its fundamental properties and named the set in honor of Mandelbrot for his influential work in fractal geometry. </a:t>
            </a:r>
          </a:p>
          <a:p>
            <a:endParaRPr lang="en-US" sz="2000" dirty="0"/>
          </a:p>
        </p:txBody>
      </p:sp>
      <p:pic>
        <p:nvPicPr>
          <p:cNvPr id="5" name="Picture 4">
            <a:extLst>
              <a:ext uri="{FF2B5EF4-FFF2-40B4-BE49-F238E27FC236}">
                <a16:creationId xmlns:a16="http://schemas.microsoft.com/office/drawing/2014/main" id="{8C5B91BF-907D-D74F-BC77-B205A95DB2B2}"/>
              </a:ext>
            </a:extLst>
          </p:cNvPr>
          <p:cNvPicPr>
            <a:picLocks noChangeAspect="1"/>
          </p:cNvPicPr>
          <p:nvPr/>
        </p:nvPicPr>
        <p:blipFill>
          <a:blip r:embed="rId2"/>
          <a:stretch>
            <a:fillRect/>
          </a:stretch>
        </p:blipFill>
        <p:spPr>
          <a:xfrm>
            <a:off x="8299938" y="2150347"/>
            <a:ext cx="3425551" cy="3223454"/>
          </a:xfrm>
          <a:prstGeom prst="rect">
            <a:avLst/>
          </a:prstGeom>
        </p:spPr>
      </p:pic>
    </p:spTree>
    <p:extLst>
      <p:ext uri="{BB962C8B-B14F-4D97-AF65-F5344CB8AC3E}">
        <p14:creationId xmlns:p14="http://schemas.microsoft.com/office/powerpoint/2010/main" val="2539775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9F49-EF8D-3B45-A27A-E394C64CC19A}"/>
              </a:ext>
            </a:extLst>
          </p:cNvPr>
          <p:cNvSpPr>
            <a:spLocks noGrp="1"/>
          </p:cNvSpPr>
          <p:nvPr>
            <p:ph type="title"/>
          </p:nvPr>
        </p:nvSpPr>
        <p:spPr/>
        <p:txBody>
          <a:bodyPr/>
          <a:lstStyle/>
          <a:p>
            <a:r>
              <a:rPr lang="en-US" dirty="0"/>
              <a:t>Multiplication and Division in Polar Form</a:t>
            </a:r>
          </a:p>
        </p:txBody>
      </p:sp>
      <p:pic>
        <p:nvPicPr>
          <p:cNvPr id="5" name="Picture 4">
            <a:extLst>
              <a:ext uri="{FF2B5EF4-FFF2-40B4-BE49-F238E27FC236}">
                <a16:creationId xmlns:a16="http://schemas.microsoft.com/office/drawing/2014/main" id="{249E6818-FE4D-FE45-ABAF-A33706AD6F16}"/>
              </a:ext>
            </a:extLst>
          </p:cNvPr>
          <p:cNvPicPr>
            <a:picLocks noChangeAspect="1"/>
          </p:cNvPicPr>
          <p:nvPr/>
        </p:nvPicPr>
        <p:blipFill>
          <a:blip r:embed="rId2"/>
          <a:stretch>
            <a:fillRect/>
          </a:stretch>
        </p:blipFill>
        <p:spPr>
          <a:xfrm>
            <a:off x="1065264" y="1690688"/>
            <a:ext cx="9880600" cy="4622800"/>
          </a:xfrm>
          <a:prstGeom prst="rect">
            <a:avLst/>
          </a:prstGeom>
        </p:spPr>
      </p:pic>
    </p:spTree>
    <p:extLst>
      <p:ext uri="{BB962C8B-B14F-4D97-AF65-F5344CB8AC3E}">
        <p14:creationId xmlns:p14="http://schemas.microsoft.com/office/powerpoint/2010/main" val="400129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25AEC-FDBF-BB40-9D15-01BC86EA47EB}"/>
              </a:ext>
            </a:extLst>
          </p:cNvPr>
          <p:cNvSpPr>
            <a:spLocks noGrp="1"/>
          </p:cNvSpPr>
          <p:nvPr>
            <p:ph type="title"/>
          </p:nvPr>
        </p:nvSpPr>
        <p:spPr>
          <a:xfrm>
            <a:off x="838200" y="365125"/>
            <a:ext cx="4979796" cy="1325563"/>
          </a:xfrm>
        </p:spPr>
        <p:txBody>
          <a:bodyPr/>
          <a:lstStyle/>
          <a:p>
            <a:r>
              <a:rPr lang="en-US" dirty="0"/>
              <a:t>Fractional Exponents</a:t>
            </a:r>
          </a:p>
        </p:txBody>
      </p:sp>
      <p:pic>
        <p:nvPicPr>
          <p:cNvPr id="5" name="Picture 4">
            <a:extLst>
              <a:ext uri="{FF2B5EF4-FFF2-40B4-BE49-F238E27FC236}">
                <a16:creationId xmlns:a16="http://schemas.microsoft.com/office/drawing/2014/main" id="{6E4C91AC-34D2-A148-BDA3-97CDF6DDD4D4}"/>
              </a:ext>
            </a:extLst>
          </p:cNvPr>
          <p:cNvPicPr>
            <a:picLocks noChangeAspect="1"/>
          </p:cNvPicPr>
          <p:nvPr/>
        </p:nvPicPr>
        <p:blipFill>
          <a:blip r:embed="rId2"/>
          <a:stretch>
            <a:fillRect/>
          </a:stretch>
        </p:blipFill>
        <p:spPr>
          <a:xfrm>
            <a:off x="3094892" y="1396238"/>
            <a:ext cx="7960458" cy="5391911"/>
          </a:xfrm>
          <a:prstGeom prst="rect">
            <a:avLst/>
          </a:prstGeom>
        </p:spPr>
      </p:pic>
      <p:sp>
        <p:nvSpPr>
          <p:cNvPr id="4" name="Rectangle 3">
            <a:extLst>
              <a:ext uri="{FF2B5EF4-FFF2-40B4-BE49-F238E27FC236}">
                <a16:creationId xmlns:a16="http://schemas.microsoft.com/office/drawing/2014/main" id="{04CFCF5B-E6F7-814D-AD0F-775037C5B28C}"/>
              </a:ext>
            </a:extLst>
          </p:cNvPr>
          <p:cNvSpPr/>
          <p:nvPr/>
        </p:nvSpPr>
        <p:spPr>
          <a:xfrm>
            <a:off x="3094891" y="5322013"/>
            <a:ext cx="4518259" cy="14630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3F0E18-9BFD-7940-BB01-BB0A45E00384}"/>
              </a:ext>
            </a:extLst>
          </p:cNvPr>
          <p:cNvSpPr/>
          <p:nvPr/>
        </p:nvSpPr>
        <p:spPr>
          <a:xfrm>
            <a:off x="3094891" y="3282887"/>
            <a:ext cx="4518259" cy="580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615E61-F877-7340-A596-E49EEA2558F8}"/>
              </a:ext>
            </a:extLst>
          </p:cNvPr>
          <p:cNvSpPr/>
          <p:nvPr/>
        </p:nvSpPr>
        <p:spPr>
          <a:xfrm>
            <a:off x="3094891" y="2475106"/>
            <a:ext cx="4518259" cy="411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5B92026-5B39-6F48-B752-7F545359F676}"/>
                  </a:ext>
                </a:extLst>
              </p:cNvPr>
              <p:cNvSpPr txBox="1"/>
              <p:nvPr/>
            </p:nvSpPr>
            <p:spPr>
              <a:xfrm>
                <a:off x="287675" y="2301410"/>
                <a:ext cx="2476072" cy="2769989"/>
              </a:xfrm>
              <a:prstGeom prst="rect">
                <a:avLst/>
              </a:prstGeom>
              <a:noFill/>
            </p:spPr>
            <p:txBody>
              <a:bodyPr wrap="square" rtlCol="0">
                <a:spAutoFit/>
              </a:bodyPr>
              <a:lstStyle/>
              <a:p>
                <a:r>
                  <a:rPr lang="en-US" sz="2000" dirty="0">
                    <a:solidFill>
                      <a:srgbClr val="FF0000"/>
                    </a:solidFill>
                  </a:rPr>
                  <a:t>Examples:</a:t>
                </a:r>
              </a:p>
              <a:p>
                <a:endParaRPr lang="en-US" sz="2000" dirty="0"/>
              </a:p>
              <a:p>
                <a:r>
                  <a:rPr lang="en-US" sz="2000" dirty="0"/>
                  <a:t>Cube roots of 1:</a:t>
                </a:r>
              </a:p>
              <a:p>
                <a:r>
                  <a:rPr lang="en-US" sz="2000" dirty="0"/>
                  <a:t>    </a:t>
                </a:r>
                <a:r>
                  <a:rPr lang="en-US" dirty="0"/>
                  <a:t>1,  </a:t>
                </a:r>
                <a14:m>
                  <m:oMath xmlns:m="http://schemas.openxmlformats.org/officeDocument/2006/math">
                    <m:f>
                      <m:fPr>
                        <m:ctrlPr>
                          <a:rPr lang="en-US" sz="2400" i="1" smtClean="0">
                            <a:latin typeface="Cambria Math" panose="02040503050406030204" pitchFamily="18" charset="0"/>
                          </a:rPr>
                        </m:ctrlPr>
                      </m:fPr>
                      <m:num>
                        <m:r>
                          <a:rPr lang="en-US" sz="2400" b="0" i="1" smtClean="0">
                            <a:latin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m:t>
                        </m:r>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3</m:t>
                            </m:r>
                          </m:e>
                        </m:rad>
                      </m:num>
                      <m:den>
                        <m:r>
                          <a:rPr lang="en-US" sz="2400" b="0" i="1" smtClean="0">
                            <a:latin typeface="Cambria Math" panose="02040503050406030204" pitchFamily="18" charset="0"/>
                          </a:rPr>
                          <m:t>2</m:t>
                        </m:r>
                      </m:den>
                    </m:f>
                  </m:oMath>
                </a14:m>
                <a:endParaRPr lang="en-US" sz="2400" dirty="0"/>
              </a:p>
              <a:p>
                <a:endParaRPr lang="en-US" sz="2400" dirty="0"/>
              </a:p>
              <a:p>
                <a:r>
                  <a:rPr lang="en-US" sz="2000" dirty="0"/>
                  <a:t>Cube roots of -1:</a:t>
                </a:r>
              </a:p>
              <a:p>
                <a:r>
                  <a:rPr lang="en-US" sz="2000" dirty="0"/>
                  <a:t>   -1,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r>
                          <a:rPr lang="en-US" sz="2000" i="1">
                            <a:latin typeface="Cambria Math" panose="02040503050406030204" pitchFamily="18" charset="0"/>
                            <a:ea typeface="Cambria Math" panose="02040503050406030204" pitchFamily="18" charset="0"/>
                          </a:rPr>
                          <m:t>±</m:t>
                        </m:r>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3</m:t>
                            </m:r>
                          </m:e>
                        </m:rad>
                      </m:num>
                      <m:den>
                        <m:r>
                          <a:rPr lang="en-US" sz="2000" i="1">
                            <a:latin typeface="Cambria Math" panose="02040503050406030204" pitchFamily="18" charset="0"/>
                          </a:rPr>
                          <m:t>2</m:t>
                        </m:r>
                      </m:den>
                    </m:f>
                  </m:oMath>
                </a14:m>
                <a:endParaRPr lang="en-US" sz="2000" dirty="0"/>
              </a:p>
            </p:txBody>
          </p:sp>
        </mc:Choice>
        <mc:Fallback xmlns="">
          <p:sp>
            <p:nvSpPr>
              <p:cNvPr id="8" name="TextBox 7">
                <a:extLst>
                  <a:ext uri="{FF2B5EF4-FFF2-40B4-BE49-F238E27FC236}">
                    <a16:creationId xmlns:a16="http://schemas.microsoft.com/office/drawing/2014/main" id="{95B92026-5B39-6F48-B752-7F545359F676}"/>
                  </a:ext>
                </a:extLst>
              </p:cNvPr>
              <p:cNvSpPr txBox="1">
                <a:spLocks noRot="1" noChangeAspect="1" noMove="1" noResize="1" noEditPoints="1" noAdjustHandles="1" noChangeArrowheads="1" noChangeShapeType="1" noTextEdit="1"/>
              </p:cNvSpPr>
              <p:nvPr/>
            </p:nvSpPr>
            <p:spPr>
              <a:xfrm>
                <a:off x="287675" y="2301410"/>
                <a:ext cx="2476072" cy="2769989"/>
              </a:xfrm>
              <a:prstGeom prst="rect">
                <a:avLst/>
              </a:prstGeom>
              <a:blipFill>
                <a:blip r:embed="rId3"/>
                <a:stretch>
                  <a:fillRect l="-2551" t="-1370" b="-9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994F71-29B9-8046-99B6-26990FDF26BE}"/>
                  </a:ext>
                </a:extLst>
              </p:cNvPr>
              <p:cNvSpPr txBox="1"/>
              <p:nvPr/>
            </p:nvSpPr>
            <p:spPr>
              <a:xfrm>
                <a:off x="7315200" y="365125"/>
                <a:ext cx="3544584" cy="437107"/>
              </a:xfrm>
              <a:prstGeom prst="rect">
                <a:avLst/>
              </a:prstGeom>
              <a:noFill/>
            </p:spPr>
            <p:txBody>
              <a:bodyPr wrap="square" rtlCol="0">
                <a:spAutoFit/>
              </a:bodyPr>
              <a:lstStyle/>
              <a:p>
                <a:pPr algn="ctr"/>
                <a:r>
                  <a:rPr lang="en-US" dirty="0"/>
                  <a:t>Note:  </a:t>
                </a:r>
                <a14:m>
                  <m:oMath xmlns:m="http://schemas.openxmlformats.org/officeDocument/2006/math">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𝜙</m:t>
                                </m:r>
                              </m:sup>
                            </m:sSup>
                          </m:e>
                        </m:d>
                      </m:e>
                      <m:sup>
                        <m:r>
                          <a:rPr lang="en-US" b="0" i="1" smtClean="0">
                            <a:latin typeface="Cambria Math" panose="02040503050406030204" pitchFamily="18" charset="0"/>
                          </a:rPr>
                          <m:t>𝑛</m:t>
                        </m:r>
                      </m:sup>
                    </m:sSup>
                    <m:r>
                      <a:rPr lang="en-US" b="0" i="0" smtClean="0">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r>
                              <a:rPr lang="en-US" b="0" i="1" smtClean="0">
                                <a:latin typeface="Cambria Math" panose="02040503050406030204" pitchFamily="18" charset="0"/>
                              </a:rPr>
                              <m:t>𝑛</m:t>
                            </m:r>
                            <m:r>
                              <a:rPr lang="en-US" i="1">
                                <a:latin typeface="Cambria Math" panose="02040503050406030204" pitchFamily="18" charset="0"/>
                                <a:ea typeface="Cambria Math" panose="02040503050406030204" pitchFamily="18" charset="0"/>
                              </a:rPr>
                              <m:t>𝜙</m:t>
                            </m:r>
                          </m:sup>
                        </m:sSup>
                      </m:e>
                    </m:d>
                  </m:oMath>
                </a14:m>
                <a:endParaRPr lang="en-US" dirty="0"/>
              </a:p>
            </p:txBody>
          </p:sp>
        </mc:Choice>
        <mc:Fallback xmlns="">
          <p:sp>
            <p:nvSpPr>
              <p:cNvPr id="3" name="TextBox 2">
                <a:extLst>
                  <a:ext uri="{FF2B5EF4-FFF2-40B4-BE49-F238E27FC236}">
                    <a16:creationId xmlns:a16="http://schemas.microsoft.com/office/drawing/2014/main" id="{50994F71-29B9-8046-99B6-26990FDF26BE}"/>
                  </a:ext>
                </a:extLst>
              </p:cNvPr>
              <p:cNvSpPr txBox="1">
                <a:spLocks noRot="1" noChangeAspect="1" noMove="1" noResize="1" noEditPoints="1" noAdjustHandles="1" noChangeArrowheads="1" noChangeShapeType="1" noTextEdit="1"/>
              </p:cNvSpPr>
              <p:nvPr/>
            </p:nvSpPr>
            <p:spPr>
              <a:xfrm>
                <a:off x="7315200" y="365125"/>
                <a:ext cx="3544584" cy="437107"/>
              </a:xfrm>
              <a:prstGeom prst="rect">
                <a:avLst/>
              </a:prstGeom>
              <a:blipFill>
                <a:blip r:embed="rId4"/>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2575654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C28EE-D070-5348-A5E6-F772E6D8A0BD}"/>
              </a:ext>
            </a:extLst>
          </p:cNvPr>
          <p:cNvSpPr>
            <a:spLocks noGrp="1"/>
          </p:cNvSpPr>
          <p:nvPr>
            <p:ph type="title"/>
          </p:nvPr>
        </p:nvSpPr>
        <p:spPr/>
        <p:txBody>
          <a:bodyPr/>
          <a:lstStyle/>
          <a:p>
            <a:r>
              <a:rPr lang="en-US" dirty="0"/>
              <a:t>Structure of Complex Numbers</a:t>
            </a:r>
          </a:p>
        </p:txBody>
      </p:sp>
      <p:pic>
        <p:nvPicPr>
          <p:cNvPr id="5" name="Picture 4">
            <a:extLst>
              <a:ext uri="{FF2B5EF4-FFF2-40B4-BE49-F238E27FC236}">
                <a16:creationId xmlns:a16="http://schemas.microsoft.com/office/drawing/2014/main" id="{4730DADA-2BE0-844C-BE16-50277510177A}"/>
              </a:ext>
            </a:extLst>
          </p:cNvPr>
          <p:cNvPicPr>
            <a:picLocks noChangeAspect="1"/>
          </p:cNvPicPr>
          <p:nvPr/>
        </p:nvPicPr>
        <p:blipFill rotWithShape="1">
          <a:blip r:embed="rId2"/>
          <a:srcRect b="39960"/>
          <a:stretch/>
        </p:blipFill>
        <p:spPr>
          <a:xfrm>
            <a:off x="1470380" y="2538163"/>
            <a:ext cx="8826500" cy="2958511"/>
          </a:xfrm>
          <a:prstGeom prst="rect">
            <a:avLst/>
          </a:prstGeom>
        </p:spPr>
      </p:pic>
      <p:sp>
        <p:nvSpPr>
          <p:cNvPr id="3" name="Rectangle 2">
            <a:extLst>
              <a:ext uri="{FF2B5EF4-FFF2-40B4-BE49-F238E27FC236}">
                <a16:creationId xmlns:a16="http://schemas.microsoft.com/office/drawing/2014/main" id="{0F5654F5-22F5-0E4F-96F8-17975D089973}"/>
              </a:ext>
            </a:extLst>
          </p:cNvPr>
          <p:cNvSpPr/>
          <p:nvPr/>
        </p:nvSpPr>
        <p:spPr>
          <a:xfrm>
            <a:off x="1342417" y="3511685"/>
            <a:ext cx="8954463" cy="1332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00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D131-BFEB-604F-A0E4-B79BB6417482}"/>
              </a:ext>
            </a:extLst>
          </p:cNvPr>
          <p:cNvSpPr>
            <a:spLocks noGrp="1"/>
          </p:cNvSpPr>
          <p:nvPr>
            <p:ph type="title"/>
          </p:nvPr>
        </p:nvSpPr>
        <p:spPr/>
        <p:txBody>
          <a:bodyPr/>
          <a:lstStyle/>
          <a:p>
            <a:r>
              <a:rPr lang="en-US" dirty="0"/>
              <a:t>Mandelbrot Set</a:t>
            </a:r>
          </a:p>
        </p:txBody>
      </p:sp>
      <p:sp>
        <p:nvSpPr>
          <p:cNvPr id="5" name="AutoShape 2" descr="c">
            <a:extLst>
              <a:ext uri="{FF2B5EF4-FFF2-40B4-BE49-F238E27FC236}">
                <a16:creationId xmlns:a16="http://schemas.microsoft.com/office/drawing/2014/main" id="{9550956C-8789-914A-8F44-CC61E19612BE}"/>
              </a:ext>
            </a:extLst>
          </p:cNvPr>
          <p:cNvSpPr>
            <a:spLocks noChangeAspect="1" noChangeArrowheads="1"/>
          </p:cNvSpPr>
          <p:nvPr/>
        </p:nvSpPr>
        <p:spPr bwMode="auto">
          <a:xfrm>
            <a:off x="70104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 descr="{\displaystyle f_{c}(z)=z^{2}+c}">
            <a:extLst>
              <a:ext uri="{FF2B5EF4-FFF2-40B4-BE49-F238E27FC236}">
                <a16:creationId xmlns:a16="http://schemas.microsoft.com/office/drawing/2014/main" id="{D956FBC8-F9E6-FD4F-838D-FBC33FE8CBCF}"/>
              </a:ext>
            </a:extLst>
          </p:cNvPr>
          <p:cNvSpPr>
            <a:spLocks noChangeAspect="1" noChangeArrowheads="1"/>
          </p:cNvSpPr>
          <p:nvPr/>
        </p:nvSpPr>
        <p:spPr bwMode="auto">
          <a:xfrm>
            <a:off x="97567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z=0">
            <a:extLst>
              <a:ext uri="{FF2B5EF4-FFF2-40B4-BE49-F238E27FC236}">
                <a16:creationId xmlns:a16="http://schemas.microsoft.com/office/drawing/2014/main" id="{718E5122-3409-644C-BE2B-AB2F57AA0631}"/>
              </a:ext>
            </a:extLst>
          </p:cNvPr>
          <p:cNvSpPr>
            <a:spLocks noChangeAspect="1" noChangeArrowheads="1"/>
          </p:cNvSpPr>
          <p:nvPr/>
        </p:nvSpPr>
        <p:spPr bwMode="auto">
          <a:xfrm>
            <a:off x="149542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326309F2-F364-CF43-A374-E85E2E7CA0FB}"/>
              </a:ext>
            </a:extLst>
          </p:cNvPr>
          <p:cNvPicPr>
            <a:picLocks noChangeAspect="1"/>
          </p:cNvPicPr>
          <p:nvPr/>
        </p:nvPicPr>
        <p:blipFill>
          <a:blip r:embed="rId2"/>
          <a:stretch>
            <a:fillRect/>
          </a:stretch>
        </p:blipFill>
        <p:spPr>
          <a:xfrm>
            <a:off x="1841500" y="1866900"/>
            <a:ext cx="8509000" cy="3124200"/>
          </a:xfrm>
          <a:prstGeom prst="rect">
            <a:avLst/>
          </a:prstGeom>
        </p:spPr>
      </p:pic>
      <p:sp>
        <p:nvSpPr>
          <p:cNvPr id="12" name="TextBox 11">
            <a:extLst>
              <a:ext uri="{FF2B5EF4-FFF2-40B4-BE49-F238E27FC236}">
                <a16:creationId xmlns:a16="http://schemas.microsoft.com/office/drawing/2014/main" id="{46015B0C-435B-A94D-B394-95F84BD3CD12}"/>
              </a:ext>
            </a:extLst>
          </p:cNvPr>
          <p:cNvSpPr txBox="1"/>
          <p:nvPr/>
        </p:nvSpPr>
        <p:spPr>
          <a:xfrm>
            <a:off x="1547446" y="5345723"/>
            <a:ext cx="9304774" cy="369332"/>
          </a:xfrm>
          <a:prstGeom prst="rect">
            <a:avLst/>
          </a:prstGeom>
          <a:noFill/>
        </p:spPr>
        <p:txBody>
          <a:bodyPr wrap="square" rtlCol="0">
            <a:spAutoFit/>
          </a:bodyPr>
          <a:lstStyle/>
          <a:p>
            <a:pPr algn="ctr"/>
            <a:r>
              <a:rPr lang="en-US" dirty="0">
                <a:solidFill>
                  <a:srgbClr val="0F2EFF"/>
                </a:solidFill>
              </a:rPr>
              <a:t>Note that the M-set is the set of points that </a:t>
            </a:r>
            <a:r>
              <a:rPr lang="en-US" b="1" dirty="0"/>
              <a:t>do not </a:t>
            </a:r>
            <a:r>
              <a:rPr lang="en-US" dirty="0">
                <a:solidFill>
                  <a:srgbClr val="0F2EFF"/>
                </a:solidFill>
              </a:rPr>
              <a:t>diverge to infinity under the iteration</a:t>
            </a:r>
          </a:p>
        </p:txBody>
      </p:sp>
      <p:sp>
        <p:nvSpPr>
          <p:cNvPr id="3" name="Rectangle 2">
            <a:extLst>
              <a:ext uri="{FF2B5EF4-FFF2-40B4-BE49-F238E27FC236}">
                <a16:creationId xmlns:a16="http://schemas.microsoft.com/office/drawing/2014/main" id="{A20CE995-DF31-D94C-9ADE-1BDF0CEB3E51}"/>
              </a:ext>
            </a:extLst>
          </p:cNvPr>
          <p:cNvSpPr/>
          <p:nvPr/>
        </p:nvSpPr>
        <p:spPr>
          <a:xfrm>
            <a:off x="1841500" y="2937753"/>
            <a:ext cx="8509000" cy="583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Callout 3">
            <a:extLst>
              <a:ext uri="{FF2B5EF4-FFF2-40B4-BE49-F238E27FC236}">
                <a16:creationId xmlns:a16="http://schemas.microsoft.com/office/drawing/2014/main" id="{2AC3E2C4-8A48-3248-76B3-8DF5A9758EA5}"/>
              </a:ext>
            </a:extLst>
          </p:cNvPr>
          <p:cNvSpPr/>
          <p:nvPr/>
        </p:nvSpPr>
        <p:spPr>
          <a:xfrm>
            <a:off x="8389936" y="148248"/>
            <a:ext cx="2299399" cy="1461095"/>
          </a:xfrm>
          <a:prstGeom prst="wedgeEllipseCallout">
            <a:avLst>
              <a:gd name="adj1" fmla="val -257233"/>
              <a:gd name="adj2" fmla="val 119173"/>
            </a:avLst>
          </a:prstGeom>
          <a:solidFill>
            <a:srgbClr val="E0EFFF">
              <a:alpha val="2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test points c to determine if they are in M</a:t>
            </a:r>
          </a:p>
        </p:txBody>
      </p:sp>
    </p:spTree>
    <p:extLst>
      <p:ext uri="{BB962C8B-B14F-4D97-AF65-F5344CB8AC3E}">
        <p14:creationId xmlns:p14="http://schemas.microsoft.com/office/powerpoint/2010/main" val="3211905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42D1-2C2D-E94E-94DA-1DFF5A21FA9C}"/>
              </a:ext>
            </a:extLst>
          </p:cNvPr>
          <p:cNvSpPr>
            <a:spLocks noGrp="1"/>
          </p:cNvSpPr>
          <p:nvPr>
            <p:ph type="title"/>
          </p:nvPr>
        </p:nvSpPr>
        <p:spPr>
          <a:xfrm>
            <a:off x="255396" y="2545617"/>
            <a:ext cx="3020367" cy="1325563"/>
          </a:xfrm>
        </p:spPr>
        <p:txBody>
          <a:bodyPr>
            <a:noAutofit/>
          </a:bodyPr>
          <a:lstStyle/>
          <a:p>
            <a:r>
              <a:rPr lang="en-US" sz="2800" dirty="0"/>
              <a:t>Correspondence to the Logistic Map</a:t>
            </a:r>
          </a:p>
        </p:txBody>
      </p:sp>
      <p:grpSp>
        <p:nvGrpSpPr>
          <p:cNvPr id="8" name="Group 7">
            <a:extLst>
              <a:ext uri="{FF2B5EF4-FFF2-40B4-BE49-F238E27FC236}">
                <a16:creationId xmlns:a16="http://schemas.microsoft.com/office/drawing/2014/main" id="{6200ED5B-56A9-6B4C-95A1-90CF9C7103C7}"/>
              </a:ext>
            </a:extLst>
          </p:cNvPr>
          <p:cNvGrpSpPr/>
          <p:nvPr/>
        </p:nvGrpSpPr>
        <p:grpSpPr>
          <a:xfrm>
            <a:off x="3618455" y="365125"/>
            <a:ext cx="7962900" cy="6146800"/>
            <a:chOff x="3618455" y="365125"/>
            <a:chExt cx="7962900" cy="6146800"/>
          </a:xfrm>
        </p:grpSpPr>
        <p:pic>
          <p:nvPicPr>
            <p:cNvPr id="5" name="Picture 4">
              <a:extLst>
                <a:ext uri="{FF2B5EF4-FFF2-40B4-BE49-F238E27FC236}">
                  <a16:creationId xmlns:a16="http://schemas.microsoft.com/office/drawing/2014/main" id="{A7C99F2F-6FA1-DA49-B98B-04380A0DA64D}"/>
                </a:ext>
              </a:extLst>
            </p:cNvPr>
            <p:cNvPicPr>
              <a:picLocks noChangeAspect="1"/>
            </p:cNvPicPr>
            <p:nvPr/>
          </p:nvPicPr>
          <p:blipFill>
            <a:blip r:embed="rId2"/>
            <a:stretch>
              <a:fillRect/>
            </a:stretch>
          </p:blipFill>
          <p:spPr>
            <a:xfrm>
              <a:off x="3618455" y="365125"/>
              <a:ext cx="7962900" cy="6146800"/>
            </a:xfrm>
            <a:prstGeom prst="rect">
              <a:avLst/>
            </a:prstGeom>
          </p:spPr>
        </p:pic>
        <p:sp>
          <p:nvSpPr>
            <p:cNvPr id="6" name="Rectangle 5">
              <a:extLst>
                <a:ext uri="{FF2B5EF4-FFF2-40B4-BE49-F238E27FC236}">
                  <a16:creationId xmlns:a16="http://schemas.microsoft.com/office/drawing/2014/main" id="{10A5DFDE-3C2F-2248-9387-BDA7ECA9FEDE}"/>
                </a:ext>
              </a:extLst>
            </p:cNvPr>
            <p:cNvSpPr/>
            <p:nvPr/>
          </p:nvSpPr>
          <p:spPr>
            <a:xfrm>
              <a:off x="3618455" y="5677319"/>
              <a:ext cx="4691532" cy="834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97B2042-8BB7-024E-97DF-E1920727249E}"/>
                </a:ext>
              </a:extLst>
            </p:cNvPr>
            <p:cNvSpPr/>
            <p:nvPr/>
          </p:nvSpPr>
          <p:spPr>
            <a:xfrm>
              <a:off x="4943788" y="5285433"/>
              <a:ext cx="1192404" cy="251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3DD08ED-9B4C-2F47-ADA2-3871069F6EB3}"/>
              </a:ext>
            </a:extLst>
          </p:cNvPr>
          <p:cNvSpPr txBox="1"/>
          <p:nvPr/>
        </p:nvSpPr>
        <p:spPr>
          <a:xfrm>
            <a:off x="411982" y="6094622"/>
            <a:ext cx="7355394" cy="646331"/>
          </a:xfrm>
          <a:prstGeom prst="rect">
            <a:avLst/>
          </a:prstGeom>
          <a:noFill/>
        </p:spPr>
        <p:txBody>
          <a:bodyPr wrap="square" rtlCol="0">
            <a:spAutoFit/>
          </a:bodyPr>
          <a:lstStyle/>
          <a:p>
            <a:r>
              <a:rPr lang="en-US" dirty="0">
                <a:solidFill>
                  <a:srgbClr val="0F2EFF"/>
                </a:solidFill>
              </a:rPr>
              <a:t>To emphasize:  It can be proved that the M-set is entirely contained within the circle of radius = 2 around the origin.</a:t>
            </a:r>
          </a:p>
        </p:txBody>
      </p:sp>
      <p:sp>
        <p:nvSpPr>
          <p:cNvPr id="12" name="Rectangle 11">
            <a:extLst>
              <a:ext uri="{FF2B5EF4-FFF2-40B4-BE49-F238E27FC236}">
                <a16:creationId xmlns:a16="http://schemas.microsoft.com/office/drawing/2014/main" id="{4FE19B87-80A0-ED49-B7C3-2A3F0261EB8A}"/>
              </a:ext>
            </a:extLst>
          </p:cNvPr>
          <p:cNvSpPr/>
          <p:nvPr/>
        </p:nvSpPr>
        <p:spPr>
          <a:xfrm>
            <a:off x="3618455" y="365125"/>
            <a:ext cx="7962900" cy="860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068465-1D94-1E4E-8B0F-702394C5F440}"/>
              </a:ext>
            </a:extLst>
          </p:cNvPr>
          <p:cNvSpPr/>
          <p:nvPr/>
        </p:nvSpPr>
        <p:spPr>
          <a:xfrm>
            <a:off x="3618455" y="1889090"/>
            <a:ext cx="4842257" cy="773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48ACB0-E8C0-5846-9777-E561057F19D6}"/>
              </a:ext>
            </a:extLst>
          </p:cNvPr>
          <p:cNvSpPr txBox="1"/>
          <p:nvPr/>
        </p:nvSpPr>
        <p:spPr>
          <a:xfrm>
            <a:off x="10971963" y="2763297"/>
            <a:ext cx="964641" cy="369332"/>
          </a:xfrm>
          <a:prstGeom prst="rect">
            <a:avLst/>
          </a:prstGeom>
          <a:solidFill>
            <a:schemeClr val="bg1"/>
          </a:solidFill>
        </p:spPr>
        <p:txBody>
          <a:bodyPr wrap="square" rtlCol="0">
            <a:spAutoFit/>
          </a:bodyPr>
          <a:lstStyle/>
          <a:p>
            <a:r>
              <a:rPr lang="en-US" dirty="0"/>
              <a:t>(1/4,0)</a:t>
            </a:r>
          </a:p>
        </p:txBody>
      </p:sp>
      <p:cxnSp>
        <p:nvCxnSpPr>
          <p:cNvPr id="17" name="Straight Arrow Connector 16">
            <a:extLst>
              <a:ext uri="{FF2B5EF4-FFF2-40B4-BE49-F238E27FC236}">
                <a16:creationId xmlns:a16="http://schemas.microsoft.com/office/drawing/2014/main" id="{36D0D785-6BDD-A54A-AF05-9730DFEBEB2A}"/>
              </a:ext>
            </a:extLst>
          </p:cNvPr>
          <p:cNvCxnSpPr/>
          <p:nvPr/>
        </p:nvCxnSpPr>
        <p:spPr>
          <a:xfrm flipH="1">
            <a:off x="11183815" y="3135086"/>
            <a:ext cx="160774" cy="104502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D3D27E9-38BE-EB40-93E5-2CFC3DA41FE8}"/>
              </a:ext>
            </a:extLst>
          </p:cNvPr>
          <p:cNvSpPr txBox="1"/>
          <p:nvPr/>
        </p:nvSpPr>
        <p:spPr>
          <a:xfrm>
            <a:off x="8380325" y="4572653"/>
            <a:ext cx="723482" cy="369332"/>
          </a:xfrm>
          <a:prstGeom prst="rect">
            <a:avLst/>
          </a:prstGeom>
          <a:solidFill>
            <a:schemeClr val="bg1"/>
          </a:solidFill>
        </p:spPr>
        <p:txBody>
          <a:bodyPr wrap="square" rtlCol="0">
            <a:spAutoFit/>
          </a:bodyPr>
          <a:lstStyle/>
          <a:p>
            <a:pPr algn="r"/>
            <a:r>
              <a:rPr lang="en-US" dirty="0"/>
              <a:t>(-2,0)</a:t>
            </a:r>
          </a:p>
        </p:txBody>
      </p:sp>
      <p:cxnSp>
        <p:nvCxnSpPr>
          <p:cNvPr id="20" name="Straight Arrow Connector 19">
            <a:extLst>
              <a:ext uri="{FF2B5EF4-FFF2-40B4-BE49-F238E27FC236}">
                <a16:creationId xmlns:a16="http://schemas.microsoft.com/office/drawing/2014/main" id="{D10FA716-542D-B148-9333-3738ACB70777}"/>
              </a:ext>
            </a:extLst>
          </p:cNvPr>
          <p:cNvCxnSpPr/>
          <p:nvPr/>
        </p:nvCxnSpPr>
        <p:spPr>
          <a:xfrm flipV="1">
            <a:off x="8742066" y="4180114"/>
            <a:ext cx="0" cy="3925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485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E947-F103-AA45-B67D-75824721A47C}"/>
              </a:ext>
            </a:extLst>
          </p:cNvPr>
          <p:cNvSpPr>
            <a:spLocks noGrp="1"/>
          </p:cNvSpPr>
          <p:nvPr>
            <p:ph type="title"/>
          </p:nvPr>
        </p:nvSpPr>
        <p:spPr/>
        <p:txBody>
          <a:bodyPr/>
          <a:lstStyle/>
          <a:p>
            <a:r>
              <a:rPr lang="en-US" dirty="0"/>
              <a:t>Main </a:t>
            </a:r>
            <a:r>
              <a:rPr lang="en-US" dirty="0" err="1"/>
              <a:t>Cardiod</a:t>
            </a:r>
            <a:r>
              <a:rPr lang="en-US" dirty="0"/>
              <a:t> and Periodic Bulbs</a:t>
            </a:r>
          </a:p>
        </p:txBody>
      </p:sp>
      <p:pic>
        <p:nvPicPr>
          <p:cNvPr id="5" name="Picture 4">
            <a:extLst>
              <a:ext uri="{FF2B5EF4-FFF2-40B4-BE49-F238E27FC236}">
                <a16:creationId xmlns:a16="http://schemas.microsoft.com/office/drawing/2014/main" id="{EF8B076D-FBF9-0048-9DF9-7D6EA7EDE30B}"/>
              </a:ext>
            </a:extLst>
          </p:cNvPr>
          <p:cNvPicPr>
            <a:picLocks noChangeAspect="1"/>
          </p:cNvPicPr>
          <p:nvPr/>
        </p:nvPicPr>
        <p:blipFill>
          <a:blip r:embed="rId2"/>
          <a:stretch>
            <a:fillRect/>
          </a:stretch>
        </p:blipFill>
        <p:spPr>
          <a:xfrm>
            <a:off x="614554" y="2748634"/>
            <a:ext cx="7233208" cy="3622026"/>
          </a:xfrm>
          <a:prstGeom prst="rect">
            <a:avLst/>
          </a:prstGeom>
        </p:spPr>
      </p:pic>
      <p:pic>
        <p:nvPicPr>
          <p:cNvPr id="7" name="Picture 6">
            <a:extLst>
              <a:ext uri="{FF2B5EF4-FFF2-40B4-BE49-F238E27FC236}">
                <a16:creationId xmlns:a16="http://schemas.microsoft.com/office/drawing/2014/main" id="{807AE0F1-8828-1B4F-85F2-54AF6C853476}"/>
              </a:ext>
            </a:extLst>
          </p:cNvPr>
          <p:cNvPicPr>
            <a:picLocks noChangeAspect="1"/>
          </p:cNvPicPr>
          <p:nvPr/>
        </p:nvPicPr>
        <p:blipFill>
          <a:blip r:embed="rId3"/>
          <a:stretch>
            <a:fillRect/>
          </a:stretch>
        </p:blipFill>
        <p:spPr>
          <a:xfrm>
            <a:off x="5194996" y="1942307"/>
            <a:ext cx="3811221" cy="3428667"/>
          </a:xfrm>
          <a:prstGeom prst="rect">
            <a:avLst/>
          </a:prstGeom>
        </p:spPr>
      </p:pic>
    </p:spTree>
    <p:extLst>
      <p:ext uri="{BB962C8B-B14F-4D97-AF65-F5344CB8AC3E}">
        <p14:creationId xmlns:p14="http://schemas.microsoft.com/office/powerpoint/2010/main" val="1638859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DE40D8-CC49-8F45-A623-EE294EAC966E}"/>
              </a:ext>
            </a:extLst>
          </p:cNvPr>
          <p:cNvSpPr>
            <a:spLocks noGrp="1"/>
          </p:cNvSpPr>
          <p:nvPr>
            <p:ph type="title"/>
          </p:nvPr>
        </p:nvSpPr>
        <p:spPr/>
        <p:txBody>
          <a:bodyPr/>
          <a:lstStyle/>
          <a:p>
            <a:r>
              <a:rPr lang="en-US" dirty="0"/>
              <a:t>Order in the M-set:  Pascals’ Triangle</a:t>
            </a:r>
          </a:p>
        </p:txBody>
      </p:sp>
      <p:pic>
        <p:nvPicPr>
          <p:cNvPr id="8" name="Content Placeholder 7">
            <a:extLst>
              <a:ext uri="{FF2B5EF4-FFF2-40B4-BE49-F238E27FC236}">
                <a16:creationId xmlns:a16="http://schemas.microsoft.com/office/drawing/2014/main" id="{1F01CCC1-262C-3748-9A02-D85A849A1369}"/>
              </a:ext>
            </a:extLst>
          </p:cNvPr>
          <p:cNvPicPr>
            <a:picLocks noGrp="1" noChangeAspect="1"/>
          </p:cNvPicPr>
          <p:nvPr>
            <p:ph sz="half" idx="1"/>
          </p:nvPr>
        </p:nvPicPr>
        <p:blipFill>
          <a:blip r:embed="rId2"/>
          <a:stretch>
            <a:fillRect/>
          </a:stretch>
        </p:blipFill>
        <p:spPr>
          <a:xfrm>
            <a:off x="1010580" y="1825625"/>
            <a:ext cx="4836839" cy="4351338"/>
          </a:xfrm>
          <a:prstGeom prst="rect">
            <a:avLst/>
          </a:prstGeom>
        </p:spPr>
      </p:pic>
      <p:pic>
        <p:nvPicPr>
          <p:cNvPr id="12" name="Content Placeholder 11">
            <a:extLst>
              <a:ext uri="{FF2B5EF4-FFF2-40B4-BE49-F238E27FC236}">
                <a16:creationId xmlns:a16="http://schemas.microsoft.com/office/drawing/2014/main" id="{138C8EFA-633B-7044-AD23-0D99B699B3C1}"/>
              </a:ext>
            </a:extLst>
          </p:cNvPr>
          <p:cNvPicPr>
            <a:picLocks noGrp="1" noChangeAspect="1"/>
          </p:cNvPicPr>
          <p:nvPr>
            <p:ph sz="half" idx="2"/>
          </p:nvPr>
        </p:nvPicPr>
        <p:blipFill>
          <a:blip r:embed="rId3"/>
          <a:stretch>
            <a:fillRect/>
          </a:stretch>
        </p:blipFill>
        <p:spPr>
          <a:xfrm>
            <a:off x="6602983" y="1825625"/>
            <a:ext cx="4320033" cy="4351338"/>
          </a:xfrm>
        </p:spPr>
      </p:pic>
      <p:sp>
        <p:nvSpPr>
          <p:cNvPr id="13" name="TextBox 12">
            <a:extLst>
              <a:ext uri="{FF2B5EF4-FFF2-40B4-BE49-F238E27FC236}">
                <a16:creationId xmlns:a16="http://schemas.microsoft.com/office/drawing/2014/main" id="{E3B11BC1-FBB9-304D-BDFC-49DC4B72F468}"/>
              </a:ext>
            </a:extLst>
          </p:cNvPr>
          <p:cNvSpPr txBox="1"/>
          <p:nvPr/>
        </p:nvSpPr>
        <p:spPr>
          <a:xfrm>
            <a:off x="5205045" y="2154145"/>
            <a:ext cx="964643" cy="369332"/>
          </a:xfrm>
          <a:prstGeom prst="rect">
            <a:avLst/>
          </a:prstGeom>
          <a:noFill/>
        </p:spPr>
        <p:txBody>
          <a:bodyPr wrap="square" rtlCol="0">
            <a:spAutoFit/>
          </a:bodyPr>
          <a:lstStyle/>
          <a:p>
            <a:r>
              <a:rPr lang="en-US" dirty="0"/>
              <a:t>Period 7</a:t>
            </a:r>
          </a:p>
        </p:txBody>
      </p:sp>
      <p:sp>
        <p:nvSpPr>
          <p:cNvPr id="14" name="TextBox 13">
            <a:extLst>
              <a:ext uri="{FF2B5EF4-FFF2-40B4-BE49-F238E27FC236}">
                <a16:creationId xmlns:a16="http://schemas.microsoft.com/office/drawing/2014/main" id="{C84E9496-A9E6-C349-AA57-579B673DBFDD}"/>
              </a:ext>
            </a:extLst>
          </p:cNvPr>
          <p:cNvSpPr txBox="1"/>
          <p:nvPr/>
        </p:nvSpPr>
        <p:spPr>
          <a:xfrm>
            <a:off x="2924070" y="1969479"/>
            <a:ext cx="1506513" cy="369332"/>
          </a:xfrm>
          <a:prstGeom prst="rect">
            <a:avLst/>
          </a:prstGeom>
          <a:noFill/>
        </p:spPr>
        <p:txBody>
          <a:bodyPr wrap="square" rtlCol="0">
            <a:spAutoFit/>
          </a:bodyPr>
          <a:lstStyle/>
          <a:p>
            <a:pPr algn="r"/>
            <a:r>
              <a:rPr lang="en-US" dirty="0"/>
              <a:t>Period 8</a:t>
            </a:r>
          </a:p>
        </p:txBody>
      </p:sp>
      <p:cxnSp>
        <p:nvCxnSpPr>
          <p:cNvPr id="16" name="Straight Arrow Connector 15">
            <a:extLst>
              <a:ext uri="{FF2B5EF4-FFF2-40B4-BE49-F238E27FC236}">
                <a16:creationId xmlns:a16="http://schemas.microsoft.com/office/drawing/2014/main" id="{628C8112-0B0A-274E-9BFC-93B683CF6A80}"/>
              </a:ext>
            </a:extLst>
          </p:cNvPr>
          <p:cNvCxnSpPr>
            <a:cxnSpLocks/>
          </p:cNvCxnSpPr>
          <p:nvPr/>
        </p:nvCxnSpPr>
        <p:spPr>
          <a:xfrm flipH="1">
            <a:off x="5184950" y="2489534"/>
            <a:ext cx="120580" cy="263714"/>
          </a:xfrm>
          <a:prstGeom prst="straightConnector1">
            <a:avLst/>
          </a:prstGeom>
          <a:ln w="28575">
            <a:solidFill>
              <a:srgbClr val="0F2E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542A498-49A1-FC40-AA14-2C7EB29C7FA1}"/>
              </a:ext>
            </a:extLst>
          </p:cNvPr>
          <p:cNvCxnSpPr>
            <a:cxnSpLocks/>
          </p:cNvCxnSpPr>
          <p:nvPr/>
        </p:nvCxnSpPr>
        <p:spPr>
          <a:xfrm>
            <a:off x="4069582" y="2338811"/>
            <a:ext cx="79647" cy="316521"/>
          </a:xfrm>
          <a:prstGeom prst="straightConnector1">
            <a:avLst/>
          </a:prstGeom>
          <a:ln w="28575">
            <a:solidFill>
              <a:srgbClr val="0F2E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52234DD-9350-5A4F-8917-980C0CCF158A}"/>
              </a:ext>
            </a:extLst>
          </p:cNvPr>
          <p:cNvSpPr txBox="1"/>
          <p:nvPr/>
        </p:nvSpPr>
        <p:spPr>
          <a:xfrm>
            <a:off x="311499" y="6330462"/>
            <a:ext cx="5998866" cy="338554"/>
          </a:xfrm>
          <a:prstGeom prst="rect">
            <a:avLst/>
          </a:prstGeom>
          <a:noFill/>
        </p:spPr>
        <p:txBody>
          <a:bodyPr wrap="square" rtlCol="0">
            <a:spAutoFit/>
          </a:bodyPr>
          <a:lstStyle/>
          <a:p>
            <a:pPr algn="ctr"/>
            <a:r>
              <a:rPr lang="en-US" sz="1600" dirty="0"/>
              <a:t>https://</a:t>
            </a:r>
            <a:r>
              <a:rPr lang="en-US" sz="1600" dirty="0" err="1"/>
              <a:t>en.wikipedia.org</a:t>
            </a:r>
            <a:r>
              <a:rPr lang="en-US" sz="1600" dirty="0"/>
              <a:t>/wiki/</a:t>
            </a:r>
            <a:r>
              <a:rPr lang="en-US" sz="1600" dirty="0" err="1"/>
              <a:t>Pascals_triangle</a:t>
            </a:r>
            <a:endParaRPr lang="en-US" sz="1600" dirty="0"/>
          </a:p>
        </p:txBody>
      </p:sp>
      <p:sp>
        <p:nvSpPr>
          <p:cNvPr id="2" name="TextBox 1">
            <a:extLst>
              <a:ext uri="{FF2B5EF4-FFF2-40B4-BE49-F238E27FC236}">
                <a16:creationId xmlns:a16="http://schemas.microsoft.com/office/drawing/2014/main" id="{A3E7B907-E724-4248-B22B-620FFC066904}"/>
              </a:ext>
            </a:extLst>
          </p:cNvPr>
          <p:cNvSpPr txBox="1"/>
          <p:nvPr/>
        </p:nvSpPr>
        <p:spPr>
          <a:xfrm>
            <a:off x="6507804" y="6330462"/>
            <a:ext cx="4698460" cy="369332"/>
          </a:xfrm>
          <a:prstGeom prst="rect">
            <a:avLst/>
          </a:prstGeom>
          <a:noFill/>
        </p:spPr>
        <p:txBody>
          <a:bodyPr wrap="square" rtlCol="0">
            <a:spAutoFit/>
          </a:bodyPr>
          <a:lstStyle/>
          <a:p>
            <a:pPr algn="ctr"/>
            <a:r>
              <a:rPr lang="en-US" dirty="0">
                <a:solidFill>
                  <a:srgbClr val="0E1CFF"/>
                </a:solidFill>
              </a:rPr>
              <a:t>Recall:  Fibonacci Series -  1,1,2,3,5,8,13…</a:t>
            </a:r>
          </a:p>
        </p:txBody>
      </p:sp>
    </p:spTree>
    <p:extLst>
      <p:ext uri="{BB962C8B-B14F-4D97-AF65-F5344CB8AC3E}">
        <p14:creationId xmlns:p14="http://schemas.microsoft.com/office/powerpoint/2010/main" val="48294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1BC9-C103-5E43-BC8B-5C8CD9C14E7F}"/>
              </a:ext>
            </a:extLst>
          </p:cNvPr>
          <p:cNvSpPr>
            <a:spLocks noGrp="1"/>
          </p:cNvSpPr>
          <p:nvPr>
            <p:ph type="title"/>
          </p:nvPr>
        </p:nvSpPr>
        <p:spPr/>
        <p:txBody>
          <a:bodyPr/>
          <a:lstStyle/>
          <a:p>
            <a:r>
              <a:rPr lang="en-US" dirty="0"/>
              <a:t>Pascal’s Triangle</a:t>
            </a:r>
          </a:p>
        </p:txBody>
      </p:sp>
      <p:sp>
        <p:nvSpPr>
          <p:cNvPr id="3" name="Content Placeholder 2">
            <a:extLst>
              <a:ext uri="{FF2B5EF4-FFF2-40B4-BE49-F238E27FC236}">
                <a16:creationId xmlns:a16="http://schemas.microsoft.com/office/drawing/2014/main" id="{7B36E2A0-0932-4446-8A98-41CE05F47046}"/>
              </a:ext>
            </a:extLst>
          </p:cNvPr>
          <p:cNvSpPr>
            <a:spLocks noGrp="1"/>
          </p:cNvSpPr>
          <p:nvPr>
            <p:ph sz="half" idx="1"/>
          </p:nvPr>
        </p:nvSpPr>
        <p:spPr/>
        <p:txBody>
          <a:bodyPr>
            <a:noAutofit/>
          </a:bodyPr>
          <a:lstStyle/>
          <a:p>
            <a:r>
              <a:rPr lang="en-US" sz="1800" dirty="0"/>
              <a:t>In mathematics, Pascal's triangle is a triangular array of the binomial coefficients that arises in probability theory, combinatorics, and algebra. </a:t>
            </a:r>
          </a:p>
          <a:p>
            <a:r>
              <a:rPr lang="en-US" sz="1800" dirty="0"/>
              <a:t>In much of the Western world, it is named after the French mathematician Blaise Pascal, although other mathematicians studied it centuries before him in India, Persia, China, Germany, and Italy.</a:t>
            </a:r>
          </a:p>
          <a:p>
            <a:r>
              <a:rPr lang="en-US" sz="1800" dirty="0"/>
              <a:t>The triangle may be constructed in the following manner: </a:t>
            </a:r>
          </a:p>
          <a:p>
            <a:pPr lvl="1"/>
            <a:r>
              <a:rPr lang="en-US" sz="1800" dirty="0">
                <a:solidFill>
                  <a:srgbClr val="0E07FF"/>
                </a:solidFill>
              </a:rPr>
              <a:t>In row 0 (the topmost row), there is a unique nonzero entry 1. </a:t>
            </a:r>
          </a:p>
          <a:p>
            <a:pPr lvl="1"/>
            <a:r>
              <a:rPr lang="en-US" sz="1800" dirty="0">
                <a:solidFill>
                  <a:srgbClr val="0E07FF"/>
                </a:solidFill>
              </a:rPr>
              <a:t>Each entry of each subsequent row is constructed by adding the number above and to the left with the number above and to the right, treating blank entries as 0.</a:t>
            </a:r>
          </a:p>
        </p:txBody>
      </p:sp>
      <p:pic>
        <p:nvPicPr>
          <p:cNvPr id="14" name="Content Placeholder 13">
            <a:extLst>
              <a:ext uri="{FF2B5EF4-FFF2-40B4-BE49-F238E27FC236}">
                <a16:creationId xmlns:a16="http://schemas.microsoft.com/office/drawing/2014/main" id="{B25EA0EC-695E-9B4A-AB94-98A22A598133}"/>
              </a:ext>
            </a:extLst>
          </p:cNvPr>
          <p:cNvPicPr>
            <a:picLocks noGrp="1" noChangeAspect="1"/>
          </p:cNvPicPr>
          <p:nvPr>
            <p:ph sz="half" idx="2"/>
          </p:nvPr>
        </p:nvPicPr>
        <p:blipFill>
          <a:blip r:embed="rId2"/>
          <a:stretch>
            <a:fillRect/>
          </a:stretch>
        </p:blipFill>
        <p:spPr>
          <a:xfrm>
            <a:off x="6602983" y="1825625"/>
            <a:ext cx="4320033" cy="4351338"/>
          </a:xfrm>
        </p:spPr>
      </p:pic>
    </p:spTree>
    <p:extLst>
      <p:ext uri="{BB962C8B-B14F-4D97-AF65-F5344CB8AC3E}">
        <p14:creationId xmlns:p14="http://schemas.microsoft.com/office/powerpoint/2010/main" val="2998487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6EB1-D6C1-5642-8B22-11A16150AE8C}"/>
              </a:ext>
            </a:extLst>
          </p:cNvPr>
          <p:cNvSpPr>
            <a:spLocks noGrp="1"/>
          </p:cNvSpPr>
          <p:nvPr>
            <p:ph type="title"/>
          </p:nvPr>
        </p:nvSpPr>
        <p:spPr>
          <a:xfrm>
            <a:off x="838200" y="365125"/>
            <a:ext cx="10515600" cy="737165"/>
          </a:xfrm>
        </p:spPr>
        <p:txBody>
          <a:bodyPr>
            <a:normAutofit/>
          </a:bodyPr>
          <a:lstStyle/>
          <a:p>
            <a:r>
              <a:rPr lang="en-US" sz="3200" dirty="0"/>
              <a:t>Pascal’s Triangle is Related to a Fibonacci Sequence</a:t>
            </a:r>
          </a:p>
        </p:txBody>
      </p:sp>
      <p:pic>
        <p:nvPicPr>
          <p:cNvPr id="10" name="Picture 9">
            <a:extLst>
              <a:ext uri="{FF2B5EF4-FFF2-40B4-BE49-F238E27FC236}">
                <a16:creationId xmlns:a16="http://schemas.microsoft.com/office/drawing/2014/main" id="{CFE219A5-9AF9-024A-963B-17405F86FE37}"/>
              </a:ext>
            </a:extLst>
          </p:cNvPr>
          <p:cNvPicPr>
            <a:picLocks noChangeAspect="1"/>
          </p:cNvPicPr>
          <p:nvPr/>
        </p:nvPicPr>
        <p:blipFill>
          <a:blip r:embed="rId2"/>
          <a:stretch>
            <a:fillRect/>
          </a:stretch>
        </p:blipFill>
        <p:spPr>
          <a:xfrm>
            <a:off x="1470591" y="1102290"/>
            <a:ext cx="9626600" cy="5740400"/>
          </a:xfrm>
          <a:prstGeom prst="rect">
            <a:avLst/>
          </a:prstGeom>
        </p:spPr>
      </p:pic>
      <p:sp>
        <p:nvSpPr>
          <p:cNvPr id="11" name="TextBox 10">
            <a:extLst>
              <a:ext uri="{FF2B5EF4-FFF2-40B4-BE49-F238E27FC236}">
                <a16:creationId xmlns:a16="http://schemas.microsoft.com/office/drawing/2014/main" id="{91974A31-82C5-664A-A0B1-67CA4FCC3018}"/>
              </a:ext>
            </a:extLst>
          </p:cNvPr>
          <p:cNvSpPr txBox="1"/>
          <p:nvPr/>
        </p:nvSpPr>
        <p:spPr>
          <a:xfrm>
            <a:off x="6283891" y="5586433"/>
            <a:ext cx="4208746" cy="338554"/>
          </a:xfrm>
          <a:prstGeom prst="rect">
            <a:avLst/>
          </a:prstGeom>
          <a:noFill/>
        </p:spPr>
        <p:txBody>
          <a:bodyPr wrap="square" rtlCol="0">
            <a:spAutoFit/>
          </a:bodyPr>
          <a:lstStyle/>
          <a:p>
            <a:r>
              <a:rPr lang="en-US" sz="1600" dirty="0"/>
              <a:t>https://</a:t>
            </a:r>
            <a:r>
              <a:rPr lang="en-US" sz="1600" dirty="0" err="1"/>
              <a:t>en.wikipedia.org</a:t>
            </a:r>
            <a:r>
              <a:rPr lang="en-US" sz="1600" dirty="0"/>
              <a:t>/wiki/</a:t>
            </a:r>
            <a:r>
              <a:rPr lang="en-US" sz="1600" dirty="0" err="1"/>
              <a:t>Fibonacci_number</a:t>
            </a:r>
            <a:endParaRPr lang="en-US" sz="1600" dirty="0"/>
          </a:p>
        </p:txBody>
      </p:sp>
    </p:spTree>
    <p:extLst>
      <p:ext uri="{BB962C8B-B14F-4D97-AF65-F5344CB8AC3E}">
        <p14:creationId xmlns:p14="http://schemas.microsoft.com/office/powerpoint/2010/main" val="118126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6AAD-D098-7B41-95A1-3F194AA855FA}"/>
              </a:ext>
            </a:extLst>
          </p:cNvPr>
          <p:cNvSpPr>
            <a:spLocks noGrp="1"/>
          </p:cNvSpPr>
          <p:nvPr>
            <p:ph type="title"/>
          </p:nvPr>
        </p:nvSpPr>
        <p:spPr/>
        <p:txBody>
          <a:bodyPr/>
          <a:lstStyle/>
          <a:p>
            <a:r>
              <a:rPr lang="en-US" dirty="0"/>
              <a:t>Fibonacci and the Golden (Logarithmic) Spiral</a:t>
            </a:r>
          </a:p>
        </p:txBody>
      </p:sp>
      <p:pic>
        <p:nvPicPr>
          <p:cNvPr id="4" name="Picture 3">
            <a:extLst>
              <a:ext uri="{FF2B5EF4-FFF2-40B4-BE49-F238E27FC236}">
                <a16:creationId xmlns:a16="http://schemas.microsoft.com/office/drawing/2014/main" id="{DE82D60B-8846-EC42-8B85-C00C3B75227D}"/>
              </a:ext>
            </a:extLst>
          </p:cNvPr>
          <p:cNvPicPr>
            <a:picLocks noChangeAspect="1"/>
          </p:cNvPicPr>
          <p:nvPr/>
        </p:nvPicPr>
        <p:blipFill>
          <a:blip r:embed="rId2"/>
          <a:stretch>
            <a:fillRect/>
          </a:stretch>
        </p:blipFill>
        <p:spPr>
          <a:xfrm>
            <a:off x="1816274" y="1542906"/>
            <a:ext cx="7951940" cy="4585191"/>
          </a:xfrm>
          <a:prstGeom prst="rect">
            <a:avLst/>
          </a:prstGeom>
        </p:spPr>
      </p:pic>
    </p:spTree>
    <p:extLst>
      <p:ext uri="{BB962C8B-B14F-4D97-AF65-F5344CB8AC3E}">
        <p14:creationId xmlns:p14="http://schemas.microsoft.com/office/powerpoint/2010/main" val="401273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734B-F74B-CD4F-BF40-E4BF7F7ECD1A}"/>
              </a:ext>
            </a:extLst>
          </p:cNvPr>
          <p:cNvSpPr>
            <a:spLocks noGrp="1"/>
          </p:cNvSpPr>
          <p:nvPr>
            <p:ph type="title"/>
          </p:nvPr>
        </p:nvSpPr>
        <p:spPr/>
        <p:txBody>
          <a:bodyPr/>
          <a:lstStyle/>
          <a:p>
            <a:r>
              <a:rPr lang="en-US" dirty="0"/>
              <a:t>History of the Mandelbrot Set</a:t>
            </a:r>
          </a:p>
        </p:txBody>
      </p:sp>
      <p:sp>
        <p:nvSpPr>
          <p:cNvPr id="3" name="Content Placeholder 2">
            <a:extLst>
              <a:ext uri="{FF2B5EF4-FFF2-40B4-BE49-F238E27FC236}">
                <a16:creationId xmlns:a16="http://schemas.microsoft.com/office/drawing/2014/main" id="{5029EF06-0F99-F341-954F-51849B6FE03B}"/>
              </a:ext>
            </a:extLst>
          </p:cNvPr>
          <p:cNvSpPr>
            <a:spLocks noGrp="1"/>
          </p:cNvSpPr>
          <p:nvPr>
            <p:ph idx="1"/>
          </p:nvPr>
        </p:nvSpPr>
        <p:spPr/>
        <p:txBody>
          <a:bodyPr>
            <a:noAutofit/>
          </a:bodyPr>
          <a:lstStyle/>
          <a:p>
            <a:pPr>
              <a:spcBef>
                <a:spcPts val="0"/>
              </a:spcBef>
              <a:spcAft>
                <a:spcPts val="600"/>
              </a:spcAft>
            </a:pPr>
            <a:r>
              <a:rPr lang="en-US" sz="2000" dirty="0"/>
              <a:t>The mathematicians Heinz-Otto </a:t>
            </a:r>
            <a:r>
              <a:rPr lang="en-US" sz="2000" dirty="0" err="1"/>
              <a:t>Peitgen</a:t>
            </a:r>
            <a:r>
              <a:rPr lang="en-US" sz="2000" dirty="0"/>
              <a:t> and Peter Richter became well known for promoting the set with photographs, books (1986), and an internationally touring exhibit of the German Goethe-</a:t>
            </a:r>
            <a:r>
              <a:rPr lang="en-US" sz="2000" dirty="0" err="1"/>
              <a:t>Institut</a:t>
            </a:r>
            <a:r>
              <a:rPr lang="en-US" sz="2000" dirty="0"/>
              <a:t> (1985).</a:t>
            </a:r>
          </a:p>
          <a:p>
            <a:pPr>
              <a:spcBef>
                <a:spcPts val="0"/>
              </a:spcBef>
              <a:spcAft>
                <a:spcPts val="600"/>
              </a:spcAft>
            </a:pPr>
            <a:r>
              <a:rPr lang="en-US" sz="2000" dirty="0">
                <a:solidFill>
                  <a:srgbClr val="002BFF"/>
                </a:solidFill>
              </a:rPr>
              <a:t>The cover article of the August 1985 Scientific American introduced a wide audience to the algorithm for computing the Mandelbrot set. </a:t>
            </a:r>
          </a:p>
          <a:p>
            <a:pPr>
              <a:spcBef>
                <a:spcPts val="0"/>
              </a:spcBef>
              <a:spcAft>
                <a:spcPts val="600"/>
              </a:spcAft>
            </a:pPr>
            <a:r>
              <a:rPr lang="en-US" sz="2000" dirty="0"/>
              <a:t>The cover featured an image located at complex number =  </a:t>
            </a:r>
            <a:r>
              <a:rPr lang="en-US" sz="2000" dirty="0">
                <a:solidFill>
                  <a:srgbClr val="0E1CFF"/>
                </a:solidFill>
              </a:rPr>
              <a:t>−0.909 + −0.275 </a:t>
            </a:r>
            <a:r>
              <a:rPr lang="en-US" sz="2000" i="1" dirty="0" err="1">
                <a:solidFill>
                  <a:srgbClr val="0E1CFF"/>
                </a:solidFill>
                <a:latin typeface="Times New Roman" panose="02020603050405020304" pitchFamily="18" charset="0"/>
                <a:cs typeface="Times New Roman" panose="02020603050405020304" pitchFamily="18" charset="0"/>
              </a:rPr>
              <a:t>i</a:t>
            </a:r>
            <a:r>
              <a:rPr lang="en-US" sz="2000" dirty="0">
                <a:solidFill>
                  <a:srgbClr val="0E1CFF"/>
                </a:solidFill>
              </a:rPr>
              <a:t> </a:t>
            </a:r>
            <a:r>
              <a:rPr lang="en-US" sz="2000" dirty="0"/>
              <a:t>and was created by </a:t>
            </a:r>
            <a:r>
              <a:rPr lang="en-US" sz="2000" dirty="0" err="1"/>
              <a:t>Peitgen</a:t>
            </a:r>
            <a:r>
              <a:rPr lang="en-US" sz="2000" dirty="0"/>
              <a:t> et al.</a:t>
            </a:r>
          </a:p>
          <a:p>
            <a:pPr>
              <a:spcBef>
                <a:spcPts val="0"/>
              </a:spcBef>
              <a:spcAft>
                <a:spcPts val="600"/>
              </a:spcAft>
            </a:pPr>
            <a:r>
              <a:rPr lang="en-US" sz="2000" dirty="0">
                <a:solidFill>
                  <a:srgbClr val="0E1CFF"/>
                </a:solidFill>
              </a:rPr>
              <a:t>The Mandelbrot set became prominent in the mid-1980s as a computer graphics demo, when personal computers became powerful enough to plot and display the set in high resolution. </a:t>
            </a:r>
          </a:p>
          <a:p>
            <a:pPr>
              <a:spcBef>
                <a:spcPts val="0"/>
              </a:spcBef>
              <a:spcAft>
                <a:spcPts val="600"/>
              </a:spcAft>
            </a:pPr>
            <a:r>
              <a:rPr lang="en-US" sz="2000" dirty="0"/>
              <a:t>The work of </a:t>
            </a:r>
            <a:r>
              <a:rPr lang="en-US" sz="2000" dirty="0" err="1"/>
              <a:t>Douady</a:t>
            </a:r>
            <a:r>
              <a:rPr lang="en-US" sz="2000" dirty="0"/>
              <a:t> and Hubbard coincided with a huge increase in interest in complex dynamics and abstract mathematics, and the study of the Mandelbrot set has been a centerpiece of this field ever since. </a:t>
            </a:r>
          </a:p>
          <a:p>
            <a:pPr>
              <a:spcBef>
                <a:spcPts val="0"/>
              </a:spcBef>
              <a:spcAft>
                <a:spcPts val="600"/>
              </a:spcAft>
            </a:pPr>
            <a:r>
              <a:rPr lang="en-US" sz="2000" dirty="0"/>
              <a:t>An exhaustive list of all who have contributed to the understanding of this set since then is long but would include Jean-Christophe </a:t>
            </a:r>
            <a:r>
              <a:rPr lang="en-US" sz="2000" dirty="0" err="1"/>
              <a:t>Yoccoz</a:t>
            </a:r>
            <a:r>
              <a:rPr lang="en-US" sz="2000" dirty="0"/>
              <a:t>, Mitsuhiro </a:t>
            </a:r>
            <a:r>
              <a:rPr lang="en-US" sz="2000" dirty="0" err="1"/>
              <a:t>Shishikura</a:t>
            </a:r>
            <a:r>
              <a:rPr lang="en-US" sz="2000" dirty="0"/>
              <a:t>, Curt McMullen, John Milnor and Mikhail </a:t>
            </a:r>
            <a:r>
              <a:rPr lang="en-US" sz="2000" dirty="0" err="1"/>
              <a:t>Lyubich</a:t>
            </a:r>
            <a:r>
              <a:rPr lang="en-US" sz="2000" dirty="0"/>
              <a:t>.</a:t>
            </a:r>
          </a:p>
          <a:p>
            <a:pPr>
              <a:spcBef>
                <a:spcPts val="0"/>
              </a:spcBef>
              <a:spcAft>
                <a:spcPts val="600"/>
              </a:spcAft>
            </a:pPr>
            <a:endParaRPr lang="en-US" sz="2000" dirty="0"/>
          </a:p>
        </p:txBody>
      </p:sp>
    </p:spTree>
    <p:extLst>
      <p:ext uri="{BB962C8B-B14F-4D97-AF65-F5344CB8AC3E}">
        <p14:creationId xmlns:p14="http://schemas.microsoft.com/office/powerpoint/2010/main" val="1054233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D3442-21AC-EE44-B58E-325F2E167DAF}"/>
              </a:ext>
            </a:extLst>
          </p:cNvPr>
          <p:cNvSpPr>
            <a:spLocks noGrp="1"/>
          </p:cNvSpPr>
          <p:nvPr>
            <p:ph type="title"/>
          </p:nvPr>
        </p:nvSpPr>
        <p:spPr/>
        <p:txBody>
          <a:bodyPr/>
          <a:lstStyle/>
          <a:p>
            <a:r>
              <a:rPr lang="en-US" dirty="0"/>
              <a:t>Golden Ratio</a:t>
            </a:r>
            <a:br>
              <a:rPr lang="en-US" dirty="0"/>
            </a:br>
            <a:r>
              <a:rPr lang="en-US" sz="2400" dirty="0"/>
              <a:t>https://</a:t>
            </a:r>
            <a:r>
              <a:rPr lang="en-US" sz="2400" dirty="0" err="1"/>
              <a:t>en.wikipedia.org</a:t>
            </a:r>
            <a:r>
              <a:rPr lang="en-US" sz="2400" dirty="0"/>
              <a:t>/wiki/</a:t>
            </a:r>
            <a:r>
              <a:rPr lang="en-US" sz="2400" dirty="0" err="1"/>
              <a:t>Golden_ratio</a:t>
            </a:r>
            <a:endParaRPr lang="en-US" sz="2400" dirty="0"/>
          </a:p>
        </p:txBody>
      </p:sp>
      <p:pic>
        <p:nvPicPr>
          <p:cNvPr id="4" name="Picture 3" descr="Graphical user interface, text, application, email&#10;&#10;Description automatically generated">
            <a:extLst>
              <a:ext uri="{FF2B5EF4-FFF2-40B4-BE49-F238E27FC236}">
                <a16:creationId xmlns:a16="http://schemas.microsoft.com/office/drawing/2014/main" id="{126B1A92-81CD-1945-AB3E-5E8924C374B7}"/>
              </a:ext>
            </a:extLst>
          </p:cNvPr>
          <p:cNvPicPr>
            <a:picLocks noChangeAspect="1"/>
          </p:cNvPicPr>
          <p:nvPr/>
        </p:nvPicPr>
        <p:blipFill>
          <a:blip r:embed="rId2"/>
          <a:stretch>
            <a:fillRect/>
          </a:stretch>
        </p:blipFill>
        <p:spPr>
          <a:xfrm>
            <a:off x="838200" y="2266110"/>
            <a:ext cx="5886728" cy="3009401"/>
          </a:xfrm>
          <a:prstGeom prst="rect">
            <a:avLst/>
          </a:prstGeom>
        </p:spPr>
      </p:pic>
      <p:pic>
        <p:nvPicPr>
          <p:cNvPr id="6" name="Picture 5" descr="A picture containing box and whisker chart&#10;&#10;Description automatically generated">
            <a:extLst>
              <a:ext uri="{FF2B5EF4-FFF2-40B4-BE49-F238E27FC236}">
                <a16:creationId xmlns:a16="http://schemas.microsoft.com/office/drawing/2014/main" id="{017A8080-38AD-3142-BA5E-590E94C5DEC8}"/>
              </a:ext>
            </a:extLst>
          </p:cNvPr>
          <p:cNvPicPr>
            <a:picLocks noChangeAspect="1"/>
          </p:cNvPicPr>
          <p:nvPr/>
        </p:nvPicPr>
        <p:blipFill>
          <a:blip r:embed="rId3"/>
          <a:stretch>
            <a:fillRect/>
          </a:stretch>
        </p:blipFill>
        <p:spPr>
          <a:xfrm>
            <a:off x="7700080" y="745466"/>
            <a:ext cx="3204602" cy="5167312"/>
          </a:xfrm>
          <a:prstGeom prst="rect">
            <a:avLst/>
          </a:prstGeom>
        </p:spPr>
      </p:pic>
    </p:spTree>
    <p:extLst>
      <p:ext uri="{BB962C8B-B14F-4D97-AF65-F5344CB8AC3E}">
        <p14:creationId xmlns:p14="http://schemas.microsoft.com/office/powerpoint/2010/main" val="1980110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E9A8F-492A-BB15-C9C3-24A3B8E3C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022DB-9F83-D8D9-AC70-15289D628843}"/>
              </a:ext>
            </a:extLst>
          </p:cNvPr>
          <p:cNvSpPr>
            <a:spLocks noGrp="1"/>
          </p:cNvSpPr>
          <p:nvPr>
            <p:ph type="title"/>
          </p:nvPr>
        </p:nvSpPr>
        <p:spPr/>
        <p:txBody>
          <a:bodyPr/>
          <a:lstStyle/>
          <a:p>
            <a:r>
              <a:rPr lang="en-US" dirty="0"/>
              <a:t>Golden Ratio – Computing its Value</a:t>
            </a:r>
            <a:br>
              <a:rPr lang="en-US" dirty="0"/>
            </a:br>
            <a:r>
              <a:rPr lang="en-US" sz="2400" dirty="0"/>
              <a:t>https://</a:t>
            </a:r>
            <a:r>
              <a:rPr lang="en-US" sz="2400" dirty="0" err="1"/>
              <a:t>en.wikipedia.org</a:t>
            </a:r>
            <a:r>
              <a:rPr lang="en-US" sz="2400" dirty="0"/>
              <a:t>/wiki/</a:t>
            </a:r>
            <a:r>
              <a:rPr lang="en-US" sz="2400" dirty="0" err="1"/>
              <a:t>Golden_ratio</a:t>
            </a:r>
            <a:endParaRPr lang="en-US" sz="2400" dirty="0"/>
          </a:p>
        </p:txBody>
      </p:sp>
      <p:pic>
        <p:nvPicPr>
          <p:cNvPr id="5" name="Picture 4" descr="A math problem with numbers and equations&#10;&#10;Description automatically generated">
            <a:extLst>
              <a:ext uri="{FF2B5EF4-FFF2-40B4-BE49-F238E27FC236}">
                <a16:creationId xmlns:a16="http://schemas.microsoft.com/office/drawing/2014/main" id="{32614485-30A8-8994-0340-1E047A0ADB53}"/>
              </a:ext>
            </a:extLst>
          </p:cNvPr>
          <p:cNvPicPr>
            <a:picLocks noChangeAspect="1"/>
          </p:cNvPicPr>
          <p:nvPr/>
        </p:nvPicPr>
        <p:blipFill>
          <a:blip r:embed="rId2"/>
          <a:stretch>
            <a:fillRect/>
          </a:stretch>
        </p:blipFill>
        <p:spPr>
          <a:xfrm>
            <a:off x="1039803" y="1564329"/>
            <a:ext cx="9457983" cy="4928546"/>
          </a:xfrm>
          <a:prstGeom prst="rect">
            <a:avLst/>
          </a:prstGeom>
        </p:spPr>
      </p:pic>
      <p:sp>
        <p:nvSpPr>
          <p:cNvPr id="7" name="Rectangle 6">
            <a:extLst>
              <a:ext uri="{FF2B5EF4-FFF2-40B4-BE49-F238E27FC236}">
                <a16:creationId xmlns:a16="http://schemas.microsoft.com/office/drawing/2014/main" id="{7659FBBD-580A-2201-2E0E-A145861B3345}"/>
              </a:ext>
            </a:extLst>
          </p:cNvPr>
          <p:cNvSpPr/>
          <p:nvPr/>
        </p:nvSpPr>
        <p:spPr>
          <a:xfrm>
            <a:off x="8134597" y="1564329"/>
            <a:ext cx="2802577" cy="12501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480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D91B-DD98-1F41-BF4F-040829CB7AAB}"/>
              </a:ext>
            </a:extLst>
          </p:cNvPr>
          <p:cNvSpPr>
            <a:spLocks noGrp="1"/>
          </p:cNvSpPr>
          <p:nvPr>
            <p:ph type="title"/>
          </p:nvPr>
        </p:nvSpPr>
        <p:spPr/>
        <p:txBody>
          <a:bodyPr/>
          <a:lstStyle/>
          <a:p>
            <a:r>
              <a:rPr lang="en-US" dirty="0"/>
              <a:t>Self-Similarity</a:t>
            </a:r>
          </a:p>
        </p:txBody>
      </p:sp>
      <p:pic>
        <p:nvPicPr>
          <p:cNvPr id="5" name="Picture 4">
            <a:extLst>
              <a:ext uri="{FF2B5EF4-FFF2-40B4-BE49-F238E27FC236}">
                <a16:creationId xmlns:a16="http://schemas.microsoft.com/office/drawing/2014/main" id="{8748A18E-81A2-3C4E-A1AA-B297900FEF87}"/>
              </a:ext>
            </a:extLst>
          </p:cNvPr>
          <p:cNvPicPr>
            <a:picLocks noChangeAspect="1"/>
          </p:cNvPicPr>
          <p:nvPr/>
        </p:nvPicPr>
        <p:blipFill>
          <a:blip r:embed="rId2"/>
          <a:stretch>
            <a:fillRect/>
          </a:stretch>
        </p:blipFill>
        <p:spPr>
          <a:xfrm>
            <a:off x="838200" y="2273300"/>
            <a:ext cx="6426200" cy="2311400"/>
          </a:xfrm>
          <a:prstGeom prst="rect">
            <a:avLst/>
          </a:prstGeom>
        </p:spPr>
      </p:pic>
      <p:pic>
        <p:nvPicPr>
          <p:cNvPr id="7" name="Picture 6">
            <a:extLst>
              <a:ext uri="{FF2B5EF4-FFF2-40B4-BE49-F238E27FC236}">
                <a16:creationId xmlns:a16="http://schemas.microsoft.com/office/drawing/2014/main" id="{42B89954-2DCE-3B40-BE19-DB35C27263DE}"/>
              </a:ext>
            </a:extLst>
          </p:cNvPr>
          <p:cNvPicPr>
            <a:picLocks noChangeAspect="1"/>
          </p:cNvPicPr>
          <p:nvPr/>
        </p:nvPicPr>
        <p:blipFill>
          <a:blip r:embed="rId3"/>
          <a:stretch>
            <a:fillRect/>
          </a:stretch>
        </p:blipFill>
        <p:spPr>
          <a:xfrm>
            <a:off x="7590693" y="1690688"/>
            <a:ext cx="3763107" cy="3763107"/>
          </a:xfrm>
          <a:prstGeom prst="rect">
            <a:avLst/>
          </a:prstGeom>
        </p:spPr>
      </p:pic>
    </p:spTree>
    <p:extLst>
      <p:ext uri="{BB962C8B-B14F-4D97-AF65-F5344CB8AC3E}">
        <p14:creationId xmlns:p14="http://schemas.microsoft.com/office/powerpoint/2010/main" val="455651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7E13-C128-234E-969C-9EC85E2F02F9}"/>
              </a:ext>
            </a:extLst>
          </p:cNvPr>
          <p:cNvSpPr>
            <a:spLocks noGrp="1"/>
          </p:cNvSpPr>
          <p:nvPr>
            <p:ph type="title"/>
          </p:nvPr>
        </p:nvSpPr>
        <p:spPr/>
        <p:txBody>
          <a:bodyPr/>
          <a:lstStyle/>
          <a:p>
            <a:r>
              <a:rPr lang="en-US" dirty="0"/>
              <a:t>Image Gallery of M-set</a:t>
            </a:r>
          </a:p>
        </p:txBody>
      </p:sp>
      <p:sp>
        <p:nvSpPr>
          <p:cNvPr id="3" name="Content Placeholder 2">
            <a:extLst>
              <a:ext uri="{FF2B5EF4-FFF2-40B4-BE49-F238E27FC236}">
                <a16:creationId xmlns:a16="http://schemas.microsoft.com/office/drawing/2014/main" id="{030EBE45-7128-784D-9CDD-293C7F946ED4}"/>
              </a:ext>
            </a:extLst>
          </p:cNvPr>
          <p:cNvSpPr>
            <a:spLocks noGrp="1"/>
          </p:cNvSpPr>
          <p:nvPr>
            <p:ph idx="1"/>
          </p:nvPr>
        </p:nvSpPr>
        <p:spPr/>
        <p:txBody>
          <a:bodyPr>
            <a:normAutofit/>
          </a:bodyPr>
          <a:lstStyle/>
          <a:p>
            <a:r>
              <a:rPr lang="en-US" sz="2000" dirty="0"/>
              <a:t>The Mandelbrot set shows more intricate detail the closer one looks or magnifies the image, usually called "zooming in". </a:t>
            </a:r>
          </a:p>
          <a:p>
            <a:r>
              <a:rPr lang="en-US" sz="2000" dirty="0"/>
              <a:t>The foregoing example of an image sequence zooming to a selected c value gives an impression of the infinite richness of different geometrical structures and explains some of their typical rules. </a:t>
            </a:r>
          </a:p>
          <a:p>
            <a:r>
              <a:rPr lang="en-US" sz="2000" dirty="0"/>
              <a:t>The magnification of the last image relative to the first one is about 1010 to 1. </a:t>
            </a:r>
          </a:p>
          <a:p>
            <a:r>
              <a:rPr lang="en-US" sz="2000" dirty="0"/>
              <a:t>Relating to an ordinary monitor, it represents a section of a Mandelbrot set with a diameter of 4 million kilometers. </a:t>
            </a:r>
          </a:p>
          <a:p>
            <a:r>
              <a:rPr lang="en-US" sz="2000" dirty="0"/>
              <a:t>Its border would show an astronomical number of different fractal structures. </a:t>
            </a:r>
          </a:p>
          <a:p>
            <a:endParaRPr lang="en-US" sz="2000" dirty="0"/>
          </a:p>
        </p:txBody>
      </p:sp>
    </p:spTree>
    <p:extLst>
      <p:ext uri="{BB962C8B-B14F-4D97-AF65-F5344CB8AC3E}">
        <p14:creationId xmlns:p14="http://schemas.microsoft.com/office/powerpoint/2010/main" val="1946802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14D9-F343-7D4B-85E5-E5BDCED39086}"/>
              </a:ext>
            </a:extLst>
          </p:cNvPr>
          <p:cNvSpPr>
            <a:spLocks noGrp="1"/>
          </p:cNvSpPr>
          <p:nvPr>
            <p:ph type="title"/>
          </p:nvPr>
        </p:nvSpPr>
        <p:spPr/>
        <p:txBody>
          <a:bodyPr/>
          <a:lstStyle/>
          <a:p>
            <a:r>
              <a:rPr lang="en-US" dirty="0"/>
              <a:t>Images</a:t>
            </a:r>
          </a:p>
        </p:txBody>
      </p:sp>
      <p:pic>
        <p:nvPicPr>
          <p:cNvPr id="5" name="Content Placeholder 4">
            <a:extLst>
              <a:ext uri="{FF2B5EF4-FFF2-40B4-BE49-F238E27FC236}">
                <a16:creationId xmlns:a16="http://schemas.microsoft.com/office/drawing/2014/main" id="{16E67284-A24D-B243-B793-95D61FDC910F}"/>
              </a:ext>
            </a:extLst>
          </p:cNvPr>
          <p:cNvPicPr>
            <a:picLocks noGrp="1" noChangeAspect="1"/>
          </p:cNvPicPr>
          <p:nvPr>
            <p:ph idx="1"/>
          </p:nvPr>
        </p:nvPicPr>
        <p:blipFill>
          <a:blip r:embed="rId2"/>
          <a:stretch>
            <a:fillRect/>
          </a:stretch>
        </p:blipFill>
        <p:spPr>
          <a:xfrm>
            <a:off x="1524000" y="2547144"/>
            <a:ext cx="9144000" cy="2908300"/>
          </a:xfrm>
        </p:spPr>
      </p:pic>
    </p:spTree>
    <p:extLst>
      <p:ext uri="{BB962C8B-B14F-4D97-AF65-F5344CB8AC3E}">
        <p14:creationId xmlns:p14="http://schemas.microsoft.com/office/powerpoint/2010/main" val="361194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56A46-6D6E-AA4F-BA90-CC80FDE7AA68}"/>
              </a:ext>
            </a:extLst>
          </p:cNvPr>
          <p:cNvSpPr>
            <a:spLocks noGrp="1"/>
          </p:cNvSpPr>
          <p:nvPr>
            <p:ph type="title"/>
          </p:nvPr>
        </p:nvSpPr>
        <p:spPr/>
        <p:txBody>
          <a:bodyPr/>
          <a:lstStyle/>
          <a:p>
            <a:r>
              <a:rPr lang="en-US" dirty="0"/>
              <a:t>Images</a:t>
            </a:r>
          </a:p>
        </p:txBody>
      </p:sp>
      <p:pic>
        <p:nvPicPr>
          <p:cNvPr id="5" name="Content Placeholder 4">
            <a:extLst>
              <a:ext uri="{FF2B5EF4-FFF2-40B4-BE49-F238E27FC236}">
                <a16:creationId xmlns:a16="http://schemas.microsoft.com/office/drawing/2014/main" id="{6891A679-9D78-AD47-A1F0-D4C6B53162CD}"/>
              </a:ext>
            </a:extLst>
          </p:cNvPr>
          <p:cNvPicPr>
            <a:picLocks noGrp="1" noChangeAspect="1"/>
          </p:cNvPicPr>
          <p:nvPr>
            <p:ph idx="1"/>
          </p:nvPr>
        </p:nvPicPr>
        <p:blipFill>
          <a:blip r:embed="rId2"/>
          <a:stretch>
            <a:fillRect/>
          </a:stretch>
        </p:blipFill>
        <p:spPr>
          <a:xfrm>
            <a:off x="891557" y="1825625"/>
            <a:ext cx="10408885" cy="4351338"/>
          </a:xfrm>
        </p:spPr>
      </p:pic>
    </p:spTree>
    <p:extLst>
      <p:ext uri="{BB962C8B-B14F-4D97-AF65-F5344CB8AC3E}">
        <p14:creationId xmlns:p14="http://schemas.microsoft.com/office/powerpoint/2010/main" val="46757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90B4-8C17-604A-AE75-98C93D589859}"/>
              </a:ext>
            </a:extLst>
          </p:cNvPr>
          <p:cNvSpPr>
            <a:spLocks noGrp="1"/>
          </p:cNvSpPr>
          <p:nvPr>
            <p:ph type="title"/>
          </p:nvPr>
        </p:nvSpPr>
        <p:spPr/>
        <p:txBody>
          <a:bodyPr/>
          <a:lstStyle/>
          <a:p>
            <a:r>
              <a:rPr lang="en-US" dirty="0"/>
              <a:t>Images</a:t>
            </a:r>
          </a:p>
        </p:txBody>
      </p:sp>
      <p:pic>
        <p:nvPicPr>
          <p:cNvPr id="5" name="Content Placeholder 4">
            <a:extLst>
              <a:ext uri="{FF2B5EF4-FFF2-40B4-BE49-F238E27FC236}">
                <a16:creationId xmlns:a16="http://schemas.microsoft.com/office/drawing/2014/main" id="{2D860F99-83DF-A042-B27B-13070297C864}"/>
              </a:ext>
            </a:extLst>
          </p:cNvPr>
          <p:cNvPicPr>
            <a:picLocks noGrp="1" noChangeAspect="1"/>
          </p:cNvPicPr>
          <p:nvPr>
            <p:ph idx="1"/>
          </p:nvPr>
        </p:nvPicPr>
        <p:blipFill>
          <a:blip r:embed="rId2"/>
          <a:stretch>
            <a:fillRect/>
          </a:stretch>
        </p:blipFill>
        <p:spPr>
          <a:xfrm>
            <a:off x="838200" y="2638161"/>
            <a:ext cx="10515600" cy="2726266"/>
          </a:xfrm>
        </p:spPr>
      </p:pic>
      <p:sp>
        <p:nvSpPr>
          <p:cNvPr id="3" name="TextBox 2">
            <a:extLst>
              <a:ext uri="{FF2B5EF4-FFF2-40B4-BE49-F238E27FC236}">
                <a16:creationId xmlns:a16="http://schemas.microsoft.com/office/drawing/2014/main" id="{3C9D9B56-1C05-6344-8B53-6AAF9B1B09F2}"/>
              </a:ext>
            </a:extLst>
          </p:cNvPr>
          <p:cNvSpPr txBox="1"/>
          <p:nvPr/>
        </p:nvSpPr>
        <p:spPr>
          <a:xfrm>
            <a:off x="7818634" y="6174769"/>
            <a:ext cx="2044557" cy="369332"/>
          </a:xfrm>
          <a:prstGeom prst="rect">
            <a:avLst/>
          </a:prstGeom>
          <a:noFill/>
        </p:spPr>
        <p:txBody>
          <a:bodyPr wrap="square" rtlCol="0">
            <a:spAutoFit/>
          </a:bodyPr>
          <a:lstStyle/>
          <a:p>
            <a:r>
              <a:rPr lang="en-US" dirty="0"/>
              <a:t>Ended 1/25/2022</a:t>
            </a:r>
          </a:p>
        </p:txBody>
      </p:sp>
    </p:spTree>
    <p:extLst>
      <p:ext uri="{BB962C8B-B14F-4D97-AF65-F5344CB8AC3E}">
        <p14:creationId xmlns:p14="http://schemas.microsoft.com/office/powerpoint/2010/main" val="3907320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D17A-FC73-3141-813C-679C76596948}"/>
              </a:ext>
            </a:extLst>
          </p:cNvPr>
          <p:cNvSpPr>
            <a:spLocks noGrp="1"/>
          </p:cNvSpPr>
          <p:nvPr>
            <p:ph type="title"/>
          </p:nvPr>
        </p:nvSpPr>
        <p:spPr/>
        <p:txBody>
          <a:bodyPr/>
          <a:lstStyle/>
          <a:p>
            <a:r>
              <a:rPr lang="en-US" dirty="0"/>
              <a:t>Julia – Fatou Sets</a:t>
            </a:r>
          </a:p>
        </p:txBody>
      </p:sp>
      <p:sp>
        <p:nvSpPr>
          <p:cNvPr id="3" name="Content Placeholder 2">
            <a:extLst>
              <a:ext uri="{FF2B5EF4-FFF2-40B4-BE49-F238E27FC236}">
                <a16:creationId xmlns:a16="http://schemas.microsoft.com/office/drawing/2014/main" id="{5AEA9FCE-1BA3-7A4E-B7BF-164F97A2883D}"/>
              </a:ext>
            </a:extLst>
          </p:cNvPr>
          <p:cNvSpPr>
            <a:spLocks noGrp="1"/>
          </p:cNvSpPr>
          <p:nvPr>
            <p:ph idx="1"/>
          </p:nvPr>
        </p:nvSpPr>
        <p:spPr/>
        <p:txBody>
          <a:bodyPr>
            <a:normAutofit/>
          </a:bodyPr>
          <a:lstStyle/>
          <a:p>
            <a:r>
              <a:rPr lang="en-US" sz="2400" dirty="0">
                <a:solidFill>
                  <a:srgbClr val="0E1CFF"/>
                </a:solidFill>
              </a:rPr>
              <a:t>Julia sets </a:t>
            </a:r>
            <a:r>
              <a:rPr lang="en-US" sz="2400" dirty="0"/>
              <a:t>are associated with the Mandelbrot set</a:t>
            </a:r>
          </a:p>
          <a:p>
            <a:r>
              <a:rPr lang="en-US" sz="2400" dirty="0"/>
              <a:t>In the context of complex dynamics, a topic of mathematics, </a:t>
            </a:r>
            <a:r>
              <a:rPr lang="en-US" sz="2400" dirty="0">
                <a:solidFill>
                  <a:srgbClr val="0E1CFF"/>
                </a:solidFill>
              </a:rPr>
              <a:t>the Julia set and the Fatou set are two complementary sets </a:t>
            </a:r>
            <a:r>
              <a:rPr lang="en-US" sz="2400" dirty="0"/>
              <a:t>(Julia "laces" and Fatou "dusts") defined from a function. </a:t>
            </a:r>
          </a:p>
          <a:p>
            <a:r>
              <a:rPr lang="en-US" sz="2400" dirty="0"/>
              <a:t>Informally, the </a:t>
            </a:r>
            <a:r>
              <a:rPr lang="en-US" sz="2400" dirty="0">
                <a:solidFill>
                  <a:srgbClr val="0622FF"/>
                </a:solidFill>
              </a:rPr>
              <a:t>Fatou set </a:t>
            </a:r>
            <a:r>
              <a:rPr lang="en-US" sz="2400" dirty="0"/>
              <a:t>of the function consists of values with the property that </a:t>
            </a:r>
            <a:r>
              <a:rPr lang="en-US" sz="2400" dirty="0">
                <a:solidFill>
                  <a:srgbClr val="0622FF"/>
                </a:solidFill>
              </a:rPr>
              <a:t>all nearby values behave similarly </a:t>
            </a:r>
            <a:r>
              <a:rPr lang="en-US" sz="2400" dirty="0"/>
              <a:t>under repeated iteration of the function</a:t>
            </a:r>
          </a:p>
          <a:p>
            <a:r>
              <a:rPr lang="en-US" sz="2400" dirty="0"/>
              <a:t>The Julia set consists of values such that an arbitrarily </a:t>
            </a:r>
            <a:r>
              <a:rPr lang="en-US" sz="2400" dirty="0">
                <a:solidFill>
                  <a:srgbClr val="0622FF"/>
                </a:solidFill>
              </a:rPr>
              <a:t>small perturbation can cause drastic changes</a:t>
            </a:r>
            <a:r>
              <a:rPr lang="en-US" sz="2400" dirty="0"/>
              <a:t> in the sequence of iterated function values. </a:t>
            </a:r>
          </a:p>
          <a:p>
            <a:r>
              <a:rPr lang="en-US" sz="2400" dirty="0"/>
              <a:t>Thus, the behavior of the function on the Fatou set is "regular", while on the Julia set its behavior is "chaotic". </a:t>
            </a:r>
          </a:p>
        </p:txBody>
      </p:sp>
    </p:spTree>
    <p:extLst>
      <p:ext uri="{BB962C8B-B14F-4D97-AF65-F5344CB8AC3E}">
        <p14:creationId xmlns:p14="http://schemas.microsoft.com/office/powerpoint/2010/main" val="2090618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79876-3E94-BD4C-A606-442930079589}"/>
              </a:ext>
            </a:extLst>
          </p:cNvPr>
          <p:cNvSpPr>
            <a:spLocks noGrp="1"/>
          </p:cNvSpPr>
          <p:nvPr>
            <p:ph type="title"/>
          </p:nvPr>
        </p:nvSpPr>
        <p:spPr/>
        <p:txBody>
          <a:bodyPr/>
          <a:lstStyle/>
          <a:p>
            <a:r>
              <a:rPr lang="en-US" dirty="0"/>
              <a:t>Julia Sets	</a:t>
            </a:r>
          </a:p>
        </p:txBody>
      </p:sp>
      <p:sp>
        <p:nvSpPr>
          <p:cNvPr id="3" name="Content Placeholder 2">
            <a:extLst>
              <a:ext uri="{FF2B5EF4-FFF2-40B4-BE49-F238E27FC236}">
                <a16:creationId xmlns:a16="http://schemas.microsoft.com/office/drawing/2014/main" id="{37C90281-B13D-B348-AA43-0C7CF70608B0}"/>
              </a:ext>
            </a:extLst>
          </p:cNvPr>
          <p:cNvSpPr>
            <a:spLocks noGrp="1"/>
          </p:cNvSpPr>
          <p:nvPr>
            <p:ph idx="1"/>
          </p:nvPr>
        </p:nvSpPr>
        <p:spPr>
          <a:xfrm>
            <a:off x="3728512" y="578521"/>
            <a:ext cx="5472165" cy="1942926"/>
          </a:xfrm>
        </p:spPr>
        <p:txBody>
          <a:bodyPr>
            <a:noAutofit/>
          </a:bodyPr>
          <a:lstStyle/>
          <a:p>
            <a:r>
              <a:rPr lang="en-US" sz="2000" dirty="0"/>
              <a:t>To find the Julia sets associated with the M-set, we fix the value of </a:t>
            </a:r>
            <a:r>
              <a:rPr lang="en-US" sz="2000" i="1" dirty="0">
                <a:latin typeface="Times New Roman" panose="02020603050405020304" pitchFamily="18" charset="0"/>
                <a:cs typeface="Times New Roman" panose="02020603050405020304" pitchFamily="18" charset="0"/>
              </a:rPr>
              <a:t>z</a:t>
            </a:r>
            <a:r>
              <a:rPr lang="en-US" sz="2000" dirty="0"/>
              <a:t> in:</a:t>
            </a:r>
          </a:p>
          <a:p>
            <a:pPr marL="0" indent="0" algn="ctr">
              <a:buNone/>
            </a:pPr>
            <a:r>
              <a:rPr lang="en-US" sz="2000" i="1" dirty="0">
                <a:latin typeface="Times New Roman" panose="02020603050405020304" pitchFamily="18" charset="0"/>
                <a:cs typeface="Times New Roman" panose="02020603050405020304" pitchFamily="18" charset="0"/>
              </a:rPr>
              <a:t>z</a:t>
            </a:r>
            <a:r>
              <a:rPr lang="en-US" sz="2000" i="1" baseline="-25000" dirty="0">
                <a:latin typeface="Times New Roman" panose="02020603050405020304" pitchFamily="18" charset="0"/>
                <a:cs typeface="Times New Roman" panose="02020603050405020304" pitchFamily="18" charset="0"/>
              </a:rPr>
              <a:t>n+1</a:t>
            </a:r>
            <a:r>
              <a:rPr lang="en-US" sz="2000" i="1" dirty="0">
                <a:latin typeface="Times New Roman" panose="02020603050405020304" pitchFamily="18" charset="0"/>
                <a:cs typeface="Times New Roman" panose="02020603050405020304" pitchFamily="18" charset="0"/>
              </a:rPr>
              <a:t> = z</a:t>
            </a:r>
            <a:r>
              <a:rPr lang="en-US" sz="2000" i="1" baseline="-25000" dirty="0">
                <a:latin typeface="Times New Roman" panose="02020603050405020304" pitchFamily="18" charset="0"/>
                <a:cs typeface="Times New Roman" panose="02020603050405020304" pitchFamily="18" charset="0"/>
              </a:rPr>
              <a:t>n</a:t>
            </a:r>
            <a:r>
              <a:rPr lang="en-US" sz="2000" baseline="30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 </a:t>
            </a:r>
            <a:r>
              <a:rPr lang="en-US" sz="2000" i="1" dirty="0">
                <a:latin typeface="Times New Roman" panose="02020603050405020304" pitchFamily="18" charset="0"/>
                <a:cs typeface="Times New Roman" panose="02020603050405020304" pitchFamily="18" charset="0"/>
              </a:rPr>
              <a:t>c</a:t>
            </a:r>
            <a:endParaRPr lang="en-US" sz="2000" i="1" dirty="0"/>
          </a:p>
          <a:p>
            <a:pPr marL="0" indent="0">
              <a:buNone/>
            </a:pPr>
            <a:r>
              <a:rPr lang="en-US" sz="2000" dirty="0"/>
              <a:t> and test values of </a:t>
            </a:r>
            <a:r>
              <a:rPr lang="en-US" sz="2000" i="1" dirty="0">
                <a:latin typeface="Times New Roman" panose="02020603050405020304" pitchFamily="18" charset="0"/>
                <a:cs typeface="Times New Roman" panose="02020603050405020304" pitchFamily="18" charset="0"/>
              </a:rPr>
              <a:t>c</a:t>
            </a:r>
            <a:r>
              <a:rPr lang="en-US" sz="2000" dirty="0"/>
              <a:t> in that vicinity.</a:t>
            </a:r>
          </a:p>
          <a:p>
            <a:r>
              <a:rPr lang="en-US" sz="2000" dirty="0"/>
              <a:t>Some examples are shown in the following</a:t>
            </a:r>
          </a:p>
        </p:txBody>
      </p:sp>
      <p:pic>
        <p:nvPicPr>
          <p:cNvPr id="5" name="Picture 4">
            <a:extLst>
              <a:ext uri="{FF2B5EF4-FFF2-40B4-BE49-F238E27FC236}">
                <a16:creationId xmlns:a16="http://schemas.microsoft.com/office/drawing/2014/main" id="{BB33D5A5-26E8-AA43-AA16-7BAD8895D047}"/>
              </a:ext>
            </a:extLst>
          </p:cNvPr>
          <p:cNvPicPr>
            <a:picLocks noChangeAspect="1"/>
          </p:cNvPicPr>
          <p:nvPr/>
        </p:nvPicPr>
        <p:blipFill>
          <a:blip r:embed="rId2"/>
          <a:stretch>
            <a:fillRect/>
          </a:stretch>
        </p:blipFill>
        <p:spPr>
          <a:xfrm>
            <a:off x="393700" y="2636680"/>
            <a:ext cx="11404600" cy="3581400"/>
          </a:xfrm>
          <a:prstGeom prst="rect">
            <a:avLst/>
          </a:prstGeom>
        </p:spPr>
      </p:pic>
      <p:pic>
        <p:nvPicPr>
          <p:cNvPr id="7" name="Picture 6">
            <a:extLst>
              <a:ext uri="{FF2B5EF4-FFF2-40B4-BE49-F238E27FC236}">
                <a16:creationId xmlns:a16="http://schemas.microsoft.com/office/drawing/2014/main" id="{995E8699-790D-494F-8AAA-CEB72BB2B94C}"/>
              </a:ext>
            </a:extLst>
          </p:cNvPr>
          <p:cNvPicPr>
            <a:picLocks noChangeAspect="1"/>
          </p:cNvPicPr>
          <p:nvPr/>
        </p:nvPicPr>
        <p:blipFill>
          <a:blip r:embed="rId3"/>
          <a:stretch>
            <a:fillRect/>
          </a:stretch>
        </p:blipFill>
        <p:spPr>
          <a:xfrm>
            <a:off x="710223" y="3083447"/>
            <a:ext cx="2488713" cy="1990970"/>
          </a:xfrm>
          <a:prstGeom prst="rect">
            <a:avLst/>
          </a:prstGeom>
        </p:spPr>
      </p:pic>
      <p:sp>
        <p:nvSpPr>
          <p:cNvPr id="4" name="TextBox 3">
            <a:extLst>
              <a:ext uri="{FF2B5EF4-FFF2-40B4-BE49-F238E27FC236}">
                <a16:creationId xmlns:a16="http://schemas.microsoft.com/office/drawing/2014/main" id="{C457126A-2D2D-5A4E-98B5-6BD0570AAD8B}"/>
              </a:ext>
            </a:extLst>
          </p:cNvPr>
          <p:cNvSpPr txBox="1"/>
          <p:nvPr/>
        </p:nvSpPr>
        <p:spPr>
          <a:xfrm>
            <a:off x="9127018" y="1134486"/>
            <a:ext cx="2845942" cy="830997"/>
          </a:xfrm>
          <a:prstGeom prst="rect">
            <a:avLst/>
          </a:prstGeom>
          <a:noFill/>
          <a:ln>
            <a:solidFill>
              <a:srgbClr val="002BFF"/>
            </a:solidFill>
          </a:ln>
        </p:spPr>
        <p:txBody>
          <a:bodyPr wrap="square" rtlCol="0">
            <a:spAutoFit/>
          </a:bodyPr>
          <a:lstStyle/>
          <a:p>
            <a:r>
              <a:rPr lang="en-US" sz="1600" dirty="0">
                <a:solidFill>
                  <a:srgbClr val="0622FF"/>
                </a:solidFill>
              </a:rPr>
              <a:t>Recall that with the M-set, we always set </a:t>
            </a:r>
            <a:r>
              <a:rPr lang="en-US" sz="1600" i="1" dirty="0">
                <a:solidFill>
                  <a:srgbClr val="0622FF"/>
                </a:solidFill>
                <a:latin typeface="Times New Roman" panose="02020603050405020304" pitchFamily="18" charset="0"/>
                <a:cs typeface="Times New Roman" panose="02020603050405020304" pitchFamily="18" charset="0"/>
              </a:rPr>
              <a:t>z</a:t>
            </a:r>
            <a:r>
              <a:rPr lang="en-US" sz="1600" i="1" baseline="-25000" dirty="0">
                <a:solidFill>
                  <a:srgbClr val="0622FF"/>
                </a:solidFill>
                <a:latin typeface="Times New Roman" panose="02020603050405020304" pitchFamily="18" charset="0"/>
                <a:cs typeface="Times New Roman" panose="02020603050405020304" pitchFamily="18" charset="0"/>
              </a:rPr>
              <a:t>0</a:t>
            </a:r>
            <a:r>
              <a:rPr lang="en-US" sz="1600" dirty="0">
                <a:solidFill>
                  <a:srgbClr val="0622FF"/>
                </a:solidFill>
              </a:rPr>
              <a:t> = </a:t>
            </a:r>
            <a:r>
              <a:rPr lang="en-US" sz="1600" dirty="0">
                <a:solidFill>
                  <a:srgbClr val="0622FF"/>
                </a:solidFill>
                <a:latin typeface="Times New Roman" panose="02020603050405020304" pitchFamily="18" charset="0"/>
                <a:cs typeface="Times New Roman" panose="02020603050405020304" pitchFamily="18" charset="0"/>
              </a:rPr>
              <a:t>0</a:t>
            </a:r>
            <a:r>
              <a:rPr lang="en-US" sz="1600" dirty="0">
                <a:solidFill>
                  <a:srgbClr val="0622FF"/>
                </a:solidFill>
              </a:rPr>
              <a:t> and test values of </a:t>
            </a:r>
            <a:r>
              <a:rPr lang="en-US" sz="1600" i="1" dirty="0">
                <a:solidFill>
                  <a:srgbClr val="0622FF"/>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222891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A9364-3E3F-5043-8A90-3C17E34878D8}"/>
              </a:ext>
            </a:extLst>
          </p:cNvPr>
          <p:cNvSpPr>
            <a:spLocks noGrp="1"/>
          </p:cNvSpPr>
          <p:nvPr>
            <p:ph type="title"/>
          </p:nvPr>
        </p:nvSpPr>
        <p:spPr/>
        <p:txBody>
          <a:bodyPr/>
          <a:lstStyle/>
          <a:p>
            <a:r>
              <a:rPr lang="en-US" dirty="0"/>
              <a:t>Filled Julia Sets</a:t>
            </a:r>
          </a:p>
        </p:txBody>
      </p:sp>
      <p:pic>
        <p:nvPicPr>
          <p:cNvPr id="5" name="Content Placeholder 4">
            <a:extLst>
              <a:ext uri="{FF2B5EF4-FFF2-40B4-BE49-F238E27FC236}">
                <a16:creationId xmlns:a16="http://schemas.microsoft.com/office/drawing/2014/main" id="{79248084-1BAD-2445-9C1F-CB46BD0A5C1C}"/>
              </a:ext>
            </a:extLst>
          </p:cNvPr>
          <p:cNvPicPr>
            <a:picLocks noGrp="1" noChangeAspect="1"/>
          </p:cNvPicPr>
          <p:nvPr>
            <p:ph idx="1"/>
          </p:nvPr>
        </p:nvPicPr>
        <p:blipFill>
          <a:blip r:embed="rId2"/>
          <a:stretch>
            <a:fillRect/>
          </a:stretch>
        </p:blipFill>
        <p:spPr>
          <a:xfrm>
            <a:off x="2556596" y="1825625"/>
            <a:ext cx="7078807" cy="4351338"/>
          </a:xfrm>
        </p:spPr>
      </p:pic>
    </p:spTree>
    <p:extLst>
      <p:ext uri="{BB962C8B-B14F-4D97-AF65-F5344CB8AC3E}">
        <p14:creationId xmlns:p14="http://schemas.microsoft.com/office/powerpoint/2010/main" val="3137462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830DF-CB80-1A43-B40F-CDE255DFE294}"/>
              </a:ext>
            </a:extLst>
          </p:cNvPr>
          <p:cNvSpPr>
            <a:spLocks noGrp="1"/>
          </p:cNvSpPr>
          <p:nvPr>
            <p:ph type="title"/>
          </p:nvPr>
        </p:nvSpPr>
        <p:spPr/>
        <p:txBody>
          <a:bodyPr/>
          <a:lstStyle/>
          <a:p>
            <a:r>
              <a:rPr lang="en-US" dirty="0"/>
              <a:t>Benoit Mandelbrot</a:t>
            </a:r>
          </a:p>
        </p:txBody>
      </p:sp>
      <p:sp>
        <p:nvSpPr>
          <p:cNvPr id="3" name="Content Placeholder 2">
            <a:extLst>
              <a:ext uri="{FF2B5EF4-FFF2-40B4-BE49-F238E27FC236}">
                <a16:creationId xmlns:a16="http://schemas.microsoft.com/office/drawing/2014/main" id="{BCED4C37-1A84-8641-A600-0A9C8861657F}"/>
              </a:ext>
            </a:extLst>
          </p:cNvPr>
          <p:cNvSpPr>
            <a:spLocks noGrp="1"/>
          </p:cNvSpPr>
          <p:nvPr>
            <p:ph sz="half" idx="1"/>
          </p:nvPr>
        </p:nvSpPr>
        <p:spPr/>
        <p:txBody>
          <a:bodyPr>
            <a:normAutofit/>
          </a:bodyPr>
          <a:lstStyle/>
          <a:p>
            <a:r>
              <a:rPr lang="en-US" sz="2000" dirty="0"/>
              <a:t>Benoit B. Mandelbrot (20 November 1924 – 14 October 2010) was a Polish-born French-American mathematician and polymath</a:t>
            </a:r>
          </a:p>
          <a:p>
            <a:r>
              <a:rPr lang="en-US" sz="2000" dirty="0"/>
              <a:t>He had broad interests in the practical sciences, especially regarding what he labeled as "the art of roughness" of physical phenomena and "the uncontrolled element in life".</a:t>
            </a:r>
          </a:p>
          <a:p>
            <a:r>
              <a:rPr lang="en-US" sz="2000" dirty="0"/>
              <a:t>He referred to himself as a "</a:t>
            </a:r>
            <a:r>
              <a:rPr lang="en-US" sz="2000" dirty="0" err="1"/>
              <a:t>fractalist</a:t>
            </a:r>
            <a:r>
              <a:rPr lang="en-US" sz="2000" dirty="0"/>
              <a:t>" and is recognized for his contribution to the field of fractal geometry, which included coining the word "fractal", as well as developing a theory of "roughness and self-similarity" in nature.</a:t>
            </a:r>
          </a:p>
        </p:txBody>
      </p:sp>
      <p:pic>
        <p:nvPicPr>
          <p:cNvPr id="4098" name="Picture 2">
            <a:extLst>
              <a:ext uri="{FF2B5EF4-FFF2-40B4-BE49-F238E27FC236}">
                <a16:creationId xmlns:a16="http://schemas.microsoft.com/office/drawing/2014/main" id="{8DA668AC-4A1D-DA43-9E70-9581B8B74F7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42907" y="1584465"/>
            <a:ext cx="306028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627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F1C8-1A17-F649-A6BE-8431225B8CDC}"/>
              </a:ext>
            </a:extLst>
          </p:cNvPr>
          <p:cNvSpPr>
            <a:spLocks noGrp="1"/>
          </p:cNvSpPr>
          <p:nvPr>
            <p:ph type="title"/>
          </p:nvPr>
        </p:nvSpPr>
        <p:spPr/>
        <p:txBody>
          <a:bodyPr/>
          <a:lstStyle/>
          <a:p>
            <a:r>
              <a:rPr lang="en-US" dirty="0"/>
              <a:t>Fractal Basin Boundaries: Newton’s Method</a:t>
            </a:r>
          </a:p>
        </p:txBody>
      </p:sp>
      <p:sp>
        <p:nvSpPr>
          <p:cNvPr id="3" name="Content Placeholder 2">
            <a:extLst>
              <a:ext uri="{FF2B5EF4-FFF2-40B4-BE49-F238E27FC236}">
                <a16:creationId xmlns:a16="http://schemas.microsoft.com/office/drawing/2014/main" id="{105895FE-8BA6-D545-A55B-7301CBB8FA17}"/>
              </a:ext>
            </a:extLst>
          </p:cNvPr>
          <p:cNvSpPr>
            <a:spLocks noGrp="1"/>
          </p:cNvSpPr>
          <p:nvPr>
            <p:ph idx="1"/>
          </p:nvPr>
        </p:nvSpPr>
        <p:spPr>
          <a:xfrm>
            <a:off x="597040" y="1514126"/>
            <a:ext cx="7642609" cy="4351338"/>
          </a:xfrm>
        </p:spPr>
        <p:txBody>
          <a:bodyPr>
            <a:noAutofit/>
          </a:bodyPr>
          <a:lstStyle/>
          <a:p>
            <a:r>
              <a:rPr lang="en-US" sz="1800" dirty="0"/>
              <a:t>The name "</a:t>
            </a:r>
            <a:r>
              <a:rPr lang="en-US" sz="1800" dirty="0">
                <a:solidFill>
                  <a:srgbClr val="0622FF"/>
                </a:solidFill>
              </a:rPr>
              <a:t>Newton's method</a:t>
            </a:r>
            <a:r>
              <a:rPr lang="en-US" sz="1800" dirty="0"/>
              <a:t>" is derived from Isaac Newton's description of a special case of the method in </a:t>
            </a:r>
            <a:r>
              <a:rPr lang="en-US" sz="1800" i="1" dirty="0"/>
              <a:t>De </a:t>
            </a:r>
            <a:r>
              <a:rPr lang="en-US" sz="1800" i="1" dirty="0" err="1"/>
              <a:t>analysi</a:t>
            </a:r>
            <a:r>
              <a:rPr lang="en-US" sz="1800" i="1" dirty="0"/>
              <a:t> per </a:t>
            </a:r>
            <a:r>
              <a:rPr lang="en-US" sz="1800" i="1" dirty="0" err="1"/>
              <a:t>aequationes</a:t>
            </a:r>
            <a:r>
              <a:rPr lang="en-US" sz="1800" i="1" dirty="0"/>
              <a:t> </a:t>
            </a:r>
            <a:r>
              <a:rPr lang="en-US" sz="1800" i="1" dirty="0" err="1"/>
              <a:t>numero</a:t>
            </a:r>
            <a:r>
              <a:rPr lang="en-US" sz="1800" i="1" dirty="0"/>
              <a:t> </a:t>
            </a:r>
            <a:r>
              <a:rPr lang="en-US" sz="1800" i="1" dirty="0" err="1"/>
              <a:t>terminorum</a:t>
            </a:r>
            <a:r>
              <a:rPr lang="en-US" sz="1800" i="1" dirty="0"/>
              <a:t> </a:t>
            </a:r>
            <a:r>
              <a:rPr lang="en-US" sz="1800" i="1" dirty="0" err="1"/>
              <a:t>infinitas</a:t>
            </a:r>
            <a:r>
              <a:rPr lang="en-US" sz="1800" dirty="0"/>
              <a:t> (written in 1669, published in 1711 by William Jones) and in </a:t>
            </a:r>
            <a:r>
              <a:rPr lang="en-US" sz="1800" i="1" dirty="0"/>
              <a:t>De </a:t>
            </a:r>
            <a:r>
              <a:rPr lang="en-US" sz="1800" i="1" dirty="0" err="1"/>
              <a:t>metodis</a:t>
            </a:r>
            <a:r>
              <a:rPr lang="en-US" sz="1800" i="1" dirty="0"/>
              <a:t> </a:t>
            </a:r>
            <a:r>
              <a:rPr lang="en-US" sz="1800" i="1" dirty="0" err="1"/>
              <a:t>fluxionum</a:t>
            </a:r>
            <a:r>
              <a:rPr lang="en-US" sz="1800" i="1" dirty="0"/>
              <a:t> et </a:t>
            </a:r>
            <a:r>
              <a:rPr lang="en-US" sz="1800" i="1" dirty="0" err="1"/>
              <a:t>serierum</a:t>
            </a:r>
            <a:r>
              <a:rPr lang="en-US" sz="1800" i="1" dirty="0"/>
              <a:t> </a:t>
            </a:r>
            <a:r>
              <a:rPr lang="en-US" sz="1800" i="1" dirty="0" err="1"/>
              <a:t>infinitarum</a:t>
            </a:r>
            <a:r>
              <a:rPr lang="en-US" sz="1800" dirty="0"/>
              <a:t> (written in 1671, translated and published as </a:t>
            </a:r>
            <a:r>
              <a:rPr lang="en-US" sz="1800" i="1" dirty="0"/>
              <a:t>Method of Fluxions </a:t>
            </a:r>
            <a:r>
              <a:rPr lang="en-US" sz="1800" dirty="0"/>
              <a:t>in 1736 by John Colson). </a:t>
            </a:r>
          </a:p>
          <a:p>
            <a:r>
              <a:rPr lang="en-US" sz="1800" dirty="0"/>
              <a:t>However, his method differs substantially from the modern method</a:t>
            </a:r>
          </a:p>
          <a:p>
            <a:r>
              <a:rPr lang="en-US" sz="1800" dirty="0">
                <a:solidFill>
                  <a:srgbClr val="0622FF"/>
                </a:solidFill>
              </a:rPr>
              <a:t>Newton applied the method only to polynomials</a:t>
            </a:r>
            <a:r>
              <a:rPr lang="en-US" sz="1800" dirty="0"/>
              <a:t>, starting with an initial root estimate and extracting a sequence of error corrections. </a:t>
            </a:r>
          </a:p>
          <a:p>
            <a:r>
              <a:rPr lang="en-US" sz="1800" dirty="0">
                <a:solidFill>
                  <a:srgbClr val="0622FF"/>
                </a:solidFill>
              </a:rPr>
              <a:t>He used each correction to rewrite the polynomial in terms of the remaining error</a:t>
            </a:r>
            <a:r>
              <a:rPr lang="en-US" sz="1800" dirty="0"/>
              <a:t>, and then solved for a new correction by neglecting higher-degree terms. </a:t>
            </a:r>
          </a:p>
          <a:p>
            <a:r>
              <a:rPr lang="en-US" sz="1800" dirty="0">
                <a:solidFill>
                  <a:srgbClr val="0622FF"/>
                </a:solidFill>
              </a:rPr>
              <a:t>He did not explicitly connect the method with derivatives or present a general formula. </a:t>
            </a:r>
          </a:p>
          <a:p>
            <a:r>
              <a:rPr lang="en-US" sz="1800" dirty="0"/>
              <a:t>Newton applied this method to both numerical and algebraic problems, producing Taylor series in the latter case.</a:t>
            </a:r>
          </a:p>
        </p:txBody>
      </p:sp>
      <p:pic>
        <p:nvPicPr>
          <p:cNvPr id="5" name="Picture 4">
            <a:extLst>
              <a:ext uri="{FF2B5EF4-FFF2-40B4-BE49-F238E27FC236}">
                <a16:creationId xmlns:a16="http://schemas.microsoft.com/office/drawing/2014/main" id="{F195DC47-7CC1-0242-8318-0F839437851D}"/>
              </a:ext>
            </a:extLst>
          </p:cNvPr>
          <p:cNvPicPr>
            <a:picLocks noChangeAspect="1"/>
          </p:cNvPicPr>
          <p:nvPr/>
        </p:nvPicPr>
        <p:blipFill>
          <a:blip r:embed="rId2"/>
          <a:stretch>
            <a:fillRect/>
          </a:stretch>
        </p:blipFill>
        <p:spPr>
          <a:xfrm>
            <a:off x="8614495" y="1825625"/>
            <a:ext cx="3229688" cy="3893736"/>
          </a:xfrm>
          <a:prstGeom prst="rect">
            <a:avLst/>
          </a:prstGeom>
        </p:spPr>
      </p:pic>
    </p:spTree>
    <p:extLst>
      <p:ext uri="{BB962C8B-B14F-4D97-AF65-F5344CB8AC3E}">
        <p14:creationId xmlns:p14="http://schemas.microsoft.com/office/powerpoint/2010/main" val="7619896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79A2-DD60-2844-8B34-56732A47A42F}"/>
              </a:ext>
            </a:extLst>
          </p:cNvPr>
          <p:cNvSpPr>
            <a:spLocks noGrp="1"/>
          </p:cNvSpPr>
          <p:nvPr>
            <p:ph type="title"/>
          </p:nvPr>
        </p:nvSpPr>
        <p:spPr/>
        <p:txBody>
          <a:bodyPr/>
          <a:lstStyle/>
          <a:p>
            <a:r>
              <a:rPr lang="en-US" dirty="0"/>
              <a:t>Newton’s Method</a:t>
            </a:r>
          </a:p>
        </p:txBody>
      </p:sp>
      <p:sp>
        <p:nvSpPr>
          <p:cNvPr id="3" name="Content Placeholder 2">
            <a:extLst>
              <a:ext uri="{FF2B5EF4-FFF2-40B4-BE49-F238E27FC236}">
                <a16:creationId xmlns:a16="http://schemas.microsoft.com/office/drawing/2014/main" id="{4A172B66-8A41-6E4E-9EA6-1D7A5907252D}"/>
              </a:ext>
            </a:extLst>
          </p:cNvPr>
          <p:cNvSpPr>
            <a:spLocks noGrp="1"/>
          </p:cNvSpPr>
          <p:nvPr>
            <p:ph idx="1"/>
          </p:nvPr>
        </p:nvSpPr>
        <p:spPr>
          <a:xfrm>
            <a:off x="838200" y="1825625"/>
            <a:ext cx="10515600" cy="3047826"/>
          </a:xfrm>
        </p:spPr>
        <p:txBody>
          <a:bodyPr>
            <a:noAutofit/>
          </a:bodyPr>
          <a:lstStyle/>
          <a:p>
            <a:r>
              <a:rPr lang="en-US" sz="1800" dirty="0"/>
              <a:t>Newton's method was first published in 1685 in </a:t>
            </a:r>
            <a:r>
              <a:rPr lang="en-US" sz="1800" i="1" dirty="0"/>
              <a:t>A Treatise of Algebra both Historical and Practical </a:t>
            </a:r>
            <a:r>
              <a:rPr lang="en-US" sz="1800" dirty="0"/>
              <a:t>by John Wallis.</a:t>
            </a:r>
          </a:p>
          <a:p>
            <a:r>
              <a:rPr lang="en-US" sz="1800" dirty="0"/>
              <a:t>In 1690, </a:t>
            </a:r>
            <a:r>
              <a:rPr lang="en-US" sz="1800" dirty="0">
                <a:solidFill>
                  <a:srgbClr val="0622FF"/>
                </a:solidFill>
              </a:rPr>
              <a:t>Joseph Raphson </a:t>
            </a:r>
            <a:r>
              <a:rPr lang="en-US" sz="1800" dirty="0"/>
              <a:t>published a simplified description in </a:t>
            </a:r>
            <a:r>
              <a:rPr lang="en-US" sz="1800" dirty="0">
                <a:solidFill>
                  <a:srgbClr val="0622FF"/>
                </a:solidFill>
              </a:rPr>
              <a:t>Analysis </a:t>
            </a:r>
            <a:r>
              <a:rPr lang="en-US" sz="1800" dirty="0" err="1">
                <a:solidFill>
                  <a:srgbClr val="0622FF"/>
                </a:solidFill>
              </a:rPr>
              <a:t>Aequationum</a:t>
            </a:r>
            <a:r>
              <a:rPr lang="en-US" sz="1800" dirty="0">
                <a:solidFill>
                  <a:srgbClr val="0622FF"/>
                </a:solidFill>
              </a:rPr>
              <a:t> Universalis</a:t>
            </a:r>
            <a:r>
              <a:rPr lang="en-US" sz="1800" dirty="0"/>
              <a:t>. </a:t>
            </a:r>
          </a:p>
          <a:p>
            <a:r>
              <a:rPr lang="en-US" sz="1800" dirty="0"/>
              <a:t>Raphson also applied the method only to polynomials, but he avoided Newton's tedious rewriting process by extracting each successive correction from the original polynomial. </a:t>
            </a:r>
          </a:p>
          <a:p>
            <a:r>
              <a:rPr lang="en-US" sz="1800" dirty="0"/>
              <a:t>This allowed him to derive a reusable iterative expression for each problem. </a:t>
            </a:r>
          </a:p>
          <a:p>
            <a:r>
              <a:rPr lang="en-US" sz="1800" dirty="0"/>
              <a:t>Finally, in 1740, Thomas Simpson described Newton's method as an iterative method for solving general nonlinear equations using calculus, essentially giving the description above. </a:t>
            </a:r>
          </a:p>
          <a:p>
            <a:r>
              <a:rPr lang="en-US" sz="1800" dirty="0"/>
              <a:t>In the same publication, Simpson also gives the generalization to systems of two equations and notes that Newton's method can be used for solving optimization problems by setting the gradient to zero. </a:t>
            </a:r>
          </a:p>
        </p:txBody>
      </p:sp>
      <p:sp>
        <p:nvSpPr>
          <p:cNvPr id="4" name="TextBox 3">
            <a:extLst>
              <a:ext uri="{FF2B5EF4-FFF2-40B4-BE49-F238E27FC236}">
                <a16:creationId xmlns:a16="http://schemas.microsoft.com/office/drawing/2014/main" id="{66BECA01-795B-534D-92DE-0FD911A1FD6C}"/>
              </a:ext>
            </a:extLst>
          </p:cNvPr>
          <p:cNvSpPr txBox="1"/>
          <p:nvPr/>
        </p:nvSpPr>
        <p:spPr>
          <a:xfrm>
            <a:off x="1024932" y="5345723"/>
            <a:ext cx="10038303" cy="1200329"/>
          </a:xfrm>
          <a:prstGeom prst="rect">
            <a:avLst/>
          </a:prstGeom>
          <a:noFill/>
        </p:spPr>
        <p:txBody>
          <a:bodyPr wrap="square" rtlCol="0">
            <a:spAutoFit/>
          </a:bodyPr>
          <a:lstStyle/>
          <a:p>
            <a:r>
              <a:rPr lang="en-US" dirty="0">
                <a:solidFill>
                  <a:srgbClr val="0F2EFF"/>
                </a:solidFill>
              </a:rPr>
              <a:t>Arthur Cayley in 1879 </a:t>
            </a:r>
            <a:r>
              <a:rPr lang="en-US" dirty="0"/>
              <a:t>in The Newton–Fourier imaginary problem was the </a:t>
            </a:r>
            <a:r>
              <a:rPr lang="en-US" dirty="0">
                <a:solidFill>
                  <a:srgbClr val="0F2EFF"/>
                </a:solidFill>
              </a:rPr>
              <a:t>first to notice the difficulties in generalizing Newton's method to complex roots of polynomials </a:t>
            </a:r>
            <a:r>
              <a:rPr lang="en-US" dirty="0"/>
              <a:t>with degree greater than 2 and complex initial values. This opened the way to the study of the theory of iterations of rational functions. </a:t>
            </a:r>
          </a:p>
          <a:p>
            <a:endParaRPr lang="en-US" dirty="0">
              <a:solidFill>
                <a:srgbClr val="0F2EFF"/>
              </a:solidFill>
            </a:endParaRPr>
          </a:p>
        </p:txBody>
      </p:sp>
      <p:sp>
        <p:nvSpPr>
          <p:cNvPr id="5" name="Right Arrow 4">
            <a:extLst>
              <a:ext uri="{FF2B5EF4-FFF2-40B4-BE49-F238E27FC236}">
                <a16:creationId xmlns:a16="http://schemas.microsoft.com/office/drawing/2014/main" id="{924BFDC7-7823-6542-B100-A538C98E24A0}"/>
              </a:ext>
            </a:extLst>
          </p:cNvPr>
          <p:cNvSpPr/>
          <p:nvPr/>
        </p:nvSpPr>
        <p:spPr>
          <a:xfrm>
            <a:off x="486508" y="5556739"/>
            <a:ext cx="351692"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2807681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5346-DAAA-934F-BBD5-C40B7BF335FD}"/>
              </a:ext>
            </a:extLst>
          </p:cNvPr>
          <p:cNvSpPr>
            <a:spLocks noGrp="1"/>
          </p:cNvSpPr>
          <p:nvPr>
            <p:ph type="title"/>
          </p:nvPr>
        </p:nvSpPr>
        <p:spPr>
          <a:xfrm>
            <a:off x="191756" y="294786"/>
            <a:ext cx="4437185" cy="1325563"/>
          </a:xfrm>
        </p:spPr>
        <p:txBody>
          <a:bodyPr>
            <a:normAutofit/>
          </a:bodyPr>
          <a:lstStyle/>
          <a:p>
            <a:r>
              <a:rPr lang="en-US" sz="3600" dirty="0"/>
              <a:t>Newton’s Method: Real-Valued Functions</a:t>
            </a:r>
          </a:p>
        </p:txBody>
      </p:sp>
      <p:pic>
        <p:nvPicPr>
          <p:cNvPr id="5" name="Picture 4">
            <a:extLst>
              <a:ext uri="{FF2B5EF4-FFF2-40B4-BE49-F238E27FC236}">
                <a16:creationId xmlns:a16="http://schemas.microsoft.com/office/drawing/2014/main" id="{1CB78499-4B96-8042-9041-AE35ED03CFEF}"/>
              </a:ext>
            </a:extLst>
          </p:cNvPr>
          <p:cNvPicPr>
            <a:picLocks noChangeAspect="1"/>
          </p:cNvPicPr>
          <p:nvPr/>
        </p:nvPicPr>
        <p:blipFill>
          <a:blip r:embed="rId2"/>
          <a:stretch>
            <a:fillRect/>
          </a:stretch>
        </p:blipFill>
        <p:spPr>
          <a:xfrm>
            <a:off x="4628941" y="1246798"/>
            <a:ext cx="7315200" cy="5105400"/>
          </a:xfrm>
          <a:prstGeom prst="rect">
            <a:avLst/>
          </a:prstGeom>
        </p:spPr>
      </p:pic>
      <p:cxnSp>
        <p:nvCxnSpPr>
          <p:cNvPr id="4" name="Straight Arrow Connector 3">
            <a:extLst>
              <a:ext uri="{FF2B5EF4-FFF2-40B4-BE49-F238E27FC236}">
                <a16:creationId xmlns:a16="http://schemas.microsoft.com/office/drawing/2014/main" id="{D029D220-1039-D949-8623-B1B08FB3A220}"/>
              </a:ext>
            </a:extLst>
          </p:cNvPr>
          <p:cNvCxnSpPr/>
          <p:nvPr/>
        </p:nvCxnSpPr>
        <p:spPr>
          <a:xfrm flipV="1">
            <a:off x="1191802" y="2250043"/>
            <a:ext cx="0" cy="18390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83A074E-218F-FE46-8720-0EF8E1D518E1}"/>
              </a:ext>
            </a:extLst>
          </p:cNvPr>
          <p:cNvCxnSpPr>
            <a:cxnSpLocks/>
          </p:cNvCxnSpPr>
          <p:nvPr/>
        </p:nvCxnSpPr>
        <p:spPr>
          <a:xfrm rot="5400000" flipV="1">
            <a:off x="1662699" y="2597649"/>
            <a:ext cx="0" cy="18390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BA35AD4-C7B0-1A41-B744-B34EC3069D36}"/>
              </a:ext>
            </a:extLst>
          </p:cNvPr>
          <p:cNvSpPr txBox="1"/>
          <p:nvPr/>
        </p:nvSpPr>
        <p:spPr>
          <a:xfrm>
            <a:off x="616448" y="2630184"/>
            <a:ext cx="575351" cy="369332"/>
          </a:xfrm>
          <a:prstGeom prst="rect">
            <a:avLst/>
          </a:prstGeom>
          <a:noFill/>
        </p:spPr>
        <p:txBody>
          <a:bodyPr wrap="square" rtlCol="0">
            <a:spAutoFit/>
          </a:bodyPr>
          <a:lstStyle/>
          <a:p>
            <a:pPr algn="r"/>
            <a:r>
              <a:rPr lang="en-US" i="1" dirty="0">
                <a:latin typeface="Times New Roman" panose="02020603050405020304" pitchFamily="18" charset="0"/>
                <a:cs typeface="Times New Roman" panose="02020603050405020304" pitchFamily="18" charset="0"/>
              </a:rPr>
              <a:t>f(x)</a:t>
            </a:r>
          </a:p>
        </p:txBody>
      </p:sp>
      <p:sp>
        <p:nvSpPr>
          <p:cNvPr id="8" name="TextBox 7">
            <a:extLst>
              <a:ext uri="{FF2B5EF4-FFF2-40B4-BE49-F238E27FC236}">
                <a16:creationId xmlns:a16="http://schemas.microsoft.com/office/drawing/2014/main" id="{5D065415-E942-9341-B631-8882BA45005F}"/>
              </a:ext>
            </a:extLst>
          </p:cNvPr>
          <p:cNvSpPr txBox="1"/>
          <p:nvPr/>
        </p:nvSpPr>
        <p:spPr>
          <a:xfrm>
            <a:off x="1551398" y="3719786"/>
            <a:ext cx="452063"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x</a:t>
            </a:r>
          </a:p>
        </p:txBody>
      </p:sp>
      <p:cxnSp>
        <p:nvCxnSpPr>
          <p:cNvPr id="10" name="Curved Connector 9">
            <a:extLst>
              <a:ext uri="{FF2B5EF4-FFF2-40B4-BE49-F238E27FC236}">
                <a16:creationId xmlns:a16="http://schemas.microsoft.com/office/drawing/2014/main" id="{A0EDE6CD-4690-8540-84FB-6C03CED092B5}"/>
              </a:ext>
            </a:extLst>
          </p:cNvPr>
          <p:cNvCxnSpPr/>
          <p:nvPr/>
        </p:nvCxnSpPr>
        <p:spPr>
          <a:xfrm>
            <a:off x="1047964" y="2455524"/>
            <a:ext cx="1362384" cy="1343974"/>
          </a:xfrm>
          <a:prstGeom prst="curvedConnector3">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56E09A3-1724-4B40-9A86-1A040B0AF7CE}"/>
              </a:ext>
            </a:extLst>
          </p:cNvPr>
          <p:cNvSpPr>
            <a:spLocks noChangeAspect="1"/>
          </p:cNvSpPr>
          <p:nvPr/>
        </p:nvSpPr>
        <p:spPr>
          <a:xfrm>
            <a:off x="1816809" y="3457594"/>
            <a:ext cx="91440" cy="914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443CB4-6732-F74C-B2CC-AD090A3C19C4}"/>
              </a:ext>
            </a:extLst>
          </p:cNvPr>
          <p:cNvSpPr txBox="1"/>
          <p:nvPr/>
        </p:nvSpPr>
        <p:spPr>
          <a:xfrm>
            <a:off x="568447" y="4394183"/>
            <a:ext cx="887656" cy="307777"/>
          </a:xfrm>
          <a:prstGeom prst="rect">
            <a:avLst/>
          </a:prstGeom>
          <a:noFill/>
        </p:spPr>
        <p:txBody>
          <a:bodyPr wrap="square" rtlCol="0">
            <a:spAutoFit/>
          </a:bodyPr>
          <a:lstStyle/>
          <a:p>
            <a:pPr algn="ctr"/>
            <a:r>
              <a:rPr lang="en-US" sz="1400" dirty="0"/>
              <a:t>Root</a:t>
            </a:r>
          </a:p>
        </p:txBody>
      </p:sp>
      <p:cxnSp>
        <p:nvCxnSpPr>
          <p:cNvPr id="14" name="Straight Arrow Connector 13">
            <a:extLst>
              <a:ext uri="{FF2B5EF4-FFF2-40B4-BE49-F238E27FC236}">
                <a16:creationId xmlns:a16="http://schemas.microsoft.com/office/drawing/2014/main" id="{BBF9E425-1BBD-914C-8B8A-DF5A6E9F5EBC}"/>
              </a:ext>
            </a:extLst>
          </p:cNvPr>
          <p:cNvCxnSpPr>
            <a:cxnSpLocks/>
          </p:cNvCxnSpPr>
          <p:nvPr/>
        </p:nvCxnSpPr>
        <p:spPr>
          <a:xfrm flipV="1">
            <a:off x="1245676" y="3604219"/>
            <a:ext cx="550725" cy="845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CEAC84-F21A-4842-81A7-AADD81160CDC}"/>
              </a:ext>
            </a:extLst>
          </p:cNvPr>
          <p:cNvCxnSpPr>
            <a:cxnSpLocks/>
          </p:cNvCxnSpPr>
          <p:nvPr/>
        </p:nvCxnSpPr>
        <p:spPr>
          <a:xfrm>
            <a:off x="1456103" y="2596352"/>
            <a:ext cx="954245" cy="9144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0770492-56BE-D940-A136-4D45CB3EB407}"/>
              </a:ext>
            </a:extLst>
          </p:cNvPr>
          <p:cNvSpPr>
            <a:spLocks noChangeAspect="1"/>
          </p:cNvSpPr>
          <p:nvPr/>
        </p:nvSpPr>
        <p:spPr>
          <a:xfrm>
            <a:off x="1450882" y="2594470"/>
            <a:ext cx="91440" cy="91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5C0F69F-4158-7943-A75D-64A1B2DBA219}"/>
              </a:ext>
            </a:extLst>
          </p:cNvPr>
          <p:cNvSpPr txBox="1"/>
          <p:nvPr/>
        </p:nvSpPr>
        <p:spPr>
          <a:xfrm>
            <a:off x="1450882" y="2312159"/>
            <a:ext cx="1538897" cy="307777"/>
          </a:xfrm>
          <a:prstGeom prst="rect">
            <a:avLst/>
          </a:prstGeom>
          <a:noFill/>
        </p:spPr>
        <p:txBody>
          <a:bodyPr wrap="square" rtlCol="0">
            <a:spAutoFit/>
          </a:bodyPr>
          <a:lstStyle/>
          <a:p>
            <a:r>
              <a:rPr lang="en-US" sz="1400" dirty="0"/>
              <a:t>Starting Value</a:t>
            </a:r>
          </a:p>
        </p:txBody>
      </p:sp>
      <p:sp>
        <p:nvSpPr>
          <p:cNvPr id="25" name="Oval 24">
            <a:extLst>
              <a:ext uri="{FF2B5EF4-FFF2-40B4-BE49-F238E27FC236}">
                <a16:creationId xmlns:a16="http://schemas.microsoft.com/office/drawing/2014/main" id="{A2FD3069-64D4-CD41-98A9-48002E8E1A9F}"/>
              </a:ext>
            </a:extLst>
          </p:cNvPr>
          <p:cNvSpPr>
            <a:spLocks noChangeAspect="1"/>
          </p:cNvSpPr>
          <p:nvPr/>
        </p:nvSpPr>
        <p:spPr>
          <a:xfrm>
            <a:off x="2359132" y="3457594"/>
            <a:ext cx="91440" cy="914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69A09D9-3B16-FD4B-8A3E-B2C9DE2F7F9C}"/>
              </a:ext>
            </a:extLst>
          </p:cNvPr>
          <p:cNvSpPr txBox="1"/>
          <p:nvPr/>
        </p:nvSpPr>
        <p:spPr>
          <a:xfrm>
            <a:off x="2268955" y="3149817"/>
            <a:ext cx="2218593" cy="307777"/>
          </a:xfrm>
          <a:prstGeom prst="rect">
            <a:avLst/>
          </a:prstGeom>
          <a:noFill/>
        </p:spPr>
        <p:txBody>
          <a:bodyPr wrap="square" rtlCol="0">
            <a:spAutoFit/>
          </a:bodyPr>
          <a:lstStyle/>
          <a:p>
            <a:r>
              <a:rPr lang="en-US" sz="1400" dirty="0"/>
              <a:t>First Approximation to root</a:t>
            </a:r>
          </a:p>
        </p:txBody>
      </p:sp>
      <p:sp>
        <p:nvSpPr>
          <p:cNvPr id="27" name="TextBox 26">
            <a:extLst>
              <a:ext uri="{FF2B5EF4-FFF2-40B4-BE49-F238E27FC236}">
                <a16:creationId xmlns:a16="http://schemas.microsoft.com/office/drawing/2014/main" id="{B6F4B852-0307-B34E-9FE8-B7781F3AC17C}"/>
              </a:ext>
            </a:extLst>
          </p:cNvPr>
          <p:cNvSpPr txBox="1"/>
          <p:nvPr/>
        </p:nvSpPr>
        <p:spPr>
          <a:xfrm>
            <a:off x="1777429" y="2685910"/>
            <a:ext cx="1294544" cy="307777"/>
          </a:xfrm>
          <a:prstGeom prst="rect">
            <a:avLst/>
          </a:prstGeom>
          <a:noFill/>
        </p:spPr>
        <p:txBody>
          <a:bodyPr wrap="square" rtlCol="0">
            <a:spAutoFit/>
          </a:bodyPr>
          <a:lstStyle/>
          <a:p>
            <a:r>
              <a:rPr lang="en-US" sz="1400" dirty="0"/>
              <a:t>Tangent Line</a:t>
            </a:r>
          </a:p>
        </p:txBody>
      </p:sp>
    </p:spTree>
    <p:extLst>
      <p:ext uri="{BB962C8B-B14F-4D97-AF65-F5344CB8AC3E}">
        <p14:creationId xmlns:p14="http://schemas.microsoft.com/office/powerpoint/2010/main" val="106465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7C7A-8D58-2647-9311-4D42AFDA3C75}"/>
              </a:ext>
            </a:extLst>
          </p:cNvPr>
          <p:cNvSpPr>
            <a:spLocks noGrp="1"/>
          </p:cNvSpPr>
          <p:nvPr>
            <p:ph type="title"/>
          </p:nvPr>
        </p:nvSpPr>
        <p:spPr/>
        <p:txBody>
          <a:bodyPr/>
          <a:lstStyle/>
          <a:p>
            <a:r>
              <a:rPr lang="en-US" dirty="0"/>
              <a:t>Origin of Newton’s Method</a:t>
            </a:r>
          </a:p>
        </p:txBody>
      </p:sp>
      <p:pic>
        <p:nvPicPr>
          <p:cNvPr id="5" name="Picture 4">
            <a:extLst>
              <a:ext uri="{FF2B5EF4-FFF2-40B4-BE49-F238E27FC236}">
                <a16:creationId xmlns:a16="http://schemas.microsoft.com/office/drawing/2014/main" id="{8C999517-4622-274C-AB16-9529D4C7DD59}"/>
              </a:ext>
            </a:extLst>
          </p:cNvPr>
          <p:cNvPicPr>
            <a:picLocks noChangeAspect="1"/>
          </p:cNvPicPr>
          <p:nvPr/>
        </p:nvPicPr>
        <p:blipFill rotWithShape="1">
          <a:blip r:embed="rId2"/>
          <a:srcRect r="62248"/>
          <a:stretch/>
        </p:blipFill>
        <p:spPr>
          <a:xfrm>
            <a:off x="1931377" y="1733393"/>
            <a:ext cx="2560236" cy="4025900"/>
          </a:xfrm>
          <a:prstGeom prst="rect">
            <a:avLst/>
          </a:prstGeom>
        </p:spPr>
      </p:pic>
      <p:pic>
        <p:nvPicPr>
          <p:cNvPr id="7" name="Picture 6">
            <a:extLst>
              <a:ext uri="{FF2B5EF4-FFF2-40B4-BE49-F238E27FC236}">
                <a16:creationId xmlns:a16="http://schemas.microsoft.com/office/drawing/2014/main" id="{90ADD6BF-489D-2640-A2DA-2577069DB24A}"/>
              </a:ext>
            </a:extLst>
          </p:cNvPr>
          <p:cNvPicPr>
            <a:picLocks noChangeAspect="1"/>
          </p:cNvPicPr>
          <p:nvPr/>
        </p:nvPicPr>
        <p:blipFill>
          <a:blip r:embed="rId3"/>
          <a:stretch>
            <a:fillRect/>
          </a:stretch>
        </p:blipFill>
        <p:spPr>
          <a:xfrm>
            <a:off x="5138057" y="2055725"/>
            <a:ext cx="4267200" cy="3048000"/>
          </a:xfrm>
          <a:prstGeom prst="rect">
            <a:avLst/>
          </a:prstGeom>
        </p:spPr>
      </p:pic>
    </p:spTree>
    <p:extLst>
      <p:ext uri="{BB962C8B-B14F-4D97-AF65-F5344CB8AC3E}">
        <p14:creationId xmlns:p14="http://schemas.microsoft.com/office/powerpoint/2010/main" val="39917847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CC5CF-F38B-9A4D-85F3-1C38009B56D4}"/>
              </a:ext>
            </a:extLst>
          </p:cNvPr>
          <p:cNvSpPr>
            <a:spLocks noGrp="1"/>
          </p:cNvSpPr>
          <p:nvPr>
            <p:ph type="title"/>
          </p:nvPr>
        </p:nvSpPr>
        <p:spPr/>
        <p:txBody>
          <a:bodyPr/>
          <a:lstStyle/>
          <a:p>
            <a:r>
              <a:rPr lang="en-US" dirty="0"/>
              <a:t>Origin of Newton’s Method</a:t>
            </a:r>
          </a:p>
        </p:txBody>
      </p:sp>
      <p:pic>
        <p:nvPicPr>
          <p:cNvPr id="7" name="Picture 6">
            <a:extLst>
              <a:ext uri="{FF2B5EF4-FFF2-40B4-BE49-F238E27FC236}">
                <a16:creationId xmlns:a16="http://schemas.microsoft.com/office/drawing/2014/main" id="{01826328-5AFF-7C41-850C-58E2C42368F0}"/>
              </a:ext>
            </a:extLst>
          </p:cNvPr>
          <p:cNvPicPr>
            <a:picLocks noChangeAspect="1"/>
          </p:cNvPicPr>
          <p:nvPr/>
        </p:nvPicPr>
        <p:blipFill>
          <a:blip r:embed="rId2"/>
          <a:stretch>
            <a:fillRect/>
          </a:stretch>
        </p:blipFill>
        <p:spPr>
          <a:xfrm>
            <a:off x="757813" y="1874506"/>
            <a:ext cx="6233673" cy="3722425"/>
          </a:xfrm>
          <a:prstGeom prst="rect">
            <a:avLst/>
          </a:prstGeom>
        </p:spPr>
      </p:pic>
      <p:pic>
        <p:nvPicPr>
          <p:cNvPr id="9" name="Picture 8">
            <a:extLst>
              <a:ext uri="{FF2B5EF4-FFF2-40B4-BE49-F238E27FC236}">
                <a16:creationId xmlns:a16="http://schemas.microsoft.com/office/drawing/2014/main" id="{2F5D3F38-C54C-E640-B918-73763C795B2B}"/>
              </a:ext>
            </a:extLst>
          </p:cNvPr>
          <p:cNvPicPr>
            <a:picLocks noChangeAspect="1"/>
          </p:cNvPicPr>
          <p:nvPr/>
        </p:nvPicPr>
        <p:blipFill>
          <a:blip r:embed="rId3"/>
          <a:stretch>
            <a:fillRect/>
          </a:stretch>
        </p:blipFill>
        <p:spPr>
          <a:xfrm>
            <a:off x="7288404" y="2116016"/>
            <a:ext cx="4267200" cy="3048000"/>
          </a:xfrm>
          <a:prstGeom prst="rect">
            <a:avLst/>
          </a:prstGeom>
        </p:spPr>
      </p:pic>
    </p:spTree>
    <p:extLst>
      <p:ext uri="{BB962C8B-B14F-4D97-AF65-F5344CB8AC3E}">
        <p14:creationId xmlns:p14="http://schemas.microsoft.com/office/powerpoint/2010/main" val="3333334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011C-44CB-1346-BD3E-5D42C074293F}"/>
              </a:ext>
            </a:extLst>
          </p:cNvPr>
          <p:cNvSpPr>
            <a:spLocks noGrp="1"/>
          </p:cNvSpPr>
          <p:nvPr>
            <p:ph type="title"/>
          </p:nvPr>
        </p:nvSpPr>
        <p:spPr/>
        <p:txBody>
          <a:bodyPr/>
          <a:lstStyle/>
          <a:p>
            <a:r>
              <a:rPr lang="en-US" dirty="0"/>
              <a:t>Origin of Newton’s Method</a:t>
            </a:r>
          </a:p>
        </p:txBody>
      </p:sp>
      <p:pic>
        <p:nvPicPr>
          <p:cNvPr id="5" name="Picture 4">
            <a:extLst>
              <a:ext uri="{FF2B5EF4-FFF2-40B4-BE49-F238E27FC236}">
                <a16:creationId xmlns:a16="http://schemas.microsoft.com/office/drawing/2014/main" id="{1EAE82EF-FA9D-D64D-92E9-0DFA752563A9}"/>
              </a:ext>
            </a:extLst>
          </p:cNvPr>
          <p:cNvPicPr>
            <a:picLocks noChangeAspect="1"/>
          </p:cNvPicPr>
          <p:nvPr/>
        </p:nvPicPr>
        <p:blipFill>
          <a:blip r:embed="rId2"/>
          <a:stretch>
            <a:fillRect/>
          </a:stretch>
        </p:blipFill>
        <p:spPr>
          <a:xfrm>
            <a:off x="703943" y="1947497"/>
            <a:ext cx="6604000" cy="4229100"/>
          </a:xfrm>
          <a:prstGeom prst="rect">
            <a:avLst/>
          </a:prstGeom>
        </p:spPr>
      </p:pic>
      <p:pic>
        <p:nvPicPr>
          <p:cNvPr id="7" name="Picture 6">
            <a:extLst>
              <a:ext uri="{FF2B5EF4-FFF2-40B4-BE49-F238E27FC236}">
                <a16:creationId xmlns:a16="http://schemas.microsoft.com/office/drawing/2014/main" id="{A7E002C1-208D-824E-B6A9-2DB09C0C848F}"/>
              </a:ext>
            </a:extLst>
          </p:cNvPr>
          <p:cNvPicPr>
            <a:picLocks noChangeAspect="1"/>
          </p:cNvPicPr>
          <p:nvPr/>
        </p:nvPicPr>
        <p:blipFill>
          <a:blip r:embed="rId3"/>
          <a:stretch>
            <a:fillRect/>
          </a:stretch>
        </p:blipFill>
        <p:spPr>
          <a:xfrm>
            <a:off x="7398936" y="2055725"/>
            <a:ext cx="4267200" cy="3048000"/>
          </a:xfrm>
          <a:prstGeom prst="rect">
            <a:avLst/>
          </a:prstGeom>
        </p:spPr>
      </p:pic>
    </p:spTree>
    <p:extLst>
      <p:ext uri="{BB962C8B-B14F-4D97-AF65-F5344CB8AC3E}">
        <p14:creationId xmlns:p14="http://schemas.microsoft.com/office/powerpoint/2010/main" val="3579099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CB8E-3797-314D-B3E0-4D664B34A04A}"/>
              </a:ext>
            </a:extLst>
          </p:cNvPr>
          <p:cNvSpPr>
            <a:spLocks noGrp="1"/>
          </p:cNvSpPr>
          <p:nvPr>
            <p:ph type="title"/>
          </p:nvPr>
        </p:nvSpPr>
        <p:spPr/>
        <p:txBody>
          <a:bodyPr/>
          <a:lstStyle/>
          <a:p>
            <a:r>
              <a:rPr lang="en-US" dirty="0"/>
              <a:t>Some </a:t>
            </a:r>
            <a:r>
              <a:rPr lang="en-US" dirty="0" err="1"/>
              <a:t>Difficuilties</a:t>
            </a:r>
            <a:r>
              <a:rPr lang="en-US" dirty="0"/>
              <a:t> with Newton’s Method</a:t>
            </a:r>
          </a:p>
        </p:txBody>
      </p:sp>
      <p:grpSp>
        <p:nvGrpSpPr>
          <p:cNvPr id="8" name="Group 7">
            <a:extLst>
              <a:ext uri="{FF2B5EF4-FFF2-40B4-BE49-F238E27FC236}">
                <a16:creationId xmlns:a16="http://schemas.microsoft.com/office/drawing/2014/main" id="{36BB6379-B3E4-3A43-A014-424B9E4DCB64}"/>
              </a:ext>
            </a:extLst>
          </p:cNvPr>
          <p:cNvGrpSpPr/>
          <p:nvPr/>
        </p:nvGrpSpPr>
        <p:grpSpPr>
          <a:xfrm>
            <a:off x="2268659" y="1732271"/>
            <a:ext cx="7654681" cy="4336235"/>
            <a:chOff x="2268659" y="1732271"/>
            <a:chExt cx="7654681" cy="4336235"/>
          </a:xfrm>
        </p:grpSpPr>
        <p:pic>
          <p:nvPicPr>
            <p:cNvPr id="5" name="Picture 4">
              <a:extLst>
                <a:ext uri="{FF2B5EF4-FFF2-40B4-BE49-F238E27FC236}">
                  <a16:creationId xmlns:a16="http://schemas.microsoft.com/office/drawing/2014/main" id="{167C1F04-0E38-C745-B6F3-807A5E17CF35}"/>
                </a:ext>
              </a:extLst>
            </p:cNvPr>
            <p:cNvPicPr>
              <a:picLocks noChangeAspect="1"/>
            </p:cNvPicPr>
            <p:nvPr/>
          </p:nvPicPr>
          <p:blipFill>
            <a:blip r:embed="rId2"/>
            <a:stretch>
              <a:fillRect/>
            </a:stretch>
          </p:blipFill>
          <p:spPr>
            <a:xfrm>
              <a:off x="2268659" y="1789996"/>
              <a:ext cx="7654681" cy="4278510"/>
            </a:xfrm>
            <a:prstGeom prst="rect">
              <a:avLst/>
            </a:prstGeom>
          </p:spPr>
        </p:pic>
        <p:sp>
          <p:nvSpPr>
            <p:cNvPr id="6" name="Rectangle 5">
              <a:extLst>
                <a:ext uri="{FF2B5EF4-FFF2-40B4-BE49-F238E27FC236}">
                  <a16:creationId xmlns:a16="http://schemas.microsoft.com/office/drawing/2014/main" id="{D86622A1-318C-614E-A6CC-43678CCA61E1}"/>
                </a:ext>
              </a:extLst>
            </p:cNvPr>
            <p:cNvSpPr/>
            <p:nvPr/>
          </p:nvSpPr>
          <p:spPr>
            <a:xfrm>
              <a:off x="4340888" y="1732271"/>
              <a:ext cx="559358" cy="281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7" name="Rectangle 6">
              <a:extLst>
                <a:ext uri="{FF2B5EF4-FFF2-40B4-BE49-F238E27FC236}">
                  <a16:creationId xmlns:a16="http://schemas.microsoft.com/office/drawing/2014/main" id="{6EB83FAC-95F1-2440-B621-1CA880993470}"/>
                </a:ext>
              </a:extLst>
            </p:cNvPr>
            <p:cNvSpPr/>
            <p:nvPr/>
          </p:nvSpPr>
          <p:spPr>
            <a:xfrm>
              <a:off x="3781530" y="4844376"/>
              <a:ext cx="559358" cy="281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grpSp>
      <p:sp>
        <p:nvSpPr>
          <p:cNvPr id="9" name="Rectangle 8">
            <a:extLst>
              <a:ext uri="{FF2B5EF4-FFF2-40B4-BE49-F238E27FC236}">
                <a16:creationId xmlns:a16="http://schemas.microsoft.com/office/drawing/2014/main" id="{326AEA64-965E-F343-95AD-81C253EB6A2B}"/>
              </a:ext>
            </a:extLst>
          </p:cNvPr>
          <p:cNvSpPr/>
          <p:nvPr/>
        </p:nvSpPr>
        <p:spPr>
          <a:xfrm>
            <a:off x="4340888" y="4266131"/>
            <a:ext cx="1376625" cy="2813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282959-9884-A84F-A3D8-591035BCF6A2}"/>
              </a:ext>
            </a:extLst>
          </p:cNvPr>
          <p:cNvSpPr/>
          <p:nvPr/>
        </p:nvSpPr>
        <p:spPr>
          <a:xfrm>
            <a:off x="2268659" y="2085654"/>
            <a:ext cx="4275979" cy="1530849"/>
          </a:xfrm>
          <a:prstGeom prst="rect">
            <a:avLst/>
          </a:prstGeom>
          <a:noFill/>
          <a:ln>
            <a:solidFill>
              <a:srgbClr val="0E0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0E59CC1A-77D1-3746-979C-3092F4CB05F6}"/>
              </a:ext>
            </a:extLst>
          </p:cNvPr>
          <p:cNvSpPr/>
          <p:nvPr/>
        </p:nvSpPr>
        <p:spPr>
          <a:xfrm>
            <a:off x="1736333" y="2995738"/>
            <a:ext cx="44178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32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30087-C814-344F-A66D-CA74123DD129}"/>
              </a:ext>
            </a:extLst>
          </p:cNvPr>
          <p:cNvSpPr>
            <a:spLocks noGrp="1"/>
          </p:cNvSpPr>
          <p:nvPr>
            <p:ph type="title"/>
          </p:nvPr>
        </p:nvSpPr>
        <p:spPr/>
        <p:txBody>
          <a:bodyPr/>
          <a:lstStyle/>
          <a:p>
            <a:r>
              <a:rPr lang="en-US" dirty="0"/>
              <a:t>“Non-Chaotic” Basins of Attraction</a:t>
            </a:r>
          </a:p>
        </p:txBody>
      </p:sp>
      <p:pic>
        <p:nvPicPr>
          <p:cNvPr id="5" name="Content Placeholder 4">
            <a:extLst>
              <a:ext uri="{FF2B5EF4-FFF2-40B4-BE49-F238E27FC236}">
                <a16:creationId xmlns:a16="http://schemas.microsoft.com/office/drawing/2014/main" id="{0FE68C53-0FFF-F241-80B0-F5DE12A69209}"/>
              </a:ext>
            </a:extLst>
          </p:cNvPr>
          <p:cNvPicPr>
            <a:picLocks noGrp="1" noChangeAspect="1"/>
          </p:cNvPicPr>
          <p:nvPr>
            <p:ph idx="1"/>
          </p:nvPr>
        </p:nvPicPr>
        <p:blipFill>
          <a:blip r:embed="rId2"/>
          <a:stretch>
            <a:fillRect/>
          </a:stretch>
        </p:blipFill>
        <p:spPr>
          <a:xfrm>
            <a:off x="1869526" y="1825625"/>
            <a:ext cx="8452947" cy="4351338"/>
          </a:xfrm>
        </p:spPr>
      </p:pic>
      <p:sp>
        <p:nvSpPr>
          <p:cNvPr id="3" name="TextBox 2">
            <a:extLst>
              <a:ext uri="{FF2B5EF4-FFF2-40B4-BE49-F238E27FC236}">
                <a16:creationId xmlns:a16="http://schemas.microsoft.com/office/drawing/2014/main" id="{9907C883-0383-5A4C-BE9D-E1FD78E7EA3B}"/>
              </a:ext>
            </a:extLst>
          </p:cNvPr>
          <p:cNvSpPr txBox="1"/>
          <p:nvPr/>
        </p:nvSpPr>
        <p:spPr>
          <a:xfrm>
            <a:off x="1736333" y="6176963"/>
            <a:ext cx="8167955" cy="523220"/>
          </a:xfrm>
          <a:prstGeom prst="rect">
            <a:avLst/>
          </a:prstGeom>
          <a:noFill/>
        </p:spPr>
        <p:txBody>
          <a:bodyPr wrap="square" rtlCol="0">
            <a:spAutoFit/>
          </a:bodyPr>
          <a:lstStyle/>
          <a:p>
            <a:pPr algn="ctr"/>
            <a:r>
              <a:rPr lang="en-US" sz="2800" dirty="0">
                <a:solidFill>
                  <a:srgbClr val="0622FF"/>
                </a:solidFill>
              </a:rPr>
              <a:t>We will discuss this in more detail soon!</a:t>
            </a:r>
          </a:p>
        </p:txBody>
      </p:sp>
    </p:spTree>
    <p:extLst>
      <p:ext uri="{BB962C8B-B14F-4D97-AF65-F5344CB8AC3E}">
        <p14:creationId xmlns:p14="http://schemas.microsoft.com/office/powerpoint/2010/main" val="469201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26A9681-E372-8248-A58C-640A5B5FE32F}"/>
              </a:ext>
            </a:extLst>
          </p:cNvPr>
          <p:cNvGrpSpPr/>
          <p:nvPr/>
        </p:nvGrpSpPr>
        <p:grpSpPr>
          <a:xfrm>
            <a:off x="7553011" y="2015307"/>
            <a:ext cx="3292274" cy="3968513"/>
            <a:chOff x="7553011" y="2015307"/>
            <a:chExt cx="3292274" cy="3968513"/>
          </a:xfrm>
        </p:grpSpPr>
        <p:sp>
          <p:nvSpPr>
            <p:cNvPr id="3" name="Triangle 2">
              <a:extLst>
                <a:ext uri="{FF2B5EF4-FFF2-40B4-BE49-F238E27FC236}">
                  <a16:creationId xmlns:a16="http://schemas.microsoft.com/office/drawing/2014/main" id="{2D75399B-927A-DD42-ABF9-0B8780F9091D}"/>
                </a:ext>
              </a:extLst>
            </p:cNvPr>
            <p:cNvSpPr/>
            <p:nvPr/>
          </p:nvSpPr>
          <p:spPr>
            <a:xfrm rot="16200000">
              <a:off x="8024660" y="3528675"/>
              <a:ext cx="3273521" cy="93784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062B07-AA50-354D-9887-9C28EC4D0604}"/>
                </a:ext>
              </a:extLst>
            </p:cNvPr>
            <p:cNvSpPr/>
            <p:nvPr/>
          </p:nvSpPr>
          <p:spPr>
            <a:xfrm>
              <a:off x="10130344" y="2360837"/>
              <a:ext cx="714941" cy="327352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D352375E-C57A-A745-B0E8-4BB9F7B2200B}"/>
                </a:ext>
              </a:extLst>
            </p:cNvPr>
            <p:cNvSpPr/>
            <p:nvPr/>
          </p:nvSpPr>
          <p:spPr>
            <a:xfrm rot="18010513">
              <a:off x="8367024" y="2509155"/>
              <a:ext cx="1854427" cy="866732"/>
            </a:xfrm>
            <a:prstGeom prst="triangle">
              <a:avLst>
                <a:gd name="adj" fmla="val 72309"/>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5B9179-4771-5A4D-ACDE-071FC73B494C}"/>
                </a:ext>
              </a:extLst>
            </p:cNvPr>
            <p:cNvSpPr/>
            <p:nvPr/>
          </p:nvSpPr>
          <p:spPr>
            <a:xfrm>
              <a:off x="7553011" y="2360837"/>
              <a:ext cx="1639486" cy="1676143"/>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A44EA18E-E9FE-3043-B2AA-EE03129EFC02}"/>
                </a:ext>
              </a:extLst>
            </p:cNvPr>
            <p:cNvSpPr/>
            <p:nvPr/>
          </p:nvSpPr>
          <p:spPr>
            <a:xfrm rot="3589487" flipV="1">
              <a:off x="8378030" y="4623241"/>
              <a:ext cx="1854427" cy="866732"/>
            </a:xfrm>
            <a:prstGeom prst="triangle">
              <a:avLst>
                <a:gd name="adj" fmla="val 72309"/>
              </a:avLst>
            </a:prstGeom>
            <a:solidFill>
              <a:srgbClr val="0F2EFF">
                <a:alpha val="78824"/>
              </a:srgbClr>
            </a:solidFill>
            <a:ln>
              <a:solidFill>
                <a:srgbClr val="0F2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8A2918A-C78B-AF40-868C-21DC6F2B40D2}"/>
                </a:ext>
              </a:extLst>
            </p:cNvPr>
            <p:cNvSpPr/>
            <p:nvPr/>
          </p:nvSpPr>
          <p:spPr>
            <a:xfrm>
              <a:off x="7558143" y="3985668"/>
              <a:ext cx="1639486" cy="1645920"/>
            </a:xfrm>
            <a:prstGeom prst="rect">
              <a:avLst/>
            </a:prstGeom>
            <a:solidFill>
              <a:srgbClr val="0F2EFF">
                <a:alpha val="78824"/>
              </a:srgbClr>
            </a:solidFill>
            <a:ln>
              <a:solidFill>
                <a:srgbClr val="0F2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F0BDC41-9A88-BB4D-87C7-B8675188D51C}"/>
              </a:ext>
            </a:extLst>
          </p:cNvPr>
          <p:cNvSpPr>
            <a:spLocks noGrp="1"/>
          </p:cNvSpPr>
          <p:nvPr>
            <p:ph type="title"/>
          </p:nvPr>
        </p:nvSpPr>
        <p:spPr/>
        <p:txBody>
          <a:bodyPr/>
          <a:lstStyle/>
          <a:p>
            <a:r>
              <a:rPr lang="en-US" dirty="0"/>
              <a:t>Newton’s Fractal for: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z</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z</a:t>
            </a:r>
            <a:r>
              <a:rPr lang="en-US" i="1" baseline="30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- 1</a:t>
            </a:r>
          </a:p>
        </p:txBody>
      </p:sp>
      <p:sp>
        <p:nvSpPr>
          <p:cNvPr id="6" name="Rectangle 5">
            <a:extLst>
              <a:ext uri="{FF2B5EF4-FFF2-40B4-BE49-F238E27FC236}">
                <a16:creationId xmlns:a16="http://schemas.microsoft.com/office/drawing/2014/main" id="{9A055668-A0E7-154C-90FB-1060CE49394A}"/>
              </a:ext>
            </a:extLst>
          </p:cNvPr>
          <p:cNvSpPr/>
          <p:nvPr/>
        </p:nvSpPr>
        <p:spPr>
          <a:xfrm>
            <a:off x="3436536" y="2964264"/>
            <a:ext cx="3687745" cy="291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DDD5E2D-6486-4640-9F96-F20CB6C79799}"/>
              </a:ext>
            </a:extLst>
          </p:cNvPr>
          <p:cNvGrpSpPr/>
          <p:nvPr/>
        </p:nvGrpSpPr>
        <p:grpSpPr>
          <a:xfrm>
            <a:off x="1016628" y="2206869"/>
            <a:ext cx="6242189" cy="3429000"/>
            <a:chOff x="1016628" y="2206869"/>
            <a:chExt cx="6242189" cy="3429000"/>
          </a:xfrm>
        </p:grpSpPr>
        <p:pic>
          <p:nvPicPr>
            <p:cNvPr id="10" name="Picture 9">
              <a:extLst>
                <a:ext uri="{FF2B5EF4-FFF2-40B4-BE49-F238E27FC236}">
                  <a16:creationId xmlns:a16="http://schemas.microsoft.com/office/drawing/2014/main" id="{97082E5A-7362-E747-B135-F36FF769C070}"/>
                </a:ext>
              </a:extLst>
            </p:cNvPr>
            <p:cNvPicPr>
              <a:picLocks noChangeAspect="1"/>
            </p:cNvPicPr>
            <p:nvPr/>
          </p:nvPicPr>
          <p:blipFill rotWithShape="1">
            <a:blip r:embed="rId2"/>
            <a:srcRect r="36415"/>
            <a:stretch/>
          </p:blipFill>
          <p:spPr>
            <a:xfrm>
              <a:off x="1016628" y="2206869"/>
              <a:ext cx="6242189" cy="3429000"/>
            </a:xfrm>
            <a:prstGeom prst="rect">
              <a:avLst/>
            </a:prstGeom>
          </p:spPr>
        </p:pic>
        <p:sp>
          <p:nvSpPr>
            <p:cNvPr id="11" name="Rectangle 10">
              <a:extLst>
                <a:ext uri="{FF2B5EF4-FFF2-40B4-BE49-F238E27FC236}">
                  <a16:creationId xmlns:a16="http://schemas.microsoft.com/office/drawing/2014/main" id="{1ECE9D1C-52C6-334A-8F14-D73A358A066E}"/>
                </a:ext>
              </a:extLst>
            </p:cNvPr>
            <p:cNvSpPr/>
            <p:nvPr/>
          </p:nvSpPr>
          <p:spPr>
            <a:xfrm>
              <a:off x="3245618" y="2893928"/>
              <a:ext cx="3717890" cy="291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F77BB78-B187-C440-96A5-7D3925591473}"/>
                  </a:ext>
                </a:extLst>
              </p:cNvPr>
              <p:cNvSpPr txBox="1"/>
              <p:nvPr/>
            </p:nvSpPr>
            <p:spPr>
              <a:xfrm>
                <a:off x="1688122" y="6109397"/>
                <a:ext cx="7978391" cy="532903"/>
              </a:xfrm>
              <a:prstGeom prst="rect">
                <a:avLst/>
              </a:prstGeom>
              <a:noFill/>
            </p:spPr>
            <p:txBody>
              <a:bodyPr wrap="square" rtlCol="0">
                <a:spAutoFit/>
              </a:bodyPr>
              <a:lstStyle/>
              <a:p>
                <a:r>
                  <a:rPr lang="en-US" dirty="0"/>
                  <a:t>Note:  The cube roots of 1 are given by:  1;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𝑖</m:t>
                    </m:r>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num>
                      <m:den>
                        <m:r>
                          <a:rPr lang="en-US" b="0" i="1" smtClean="0">
                            <a:latin typeface="Cambria Math" panose="02040503050406030204" pitchFamily="18" charset="0"/>
                          </a:rPr>
                          <m:t>2</m:t>
                        </m:r>
                      </m:den>
                    </m:f>
                  </m:oMath>
                </a14:m>
                <a:r>
                  <a:rPr lang="en-US" dirty="0"/>
                  <a:t>;        </a:t>
                </a:r>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b="0" i="1" smtClean="0">
                        <a:latin typeface="Cambria Math" panose="02040503050406030204" pitchFamily="18" charset="0"/>
                      </a:rPr>
                      <m:t>−</m:t>
                    </m:r>
                    <m:r>
                      <a:rPr lang="en-US" i="1">
                        <a:latin typeface="Cambria Math" panose="02040503050406030204" pitchFamily="18" charset="0"/>
                      </a:rPr>
                      <m:t>𝑖</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num>
                      <m:den>
                        <m:r>
                          <a:rPr lang="en-US" i="1">
                            <a:latin typeface="Cambria Math" panose="02040503050406030204" pitchFamily="18" charset="0"/>
                          </a:rPr>
                          <m:t>2</m:t>
                        </m:r>
                      </m:den>
                    </m:f>
                  </m:oMath>
                </a14:m>
                <a:endParaRPr lang="en-US" dirty="0"/>
              </a:p>
            </p:txBody>
          </p:sp>
        </mc:Choice>
        <mc:Fallback xmlns="">
          <p:sp>
            <p:nvSpPr>
              <p:cNvPr id="16" name="TextBox 15">
                <a:extLst>
                  <a:ext uri="{FF2B5EF4-FFF2-40B4-BE49-F238E27FC236}">
                    <a16:creationId xmlns:a16="http://schemas.microsoft.com/office/drawing/2014/main" id="{AF77BB78-B187-C440-96A5-7D3925591473}"/>
                  </a:ext>
                </a:extLst>
              </p:cNvPr>
              <p:cNvSpPr txBox="1">
                <a:spLocks noRot="1" noChangeAspect="1" noMove="1" noResize="1" noEditPoints="1" noAdjustHandles="1" noChangeArrowheads="1" noChangeShapeType="1" noTextEdit="1"/>
              </p:cNvSpPr>
              <p:nvPr/>
            </p:nvSpPr>
            <p:spPr>
              <a:xfrm>
                <a:off x="1688122" y="6109397"/>
                <a:ext cx="7978391" cy="532903"/>
              </a:xfrm>
              <a:prstGeom prst="rect">
                <a:avLst/>
              </a:prstGeom>
              <a:blipFill>
                <a:blip r:embed="rId4"/>
                <a:stretch>
                  <a:fillRect l="-476" b="-681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E67910C-019C-C745-99E5-F790F6E1925E}"/>
              </a:ext>
            </a:extLst>
          </p:cNvPr>
          <p:cNvSpPr txBox="1"/>
          <p:nvPr/>
        </p:nvSpPr>
        <p:spPr>
          <a:xfrm>
            <a:off x="10952703" y="3667648"/>
            <a:ext cx="309755" cy="369332"/>
          </a:xfrm>
          <a:prstGeom prst="rect">
            <a:avLst/>
          </a:prstGeom>
          <a:noFill/>
        </p:spPr>
        <p:txBody>
          <a:bodyPr wrap="square" rtlCol="0">
            <a:spAutoFit/>
          </a:bodyPr>
          <a:lstStyle/>
          <a:p>
            <a:r>
              <a:rPr lang="en-US" dirty="0"/>
              <a:t>1</a:t>
            </a:r>
          </a:p>
        </p:txBody>
      </p:sp>
      <p:cxnSp>
        <p:nvCxnSpPr>
          <p:cNvPr id="19" name="Straight Arrow Connector 18">
            <a:extLst>
              <a:ext uri="{FF2B5EF4-FFF2-40B4-BE49-F238E27FC236}">
                <a16:creationId xmlns:a16="http://schemas.microsoft.com/office/drawing/2014/main" id="{8C8E70AB-AD51-2643-9C1B-FB877BA2805E}"/>
              </a:ext>
            </a:extLst>
          </p:cNvPr>
          <p:cNvCxnSpPr>
            <a:cxnSpLocks/>
            <a:stCxn id="17" idx="1"/>
          </p:cNvCxnSpPr>
          <p:nvPr/>
        </p:nvCxnSpPr>
        <p:spPr>
          <a:xfrm flipH="1">
            <a:off x="10249319" y="3852314"/>
            <a:ext cx="703384" cy="1067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DF1A93-F611-A44B-A8A0-250FDB406A93}"/>
              </a:ext>
            </a:extLst>
          </p:cNvPr>
          <p:cNvSpPr txBox="1"/>
          <p:nvPr/>
        </p:nvSpPr>
        <p:spPr>
          <a:xfrm>
            <a:off x="8340132" y="2964264"/>
            <a:ext cx="237566" cy="369332"/>
          </a:xfrm>
          <a:prstGeom prst="rect">
            <a:avLst/>
          </a:prstGeom>
          <a:noFill/>
        </p:spPr>
        <p:txBody>
          <a:bodyPr wrap="none" rtlCol="0">
            <a:spAutoFit/>
          </a:bodyPr>
          <a:lstStyle/>
          <a:p>
            <a:r>
              <a:rPr lang="en-US" dirty="0"/>
              <a:t>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B5976F4-3BE3-AD4E-9EB2-36560147373E}"/>
                  </a:ext>
                </a:extLst>
              </p:cNvPr>
              <p:cNvSpPr txBox="1"/>
              <p:nvPr/>
            </p:nvSpPr>
            <p:spPr>
              <a:xfrm>
                <a:off x="7564568" y="2432825"/>
                <a:ext cx="894347" cy="4795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chemeClr val="tx1"/>
                          </a:solidFill>
                          <a:latin typeface="Cambria Math" panose="02040503050406030204" pitchFamily="18" charset="0"/>
                        </a:rPr>
                        <m:t>−</m:t>
                      </m:r>
                      <m:f>
                        <m:fPr>
                          <m:ctrlPr>
                            <a:rPr lang="en-US" sz="1200" i="1">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rPr>
                            <m:t>1</m:t>
                          </m:r>
                        </m:num>
                        <m:den>
                          <m:r>
                            <a:rPr lang="en-US" sz="1200" i="1">
                              <a:solidFill>
                                <a:schemeClr val="tx1"/>
                              </a:solidFill>
                              <a:latin typeface="Cambria Math" panose="02040503050406030204" pitchFamily="18" charset="0"/>
                            </a:rPr>
                            <m:t>2</m:t>
                          </m:r>
                        </m:den>
                      </m:f>
                      <m:r>
                        <a:rPr lang="en-US" sz="1200" i="1">
                          <a:solidFill>
                            <a:schemeClr val="tx1"/>
                          </a:solidFill>
                          <a:latin typeface="Cambria Math" panose="02040503050406030204" pitchFamily="18" charset="0"/>
                        </a:rPr>
                        <m:t>+</m:t>
                      </m:r>
                      <m:r>
                        <a:rPr lang="en-US" sz="1200" i="1">
                          <a:solidFill>
                            <a:schemeClr val="tx1"/>
                          </a:solidFill>
                          <a:latin typeface="Cambria Math" panose="02040503050406030204" pitchFamily="18" charset="0"/>
                        </a:rPr>
                        <m:t>𝑖</m:t>
                      </m:r>
                      <m:f>
                        <m:fPr>
                          <m:ctrlPr>
                            <a:rPr lang="en-US" sz="1200" i="1">
                              <a:solidFill>
                                <a:schemeClr val="tx1"/>
                              </a:solidFill>
                              <a:latin typeface="Cambria Math" panose="02040503050406030204" pitchFamily="18" charset="0"/>
                            </a:rPr>
                          </m:ctrlPr>
                        </m:fPr>
                        <m:num>
                          <m:rad>
                            <m:radPr>
                              <m:degHide m:val="on"/>
                              <m:ctrlPr>
                                <a:rPr lang="en-US" sz="1200" i="1">
                                  <a:solidFill>
                                    <a:schemeClr val="tx1"/>
                                  </a:solidFill>
                                  <a:latin typeface="Cambria Math" panose="02040503050406030204" pitchFamily="18" charset="0"/>
                                </a:rPr>
                              </m:ctrlPr>
                            </m:radPr>
                            <m:deg/>
                            <m:e>
                              <m:r>
                                <a:rPr lang="en-US" sz="1200" i="1">
                                  <a:solidFill>
                                    <a:schemeClr val="tx1"/>
                                  </a:solidFill>
                                  <a:latin typeface="Cambria Math" panose="02040503050406030204" pitchFamily="18" charset="0"/>
                                </a:rPr>
                                <m:t>3</m:t>
                              </m:r>
                            </m:e>
                          </m:rad>
                        </m:num>
                        <m:den>
                          <m:r>
                            <a:rPr lang="en-US" sz="1200" i="1">
                              <a:solidFill>
                                <a:schemeClr val="tx1"/>
                              </a:solidFill>
                              <a:latin typeface="Cambria Math" panose="02040503050406030204" pitchFamily="18" charset="0"/>
                            </a:rPr>
                            <m:t>2</m:t>
                          </m:r>
                        </m:den>
                      </m:f>
                    </m:oMath>
                  </m:oMathPara>
                </a14:m>
                <a:endParaRPr lang="en-US" sz="1200" dirty="0">
                  <a:solidFill>
                    <a:schemeClr val="tx1"/>
                  </a:solidFill>
                </a:endParaRPr>
              </a:p>
            </p:txBody>
          </p:sp>
        </mc:Choice>
        <mc:Fallback xmlns="">
          <p:sp>
            <p:nvSpPr>
              <p:cNvPr id="23" name="TextBox 22">
                <a:extLst>
                  <a:ext uri="{FF2B5EF4-FFF2-40B4-BE49-F238E27FC236}">
                    <a16:creationId xmlns:a16="http://schemas.microsoft.com/office/drawing/2014/main" id="{EB5976F4-3BE3-AD4E-9EB2-36560147373E}"/>
                  </a:ext>
                </a:extLst>
              </p:cNvPr>
              <p:cNvSpPr txBox="1">
                <a:spLocks noRot="1" noChangeAspect="1" noMove="1" noResize="1" noEditPoints="1" noAdjustHandles="1" noChangeArrowheads="1" noChangeShapeType="1" noTextEdit="1"/>
              </p:cNvSpPr>
              <p:nvPr/>
            </p:nvSpPr>
            <p:spPr>
              <a:xfrm>
                <a:off x="7564568" y="2432825"/>
                <a:ext cx="894347" cy="479555"/>
              </a:xfrm>
              <a:prstGeom prst="rect">
                <a:avLst/>
              </a:prstGeom>
              <a:blipFill>
                <a:blip r:embed="rId5"/>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2B160E32-8754-C841-A098-9C8D2EDFC9DF}"/>
              </a:ext>
            </a:extLst>
          </p:cNvPr>
          <p:cNvCxnSpPr>
            <a:cxnSpLocks/>
          </p:cNvCxnSpPr>
          <p:nvPr/>
        </p:nvCxnSpPr>
        <p:spPr>
          <a:xfrm>
            <a:off x="8340132" y="2893928"/>
            <a:ext cx="321547" cy="291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CB49314-AE3E-264E-8D49-34213B812E02}"/>
                  </a:ext>
                </a:extLst>
              </p:cNvPr>
              <p:cNvSpPr txBox="1"/>
              <p:nvPr/>
            </p:nvSpPr>
            <p:spPr>
              <a:xfrm>
                <a:off x="7666892" y="5154804"/>
                <a:ext cx="1085222" cy="4795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2</m:t>
                          </m:r>
                        </m:den>
                      </m:f>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𝑖</m:t>
                      </m:r>
                      <m:f>
                        <m:fPr>
                          <m:ctrlPr>
                            <a:rPr lang="en-US" sz="1200" i="1">
                              <a:solidFill>
                                <a:schemeClr val="bg1"/>
                              </a:solidFill>
                              <a:latin typeface="Cambria Math" panose="02040503050406030204" pitchFamily="18" charset="0"/>
                            </a:rPr>
                          </m:ctrlPr>
                        </m:fPr>
                        <m:num>
                          <m:rad>
                            <m:radPr>
                              <m:degHide m:val="on"/>
                              <m:ctrlPr>
                                <a:rPr lang="en-US" sz="1200" i="1">
                                  <a:solidFill>
                                    <a:schemeClr val="bg1"/>
                                  </a:solidFill>
                                  <a:latin typeface="Cambria Math" panose="02040503050406030204" pitchFamily="18" charset="0"/>
                                </a:rPr>
                              </m:ctrlPr>
                            </m:radPr>
                            <m:deg/>
                            <m:e>
                              <m:r>
                                <a:rPr lang="en-US" sz="1200" i="1">
                                  <a:solidFill>
                                    <a:schemeClr val="bg1"/>
                                  </a:solidFill>
                                  <a:latin typeface="Cambria Math" panose="02040503050406030204" pitchFamily="18" charset="0"/>
                                </a:rPr>
                                <m:t>3</m:t>
                              </m:r>
                            </m:e>
                          </m:rad>
                        </m:num>
                        <m:den>
                          <m:r>
                            <a:rPr lang="en-US" sz="1200" i="1">
                              <a:solidFill>
                                <a:schemeClr val="bg1"/>
                              </a:solidFill>
                              <a:latin typeface="Cambria Math" panose="02040503050406030204" pitchFamily="18" charset="0"/>
                            </a:rPr>
                            <m:t>2</m:t>
                          </m:r>
                        </m:den>
                      </m:f>
                    </m:oMath>
                  </m:oMathPara>
                </a14:m>
                <a:endParaRPr lang="en-US" sz="1200" dirty="0">
                  <a:solidFill>
                    <a:schemeClr val="bg1"/>
                  </a:solidFill>
                </a:endParaRPr>
              </a:p>
            </p:txBody>
          </p:sp>
        </mc:Choice>
        <mc:Fallback xmlns="">
          <p:sp>
            <p:nvSpPr>
              <p:cNvPr id="27" name="TextBox 26">
                <a:extLst>
                  <a:ext uri="{FF2B5EF4-FFF2-40B4-BE49-F238E27FC236}">
                    <a16:creationId xmlns:a16="http://schemas.microsoft.com/office/drawing/2014/main" id="{0CB49314-AE3E-264E-8D49-34213B812E02}"/>
                  </a:ext>
                </a:extLst>
              </p:cNvPr>
              <p:cNvSpPr txBox="1">
                <a:spLocks noRot="1" noChangeAspect="1" noMove="1" noResize="1" noEditPoints="1" noAdjustHandles="1" noChangeArrowheads="1" noChangeShapeType="1" noTextEdit="1"/>
              </p:cNvSpPr>
              <p:nvPr/>
            </p:nvSpPr>
            <p:spPr>
              <a:xfrm>
                <a:off x="7666892" y="5154804"/>
                <a:ext cx="1085222" cy="479555"/>
              </a:xfrm>
              <a:prstGeom prst="rect">
                <a:avLst/>
              </a:prstGeom>
              <a:blipFill>
                <a:blip r:embed="rId6"/>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BCC77936-F1E2-1C42-A746-CC2961037DB2}"/>
              </a:ext>
            </a:extLst>
          </p:cNvPr>
          <p:cNvCxnSpPr>
            <a:cxnSpLocks/>
          </p:cNvCxnSpPr>
          <p:nvPr/>
        </p:nvCxnSpPr>
        <p:spPr>
          <a:xfrm flipV="1">
            <a:off x="8209503" y="4881854"/>
            <a:ext cx="452176" cy="4212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1E76A4B-7CC9-0948-AD7C-535F25E462D6}"/>
              </a:ext>
            </a:extLst>
          </p:cNvPr>
          <p:cNvSpPr txBox="1"/>
          <p:nvPr/>
        </p:nvSpPr>
        <p:spPr>
          <a:xfrm>
            <a:off x="10662905" y="5634359"/>
            <a:ext cx="351692" cy="369332"/>
          </a:xfrm>
          <a:prstGeom prst="rect">
            <a:avLst/>
          </a:prstGeom>
          <a:noFill/>
        </p:spPr>
        <p:txBody>
          <a:bodyPr wrap="square" rtlCol="0">
            <a:spAutoFit/>
          </a:bodyPr>
          <a:lstStyle/>
          <a:p>
            <a:r>
              <a:rPr lang="en-US" dirty="0"/>
              <a:t>2</a:t>
            </a:r>
          </a:p>
        </p:txBody>
      </p:sp>
      <p:sp>
        <p:nvSpPr>
          <p:cNvPr id="35" name="TextBox 34">
            <a:extLst>
              <a:ext uri="{FF2B5EF4-FFF2-40B4-BE49-F238E27FC236}">
                <a16:creationId xmlns:a16="http://schemas.microsoft.com/office/drawing/2014/main" id="{BAEB3707-55BD-C04C-90D0-F1C542619BC7}"/>
              </a:ext>
            </a:extLst>
          </p:cNvPr>
          <p:cNvSpPr txBox="1"/>
          <p:nvPr/>
        </p:nvSpPr>
        <p:spPr>
          <a:xfrm>
            <a:off x="7342798" y="5635316"/>
            <a:ext cx="534307" cy="369332"/>
          </a:xfrm>
          <a:prstGeom prst="rect">
            <a:avLst/>
          </a:prstGeom>
          <a:noFill/>
        </p:spPr>
        <p:txBody>
          <a:bodyPr wrap="square" rtlCol="0">
            <a:spAutoFit/>
          </a:bodyPr>
          <a:lstStyle/>
          <a:p>
            <a:r>
              <a:rPr lang="en-US" dirty="0"/>
              <a:t>-2</a:t>
            </a:r>
          </a:p>
        </p:txBody>
      </p:sp>
      <p:sp>
        <p:nvSpPr>
          <p:cNvPr id="36" name="TextBox 35">
            <a:extLst>
              <a:ext uri="{FF2B5EF4-FFF2-40B4-BE49-F238E27FC236}">
                <a16:creationId xmlns:a16="http://schemas.microsoft.com/office/drawing/2014/main" id="{78553F29-F575-904B-8E5B-998A7D7720A7}"/>
              </a:ext>
            </a:extLst>
          </p:cNvPr>
          <p:cNvSpPr txBox="1"/>
          <p:nvPr/>
        </p:nvSpPr>
        <p:spPr>
          <a:xfrm>
            <a:off x="7211914" y="2206869"/>
            <a:ext cx="471982" cy="369332"/>
          </a:xfrm>
          <a:prstGeom prst="rect">
            <a:avLst/>
          </a:prstGeom>
          <a:noFill/>
        </p:spPr>
        <p:txBody>
          <a:bodyPr wrap="square" rtlCol="0">
            <a:spAutoFit/>
          </a:bodyPr>
          <a:lstStyle/>
          <a:p>
            <a:r>
              <a:rPr lang="en-US" dirty="0"/>
              <a:t>2</a:t>
            </a:r>
            <a:r>
              <a:rPr lang="en-US" i="1" dirty="0">
                <a:latin typeface="Times New Roman" panose="02020603050405020304" pitchFamily="18" charset="0"/>
                <a:cs typeface="Times New Roman" panose="02020603050405020304" pitchFamily="18" charset="0"/>
              </a:rPr>
              <a:t>i</a:t>
            </a:r>
          </a:p>
        </p:txBody>
      </p:sp>
      <p:sp>
        <p:nvSpPr>
          <p:cNvPr id="37" name="TextBox 36">
            <a:extLst>
              <a:ext uri="{FF2B5EF4-FFF2-40B4-BE49-F238E27FC236}">
                <a16:creationId xmlns:a16="http://schemas.microsoft.com/office/drawing/2014/main" id="{66BE08A1-067E-C844-95BE-352467B47941}"/>
              </a:ext>
            </a:extLst>
          </p:cNvPr>
          <p:cNvSpPr txBox="1"/>
          <p:nvPr/>
        </p:nvSpPr>
        <p:spPr>
          <a:xfrm>
            <a:off x="7030499" y="5401430"/>
            <a:ext cx="534307" cy="369332"/>
          </a:xfrm>
          <a:prstGeom prst="rect">
            <a:avLst/>
          </a:prstGeom>
          <a:noFill/>
        </p:spPr>
        <p:txBody>
          <a:bodyPr wrap="square" rtlCol="0">
            <a:spAutoFit/>
          </a:bodyPr>
          <a:lstStyle/>
          <a:p>
            <a:pPr algn="r"/>
            <a:r>
              <a:rPr lang="en-US" dirty="0"/>
              <a:t>-2</a:t>
            </a:r>
            <a:r>
              <a:rPr lang="en-US" i="1" dirty="0">
                <a:latin typeface="Times New Roman" panose="02020603050405020304" pitchFamily="18" charset="0"/>
                <a:cs typeface="Times New Roman" panose="02020603050405020304" pitchFamily="18" charset="0"/>
              </a:rPr>
              <a:t>i</a:t>
            </a:r>
          </a:p>
        </p:txBody>
      </p:sp>
      <p:sp>
        <p:nvSpPr>
          <p:cNvPr id="41" name="TextBox 40">
            <a:extLst>
              <a:ext uri="{FF2B5EF4-FFF2-40B4-BE49-F238E27FC236}">
                <a16:creationId xmlns:a16="http://schemas.microsoft.com/office/drawing/2014/main" id="{1A4AD592-63D7-BD44-AB68-39A67C6C6283}"/>
              </a:ext>
            </a:extLst>
          </p:cNvPr>
          <p:cNvSpPr txBox="1"/>
          <p:nvPr/>
        </p:nvSpPr>
        <p:spPr>
          <a:xfrm>
            <a:off x="8963130" y="6058056"/>
            <a:ext cx="2051467" cy="369332"/>
          </a:xfrm>
          <a:prstGeom prst="rect">
            <a:avLst/>
          </a:prstGeom>
          <a:noFill/>
        </p:spPr>
        <p:txBody>
          <a:bodyPr wrap="square" rtlCol="0">
            <a:spAutoFit/>
          </a:bodyPr>
          <a:lstStyle/>
          <a:p>
            <a:r>
              <a:rPr lang="en-US" dirty="0"/>
              <a:t>Complex plane</a:t>
            </a:r>
          </a:p>
        </p:txBody>
      </p:sp>
      <p:sp>
        <p:nvSpPr>
          <p:cNvPr id="42" name="Down Arrow 41">
            <a:extLst>
              <a:ext uri="{FF2B5EF4-FFF2-40B4-BE49-F238E27FC236}">
                <a16:creationId xmlns:a16="http://schemas.microsoft.com/office/drawing/2014/main" id="{C9915DE2-F1DB-B642-9318-1C734F430269}"/>
              </a:ext>
            </a:extLst>
          </p:cNvPr>
          <p:cNvSpPr/>
          <p:nvPr/>
        </p:nvSpPr>
        <p:spPr>
          <a:xfrm flipV="1">
            <a:off x="9504231" y="5686389"/>
            <a:ext cx="484632" cy="33931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856E7D9-4540-D642-A39B-78B0602D0D1B}"/>
              </a:ext>
            </a:extLst>
          </p:cNvPr>
          <p:cNvSpPr>
            <a:spLocks noChangeAspect="1"/>
          </p:cNvSpPr>
          <p:nvPr/>
        </p:nvSpPr>
        <p:spPr>
          <a:xfrm>
            <a:off x="8735288" y="3275619"/>
            <a:ext cx="182880" cy="18288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4B6F855-DF2E-A747-95FE-5F1CAEE12F70}"/>
              </a:ext>
            </a:extLst>
          </p:cNvPr>
          <p:cNvSpPr>
            <a:spLocks noChangeAspect="1"/>
          </p:cNvSpPr>
          <p:nvPr/>
        </p:nvSpPr>
        <p:spPr>
          <a:xfrm>
            <a:off x="9833085" y="3913764"/>
            <a:ext cx="182880" cy="18288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792097D-3FAB-034C-BDE0-0587BC4B7898}"/>
              </a:ext>
            </a:extLst>
          </p:cNvPr>
          <p:cNvSpPr>
            <a:spLocks noChangeAspect="1"/>
          </p:cNvSpPr>
          <p:nvPr/>
        </p:nvSpPr>
        <p:spPr>
          <a:xfrm>
            <a:off x="8767081" y="4562979"/>
            <a:ext cx="182880" cy="18288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126941C-6C3F-744C-B609-4A5B487C6BDC}"/>
              </a:ext>
            </a:extLst>
          </p:cNvPr>
          <p:cNvSpPr txBox="1"/>
          <p:nvPr/>
        </p:nvSpPr>
        <p:spPr>
          <a:xfrm>
            <a:off x="7444520" y="1632172"/>
            <a:ext cx="3495953" cy="461665"/>
          </a:xfrm>
          <a:prstGeom prst="rect">
            <a:avLst/>
          </a:prstGeom>
          <a:noFill/>
        </p:spPr>
        <p:txBody>
          <a:bodyPr wrap="square" rtlCol="0">
            <a:spAutoFit/>
          </a:bodyPr>
          <a:lstStyle/>
          <a:p>
            <a:pPr algn="ctr"/>
            <a:r>
              <a:rPr lang="en-US" sz="2400" dirty="0">
                <a:solidFill>
                  <a:srgbClr val="0622FF"/>
                </a:solidFill>
              </a:rPr>
              <a:t>What we expect</a:t>
            </a:r>
          </a:p>
        </p:txBody>
      </p:sp>
    </p:spTree>
    <p:extLst>
      <p:ext uri="{BB962C8B-B14F-4D97-AF65-F5344CB8AC3E}">
        <p14:creationId xmlns:p14="http://schemas.microsoft.com/office/powerpoint/2010/main" val="25647718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DC41-9A88-BB4D-87C7-B8675188D51C}"/>
              </a:ext>
            </a:extLst>
          </p:cNvPr>
          <p:cNvSpPr>
            <a:spLocks noGrp="1"/>
          </p:cNvSpPr>
          <p:nvPr>
            <p:ph type="title"/>
          </p:nvPr>
        </p:nvSpPr>
        <p:spPr/>
        <p:txBody>
          <a:bodyPr/>
          <a:lstStyle/>
          <a:p>
            <a:r>
              <a:rPr lang="en-US" dirty="0"/>
              <a:t>Newton’s Fractal for: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z</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z</a:t>
            </a:r>
            <a:r>
              <a:rPr lang="en-US" i="1" baseline="30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- 1</a:t>
            </a:r>
          </a:p>
        </p:txBody>
      </p:sp>
      <p:sp>
        <p:nvSpPr>
          <p:cNvPr id="6" name="Rectangle 5">
            <a:extLst>
              <a:ext uri="{FF2B5EF4-FFF2-40B4-BE49-F238E27FC236}">
                <a16:creationId xmlns:a16="http://schemas.microsoft.com/office/drawing/2014/main" id="{9A055668-A0E7-154C-90FB-1060CE49394A}"/>
              </a:ext>
            </a:extLst>
          </p:cNvPr>
          <p:cNvSpPr/>
          <p:nvPr/>
        </p:nvSpPr>
        <p:spPr>
          <a:xfrm>
            <a:off x="3436536" y="2964264"/>
            <a:ext cx="3687745" cy="291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51B2D61-4594-DC45-87F8-8C94718419BE}"/>
              </a:ext>
            </a:extLst>
          </p:cNvPr>
          <p:cNvGrpSpPr/>
          <p:nvPr/>
        </p:nvGrpSpPr>
        <p:grpSpPr>
          <a:xfrm>
            <a:off x="1016628" y="2206869"/>
            <a:ext cx="9817100" cy="3429000"/>
            <a:chOff x="1016628" y="2206869"/>
            <a:chExt cx="9817100" cy="3429000"/>
          </a:xfrm>
        </p:grpSpPr>
        <p:grpSp>
          <p:nvGrpSpPr>
            <p:cNvPr id="12" name="Group 11">
              <a:extLst>
                <a:ext uri="{FF2B5EF4-FFF2-40B4-BE49-F238E27FC236}">
                  <a16:creationId xmlns:a16="http://schemas.microsoft.com/office/drawing/2014/main" id="{6DDD5E2D-6486-4640-9F96-F20CB6C79799}"/>
                </a:ext>
              </a:extLst>
            </p:cNvPr>
            <p:cNvGrpSpPr/>
            <p:nvPr/>
          </p:nvGrpSpPr>
          <p:grpSpPr>
            <a:xfrm>
              <a:off x="1016628" y="2206869"/>
              <a:ext cx="9817100" cy="3429000"/>
              <a:chOff x="1016628" y="2206869"/>
              <a:chExt cx="9817100" cy="3429000"/>
            </a:xfrm>
          </p:grpSpPr>
          <p:pic>
            <p:nvPicPr>
              <p:cNvPr id="10" name="Picture 9">
                <a:extLst>
                  <a:ext uri="{FF2B5EF4-FFF2-40B4-BE49-F238E27FC236}">
                    <a16:creationId xmlns:a16="http://schemas.microsoft.com/office/drawing/2014/main" id="{97082E5A-7362-E747-B135-F36FF769C070}"/>
                  </a:ext>
                </a:extLst>
              </p:cNvPr>
              <p:cNvPicPr>
                <a:picLocks noChangeAspect="1"/>
              </p:cNvPicPr>
              <p:nvPr/>
            </p:nvPicPr>
            <p:blipFill>
              <a:blip r:embed="rId2"/>
              <a:stretch>
                <a:fillRect/>
              </a:stretch>
            </p:blipFill>
            <p:spPr>
              <a:xfrm>
                <a:off x="1016628" y="2206869"/>
                <a:ext cx="9817100" cy="3429000"/>
              </a:xfrm>
              <a:prstGeom prst="rect">
                <a:avLst/>
              </a:prstGeom>
            </p:spPr>
          </p:pic>
          <p:sp>
            <p:nvSpPr>
              <p:cNvPr id="11" name="Rectangle 10">
                <a:extLst>
                  <a:ext uri="{FF2B5EF4-FFF2-40B4-BE49-F238E27FC236}">
                    <a16:creationId xmlns:a16="http://schemas.microsoft.com/office/drawing/2014/main" id="{1ECE9D1C-52C6-334A-8F14-D73A358A066E}"/>
                  </a:ext>
                </a:extLst>
              </p:cNvPr>
              <p:cNvSpPr/>
              <p:nvPr/>
            </p:nvSpPr>
            <p:spPr>
              <a:xfrm>
                <a:off x="3245618" y="2893928"/>
                <a:ext cx="3717890" cy="291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B20C3237-DF36-6944-852A-1A71573450A0}"/>
                </a:ext>
              </a:extLst>
            </p:cNvPr>
            <p:cNvPicPr>
              <a:picLocks noChangeAspect="1"/>
            </p:cNvPicPr>
            <p:nvPr/>
          </p:nvPicPr>
          <p:blipFill rotWithShape="1">
            <a:blip r:embed="rId3"/>
            <a:srcRect b="1569"/>
            <a:stretch/>
          </p:blipFill>
          <p:spPr>
            <a:xfrm>
              <a:off x="7553011" y="2360838"/>
              <a:ext cx="3280717" cy="3275031"/>
            </a:xfrm>
            <a:prstGeom prst="rect">
              <a:avLst/>
            </a:prstGeom>
          </p:spPr>
        </p:pic>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F77BB78-B187-C440-96A5-7D3925591473}"/>
                  </a:ext>
                </a:extLst>
              </p:cNvPr>
              <p:cNvSpPr txBox="1"/>
              <p:nvPr/>
            </p:nvSpPr>
            <p:spPr>
              <a:xfrm>
                <a:off x="1688122" y="6109397"/>
                <a:ext cx="7978391" cy="532903"/>
              </a:xfrm>
              <a:prstGeom prst="rect">
                <a:avLst/>
              </a:prstGeom>
              <a:noFill/>
            </p:spPr>
            <p:txBody>
              <a:bodyPr wrap="square" rtlCol="0">
                <a:spAutoFit/>
              </a:bodyPr>
              <a:lstStyle/>
              <a:p>
                <a:r>
                  <a:rPr lang="en-US" dirty="0"/>
                  <a:t>Note:  The cube roots of 1 are given by:  1;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1" smtClean="0">
                        <a:latin typeface="Cambria Math" panose="02040503050406030204" pitchFamily="18" charset="0"/>
                      </a:rPr>
                      <m:t>𝑖</m:t>
                    </m:r>
                    <m:f>
                      <m:fPr>
                        <m:ctrlPr>
                          <a:rPr lang="en-US" b="0" i="1" smtClean="0">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num>
                      <m:den>
                        <m:r>
                          <a:rPr lang="en-US" b="0" i="1" smtClean="0">
                            <a:latin typeface="Cambria Math" panose="02040503050406030204" pitchFamily="18" charset="0"/>
                          </a:rPr>
                          <m:t>2</m:t>
                        </m:r>
                      </m:den>
                    </m:f>
                  </m:oMath>
                </a14:m>
                <a:r>
                  <a:rPr lang="en-US" dirty="0"/>
                  <a:t>;        </a:t>
                </a:r>
                <a14:m>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b="0" i="1" smtClean="0">
                        <a:latin typeface="Cambria Math" panose="02040503050406030204" pitchFamily="18" charset="0"/>
                      </a:rPr>
                      <m:t>−</m:t>
                    </m:r>
                    <m:r>
                      <a:rPr lang="en-US" i="1">
                        <a:latin typeface="Cambria Math" panose="02040503050406030204" pitchFamily="18" charset="0"/>
                      </a:rPr>
                      <m:t>𝑖</m:t>
                    </m:r>
                    <m:f>
                      <m:fPr>
                        <m:ctrlPr>
                          <a:rPr lang="en-US" i="1">
                            <a:latin typeface="Cambria Math" panose="02040503050406030204" pitchFamily="18" charset="0"/>
                          </a:rPr>
                        </m:ctrlPr>
                      </m:fPr>
                      <m:num>
                        <m:rad>
                          <m:radPr>
                            <m:degHide m:val="on"/>
                            <m:ctrlPr>
                              <a:rPr lang="en-US" i="1">
                                <a:latin typeface="Cambria Math" panose="02040503050406030204" pitchFamily="18" charset="0"/>
                              </a:rPr>
                            </m:ctrlPr>
                          </m:radPr>
                          <m:deg/>
                          <m:e>
                            <m:r>
                              <a:rPr lang="en-US" i="1">
                                <a:latin typeface="Cambria Math" panose="02040503050406030204" pitchFamily="18" charset="0"/>
                              </a:rPr>
                              <m:t>3</m:t>
                            </m:r>
                          </m:e>
                        </m:rad>
                      </m:num>
                      <m:den>
                        <m:r>
                          <a:rPr lang="en-US" i="1">
                            <a:latin typeface="Cambria Math" panose="02040503050406030204" pitchFamily="18" charset="0"/>
                          </a:rPr>
                          <m:t>2</m:t>
                        </m:r>
                      </m:den>
                    </m:f>
                  </m:oMath>
                </a14:m>
                <a:endParaRPr lang="en-US" dirty="0"/>
              </a:p>
            </p:txBody>
          </p:sp>
        </mc:Choice>
        <mc:Fallback xmlns="">
          <p:sp>
            <p:nvSpPr>
              <p:cNvPr id="16" name="TextBox 15">
                <a:extLst>
                  <a:ext uri="{FF2B5EF4-FFF2-40B4-BE49-F238E27FC236}">
                    <a16:creationId xmlns:a16="http://schemas.microsoft.com/office/drawing/2014/main" id="{AF77BB78-B187-C440-96A5-7D3925591473}"/>
                  </a:ext>
                </a:extLst>
              </p:cNvPr>
              <p:cNvSpPr txBox="1">
                <a:spLocks noRot="1" noChangeAspect="1" noMove="1" noResize="1" noEditPoints="1" noAdjustHandles="1" noChangeArrowheads="1" noChangeShapeType="1" noTextEdit="1"/>
              </p:cNvSpPr>
              <p:nvPr/>
            </p:nvSpPr>
            <p:spPr>
              <a:xfrm>
                <a:off x="1688122" y="6109397"/>
                <a:ext cx="7978391" cy="532903"/>
              </a:xfrm>
              <a:prstGeom prst="rect">
                <a:avLst/>
              </a:prstGeom>
              <a:blipFill>
                <a:blip r:embed="rId4"/>
                <a:stretch>
                  <a:fillRect l="-476" b="-681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E67910C-019C-C745-99E5-F790F6E1925E}"/>
              </a:ext>
            </a:extLst>
          </p:cNvPr>
          <p:cNvSpPr txBox="1"/>
          <p:nvPr/>
        </p:nvSpPr>
        <p:spPr>
          <a:xfrm>
            <a:off x="10952703" y="3667648"/>
            <a:ext cx="309755" cy="369332"/>
          </a:xfrm>
          <a:prstGeom prst="rect">
            <a:avLst/>
          </a:prstGeom>
          <a:noFill/>
        </p:spPr>
        <p:txBody>
          <a:bodyPr wrap="square" rtlCol="0">
            <a:spAutoFit/>
          </a:bodyPr>
          <a:lstStyle/>
          <a:p>
            <a:r>
              <a:rPr lang="en-US" dirty="0"/>
              <a:t>1</a:t>
            </a:r>
          </a:p>
        </p:txBody>
      </p:sp>
      <p:cxnSp>
        <p:nvCxnSpPr>
          <p:cNvPr id="19" name="Straight Arrow Connector 18">
            <a:extLst>
              <a:ext uri="{FF2B5EF4-FFF2-40B4-BE49-F238E27FC236}">
                <a16:creationId xmlns:a16="http://schemas.microsoft.com/office/drawing/2014/main" id="{8C8E70AB-AD51-2643-9C1B-FB877BA2805E}"/>
              </a:ext>
            </a:extLst>
          </p:cNvPr>
          <p:cNvCxnSpPr>
            <a:cxnSpLocks/>
            <a:stCxn id="17" idx="1"/>
          </p:cNvCxnSpPr>
          <p:nvPr/>
        </p:nvCxnSpPr>
        <p:spPr>
          <a:xfrm flipH="1">
            <a:off x="10249319" y="3852314"/>
            <a:ext cx="703384" cy="1067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DF1A93-F611-A44B-A8A0-250FDB406A93}"/>
              </a:ext>
            </a:extLst>
          </p:cNvPr>
          <p:cNvSpPr txBox="1"/>
          <p:nvPr/>
        </p:nvSpPr>
        <p:spPr>
          <a:xfrm>
            <a:off x="8340132" y="2964264"/>
            <a:ext cx="237566" cy="369332"/>
          </a:xfrm>
          <a:prstGeom prst="rect">
            <a:avLst/>
          </a:prstGeom>
          <a:noFill/>
        </p:spPr>
        <p:txBody>
          <a:bodyPr wrap="none" rtlCol="0">
            <a:spAutoFit/>
          </a:bodyPr>
          <a:lstStyle/>
          <a:p>
            <a:r>
              <a:rPr lang="en-US" dirty="0"/>
              <a:t>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B5976F4-3BE3-AD4E-9EB2-36560147373E}"/>
                  </a:ext>
                </a:extLst>
              </p:cNvPr>
              <p:cNvSpPr txBox="1"/>
              <p:nvPr/>
            </p:nvSpPr>
            <p:spPr>
              <a:xfrm>
                <a:off x="7564568" y="2432825"/>
                <a:ext cx="894347" cy="4795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chemeClr val="tx1"/>
                          </a:solidFill>
                          <a:latin typeface="Cambria Math" panose="02040503050406030204" pitchFamily="18" charset="0"/>
                        </a:rPr>
                        <m:t>−</m:t>
                      </m:r>
                      <m:f>
                        <m:fPr>
                          <m:ctrlPr>
                            <a:rPr lang="en-US" sz="1200" i="1">
                              <a:solidFill>
                                <a:schemeClr val="tx1"/>
                              </a:solidFill>
                              <a:latin typeface="Cambria Math" panose="02040503050406030204" pitchFamily="18" charset="0"/>
                            </a:rPr>
                          </m:ctrlPr>
                        </m:fPr>
                        <m:num>
                          <m:r>
                            <a:rPr lang="en-US" sz="1200" i="1">
                              <a:solidFill>
                                <a:schemeClr val="tx1"/>
                              </a:solidFill>
                              <a:latin typeface="Cambria Math" panose="02040503050406030204" pitchFamily="18" charset="0"/>
                            </a:rPr>
                            <m:t>1</m:t>
                          </m:r>
                        </m:num>
                        <m:den>
                          <m:r>
                            <a:rPr lang="en-US" sz="1200" i="1">
                              <a:solidFill>
                                <a:schemeClr val="tx1"/>
                              </a:solidFill>
                              <a:latin typeface="Cambria Math" panose="02040503050406030204" pitchFamily="18" charset="0"/>
                            </a:rPr>
                            <m:t>2</m:t>
                          </m:r>
                        </m:den>
                      </m:f>
                      <m:r>
                        <a:rPr lang="en-US" sz="1200" i="1">
                          <a:solidFill>
                            <a:schemeClr val="tx1"/>
                          </a:solidFill>
                          <a:latin typeface="Cambria Math" panose="02040503050406030204" pitchFamily="18" charset="0"/>
                        </a:rPr>
                        <m:t>+</m:t>
                      </m:r>
                      <m:r>
                        <a:rPr lang="en-US" sz="1200" i="1">
                          <a:solidFill>
                            <a:schemeClr val="tx1"/>
                          </a:solidFill>
                          <a:latin typeface="Cambria Math" panose="02040503050406030204" pitchFamily="18" charset="0"/>
                        </a:rPr>
                        <m:t>𝑖</m:t>
                      </m:r>
                      <m:f>
                        <m:fPr>
                          <m:ctrlPr>
                            <a:rPr lang="en-US" sz="1200" i="1">
                              <a:solidFill>
                                <a:schemeClr val="tx1"/>
                              </a:solidFill>
                              <a:latin typeface="Cambria Math" panose="02040503050406030204" pitchFamily="18" charset="0"/>
                            </a:rPr>
                          </m:ctrlPr>
                        </m:fPr>
                        <m:num>
                          <m:rad>
                            <m:radPr>
                              <m:degHide m:val="on"/>
                              <m:ctrlPr>
                                <a:rPr lang="en-US" sz="1200" i="1">
                                  <a:solidFill>
                                    <a:schemeClr val="tx1"/>
                                  </a:solidFill>
                                  <a:latin typeface="Cambria Math" panose="02040503050406030204" pitchFamily="18" charset="0"/>
                                </a:rPr>
                              </m:ctrlPr>
                            </m:radPr>
                            <m:deg/>
                            <m:e>
                              <m:r>
                                <a:rPr lang="en-US" sz="1200" i="1">
                                  <a:solidFill>
                                    <a:schemeClr val="tx1"/>
                                  </a:solidFill>
                                  <a:latin typeface="Cambria Math" panose="02040503050406030204" pitchFamily="18" charset="0"/>
                                </a:rPr>
                                <m:t>3</m:t>
                              </m:r>
                            </m:e>
                          </m:rad>
                        </m:num>
                        <m:den>
                          <m:r>
                            <a:rPr lang="en-US" sz="1200" i="1">
                              <a:solidFill>
                                <a:schemeClr val="tx1"/>
                              </a:solidFill>
                              <a:latin typeface="Cambria Math" panose="02040503050406030204" pitchFamily="18" charset="0"/>
                            </a:rPr>
                            <m:t>2</m:t>
                          </m:r>
                        </m:den>
                      </m:f>
                    </m:oMath>
                  </m:oMathPara>
                </a14:m>
                <a:endParaRPr lang="en-US" sz="1200" dirty="0">
                  <a:solidFill>
                    <a:schemeClr val="tx1"/>
                  </a:solidFill>
                </a:endParaRPr>
              </a:p>
            </p:txBody>
          </p:sp>
        </mc:Choice>
        <mc:Fallback xmlns="">
          <p:sp>
            <p:nvSpPr>
              <p:cNvPr id="23" name="TextBox 22">
                <a:extLst>
                  <a:ext uri="{FF2B5EF4-FFF2-40B4-BE49-F238E27FC236}">
                    <a16:creationId xmlns:a16="http://schemas.microsoft.com/office/drawing/2014/main" id="{EB5976F4-3BE3-AD4E-9EB2-36560147373E}"/>
                  </a:ext>
                </a:extLst>
              </p:cNvPr>
              <p:cNvSpPr txBox="1">
                <a:spLocks noRot="1" noChangeAspect="1" noMove="1" noResize="1" noEditPoints="1" noAdjustHandles="1" noChangeArrowheads="1" noChangeShapeType="1" noTextEdit="1"/>
              </p:cNvSpPr>
              <p:nvPr/>
            </p:nvSpPr>
            <p:spPr>
              <a:xfrm>
                <a:off x="7564568" y="2432825"/>
                <a:ext cx="894347" cy="479555"/>
              </a:xfrm>
              <a:prstGeom prst="rect">
                <a:avLst/>
              </a:prstGeom>
              <a:blipFill>
                <a:blip r:embed="rId5"/>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2B160E32-8754-C841-A098-9C8D2EDFC9DF}"/>
              </a:ext>
            </a:extLst>
          </p:cNvPr>
          <p:cNvCxnSpPr>
            <a:cxnSpLocks/>
          </p:cNvCxnSpPr>
          <p:nvPr/>
        </p:nvCxnSpPr>
        <p:spPr>
          <a:xfrm>
            <a:off x="8340132" y="2893928"/>
            <a:ext cx="321547" cy="2914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CB49314-AE3E-264E-8D49-34213B812E02}"/>
                  </a:ext>
                </a:extLst>
              </p:cNvPr>
              <p:cNvSpPr txBox="1"/>
              <p:nvPr/>
            </p:nvSpPr>
            <p:spPr>
              <a:xfrm>
                <a:off x="7666892" y="5154804"/>
                <a:ext cx="1085222" cy="4795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i="1" smtClean="0">
                          <a:solidFill>
                            <a:schemeClr val="bg1"/>
                          </a:solidFill>
                          <a:latin typeface="Cambria Math" panose="02040503050406030204" pitchFamily="18" charset="0"/>
                        </a:rPr>
                        <m:t>−</m:t>
                      </m:r>
                      <m:f>
                        <m:fPr>
                          <m:ctrlPr>
                            <a:rPr lang="en-US" sz="1200" i="1">
                              <a:solidFill>
                                <a:schemeClr val="bg1"/>
                              </a:solidFill>
                              <a:latin typeface="Cambria Math" panose="02040503050406030204" pitchFamily="18" charset="0"/>
                            </a:rPr>
                          </m:ctrlPr>
                        </m:fPr>
                        <m:num>
                          <m:r>
                            <a:rPr lang="en-US" sz="1200" i="1">
                              <a:solidFill>
                                <a:schemeClr val="bg1"/>
                              </a:solidFill>
                              <a:latin typeface="Cambria Math" panose="02040503050406030204" pitchFamily="18" charset="0"/>
                            </a:rPr>
                            <m:t>1</m:t>
                          </m:r>
                        </m:num>
                        <m:den>
                          <m:r>
                            <a:rPr lang="en-US" sz="1200" i="1">
                              <a:solidFill>
                                <a:schemeClr val="bg1"/>
                              </a:solidFill>
                              <a:latin typeface="Cambria Math" panose="02040503050406030204" pitchFamily="18" charset="0"/>
                            </a:rPr>
                            <m:t>2</m:t>
                          </m:r>
                        </m:den>
                      </m:f>
                      <m:r>
                        <a:rPr lang="en-US" sz="1200" i="1">
                          <a:solidFill>
                            <a:schemeClr val="bg1"/>
                          </a:solidFill>
                          <a:latin typeface="Cambria Math" panose="02040503050406030204" pitchFamily="18" charset="0"/>
                        </a:rPr>
                        <m:t>−</m:t>
                      </m:r>
                      <m:r>
                        <a:rPr lang="en-US" sz="1200" i="1">
                          <a:solidFill>
                            <a:schemeClr val="bg1"/>
                          </a:solidFill>
                          <a:latin typeface="Cambria Math" panose="02040503050406030204" pitchFamily="18" charset="0"/>
                        </a:rPr>
                        <m:t>𝑖</m:t>
                      </m:r>
                      <m:f>
                        <m:fPr>
                          <m:ctrlPr>
                            <a:rPr lang="en-US" sz="1200" i="1">
                              <a:solidFill>
                                <a:schemeClr val="bg1"/>
                              </a:solidFill>
                              <a:latin typeface="Cambria Math" panose="02040503050406030204" pitchFamily="18" charset="0"/>
                            </a:rPr>
                          </m:ctrlPr>
                        </m:fPr>
                        <m:num>
                          <m:rad>
                            <m:radPr>
                              <m:degHide m:val="on"/>
                              <m:ctrlPr>
                                <a:rPr lang="en-US" sz="1200" i="1">
                                  <a:solidFill>
                                    <a:schemeClr val="bg1"/>
                                  </a:solidFill>
                                  <a:latin typeface="Cambria Math" panose="02040503050406030204" pitchFamily="18" charset="0"/>
                                </a:rPr>
                              </m:ctrlPr>
                            </m:radPr>
                            <m:deg/>
                            <m:e>
                              <m:r>
                                <a:rPr lang="en-US" sz="1200" i="1">
                                  <a:solidFill>
                                    <a:schemeClr val="bg1"/>
                                  </a:solidFill>
                                  <a:latin typeface="Cambria Math" panose="02040503050406030204" pitchFamily="18" charset="0"/>
                                </a:rPr>
                                <m:t>3</m:t>
                              </m:r>
                            </m:e>
                          </m:rad>
                        </m:num>
                        <m:den>
                          <m:r>
                            <a:rPr lang="en-US" sz="1200" i="1">
                              <a:solidFill>
                                <a:schemeClr val="bg1"/>
                              </a:solidFill>
                              <a:latin typeface="Cambria Math" panose="02040503050406030204" pitchFamily="18" charset="0"/>
                            </a:rPr>
                            <m:t>2</m:t>
                          </m:r>
                        </m:den>
                      </m:f>
                    </m:oMath>
                  </m:oMathPara>
                </a14:m>
                <a:endParaRPr lang="en-US" sz="1200" dirty="0">
                  <a:solidFill>
                    <a:schemeClr val="bg1"/>
                  </a:solidFill>
                </a:endParaRPr>
              </a:p>
            </p:txBody>
          </p:sp>
        </mc:Choice>
        <mc:Fallback xmlns="">
          <p:sp>
            <p:nvSpPr>
              <p:cNvPr id="27" name="TextBox 26">
                <a:extLst>
                  <a:ext uri="{FF2B5EF4-FFF2-40B4-BE49-F238E27FC236}">
                    <a16:creationId xmlns:a16="http://schemas.microsoft.com/office/drawing/2014/main" id="{0CB49314-AE3E-264E-8D49-34213B812E02}"/>
                  </a:ext>
                </a:extLst>
              </p:cNvPr>
              <p:cNvSpPr txBox="1">
                <a:spLocks noRot="1" noChangeAspect="1" noMove="1" noResize="1" noEditPoints="1" noAdjustHandles="1" noChangeArrowheads="1" noChangeShapeType="1" noTextEdit="1"/>
              </p:cNvSpPr>
              <p:nvPr/>
            </p:nvSpPr>
            <p:spPr>
              <a:xfrm>
                <a:off x="7666892" y="5154804"/>
                <a:ext cx="1085222" cy="479555"/>
              </a:xfrm>
              <a:prstGeom prst="rect">
                <a:avLst/>
              </a:prstGeom>
              <a:blipFill>
                <a:blip r:embed="rId6"/>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BCC77936-F1E2-1C42-A746-CC2961037DB2}"/>
              </a:ext>
            </a:extLst>
          </p:cNvPr>
          <p:cNvCxnSpPr>
            <a:cxnSpLocks/>
          </p:cNvCxnSpPr>
          <p:nvPr/>
        </p:nvCxnSpPr>
        <p:spPr>
          <a:xfrm flipV="1">
            <a:off x="8209503" y="4881854"/>
            <a:ext cx="452176" cy="4212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1E76A4B-7CC9-0948-AD7C-535F25E462D6}"/>
              </a:ext>
            </a:extLst>
          </p:cNvPr>
          <p:cNvSpPr txBox="1"/>
          <p:nvPr/>
        </p:nvSpPr>
        <p:spPr>
          <a:xfrm>
            <a:off x="10662905" y="5634359"/>
            <a:ext cx="351692" cy="369332"/>
          </a:xfrm>
          <a:prstGeom prst="rect">
            <a:avLst/>
          </a:prstGeom>
          <a:noFill/>
        </p:spPr>
        <p:txBody>
          <a:bodyPr wrap="square" rtlCol="0">
            <a:spAutoFit/>
          </a:bodyPr>
          <a:lstStyle/>
          <a:p>
            <a:r>
              <a:rPr lang="en-US" dirty="0"/>
              <a:t>2</a:t>
            </a:r>
          </a:p>
        </p:txBody>
      </p:sp>
      <p:sp>
        <p:nvSpPr>
          <p:cNvPr id="35" name="TextBox 34">
            <a:extLst>
              <a:ext uri="{FF2B5EF4-FFF2-40B4-BE49-F238E27FC236}">
                <a16:creationId xmlns:a16="http://schemas.microsoft.com/office/drawing/2014/main" id="{BAEB3707-55BD-C04C-90D0-F1C542619BC7}"/>
              </a:ext>
            </a:extLst>
          </p:cNvPr>
          <p:cNvSpPr txBox="1"/>
          <p:nvPr/>
        </p:nvSpPr>
        <p:spPr>
          <a:xfrm>
            <a:off x="7342798" y="5635316"/>
            <a:ext cx="534307" cy="369332"/>
          </a:xfrm>
          <a:prstGeom prst="rect">
            <a:avLst/>
          </a:prstGeom>
          <a:noFill/>
        </p:spPr>
        <p:txBody>
          <a:bodyPr wrap="square" rtlCol="0">
            <a:spAutoFit/>
          </a:bodyPr>
          <a:lstStyle/>
          <a:p>
            <a:r>
              <a:rPr lang="en-US" dirty="0"/>
              <a:t>-2</a:t>
            </a:r>
          </a:p>
        </p:txBody>
      </p:sp>
      <p:sp>
        <p:nvSpPr>
          <p:cNvPr id="36" name="TextBox 35">
            <a:extLst>
              <a:ext uri="{FF2B5EF4-FFF2-40B4-BE49-F238E27FC236}">
                <a16:creationId xmlns:a16="http://schemas.microsoft.com/office/drawing/2014/main" id="{78553F29-F575-904B-8E5B-998A7D7720A7}"/>
              </a:ext>
            </a:extLst>
          </p:cNvPr>
          <p:cNvSpPr txBox="1"/>
          <p:nvPr/>
        </p:nvSpPr>
        <p:spPr>
          <a:xfrm>
            <a:off x="7211914" y="2206869"/>
            <a:ext cx="471982" cy="369332"/>
          </a:xfrm>
          <a:prstGeom prst="rect">
            <a:avLst/>
          </a:prstGeom>
          <a:noFill/>
        </p:spPr>
        <p:txBody>
          <a:bodyPr wrap="square" rtlCol="0">
            <a:spAutoFit/>
          </a:bodyPr>
          <a:lstStyle/>
          <a:p>
            <a:r>
              <a:rPr lang="en-US" dirty="0"/>
              <a:t>2</a:t>
            </a:r>
            <a:r>
              <a:rPr lang="en-US" i="1" dirty="0">
                <a:latin typeface="Times New Roman" panose="02020603050405020304" pitchFamily="18" charset="0"/>
                <a:cs typeface="Times New Roman" panose="02020603050405020304" pitchFamily="18" charset="0"/>
              </a:rPr>
              <a:t>i</a:t>
            </a:r>
          </a:p>
        </p:txBody>
      </p:sp>
      <p:sp>
        <p:nvSpPr>
          <p:cNvPr id="37" name="TextBox 36">
            <a:extLst>
              <a:ext uri="{FF2B5EF4-FFF2-40B4-BE49-F238E27FC236}">
                <a16:creationId xmlns:a16="http://schemas.microsoft.com/office/drawing/2014/main" id="{66BE08A1-067E-C844-95BE-352467B47941}"/>
              </a:ext>
            </a:extLst>
          </p:cNvPr>
          <p:cNvSpPr txBox="1"/>
          <p:nvPr/>
        </p:nvSpPr>
        <p:spPr>
          <a:xfrm>
            <a:off x="7030499" y="5401430"/>
            <a:ext cx="534307" cy="369332"/>
          </a:xfrm>
          <a:prstGeom prst="rect">
            <a:avLst/>
          </a:prstGeom>
          <a:noFill/>
        </p:spPr>
        <p:txBody>
          <a:bodyPr wrap="square" rtlCol="0">
            <a:spAutoFit/>
          </a:bodyPr>
          <a:lstStyle/>
          <a:p>
            <a:pPr algn="r"/>
            <a:r>
              <a:rPr lang="en-US" dirty="0"/>
              <a:t>-2</a:t>
            </a:r>
            <a:r>
              <a:rPr lang="en-US" i="1" dirty="0">
                <a:latin typeface="Times New Roman" panose="02020603050405020304" pitchFamily="18" charset="0"/>
                <a:cs typeface="Times New Roman" panose="02020603050405020304" pitchFamily="18" charset="0"/>
              </a:rPr>
              <a:t>i</a:t>
            </a:r>
          </a:p>
        </p:txBody>
      </p:sp>
      <p:sp>
        <p:nvSpPr>
          <p:cNvPr id="25" name="TextBox 24">
            <a:extLst>
              <a:ext uri="{FF2B5EF4-FFF2-40B4-BE49-F238E27FC236}">
                <a16:creationId xmlns:a16="http://schemas.microsoft.com/office/drawing/2014/main" id="{49D1BC19-C494-174B-BCB9-319B33DBC480}"/>
              </a:ext>
            </a:extLst>
          </p:cNvPr>
          <p:cNvSpPr txBox="1"/>
          <p:nvPr/>
        </p:nvSpPr>
        <p:spPr>
          <a:xfrm>
            <a:off x="8963130" y="6058056"/>
            <a:ext cx="2051467" cy="369332"/>
          </a:xfrm>
          <a:prstGeom prst="rect">
            <a:avLst/>
          </a:prstGeom>
          <a:noFill/>
        </p:spPr>
        <p:txBody>
          <a:bodyPr wrap="square" rtlCol="0">
            <a:spAutoFit/>
          </a:bodyPr>
          <a:lstStyle/>
          <a:p>
            <a:r>
              <a:rPr lang="en-US" dirty="0"/>
              <a:t>Complex plane</a:t>
            </a:r>
          </a:p>
        </p:txBody>
      </p:sp>
      <p:sp>
        <p:nvSpPr>
          <p:cNvPr id="26" name="Down Arrow 25">
            <a:extLst>
              <a:ext uri="{FF2B5EF4-FFF2-40B4-BE49-F238E27FC236}">
                <a16:creationId xmlns:a16="http://schemas.microsoft.com/office/drawing/2014/main" id="{8B50F0DE-437C-044C-A38F-A7423190C02A}"/>
              </a:ext>
            </a:extLst>
          </p:cNvPr>
          <p:cNvSpPr/>
          <p:nvPr/>
        </p:nvSpPr>
        <p:spPr>
          <a:xfrm flipV="1">
            <a:off x="9504231" y="5686389"/>
            <a:ext cx="484632" cy="33931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845E9CBD-C98C-C64D-A10D-7477F5593D1A}"/>
              </a:ext>
            </a:extLst>
          </p:cNvPr>
          <p:cNvSpPr txBox="1"/>
          <p:nvPr/>
        </p:nvSpPr>
        <p:spPr>
          <a:xfrm>
            <a:off x="7444520" y="1632172"/>
            <a:ext cx="3495953" cy="461665"/>
          </a:xfrm>
          <a:prstGeom prst="rect">
            <a:avLst/>
          </a:prstGeom>
          <a:noFill/>
        </p:spPr>
        <p:txBody>
          <a:bodyPr wrap="square" rtlCol="0">
            <a:spAutoFit/>
          </a:bodyPr>
          <a:lstStyle/>
          <a:p>
            <a:pPr algn="ctr"/>
            <a:r>
              <a:rPr lang="en-US" sz="2400" dirty="0">
                <a:solidFill>
                  <a:srgbClr val="0622FF"/>
                </a:solidFill>
              </a:rPr>
              <a:t>What we find!</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2BDDBE2-F635-DEF2-3ABE-9141B58CD063}"/>
                  </a:ext>
                </a:extLst>
              </p:cNvPr>
              <p:cNvSpPr txBox="1"/>
              <p:nvPr/>
            </p:nvSpPr>
            <p:spPr>
              <a:xfrm>
                <a:off x="2582865" y="1459372"/>
                <a:ext cx="2984557" cy="612604"/>
              </a:xfrm>
              <a:prstGeom prst="rect">
                <a:avLst/>
              </a:prstGeom>
              <a:solidFill>
                <a:schemeClr val="accent5">
                  <a:lumMod val="20000"/>
                  <a:lumOff val="80000"/>
                </a:schemeClr>
              </a:solid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𝑛</m:t>
                              </m:r>
                            </m:sub>
                            <m:sup>
                              <m:r>
                                <a:rPr lang="en-US" b="0" i="1" smtClean="0">
                                  <a:latin typeface="Cambria Math" panose="02040503050406030204" pitchFamily="18" charset="0"/>
                                </a:rPr>
                                <m:t>3</m:t>
                              </m:r>
                            </m:sup>
                          </m:sSubSup>
                          <m:r>
                            <a:rPr lang="en-US" b="0" i="1" smtClean="0">
                              <a:latin typeface="Cambria Math" panose="02040503050406030204" pitchFamily="18" charset="0"/>
                            </a:rPr>
                            <m:t>−1</m:t>
                          </m:r>
                        </m:num>
                        <m:den>
                          <m:r>
                            <a:rPr lang="en-US" b="0" i="1" smtClean="0">
                              <a:latin typeface="Cambria Math" panose="02040503050406030204" pitchFamily="18" charset="0"/>
                            </a:rPr>
                            <m:t>3</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𝑧</m:t>
                              </m:r>
                            </m:e>
                            <m:sub>
                              <m:r>
                                <a:rPr lang="en-US" b="0" i="1" smtClean="0">
                                  <a:latin typeface="Cambria Math" panose="02040503050406030204" pitchFamily="18" charset="0"/>
                                </a:rPr>
                                <m:t>𝑛</m:t>
                              </m:r>
                            </m:sub>
                            <m:sup>
                              <m:r>
                                <a:rPr lang="en-US" b="0" i="1" smtClean="0">
                                  <a:latin typeface="Cambria Math" panose="02040503050406030204" pitchFamily="18" charset="0"/>
                                </a:rPr>
                                <m:t>2</m:t>
                              </m:r>
                            </m:sup>
                          </m:sSubSup>
                        </m:den>
                      </m:f>
                    </m:oMath>
                  </m:oMathPara>
                </a14:m>
                <a:endParaRPr lang="en-US" dirty="0"/>
              </a:p>
            </p:txBody>
          </p:sp>
        </mc:Choice>
        <mc:Fallback>
          <p:sp>
            <p:nvSpPr>
              <p:cNvPr id="3" name="TextBox 2">
                <a:extLst>
                  <a:ext uri="{FF2B5EF4-FFF2-40B4-BE49-F238E27FC236}">
                    <a16:creationId xmlns:a16="http://schemas.microsoft.com/office/drawing/2014/main" id="{E2BDDBE2-F635-DEF2-3ABE-9141B58CD063}"/>
                  </a:ext>
                </a:extLst>
              </p:cNvPr>
              <p:cNvSpPr txBox="1">
                <a:spLocks noRot="1" noChangeAspect="1" noMove="1" noResize="1" noEditPoints="1" noAdjustHandles="1" noChangeArrowheads="1" noChangeShapeType="1" noTextEdit="1"/>
              </p:cNvSpPr>
              <p:nvPr/>
            </p:nvSpPr>
            <p:spPr>
              <a:xfrm>
                <a:off x="2582865" y="1459372"/>
                <a:ext cx="2984557" cy="612604"/>
              </a:xfrm>
              <a:prstGeom prst="rect">
                <a:avLst/>
              </a:prstGeom>
              <a:blipFill>
                <a:blip r:embed="rId7"/>
                <a:stretch>
                  <a:fillRect b="-6000"/>
                </a:stretch>
              </a:blipFill>
            </p:spPr>
            <p:txBody>
              <a:bodyPr/>
              <a:lstStyle/>
              <a:p>
                <a:r>
                  <a:rPr lang="en-US">
                    <a:noFill/>
                  </a:rPr>
                  <a:t> </a:t>
                </a:r>
              </a:p>
            </p:txBody>
          </p:sp>
        </mc:Fallback>
      </mc:AlternateContent>
    </p:spTree>
    <p:extLst>
      <p:ext uri="{BB962C8B-B14F-4D97-AF65-F5344CB8AC3E}">
        <p14:creationId xmlns:p14="http://schemas.microsoft.com/office/powerpoint/2010/main" val="1474268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6AB2-1427-3747-92FD-6E397608E2F3}"/>
              </a:ext>
            </a:extLst>
          </p:cNvPr>
          <p:cNvSpPr>
            <a:spLocks noGrp="1"/>
          </p:cNvSpPr>
          <p:nvPr>
            <p:ph type="title"/>
          </p:nvPr>
        </p:nvSpPr>
        <p:spPr/>
        <p:txBody>
          <a:bodyPr/>
          <a:lstStyle/>
          <a:p>
            <a:r>
              <a:rPr lang="en-US" dirty="0"/>
              <a:t>Benoit Mandelbrot - Career</a:t>
            </a:r>
          </a:p>
        </p:txBody>
      </p:sp>
      <p:sp>
        <p:nvSpPr>
          <p:cNvPr id="3" name="Content Placeholder 2">
            <a:extLst>
              <a:ext uri="{FF2B5EF4-FFF2-40B4-BE49-F238E27FC236}">
                <a16:creationId xmlns:a16="http://schemas.microsoft.com/office/drawing/2014/main" id="{800E3CB5-A47B-8246-9C95-790B66E252E4}"/>
              </a:ext>
            </a:extLst>
          </p:cNvPr>
          <p:cNvSpPr>
            <a:spLocks noGrp="1"/>
          </p:cNvSpPr>
          <p:nvPr>
            <p:ph idx="1"/>
          </p:nvPr>
        </p:nvSpPr>
        <p:spPr/>
        <p:txBody>
          <a:bodyPr>
            <a:noAutofit/>
          </a:bodyPr>
          <a:lstStyle/>
          <a:p>
            <a:r>
              <a:rPr lang="en-US" sz="2000" dirty="0"/>
              <a:t>From 1949 to 1958, Mandelbrot was a staff member at the Centre National de la Recherche </a:t>
            </a:r>
            <a:r>
              <a:rPr lang="en-US" sz="2000" dirty="0" err="1"/>
              <a:t>Scientifique</a:t>
            </a:r>
            <a:r>
              <a:rPr lang="en-US" sz="2000" dirty="0"/>
              <a:t>. During this time he spent a year at the Institute for Advanced Study in Princeton, New Jersey, where he was sponsored by John von Neumann. </a:t>
            </a:r>
          </a:p>
          <a:p>
            <a:r>
              <a:rPr lang="en-US" sz="2000" dirty="0"/>
              <a:t>In 1955 he married </a:t>
            </a:r>
            <a:r>
              <a:rPr lang="en-US" sz="2000" dirty="0" err="1"/>
              <a:t>Aliette</a:t>
            </a:r>
            <a:r>
              <a:rPr lang="en-US" sz="2000" dirty="0"/>
              <a:t> Kagan and moved to Geneva, Switzerland (to collaborate with Jean Piaget at the International Centre for Genetic Epistemology) and later to the </a:t>
            </a:r>
            <a:r>
              <a:rPr lang="en-US" sz="2000" dirty="0" err="1"/>
              <a:t>Université</a:t>
            </a:r>
            <a:r>
              <a:rPr lang="en-US" sz="2000" dirty="0"/>
              <a:t> Lille Nord de France.</a:t>
            </a:r>
          </a:p>
          <a:p>
            <a:r>
              <a:rPr lang="en-US" sz="2000" dirty="0"/>
              <a:t>In 1958 the couple moved to the United States where Mandelbrot joined the research staff at the IBM Thomas J. Watson Research Center in Yorktown Heights, New York. </a:t>
            </a:r>
          </a:p>
          <a:p>
            <a:r>
              <a:rPr lang="en-US" sz="2000" dirty="0"/>
              <a:t>He remained at IBM for 35 years, becoming an IBM Fellow, and later Fellow Emeritus. </a:t>
            </a:r>
          </a:p>
          <a:p>
            <a:r>
              <a:rPr lang="en-US" sz="2000" dirty="0"/>
              <a:t>From 1951 onward, Mandelbrot worked on problems and published papers not only in mathematics but in applied fields such as information theory, economics, and fluid dynamics. </a:t>
            </a:r>
          </a:p>
          <a:p>
            <a:endParaRPr lang="en-US" sz="2000" dirty="0"/>
          </a:p>
        </p:txBody>
      </p:sp>
    </p:spTree>
    <p:extLst>
      <p:ext uri="{BB962C8B-B14F-4D97-AF65-F5344CB8AC3E}">
        <p14:creationId xmlns:p14="http://schemas.microsoft.com/office/powerpoint/2010/main" val="2947640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FF9C-9286-E746-BF66-8F3AC40DE45C}"/>
              </a:ext>
            </a:extLst>
          </p:cNvPr>
          <p:cNvSpPr>
            <a:spLocks noGrp="1"/>
          </p:cNvSpPr>
          <p:nvPr>
            <p:ph type="title"/>
          </p:nvPr>
        </p:nvSpPr>
        <p:spPr/>
        <p:txBody>
          <a:bodyPr/>
          <a:lstStyle/>
          <a:p>
            <a:r>
              <a:rPr lang="en-US" dirty="0"/>
              <a:t>Series of Zooms Show Self-Similarity</a:t>
            </a:r>
            <a:br>
              <a:rPr lang="en-US" dirty="0"/>
            </a:br>
            <a:r>
              <a:rPr lang="en-US" sz="3600" dirty="0"/>
              <a:t>Basins of Attraction are not Simple!</a:t>
            </a:r>
          </a:p>
        </p:txBody>
      </p:sp>
      <p:pic>
        <p:nvPicPr>
          <p:cNvPr id="7" name="Picture 6">
            <a:extLst>
              <a:ext uri="{FF2B5EF4-FFF2-40B4-BE49-F238E27FC236}">
                <a16:creationId xmlns:a16="http://schemas.microsoft.com/office/drawing/2014/main" id="{BAD06EF5-ACA9-D145-9A2C-EA65409E0B5D}"/>
              </a:ext>
            </a:extLst>
          </p:cNvPr>
          <p:cNvPicPr>
            <a:picLocks noChangeAspect="1"/>
          </p:cNvPicPr>
          <p:nvPr/>
        </p:nvPicPr>
        <p:blipFill>
          <a:blip r:embed="rId2"/>
          <a:stretch>
            <a:fillRect/>
          </a:stretch>
        </p:blipFill>
        <p:spPr>
          <a:xfrm>
            <a:off x="937835" y="2301071"/>
            <a:ext cx="2718229" cy="2723731"/>
          </a:xfrm>
          <a:prstGeom prst="rect">
            <a:avLst/>
          </a:prstGeom>
        </p:spPr>
      </p:pic>
      <p:pic>
        <p:nvPicPr>
          <p:cNvPr id="9" name="Picture 8">
            <a:extLst>
              <a:ext uri="{FF2B5EF4-FFF2-40B4-BE49-F238E27FC236}">
                <a16:creationId xmlns:a16="http://schemas.microsoft.com/office/drawing/2014/main" id="{661FEA5A-B2C9-1E4F-A06B-B0B8FB696EC1}"/>
              </a:ext>
            </a:extLst>
          </p:cNvPr>
          <p:cNvPicPr>
            <a:picLocks noChangeAspect="1"/>
          </p:cNvPicPr>
          <p:nvPr/>
        </p:nvPicPr>
        <p:blipFill>
          <a:blip r:embed="rId3"/>
          <a:stretch>
            <a:fillRect/>
          </a:stretch>
        </p:blipFill>
        <p:spPr>
          <a:xfrm>
            <a:off x="4474191" y="2301072"/>
            <a:ext cx="2718229" cy="2734872"/>
          </a:xfrm>
          <a:prstGeom prst="rect">
            <a:avLst/>
          </a:prstGeom>
        </p:spPr>
      </p:pic>
      <p:pic>
        <p:nvPicPr>
          <p:cNvPr id="13" name="Picture 12">
            <a:extLst>
              <a:ext uri="{FF2B5EF4-FFF2-40B4-BE49-F238E27FC236}">
                <a16:creationId xmlns:a16="http://schemas.microsoft.com/office/drawing/2014/main" id="{140AD5A3-9E39-5C4F-AEB3-2781A5717A22}"/>
              </a:ext>
            </a:extLst>
          </p:cNvPr>
          <p:cNvPicPr>
            <a:picLocks noChangeAspect="1"/>
          </p:cNvPicPr>
          <p:nvPr/>
        </p:nvPicPr>
        <p:blipFill>
          <a:blip r:embed="rId4"/>
          <a:stretch>
            <a:fillRect/>
          </a:stretch>
        </p:blipFill>
        <p:spPr>
          <a:xfrm>
            <a:off x="8020596" y="2301071"/>
            <a:ext cx="2721077" cy="2743200"/>
          </a:xfrm>
          <a:prstGeom prst="rect">
            <a:avLst/>
          </a:prstGeom>
        </p:spPr>
      </p:pic>
      <p:sp>
        <p:nvSpPr>
          <p:cNvPr id="14" name="Right Arrow 13">
            <a:extLst>
              <a:ext uri="{FF2B5EF4-FFF2-40B4-BE49-F238E27FC236}">
                <a16:creationId xmlns:a16="http://schemas.microsoft.com/office/drawing/2014/main" id="{B1BFFE32-6EAA-A441-B710-2AEE4E4963EC}"/>
              </a:ext>
            </a:extLst>
          </p:cNvPr>
          <p:cNvSpPr/>
          <p:nvPr/>
        </p:nvSpPr>
        <p:spPr>
          <a:xfrm>
            <a:off x="3944547" y="3430355"/>
            <a:ext cx="251209"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2AB38C37-5198-1D4D-91F6-1F2277FA8E6F}"/>
              </a:ext>
            </a:extLst>
          </p:cNvPr>
          <p:cNvSpPr/>
          <p:nvPr/>
        </p:nvSpPr>
        <p:spPr>
          <a:xfrm>
            <a:off x="7480903" y="3420620"/>
            <a:ext cx="251209"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97D37DD-B9B8-CD45-B2BD-C135C2A02062}"/>
              </a:ext>
            </a:extLst>
          </p:cNvPr>
          <p:cNvSpPr txBox="1"/>
          <p:nvPr/>
        </p:nvSpPr>
        <p:spPr>
          <a:xfrm>
            <a:off x="1416818" y="5757705"/>
            <a:ext cx="8480808" cy="369332"/>
          </a:xfrm>
          <a:prstGeom prst="rect">
            <a:avLst/>
          </a:prstGeom>
          <a:noFill/>
        </p:spPr>
        <p:txBody>
          <a:bodyPr wrap="square" rtlCol="0">
            <a:spAutoFit/>
          </a:bodyPr>
          <a:lstStyle/>
          <a:p>
            <a:pPr algn="ctr"/>
            <a:r>
              <a:rPr lang="en-US" dirty="0">
                <a:solidFill>
                  <a:srgbClr val="0F2EFF"/>
                </a:solidFill>
              </a:rPr>
              <a:t>It can be shown that the boundaries of the basins of attraction are in fact fractals!</a:t>
            </a:r>
          </a:p>
        </p:txBody>
      </p:sp>
      <p:sp>
        <p:nvSpPr>
          <p:cNvPr id="24" name="Rectangle 23">
            <a:extLst>
              <a:ext uri="{FF2B5EF4-FFF2-40B4-BE49-F238E27FC236}">
                <a16:creationId xmlns:a16="http://schemas.microsoft.com/office/drawing/2014/main" id="{4B1907B3-4EC6-1943-9E1A-1913B5849935}"/>
              </a:ext>
            </a:extLst>
          </p:cNvPr>
          <p:cNvSpPr/>
          <p:nvPr/>
        </p:nvSpPr>
        <p:spPr>
          <a:xfrm>
            <a:off x="2140299" y="3090178"/>
            <a:ext cx="611413" cy="61295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7705E6-35AB-C64E-9B1C-228EC1D61672}"/>
              </a:ext>
            </a:extLst>
          </p:cNvPr>
          <p:cNvSpPr/>
          <p:nvPr/>
        </p:nvSpPr>
        <p:spPr>
          <a:xfrm>
            <a:off x="6372331" y="3569672"/>
            <a:ext cx="530352" cy="50292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247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A43873-C480-6843-98D2-155EEFBADF9E}"/>
              </a:ext>
            </a:extLst>
          </p:cNvPr>
          <p:cNvSpPr>
            <a:spLocks noGrp="1"/>
          </p:cNvSpPr>
          <p:nvPr>
            <p:ph type="title"/>
          </p:nvPr>
        </p:nvSpPr>
        <p:spPr/>
        <p:txBody>
          <a:bodyPr/>
          <a:lstStyle/>
          <a:p>
            <a:r>
              <a:rPr lang="en-US" dirty="0"/>
              <a:t>Benoit Mandelbrot</a:t>
            </a:r>
          </a:p>
        </p:txBody>
      </p:sp>
      <p:sp>
        <p:nvSpPr>
          <p:cNvPr id="5" name="Content Placeholder 4">
            <a:extLst>
              <a:ext uri="{FF2B5EF4-FFF2-40B4-BE49-F238E27FC236}">
                <a16:creationId xmlns:a16="http://schemas.microsoft.com/office/drawing/2014/main" id="{5942056B-F306-2A4B-AE4B-37729B53A45D}"/>
              </a:ext>
            </a:extLst>
          </p:cNvPr>
          <p:cNvSpPr>
            <a:spLocks noGrp="1"/>
          </p:cNvSpPr>
          <p:nvPr>
            <p:ph sz="half" idx="1"/>
          </p:nvPr>
        </p:nvSpPr>
        <p:spPr/>
        <p:txBody>
          <a:bodyPr>
            <a:normAutofit/>
          </a:bodyPr>
          <a:lstStyle/>
          <a:p>
            <a:r>
              <a:rPr lang="en-US" sz="2000" dirty="0"/>
              <a:t>Mandelbrot has been called an artist, and a visionary and a maverick.</a:t>
            </a:r>
          </a:p>
          <a:p>
            <a:r>
              <a:rPr lang="en-US" sz="2000" dirty="0"/>
              <a:t>His informal and passionate style of writing and his emphasis on visual and geometric intuition (supported by the inclusion of numerous illustrations) made </a:t>
            </a:r>
            <a:r>
              <a:rPr lang="en-US" sz="2000" i="1" dirty="0"/>
              <a:t>The Fractal Geometry of Nature </a:t>
            </a:r>
            <a:r>
              <a:rPr lang="en-US" sz="2000" dirty="0"/>
              <a:t>accessible to non-specialists. </a:t>
            </a:r>
          </a:p>
          <a:p>
            <a:r>
              <a:rPr lang="en-US" sz="2000" dirty="0"/>
              <a:t>The book sparked widespread popular interest in fractals and contributed to chaos theory and other fields of science and mathematics. </a:t>
            </a:r>
          </a:p>
          <a:p>
            <a:pPr marL="0" indent="0">
              <a:buNone/>
            </a:pPr>
            <a:endParaRPr lang="en-US" sz="2000" dirty="0"/>
          </a:p>
          <a:p>
            <a:endParaRPr lang="en-US" sz="2000" dirty="0"/>
          </a:p>
        </p:txBody>
      </p:sp>
      <p:pic>
        <p:nvPicPr>
          <p:cNvPr id="2050" name="Picture 2">
            <a:extLst>
              <a:ext uri="{FF2B5EF4-FFF2-40B4-BE49-F238E27FC236}">
                <a16:creationId xmlns:a16="http://schemas.microsoft.com/office/drawing/2014/main" id="{C8BDFEC6-D01A-9742-8E2C-7DB80E7FBC4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998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7335C-D292-DF46-83B6-618899F2F5E1}"/>
              </a:ext>
            </a:extLst>
          </p:cNvPr>
          <p:cNvSpPr>
            <a:spLocks noGrp="1"/>
          </p:cNvSpPr>
          <p:nvPr>
            <p:ph type="title"/>
          </p:nvPr>
        </p:nvSpPr>
        <p:spPr/>
        <p:txBody>
          <a:bodyPr/>
          <a:lstStyle/>
          <a:p>
            <a:r>
              <a:rPr lang="en-US" dirty="0"/>
              <a:t>Benoit Mandelbrot</a:t>
            </a:r>
          </a:p>
        </p:txBody>
      </p:sp>
      <p:sp>
        <p:nvSpPr>
          <p:cNvPr id="3" name="Content Placeholder 2">
            <a:extLst>
              <a:ext uri="{FF2B5EF4-FFF2-40B4-BE49-F238E27FC236}">
                <a16:creationId xmlns:a16="http://schemas.microsoft.com/office/drawing/2014/main" id="{60F2E18F-9E33-FF4B-A2EE-4F8CF1A44EB6}"/>
              </a:ext>
            </a:extLst>
          </p:cNvPr>
          <p:cNvSpPr>
            <a:spLocks noGrp="1"/>
          </p:cNvSpPr>
          <p:nvPr>
            <p:ph idx="1"/>
          </p:nvPr>
        </p:nvSpPr>
        <p:spPr/>
        <p:txBody>
          <a:bodyPr>
            <a:noAutofit/>
          </a:bodyPr>
          <a:lstStyle/>
          <a:p>
            <a:r>
              <a:rPr lang="en-US" sz="2000" dirty="0"/>
              <a:t>Mandelbrot was born in a Lithuanian Jewish family, in Warsaw during the Second Polish Republic.</a:t>
            </a:r>
          </a:p>
          <a:p>
            <a:r>
              <a:rPr lang="en-US" sz="2000" dirty="0"/>
              <a:t>His father made his living trading clothing; his mother was a dental surgeon. </a:t>
            </a:r>
          </a:p>
          <a:p>
            <a:r>
              <a:rPr lang="en-US" sz="2000" dirty="0"/>
              <a:t>During his first two school years, he was tutored privately by an uncle who despised rote learning: "Most of my time was spent playing chess, reading maps and learning how to open my eyes to everything around me."</a:t>
            </a:r>
          </a:p>
          <a:p>
            <a:r>
              <a:rPr lang="en-US" sz="2000" dirty="0"/>
              <a:t>In 1936, when he was 11, the family emigrated from Poland to France. </a:t>
            </a:r>
          </a:p>
          <a:p>
            <a:r>
              <a:rPr lang="en-US" sz="2000" dirty="0"/>
              <a:t>The move, the war, and the influence of his father's brother, the mathematician </a:t>
            </a:r>
            <a:r>
              <a:rPr lang="en-US" sz="2000" dirty="0" err="1"/>
              <a:t>Szolem</a:t>
            </a:r>
            <a:r>
              <a:rPr lang="en-US" sz="2000" dirty="0"/>
              <a:t> </a:t>
            </a:r>
            <a:r>
              <a:rPr lang="en-US" sz="2000" dirty="0" err="1"/>
              <a:t>Mandelbrojt</a:t>
            </a:r>
            <a:r>
              <a:rPr lang="en-US" sz="2000" dirty="0"/>
              <a:t> (who had moved to Paris around 1920), further prevented a standard education. </a:t>
            </a:r>
          </a:p>
          <a:p>
            <a:r>
              <a:rPr lang="en-US" sz="2000" dirty="0"/>
              <a:t>"The fact that my parents, as economic and political refugees, joined </a:t>
            </a:r>
            <a:r>
              <a:rPr lang="en-US" sz="2000" dirty="0" err="1"/>
              <a:t>Szolem</a:t>
            </a:r>
            <a:r>
              <a:rPr lang="en-US" sz="2000" dirty="0"/>
              <a:t> in France saved our lives," he writes.</a:t>
            </a:r>
          </a:p>
        </p:txBody>
      </p:sp>
    </p:spTree>
    <p:extLst>
      <p:ext uri="{BB962C8B-B14F-4D97-AF65-F5344CB8AC3E}">
        <p14:creationId xmlns:p14="http://schemas.microsoft.com/office/powerpoint/2010/main" val="2914559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6D25-624C-E34A-AEE9-8C60EF85243D}"/>
              </a:ext>
            </a:extLst>
          </p:cNvPr>
          <p:cNvSpPr>
            <a:spLocks noGrp="1"/>
          </p:cNvSpPr>
          <p:nvPr>
            <p:ph type="title"/>
          </p:nvPr>
        </p:nvSpPr>
        <p:spPr/>
        <p:txBody>
          <a:bodyPr/>
          <a:lstStyle/>
          <a:p>
            <a:r>
              <a:rPr lang="en-US" dirty="0"/>
              <a:t>Benoit Mandelbrot</a:t>
            </a:r>
          </a:p>
        </p:txBody>
      </p:sp>
      <p:sp>
        <p:nvSpPr>
          <p:cNvPr id="3" name="Content Placeholder 2">
            <a:extLst>
              <a:ext uri="{FF2B5EF4-FFF2-40B4-BE49-F238E27FC236}">
                <a16:creationId xmlns:a16="http://schemas.microsoft.com/office/drawing/2014/main" id="{BC034EE8-1E5E-BB41-AEC7-EFC00B2734BC}"/>
              </a:ext>
            </a:extLst>
          </p:cNvPr>
          <p:cNvSpPr>
            <a:spLocks noGrp="1"/>
          </p:cNvSpPr>
          <p:nvPr>
            <p:ph idx="1"/>
          </p:nvPr>
        </p:nvSpPr>
        <p:spPr>
          <a:xfrm>
            <a:off x="838200" y="1825625"/>
            <a:ext cx="10515600" cy="2475070"/>
          </a:xfrm>
        </p:spPr>
        <p:txBody>
          <a:bodyPr>
            <a:normAutofit/>
          </a:bodyPr>
          <a:lstStyle/>
          <a:p>
            <a:r>
              <a:rPr lang="en-US" sz="2400" dirty="0"/>
              <a:t>Mandelbrot attended the Lycée Rollin (now the Collège-lycée Jacques-</a:t>
            </a:r>
            <a:r>
              <a:rPr lang="en-US" sz="2400" dirty="0" err="1"/>
              <a:t>Decour</a:t>
            </a:r>
            <a:r>
              <a:rPr lang="en-US" sz="2400" dirty="0"/>
              <a:t>) in Paris until the start of World War II, when his family moved to Tulle, France. </a:t>
            </a:r>
          </a:p>
          <a:p>
            <a:r>
              <a:rPr lang="en-US" sz="2400" dirty="0"/>
              <a:t>He was helped by Rabbi David </a:t>
            </a:r>
            <a:r>
              <a:rPr lang="en-US" sz="2400" dirty="0" err="1"/>
              <a:t>Feuerwerker</a:t>
            </a:r>
            <a:r>
              <a:rPr lang="en-US" sz="2400" dirty="0"/>
              <a:t>, the Rabbi of Brive-la-Gaillarde, to continue his studies.</a:t>
            </a:r>
          </a:p>
          <a:p>
            <a:r>
              <a:rPr lang="en-US" sz="2400" dirty="0"/>
              <a:t>Much of France was occupied by the Nazis at the time, and Mandelbrot recalls this period</a:t>
            </a:r>
            <a:r>
              <a:rPr lang="en-US" dirty="0"/>
              <a:t>: </a:t>
            </a:r>
          </a:p>
          <a:p>
            <a:endParaRPr lang="en-US" dirty="0"/>
          </a:p>
        </p:txBody>
      </p:sp>
      <p:sp>
        <p:nvSpPr>
          <p:cNvPr id="4" name="TextBox 3">
            <a:extLst>
              <a:ext uri="{FF2B5EF4-FFF2-40B4-BE49-F238E27FC236}">
                <a16:creationId xmlns:a16="http://schemas.microsoft.com/office/drawing/2014/main" id="{1E59A2D0-DE9C-8E43-A4F8-478A3CA06D9C}"/>
              </a:ext>
            </a:extLst>
          </p:cNvPr>
          <p:cNvSpPr txBox="1"/>
          <p:nvPr/>
        </p:nvSpPr>
        <p:spPr>
          <a:xfrm>
            <a:off x="984738" y="4435632"/>
            <a:ext cx="9626321" cy="1077218"/>
          </a:xfrm>
          <a:prstGeom prst="rect">
            <a:avLst/>
          </a:prstGeom>
          <a:noFill/>
        </p:spPr>
        <p:txBody>
          <a:bodyPr wrap="square" rtlCol="0">
            <a:spAutoFit/>
          </a:bodyPr>
          <a:lstStyle/>
          <a:p>
            <a:pPr algn="ctr"/>
            <a:r>
              <a:rPr lang="en-US" sz="1600" dirty="0">
                <a:solidFill>
                  <a:srgbClr val="0E1CFF"/>
                </a:solidFill>
              </a:rPr>
              <a:t>“Our constant fear was that a sufficiently determined foe might report us to an authority and we would be sent to our deaths. This happened to a close friend from Paris, Zina </a:t>
            </a:r>
            <a:r>
              <a:rPr lang="en-US" sz="1600" dirty="0" err="1">
                <a:solidFill>
                  <a:srgbClr val="0E1CFF"/>
                </a:solidFill>
              </a:rPr>
              <a:t>Morhange</a:t>
            </a:r>
            <a:r>
              <a:rPr lang="en-US" sz="1600" dirty="0">
                <a:solidFill>
                  <a:srgbClr val="0E1CFF"/>
                </a:solidFill>
              </a:rPr>
              <a:t>, a physician in a nearby county seat. Simply to eliminate the competition, another physician denounced her. We escaped this fate. Who knows why?”</a:t>
            </a:r>
          </a:p>
          <a:p>
            <a:pPr algn="ctr"/>
            <a:endParaRPr lang="en-US" sz="1600" dirty="0">
              <a:solidFill>
                <a:srgbClr val="0E1CFF"/>
              </a:solidFill>
            </a:endParaRPr>
          </a:p>
        </p:txBody>
      </p:sp>
    </p:spTree>
    <p:extLst>
      <p:ext uri="{BB962C8B-B14F-4D97-AF65-F5344CB8AC3E}">
        <p14:creationId xmlns:p14="http://schemas.microsoft.com/office/powerpoint/2010/main" val="1144152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4703</TotalTime>
  <Words>3662</Words>
  <Application>Microsoft Macintosh PowerPoint</Application>
  <PresentationFormat>Widescreen</PresentationFormat>
  <Paragraphs>226</Paragraphs>
  <Slides>60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Cambria Math</vt:lpstr>
      <vt:lpstr>Times New Roman</vt:lpstr>
      <vt:lpstr>Office Theme</vt:lpstr>
      <vt:lpstr>Fractals, Chaos, Complexity Physics-EPS 30</vt:lpstr>
      <vt:lpstr>The Mandelbrot Set</vt:lpstr>
      <vt:lpstr>History of the Mandelbrot Set or M-Set</vt:lpstr>
      <vt:lpstr>History of the Mandelbrot Set</vt:lpstr>
      <vt:lpstr>Benoit Mandelbrot</vt:lpstr>
      <vt:lpstr>Benoit Mandelbrot - Career</vt:lpstr>
      <vt:lpstr>Benoit Mandelbrot</vt:lpstr>
      <vt:lpstr>Benoit Mandelbrot</vt:lpstr>
      <vt:lpstr>Benoit Mandelbrot</vt:lpstr>
      <vt:lpstr>Benoit Mandelbrot</vt:lpstr>
      <vt:lpstr>Benoit Mandelbrot</vt:lpstr>
      <vt:lpstr>Benoit Mandelbrot</vt:lpstr>
      <vt:lpstr>Mandelbrot on Financial Markets</vt:lpstr>
      <vt:lpstr>Mandelbrot on Financial Markets</vt:lpstr>
      <vt:lpstr>Developing ”Fractal Geometry" and the Mandelbrot Set </vt:lpstr>
      <vt:lpstr>Developing ”Fractal Geometry" and the Mandelbrot Set</vt:lpstr>
      <vt:lpstr>Developing ”Fractal Geometry" and the Mandelbrot Set</vt:lpstr>
      <vt:lpstr>Complex Numbers – Basis for M-set</vt:lpstr>
      <vt:lpstr>Complex Numbers are Solutions to Polynomial Equations</vt:lpstr>
      <vt:lpstr>Notation</vt:lpstr>
      <vt:lpstr>Visualization</vt:lpstr>
      <vt:lpstr>Polar Coordinates</vt:lpstr>
      <vt:lpstr>Polar Coordinates</vt:lpstr>
      <vt:lpstr>Euler’s Formula</vt:lpstr>
      <vt:lpstr>Proof of Euler’s Formula</vt:lpstr>
      <vt:lpstr>Complex Conjugate</vt:lpstr>
      <vt:lpstr>Addition and Subtraction</vt:lpstr>
      <vt:lpstr>Multiplication and Square</vt:lpstr>
      <vt:lpstr>Reciprocal and Division</vt:lpstr>
      <vt:lpstr>Multiplication and Division in Polar Form</vt:lpstr>
      <vt:lpstr>Fractional Exponents</vt:lpstr>
      <vt:lpstr>Structure of Complex Numbers</vt:lpstr>
      <vt:lpstr>Mandelbrot Set</vt:lpstr>
      <vt:lpstr>Correspondence to the Logistic Map</vt:lpstr>
      <vt:lpstr>Main Cardiod and Periodic Bulbs</vt:lpstr>
      <vt:lpstr>Order in the M-set:  Pascals’ Triangle</vt:lpstr>
      <vt:lpstr>Pascal’s Triangle</vt:lpstr>
      <vt:lpstr>Pascal’s Triangle is Related to a Fibonacci Sequence</vt:lpstr>
      <vt:lpstr>Fibonacci and the Golden (Logarithmic) Spiral</vt:lpstr>
      <vt:lpstr>Golden Ratio https://en.wikipedia.org/wiki/Golden_ratio</vt:lpstr>
      <vt:lpstr>Golden Ratio – Computing its Value https://en.wikipedia.org/wiki/Golden_ratio</vt:lpstr>
      <vt:lpstr>Self-Similarity</vt:lpstr>
      <vt:lpstr>Image Gallery of M-set</vt:lpstr>
      <vt:lpstr>Images</vt:lpstr>
      <vt:lpstr>Images</vt:lpstr>
      <vt:lpstr>Images</vt:lpstr>
      <vt:lpstr>Julia – Fatou Sets</vt:lpstr>
      <vt:lpstr>Julia Sets </vt:lpstr>
      <vt:lpstr>Filled Julia Sets</vt:lpstr>
      <vt:lpstr>Fractal Basin Boundaries: Newton’s Method</vt:lpstr>
      <vt:lpstr>Newton’s Method</vt:lpstr>
      <vt:lpstr>Newton’s Method: Real-Valued Functions</vt:lpstr>
      <vt:lpstr>Origin of Newton’s Method</vt:lpstr>
      <vt:lpstr>Origin of Newton’s Method</vt:lpstr>
      <vt:lpstr>Origin of Newton’s Method</vt:lpstr>
      <vt:lpstr>Some Difficuilties with Newton’s Method</vt:lpstr>
      <vt:lpstr>“Non-Chaotic” Basins of Attraction</vt:lpstr>
      <vt:lpstr>Newton’s Fractal for:    f(z) = z3 - 1</vt:lpstr>
      <vt:lpstr>Newton’s Fractal for:    f(z) = z3 - 1</vt:lpstr>
      <vt:lpstr>Series of Zooms Show Self-Similarity Basins of Attraction are not Simple!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Fractals, Chaos, Complexity Physics-EPS 30</dc:title>
  <dc:creator>John Rundle</dc:creator>
  <cp:lastModifiedBy>John Rundle</cp:lastModifiedBy>
  <cp:revision>55</cp:revision>
  <dcterms:created xsi:type="dcterms:W3CDTF">2021-11-05T03:26:41Z</dcterms:created>
  <dcterms:modified xsi:type="dcterms:W3CDTF">2024-02-02T17:05:57Z</dcterms:modified>
</cp:coreProperties>
</file>