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4" r:id="rId3"/>
    <p:sldId id="327" r:id="rId4"/>
    <p:sldId id="331" r:id="rId5"/>
    <p:sldId id="328" r:id="rId6"/>
    <p:sldId id="329" r:id="rId7"/>
    <p:sldId id="330" r:id="rId8"/>
    <p:sldId id="332" r:id="rId9"/>
    <p:sldId id="334" r:id="rId10"/>
    <p:sldId id="335" r:id="rId11"/>
    <p:sldId id="326" r:id="rId12"/>
    <p:sldId id="325" r:id="rId13"/>
    <p:sldId id="258" r:id="rId14"/>
    <p:sldId id="259" r:id="rId15"/>
    <p:sldId id="265" r:id="rId16"/>
    <p:sldId id="268" r:id="rId17"/>
    <p:sldId id="266" r:id="rId18"/>
    <p:sldId id="267" r:id="rId19"/>
    <p:sldId id="260" r:id="rId20"/>
    <p:sldId id="261" r:id="rId21"/>
    <p:sldId id="262" r:id="rId22"/>
    <p:sldId id="263" r:id="rId23"/>
    <p:sldId id="264" r:id="rId24"/>
    <p:sldId id="322" r:id="rId25"/>
    <p:sldId id="323" r:id="rId26"/>
    <p:sldId id="269" r:id="rId27"/>
    <p:sldId id="270" r:id="rId28"/>
    <p:sldId id="271" r:id="rId29"/>
    <p:sldId id="272" r:id="rId30"/>
    <p:sldId id="296" r:id="rId31"/>
    <p:sldId id="340" r:id="rId32"/>
    <p:sldId id="341" r:id="rId33"/>
    <p:sldId id="300" r:id="rId34"/>
    <p:sldId id="298" r:id="rId35"/>
    <p:sldId id="297" r:id="rId36"/>
    <p:sldId id="299" r:id="rId37"/>
    <p:sldId id="302" r:id="rId38"/>
    <p:sldId id="305" r:id="rId39"/>
    <p:sldId id="303" r:id="rId40"/>
    <p:sldId id="346" r:id="rId41"/>
    <p:sldId id="304" r:id="rId42"/>
    <p:sldId id="307" r:id="rId43"/>
    <p:sldId id="308" r:id="rId44"/>
    <p:sldId id="301" r:id="rId45"/>
    <p:sldId id="338" r:id="rId46"/>
    <p:sldId id="309" r:id="rId47"/>
    <p:sldId id="337" r:id="rId48"/>
    <p:sldId id="339" r:id="rId49"/>
    <p:sldId id="310" r:id="rId50"/>
    <p:sldId id="312" r:id="rId51"/>
    <p:sldId id="343" r:id="rId52"/>
    <p:sldId id="284" r:id="rId53"/>
    <p:sldId id="285" r:id="rId54"/>
    <p:sldId id="286" r:id="rId55"/>
    <p:sldId id="315" r:id="rId56"/>
    <p:sldId id="287" r:id="rId57"/>
    <p:sldId id="313" r:id="rId58"/>
    <p:sldId id="314" r:id="rId59"/>
    <p:sldId id="316" r:id="rId60"/>
    <p:sldId id="317" r:id="rId61"/>
    <p:sldId id="318" r:id="rId62"/>
    <p:sldId id="291" r:id="rId63"/>
    <p:sldId id="292" r:id="rId64"/>
    <p:sldId id="293" r:id="rId65"/>
    <p:sldId id="294" r:id="rId66"/>
    <p:sldId id="295" r:id="rId67"/>
    <p:sldId id="319" r:id="rId68"/>
    <p:sldId id="320" r:id="rId69"/>
    <p:sldId id="342" r:id="rId70"/>
    <p:sldId id="277" r:id="rId71"/>
    <p:sldId id="278" r:id="rId72"/>
    <p:sldId id="282" r:id="rId73"/>
    <p:sldId id="273" r:id="rId74"/>
    <p:sldId id="276" r:id="rId75"/>
    <p:sldId id="274" r:id="rId76"/>
    <p:sldId id="344" r:id="rId77"/>
    <p:sldId id="345" r:id="rId78"/>
    <p:sldId id="336" r:id="rId79"/>
    <p:sldId id="280" r:id="rId80"/>
    <p:sldId id="279" r:id="rId81"/>
    <p:sldId id="27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CFF"/>
    <a:srgbClr val="0622FF"/>
    <a:srgbClr val="090BFF"/>
    <a:srgbClr val="002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8"/>
    <p:restoredTop sz="96405"/>
  </p:normalViewPr>
  <p:slideViewPr>
    <p:cSldViewPr snapToGrid="0" snapToObjects="1">
      <p:cViewPr varScale="1">
        <p:scale>
          <a:sx n="124" d="100"/>
          <a:sy n="124" d="100"/>
        </p:scale>
        <p:origin x="208" y="664"/>
      </p:cViewPr>
      <p:guideLst/>
    </p:cSldViewPr>
  </p:slid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45EE-8AFB-3F4C-8B91-BB1226478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0E56B8-02B0-6346-9619-97177F0DE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1D84DE-E87A-0141-88A6-8A571B71498B}"/>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56A39A1A-7EEC-424E-9AF9-FED267765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7C71B-127E-B745-BAEA-79CF2EAE9A70}"/>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94720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5468-E7D9-6F47-92EB-93829E2FAE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B424C-88D3-0B49-9EF4-93B524BF8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3B786-5C57-5D4E-B390-7E26E65FC5EA}"/>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BF19B243-C3C2-2A4D-A0D4-373470B48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78D9C-42C0-E442-8CB4-674CA8587E8A}"/>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277700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F9ADE-9E16-1246-8444-0EEA32F994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30B90-2150-3143-AB0A-7E8A98751C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64B98-C45E-4440-899F-DC28411039C3}"/>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B128CA8A-F0F7-034B-B071-ABA4996A9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3E70C-3DF5-AD47-96EE-3F08FA8441EA}"/>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116053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1737-58A9-234F-9E36-CC781ADB2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6EF1E-4155-1144-92D8-07CCB0865A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E75AD-2792-EC42-9B0D-C4E31B2CCFE4}"/>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2561EE1A-430E-A446-B7E4-4A0A21E0D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6042D-5248-5340-8052-F4573DA649CA}"/>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355889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8B28-3D34-8440-9FCF-2A70BDB51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5BBE32-6D3E-FA46-B78C-1D672B0ED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DAD492-F53F-764C-AFAD-4F8EB70F02A1}"/>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2E51224D-CA36-1F4A-B5DE-850A49E35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B9BF6-86C0-214B-B022-0D23700F38A6}"/>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292503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01EA-E3C9-6A4F-9693-DE1C5A12F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004E5-0CED-FA4E-9F06-29872DFBFE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415B7-FEE6-9E4E-8C2C-48F9576BA7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805F3B-BFA5-BF42-8C1D-032C8DBBA8BD}"/>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6" name="Footer Placeholder 5">
            <a:extLst>
              <a:ext uri="{FF2B5EF4-FFF2-40B4-BE49-F238E27FC236}">
                <a16:creationId xmlns:a16="http://schemas.microsoft.com/office/drawing/2014/main" id="{FF067EC4-6BD1-9143-A3DC-70730F32F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1ED61-CE5F-704E-B88D-5EED07357A0D}"/>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406795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8EA1-96A1-4F41-B87E-5497AD1201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9ADC0-EDF9-F143-892E-86C3B62C0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AFB4A1-E5F3-8A48-8C39-1977F63EE2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01AD8-CECB-E046-96EA-39C78182F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9DF135-9947-B544-AF00-7A030572B4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96A44-BBF9-804B-999A-A867708BFEBD}"/>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8" name="Footer Placeholder 7">
            <a:extLst>
              <a:ext uri="{FF2B5EF4-FFF2-40B4-BE49-F238E27FC236}">
                <a16:creationId xmlns:a16="http://schemas.microsoft.com/office/drawing/2014/main" id="{BF0E979D-651E-C748-BD1D-11D5AA9E37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56E5B-684E-FC46-A2C1-E9B155089EE8}"/>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271858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3FC5-47E6-AD4C-8FB8-0B3BC922D4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43E65-6A28-3C4B-9E15-9FDDBBA77F0E}"/>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4" name="Footer Placeholder 3">
            <a:extLst>
              <a:ext uri="{FF2B5EF4-FFF2-40B4-BE49-F238E27FC236}">
                <a16:creationId xmlns:a16="http://schemas.microsoft.com/office/drawing/2014/main" id="{6DBF1E80-FFD8-1B4C-8E07-AA55C4BFF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C650A5-D3CC-8A41-93CB-9DB4CA90FB65}"/>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23554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C2201-F3BD-174C-B88D-931B287404D4}"/>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3" name="Footer Placeholder 2">
            <a:extLst>
              <a:ext uri="{FF2B5EF4-FFF2-40B4-BE49-F238E27FC236}">
                <a16:creationId xmlns:a16="http://schemas.microsoft.com/office/drawing/2014/main" id="{AA708D90-0170-794E-945D-AA24D8D632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1DE40-7153-A44E-B19A-C2543D6A93A1}"/>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311674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D880-BA7C-2947-9B6C-FA14D9A54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D2112-A757-FD41-AD91-2A55B36CD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7BE692-6AA0-E841-9EDB-CE9CE2075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F229D-1FEB-C44D-9CC3-1278765270F4}"/>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6" name="Footer Placeholder 5">
            <a:extLst>
              <a:ext uri="{FF2B5EF4-FFF2-40B4-BE49-F238E27FC236}">
                <a16:creationId xmlns:a16="http://schemas.microsoft.com/office/drawing/2014/main" id="{31A18782-3E51-2749-B826-6D7B4054D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B32E1-A849-3840-8CDE-0E5200E928F1}"/>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324358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C555-4854-684E-A3A5-8A4C2A83F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2BADBB-089B-7440-A3C0-755A9AF63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57ACD-B76A-1941-BA58-ED8908784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2A7514-5B83-E54A-8152-1D05B9424813}"/>
              </a:ext>
            </a:extLst>
          </p:cNvPr>
          <p:cNvSpPr>
            <a:spLocks noGrp="1"/>
          </p:cNvSpPr>
          <p:nvPr>
            <p:ph type="dt" sz="half" idx="10"/>
          </p:nvPr>
        </p:nvSpPr>
        <p:spPr/>
        <p:txBody>
          <a:bodyPr/>
          <a:lstStyle/>
          <a:p>
            <a:fld id="{06AB7C96-A748-C341-A4F9-D7616FA4088C}" type="datetimeFigureOut">
              <a:rPr lang="en-US" smtClean="0"/>
              <a:t>2/5/24</a:t>
            </a:fld>
            <a:endParaRPr lang="en-US"/>
          </a:p>
        </p:txBody>
      </p:sp>
      <p:sp>
        <p:nvSpPr>
          <p:cNvPr id="6" name="Footer Placeholder 5">
            <a:extLst>
              <a:ext uri="{FF2B5EF4-FFF2-40B4-BE49-F238E27FC236}">
                <a16:creationId xmlns:a16="http://schemas.microsoft.com/office/drawing/2014/main" id="{8CD9CBD3-BADA-D347-B53C-52DE46FBA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27D90-D34E-8D4F-A1A2-29244D7ADBCD}"/>
              </a:ext>
            </a:extLst>
          </p:cNvPr>
          <p:cNvSpPr>
            <a:spLocks noGrp="1"/>
          </p:cNvSpPr>
          <p:nvPr>
            <p:ph type="sldNum" sz="quarter" idx="12"/>
          </p:nvPr>
        </p:nvSpPr>
        <p:spPr/>
        <p:txBody>
          <a:bodyPr/>
          <a:lstStyle/>
          <a:p>
            <a:fld id="{31E9AFEA-80EC-8D41-A6BA-E4796AD09B42}" type="slidenum">
              <a:rPr lang="en-US" smtClean="0"/>
              <a:t>‹#›</a:t>
            </a:fld>
            <a:endParaRPr lang="en-US"/>
          </a:p>
        </p:txBody>
      </p:sp>
    </p:spTree>
    <p:extLst>
      <p:ext uri="{BB962C8B-B14F-4D97-AF65-F5344CB8AC3E}">
        <p14:creationId xmlns:p14="http://schemas.microsoft.com/office/powerpoint/2010/main" val="18045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25ACE-424E-FF4A-A117-FD9165742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C0E6C5-8063-5C44-AC1D-447DA92A3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FE7C5-5275-364A-A455-FB949DA0E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7C96-A748-C341-A4F9-D7616FA4088C}" type="datetimeFigureOut">
              <a:rPr lang="en-US" smtClean="0"/>
              <a:t>2/5/24</a:t>
            </a:fld>
            <a:endParaRPr lang="en-US"/>
          </a:p>
        </p:txBody>
      </p:sp>
      <p:sp>
        <p:nvSpPr>
          <p:cNvPr id="5" name="Footer Placeholder 4">
            <a:extLst>
              <a:ext uri="{FF2B5EF4-FFF2-40B4-BE49-F238E27FC236}">
                <a16:creationId xmlns:a16="http://schemas.microsoft.com/office/drawing/2014/main" id="{22548905-7767-1143-9099-DB265541F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A56B92-D970-8E46-8C94-6B5E3639A1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9AFEA-80EC-8D41-A6BA-E4796AD09B42}" type="slidenum">
              <a:rPr lang="en-US" smtClean="0"/>
              <a:t>‹#›</a:t>
            </a:fld>
            <a:endParaRPr lang="en-US"/>
          </a:p>
        </p:txBody>
      </p:sp>
    </p:spTree>
    <p:extLst>
      <p:ext uri="{BB962C8B-B14F-4D97-AF65-F5344CB8AC3E}">
        <p14:creationId xmlns:p14="http://schemas.microsoft.com/office/powerpoint/2010/main" val="200748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Complex Systems</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rmAutofit fontScale="77500" lnSpcReduction="20000"/>
          </a:bodyPr>
          <a:lstStyle/>
          <a:p>
            <a:r>
              <a:rPr lang="en-US" dirty="0"/>
              <a:t>Lecture</a:t>
            </a:r>
          </a:p>
          <a:p>
            <a:r>
              <a:rPr lang="en-US" dirty="0"/>
              <a:t>Introduction to Dynamical Systems</a:t>
            </a:r>
          </a:p>
          <a:p>
            <a:r>
              <a:rPr lang="en-US" dirty="0"/>
              <a:t>https://</a:t>
            </a:r>
            <a:r>
              <a:rPr lang="en-US" dirty="0" err="1"/>
              <a:t>en.wikipedia.org</a:t>
            </a:r>
            <a:r>
              <a:rPr lang="en-US" dirty="0"/>
              <a:t>/wiki/</a:t>
            </a:r>
            <a:r>
              <a:rPr lang="en-US" dirty="0" err="1"/>
              <a:t>Dynamical_system</a:t>
            </a:r>
            <a:endParaRPr lang="en-US" dirty="0"/>
          </a:p>
          <a:p>
            <a:r>
              <a:rPr lang="en-US" dirty="0"/>
              <a:t>https://</a:t>
            </a:r>
            <a:r>
              <a:rPr lang="en-US" dirty="0" err="1"/>
              <a:t>en.wikipedia.org</a:t>
            </a:r>
            <a:r>
              <a:rPr lang="en-US" dirty="0"/>
              <a:t>/wiki/</a:t>
            </a:r>
            <a:r>
              <a:rPr lang="en-US" dirty="0" err="1"/>
              <a:t>Double_pendulum</a:t>
            </a:r>
            <a:endParaRPr lang="en-US" dirty="0"/>
          </a:p>
          <a:p>
            <a:r>
              <a:rPr lang="en-US" dirty="0"/>
              <a:t>https://</a:t>
            </a:r>
            <a:r>
              <a:rPr lang="en-US" dirty="0" err="1"/>
              <a:t>en.wikipedia.org</a:t>
            </a:r>
            <a:r>
              <a:rPr lang="en-US" dirty="0"/>
              <a:t>/wiki/</a:t>
            </a:r>
            <a:r>
              <a:rPr lang="en-US" dirty="0" err="1"/>
              <a:t>Network_effect</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40305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421F-570F-564D-B451-FB16DE579EE0}"/>
              </a:ext>
            </a:extLst>
          </p:cNvPr>
          <p:cNvSpPr>
            <a:spLocks noGrp="1"/>
          </p:cNvSpPr>
          <p:nvPr>
            <p:ph type="title"/>
          </p:nvPr>
        </p:nvSpPr>
        <p:spPr/>
        <p:txBody>
          <a:bodyPr/>
          <a:lstStyle/>
          <a:p>
            <a:r>
              <a:rPr lang="en-US" dirty="0"/>
              <a:t>Van der Pol Oscillator</a:t>
            </a:r>
          </a:p>
        </p:txBody>
      </p:sp>
      <p:sp>
        <p:nvSpPr>
          <p:cNvPr id="3" name="Content Placeholder 2">
            <a:extLst>
              <a:ext uri="{FF2B5EF4-FFF2-40B4-BE49-F238E27FC236}">
                <a16:creationId xmlns:a16="http://schemas.microsoft.com/office/drawing/2014/main" id="{3B2C972C-BB86-6B48-912E-096D2E7ADB1A}"/>
              </a:ext>
            </a:extLst>
          </p:cNvPr>
          <p:cNvSpPr>
            <a:spLocks noGrp="1"/>
          </p:cNvSpPr>
          <p:nvPr>
            <p:ph sz="half" idx="1"/>
          </p:nvPr>
        </p:nvSpPr>
        <p:spPr>
          <a:xfrm>
            <a:off x="287481" y="1822450"/>
            <a:ext cx="7017328" cy="4351338"/>
          </a:xfrm>
        </p:spPr>
        <p:txBody>
          <a:bodyPr>
            <a:noAutofit/>
          </a:bodyPr>
          <a:lstStyle/>
          <a:p>
            <a:r>
              <a:rPr lang="en-US" sz="1600" dirty="0"/>
              <a:t>In dynamics, the Van der Pol oscillator is a </a:t>
            </a:r>
            <a:r>
              <a:rPr lang="en-US" sz="1600" dirty="0">
                <a:solidFill>
                  <a:srgbClr val="002BFF"/>
                </a:solidFill>
              </a:rPr>
              <a:t>non-conservative oscillator with non-linear damping</a:t>
            </a:r>
            <a:r>
              <a:rPr lang="en-US" sz="1600" dirty="0"/>
              <a:t>. It evolves in time according to the second-order differential equation: </a:t>
            </a:r>
          </a:p>
          <a:p>
            <a:endParaRPr lang="en-US" sz="1600" dirty="0"/>
          </a:p>
          <a:p>
            <a:endParaRPr lang="en-US" sz="1600" dirty="0"/>
          </a:p>
          <a:p>
            <a:pPr marL="236538" indent="0">
              <a:buNone/>
            </a:pPr>
            <a:r>
              <a:rPr lang="en-US" sz="1600" dirty="0"/>
              <a:t>where </a:t>
            </a:r>
            <a:r>
              <a:rPr lang="en-US" sz="1600" i="1" dirty="0">
                <a:latin typeface="Times New Roman" panose="02020603050405020304" pitchFamily="18" charset="0"/>
                <a:cs typeface="Times New Roman" panose="02020603050405020304" pitchFamily="18" charset="0"/>
              </a:rPr>
              <a:t>x</a:t>
            </a:r>
            <a:r>
              <a:rPr lang="en-US" sz="1600" dirty="0"/>
              <a:t> is the position coordinate, which is a function of the time </a:t>
            </a:r>
            <a:r>
              <a:rPr lang="en-US" sz="1600" i="1" dirty="0"/>
              <a:t>t</a:t>
            </a:r>
            <a:r>
              <a:rPr lang="en-US" sz="1600" dirty="0"/>
              <a:t>, and </a:t>
            </a:r>
            <a:r>
              <a:rPr lang="el-GR" sz="1600" i="1" dirty="0"/>
              <a:t>μ</a:t>
            </a:r>
            <a:r>
              <a:rPr lang="el-GR" sz="1600" dirty="0"/>
              <a:t> </a:t>
            </a:r>
            <a:r>
              <a:rPr lang="en-US" sz="1600" dirty="0"/>
              <a:t>is a scalar parameter indicating the nonlinearity and the strength of the damping. </a:t>
            </a:r>
          </a:p>
          <a:p>
            <a:r>
              <a:rPr lang="en-US" sz="1600" dirty="0"/>
              <a:t>Balthasar Van der Pol found stable oscillations, which he subsequently called relaxation-oscillations and are now known as a </a:t>
            </a:r>
            <a:r>
              <a:rPr lang="en-US" sz="1600" dirty="0">
                <a:solidFill>
                  <a:srgbClr val="0622FF"/>
                </a:solidFill>
              </a:rPr>
              <a:t>type of limit cycle in electrical circuits employing vacuum tubes. </a:t>
            </a:r>
          </a:p>
          <a:p>
            <a:r>
              <a:rPr lang="en-US" sz="1600" dirty="0">
                <a:solidFill>
                  <a:srgbClr val="0622FF"/>
                </a:solidFill>
              </a:rPr>
              <a:t>When these circuits were driven near the limit cycle, they become entrained, i.e., the driving signal pulls the current along with it. </a:t>
            </a:r>
          </a:p>
          <a:p>
            <a:r>
              <a:rPr lang="en-US" sz="1600" dirty="0"/>
              <a:t>Van der Pol and his colleague, van der Mark, reported in the September 1927 issue of </a:t>
            </a:r>
            <a:r>
              <a:rPr lang="en-US" sz="1600" i="1" dirty="0"/>
              <a:t>Nature</a:t>
            </a:r>
            <a:r>
              <a:rPr lang="en-US" sz="1600" dirty="0"/>
              <a:t> that at certain drive frequencies an irregular noise was heard, which was later found to be the result of </a:t>
            </a:r>
            <a:r>
              <a:rPr lang="en-US" sz="1600" dirty="0">
                <a:solidFill>
                  <a:srgbClr val="002BFF"/>
                </a:solidFill>
              </a:rPr>
              <a:t>deterministic chaos</a:t>
            </a:r>
            <a:r>
              <a:rPr lang="en-US" sz="1600" dirty="0"/>
              <a:t>.</a:t>
            </a:r>
          </a:p>
        </p:txBody>
      </p:sp>
      <p:pic>
        <p:nvPicPr>
          <p:cNvPr id="6" name="Picture 5" descr="Diagram&#10;&#10;Description automatically generated">
            <a:extLst>
              <a:ext uri="{FF2B5EF4-FFF2-40B4-BE49-F238E27FC236}">
                <a16:creationId xmlns:a16="http://schemas.microsoft.com/office/drawing/2014/main" id="{A03CDE1F-DC5A-2741-8D1F-30EA68CAC2BC}"/>
              </a:ext>
            </a:extLst>
          </p:cNvPr>
          <p:cNvPicPr>
            <a:picLocks noChangeAspect="1"/>
          </p:cNvPicPr>
          <p:nvPr/>
        </p:nvPicPr>
        <p:blipFill>
          <a:blip r:embed="rId2"/>
          <a:stretch>
            <a:fillRect/>
          </a:stretch>
        </p:blipFill>
        <p:spPr>
          <a:xfrm>
            <a:off x="8548499" y="684212"/>
            <a:ext cx="2554238" cy="5881255"/>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6F4A275E-0F24-BA40-BF43-272C4AD236DD}"/>
              </a:ext>
            </a:extLst>
          </p:cNvPr>
          <p:cNvPicPr>
            <a:picLocks noChangeAspect="1"/>
          </p:cNvPicPr>
          <p:nvPr/>
        </p:nvPicPr>
        <p:blipFill>
          <a:blip r:embed="rId3"/>
          <a:stretch>
            <a:fillRect/>
          </a:stretch>
        </p:blipFill>
        <p:spPr>
          <a:xfrm>
            <a:off x="1930975" y="2490354"/>
            <a:ext cx="3275655" cy="699655"/>
          </a:xfrm>
          <a:prstGeom prst="rect">
            <a:avLst/>
          </a:prstGeom>
        </p:spPr>
      </p:pic>
    </p:spTree>
    <p:extLst>
      <p:ext uri="{BB962C8B-B14F-4D97-AF65-F5344CB8AC3E}">
        <p14:creationId xmlns:p14="http://schemas.microsoft.com/office/powerpoint/2010/main" val="191331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580D-5EC7-1142-8C65-4638F5B6C6BF}"/>
              </a:ext>
            </a:extLst>
          </p:cNvPr>
          <p:cNvSpPr>
            <a:spLocks noGrp="1"/>
          </p:cNvSpPr>
          <p:nvPr>
            <p:ph type="title"/>
          </p:nvPr>
        </p:nvSpPr>
        <p:spPr/>
        <p:txBody>
          <a:bodyPr/>
          <a:lstStyle/>
          <a:p>
            <a:r>
              <a:rPr lang="en-US" dirty="0"/>
              <a:t>Density of States</a:t>
            </a:r>
          </a:p>
        </p:txBody>
      </p:sp>
      <p:sp>
        <p:nvSpPr>
          <p:cNvPr id="17" name="Content Placeholder 16">
            <a:extLst>
              <a:ext uri="{FF2B5EF4-FFF2-40B4-BE49-F238E27FC236}">
                <a16:creationId xmlns:a16="http://schemas.microsoft.com/office/drawing/2014/main" id="{6805EFAC-F988-B940-B517-E7BF19DE8CB2}"/>
              </a:ext>
            </a:extLst>
          </p:cNvPr>
          <p:cNvSpPr>
            <a:spLocks noGrp="1"/>
          </p:cNvSpPr>
          <p:nvPr>
            <p:ph sz="half" idx="1"/>
          </p:nvPr>
        </p:nvSpPr>
        <p:spPr/>
        <p:txBody>
          <a:bodyPr>
            <a:normAutofit lnSpcReduction="10000"/>
          </a:bodyPr>
          <a:lstStyle/>
          <a:p>
            <a:r>
              <a:rPr lang="en-US" sz="2000" dirty="0"/>
              <a:t>The density of states is a concept useful in complex systems</a:t>
            </a:r>
          </a:p>
          <a:p>
            <a:r>
              <a:rPr lang="en-US" sz="2000" dirty="0"/>
              <a:t>Each possible configuration, or energy level of the system is assumed to be associated with a given set of microstates</a:t>
            </a:r>
          </a:p>
          <a:p>
            <a:r>
              <a:rPr lang="en-US" sz="2000" dirty="0"/>
              <a:t>The possible system microstates are assumed to have </a:t>
            </a:r>
            <a:r>
              <a:rPr lang="en-US" sz="2000" dirty="0">
                <a:solidFill>
                  <a:srgbClr val="0622FF"/>
                </a:solidFill>
              </a:rPr>
              <a:t>equal a priori probability </a:t>
            </a:r>
            <a:r>
              <a:rPr lang="en-US" sz="2000" dirty="0"/>
              <a:t>for the given configuration or energy level </a:t>
            </a:r>
          </a:p>
          <a:p>
            <a:r>
              <a:rPr lang="en-US" sz="2000" dirty="0">
                <a:solidFill>
                  <a:srgbClr val="0622FF"/>
                </a:solidFill>
              </a:rPr>
              <a:t>There is a preference for the system to occupy configurations that have the largest number of microstates, given the external conditions</a:t>
            </a:r>
          </a:p>
          <a:p>
            <a:r>
              <a:rPr lang="en-US" sz="2000" dirty="0">
                <a:solidFill>
                  <a:srgbClr val="002BFF"/>
                </a:solidFill>
              </a:rPr>
              <a:t>Phase transitions </a:t>
            </a:r>
            <a:r>
              <a:rPr lang="en-US" sz="2000" dirty="0"/>
              <a:t>occur when external conditions change, and a new configuration is represented by the largest number of microstates</a:t>
            </a:r>
          </a:p>
          <a:p>
            <a:endParaRPr lang="en-US" sz="2000" dirty="0"/>
          </a:p>
          <a:p>
            <a:endParaRPr lang="en-US" sz="2000" dirty="0"/>
          </a:p>
        </p:txBody>
      </p:sp>
      <p:pic>
        <p:nvPicPr>
          <p:cNvPr id="1032" name="Picture 8">
            <a:extLst>
              <a:ext uri="{FF2B5EF4-FFF2-40B4-BE49-F238E27FC236}">
                <a16:creationId xmlns:a16="http://schemas.microsoft.com/office/drawing/2014/main" id="{FAC138CD-516C-CA47-A2F1-7002181C96C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32550" y="2915444"/>
            <a:ext cx="46609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1" name="Left-Right Arrow 20">
            <a:extLst>
              <a:ext uri="{FF2B5EF4-FFF2-40B4-BE49-F238E27FC236}">
                <a16:creationId xmlns:a16="http://schemas.microsoft.com/office/drawing/2014/main" id="{07B4C7BE-6D92-A242-A9BD-F86DE5CFA986}"/>
              </a:ext>
            </a:extLst>
          </p:cNvPr>
          <p:cNvSpPr/>
          <p:nvPr/>
        </p:nvSpPr>
        <p:spPr>
          <a:xfrm>
            <a:off x="7863036" y="3720739"/>
            <a:ext cx="342900" cy="28055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23">
            <a:extLst>
              <a:ext uri="{FF2B5EF4-FFF2-40B4-BE49-F238E27FC236}">
                <a16:creationId xmlns:a16="http://schemas.microsoft.com/office/drawing/2014/main" id="{3004856E-07BC-AF4A-B143-0B6C54D13531}"/>
              </a:ext>
            </a:extLst>
          </p:cNvPr>
          <p:cNvSpPr/>
          <p:nvPr/>
        </p:nvSpPr>
        <p:spPr>
          <a:xfrm>
            <a:off x="9324692" y="3727665"/>
            <a:ext cx="342900" cy="28055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65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C91E-0576-6144-BB81-1F5D7B019C50}"/>
              </a:ext>
            </a:extLst>
          </p:cNvPr>
          <p:cNvSpPr>
            <a:spLocks noGrp="1"/>
          </p:cNvSpPr>
          <p:nvPr>
            <p:ph type="title"/>
          </p:nvPr>
        </p:nvSpPr>
        <p:spPr/>
        <p:txBody>
          <a:bodyPr/>
          <a:lstStyle/>
          <a:p>
            <a:r>
              <a:rPr lang="en-US" dirty="0"/>
              <a:t>Density of States: Example of Parallel Parking</a:t>
            </a:r>
          </a:p>
        </p:txBody>
      </p:sp>
      <p:pic>
        <p:nvPicPr>
          <p:cNvPr id="11" name="Content Placeholder 10" descr="Graphical user interface, application&#10;&#10;Description automatically generated">
            <a:extLst>
              <a:ext uri="{FF2B5EF4-FFF2-40B4-BE49-F238E27FC236}">
                <a16:creationId xmlns:a16="http://schemas.microsoft.com/office/drawing/2014/main" id="{C00AF0EE-16E0-8A41-9CA6-23B4300F2860}"/>
              </a:ext>
            </a:extLst>
          </p:cNvPr>
          <p:cNvPicPr>
            <a:picLocks noGrp="1" noChangeAspect="1"/>
          </p:cNvPicPr>
          <p:nvPr>
            <p:ph sz="half" idx="2"/>
          </p:nvPr>
        </p:nvPicPr>
        <p:blipFill>
          <a:blip r:embed="rId2"/>
          <a:stretch>
            <a:fillRect/>
          </a:stretch>
        </p:blipFill>
        <p:spPr>
          <a:xfrm rot="5400000">
            <a:off x="7797800" y="2197894"/>
            <a:ext cx="1930400" cy="3606800"/>
          </a:xfrm>
        </p:spPr>
      </p:pic>
      <p:sp>
        <p:nvSpPr>
          <p:cNvPr id="9" name="Content Placeholder 8">
            <a:extLst>
              <a:ext uri="{FF2B5EF4-FFF2-40B4-BE49-F238E27FC236}">
                <a16:creationId xmlns:a16="http://schemas.microsoft.com/office/drawing/2014/main" id="{4DD3FDBC-2E80-9C48-9467-AF8A35DE1D01}"/>
              </a:ext>
            </a:extLst>
          </p:cNvPr>
          <p:cNvSpPr>
            <a:spLocks noGrp="1"/>
          </p:cNvSpPr>
          <p:nvPr>
            <p:ph sz="half" idx="1"/>
          </p:nvPr>
        </p:nvSpPr>
        <p:spPr/>
        <p:txBody>
          <a:bodyPr>
            <a:normAutofit/>
          </a:bodyPr>
          <a:lstStyle/>
          <a:p>
            <a:r>
              <a:rPr lang="en-US" sz="2000" dirty="0"/>
              <a:t>Parallel parking is considered to be one of the most stressful and difficult skills for new drivers to learn</a:t>
            </a:r>
          </a:p>
          <a:p>
            <a:r>
              <a:rPr lang="en-US" sz="2000" dirty="0"/>
              <a:t>While parallel parking is a required part of most driving tests, several states in the US have dropped it as a requirement.</a:t>
            </a:r>
          </a:p>
          <a:p>
            <a:r>
              <a:rPr lang="en-US" sz="2000" dirty="0"/>
              <a:t>Parallel parking illustrates the  density of states idea</a:t>
            </a:r>
          </a:p>
          <a:p>
            <a:r>
              <a:rPr lang="en-US" sz="2000" dirty="0"/>
              <a:t>There are relatively few states corresponding to the parked car configuration</a:t>
            </a:r>
          </a:p>
          <a:p>
            <a:r>
              <a:rPr lang="en-US" sz="2000" dirty="0"/>
              <a:t>There are many more states that allow escape from the parked configuration</a:t>
            </a:r>
          </a:p>
        </p:txBody>
      </p:sp>
      <p:sp>
        <p:nvSpPr>
          <p:cNvPr id="3" name="TextBox 2">
            <a:extLst>
              <a:ext uri="{FF2B5EF4-FFF2-40B4-BE49-F238E27FC236}">
                <a16:creationId xmlns:a16="http://schemas.microsoft.com/office/drawing/2014/main" id="{4BC39ACC-B3DA-AF4E-9312-96612F18A8CB}"/>
              </a:ext>
            </a:extLst>
          </p:cNvPr>
          <p:cNvSpPr txBox="1"/>
          <p:nvPr/>
        </p:nvSpPr>
        <p:spPr>
          <a:xfrm>
            <a:off x="7921592" y="6294922"/>
            <a:ext cx="2425566" cy="369332"/>
          </a:xfrm>
          <a:prstGeom prst="rect">
            <a:avLst/>
          </a:prstGeom>
          <a:noFill/>
        </p:spPr>
        <p:txBody>
          <a:bodyPr wrap="square" rtlCol="0">
            <a:spAutoFit/>
          </a:bodyPr>
          <a:lstStyle/>
          <a:p>
            <a:r>
              <a:rPr lang="en-US" dirty="0"/>
              <a:t>Ended 1/27/2022</a:t>
            </a:r>
          </a:p>
        </p:txBody>
      </p:sp>
    </p:spTree>
    <p:extLst>
      <p:ext uri="{BB962C8B-B14F-4D97-AF65-F5344CB8AC3E}">
        <p14:creationId xmlns:p14="http://schemas.microsoft.com/office/powerpoint/2010/main" val="43476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591-DA36-184D-9AF2-C3F7BAAB0597}"/>
              </a:ext>
            </a:extLst>
          </p:cNvPr>
          <p:cNvSpPr>
            <a:spLocks noGrp="1"/>
          </p:cNvSpPr>
          <p:nvPr>
            <p:ph type="title"/>
          </p:nvPr>
        </p:nvSpPr>
        <p:spPr/>
        <p:txBody>
          <a:bodyPr/>
          <a:lstStyle/>
          <a:p>
            <a:r>
              <a:rPr lang="en-US" dirty="0"/>
              <a:t>Dynamical Systems</a:t>
            </a:r>
          </a:p>
        </p:txBody>
      </p:sp>
      <p:sp>
        <p:nvSpPr>
          <p:cNvPr id="3" name="Content Placeholder 2">
            <a:extLst>
              <a:ext uri="{FF2B5EF4-FFF2-40B4-BE49-F238E27FC236}">
                <a16:creationId xmlns:a16="http://schemas.microsoft.com/office/drawing/2014/main" id="{ADB8B487-85A0-994B-9B16-0644F0438A92}"/>
              </a:ext>
            </a:extLst>
          </p:cNvPr>
          <p:cNvSpPr>
            <a:spLocks noGrp="1"/>
          </p:cNvSpPr>
          <p:nvPr>
            <p:ph idx="1"/>
          </p:nvPr>
        </p:nvSpPr>
        <p:spPr>
          <a:xfrm>
            <a:off x="722278" y="1355075"/>
            <a:ext cx="10747443" cy="4351338"/>
          </a:xfrm>
        </p:spPr>
        <p:txBody>
          <a:bodyPr>
            <a:normAutofit/>
          </a:bodyPr>
          <a:lstStyle/>
          <a:p>
            <a:r>
              <a:rPr lang="en-US" sz="1800" dirty="0"/>
              <a:t>In mathematics, </a:t>
            </a:r>
            <a:r>
              <a:rPr lang="en-US" sz="1800" dirty="0">
                <a:solidFill>
                  <a:srgbClr val="0622FF"/>
                </a:solidFill>
              </a:rPr>
              <a:t>a dynamical system is a system in which a function describes the time dependence of a point in a geometrical state space</a:t>
            </a:r>
            <a:r>
              <a:rPr lang="en-US" sz="1800" dirty="0"/>
              <a:t>. </a:t>
            </a:r>
          </a:p>
          <a:p>
            <a:r>
              <a:rPr lang="en-US" sz="1800" dirty="0"/>
              <a:t>Examples include the mathematical models that describe the swinging of a clock pendulum, the flow of water in a pipe, and the number of fish each springtime in a lake. </a:t>
            </a:r>
          </a:p>
          <a:p>
            <a:r>
              <a:rPr lang="en-US" sz="1800" dirty="0"/>
              <a:t>At any given time, a dynamical system has a state given by a tuple of real numbers (a vector) that can be represented by a point in an appropriate state space. </a:t>
            </a:r>
          </a:p>
          <a:p>
            <a:r>
              <a:rPr lang="en-US" sz="1800" dirty="0">
                <a:solidFill>
                  <a:srgbClr val="0622FF"/>
                </a:solidFill>
              </a:rPr>
              <a:t>The evolution rule of the dynamical system is a function that describes what future states follow from the current state. </a:t>
            </a:r>
          </a:p>
          <a:p>
            <a:r>
              <a:rPr lang="en-US" sz="1800" dirty="0"/>
              <a:t>Often the function is deterministic, that is, for a given time interval only one future state follows from the current state (</a:t>
            </a:r>
            <a:r>
              <a:rPr lang="en-US" sz="1800" dirty="0">
                <a:solidFill>
                  <a:srgbClr val="0E1CFF"/>
                </a:solidFill>
              </a:rPr>
              <a:t>Markov process</a:t>
            </a:r>
            <a:r>
              <a:rPr lang="en-US" sz="1800" dirty="0"/>
              <a:t>)</a:t>
            </a:r>
          </a:p>
          <a:p>
            <a:r>
              <a:rPr lang="en-US" sz="1800" dirty="0"/>
              <a:t>However, some systems are </a:t>
            </a:r>
            <a:r>
              <a:rPr lang="en-US" sz="1800" dirty="0">
                <a:solidFill>
                  <a:srgbClr val="0622FF"/>
                </a:solidFill>
              </a:rPr>
              <a:t>stochastic (e.g., statistical in nature)</a:t>
            </a:r>
            <a:r>
              <a:rPr lang="en-US" sz="1800" dirty="0"/>
              <a:t>, in that random events also affect the evolution of the state variables. </a:t>
            </a:r>
          </a:p>
          <a:p>
            <a:endParaRPr lang="en-US"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950C8B2-73CE-4145-8351-766CB7F918E6}"/>
                  </a:ext>
                </a:extLst>
              </p:cNvPr>
              <p:cNvSpPr txBox="1"/>
              <p:nvPr/>
            </p:nvSpPr>
            <p:spPr>
              <a:xfrm>
                <a:off x="424774" y="5129938"/>
                <a:ext cx="11342450" cy="993605"/>
              </a:xfrm>
              <a:prstGeom prst="rect">
                <a:avLst/>
              </a:prstGeom>
              <a:noFill/>
            </p:spPr>
            <p:txBody>
              <a:bodyPr wrap="square" rtlCol="0">
                <a:spAutoFit/>
              </a:bodyPr>
              <a:lstStyle/>
              <a:p>
                <a:pPr algn="ctr"/>
                <a:r>
                  <a:rPr lang="en-US" sz="2400" dirty="0"/>
                  <a:t>Typically: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m:t>
                        </m:r>
                        <m:r>
                          <a:rPr lang="en-US" sz="2400" b="1" i="1" smtClean="0">
                            <a:latin typeface="Cambria Math" panose="02040503050406030204" pitchFamily="18" charset="0"/>
                            <a:ea typeface="Cambria Math" panose="02040503050406030204" pitchFamily="18" charset="0"/>
                          </a:rPr>
                          <m:t>𝒙</m:t>
                        </m:r>
                      </m:num>
                      <m:den>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𝑡</m:t>
                        </m:r>
                      </m:den>
                    </m:f>
                    <m:r>
                      <a:rPr lang="en-US" sz="2400" b="0" i="1" smtClean="0">
                        <a:latin typeface="Cambria Math" panose="02040503050406030204" pitchFamily="18" charset="0"/>
                      </a:rPr>
                      <m:t>=</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e>
                    </m:d>
                    <m:r>
                      <a:rPr lang="en-US" sz="2400" b="0" i="1" smtClean="0">
                        <a:latin typeface="Cambria Math" panose="02040503050406030204" pitchFamily="18" charset="0"/>
                      </a:rPr>
                      <m:t> </m:t>
                    </m:r>
                  </m:oMath>
                </a14:m>
                <a:r>
                  <a:rPr lang="en-US" sz="2400" dirty="0"/>
                  <a:t>where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a:t>
                </a:r>
                <a:r>
                  <a:rPr lang="en-US" sz="2400" dirty="0"/>
                  <a:t> is a </a:t>
                </a:r>
                <a:r>
                  <a:rPr lang="en-US" sz="2400" dirty="0">
                    <a:solidFill>
                      <a:srgbClr val="0622FF"/>
                    </a:solidFill>
                  </a:rPr>
                  <a:t>state variable</a:t>
                </a:r>
              </a:p>
              <a:p>
                <a:pPr algn="ctr"/>
                <a:r>
                  <a:rPr lang="en-US" sz="2400" dirty="0">
                    <a:solidFill>
                      <a:srgbClr val="0622FF"/>
                    </a:solidFill>
                  </a:rPr>
                  <a:t> </a:t>
                </a:r>
                <a:r>
                  <a:rPr lang="en-US" sz="2400" dirty="0"/>
                  <a:t>and </a:t>
                </a:r>
                <a:r>
                  <a:rPr lang="en-US" sz="2400" i="1" dirty="0">
                    <a:latin typeface="Times New Roman" panose="02020603050405020304" pitchFamily="18" charset="0"/>
                    <a:cs typeface="Times New Roman" panose="02020603050405020304" pitchFamily="18" charset="0"/>
                  </a:rPr>
                  <a:t>F</a:t>
                </a:r>
                <a:r>
                  <a:rPr lang="en-US" sz="2400" dirty="0"/>
                  <a:t> is a function nonlinear in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or as a </a:t>
                </a:r>
                <a:r>
                  <a:rPr lang="en-US" sz="2400" dirty="0">
                    <a:solidFill>
                      <a:srgbClr val="0E1CFF"/>
                    </a:solidFill>
                    <a:latin typeface="Times New Roman" panose="02020603050405020304" pitchFamily="18" charset="0"/>
                    <a:cs typeface="Times New Roman" panose="02020603050405020304" pitchFamily="18" charset="0"/>
                  </a:rPr>
                  <a:t>map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r>
                          <a:rPr lang="en-US" sz="2400" b="0" i="1" smtClean="0">
                            <a:latin typeface="Cambria Math" panose="02040503050406030204" pitchFamily="18" charset="0"/>
                            <a:cs typeface="Times New Roman" panose="02020603050405020304" pitchFamily="18" charset="0"/>
                          </a:rPr>
                          <m:t>+1</m:t>
                        </m:r>
                      </m:sub>
                    </m:sSub>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𝐹</m:t>
                    </m:r>
                    <m:r>
                      <a:rPr lang="en-US" sz="2400" b="0" i="1" smtClean="0">
                        <a:latin typeface="Cambria Math" panose="02040503050406030204" pitchFamily="18" charset="0"/>
                        <a:cs typeface="Times New Roman" panose="02020603050405020304" pitchFamily="18" charset="0"/>
                      </a:rPr>
                      <m:t>(</m:t>
                    </m:r>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sub>
                    </m:sSub>
                    <m:r>
                      <a:rPr lang="en-US" sz="2400" b="0" i="1" smtClean="0">
                        <a:latin typeface="Cambria Math" panose="02040503050406030204" pitchFamily="18" charset="0"/>
                        <a:cs typeface="Times New Roman" panose="02020603050405020304" pitchFamily="18" charset="0"/>
                      </a:rPr>
                      <m:t>)</m:t>
                    </m:r>
                  </m:oMath>
                </a14:m>
                <a:r>
                  <a:rPr lang="en-US" sz="2400" dirty="0"/>
                  <a:t> </a:t>
                </a:r>
              </a:p>
            </p:txBody>
          </p:sp>
        </mc:Choice>
        <mc:Fallback xmlns="">
          <p:sp>
            <p:nvSpPr>
              <p:cNvPr id="4" name="TextBox 3">
                <a:extLst>
                  <a:ext uri="{FF2B5EF4-FFF2-40B4-BE49-F238E27FC236}">
                    <a16:creationId xmlns:a16="http://schemas.microsoft.com/office/drawing/2014/main" id="{F950C8B2-73CE-4145-8351-766CB7F918E6}"/>
                  </a:ext>
                </a:extLst>
              </p:cNvPr>
              <p:cNvSpPr txBox="1">
                <a:spLocks noRot="1" noChangeAspect="1" noMove="1" noResize="1" noEditPoints="1" noAdjustHandles="1" noChangeArrowheads="1" noChangeShapeType="1" noTextEdit="1"/>
              </p:cNvSpPr>
              <p:nvPr/>
            </p:nvSpPr>
            <p:spPr>
              <a:xfrm>
                <a:off x="424774" y="5129938"/>
                <a:ext cx="11342450" cy="993605"/>
              </a:xfrm>
              <a:prstGeom prst="rect">
                <a:avLst/>
              </a:prstGeom>
              <a:blipFill>
                <a:blip r:embed="rId2"/>
                <a:stretch>
                  <a:fillRect b="-12658"/>
                </a:stretch>
              </a:blipFill>
            </p:spPr>
            <p:txBody>
              <a:bodyPr/>
              <a:lstStyle/>
              <a:p>
                <a:r>
                  <a:rPr lang="en-US">
                    <a:noFill/>
                  </a:rPr>
                  <a:t> </a:t>
                </a:r>
              </a:p>
            </p:txBody>
          </p:sp>
        </mc:Fallback>
      </mc:AlternateContent>
    </p:spTree>
    <p:extLst>
      <p:ext uri="{BB962C8B-B14F-4D97-AF65-F5344CB8AC3E}">
        <p14:creationId xmlns:p14="http://schemas.microsoft.com/office/powerpoint/2010/main" val="1168705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81F7-B3D7-B144-A723-8D446CB83335}"/>
              </a:ext>
            </a:extLst>
          </p:cNvPr>
          <p:cNvSpPr>
            <a:spLocks noGrp="1"/>
          </p:cNvSpPr>
          <p:nvPr>
            <p:ph type="title"/>
          </p:nvPr>
        </p:nvSpPr>
        <p:spPr/>
        <p:txBody>
          <a:bodyPr/>
          <a:lstStyle/>
          <a:p>
            <a:r>
              <a:rPr lang="en-US" dirty="0"/>
              <a:t>Dynamical Systems</a:t>
            </a:r>
          </a:p>
        </p:txBody>
      </p:sp>
      <p:sp>
        <p:nvSpPr>
          <p:cNvPr id="3" name="Content Placeholder 2">
            <a:extLst>
              <a:ext uri="{FF2B5EF4-FFF2-40B4-BE49-F238E27FC236}">
                <a16:creationId xmlns:a16="http://schemas.microsoft.com/office/drawing/2014/main" id="{4F758D0B-299A-9C4C-963C-BD627BDE4B52}"/>
              </a:ext>
            </a:extLst>
          </p:cNvPr>
          <p:cNvSpPr>
            <a:spLocks noGrp="1"/>
          </p:cNvSpPr>
          <p:nvPr>
            <p:ph idx="1"/>
          </p:nvPr>
        </p:nvSpPr>
        <p:spPr/>
        <p:txBody>
          <a:bodyPr>
            <a:noAutofit/>
          </a:bodyPr>
          <a:lstStyle/>
          <a:p>
            <a:r>
              <a:rPr lang="en-US" sz="2000" dirty="0"/>
              <a:t>In physics, a dynamical system is described as a "</a:t>
            </a:r>
            <a:r>
              <a:rPr lang="en-US" sz="2000" dirty="0">
                <a:solidFill>
                  <a:srgbClr val="090BFF"/>
                </a:solidFill>
              </a:rPr>
              <a:t>particle or ensemble of particles whose state varies over time and thus obeys differential equations involving time derivatives (or difference equations)</a:t>
            </a:r>
            <a:r>
              <a:rPr lang="en-US" sz="2000" dirty="0"/>
              <a:t>".</a:t>
            </a:r>
          </a:p>
          <a:p>
            <a:r>
              <a:rPr lang="en-US" sz="2000" dirty="0"/>
              <a:t>In order to make a prediction about the system's future behavior, an analytical solution of such equations or their integration over time </a:t>
            </a:r>
            <a:r>
              <a:rPr lang="en-US" sz="2000" dirty="0">
                <a:solidFill>
                  <a:srgbClr val="0622FF"/>
                </a:solidFill>
              </a:rPr>
              <a:t>through computer simulation </a:t>
            </a:r>
            <a:r>
              <a:rPr lang="en-US" sz="2000" dirty="0"/>
              <a:t>is realized. </a:t>
            </a:r>
          </a:p>
          <a:p>
            <a:r>
              <a:rPr lang="en-US" sz="2000" dirty="0"/>
              <a:t>The study of dynamical systems is the focus of </a:t>
            </a:r>
            <a:r>
              <a:rPr lang="en-US" sz="2000" dirty="0">
                <a:solidFill>
                  <a:srgbClr val="0622FF"/>
                </a:solidFill>
              </a:rPr>
              <a:t>dynamical systems theory</a:t>
            </a:r>
            <a:r>
              <a:rPr lang="en-US" sz="2000" dirty="0"/>
              <a:t>, which has applications to a wide variety of fields such as mathematics, physics, biology, chemistry, engineering, economics, history, and medicine. </a:t>
            </a:r>
          </a:p>
          <a:p>
            <a:r>
              <a:rPr lang="en-US" sz="2000" dirty="0">
                <a:solidFill>
                  <a:srgbClr val="0622FF"/>
                </a:solidFill>
              </a:rPr>
              <a:t>Dynamical systems are a fundamental part of chaos theory, logistic map dynamics, bifurcation theory, the self-assembly and self-organization processes, and the edge of chaos concept. </a:t>
            </a:r>
          </a:p>
          <a:p>
            <a:endParaRPr lang="en-US" sz="2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41CC3D-B722-A83A-DFBA-5074DC02211D}"/>
                  </a:ext>
                </a:extLst>
              </p:cNvPr>
              <p:cNvSpPr txBox="1"/>
              <p:nvPr/>
            </p:nvSpPr>
            <p:spPr>
              <a:xfrm>
                <a:off x="424774" y="5129938"/>
                <a:ext cx="11342450" cy="993605"/>
              </a:xfrm>
              <a:prstGeom prst="rect">
                <a:avLst/>
              </a:prstGeom>
              <a:noFill/>
            </p:spPr>
            <p:txBody>
              <a:bodyPr wrap="square" rtlCol="0">
                <a:spAutoFit/>
              </a:bodyPr>
              <a:lstStyle/>
              <a:p>
                <a:pPr algn="ctr"/>
                <a:r>
                  <a:rPr lang="en-US" sz="2400" dirty="0"/>
                  <a:t>Typically: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m:t>
                        </m:r>
                        <m:r>
                          <a:rPr lang="en-US" sz="2400" b="1" i="1" smtClean="0">
                            <a:latin typeface="Cambria Math" panose="02040503050406030204" pitchFamily="18" charset="0"/>
                            <a:ea typeface="Cambria Math" panose="02040503050406030204" pitchFamily="18" charset="0"/>
                          </a:rPr>
                          <m:t>𝒙</m:t>
                        </m:r>
                      </m:num>
                      <m:den>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𝑡</m:t>
                        </m:r>
                      </m:den>
                    </m:f>
                    <m:r>
                      <a:rPr lang="en-US" sz="2400" b="0" i="1" smtClean="0">
                        <a:latin typeface="Cambria Math" panose="02040503050406030204" pitchFamily="18" charset="0"/>
                      </a:rPr>
                      <m:t>=</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e>
                    </m:d>
                    <m:r>
                      <a:rPr lang="en-US" sz="2400" b="0" i="1" smtClean="0">
                        <a:latin typeface="Cambria Math" panose="02040503050406030204" pitchFamily="18" charset="0"/>
                      </a:rPr>
                      <m:t> </m:t>
                    </m:r>
                  </m:oMath>
                </a14:m>
                <a:r>
                  <a:rPr lang="en-US" sz="2400" dirty="0"/>
                  <a:t>where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a:t>
                </a:r>
                <a:r>
                  <a:rPr lang="en-US" sz="2400" dirty="0"/>
                  <a:t> is a </a:t>
                </a:r>
                <a:r>
                  <a:rPr lang="en-US" sz="2400" dirty="0">
                    <a:solidFill>
                      <a:srgbClr val="0622FF"/>
                    </a:solidFill>
                  </a:rPr>
                  <a:t>state variable</a:t>
                </a:r>
              </a:p>
              <a:p>
                <a:pPr algn="ctr"/>
                <a:r>
                  <a:rPr lang="en-US" sz="2400" dirty="0">
                    <a:solidFill>
                      <a:srgbClr val="0622FF"/>
                    </a:solidFill>
                  </a:rPr>
                  <a:t> </a:t>
                </a:r>
                <a:r>
                  <a:rPr lang="en-US" sz="2400" dirty="0"/>
                  <a:t>and </a:t>
                </a:r>
                <a:r>
                  <a:rPr lang="en-US" sz="2400" i="1" dirty="0">
                    <a:latin typeface="Times New Roman" panose="02020603050405020304" pitchFamily="18" charset="0"/>
                    <a:cs typeface="Times New Roman" panose="02020603050405020304" pitchFamily="18" charset="0"/>
                  </a:rPr>
                  <a:t>F</a:t>
                </a:r>
                <a:r>
                  <a:rPr lang="en-US" sz="2400" dirty="0"/>
                  <a:t> is a function nonlinear in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or as a </a:t>
                </a:r>
                <a:r>
                  <a:rPr lang="en-US" sz="2400" dirty="0">
                    <a:solidFill>
                      <a:srgbClr val="0E1CFF"/>
                    </a:solidFill>
                    <a:latin typeface="Times New Roman" panose="02020603050405020304" pitchFamily="18" charset="0"/>
                    <a:cs typeface="Times New Roman" panose="02020603050405020304" pitchFamily="18" charset="0"/>
                  </a:rPr>
                  <a:t>map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r>
                          <a:rPr lang="en-US" sz="2400" b="0" i="1" smtClean="0">
                            <a:latin typeface="Cambria Math" panose="02040503050406030204" pitchFamily="18" charset="0"/>
                            <a:cs typeface="Times New Roman" panose="02020603050405020304" pitchFamily="18" charset="0"/>
                          </a:rPr>
                          <m:t>+1</m:t>
                        </m:r>
                      </m:sub>
                    </m:sSub>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𝐹</m:t>
                    </m:r>
                    <m:r>
                      <a:rPr lang="en-US" sz="2400" b="0" i="1" smtClean="0">
                        <a:latin typeface="Cambria Math" panose="02040503050406030204" pitchFamily="18" charset="0"/>
                        <a:cs typeface="Times New Roman" panose="02020603050405020304" pitchFamily="18" charset="0"/>
                      </a:rPr>
                      <m:t>(</m:t>
                    </m:r>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sub>
                    </m:sSub>
                    <m:r>
                      <a:rPr lang="en-US" sz="2400" b="0" i="1" smtClean="0">
                        <a:latin typeface="Cambria Math" panose="02040503050406030204" pitchFamily="18" charset="0"/>
                        <a:cs typeface="Times New Roman" panose="02020603050405020304" pitchFamily="18" charset="0"/>
                      </a:rPr>
                      <m:t>)</m:t>
                    </m:r>
                  </m:oMath>
                </a14:m>
                <a:r>
                  <a:rPr lang="en-US" sz="2400" dirty="0"/>
                  <a:t> </a:t>
                </a:r>
              </a:p>
            </p:txBody>
          </p:sp>
        </mc:Choice>
        <mc:Fallback xmlns="">
          <p:sp>
            <p:nvSpPr>
              <p:cNvPr id="5" name="TextBox 4">
                <a:extLst>
                  <a:ext uri="{FF2B5EF4-FFF2-40B4-BE49-F238E27FC236}">
                    <a16:creationId xmlns:a16="http://schemas.microsoft.com/office/drawing/2014/main" id="{8641CC3D-B722-A83A-DFBA-5074DC02211D}"/>
                  </a:ext>
                </a:extLst>
              </p:cNvPr>
              <p:cNvSpPr txBox="1">
                <a:spLocks noRot="1" noChangeAspect="1" noMove="1" noResize="1" noEditPoints="1" noAdjustHandles="1" noChangeArrowheads="1" noChangeShapeType="1" noTextEdit="1"/>
              </p:cNvSpPr>
              <p:nvPr/>
            </p:nvSpPr>
            <p:spPr>
              <a:xfrm>
                <a:off x="424774" y="5129938"/>
                <a:ext cx="11342450" cy="993605"/>
              </a:xfrm>
              <a:prstGeom prst="rect">
                <a:avLst/>
              </a:prstGeom>
              <a:blipFill>
                <a:blip r:embed="rId2"/>
                <a:stretch>
                  <a:fillRect b="-12658"/>
                </a:stretch>
              </a:blipFill>
            </p:spPr>
            <p:txBody>
              <a:bodyPr/>
              <a:lstStyle/>
              <a:p>
                <a:r>
                  <a:rPr lang="en-US">
                    <a:noFill/>
                  </a:rPr>
                  <a:t> </a:t>
                </a:r>
              </a:p>
            </p:txBody>
          </p:sp>
        </mc:Fallback>
      </mc:AlternateContent>
    </p:spTree>
    <p:extLst>
      <p:ext uri="{BB962C8B-B14F-4D97-AF65-F5344CB8AC3E}">
        <p14:creationId xmlns:p14="http://schemas.microsoft.com/office/powerpoint/2010/main" val="3223881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75D9-81D8-CD4D-B2C7-55E265EADDF2}"/>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AD848D5C-5A56-BE4B-BC14-495F35755E3F}"/>
              </a:ext>
            </a:extLst>
          </p:cNvPr>
          <p:cNvSpPr>
            <a:spLocks noGrp="1"/>
          </p:cNvSpPr>
          <p:nvPr>
            <p:ph idx="1"/>
          </p:nvPr>
        </p:nvSpPr>
        <p:spPr/>
        <p:txBody>
          <a:bodyPr>
            <a:normAutofit/>
          </a:bodyPr>
          <a:lstStyle/>
          <a:p>
            <a:r>
              <a:rPr lang="en-US" sz="2000" dirty="0"/>
              <a:t>Many people regard French mathematician </a:t>
            </a:r>
            <a:r>
              <a:rPr lang="en-US" sz="2000" dirty="0">
                <a:solidFill>
                  <a:srgbClr val="002BFF"/>
                </a:solidFill>
              </a:rPr>
              <a:t>Henri </a:t>
            </a:r>
            <a:r>
              <a:rPr lang="en-US" sz="2000" dirty="0" err="1">
                <a:solidFill>
                  <a:srgbClr val="002BFF"/>
                </a:solidFill>
              </a:rPr>
              <a:t>Poincaré</a:t>
            </a:r>
            <a:r>
              <a:rPr lang="en-US" sz="2000" dirty="0">
                <a:solidFill>
                  <a:srgbClr val="002BFF"/>
                </a:solidFill>
              </a:rPr>
              <a:t> </a:t>
            </a:r>
            <a:r>
              <a:rPr lang="en-US" sz="2000" dirty="0"/>
              <a:t>as the founder of dynamical systems.</a:t>
            </a:r>
          </a:p>
          <a:p>
            <a:r>
              <a:rPr lang="en-US" sz="2000" dirty="0" err="1"/>
              <a:t>Poincaré</a:t>
            </a:r>
            <a:r>
              <a:rPr lang="en-US" sz="2000" dirty="0"/>
              <a:t> published two now classical monographs, "New Methods of Celestial Mechanics" (1892–1899) and "Lectures on Celestial Mechanics" (1905–1910). </a:t>
            </a:r>
          </a:p>
          <a:p>
            <a:r>
              <a:rPr lang="en-US" sz="2000" dirty="0"/>
              <a:t>In them, he successfully applied the results of their research to the problem of the motion of three bodies and studied in detail the behavior of solutions (frequency, stability, asymptotic, and so on). </a:t>
            </a:r>
          </a:p>
          <a:p>
            <a:r>
              <a:rPr lang="en-US" sz="2000" dirty="0"/>
              <a:t>These papers included the </a:t>
            </a:r>
            <a:r>
              <a:rPr lang="en-US" sz="2000" dirty="0" err="1">
                <a:solidFill>
                  <a:srgbClr val="002BFF"/>
                </a:solidFill>
              </a:rPr>
              <a:t>Poincaré</a:t>
            </a:r>
            <a:r>
              <a:rPr lang="en-US" sz="2000" dirty="0">
                <a:solidFill>
                  <a:srgbClr val="002BFF"/>
                </a:solidFill>
              </a:rPr>
              <a:t> recurrence theorem, which states that certain systems will, after a sufficiently long but finite time, return to a state very close to the initial state</a:t>
            </a:r>
            <a:r>
              <a:rPr lang="en-US" sz="2000" dirty="0"/>
              <a:t>. </a:t>
            </a:r>
          </a:p>
          <a:p>
            <a:r>
              <a:rPr lang="en-US" sz="2000" dirty="0">
                <a:solidFill>
                  <a:srgbClr val="002BFF"/>
                </a:solidFill>
              </a:rPr>
              <a:t>Aleksandr Lyapunov </a:t>
            </a:r>
            <a:r>
              <a:rPr lang="en-US" sz="2000" dirty="0"/>
              <a:t>developed many important approximation methods. </a:t>
            </a:r>
          </a:p>
          <a:p>
            <a:r>
              <a:rPr lang="en-US" sz="2000" dirty="0"/>
              <a:t>His methods, which he developed in 1899, make it possible to define the stability of sets of ordinary differential equations. </a:t>
            </a:r>
          </a:p>
          <a:p>
            <a:r>
              <a:rPr lang="en-US" sz="2000" dirty="0"/>
              <a:t>He created the modern theory of the stability of a dynamical system. </a:t>
            </a:r>
          </a:p>
          <a:p>
            <a:endParaRPr lang="en-US" sz="2000" dirty="0"/>
          </a:p>
        </p:txBody>
      </p:sp>
    </p:spTree>
    <p:extLst>
      <p:ext uri="{BB962C8B-B14F-4D97-AF65-F5344CB8AC3E}">
        <p14:creationId xmlns:p14="http://schemas.microsoft.com/office/powerpoint/2010/main" val="361091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F30C-1D48-624D-9718-3EA333DB29BD}"/>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470FCB46-0D1A-7340-A64D-CDB6C5D40908}"/>
              </a:ext>
            </a:extLst>
          </p:cNvPr>
          <p:cNvSpPr>
            <a:spLocks noGrp="1"/>
          </p:cNvSpPr>
          <p:nvPr>
            <p:ph idx="1"/>
          </p:nvPr>
        </p:nvSpPr>
        <p:spPr/>
        <p:txBody>
          <a:bodyPr>
            <a:normAutofit/>
          </a:bodyPr>
          <a:lstStyle/>
          <a:p>
            <a:r>
              <a:rPr lang="en-US" sz="2000" dirty="0"/>
              <a:t>In 1913, George David </a:t>
            </a:r>
            <a:r>
              <a:rPr lang="en-US" sz="2000" dirty="0" err="1"/>
              <a:t>Birkhoff</a:t>
            </a:r>
            <a:r>
              <a:rPr lang="en-US" sz="2000" dirty="0"/>
              <a:t> proved </a:t>
            </a:r>
            <a:r>
              <a:rPr lang="en-US" sz="2000" dirty="0" err="1"/>
              <a:t>Poincaré's</a:t>
            </a:r>
            <a:r>
              <a:rPr lang="en-US" sz="2000" dirty="0"/>
              <a:t> "</a:t>
            </a:r>
            <a:r>
              <a:rPr lang="en-US" sz="2000" i="1" dirty="0"/>
              <a:t>Last Geometric Theorem</a:t>
            </a:r>
            <a:r>
              <a:rPr lang="en-US" sz="2000" dirty="0"/>
              <a:t>", a special case of the three-body problem, a result that made him world-famous. </a:t>
            </a:r>
          </a:p>
          <a:p>
            <a:r>
              <a:rPr lang="en-US" sz="2000" dirty="0"/>
              <a:t>In 1927, he published his </a:t>
            </a:r>
            <a:r>
              <a:rPr lang="en-US" sz="2000" i="1" dirty="0"/>
              <a:t>Dynamical System</a:t>
            </a:r>
            <a:r>
              <a:rPr lang="en-US" sz="2000" dirty="0"/>
              <a:t>s. </a:t>
            </a:r>
          </a:p>
          <a:p>
            <a:r>
              <a:rPr lang="en-US" sz="2000" dirty="0" err="1"/>
              <a:t>Birkhoff's</a:t>
            </a:r>
            <a:r>
              <a:rPr lang="en-US" sz="2000" dirty="0"/>
              <a:t> most durable result has been his 1931 discovery of what is now called the </a:t>
            </a:r>
            <a:r>
              <a:rPr lang="en-US" sz="2000" dirty="0">
                <a:solidFill>
                  <a:srgbClr val="0622FF"/>
                </a:solidFill>
              </a:rPr>
              <a:t>ergodic theorem</a:t>
            </a:r>
            <a:r>
              <a:rPr lang="en-US" sz="2000" dirty="0"/>
              <a:t>. </a:t>
            </a:r>
          </a:p>
          <a:p>
            <a:r>
              <a:rPr lang="en-US" sz="2000" dirty="0"/>
              <a:t>Combining insights from physics on the ergodic hypothesis with measure theory, this theorem solved, at least in principle, a fundamental problem of statistical mechanics. </a:t>
            </a:r>
          </a:p>
          <a:p>
            <a:r>
              <a:rPr lang="en-US" sz="2000" dirty="0"/>
              <a:t>The ergodic theorem has also had repercussions for dynamics. </a:t>
            </a:r>
          </a:p>
          <a:p>
            <a:r>
              <a:rPr lang="en-US" sz="2000" dirty="0"/>
              <a:t>Stephen </a:t>
            </a:r>
            <a:r>
              <a:rPr lang="en-US" sz="2000" dirty="0" err="1"/>
              <a:t>Smale</a:t>
            </a:r>
            <a:r>
              <a:rPr lang="en-US" sz="2000" dirty="0"/>
              <a:t> made significant advances as well. </a:t>
            </a:r>
          </a:p>
          <a:p>
            <a:r>
              <a:rPr lang="en-US" sz="2000" dirty="0"/>
              <a:t>His first contribution was the </a:t>
            </a:r>
            <a:r>
              <a:rPr lang="en-US" sz="2000" dirty="0" err="1">
                <a:solidFill>
                  <a:srgbClr val="0622FF"/>
                </a:solidFill>
              </a:rPr>
              <a:t>Smale</a:t>
            </a:r>
            <a:r>
              <a:rPr lang="en-US" sz="2000" dirty="0">
                <a:solidFill>
                  <a:srgbClr val="0622FF"/>
                </a:solidFill>
              </a:rPr>
              <a:t> horseshoe map </a:t>
            </a:r>
            <a:r>
              <a:rPr lang="en-US" sz="2000" dirty="0"/>
              <a:t>that jumpstarted significant research in dynamical systems. </a:t>
            </a:r>
          </a:p>
          <a:p>
            <a:endParaRPr lang="en-US" sz="2000" dirty="0"/>
          </a:p>
        </p:txBody>
      </p:sp>
    </p:spTree>
    <p:extLst>
      <p:ext uri="{BB962C8B-B14F-4D97-AF65-F5344CB8AC3E}">
        <p14:creationId xmlns:p14="http://schemas.microsoft.com/office/powerpoint/2010/main" val="2718610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A128-570D-D746-B01D-BAEC1FED88F7}"/>
              </a:ext>
            </a:extLst>
          </p:cNvPr>
          <p:cNvSpPr>
            <a:spLocks noGrp="1"/>
          </p:cNvSpPr>
          <p:nvPr>
            <p:ph type="title"/>
          </p:nvPr>
        </p:nvSpPr>
        <p:spPr/>
        <p:txBody>
          <a:bodyPr/>
          <a:lstStyle/>
          <a:p>
            <a:r>
              <a:rPr lang="en-US" dirty="0"/>
              <a:t>Nonlinear Systems</a:t>
            </a:r>
          </a:p>
        </p:txBody>
      </p:sp>
      <p:sp>
        <p:nvSpPr>
          <p:cNvPr id="3" name="Content Placeholder 2">
            <a:extLst>
              <a:ext uri="{FF2B5EF4-FFF2-40B4-BE49-F238E27FC236}">
                <a16:creationId xmlns:a16="http://schemas.microsoft.com/office/drawing/2014/main" id="{C1D7CC6E-66D8-E34F-9A59-40F7AF829776}"/>
              </a:ext>
            </a:extLst>
          </p:cNvPr>
          <p:cNvSpPr>
            <a:spLocks noGrp="1"/>
          </p:cNvSpPr>
          <p:nvPr>
            <p:ph idx="1"/>
          </p:nvPr>
        </p:nvSpPr>
        <p:spPr/>
        <p:txBody>
          <a:bodyPr>
            <a:normAutofit/>
          </a:bodyPr>
          <a:lstStyle/>
          <a:p>
            <a:r>
              <a:rPr lang="en-US" sz="2400" dirty="0"/>
              <a:t>Simple nonlinear dynamical systems and even piecewise linear systems can exhibit a completely unpredictable behavior, which might seem to be random, despite the fact that they are fundamentally deterministic. (Lorenz equations)</a:t>
            </a:r>
          </a:p>
          <a:p>
            <a:r>
              <a:rPr lang="en-US" sz="2400" dirty="0"/>
              <a:t>This seemingly unpredictable behavior has been called </a:t>
            </a:r>
            <a:r>
              <a:rPr lang="en-US" sz="2400" dirty="0">
                <a:solidFill>
                  <a:srgbClr val="090BFF"/>
                </a:solidFill>
              </a:rPr>
              <a:t>chaos</a:t>
            </a:r>
            <a:r>
              <a:rPr lang="en-US" sz="2400" dirty="0"/>
              <a:t>.</a:t>
            </a:r>
          </a:p>
          <a:p>
            <a:r>
              <a:rPr lang="en-US" sz="2400" dirty="0"/>
              <a:t>This branch of mathematics deals with the long-term qualitative behavior of dynamical systems. </a:t>
            </a:r>
          </a:p>
          <a:p>
            <a:r>
              <a:rPr lang="en-US" sz="2400" dirty="0"/>
              <a:t>Here, the focus is not on finding precise solutions to the equations defining the dynamical system (which is often hopeless), but rather to answer questions like:</a:t>
            </a:r>
          </a:p>
          <a:p>
            <a:pPr lvl="1"/>
            <a:r>
              <a:rPr lang="en-US" sz="2000" dirty="0">
                <a:solidFill>
                  <a:srgbClr val="002BFF"/>
                </a:solidFill>
              </a:rPr>
              <a:t> "Will the system settle down to a steady state in the long term, and if so, what are the possible attractors?" or </a:t>
            </a:r>
          </a:p>
          <a:p>
            <a:pPr lvl="1"/>
            <a:r>
              <a:rPr lang="en-US" sz="2000" dirty="0">
                <a:solidFill>
                  <a:srgbClr val="002BFF"/>
                </a:solidFill>
              </a:rPr>
              <a:t>"Does the long-term behavior of the system depend on its initial condition?"</a:t>
            </a:r>
          </a:p>
        </p:txBody>
      </p:sp>
    </p:spTree>
    <p:extLst>
      <p:ext uri="{BB962C8B-B14F-4D97-AF65-F5344CB8AC3E}">
        <p14:creationId xmlns:p14="http://schemas.microsoft.com/office/powerpoint/2010/main" val="49071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87A8-F3F9-3B4B-B6C9-60306C671763}"/>
              </a:ext>
            </a:extLst>
          </p:cNvPr>
          <p:cNvSpPr>
            <a:spLocks noGrp="1"/>
          </p:cNvSpPr>
          <p:nvPr>
            <p:ph type="title"/>
          </p:nvPr>
        </p:nvSpPr>
        <p:spPr/>
        <p:txBody>
          <a:bodyPr/>
          <a:lstStyle/>
          <a:p>
            <a:r>
              <a:rPr lang="en-US" dirty="0"/>
              <a:t>Topics and Applications</a:t>
            </a:r>
          </a:p>
        </p:txBody>
      </p:sp>
      <p:pic>
        <p:nvPicPr>
          <p:cNvPr id="5" name="Picture 4">
            <a:extLst>
              <a:ext uri="{FF2B5EF4-FFF2-40B4-BE49-F238E27FC236}">
                <a16:creationId xmlns:a16="http://schemas.microsoft.com/office/drawing/2014/main" id="{B4B14017-70B9-F549-ADD5-9ACAF3B72680}"/>
              </a:ext>
            </a:extLst>
          </p:cNvPr>
          <p:cNvPicPr>
            <a:picLocks noChangeAspect="1"/>
          </p:cNvPicPr>
          <p:nvPr/>
        </p:nvPicPr>
        <p:blipFill>
          <a:blip r:embed="rId2"/>
          <a:stretch>
            <a:fillRect/>
          </a:stretch>
        </p:blipFill>
        <p:spPr>
          <a:xfrm>
            <a:off x="120650" y="1479550"/>
            <a:ext cx="11950700" cy="3898900"/>
          </a:xfrm>
          <a:prstGeom prst="rect">
            <a:avLst/>
          </a:prstGeom>
        </p:spPr>
      </p:pic>
    </p:spTree>
    <p:extLst>
      <p:ext uri="{BB962C8B-B14F-4D97-AF65-F5344CB8AC3E}">
        <p14:creationId xmlns:p14="http://schemas.microsoft.com/office/powerpoint/2010/main" val="1014189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1046-3A7B-A94A-80D3-81AC2373864A}"/>
              </a:ext>
            </a:extLst>
          </p:cNvPr>
          <p:cNvSpPr>
            <a:spLocks noGrp="1"/>
          </p:cNvSpPr>
          <p:nvPr>
            <p:ph type="title"/>
          </p:nvPr>
        </p:nvSpPr>
        <p:spPr/>
        <p:txBody>
          <a:bodyPr/>
          <a:lstStyle/>
          <a:p>
            <a:r>
              <a:rPr lang="en-US" dirty="0"/>
              <a:t>Overview of Dynamical Systems</a:t>
            </a:r>
          </a:p>
        </p:txBody>
      </p:sp>
      <p:sp>
        <p:nvSpPr>
          <p:cNvPr id="3" name="Content Placeholder 2">
            <a:extLst>
              <a:ext uri="{FF2B5EF4-FFF2-40B4-BE49-F238E27FC236}">
                <a16:creationId xmlns:a16="http://schemas.microsoft.com/office/drawing/2014/main" id="{8F27502B-327D-4D44-A682-47CB7CD9B514}"/>
              </a:ext>
            </a:extLst>
          </p:cNvPr>
          <p:cNvSpPr>
            <a:spLocks noGrp="1"/>
          </p:cNvSpPr>
          <p:nvPr>
            <p:ph idx="1"/>
          </p:nvPr>
        </p:nvSpPr>
        <p:spPr/>
        <p:txBody>
          <a:bodyPr>
            <a:noAutofit/>
          </a:bodyPr>
          <a:lstStyle/>
          <a:p>
            <a:r>
              <a:rPr lang="en-US" sz="2000" dirty="0"/>
              <a:t>The concept of a dynamical system has its origins in Newtonian mechanics. </a:t>
            </a:r>
          </a:p>
          <a:p>
            <a:r>
              <a:rPr lang="en-US" sz="2000" dirty="0"/>
              <a:t>There, as in other natural sciences and engineering disciplines, the evolution rule of dynamical systems is an implicit relation that gives the state of the system for only a short time into the future. </a:t>
            </a:r>
          </a:p>
          <a:p>
            <a:r>
              <a:rPr lang="en-US" sz="2000" dirty="0">
                <a:solidFill>
                  <a:srgbClr val="0622FF"/>
                </a:solidFill>
              </a:rPr>
              <a:t>The relation is either a differential equation, or discrete difference equation</a:t>
            </a:r>
            <a:r>
              <a:rPr lang="en-US" sz="2000" dirty="0"/>
              <a:t>. </a:t>
            </a:r>
          </a:p>
          <a:p>
            <a:r>
              <a:rPr lang="en-US" sz="2000" dirty="0"/>
              <a:t>To determine the state for all future times requires </a:t>
            </a:r>
            <a:r>
              <a:rPr lang="en-US" sz="2000" dirty="0">
                <a:solidFill>
                  <a:srgbClr val="0622FF"/>
                </a:solidFill>
              </a:rPr>
              <a:t>iterating the relation many times</a:t>
            </a:r>
            <a:r>
              <a:rPr lang="en-US" sz="2000" dirty="0">
                <a:solidFill>
                  <a:srgbClr val="090BFF"/>
                </a:solidFill>
              </a:rPr>
              <a:t>—each advancing time a small step</a:t>
            </a:r>
            <a:r>
              <a:rPr lang="en-US" sz="2000" dirty="0"/>
              <a:t>. </a:t>
            </a:r>
          </a:p>
          <a:p>
            <a:r>
              <a:rPr lang="en-US" sz="2000" dirty="0"/>
              <a:t>The iteration procedure is referred to as </a:t>
            </a:r>
            <a:r>
              <a:rPr lang="en-US" sz="2000" dirty="0">
                <a:solidFill>
                  <a:srgbClr val="090BFF"/>
                </a:solidFill>
              </a:rPr>
              <a:t>solving the system </a:t>
            </a:r>
            <a:r>
              <a:rPr lang="en-US" sz="2000" dirty="0"/>
              <a:t>or integrating the system. </a:t>
            </a:r>
          </a:p>
          <a:p>
            <a:r>
              <a:rPr lang="en-US" sz="2000" dirty="0"/>
              <a:t>If the system can be solved, given an initial point it is possible to determine all its future positions, a collection of points known as a </a:t>
            </a:r>
            <a:r>
              <a:rPr lang="en-US" sz="2000" dirty="0">
                <a:solidFill>
                  <a:srgbClr val="090BFF"/>
                </a:solidFill>
              </a:rPr>
              <a:t>trajectory or orbit</a:t>
            </a:r>
            <a:r>
              <a:rPr lang="en-US" sz="2000" dirty="0"/>
              <a:t>.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86E885-D7AF-C478-470D-BB9CCE79E29A}"/>
                  </a:ext>
                </a:extLst>
              </p:cNvPr>
              <p:cNvSpPr txBox="1"/>
              <p:nvPr/>
            </p:nvSpPr>
            <p:spPr>
              <a:xfrm>
                <a:off x="424774" y="5448435"/>
                <a:ext cx="11342450" cy="993605"/>
              </a:xfrm>
              <a:prstGeom prst="rect">
                <a:avLst/>
              </a:prstGeom>
              <a:noFill/>
            </p:spPr>
            <p:txBody>
              <a:bodyPr wrap="square" rtlCol="0">
                <a:spAutoFit/>
              </a:bodyPr>
              <a:lstStyle/>
              <a:p>
                <a:pPr algn="ctr"/>
                <a:r>
                  <a:rPr lang="en-US" sz="2400" dirty="0"/>
                  <a:t>Typically: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m:t>
                        </m:r>
                        <m:r>
                          <a:rPr lang="en-US" sz="2400" b="1" i="1" smtClean="0">
                            <a:latin typeface="Cambria Math" panose="02040503050406030204" pitchFamily="18" charset="0"/>
                            <a:ea typeface="Cambria Math" panose="02040503050406030204" pitchFamily="18" charset="0"/>
                          </a:rPr>
                          <m:t>𝒙</m:t>
                        </m:r>
                      </m:num>
                      <m:den>
                        <m:r>
                          <a:rPr lang="en-US" sz="2400" b="0" i="1" smtClean="0">
                            <a:latin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𝑡</m:t>
                        </m:r>
                      </m:den>
                    </m:f>
                    <m:r>
                      <a:rPr lang="en-US" sz="2400" b="0" i="1" smtClean="0">
                        <a:latin typeface="Cambria Math" panose="02040503050406030204" pitchFamily="18" charset="0"/>
                      </a:rPr>
                      <m:t>=</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e>
                    </m:d>
                    <m:r>
                      <a:rPr lang="en-US" sz="2400" b="0" i="1" smtClean="0">
                        <a:latin typeface="Cambria Math" panose="02040503050406030204" pitchFamily="18" charset="0"/>
                      </a:rPr>
                      <m:t> </m:t>
                    </m:r>
                  </m:oMath>
                </a14:m>
                <a:r>
                  <a:rPr lang="en-US" sz="2400" dirty="0"/>
                  <a:t>where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a:t>
                </a:r>
                <a:r>
                  <a:rPr lang="en-US" sz="2400" dirty="0"/>
                  <a:t> is a </a:t>
                </a:r>
                <a:r>
                  <a:rPr lang="en-US" sz="2400" dirty="0">
                    <a:solidFill>
                      <a:srgbClr val="0622FF"/>
                    </a:solidFill>
                  </a:rPr>
                  <a:t>state variable</a:t>
                </a:r>
              </a:p>
              <a:p>
                <a:pPr algn="ctr"/>
                <a:r>
                  <a:rPr lang="en-US" sz="2400" dirty="0">
                    <a:solidFill>
                      <a:srgbClr val="0622FF"/>
                    </a:solidFill>
                  </a:rPr>
                  <a:t> </a:t>
                </a:r>
                <a:r>
                  <a:rPr lang="en-US" sz="2400" dirty="0"/>
                  <a:t>and </a:t>
                </a:r>
                <a:r>
                  <a:rPr lang="en-US" sz="2400" i="1" dirty="0">
                    <a:latin typeface="Times New Roman" panose="02020603050405020304" pitchFamily="18" charset="0"/>
                    <a:cs typeface="Times New Roman" panose="02020603050405020304" pitchFamily="18" charset="0"/>
                  </a:rPr>
                  <a:t>F</a:t>
                </a:r>
                <a:r>
                  <a:rPr lang="en-US" sz="2400" dirty="0"/>
                  <a:t> is a function nonlinear in </a:t>
                </a:r>
                <a:r>
                  <a:rPr lang="en-US" sz="2400" b="1"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or as a </a:t>
                </a:r>
                <a:r>
                  <a:rPr lang="en-US" sz="2400" dirty="0">
                    <a:solidFill>
                      <a:srgbClr val="0E1CFF"/>
                    </a:solidFill>
                    <a:latin typeface="Times New Roman" panose="02020603050405020304" pitchFamily="18" charset="0"/>
                    <a:cs typeface="Times New Roman" panose="02020603050405020304" pitchFamily="18" charset="0"/>
                  </a:rPr>
                  <a:t>map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r>
                          <a:rPr lang="en-US" sz="2400" b="0" i="1" smtClean="0">
                            <a:latin typeface="Cambria Math" panose="02040503050406030204" pitchFamily="18" charset="0"/>
                            <a:cs typeface="Times New Roman" panose="02020603050405020304" pitchFamily="18" charset="0"/>
                          </a:rPr>
                          <m:t>+1</m:t>
                        </m:r>
                      </m:sub>
                    </m:sSub>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𝐹</m:t>
                    </m:r>
                    <m:r>
                      <a:rPr lang="en-US" sz="2400" b="0" i="1" smtClean="0">
                        <a:latin typeface="Cambria Math" panose="02040503050406030204" pitchFamily="18" charset="0"/>
                        <a:cs typeface="Times New Roman" panose="02020603050405020304" pitchFamily="18" charset="0"/>
                      </a:rPr>
                      <m:t>(</m:t>
                    </m:r>
                    <m:sSub>
                      <m:sSubPr>
                        <m:ctrlPr>
                          <a:rPr lang="en-US" sz="2400" b="0" i="1" smtClean="0">
                            <a:latin typeface="Cambria Math" panose="02040503050406030204" pitchFamily="18" charset="0"/>
                            <a:cs typeface="Times New Roman" panose="02020603050405020304" pitchFamily="18" charset="0"/>
                          </a:rPr>
                        </m:ctrlPr>
                      </m:sSubPr>
                      <m:e>
                        <m:r>
                          <a:rPr lang="en-US" sz="2400" b="0" i="1" smtClean="0">
                            <a:latin typeface="Cambria Math" panose="02040503050406030204" pitchFamily="18" charset="0"/>
                            <a:cs typeface="Times New Roman" panose="02020603050405020304" pitchFamily="18" charset="0"/>
                          </a:rPr>
                          <m:t>𝑥</m:t>
                        </m:r>
                      </m:e>
                      <m:sub>
                        <m:r>
                          <a:rPr lang="en-US" sz="2400" b="0" i="1" smtClean="0">
                            <a:latin typeface="Cambria Math" panose="02040503050406030204" pitchFamily="18" charset="0"/>
                            <a:cs typeface="Times New Roman" panose="02020603050405020304" pitchFamily="18" charset="0"/>
                          </a:rPr>
                          <m:t>𝑛</m:t>
                        </m:r>
                      </m:sub>
                    </m:sSub>
                    <m:r>
                      <a:rPr lang="en-US" sz="2400" b="0" i="1" smtClean="0">
                        <a:latin typeface="Cambria Math" panose="02040503050406030204" pitchFamily="18" charset="0"/>
                        <a:cs typeface="Times New Roman" panose="02020603050405020304" pitchFamily="18" charset="0"/>
                      </a:rPr>
                      <m:t>)</m:t>
                    </m:r>
                  </m:oMath>
                </a14:m>
                <a:r>
                  <a:rPr lang="en-US" sz="2400" dirty="0"/>
                  <a:t> </a:t>
                </a:r>
              </a:p>
            </p:txBody>
          </p:sp>
        </mc:Choice>
        <mc:Fallback xmlns="">
          <p:sp>
            <p:nvSpPr>
              <p:cNvPr id="4" name="TextBox 3">
                <a:extLst>
                  <a:ext uri="{FF2B5EF4-FFF2-40B4-BE49-F238E27FC236}">
                    <a16:creationId xmlns:a16="http://schemas.microsoft.com/office/drawing/2014/main" id="{F786E885-D7AF-C478-470D-BB9CCE79E29A}"/>
                  </a:ext>
                </a:extLst>
              </p:cNvPr>
              <p:cNvSpPr txBox="1">
                <a:spLocks noRot="1" noChangeAspect="1" noMove="1" noResize="1" noEditPoints="1" noAdjustHandles="1" noChangeArrowheads="1" noChangeShapeType="1" noTextEdit="1"/>
              </p:cNvSpPr>
              <p:nvPr/>
            </p:nvSpPr>
            <p:spPr>
              <a:xfrm>
                <a:off x="424774" y="5448435"/>
                <a:ext cx="11342450" cy="993605"/>
              </a:xfrm>
              <a:prstGeom prst="rect">
                <a:avLst/>
              </a:prstGeom>
              <a:blipFill>
                <a:blip r:embed="rId2"/>
                <a:stretch>
                  <a:fillRect b="-12658"/>
                </a:stretch>
              </a:blipFill>
            </p:spPr>
            <p:txBody>
              <a:bodyPr/>
              <a:lstStyle/>
              <a:p>
                <a:r>
                  <a:rPr lang="en-US">
                    <a:noFill/>
                  </a:rPr>
                  <a:t> </a:t>
                </a:r>
              </a:p>
            </p:txBody>
          </p:sp>
        </mc:Fallback>
      </mc:AlternateContent>
    </p:spTree>
    <p:extLst>
      <p:ext uri="{BB962C8B-B14F-4D97-AF65-F5344CB8AC3E}">
        <p14:creationId xmlns:p14="http://schemas.microsoft.com/office/powerpoint/2010/main" val="320383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E227-9ED5-BB41-A274-E01E22431692}"/>
              </a:ext>
            </a:extLst>
          </p:cNvPr>
          <p:cNvSpPr>
            <a:spLocks noGrp="1"/>
          </p:cNvSpPr>
          <p:nvPr>
            <p:ph type="title"/>
          </p:nvPr>
        </p:nvSpPr>
        <p:spPr/>
        <p:txBody>
          <a:bodyPr/>
          <a:lstStyle/>
          <a:p>
            <a:r>
              <a:rPr lang="en-US" dirty="0"/>
              <a:t>Add slides on state space, phase space</a:t>
            </a:r>
          </a:p>
        </p:txBody>
      </p:sp>
      <p:sp>
        <p:nvSpPr>
          <p:cNvPr id="3" name="Content Placeholder 2">
            <a:extLst>
              <a:ext uri="{FF2B5EF4-FFF2-40B4-BE49-F238E27FC236}">
                <a16:creationId xmlns:a16="http://schemas.microsoft.com/office/drawing/2014/main" id="{AE7483C3-CA5E-0341-873A-EEFC4B3B78CE}"/>
              </a:ext>
            </a:extLst>
          </p:cNvPr>
          <p:cNvSpPr>
            <a:spLocks noGrp="1"/>
          </p:cNvSpPr>
          <p:nvPr>
            <p:ph idx="1"/>
          </p:nvPr>
        </p:nvSpPr>
        <p:spPr/>
        <p:txBody>
          <a:bodyPr/>
          <a:lstStyle/>
          <a:p>
            <a:r>
              <a:rPr lang="en-US" dirty="0"/>
              <a:t>https://</a:t>
            </a:r>
            <a:r>
              <a:rPr lang="en-US" dirty="0" err="1"/>
              <a:t>en.wikipedia.org</a:t>
            </a:r>
            <a:r>
              <a:rPr lang="en-US" dirty="0"/>
              <a:t>/wiki/</a:t>
            </a:r>
            <a:r>
              <a:rPr lang="en-US" dirty="0" err="1"/>
              <a:t>Phase_space</a:t>
            </a:r>
            <a:endParaRPr lang="en-US" dirty="0"/>
          </a:p>
          <a:p>
            <a:r>
              <a:rPr lang="en-US" dirty="0"/>
              <a:t>https://</a:t>
            </a:r>
            <a:r>
              <a:rPr lang="en-US" dirty="0" err="1"/>
              <a:t>en.wikipedia.org</a:t>
            </a:r>
            <a:r>
              <a:rPr lang="en-US" dirty="0"/>
              <a:t>/wiki/</a:t>
            </a:r>
            <a:r>
              <a:rPr lang="en-US" dirty="0" err="1"/>
              <a:t>State_space</a:t>
            </a:r>
            <a:endParaRPr lang="en-US" dirty="0"/>
          </a:p>
          <a:p>
            <a:r>
              <a:rPr lang="en-US" dirty="0"/>
              <a:t>https://</a:t>
            </a:r>
            <a:r>
              <a:rPr lang="en-US" dirty="0" err="1"/>
              <a:t>en.wikipedia.org</a:t>
            </a:r>
            <a:r>
              <a:rPr lang="en-US" dirty="0"/>
              <a:t>/wiki/State-</a:t>
            </a:r>
            <a:r>
              <a:rPr lang="en-US" dirty="0" err="1"/>
              <a:t>space_representation</a:t>
            </a:r>
            <a:endParaRPr lang="en-US" dirty="0"/>
          </a:p>
          <a:p>
            <a:r>
              <a:rPr lang="en-US" dirty="0"/>
              <a:t>Density of states and probability: </a:t>
            </a:r>
          </a:p>
          <a:p>
            <a:r>
              <a:rPr lang="en-US" dirty="0"/>
              <a:t>https://</a:t>
            </a:r>
            <a:r>
              <a:rPr lang="en-US" dirty="0" err="1"/>
              <a:t>en.wikipedia.org</a:t>
            </a:r>
            <a:r>
              <a:rPr lang="en-US" dirty="0"/>
              <a:t>/wiki/</a:t>
            </a:r>
            <a:r>
              <a:rPr lang="en-US" dirty="0" err="1"/>
              <a:t>Density_of_states</a:t>
            </a:r>
            <a:endParaRPr lang="en-US" dirty="0"/>
          </a:p>
        </p:txBody>
      </p:sp>
    </p:spTree>
    <p:extLst>
      <p:ext uri="{BB962C8B-B14F-4D97-AF65-F5344CB8AC3E}">
        <p14:creationId xmlns:p14="http://schemas.microsoft.com/office/powerpoint/2010/main" val="69159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F7537-B1DD-514E-B2BE-16456D30375E}"/>
              </a:ext>
            </a:extLst>
          </p:cNvPr>
          <p:cNvSpPr>
            <a:spLocks noGrp="1"/>
          </p:cNvSpPr>
          <p:nvPr>
            <p:ph type="title"/>
          </p:nvPr>
        </p:nvSpPr>
        <p:spPr/>
        <p:txBody>
          <a:bodyPr/>
          <a:lstStyle/>
          <a:p>
            <a:r>
              <a:rPr lang="en-US" dirty="0"/>
              <a:t>Computing Orbits</a:t>
            </a:r>
          </a:p>
        </p:txBody>
      </p:sp>
      <p:sp>
        <p:nvSpPr>
          <p:cNvPr id="3" name="Content Placeholder 2">
            <a:extLst>
              <a:ext uri="{FF2B5EF4-FFF2-40B4-BE49-F238E27FC236}">
                <a16:creationId xmlns:a16="http://schemas.microsoft.com/office/drawing/2014/main" id="{30492A1F-A5EC-F642-84B0-0F4A88BAD0D0}"/>
              </a:ext>
            </a:extLst>
          </p:cNvPr>
          <p:cNvSpPr>
            <a:spLocks noGrp="1"/>
          </p:cNvSpPr>
          <p:nvPr>
            <p:ph sz="half" idx="1"/>
          </p:nvPr>
        </p:nvSpPr>
        <p:spPr/>
        <p:txBody>
          <a:bodyPr>
            <a:normAutofit/>
          </a:bodyPr>
          <a:lstStyle/>
          <a:p>
            <a:r>
              <a:rPr lang="en-US" sz="1800" dirty="0"/>
              <a:t>Before the advent of computers, finding an orbit required sophisticated mathematical techniques and could be accomplished only for a small class of dynamical systems. </a:t>
            </a:r>
          </a:p>
          <a:p>
            <a:r>
              <a:rPr lang="en-US" sz="1800" dirty="0">
                <a:solidFill>
                  <a:srgbClr val="0622FF"/>
                </a:solidFill>
              </a:rPr>
              <a:t>Numerical methods </a:t>
            </a:r>
            <a:r>
              <a:rPr lang="en-US" sz="1800" dirty="0"/>
              <a:t>implemented </a:t>
            </a:r>
            <a:r>
              <a:rPr lang="en-US" sz="1800"/>
              <a:t>on computers </a:t>
            </a:r>
            <a:r>
              <a:rPr lang="en-US" sz="1800" dirty="0"/>
              <a:t>have simplified the task of determining the orbits of a dynamical system. </a:t>
            </a:r>
          </a:p>
          <a:p>
            <a:r>
              <a:rPr lang="en-US" sz="1800" dirty="0"/>
              <a:t>For simple dynamical systems, knowing the trajectory is often sufficient, but most dynamical systems are too complicated to be understood in terms of individual trajectories. </a:t>
            </a:r>
          </a:p>
          <a:p>
            <a:endParaRPr lang="en-US" sz="1800" dirty="0"/>
          </a:p>
        </p:txBody>
      </p:sp>
      <p:pic>
        <p:nvPicPr>
          <p:cNvPr id="8" name="Content Placeholder 7" descr="A picture containing furniture&#10;&#10;Description automatically generated">
            <a:extLst>
              <a:ext uri="{FF2B5EF4-FFF2-40B4-BE49-F238E27FC236}">
                <a16:creationId xmlns:a16="http://schemas.microsoft.com/office/drawing/2014/main" id="{E7A89471-F925-E249-B516-578FAAE55B3F}"/>
              </a:ext>
            </a:extLst>
          </p:cNvPr>
          <p:cNvPicPr>
            <a:picLocks noGrp="1" noChangeAspect="1"/>
          </p:cNvPicPr>
          <p:nvPr>
            <p:ph sz="half" idx="2"/>
          </p:nvPr>
        </p:nvPicPr>
        <p:blipFill>
          <a:blip r:embed="rId2"/>
          <a:stretch>
            <a:fillRect/>
          </a:stretch>
        </p:blipFill>
        <p:spPr>
          <a:xfrm>
            <a:off x="7265554" y="1715943"/>
            <a:ext cx="3629602" cy="3629602"/>
          </a:xfrm>
        </p:spPr>
      </p:pic>
    </p:spTree>
    <p:extLst>
      <p:ext uri="{BB962C8B-B14F-4D97-AF65-F5344CB8AC3E}">
        <p14:creationId xmlns:p14="http://schemas.microsoft.com/office/powerpoint/2010/main" val="3525870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75D9-81D8-CD4D-B2C7-55E265EADDF2}"/>
              </a:ext>
            </a:extLst>
          </p:cNvPr>
          <p:cNvSpPr>
            <a:spLocks noGrp="1"/>
          </p:cNvSpPr>
          <p:nvPr>
            <p:ph type="title"/>
          </p:nvPr>
        </p:nvSpPr>
        <p:spPr/>
        <p:txBody>
          <a:bodyPr/>
          <a:lstStyle/>
          <a:p>
            <a:r>
              <a:rPr lang="en-US" dirty="0"/>
              <a:t>Problems with Determining Orbits</a:t>
            </a:r>
          </a:p>
        </p:txBody>
      </p:sp>
      <p:sp>
        <p:nvSpPr>
          <p:cNvPr id="3" name="Content Placeholder 2">
            <a:extLst>
              <a:ext uri="{FF2B5EF4-FFF2-40B4-BE49-F238E27FC236}">
                <a16:creationId xmlns:a16="http://schemas.microsoft.com/office/drawing/2014/main" id="{AD848D5C-5A56-BE4B-BC14-495F35755E3F}"/>
              </a:ext>
            </a:extLst>
          </p:cNvPr>
          <p:cNvSpPr>
            <a:spLocks noGrp="1"/>
          </p:cNvSpPr>
          <p:nvPr>
            <p:ph idx="1"/>
          </p:nvPr>
        </p:nvSpPr>
        <p:spPr/>
        <p:txBody>
          <a:bodyPr>
            <a:normAutofit/>
          </a:bodyPr>
          <a:lstStyle/>
          <a:p>
            <a:r>
              <a:rPr lang="en-US" sz="2000" dirty="0"/>
              <a:t>The systems studied may only be known approximately—the parameters of the system may not be known precisely or terms may be missing from the equations. </a:t>
            </a:r>
          </a:p>
          <a:p>
            <a:r>
              <a:rPr lang="en-US" sz="2000" dirty="0"/>
              <a:t>The approximations used bring into question the validity or relevance of numerical solutions. </a:t>
            </a:r>
          </a:p>
          <a:p>
            <a:r>
              <a:rPr lang="en-US" sz="2000" dirty="0"/>
              <a:t>To address these questions several </a:t>
            </a:r>
            <a:r>
              <a:rPr lang="en-US" sz="2000" dirty="0">
                <a:solidFill>
                  <a:srgbClr val="090BFF"/>
                </a:solidFill>
              </a:rPr>
              <a:t>notions of stability </a:t>
            </a:r>
            <a:r>
              <a:rPr lang="en-US" sz="2000" dirty="0"/>
              <a:t>have been introduced in the study of dynamical systems, such as </a:t>
            </a:r>
            <a:r>
              <a:rPr lang="en-US" sz="2000" dirty="0">
                <a:solidFill>
                  <a:srgbClr val="090BFF"/>
                </a:solidFill>
              </a:rPr>
              <a:t>Lyapunov stability or structural stability</a:t>
            </a:r>
            <a:r>
              <a:rPr lang="en-US" sz="2000" dirty="0"/>
              <a:t>. </a:t>
            </a:r>
          </a:p>
          <a:p>
            <a:r>
              <a:rPr lang="en-US" sz="2000" dirty="0"/>
              <a:t>The </a:t>
            </a:r>
            <a:r>
              <a:rPr lang="en-US" sz="2000" dirty="0">
                <a:solidFill>
                  <a:srgbClr val="090BFF"/>
                </a:solidFill>
              </a:rPr>
              <a:t>stability of the dynamical system </a:t>
            </a:r>
            <a:r>
              <a:rPr lang="en-US" sz="2000" dirty="0"/>
              <a:t>implies that there is a class of models or initial conditions for which the </a:t>
            </a:r>
            <a:r>
              <a:rPr lang="en-US" sz="2000" dirty="0">
                <a:solidFill>
                  <a:srgbClr val="090BFF"/>
                </a:solidFill>
              </a:rPr>
              <a:t>trajectories would be equivalent</a:t>
            </a:r>
            <a:r>
              <a:rPr lang="en-US" sz="2000" dirty="0"/>
              <a:t>. </a:t>
            </a:r>
          </a:p>
          <a:p>
            <a:r>
              <a:rPr lang="en-US" sz="2000" dirty="0"/>
              <a:t>i.e., is it possible to model a real system with a dynamical model?  Can you find parameters that adequately fit the model data to the real data?</a:t>
            </a:r>
          </a:p>
          <a:p>
            <a:r>
              <a:rPr lang="en-US" sz="2000" dirty="0"/>
              <a:t>The operation for comparing orbits to establish their equivalence changes with the different notions of stability.</a:t>
            </a:r>
          </a:p>
        </p:txBody>
      </p:sp>
    </p:spTree>
    <p:extLst>
      <p:ext uri="{BB962C8B-B14F-4D97-AF65-F5344CB8AC3E}">
        <p14:creationId xmlns:p14="http://schemas.microsoft.com/office/powerpoint/2010/main" val="4993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75D9-81D8-CD4D-B2C7-55E265EADDF2}"/>
              </a:ext>
            </a:extLst>
          </p:cNvPr>
          <p:cNvSpPr>
            <a:spLocks noGrp="1"/>
          </p:cNvSpPr>
          <p:nvPr>
            <p:ph type="title"/>
          </p:nvPr>
        </p:nvSpPr>
        <p:spPr/>
        <p:txBody>
          <a:bodyPr/>
          <a:lstStyle/>
          <a:p>
            <a:r>
              <a:rPr lang="en-US" dirty="0"/>
              <a:t>Problems with Determining Orbits</a:t>
            </a:r>
          </a:p>
        </p:txBody>
      </p:sp>
      <p:sp>
        <p:nvSpPr>
          <p:cNvPr id="3" name="Content Placeholder 2">
            <a:extLst>
              <a:ext uri="{FF2B5EF4-FFF2-40B4-BE49-F238E27FC236}">
                <a16:creationId xmlns:a16="http://schemas.microsoft.com/office/drawing/2014/main" id="{AD848D5C-5A56-BE4B-BC14-495F35755E3F}"/>
              </a:ext>
            </a:extLst>
          </p:cNvPr>
          <p:cNvSpPr>
            <a:spLocks noGrp="1"/>
          </p:cNvSpPr>
          <p:nvPr>
            <p:ph idx="1"/>
          </p:nvPr>
        </p:nvSpPr>
        <p:spPr/>
        <p:txBody>
          <a:bodyPr>
            <a:normAutofit/>
          </a:bodyPr>
          <a:lstStyle/>
          <a:p>
            <a:r>
              <a:rPr lang="en-US" sz="2000" dirty="0"/>
              <a:t>The </a:t>
            </a:r>
            <a:r>
              <a:rPr lang="en-US" sz="2000" dirty="0">
                <a:solidFill>
                  <a:srgbClr val="0622FF"/>
                </a:solidFill>
              </a:rPr>
              <a:t>type of trajectory </a:t>
            </a:r>
            <a:r>
              <a:rPr lang="en-US" sz="2000" dirty="0"/>
              <a:t>may be more important than one particular trajectory. </a:t>
            </a:r>
          </a:p>
          <a:p>
            <a:r>
              <a:rPr lang="en-US" sz="2000" dirty="0">
                <a:solidFill>
                  <a:srgbClr val="0622FF"/>
                </a:solidFill>
              </a:rPr>
              <a:t>Some trajectories may be periodic, whereas others may wander through many different states of the system. </a:t>
            </a:r>
          </a:p>
          <a:p>
            <a:r>
              <a:rPr lang="en-US" sz="2000" dirty="0"/>
              <a:t>Applications often require enumerating these classes or maintaining the system within one class. </a:t>
            </a:r>
          </a:p>
          <a:p>
            <a:r>
              <a:rPr lang="en-US" sz="2000" dirty="0"/>
              <a:t>Classifying all possible trajectories has led to the </a:t>
            </a:r>
            <a:r>
              <a:rPr lang="en-US" sz="2000" dirty="0">
                <a:solidFill>
                  <a:srgbClr val="090BFF"/>
                </a:solidFill>
              </a:rPr>
              <a:t>qualitative</a:t>
            </a:r>
            <a:r>
              <a:rPr lang="en-US" sz="2000" dirty="0"/>
              <a:t> study of dynamical systems, that is, </a:t>
            </a:r>
            <a:r>
              <a:rPr lang="en-US" sz="2000" dirty="0">
                <a:solidFill>
                  <a:srgbClr val="090BFF"/>
                </a:solidFill>
              </a:rPr>
              <a:t>properties that do not change under coordinate changes</a:t>
            </a:r>
            <a:r>
              <a:rPr lang="en-US" sz="2000" dirty="0"/>
              <a:t>. </a:t>
            </a:r>
          </a:p>
          <a:p>
            <a:r>
              <a:rPr lang="en-US" sz="2000" dirty="0"/>
              <a:t>Linear dynamical systems and systems that have two numbers (</a:t>
            </a:r>
            <a:r>
              <a:rPr lang="en-US" sz="2000" dirty="0">
                <a:solidFill>
                  <a:srgbClr val="090BFF"/>
                </a:solidFill>
              </a:rPr>
              <a:t>position and momentum</a:t>
            </a:r>
            <a:r>
              <a:rPr lang="en-US" sz="2000" dirty="0"/>
              <a:t>) describing a state are examples of dynamical systems where the possible classes of orbits are understood.</a:t>
            </a:r>
          </a:p>
        </p:txBody>
      </p:sp>
    </p:spTree>
    <p:extLst>
      <p:ext uri="{BB962C8B-B14F-4D97-AF65-F5344CB8AC3E}">
        <p14:creationId xmlns:p14="http://schemas.microsoft.com/office/powerpoint/2010/main" val="2548723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75D9-81D8-CD4D-B2C7-55E265EADDF2}"/>
              </a:ext>
            </a:extLst>
          </p:cNvPr>
          <p:cNvSpPr>
            <a:spLocks noGrp="1"/>
          </p:cNvSpPr>
          <p:nvPr>
            <p:ph type="title"/>
          </p:nvPr>
        </p:nvSpPr>
        <p:spPr/>
        <p:txBody>
          <a:bodyPr/>
          <a:lstStyle/>
          <a:p>
            <a:r>
              <a:rPr lang="en-US" dirty="0"/>
              <a:t>Problems with Determining Orbits</a:t>
            </a:r>
          </a:p>
        </p:txBody>
      </p:sp>
      <p:sp>
        <p:nvSpPr>
          <p:cNvPr id="3" name="Content Placeholder 2">
            <a:extLst>
              <a:ext uri="{FF2B5EF4-FFF2-40B4-BE49-F238E27FC236}">
                <a16:creationId xmlns:a16="http://schemas.microsoft.com/office/drawing/2014/main" id="{AD848D5C-5A56-BE4B-BC14-495F35755E3F}"/>
              </a:ext>
            </a:extLst>
          </p:cNvPr>
          <p:cNvSpPr>
            <a:spLocks noGrp="1"/>
          </p:cNvSpPr>
          <p:nvPr>
            <p:ph idx="1"/>
          </p:nvPr>
        </p:nvSpPr>
        <p:spPr/>
        <p:txBody>
          <a:bodyPr>
            <a:normAutofit/>
          </a:bodyPr>
          <a:lstStyle/>
          <a:p>
            <a:r>
              <a:rPr lang="en-US" sz="2000" dirty="0"/>
              <a:t>The behavior of trajectories as a function of a </a:t>
            </a:r>
            <a:r>
              <a:rPr lang="en-US" sz="2000" dirty="0">
                <a:solidFill>
                  <a:srgbClr val="0622FF"/>
                </a:solidFill>
              </a:rPr>
              <a:t>control parameter </a:t>
            </a:r>
            <a:r>
              <a:rPr lang="en-US" sz="2000" dirty="0"/>
              <a:t>may be what is needed for an application. </a:t>
            </a:r>
          </a:p>
          <a:p>
            <a:r>
              <a:rPr lang="en-US" sz="2000" dirty="0"/>
              <a:t>As the control parameter is varied, the dynamical systems may have </a:t>
            </a:r>
            <a:r>
              <a:rPr lang="en-US" sz="2000" dirty="0">
                <a:solidFill>
                  <a:srgbClr val="002BFF"/>
                </a:solidFill>
              </a:rPr>
              <a:t>bifurcation points where the qualitative behavior of the dynamical system changes</a:t>
            </a:r>
            <a:r>
              <a:rPr lang="en-US" sz="2000" dirty="0"/>
              <a:t>. </a:t>
            </a:r>
          </a:p>
          <a:p>
            <a:r>
              <a:rPr lang="en-US" sz="2000" dirty="0"/>
              <a:t>For example, it may go from having only periodic motions to apparently erratic behavior, as if random. </a:t>
            </a:r>
          </a:p>
          <a:p>
            <a:r>
              <a:rPr lang="en-US" sz="2000" dirty="0"/>
              <a:t>In these cases, it may be necessary to compute </a:t>
            </a:r>
            <a:r>
              <a:rPr lang="en-US" sz="2000" dirty="0">
                <a:solidFill>
                  <a:srgbClr val="0622FF"/>
                </a:solidFill>
              </a:rPr>
              <a:t>averages </a:t>
            </a:r>
            <a:r>
              <a:rPr lang="en-US" sz="2000" dirty="0"/>
              <a:t>using one very long trajectory or many different trajectories. </a:t>
            </a:r>
          </a:p>
          <a:p>
            <a:r>
              <a:rPr lang="en-US" sz="2000" dirty="0"/>
              <a:t>The averages are well defined for </a:t>
            </a:r>
            <a:r>
              <a:rPr lang="en-US" sz="2000" dirty="0">
                <a:solidFill>
                  <a:srgbClr val="0622FF"/>
                </a:solidFill>
              </a:rPr>
              <a:t>ergodic systems, </a:t>
            </a:r>
            <a:r>
              <a:rPr lang="en-US" sz="2000" dirty="0"/>
              <a:t>where  </a:t>
            </a:r>
            <a:r>
              <a:rPr lang="en-US" sz="2000" dirty="0">
                <a:solidFill>
                  <a:srgbClr val="002BFF"/>
                </a:solidFill>
              </a:rPr>
              <a:t>time averages are assumed to be equal to group, or “ensemble” averages</a:t>
            </a:r>
            <a:r>
              <a:rPr lang="en-US" sz="2000" dirty="0"/>
              <a:t>.</a:t>
            </a:r>
          </a:p>
          <a:p>
            <a:r>
              <a:rPr lang="en-US" sz="2000" dirty="0"/>
              <a:t>Understanding the probabilistic aspects of dynamical systems has helped establish the foundations of </a:t>
            </a:r>
            <a:r>
              <a:rPr lang="en-US" sz="2000" dirty="0">
                <a:solidFill>
                  <a:srgbClr val="0622FF"/>
                </a:solidFill>
              </a:rPr>
              <a:t>statistical mechanics and of chaos, such as</a:t>
            </a:r>
            <a:r>
              <a:rPr lang="en-US" sz="2000" dirty="0"/>
              <a:t> </a:t>
            </a:r>
            <a:r>
              <a:rPr lang="en-US" sz="2000" dirty="0">
                <a:solidFill>
                  <a:srgbClr val="0622FF"/>
                </a:solidFill>
              </a:rPr>
              <a:t>transition to turbulence of a fluid</a:t>
            </a:r>
            <a:r>
              <a:rPr lang="en-US" sz="2000" dirty="0"/>
              <a:t>.</a:t>
            </a:r>
          </a:p>
        </p:txBody>
      </p:sp>
    </p:spTree>
    <p:extLst>
      <p:ext uri="{BB962C8B-B14F-4D97-AF65-F5344CB8AC3E}">
        <p14:creationId xmlns:p14="http://schemas.microsoft.com/office/powerpoint/2010/main" val="256744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F547-F984-D745-B77B-691123D4DE0B}"/>
              </a:ext>
            </a:extLst>
          </p:cNvPr>
          <p:cNvSpPr>
            <a:spLocks noGrp="1"/>
          </p:cNvSpPr>
          <p:nvPr>
            <p:ph type="title"/>
          </p:nvPr>
        </p:nvSpPr>
        <p:spPr/>
        <p:txBody>
          <a:bodyPr>
            <a:normAutofit/>
          </a:bodyPr>
          <a:lstStyle/>
          <a:p>
            <a:r>
              <a:rPr lang="en-US" dirty="0"/>
              <a:t>To Start:  Simple Harmonic (Periodic) Motion</a:t>
            </a:r>
            <a:br>
              <a:rPr lang="en-US" dirty="0"/>
            </a:br>
            <a:r>
              <a:rPr lang="en-US" sz="2400" dirty="0"/>
              <a:t>https://</a:t>
            </a:r>
            <a:r>
              <a:rPr lang="en-US" sz="2400" dirty="0" err="1"/>
              <a:t>en.wikipedia.org</a:t>
            </a:r>
            <a:r>
              <a:rPr lang="en-US" sz="2400" dirty="0"/>
              <a:t>/wiki/</a:t>
            </a:r>
            <a:r>
              <a:rPr lang="en-US" sz="2400" dirty="0" err="1"/>
              <a:t>Simple_harmonic_motion</a:t>
            </a:r>
            <a:endParaRPr lang="en-US" sz="2400" dirty="0"/>
          </a:p>
        </p:txBody>
      </p:sp>
      <p:pic>
        <p:nvPicPr>
          <p:cNvPr id="9" name="Content Placeholder 8" descr="Diagram&#10;&#10;Description automatically generated">
            <a:extLst>
              <a:ext uri="{FF2B5EF4-FFF2-40B4-BE49-F238E27FC236}">
                <a16:creationId xmlns:a16="http://schemas.microsoft.com/office/drawing/2014/main" id="{13A36915-1BC3-5444-955E-15C3433DEF81}"/>
              </a:ext>
            </a:extLst>
          </p:cNvPr>
          <p:cNvPicPr>
            <a:picLocks noGrp="1" noChangeAspect="1"/>
          </p:cNvPicPr>
          <p:nvPr>
            <p:ph sz="half" idx="2"/>
          </p:nvPr>
        </p:nvPicPr>
        <p:blipFill>
          <a:blip r:embed="rId2"/>
          <a:stretch>
            <a:fillRect/>
          </a:stretch>
        </p:blipFill>
        <p:spPr>
          <a:xfrm>
            <a:off x="6362146" y="1825625"/>
            <a:ext cx="4838611" cy="3743902"/>
          </a:xfrm>
        </p:spPr>
      </p:pic>
      <p:sp>
        <p:nvSpPr>
          <p:cNvPr id="11" name="Content Placeholder 10">
            <a:extLst>
              <a:ext uri="{FF2B5EF4-FFF2-40B4-BE49-F238E27FC236}">
                <a16:creationId xmlns:a16="http://schemas.microsoft.com/office/drawing/2014/main" id="{8C13A16C-3B88-A44F-966E-EDF35B626712}"/>
              </a:ext>
            </a:extLst>
          </p:cNvPr>
          <p:cNvSpPr>
            <a:spLocks noGrp="1"/>
          </p:cNvSpPr>
          <p:nvPr>
            <p:ph sz="half" idx="1"/>
          </p:nvPr>
        </p:nvSpPr>
        <p:spPr>
          <a:xfrm>
            <a:off x="389106" y="1825625"/>
            <a:ext cx="5630694" cy="4351338"/>
          </a:xfrm>
        </p:spPr>
        <p:txBody>
          <a:bodyPr>
            <a:noAutofit/>
          </a:bodyPr>
          <a:lstStyle/>
          <a:p>
            <a:r>
              <a:rPr lang="en-US" sz="1800" dirty="0"/>
              <a:t>In mechanics and physics, </a:t>
            </a:r>
            <a:r>
              <a:rPr lang="en-US" sz="1800" dirty="0">
                <a:solidFill>
                  <a:srgbClr val="002BFF"/>
                </a:solidFill>
              </a:rPr>
              <a:t>simple harmonic motion </a:t>
            </a:r>
            <a:r>
              <a:rPr lang="en-US" sz="1800" dirty="0"/>
              <a:t>(sometimes abbreviated SHM) is a special type of periodic motion</a:t>
            </a:r>
          </a:p>
          <a:p>
            <a:r>
              <a:rPr lang="en-US" sz="1800" dirty="0"/>
              <a:t>The </a:t>
            </a:r>
            <a:r>
              <a:rPr lang="en-US" sz="1800" dirty="0">
                <a:solidFill>
                  <a:srgbClr val="002BFF"/>
                </a:solidFill>
              </a:rPr>
              <a:t>restoring force </a:t>
            </a:r>
            <a:r>
              <a:rPr lang="en-US" sz="1800" dirty="0"/>
              <a:t>on the moving object is </a:t>
            </a:r>
            <a:r>
              <a:rPr lang="en-US" sz="1800" dirty="0">
                <a:solidFill>
                  <a:srgbClr val="002BFF"/>
                </a:solidFill>
              </a:rPr>
              <a:t>directly proportional to the magnitude of the object's displacement </a:t>
            </a:r>
            <a:r>
              <a:rPr lang="en-US" sz="1800" dirty="0"/>
              <a:t>and acts towards the object's equilibrium position. </a:t>
            </a:r>
          </a:p>
          <a:p>
            <a:r>
              <a:rPr lang="en-US" sz="1800" dirty="0"/>
              <a:t>It results in an oscillation which, if </a:t>
            </a:r>
            <a:r>
              <a:rPr lang="en-US" sz="1800" dirty="0">
                <a:solidFill>
                  <a:srgbClr val="002BFF"/>
                </a:solidFill>
              </a:rPr>
              <a:t>uninhibited by friction</a:t>
            </a:r>
            <a:r>
              <a:rPr lang="en-US" sz="1800" dirty="0"/>
              <a:t> or any other dissipation of energy, continues indefinitely. </a:t>
            </a:r>
          </a:p>
          <a:p>
            <a:r>
              <a:rPr lang="en-US" sz="1800" dirty="0"/>
              <a:t>Simple harmonic motion can serve as a mathematical model for a variety of motions but is typified by the oscillation of a mass on a spring when it is subject to the linear elastic restoring force given by Hooke's law. </a:t>
            </a:r>
          </a:p>
          <a:p>
            <a:r>
              <a:rPr lang="en-US" sz="1800" dirty="0"/>
              <a:t>The motion is sinusoidal in time and demonstrates a single resonant frequency. </a:t>
            </a:r>
          </a:p>
          <a:p>
            <a:endParaRPr lang="en-US" sz="1800" dirty="0"/>
          </a:p>
        </p:txBody>
      </p:sp>
      <p:sp>
        <p:nvSpPr>
          <p:cNvPr id="12" name="TextBox 11">
            <a:extLst>
              <a:ext uri="{FF2B5EF4-FFF2-40B4-BE49-F238E27FC236}">
                <a16:creationId xmlns:a16="http://schemas.microsoft.com/office/drawing/2014/main" id="{1D26741E-05D8-D843-82FB-460C7AB76801}"/>
              </a:ext>
            </a:extLst>
          </p:cNvPr>
          <p:cNvSpPr txBox="1"/>
          <p:nvPr/>
        </p:nvSpPr>
        <p:spPr>
          <a:xfrm>
            <a:off x="8749145" y="5860473"/>
            <a:ext cx="2795155" cy="369332"/>
          </a:xfrm>
          <a:prstGeom prst="rect">
            <a:avLst/>
          </a:prstGeom>
          <a:noFill/>
        </p:spPr>
        <p:txBody>
          <a:bodyPr wrap="square" rtlCol="0">
            <a:spAutoFit/>
          </a:bodyPr>
          <a:lstStyle/>
          <a:p>
            <a:r>
              <a:rPr lang="en-US" dirty="0"/>
              <a:t>(Phase space = State space)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885DBC5-97D4-044A-A1C0-031A525B2490}"/>
                  </a:ext>
                </a:extLst>
              </p:cNvPr>
              <p:cNvSpPr txBox="1"/>
              <p:nvPr/>
            </p:nvSpPr>
            <p:spPr>
              <a:xfrm>
                <a:off x="5829855" y="5420641"/>
                <a:ext cx="2497239" cy="6481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𝑔</m:t>
                      </m:r>
                    </m:oMath>
                  </m:oMathPara>
                </a14:m>
                <a:endParaRPr lang="en-US" dirty="0"/>
              </a:p>
            </p:txBody>
          </p:sp>
        </mc:Choice>
        <mc:Fallback xmlns="">
          <p:sp>
            <p:nvSpPr>
              <p:cNvPr id="3" name="TextBox 2">
                <a:extLst>
                  <a:ext uri="{FF2B5EF4-FFF2-40B4-BE49-F238E27FC236}">
                    <a16:creationId xmlns:a16="http://schemas.microsoft.com/office/drawing/2014/main" id="{B885DBC5-97D4-044A-A1C0-031A525B2490}"/>
                  </a:ext>
                </a:extLst>
              </p:cNvPr>
              <p:cNvSpPr txBox="1">
                <a:spLocks noRot="1" noChangeAspect="1" noMove="1" noResize="1" noEditPoints="1" noAdjustHandles="1" noChangeArrowheads="1" noChangeShapeType="1" noTextEdit="1"/>
              </p:cNvSpPr>
              <p:nvPr/>
            </p:nvSpPr>
            <p:spPr>
              <a:xfrm>
                <a:off x="5829855" y="5420641"/>
                <a:ext cx="2497239" cy="648126"/>
              </a:xfrm>
              <a:prstGeom prst="rect">
                <a:avLst/>
              </a:prstGeom>
              <a:blipFill>
                <a:blip r:embed="rId3"/>
                <a:stretch>
                  <a:fillRect b="-3774"/>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25030DC7-751F-1748-B3AC-AD43DE5235FD}"/>
              </a:ext>
            </a:extLst>
          </p:cNvPr>
          <p:cNvCxnSpPr/>
          <p:nvPr/>
        </p:nvCxnSpPr>
        <p:spPr>
          <a:xfrm>
            <a:off x="6362146" y="2889115"/>
            <a:ext cx="0" cy="15564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50855BD-FB86-E74F-B4B7-8DC2B938DC21}"/>
              </a:ext>
            </a:extLst>
          </p:cNvPr>
          <p:cNvSpPr txBox="1"/>
          <p:nvPr/>
        </p:nvSpPr>
        <p:spPr>
          <a:xfrm>
            <a:off x="5895218" y="3313915"/>
            <a:ext cx="466927" cy="461665"/>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45651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F547-F984-D745-B77B-691123D4DE0B}"/>
              </a:ext>
            </a:extLst>
          </p:cNvPr>
          <p:cNvSpPr>
            <a:spLocks noGrp="1"/>
          </p:cNvSpPr>
          <p:nvPr>
            <p:ph type="title"/>
          </p:nvPr>
        </p:nvSpPr>
        <p:spPr/>
        <p:txBody>
          <a:bodyPr/>
          <a:lstStyle/>
          <a:p>
            <a:r>
              <a:rPr lang="en-US" dirty="0"/>
              <a:t>Simple Harmonic (Periodic) Motion</a:t>
            </a:r>
            <a:br>
              <a:rPr lang="en-US" dirty="0"/>
            </a:br>
            <a:r>
              <a:rPr lang="en-US" sz="2800" dirty="0"/>
              <a:t>https://</a:t>
            </a:r>
            <a:r>
              <a:rPr lang="en-US" sz="2800" dirty="0" err="1"/>
              <a:t>en.wikipedia.org</a:t>
            </a:r>
            <a:r>
              <a:rPr lang="en-US" sz="2800" dirty="0"/>
              <a:t>/wiki/Pendulum</a:t>
            </a:r>
          </a:p>
        </p:txBody>
      </p:sp>
      <p:sp>
        <p:nvSpPr>
          <p:cNvPr id="11" name="Content Placeholder 10">
            <a:extLst>
              <a:ext uri="{FF2B5EF4-FFF2-40B4-BE49-F238E27FC236}">
                <a16:creationId xmlns:a16="http://schemas.microsoft.com/office/drawing/2014/main" id="{8C13A16C-3B88-A44F-966E-EDF35B626712}"/>
              </a:ext>
            </a:extLst>
          </p:cNvPr>
          <p:cNvSpPr>
            <a:spLocks noGrp="1"/>
          </p:cNvSpPr>
          <p:nvPr>
            <p:ph sz="half" idx="1"/>
          </p:nvPr>
        </p:nvSpPr>
        <p:spPr>
          <a:xfrm>
            <a:off x="353291" y="1825625"/>
            <a:ext cx="6255327" cy="4351338"/>
          </a:xfrm>
        </p:spPr>
        <p:txBody>
          <a:bodyPr>
            <a:noAutofit/>
          </a:bodyPr>
          <a:lstStyle/>
          <a:p>
            <a:r>
              <a:rPr lang="en-US" sz="1800" dirty="0"/>
              <a:t>Other phenomena can be modeled by simple harmonic motion, including the motion of a simple pendulum</a:t>
            </a:r>
          </a:p>
          <a:p>
            <a:r>
              <a:rPr lang="en-US" sz="1800" dirty="0"/>
              <a:t>For it to be an accurate model, the net force on the object at the end of the pendulum must be proportional to the displacement (and even so, it is only a good approximation when the angle of the swing is small; see small-angle approximation). </a:t>
            </a:r>
          </a:p>
          <a:p>
            <a:r>
              <a:rPr lang="en-US" sz="1800" dirty="0">
                <a:solidFill>
                  <a:srgbClr val="002BFF"/>
                </a:solidFill>
              </a:rPr>
              <a:t>Simple harmonic motion</a:t>
            </a:r>
            <a:r>
              <a:rPr lang="en-US" sz="1800" dirty="0"/>
              <a:t> can also be used to model molecular vibration as well. </a:t>
            </a:r>
          </a:p>
          <a:p>
            <a:r>
              <a:rPr lang="en-US" sz="1800" dirty="0"/>
              <a:t>Simple harmonic motion provides a basis for the characterization of more complicated periodic motion through the techniques of </a:t>
            </a:r>
            <a:r>
              <a:rPr lang="en-US" sz="1800" dirty="0">
                <a:solidFill>
                  <a:srgbClr val="002BFF"/>
                </a:solidFill>
              </a:rPr>
              <a:t>Fourier analysis</a:t>
            </a:r>
            <a:r>
              <a:rPr lang="en-US" sz="1800" dirty="0"/>
              <a:t>.</a:t>
            </a:r>
          </a:p>
          <a:p>
            <a:r>
              <a:rPr lang="en-US" sz="1800" dirty="0"/>
              <a:t>From the first scientific investigations of the pendulum around 1602 by Galileo Galilei, the regular motion of pendulums was used for timekeeping, and </a:t>
            </a:r>
            <a:r>
              <a:rPr lang="en-US" sz="1800" dirty="0">
                <a:solidFill>
                  <a:srgbClr val="002BFF"/>
                </a:solidFill>
              </a:rPr>
              <a:t>was the world's most accurate timekeeping technology until the 1930s</a:t>
            </a:r>
            <a:r>
              <a:rPr lang="en-US" sz="1800" dirty="0"/>
              <a:t>. </a:t>
            </a:r>
          </a:p>
          <a:p>
            <a:pPr marL="0" indent="0">
              <a:buNone/>
            </a:pPr>
            <a:endParaRPr lang="en-US" sz="1800" dirty="0"/>
          </a:p>
        </p:txBody>
      </p:sp>
      <p:pic>
        <p:nvPicPr>
          <p:cNvPr id="6" name="Content Placeholder 5" descr="A picture containing line chart&#10;&#10;Description automatically generated">
            <a:extLst>
              <a:ext uri="{FF2B5EF4-FFF2-40B4-BE49-F238E27FC236}">
                <a16:creationId xmlns:a16="http://schemas.microsoft.com/office/drawing/2014/main" id="{4C8DE710-48A5-B644-A232-B1D48192A73D}"/>
              </a:ext>
            </a:extLst>
          </p:cNvPr>
          <p:cNvPicPr>
            <a:picLocks noGrp="1" noChangeAspect="1"/>
          </p:cNvPicPr>
          <p:nvPr>
            <p:ph sz="half" idx="2"/>
          </p:nvPr>
        </p:nvPicPr>
        <p:blipFill>
          <a:blip r:embed="rId2"/>
          <a:stretch>
            <a:fillRect/>
          </a:stretch>
        </p:blipFill>
        <p:spPr>
          <a:xfrm>
            <a:off x="6733349" y="1825625"/>
            <a:ext cx="4059301" cy="4351338"/>
          </a:xfrm>
        </p:spPr>
      </p:pic>
    </p:spTree>
    <p:extLst>
      <p:ext uri="{BB962C8B-B14F-4D97-AF65-F5344CB8AC3E}">
        <p14:creationId xmlns:p14="http://schemas.microsoft.com/office/powerpoint/2010/main" val="331468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68A7-F52E-3B4F-BC3A-6FF941107757}"/>
              </a:ext>
            </a:extLst>
          </p:cNvPr>
          <p:cNvSpPr>
            <a:spLocks noGrp="1"/>
          </p:cNvSpPr>
          <p:nvPr>
            <p:ph type="title"/>
          </p:nvPr>
        </p:nvSpPr>
        <p:spPr/>
        <p:txBody>
          <a:bodyPr/>
          <a:lstStyle/>
          <a:p>
            <a:r>
              <a:rPr lang="en-US" dirty="0"/>
              <a:t>Chaotic Double Pendulum</a:t>
            </a:r>
          </a:p>
        </p:txBody>
      </p:sp>
      <p:sp>
        <p:nvSpPr>
          <p:cNvPr id="3" name="Content Placeholder 2">
            <a:extLst>
              <a:ext uri="{FF2B5EF4-FFF2-40B4-BE49-F238E27FC236}">
                <a16:creationId xmlns:a16="http://schemas.microsoft.com/office/drawing/2014/main" id="{41EB8D47-C5CF-314A-A2F4-06FAF2B686CD}"/>
              </a:ext>
            </a:extLst>
          </p:cNvPr>
          <p:cNvSpPr>
            <a:spLocks noGrp="1"/>
          </p:cNvSpPr>
          <p:nvPr>
            <p:ph sz="half" idx="1"/>
          </p:nvPr>
        </p:nvSpPr>
        <p:spPr/>
        <p:txBody>
          <a:bodyPr>
            <a:normAutofit/>
          </a:bodyPr>
          <a:lstStyle/>
          <a:p>
            <a:r>
              <a:rPr lang="en-US" sz="2000" dirty="0"/>
              <a:t>In physics and mathematics, in the area of dynamical systems, a </a:t>
            </a:r>
            <a:r>
              <a:rPr lang="en-US" sz="2000" dirty="0">
                <a:solidFill>
                  <a:srgbClr val="002BFF"/>
                </a:solidFill>
              </a:rPr>
              <a:t>double pendulum</a:t>
            </a:r>
            <a:r>
              <a:rPr lang="en-US" sz="2000" dirty="0"/>
              <a:t> is a pendulum with another pendulum attached to its end</a:t>
            </a:r>
          </a:p>
          <a:p>
            <a:r>
              <a:rPr lang="en-US" sz="2000" dirty="0"/>
              <a:t>It is a simple physical system that exhibits rich dynamic behavior with a strong sensitivity to initial conditions. </a:t>
            </a:r>
          </a:p>
          <a:p>
            <a:r>
              <a:rPr lang="en-US" sz="2000" dirty="0">
                <a:solidFill>
                  <a:srgbClr val="002BFF"/>
                </a:solidFill>
              </a:rPr>
              <a:t>The motion of a double pendulum is governed by a set of coupled ordinary differential equations and is chaotic.  </a:t>
            </a:r>
            <a:endParaRPr lang="en-US" sz="2000" dirty="0"/>
          </a:p>
        </p:txBody>
      </p:sp>
      <p:pic>
        <p:nvPicPr>
          <p:cNvPr id="6" name="Content Placeholder 5">
            <a:extLst>
              <a:ext uri="{FF2B5EF4-FFF2-40B4-BE49-F238E27FC236}">
                <a16:creationId xmlns:a16="http://schemas.microsoft.com/office/drawing/2014/main" id="{5686DEC0-E28F-B540-B76F-5FEC121BD549}"/>
              </a:ext>
            </a:extLst>
          </p:cNvPr>
          <p:cNvPicPr>
            <a:picLocks noGrp="1" noChangeAspect="1"/>
          </p:cNvPicPr>
          <p:nvPr>
            <p:ph sz="half" idx="2"/>
          </p:nvPr>
        </p:nvPicPr>
        <p:blipFill>
          <a:blip r:embed="rId2"/>
          <a:stretch>
            <a:fillRect/>
          </a:stretch>
        </p:blipFill>
        <p:spPr>
          <a:xfrm>
            <a:off x="7222935" y="1687513"/>
            <a:ext cx="3138495" cy="4351338"/>
          </a:xfrm>
        </p:spPr>
      </p:pic>
      <p:sp>
        <p:nvSpPr>
          <p:cNvPr id="7" name="TextBox 6">
            <a:extLst>
              <a:ext uri="{FF2B5EF4-FFF2-40B4-BE49-F238E27FC236}">
                <a16:creationId xmlns:a16="http://schemas.microsoft.com/office/drawing/2014/main" id="{4D32E0A7-05D5-AD42-93F9-5F3C4B6195F8}"/>
              </a:ext>
            </a:extLst>
          </p:cNvPr>
          <p:cNvSpPr txBox="1"/>
          <p:nvPr/>
        </p:nvSpPr>
        <p:spPr>
          <a:xfrm>
            <a:off x="5747424" y="6142623"/>
            <a:ext cx="6089515" cy="338554"/>
          </a:xfrm>
          <a:prstGeom prst="rect">
            <a:avLst/>
          </a:prstGeom>
          <a:noFill/>
        </p:spPr>
        <p:txBody>
          <a:bodyPr wrap="square" rtlCol="0">
            <a:spAutoFit/>
          </a:bodyPr>
          <a:lstStyle/>
          <a:p>
            <a:r>
              <a:rPr lang="en-US" sz="1600" dirty="0"/>
              <a:t>A double pendulum consists of two pendulums attached end to end.</a:t>
            </a:r>
          </a:p>
        </p:txBody>
      </p:sp>
    </p:spTree>
    <p:extLst>
      <p:ext uri="{BB962C8B-B14F-4D97-AF65-F5344CB8AC3E}">
        <p14:creationId xmlns:p14="http://schemas.microsoft.com/office/powerpoint/2010/main" val="201233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D43F-7B13-7E4B-90C2-982758CBE005}"/>
              </a:ext>
            </a:extLst>
          </p:cNvPr>
          <p:cNvSpPr>
            <a:spLocks noGrp="1"/>
          </p:cNvSpPr>
          <p:nvPr>
            <p:ph type="title"/>
          </p:nvPr>
        </p:nvSpPr>
        <p:spPr>
          <a:xfrm>
            <a:off x="838200" y="365125"/>
            <a:ext cx="4336915" cy="1325563"/>
          </a:xfrm>
        </p:spPr>
        <p:txBody>
          <a:bodyPr>
            <a:normAutofit/>
          </a:bodyPr>
          <a:lstStyle/>
          <a:p>
            <a:r>
              <a:rPr lang="en-US" sz="3200" dirty="0"/>
              <a:t>Formulation of Equations of Motion</a:t>
            </a:r>
          </a:p>
        </p:txBody>
      </p:sp>
      <p:grpSp>
        <p:nvGrpSpPr>
          <p:cNvPr id="8" name="Group 7">
            <a:extLst>
              <a:ext uri="{FF2B5EF4-FFF2-40B4-BE49-F238E27FC236}">
                <a16:creationId xmlns:a16="http://schemas.microsoft.com/office/drawing/2014/main" id="{8B0709DE-2131-6D4B-B907-7B638EF582F8}"/>
              </a:ext>
            </a:extLst>
          </p:cNvPr>
          <p:cNvGrpSpPr/>
          <p:nvPr/>
        </p:nvGrpSpPr>
        <p:grpSpPr>
          <a:xfrm>
            <a:off x="2228736" y="1400783"/>
            <a:ext cx="9468503" cy="5210108"/>
            <a:chOff x="2228736" y="1400783"/>
            <a:chExt cx="9468503" cy="5210108"/>
          </a:xfrm>
        </p:grpSpPr>
        <p:pic>
          <p:nvPicPr>
            <p:cNvPr id="5" name="Picture 4">
              <a:extLst>
                <a:ext uri="{FF2B5EF4-FFF2-40B4-BE49-F238E27FC236}">
                  <a16:creationId xmlns:a16="http://schemas.microsoft.com/office/drawing/2014/main" id="{E55AB549-FF31-244D-86BD-C4730A46AF17}"/>
                </a:ext>
              </a:extLst>
            </p:cNvPr>
            <p:cNvPicPr>
              <a:picLocks noChangeAspect="1"/>
            </p:cNvPicPr>
            <p:nvPr/>
          </p:nvPicPr>
          <p:blipFill>
            <a:blip r:embed="rId2"/>
            <a:stretch>
              <a:fillRect/>
            </a:stretch>
          </p:blipFill>
          <p:spPr>
            <a:xfrm>
              <a:off x="2641642" y="1400783"/>
              <a:ext cx="9055597" cy="4989614"/>
            </a:xfrm>
            <a:prstGeom prst="rect">
              <a:avLst/>
            </a:prstGeom>
          </p:spPr>
        </p:pic>
        <p:sp>
          <p:nvSpPr>
            <p:cNvPr id="6" name="Rectangle 5">
              <a:extLst>
                <a:ext uri="{FF2B5EF4-FFF2-40B4-BE49-F238E27FC236}">
                  <a16:creationId xmlns:a16="http://schemas.microsoft.com/office/drawing/2014/main" id="{55A096B3-5FB7-BB44-93DE-6F4230BAD858}"/>
                </a:ext>
              </a:extLst>
            </p:cNvPr>
            <p:cNvSpPr/>
            <p:nvPr/>
          </p:nvSpPr>
          <p:spPr>
            <a:xfrm>
              <a:off x="3774332" y="5525311"/>
              <a:ext cx="4669277" cy="86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EAD53D-112B-5640-B81B-F16713A3E0F0}"/>
                </a:ext>
              </a:extLst>
            </p:cNvPr>
            <p:cNvSpPr/>
            <p:nvPr/>
          </p:nvSpPr>
          <p:spPr>
            <a:xfrm>
              <a:off x="2228736" y="5745805"/>
              <a:ext cx="1958502" cy="86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08C8CB4-7FAD-AC4B-88B8-18BFDE024FF0}"/>
              </a:ext>
            </a:extLst>
          </p:cNvPr>
          <p:cNvSpPr txBox="1"/>
          <p:nvPr/>
        </p:nvSpPr>
        <p:spPr>
          <a:xfrm>
            <a:off x="1164657" y="6160168"/>
            <a:ext cx="6843562" cy="369332"/>
          </a:xfrm>
          <a:prstGeom prst="rect">
            <a:avLst/>
          </a:prstGeom>
          <a:noFill/>
        </p:spPr>
        <p:txBody>
          <a:bodyPr wrap="square" rtlCol="0">
            <a:spAutoFit/>
          </a:bodyPr>
          <a:lstStyle/>
          <a:p>
            <a:pPr algn="ctr"/>
            <a:r>
              <a:rPr lang="en-US" dirty="0">
                <a:solidFill>
                  <a:srgbClr val="002BFF"/>
                </a:solidFill>
              </a:rPr>
              <a:t>“Hamiltonian mechanics” is used to write the equations of motion </a:t>
            </a:r>
          </a:p>
        </p:txBody>
      </p:sp>
    </p:spTree>
    <p:extLst>
      <p:ext uri="{BB962C8B-B14F-4D97-AF65-F5344CB8AC3E}">
        <p14:creationId xmlns:p14="http://schemas.microsoft.com/office/powerpoint/2010/main" val="2058347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726A-DE24-2449-B209-08A17619816E}"/>
              </a:ext>
            </a:extLst>
          </p:cNvPr>
          <p:cNvSpPr>
            <a:spLocks noGrp="1"/>
          </p:cNvSpPr>
          <p:nvPr>
            <p:ph type="title"/>
          </p:nvPr>
        </p:nvSpPr>
        <p:spPr/>
        <p:txBody>
          <a:bodyPr/>
          <a:lstStyle/>
          <a:p>
            <a:r>
              <a:rPr lang="en-US" dirty="0"/>
              <a:t>Equations of Motion (Complicated!)</a:t>
            </a:r>
          </a:p>
        </p:txBody>
      </p:sp>
      <p:pic>
        <p:nvPicPr>
          <p:cNvPr id="5" name="Picture 4">
            <a:extLst>
              <a:ext uri="{FF2B5EF4-FFF2-40B4-BE49-F238E27FC236}">
                <a16:creationId xmlns:a16="http://schemas.microsoft.com/office/drawing/2014/main" id="{55C884FA-0B36-8F4F-8C05-564582680ED2}"/>
              </a:ext>
            </a:extLst>
          </p:cNvPr>
          <p:cNvPicPr>
            <a:picLocks noChangeAspect="1"/>
          </p:cNvPicPr>
          <p:nvPr/>
        </p:nvPicPr>
        <p:blipFill>
          <a:blip r:embed="rId2"/>
          <a:stretch>
            <a:fillRect/>
          </a:stretch>
        </p:blipFill>
        <p:spPr>
          <a:xfrm>
            <a:off x="933855" y="1500704"/>
            <a:ext cx="7753350" cy="4863212"/>
          </a:xfrm>
          <a:prstGeom prst="rect">
            <a:avLst/>
          </a:prstGeom>
        </p:spPr>
      </p:pic>
      <p:pic>
        <p:nvPicPr>
          <p:cNvPr id="6" name="Picture 5">
            <a:extLst>
              <a:ext uri="{FF2B5EF4-FFF2-40B4-BE49-F238E27FC236}">
                <a16:creationId xmlns:a16="http://schemas.microsoft.com/office/drawing/2014/main" id="{755C4E04-CFCF-654C-AA13-EF89BA90863D}"/>
              </a:ext>
            </a:extLst>
          </p:cNvPr>
          <p:cNvPicPr>
            <a:picLocks noChangeAspect="1"/>
          </p:cNvPicPr>
          <p:nvPr/>
        </p:nvPicPr>
        <p:blipFill>
          <a:blip r:embed="rId3"/>
          <a:stretch>
            <a:fillRect/>
          </a:stretch>
        </p:blipFill>
        <p:spPr>
          <a:xfrm>
            <a:off x="7966953" y="2045143"/>
            <a:ext cx="2347607" cy="1760706"/>
          </a:xfrm>
          <a:prstGeom prst="rect">
            <a:avLst/>
          </a:prstGeom>
        </p:spPr>
      </p:pic>
      <p:pic>
        <p:nvPicPr>
          <p:cNvPr id="7" name="Picture 6">
            <a:extLst>
              <a:ext uri="{FF2B5EF4-FFF2-40B4-BE49-F238E27FC236}">
                <a16:creationId xmlns:a16="http://schemas.microsoft.com/office/drawing/2014/main" id="{252C0F06-8685-2940-A033-978C9C171453}"/>
              </a:ext>
            </a:extLst>
          </p:cNvPr>
          <p:cNvPicPr>
            <a:picLocks noChangeAspect="1"/>
          </p:cNvPicPr>
          <p:nvPr/>
        </p:nvPicPr>
        <p:blipFill>
          <a:blip r:embed="rId4"/>
          <a:stretch>
            <a:fillRect/>
          </a:stretch>
        </p:blipFill>
        <p:spPr>
          <a:xfrm>
            <a:off x="8558318" y="4010130"/>
            <a:ext cx="2152240" cy="1893174"/>
          </a:xfrm>
          <a:prstGeom prst="rect">
            <a:avLst/>
          </a:prstGeom>
        </p:spPr>
      </p:pic>
      <p:sp>
        <p:nvSpPr>
          <p:cNvPr id="8" name="TextBox 7">
            <a:extLst>
              <a:ext uri="{FF2B5EF4-FFF2-40B4-BE49-F238E27FC236}">
                <a16:creationId xmlns:a16="http://schemas.microsoft.com/office/drawing/2014/main" id="{45533ABC-54A3-6949-810C-ABFCAF4FFC92}"/>
              </a:ext>
            </a:extLst>
          </p:cNvPr>
          <p:cNvSpPr txBox="1"/>
          <p:nvPr/>
        </p:nvSpPr>
        <p:spPr>
          <a:xfrm>
            <a:off x="5943600" y="2503101"/>
            <a:ext cx="1926077" cy="646331"/>
          </a:xfrm>
          <a:prstGeom prst="rect">
            <a:avLst/>
          </a:prstGeom>
          <a:noFill/>
        </p:spPr>
        <p:txBody>
          <a:bodyPr wrap="square" rtlCol="0">
            <a:spAutoFit/>
          </a:bodyPr>
          <a:lstStyle/>
          <a:p>
            <a:r>
              <a:rPr lang="en-US" dirty="0"/>
              <a:t>From Numerical Integration</a:t>
            </a:r>
          </a:p>
        </p:txBody>
      </p:sp>
      <p:sp>
        <p:nvSpPr>
          <p:cNvPr id="9" name="Right Arrow 8">
            <a:extLst>
              <a:ext uri="{FF2B5EF4-FFF2-40B4-BE49-F238E27FC236}">
                <a16:creationId xmlns:a16="http://schemas.microsoft.com/office/drawing/2014/main" id="{BB9310CB-E31C-C649-810D-8D189993075E}"/>
              </a:ext>
            </a:extLst>
          </p:cNvPr>
          <p:cNvSpPr/>
          <p:nvPr/>
        </p:nvSpPr>
        <p:spPr>
          <a:xfrm>
            <a:off x="7636213" y="2440864"/>
            <a:ext cx="28210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0E5E5-97C7-6749-A20B-35E82797B3CB}"/>
              </a:ext>
            </a:extLst>
          </p:cNvPr>
          <p:cNvSpPr txBox="1"/>
          <p:nvPr/>
        </p:nvSpPr>
        <p:spPr>
          <a:xfrm>
            <a:off x="5710133" y="4433508"/>
            <a:ext cx="1926077" cy="369332"/>
          </a:xfrm>
          <a:prstGeom prst="rect">
            <a:avLst/>
          </a:prstGeom>
          <a:noFill/>
        </p:spPr>
        <p:txBody>
          <a:bodyPr wrap="square" rtlCol="0">
            <a:spAutoFit/>
          </a:bodyPr>
          <a:lstStyle/>
          <a:p>
            <a:pPr algn="r"/>
            <a:r>
              <a:rPr lang="en-US" dirty="0"/>
              <a:t>Trajectories</a:t>
            </a:r>
          </a:p>
        </p:txBody>
      </p:sp>
      <p:sp>
        <p:nvSpPr>
          <p:cNvPr id="11" name="Right Arrow 10">
            <a:extLst>
              <a:ext uri="{FF2B5EF4-FFF2-40B4-BE49-F238E27FC236}">
                <a16:creationId xmlns:a16="http://schemas.microsoft.com/office/drawing/2014/main" id="{91DD4333-E40B-8343-9F55-0230A0A8B423}"/>
              </a:ext>
            </a:extLst>
          </p:cNvPr>
          <p:cNvSpPr/>
          <p:nvPr/>
        </p:nvSpPr>
        <p:spPr>
          <a:xfrm>
            <a:off x="7624861" y="4375858"/>
            <a:ext cx="28210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538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E9D21D-7964-3547-A605-D20EA048F0BC}"/>
              </a:ext>
            </a:extLst>
          </p:cNvPr>
          <p:cNvSpPr>
            <a:spLocks noGrp="1"/>
          </p:cNvSpPr>
          <p:nvPr>
            <p:ph type="title"/>
          </p:nvPr>
        </p:nvSpPr>
        <p:spPr/>
        <p:txBody>
          <a:bodyPr/>
          <a:lstStyle/>
          <a:p>
            <a:r>
              <a:rPr lang="en-US" dirty="0"/>
              <a:t>Other Results</a:t>
            </a:r>
          </a:p>
        </p:txBody>
      </p:sp>
      <p:pic>
        <p:nvPicPr>
          <p:cNvPr id="17" name="Content Placeholder 16">
            <a:extLst>
              <a:ext uri="{FF2B5EF4-FFF2-40B4-BE49-F238E27FC236}">
                <a16:creationId xmlns:a16="http://schemas.microsoft.com/office/drawing/2014/main" id="{2C092C35-23D8-1343-BE5B-5BBFEBD1AAEE}"/>
              </a:ext>
            </a:extLst>
          </p:cNvPr>
          <p:cNvPicPr>
            <a:picLocks noGrp="1" noChangeAspect="1"/>
          </p:cNvPicPr>
          <p:nvPr>
            <p:ph sz="half" idx="1"/>
          </p:nvPr>
        </p:nvPicPr>
        <p:blipFill>
          <a:blip r:embed="rId2"/>
          <a:stretch>
            <a:fillRect/>
          </a:stretch>
        </p:blipFill>
        <p:spPr>
          <a:xfrm>
            <a:off x="742141" y="2208178"/>
            <a:ext cx="4223829" cy="2972324"/>
          </a:xfrm>
          <a:prstGeom prst="rect">
            <a:avLst/>
          </a:prstGeom>
        </p:spPr>
      </p:pic>
      <p:sp>
        <p:nvSpPr>
          <p:cNvPr id="18" name="TextBox 17">
            <a:extLst>
              <a:ext uri="{FF2B5EF4-FFF2-40B4-BE49-F238E27FC236}">
                <a16:creationId xmlns:a16="http://schemas.microsoft.com/office/drawing/2014/main" id="{4E2967AD-7493-0547-BD1B-081037FA6922}"/>
              </a:ext>
            </a:extLst>
          </p:cNvPr>
          <p:cNvSpPr txBox="1"/>
          <p:nvPr/>
        </p:nvSpPr>
        <p:spPr>
          <a:xfrm>
            <a:off x="993640" y="5513326"/>
            <a:ext cx="3720830" cy="646331"/>
          </a:xfrm>
          <a:prstGeom prst="rect">
            <a:avLst/>
          </a:prstGeom>
          <a:noFill/>
        </p:spPr>
        <p:txBody>
          <a:bodyPr wrap="square" rtlCol="0">
            <a:spAutoFit/>
          </a:bodyPr>
          <a:lstStyle/>
          <a:p>
            <a:pPr algn="ctr"/>
            <a:r>
              <a:rPr lang="en-US" dirty="0"/>
              <a:t>Long exposure of double pendulum</a:t>
            </a:r>
          </a:p>
          <a:p>
            <a:pPr algn="ctr"/>
            <a:r>
              <a:rPr lang="en-US" dirty="0"/>
              <a:t>Tracked with LED</a:t>
            </a:r>
          </a:p>
        </p:txBody>
      </p:sp>
      <p:pic>
        <p:nvPicPr>
          <p:cNvPr id="24" name="Content Placeholder 23">
            <a:extLst>
              <a:ext uri="{FF2B5EF4-FFF2-40B4-BE49-F238E27FC236}">
                <a16:creationId xmlns:a16="http://schemas.microsoft.com/office/drawing/2014/main" id="{74696DD8-F1BA-244F-93FB-9E3BC78D85CB}"/>
              </a:ext>
            </a:extLst>
          </p:cNvPr>
          <p:cNvPicPr>
            <a:picLocks noGrp="1" noChangeAspect="1"/>
          </p:cNvPicPr>
          <p:nvPr>
            <p:ph sz="half" idx="2"/>
          </p:nvPr>
        </p:nvPicPr>
        <p:blipFill>
          <a:blip r:embed="rId3"/>
          <a:stretch>
            <a:fillRect/>
          </a:stretch>
        </p:blipFill>
        <p:spPr>
          <a:xfrm>
            <a:off x="6750295" y="1854808"/>
            <a:ext cx="3424837" cy="3580985"/>
          </a:xfrm>
        </p:spPr>
      </p:pic>
      <p:sp>
        <p:nvSpPr>
          <p:cNvPr id="25" name="TextBox 24">
            <a:extLst>
              <a:ext uri="{FF2B5EF4-FFF2-40B4-BE49-F238E27FC236}">
                <a16:creationId xmlns:a16="http://schemas.microsoft.com/office/drawing/2014/main" id="{81392A5D-C17B-4442-AE56-847E0AEEF23B}"/>
              </a:ext>
            </a:extLst>
          </p:cNvPr>
          <p:cNvSpPr txBox="1"/>
          <p:nvPr/>
        </p:nvSpPr>
        <p:spPr>
          <a:xfrm>
            <a:off x="5787957" y="5612754"/>
            <a:ext cx="5565843" cy="646331"/>
          </a:xfrm>
          <a:prstGeom prst="rect">
            <a:avLst/>
          </a:prstGeom>
          <a:noFill/>
        </p:spPr>
        <p:txBody>
          <a:bodyPr wrap="square" rtlCol="0">
            <a:spAutoFit/>
          </a:bodyPr>
          <a:lstStyle/>
          <a:p>
            <a:pPr algn="ctr"/>
            <a:r>
              <a:rPr lang="en-US" dirty="0">
                <a:solidFill>
                  <a:srgbClr val="002BFF"/>
                </a:solidFill>
              </a:rPr>
              <a:t>Three double pendula </a:t>
            </a:r>
            <a:r>
              <a:rPr lang="en-US" dirty="0"/>
              <a:t>with nearly the same initial conditions, illustrating sensitive dependence</a:t>
            </a:r>
          </a:p>
        </p:txBody>
      </p:sp>
    </p:spTree>
    <p:extLst>
      <p:ext uri="{BB962C8B-B14F-4D97-AF65-F5344CB8AC3E}">
        <p14:creationId xmlns:p14="http://schemas.microsoft.com/office/powerpoint/2010/main" val="307235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80B8-FB7E-564E-9C7A-F83378BD3395}"/>
              </a:ext>
            </a:extLst>
          </p:cNvPr>
          <p:cNvSpPr>
            <a:spLocks noGrp="1"/>
          </p:cNvSpPr>
          <p:nvPr>
            <p:ph type="title"/>
          </p:nvPr>
        </p:nvSpPr>
        <p:spPr/>
        <p:txBody>
          <a:bodyPr>
            <a:normAutofit/>
          </a:bodyPr>
          <a:lstStyle/>
          <a:p>
            <a:r>
              <a:rPr lang="en-US" dirty="0"/>
              <a:t>State Space or Phase Space</a:t>
            </a:r>
            <a:br>
              <a:rPr lang="en-US" dirty="0"/>
            </a:br>
            <a:r>
              <a:rPr lang="en-US" sz="3100" dirty="0"/>
              <a:t>https://</a:t>
            </a:r>
            <a:r>
              <a:rPr lang="en-US" sz="3100" dirty="0" err="1"/>
              <a:t>en.wikipedia.org</a:t>
            </a:r>
            <a:r>
              <a:rPr lang="en-US" sz="3100" dirty="0"/>
              <a:t>/wiki/</a:t>
            </a:r>
            <a:r>
              <a:rPr lang="en-US" sz="3100" dirty="0" err="1"/>
              <a:t>State_space</a:t>
            </a:r>
            <a:endParaRPr lang="en-US" sz="3100" dirty="0"/>
          </a:p>
        </p:txBody>
      </p:sp>
      <p:sp>
        <p:nvSpPr>
          <p:cNvPr id="3" name="Content Placeholder 2">
            <a:extLst>
              <a:ext uri="{FF2B5EF4-FFF2-40B4-BE49-F238E27FC236}">
                <a16:creationId xmlns:a16="http://schemas.microsoft.com/office/drawing/2014/main" id="{41949E6E-3DDF-864F-9D4C-E26AC78A6B4A}"/>
              </a:ext>
            </a:extLst>
          </p:cNvPr>
          <p:cNvSpPr>
            <a:spLocks noGrp="1"/>
          </p:cNvSpPr>
          <p:nvPr>
            <p:ph sz="half" idx="1"/>
          </p:nvPr>
        </p:nvSpPr>
        <p:spPr/>
        <p:txBody>
          <a:bodyPr>
            <a:noAutofit/>
          </a:bodyPr>
          <a:lstStyle/>
          <a:p>
            <a:r>
              <a:rPr lang="en-US" sz="1800" dirty="0">
                <a:solidFill>
                  <a:srgbClr val="0622FF"/>
                </a:solidFill>
              </a:rPr>
              <a:t>A state space is the set of all possible configurations of a system. </a:t>
            </a:r>
          </a:p>
          <a:p>
            <a:r>
              <a:rPr lang="en-US" sz="1800" dirty="0"/>
              <a:t>It is a useful abstraction for reasoning about the behavior of a given system and is widely used in the fields of artificial intelligence and game theory. </a:t>
            </a:r>
          </a:p>
          <a:p>
            <a:r>
              <a:rPr lang="en-US" sz="1800" dirty="0"/>
              <a:t>For instance, the toy problem </a:t>
            </a:r>
            <a:r>
              <a:rPr lang="en-US" sz="1800" dirty="0">
                <a:solidFill>
                  <a:srgbClr val="0622FF"/>
                </a:solidFill>
              </a:rPr>
              <a:t>Vacuum World </a:t>
            </a:r>
            <a:r>
              <a:rPr lang="en-US" sz="1800" dirty="0"/>
              <a:t>has a discrete finite state space in which there are a limited set of configurations that the vacuum and dirt can be in. </a:t>
            </a:r>
          </a:p>
          <a:p>
            <a:r>
              <a:rPr lang="en-US" sz="1800" dirty="0"/>
              <a:t>A "counter" system, where states are the natural numbers starting at 1 and are incremented over time has an infinite discrete state space. </a:t>
            </a:r>
          </a:p>
          <a:p>
            <a:r>
              <a:rPr lang="en-US" sz="1800" dirty="0"/>
              <a:t>The angular position of an undamped pendulum is a continuous (and therefore infinite) state space. </a:t>
            </a:r>
          </a:p>
          <a:p>
            <a:endParaRPr lang="en-US" sz="1800" dirty="0"/>
          </a:p>
        </p:txBody>
      </p:sp>
      <p:pic>
        <p:nvPicPr>
          <p:cNvPr id="6" name="Content Placeholder 5" descr="A picture containing shape&#10;&#10;Description automatically generated">
            <a:extLst>
              <a:ext uri="{FF2B5EF4-FFF2-40B4-BE49-F238E27FC236}">
                <a16:creationId xmlns:a16="http://schemas.microsoft.com/office/drawing/2014/main" id="{66D43DA4-8B77-984A-8235-38865BDC50C7}"/>
              </a:ext>
            </a:extLst>
          </p:cNvPr>
          <p:cNvPicPr>
            <a:picLocks noGrp="1" noChangeAspect="1"/>
          </p:cNvPicPr>
          <p:nvPr>
            <p:ph sz="half" idx="2"/>
          </p:nvPr>
        </p:nvPicPr>
        <p:blipFill>
          <a:blip r:embed="rId2"/>
          <a:stretch>
            <a:fillRect/>
          </a:stretch>
        </p:blipFill>
        <p:spPr>
          <a:xfrm>
            <a:off x="6595300" y="1825625"/>
            <a:ext cx="4335399" cy="4351338"/>
          </a:xfrm>
        </p:spPr>
      </p:pic>
    </p:spTree>
    <p:extLst>
      <p:ext uri="{BB962C8B-B14F-4D97-AF65-F5344CB8AC3E}">
        <p14:creationId xmlns:p14="http://schemas.microsoft.com/office/powerpoint/2010/main" val="2848031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DA16-78B5-AB4B-9E8B-B5C5C2160F0C}"/>
              </a:ext>
            </a:extLst>
          </p:cNvPr>
          <p:cNvSpPr>
            <a:spLocks noGrp="1"/>
          </p:cNvSpPr>
          <p:nvPr>
            <p:ph type="title"/>
          </p:nvPr>
        </p:nvSpPr>
        <p:spPr/>
        <p:txBody>
          <a:bodyPr/>
          <a:lstStyle/>
          <a:p>
            <a:r>
              <a:rPr lang="en-US" dirty="0"/>
              <a:t>Feedback</a:t>
            </a:r>
          </a:p>
        </p:txBody>
      </p:sp>
      <p:sp>
        <p:nvSpPr>
          <p:cNvPr id="5" name="Content Placeholder 4">
            <a:extLst>
              <a:ext uri="{FF2B5EF4-FFF2-40B4-BE49-F238E27FC236}">
                <a16:creationId xmlns:a16="http://schemas.microsoft.com/office/drawing/2014/main" id="{E7882612-08C8-AD44-A601-4FE1FCFA6AD7}"/>
              </a:ext>
            </a:extLst>
          </p:cNvPr>
          <p:cNvSpPr>
            <a:spLocks noGrp="1"/>
          </p:cNvSpPr>
          <p:nvPr>
            <p:ph sz="half" idx="1"/>
          </p:nvPr>
        </p:nvSpPr>
        <p:spPr>
          <a:xfrm>
            <a:off x="838200" y="1825625"/>
            <a:ext cx="6014776" cy="4351338"/>
          </a:xfrm>
        </p:spPr>
        <p:txBody>
          <a:bodyPr>
            <a:normAutofit/>
          </a:bodyPr>
          <a:lstStyle/>
          <a:p>
            <a:r>
              <a:rPr lang="en-US" sz="1800" dirty="0">
                <a:solidFill>
                  <a:srgbClr val="002BFF"/>
                </a:solidFill>
              </a:rPr>
              <a:t>Feedback</a:t>
            </a:r>
            <a:r>
              <a:rPr lang="en-US" sz="1800" dirty="0"/>
              <a:t> occurs when outputs of a system are </a:t>
            </a:r>
            <a:r>
              <a:rPr lang="en-US" sz="1800" dirty="0">
                <a:solidFill>
                  <a:srgbClr val="002BFF"/>
                </a:solidFill>
              </a:rPr>
              <a:t>routed back as inputs as part of a chain of cause-and-effect </a:t>
            </a:r>
            <a:r>
              <a:rPr lang="en-US" sz="1800" dirty="0"/>
              <a:t>that forms a circuit or loop.</a:t>
            </a:r>
          </a:p>
          <a:p>
            <a:r>
              <a:rPr lang="en-US" sz="1800" dirty="0"/>
              <a:t>The system can then be said to </a:t>
            </a:r>
            <a:r>
              <a:rPr lang="en-US" sz="1800" dirty="0">
                <a:solidFill>
                  <a:srgbClr val="002BFF"/>
                </a:solidFill>
              </a:rPr>
              <a:t>feed back </a:t>
            </a:r>
            <a:r>
              <a:rPr lang="en-US" sz="1800" dirty="0"/>
              <a:t>into itself. The notion of cause-and-effect has to be handled carefully when applied to feedback systems: </a:t>
            </a:r>
          </a:p>
          <a:p>
            <a:pPr lvl="1"/>
            <a:r>
              <a:rPr lang="en-US" sz="1400" dirty="0">
                <a:solidFill>
                  <a:srgbClr val="090BFF"/>
                </a:solidFill>
              </a:rPr>
              <a:t>Simple causal reasoning about a feedback system is difficult because the first system influences the second and second system influences the first, leading to a circular argument. </a:t>
            </a:r>
          </a:p>
          <a:p>
            <a:pPr lvl="1"/>
            <a:r>
              <a:rPr lang="en-US" sz="1400" dirty="0">
                <a:solidFill>
                  <a:srgbClr val="090BFF"/>
                </a:solidFill>
              </a:rPr>
              <a:t>This makes reasoning based upon cause and effect tricky, and it is necessary to analyze the system as a whole.</a:t>
            </a:r>
          </a:p>
          <a:p>
            <a:r>
              <a:rPr lang="en-US" sz="1800" dirty="0"/>
              <a:t>— </a:t>
            </a:r>
            <a:r>
              <a:rPr lang="en-US" sz="1800" i="1" dirty="0"/>
              <a:t>Karl Johan </a:t>
            </a:r>
            <a:r>
              <a:rPr lang="en-US" sz="1800" i="1" dirty="0" err="1"/>
              <a:t>Åström</a:t>
            </a:r>
            <a:r>
              <a:rPr lang="en-US" sz="1800" i="1" dirty="0"/>
              <a:t> and Richard </a:t>
            </a:r>
            <a:r>
              <a:rPr lang="en-US" sz="1800" i="1" dirty="0" err="1"/>
              <a:t>M.Murray</a:t>
            </a:r>
            <a:r>
              <a:rPr lang="en-US" sz="1800" i="1" dirty="0"/>
              <a:t>, Feedback Systems: An Introduction for Scientists and Engineers</a:t>
            </a:r>
            <a:endParaRPr lang="en-US" sz="1800" dirty="0"/>
          </a:p>
          <a:p>
            <a:endParaRPr lang="en-US" sz="1800" dirty="0"/>
          </a:p>
        </p:txBody>
      </p:sp>
      <p:pic>
        <p:nvPicPr>
          <p:cNvPr id="11" name="Content Placeholder 10">
            <a:extLst>
              <a:ext uri="{FF2B5EF4-FFF2-40B4-BE49-F238E27FC236}">
                <a16:creationId xmlns:a16="http://schemas.microsoft.com/office/drawing/2014/main" id="{3EAF79B5-9C69-5A48-8E45-E5EEC16BB201}"/>
              </a:ext>
            </a:extLst>
          </p:cNvPr>
          <p:cNvPicPr>
            <a:picLocks noGrp="1" noChangeAspect="1"/>
          </p:cNvPicPr>
          <p:nvPr>
            <p:ph sz="half" idx="2"/>
          </p:nvPr>
        </p:nvPicPr>
        <p:blipFill>
          <a:blip r:embed="rId2"/>
          <a:stretch>
            <a:fillRect/>
          </a:stretch>
        </p:blipFill>
        <p:spPr>
          <a:xfrm>
            <a:off x="7728843" y="2826152"/>
            <a:ext cx="4046987" cy="2032905"/>
          </a:xfrm>
        </p:spPr>
      </p:pic>
      <p:sp>
        <p:nvSpPr>
          <p:cNvPr id="12" name="TextBox 11">
            <a:extLst>
              <a:ext uri="{FF2B5EF4-FFF2-40B4-BE49-F238E27FC236}">
                <a16:creationId xmlns:a16="http://schemas.microsoft.com/office/drawing/2014/main" id="{0BDCEC6D-25D7-8F47-A1ED-3C7BB7599D7E}"/>
              </a:ext>
            </a:extLst>
          </p:cNvPr>
          <p:cNvSpPr txBox="1"/>
          <p:nvPr/>
        </p:nvSpPr>
        <p:spPr>
          <a:xfrm>
            <a:off x="7191433" y="5049156"/>
            <a:ext cx="4780162" cy="923330"/>
          </a:xfrm>
          <a:prstGeom prst="rect">
            <a:avLst/>
          </a:prstGeom>
          <a:noFill/>
        </p:spPr>
        <p:txBody>
          <a:bodyPr wrap="square" rtlCol="0">
            <a:spAutoFit/>
          </a:bodyPr>
          <a:lstStyle/>
          <a:p>
            <a:r>
              <a:rPr lang="en-US" dirty="0"/>
              <a:t>A </a:t>
            </a:r>
            <a:r>
              <a:rPr lang="en-US" dirty="0">
                <a:solidFill>
                  <a:srgbClr val="002BFF"/>
                </a:solidFill>
              </a:rPr>
              <a:t>feedback loop </a:t>
            </a:r>
            <a:r>
              <a:rPr lang="en-US" dirty="0"/>
              <a:t>where all outputs of a process A or P are available as causal inputs to that process.</a:t>
            </a:r>
          </a:p>
        </p:txBody>
      </p:sp>
      <p:pic>
        <p:nvPicPr>
          <p:cNvPr id="13" name="Picture 12">
            <a:extLst>
              <a:ext uri="{FF2B5EF4-FFF2-40B4-BE49-F238E27FC236}">
                <a16:creationId xmlns:a16="http://schemas.microsoft.com/office/drawing/2014/main" id="{2394672A-4258-9F45-9F72-3507677AC00D}"/>
              </a:ext>
            </a:extLst>
          </p:cNvPr>
          <p:cNvPicPr>
            <a:picLocks noChangeAspect="1"/>
          </p:cNvPicPr>
          <p:nvPr/>
        </p:nvPicPr>
        <p:blipFill>
          <a:blip r:embed="rId3"/>
          <a:stretch>
            <a:fillRect/>
          </a:stretch>
        </p:blipFill>
        <p:spPr>
          <a:xfrm>
            <a:off x="7259778" y="833708"/>
            <a:ext cx="4516052" cy="1859735"/>
          </a:xfrm>
          <a:prstGeom prst="rect">
            <a:avLst/>
          </a:prstGeom>
        </p:spPr>
      </p:pic>
    </p:spTree>
    <p:extLst>
      <p:ext uri="{BB962C8B-B14F-4D97-AF65-F5344CB8AC3E}">
        <p14:creationId xmlns:p14="http://schemas.microsoft.com/office/powerpoint/2010/main" val="2001845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AF320-7B9D-B34F-B5AA-B0A71E6BC74A}"/>
              </a:ext>
            </a:extLst>
          </p:cNvPr>
          <p:cNvSpPr>
            <a:spLocks noGrp="1"/>
          </p:cNvSpPr>
          <p:nvPr>
            <p:ph type="title"/>
          </p:nvPr>
        </p:nvSpPr>
        <p:spPr/>
        <p:txBody>
          <a:bodyPr>
            <a:normAutofit/>
          </a:bodyPr>
          <a:lstStyle/>
          <a:p>
            <a:r>
              <a:rPr lang="en-US" dirty="0"/>
              <a:t>Recall: Acoustic Feedback</a:t>
            </a:r>
            <a:br>
              <a:rPr lang="en-US" dirty="0"/>
            </a:br>
            <a:r>
              <a:rPr lang="en-US" sz="2700" dirty="0"/>
              <a:t>https://</a:t>
            </a:r>
            <a:r>
              <a:rPr lang="en-US" sz="2700" dirty="0" err="1"/>
              <a:t>www.perfectcircuit.com</a:t>
            </a:r>
            <a:r>
              <a:rPr lang="en-US" sz="2700" dirty="0"/>
              <a:t>/articles/feedback</a:t>
            </a:r>
          </a:p>
        </p:txBody>
      </p:sp>
      <p:sp>
        <p:nvSpPr>
          <p:cNvPr id="7" name="Content Placeholder 6">
            <a:extLst>
              <a:ext uri="{FF2B5EF4-FFF2-40B4-BE49-F238E27FC236}">
                <a16:creationId xmlns:a16="http://schemas.microsoft.com/office/drawing/2014/main" id="{89896E51-939C-C141-9FAE-9B6FDE69852A}"/>
              </a:ext>
            </a:extLst>
          </p:cNvPr>
          <p:cNvSpPr>
            <a:spLocks noGrp="1"/>
          </p:cNvSpPr>
          <p:nvPr>
            <p:ph sz="half" idx="1"/>
          </p:nvPr>
        </p:nvSpPr>
        <p:spPr>
          <a:xfrm>
            <a:off x="838200" y="1834861"/>
            <a:ext cx="5181600" cy="4351338"/>
          </a:xfrm>
        </p:spPr>
        <p:txBody>
          <a:bodyPr>
            <a:normAutofit/>
          </a:bodyPr>
          <a:lstStyle/>
          <a:p>
            <a:r>
              <a:rPr lang="en-US" sz="2400" dirty="0"/>
              <a:t>Acoustic feedback is essentially an oscillator that produces vibrations as it circulates through the microphone, speaker, and amplifier configuration. </a:t>
            </a:r>
          </a:p>
          <a:p>
            <a:r>
              <a:rPr lang="en-US" sz="2400" dirty="0"/>
              <a:t>The resonance eventually congeals around a </a:t>
            </a:r>
            <a:r>
              <a:rPr lang="en-US" sz="2400" dirty="0">
                <a:solidFill>
                  <a:srgbClr val="002BFF"/>
                </a:solidFill>
              </a:rPr>
              <a:t>specific (emergent) frequency</a:t>
            </a:r>
            <a:r>
              <a:rPr lang="en-US" sz="2400" dirty="0"/>
              <a:t>, causing the rest of the loop to vibrate at the same frequency. </a:t>
            </a:r>
          </a:p>
          <a:p>
            <a:r>
              <a:rPr lang="en-US" sz="2400" dirty="0"/>
              <a:t>For this reason, feedback loops are sometimes referred to as electromechanical oscillators.</a:t>
            </a:r>
          </a:p>
        </p:txBody>
      </p:sp>
      <p:pic>
        <p:nvPicPr>
          <p:cNvPr id="10" name="Content Placeholder 9" descr="Diagram&#10;&#10;Description automatically generated">
            <a:extLst>
              <a:ext uri="{FF2B5EF4-FFF2-40B4-BE49-F238E27FC236}">
                <a16:creationId xmlns:a16="http://schemas.microsoft.com/office/drawing/2014/main" id="{399A069B-69F9-164B-9853-A8831531431D}"/>
              </a:ext>
            </a:extLst>
          </p:cNvPr>
          <p:cNvPicPr>
            <a:picLocks noGrp="1" noChangeAspect="1"/>
          </p:cNvPicPr>
          <p:nvPr>
            <p:ph sz="half" idx="2"/>
          </p:nvPr>
        </p:nvPicPr>
        <p:blipFill>
          <a:blip r:embed="rId2"/>
          <a:stretch>
            <a:fillRect/>
          </a:stretch>
        </p:blipFill>
        <p:spPr>
          <a:xfrm>
            <a:off x="6172200" y="2291366"/>
            <a:ext cx="5181600" cy="3419856"/>
          </a:xfrm>
        </p:spPr>
      </p:pic>
    </p:spTree>
    <p:extLst>
      <p:ext uri="{BB962C8B-B14F-4D97-AF65-F5344CB8AC3E}">
        <p14:creationId xmlns:p14="http://schemas.microsoft.com/office/powerpoint/2010/main" val="31419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282E-2CAD-C746-92CB-21D6AB18D228}"/>
              </a:ext>
            </a:extLst>
          </p:cNvPr>
          <p:cNvSpPr>
            <a:spLocks noGrp="1"/>
          </p:cNvSpPr>
          <p:nvPr>
            <p:ph type="title"/>
          </p:nvPr>
        </p:nvSpPr>
        <p:spPr/>
        <p:txBody>
          <a:bodyPr/>
          <a:lstStyle/>
          <a:p>
            <a:r>
              <a:rPr lang="en-US" dirty="0"/>
              <a:t>Recall: Video Feedback</a:t>
            </a:r>
          </a:p>
        </p:txBody>
      </p:sp>
      <p:sp>
        <p:nvSpPr>
          <p:cNvPr id="3" name="Content Placeholder 2">
            <a:extLst>
              <a:ext uri="{FF2B5EF4-FFF2-40B4-BE49-F238E27FC236}">
                <a16:creationId xmlns:a16="http://schemas.microsoft.com/office/drawing/2014/main" id="{A2E1D7B7-70C0-7D4D-A67F-E27A27FE164A}"/>
              </a:ext>
            </a:extLst>
          </p:cNvPr>
          <p:cNvSpPr>
            <a:spLocks noGrp="1"/>
          </p:cNvSpPr>
          <p:nvPr>
            <p:ph sz="half" idx="1"/>
          </p:nvPr>
        </p:nvSpPr>
        <p:spPr>
          <a:xfrm>
            <a:off x="359596" y="1825625"/>
            <a:ext cx="5660204" cy="4351338"/>
          </a:xfrm>
        </p:spPr>
        <p:txBody>
          <a:bodyPr>
            <a:noAutofit/>
          </a:bodyPr>
          <a:lstStyle/>
          <a:p>
            <a:r>
              <a:rPr lang="en-US" sz="1800" dirty="0"/>
              <a:t>Video feedback is the process of pointing a camera at the screen displaying the camera's output. </a:t>
            </a:r>
          </a:p>
          <a:p>
            <a:r>
              <a:rPr lang="en-US" sz="1800" dirty="0"/>
              <a:t>This creates a feedback loop of images infinitely repeating onto and over themselves creating interesting patterns. </a:t>
            </a:r>
          </a:p>
          <a:p>
            <a:r>
              <a:rPr lang="en-US" sz="1800" dirty="0"/>
              <a:t>An initial curious result has become a studied phenomena that relates to other sciences such as cellular automata, reaction diffusion and non-linear dynamics. </a:t>
            </a:r>
          </a:p>
          <a:p>
            <a:r>
              <a:rPr lang="en-US" sz="1800" dirty="0"/>
              <a:t>All you need is a camera and a monitor or TV capable of displaying the camera's output. </a:t>
            </a:r>
          </a:p>
          <a:p>
            <a:r>
              <a:rPr lang="en-US" sz="1800" dirty="0"/>
              <a:t>Any camera and monitor/TV combination will usually work. Different quality cameras and screens will all lead to unique results.</a:t>
            </a:r>
            <a:br>
              <a:rPr lang="en-US" sz="1800" dirty="0"/>
            </a:br>
            <a:endParaRPr lang="en-US" sz="1800" dirty="0"/>
          </a:p>
        </p:txBody>
      </p:sp>
      <p:pic>
        <p:nvPicPr>
          <p:cNvPr id="6" name="Content Placeholder 5">
            <a:extLst>
              <a:ext uri="{FF2B5EF4-FFF2-40B4-BE49-F238E27FC236}">
                <a16:creationId xmlns:a16="http://schemas.microsoft.com/office/drawing/2014/main" id="{9F9884CE-1673-334E-B535-D00970CF7624}"/>
              </a:ext>
            </a:extLst>
          </p:cNvPr>
          <p:cNvPicPr>
            <a:picLocks noGrp="1" noChangeAspect="1"/>
          </p:cNvPicPr>
          <p:nvPr>
            <p:ph sz="half" idx="2"/>
          </p:nvPr>
        </p:nvPicPr>
        <p:blipFill>
          <a:blip r:embed="rId2"/>
          <a:stretch>
            <a:fillRect/>
          </a:stretch>
        </p:blipFill>
        <p:spPr>
          <a:xfrm>
            <a:off x="6743666" y="1825625"/>
            <a:ext cx="4038667" cy="4351338"/>
          </a:xfrm>
        </p:spPr>
      </p:pic>
    </p:spTree>
    <p:extLst>
      <p:ext uri="{BB962C8B-B14F-4D97-AF65-F5344CB8AC3E}">
        <p14:creationId xmlns:p14="http://schemas.microsoft.com/office/powerpoint/2010/main" val="262879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1346-4417-B540-8BB4-0B4ACAF9EEF3}"/>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62C52042-B1D2-234A-B3E3-BDD0A6F58907}"/>
              </a:ext>
            </a:extLst>
          </p:cNvPr>
          <p:cNvSpPr>
            <a:spLocks noGrp="1"/>
          </p:cNvSpPr>
          <p:nvPr>
            <p:ph idx="1"/>
          </p:nvPr>
        </p:nvSpPr>
        <p:spPr/>
        <p:txBody>
          <a:bodyPr>
            <a:normAutofit/>
          </a:bodyPr>
          <a:lstStyle/>
          <a:p>
            <a:r>
              <a:rPr lang="en-US" sz="2400" dirty="0"/>
              <a:t>The terms "</a:t>
            </a:r>
            <a:r>
              <a:rPr lang="en-US" sz="2400" dirty="0">
                <a:solidFill>
                  <a:srgbClr val="090BFF"/>
                </a:solidFill>
              </a:rPr>
              <a:t>positive</a:t>
            </a:r>
            <a:r>
              <a:rPr lang="en-US" sz="2400" dirty="0"/>
              <a:t>" and "</a:t>
            </a:r>
            <a:r>
              <a:rPr lang="en-US" sz="2400" dirty="0">
                <a:solidFill>
                  <a:srgbClr val="090BFF"/>
                </a:solidFill>
              </a:rPr>
              <a:t>negative</a:t>
            </a:r>
            <a:r>
              <a:rPr lang="en-US" sz="2400" dirty="0"/>
              <a:t>" were first applied to feedback prior to WWII. </a:t>
            </a:r>
          </a:p>
          <a:p>
            <a:r>
              <a:rPr lang="en-US" sz="2400" dirty="0"/>
              <a:t>The idea of positive feedback was already current in the 1920s with the introduction of the regenerative circuit.</a:t>
            </a:r>
          </a:p>
          <a:p>
            <a:r>
              <a:rPr lang="en-US" sz="2400" dirty="0" err="1"/>
              <a:t>Friis</a:t>
            </a:r>
            <a:r>
              <a:rPr lang="en-US" sz="2400" dirty="0"/>
              <a:t> and Jensen (1924) described regeneration in a set of electronic amplifiers as a case where the "feed-back" action is positive in contrast to negative feed-back action, which they mention only in passing.</a:t>
            </a:r>
          </a:p>
          <a:p>
            <a:r>
              <a:rPr lang="en-US" sz="2400" dirty="0"/>
              <a:t>Harold Stephen Black's classic 1934 paper first details the use of negative feedback in electronic amplifiers. </a:t>
            </a:r>
          </a:p>
          <a:p>
            <a:r>
              <a:rPr lang="en-US" sz="2400" dirty="0"/>
              <a:t>According to Black, </a:t>
            </a:r>
            <a:r>
              <a:rPr lang="en-US" sz="2400" dirty="0">
                <a:solidFill>
                  <a:srgbClr val="002BFF"/>
                </a:solidFill>
              </a:rPr>
              <a:t>positive feed-back increases the gain </a:t>
            </a:r>
            <a:r>
              <a:rPr lang="en-US" sz="2400" dirty="0"/>
              <a:t>of the amplifier, </a:t>
            </a:r>
            <a:r>
              <a:rPr lang="en-US" sz="2400" dirty="0">
                <a:solidFill>
                  <a:srgbClr val="0622FF"/>
                </a:solidFill>
              </a:rPr>
              <a:t>negative feed-back reduces it.</a:t>
            </a:r>
          </a:p>
          <a:p>
            <a:endParaRPr lang="en-US" sz="2400" dirty="0"/>
          </a:p>
        </p:txBody>
      </p:sp>
    </p:spTree>
    <p:extLst>
      <p:ext uri="{BB962C8B-B14F-4D97-AF65-F5344CB8AC3E}">
        <p14:creationId xmlns:p14="http://schemas.microsoft.com/office/powerpoint/2010/main" val="1080372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430E-0BB3-D94B-A0DC-33911F450AB8}"/>
              </a:ext>
            </a:extLst>
          </p:cNvPr>
          <p:cNvSpPr>
            <a:spLocks noGrp="1"/>
          </p:cNvSpPr>
          <p:nvPr>
            <p:ph type="title"/>
          </p:nvPr>
        </p:nvSpPr>
        <p:spPr/>
        <p:txBody>
          <a:bodyPr/>
          <a:lstStyle/>
          <a:p>
            <a:r>
              <a:rPr lang="en-US" dirty="0"/>
              <a:t>Feedback: History</a:t>
            </a:r>
          </a:p>
        </p:txBody>
      </p:sp>
      <p:sp>
        <p:nvSpPr>
          <p:cNvPr id="5" name="Content Placeholder 4">
            <a:extLst>
              <a:ext uri="{FF2B5EF4-FFF2-40B4-BE49-F238E27FC236}">
                <a16:creationId xmlns:a16="http://schemas.microsoft.com/office/drawing/2014/main" id="{E784A2C0-4BD7-B941-AF72-64EB213F274D}"/>
              </a:ext>
            </a:extLst>
          </p:cNvPr>
          <p:cNvSpPr>
            <a:spLocks noGrp="1"/>
          </p:cNvSpPr>
          <p:nvPr>
            <p:ph idx="1"/>
          </p:nvPr>
        </p:nvSpPr>
        <p:spPr>
          <a:xfrm>
            <a:off x="838200" y="1825625"/>
            <a:ext cx="8652308" cy="4351338"/>
          </a:xfrm>
        </p:spPr>
        <p:txBody>
          <a:bodyPr>
            <a:normAutofit/>
          </a:bodyPr>
          <a:lstStyle/>
          <a:p>
            <a:r>
              <a:rPr lang="en-US" sz="2000" dirty="0">
                <a:solidFill>
                  <a:srgbClr val="0622FF"/>
                </a:solidFill>
              </a:rPr>
              <a:t>Self-regulating mechanisms </a:t>
            </a:r>
            <a:r>
              <a:rPr lang="en-US" sz="2000" dirty="0"/>
              <a:t>have existed since antiquity, and the idea of feedback had started to enter economic theory in Britain by the 18th century, but it was not at that time recognized as a universal abstraction and so did not have a name. </a:t>
            </a:r>
          </a:p>
          <a:p>
            <a:r>
              <a:rPr lang="en-US" sz="2000" dirty="0"/>
              <a:t>The first ever known artificial feedback device was a </a:t>
            </a:r>
            <a:r>
              <a:rPr lang="en-US" sz="2000" dirty="0">
                <a:solidFill>
                  <a:srgbClr val="002BFF"/>
                </a:solidFill>
              </a:rPr>
              <a:t>float valve</a:t>
            </a:r>
            <a:r>
              <a:rPr lang="en-US" sz="2000" dirty="0"/>
              <a:t>, </a:t>
            </a:r>
            <a:r>
              <a:rPr lang="en-US" sz="2000" dirty="0">
                <a:solidFill>
                  <a:srgbClr val="090BFF"/>
                </a:solidFill>
              </a:rPr>
              <a:t>for maintaining water at a constant level</a:t>
            </a:r>
            <a:r>
              <a:rPr lang="en-US" sz="2000" dirty="0"/>
              <a:t>, invented in 270 BC in Alexandria, Egypt.</a:t>
            </a:r>
          </a:p>
          <a:p>
            <a:r>
              <a:rPr lang="en-US" sz="2000" dirty="0">
                <a:solidFill>
                  <a:srgbClr val="002BFF"/>
                </a:solidFill>
              </a:rPr>
              <a:t>This device illustrated the principle of feedback: a low water level opens the valve, the rising water then provides feedback into the system, closing the valve when the required level is reached. </a:t>
            </a:r>
          </a:p>
          <a:p>
            <a:r>
              <a:rPr lang="en-US" sz="2000" dirty="0"/>
              <a:t>This then </a:t>
            </a:r>
            <a:r>
              <a:rPr lang="en-US" sz="2000" dirty="0">
                <a:solidFill>
                  <a:srgbClr val="002BFF"/>
                </a:solidFill>
              </a:rPr>
              <a:t>reoccurs in a circular fashion as the water level fluctuates</a:t>
            </a:r>
            <a:r>
              <a:rPr lang="en-US" sz="2000" dirty="0"/>
              <a:t>.</a:t>
            </a:r>
          </a:p>
          <a:p>
            <a:endParaRPr lang="en-US" sz="2000" dirty="0"/>
          </a:p>
        </p:txBody>
      </p:sp>
      <p:pic>
        <p:nvPicPr>
          <p:cNvPr id="1026" name="Picture 2" descr="Electric Float Switch Kit (Electric Float Valve) | Best Float Valve">
            <a:extLst>
              <a:ext uri="{FF2B5EF4-FFF2-40B4-BE49-F238E27FC236}">
                <a16:creationId xmlns:a16="http://schemas.microsoft.com/office/drawing/2014/main" id="{ABB20567-31F3-E748-BB47-E13D9DF2D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0508" y="124325"/>
            <a:ext cx="2460057" cy="246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91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E170-152A-714F-80FF-88372F927296}"/>
              </a:ext>
            </a:extLst>
          </p:cNvPr>
          <p:cNvSpPr>
            <a:spLocks noGrp="1"/>
          </p:cNvSpPr>
          <p:nvPr>
            <p:ph type="title"/>
          </p:nvPr>
        </p:nvSpPr>
        <p:spPr/>
        <p:txBody>
          <a:bodyPr/>
          <a:lstStyle/>
          <a:p>
            <a:r>
              <a:rPr lang="en-US" dirty="0"/>
              <a:t>Feedback: History</a:t>
            </a:r>
          </a:p>
        </p:txBody>
      </p:sp>
      <p:sp>
        <p:nvSpPr>
          <p:cNvPr id="5" name="Content Placeholder 4">
            <a:extLst>
              <a:ext uri="{FF2B5EF4-FFF2-40B4-BE49-F238E27FC236}">
                <a16:creationId xmlns:a16="http://schemas.microsoft.com/office/drawing/2014/main" id="{0883AD03-0FE7-2048-870D-6BAB4F9927B3}"/>
              </a:ext>
            </a:extLst>
          </p:cNvPr>
          <p:cNvSpPr>
            <a:spLocks noGrp="1"/>
          </p:cNvSpPr>
          <p:nvPr>
            <p:ph idx="1"/>
          </p:nvPr>
        </p:nvSpPr>
        <p:spPr/>
        <p:txBody>
          <a:bodyPr>
            <a:normAutofit/>
          </a:bodyPr>
          <a:lstStyle/>
          <a:p>
            <a:r>
              <a:rPr lang="en-US" sz="2000" dirty="0">
                <a:solidFill>
                  <a:srgbClr val="0622FF"/>
                </a:solidFill>
              </a:rPr>
              <a:t>Centrifugal governors </a:t>
            </a:r>
            <a:r>
              <a:rPr lang="en-US" sz="2000" dirty="0"/>
              <a:t>were used to regulate the distance and pressure between millstones in windmills since the 17th century. </a:t>
            </a:r>
          </a:p>
          <a:p>
            <a:r>
              <a:rPr lang="en-US" sz="2000" dirty="0">
                <a:solidFill>
                  <a:srgbClr val="002BFF"/>
                </a:solidFill>
              </a:rPr>
              <a:t>In 1788, James Watt designed his first centrifugal governor </a:t>
            </a:r>
            <a:r>
              <a:rPr lang="en-US" sz="2000" dirty="0"/>
              <a:t>following a suggestion from his business partner Matthew Boulton, for use in the steam engines of their production. </a:t>
            </a:r>
          </a:p>
          <a:p>
            <a:r>
              <a:rPr lang="en-US" sz="2000" dirty="0"/>
              <a:t>Early steam engines employed a purely reciprocating motion and were used for pumping water – an application that could tolerate variations in the working speed, but the use of steam engines for other applications called for more precise control of the speed. </a:t>
            </a:r>
          </a:p>
          <a:p>
            <a:r>
              <a:rPr lang="en-US" sz="2000" dirty="0"/>
              <a:t>In 1868, </a:t>
            </a:r>
            <a:r>
              <a:rPr lang="en-US" sz="2000" dirty="0">
                <a:solidFill>
                  <a:srgbClr val="002BFF"/>
                </a:solidFill>
              </a:rPr>
              <a:t>James Clerk Maxwell wrote a famous paper, "On governors", </a:t>
            </a:r>
            <a:r>
              <a:rPr lang="en-US" sz="2000" dirty="0"/>
              <a:t>that is widely considered a classic in feedback control theory.</a:t>
            </a:r>
          </a:p>
          <a:p>
            <a:r>
              <a:rPr lang="en-US" sz="2000" dirty="0"/>
              <a:t>The verb phrase to feed back, in the sense of returning to an earlier position in a mechanical process, was in use in the US by the 1860s, and in 1909, </a:t>
            </a:r>
            <a:r>
              <a:rPr lang="en-US" sz="2000" dirty="0">
                <a:solidFill>
                  <a:srgbClr val="0622FF"/>
                </a:solidFill>
              </a:rPr>
              <a:t>Nobel laureate Karl Ferdinand Braun used the term "feed-back" as a noun</a:t>
            </a:r>
            <a:r>
              <a:rPr lang="en-US" sz="2000" dirty="0"/>
              <a:t> to refer to (undesired) coupling between components of an electronic circuit.</a:t>
            </a:r>
          </a:p>
          <a:p>
            <a:endParaRPr lang="en-US" sz="2000" dirty="0"/>
          </a:p>
        </p:txBody>
      </p:sp>
    </p:spTree>
    <p:extLst>
      <p:ext uri="{BB962C8B-B14F-4D97-AF65-F5344CB8AC3E}">
        <p14:creationId xmlns:p14="http://schemas.microsoft.com/office/powerpoint/2010/main" val="2260002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723A0-244A-9B4A-AE0D-53EE00AFCFA6}"/>
              </a:ext>
            </a:extLst>
          </p:cNvPr>
          <p:cNvSpPr>
            <a:spLocks noGrp="1"/>
          </p:cNvSpPr>
          <p:nvPr>
            <p:ph type="title"/>
          </p:nvPr>
        </p:nvSpPr>
        <p:spPr/>
        <p:txBody>
          <a:bodyPr/>
          <a:lstStyle/>
          <a:p>
            <a:r>
              <a:rPr lang="en-US" dirty="0"/>
              <a:t>Positive and Negative Feedback</a:t>
            </a:r>
          </a:p>
        </p:txBody>
      </p:sp>
      <p:sp>
        <p:nvSpPr>
          <p:cNvPr id="5" name="Content Placeholder 4">
            <a:extLst>
              <a:ext uri="{FF2B5EF4-FFF2-40B4-BE49-F238E27FC236}">
                <a16:creationId xmlns:a16="http://schemas.microsoft.com/office/drawing/2014/main" id="{D7126F04-44FF-6F4A-8E90-66F77644580A}"/>
              </a:ext>
            </a:extLst>
          </p:cNvPr>
          <p:cNvSpPr>
            <a:spLocks noGrp="1"/>
          </p:cNvSpPr>
          <p:nvPr>
            <p:ph sz="half" idx="1"/>
          </p:nvPr>
        </p:nvSpPr>
        <p:spPr/>
        <p:txBody>
          <a:bodyPr>
            <a:normAutofit/>
          </a:bodyPr>
          <a:lstStyle/>
          <a:p>
            <a:r>
              <a:rPr lang="en-US" sz="2000" dirty="0">
                <a:solidFill>
                  <a:srgbClr val="002BFF"/>
                </a:solidFill>
              </a:rPr>
              <a:t>Positive feedback: </a:t>
            </a:r>
            <a:r>
              <a:rPr lang="en-US" sz="2000" dirty="0"/>
              <a:t>If the signal feedback from output is in phase with the input signal, the feedback is called positive feedback. (</a:t>
            </a:r>
            <a:r>
              <a:rPr lang="en-US" sz="2000" dirty="0">
                <a:solidFill>
                  <a:srgbClr val="0622FF"/>
                </a:solidFill>
              </a:rPr>
              <a:t>self-exciting or de-stabilizing</a:t>
            </a:r>
            <a:r>
              <a:rPr lang="en-US" sz="2000" dirty="0"/>
              <a:t>)</a:t>
            </a:r>
          </a:p>
          <a:p>
            <a:r>
              <a:rPr lang="en-US" sz="2000" dirty="0">
                <a:solidFill>
                  <a:srgbClr val="002BFF"/>
                </a:solidFill>
              </a:rPr>
              <a:t>Negative feedback: </a:t>
            </a:r>
            <a:r>
              <a:rPr lang="en-US" sz="2000" dirty="0"/>
              <a:t>If the signal feedback is of opposite polarity or out of phase by 180° with respect to input signal, the feedback is called negative feedback. (</a:t>
            </a:r>
            <a:r>
              <a:rPr lang="en-US" sz="2000" dirty="0">
                <a:solidFill>
                  <a:srgbClr val="0622FF"/>
                </a:solidFill>
              </a:rPr>
              <a:t>self-inhibiting or stabilizing</a:t>
            </a:r>
            <a:r>
              <a:rPr lang="en-US" sz="2000" dirty="0"/>
              <a:t>)</a:t>
            </a:r>
          </a:p>
        </p:txBody>
      </p:sp>
      <p:pic>
        <p:nvPicPr>
          <p:cNvPr id="7" name="Content Placeholder 6">
            <a:extLst>
              <a:ext uri="{FF2B5EF4-FFF2-40B4-BE49-F238E27FC236}">
                <a16:creationId xmlns:a16="http://schemas.microsoft.com/office/drawing/2014/main" id="{7C805320-002C-6849-9CCB-5727438B6384}"/>
              </a:ext>
            </a:extLst>
          </p:cNvPr>
          <p:cNvPicPr>
            <a:picLocks noGrp="1" noChangeAspect="1"/>
          </p:cNvPicPr>
          <p:nvPr>
            <p:ph sz="half" idx="2"/>
          </p:nvPr>
        </p:nvPicPr>
        <p:blipFill>
          <a:blip r:embed="rId2"/>
          <a:stretch>
            <a:fillRect/>
          </a:stretch>
        </p:blipFill>
        <p:spPr>
          <a:xfrm>
            <a:off x="6172200" y="1825625"/>
            <a:ext cx="5181600" cy="2005568"/>
          </a:xfrm>
          <a:prstGeom prst="rect">
            <a:avLst/>
          </a:prstGeom>
        </p:spPr>
      </p:pic>
      <p:sp>
        <p:nvSpPr>
          <p:cNvPr id="8" name="TextBox 7">
            <a:extLst>
              <a:ext uri="{FF2B5EF4-FFF2-40B4-BE49-F238E27FC236}">
                <a16:creationId xmlns:a16="http://schemas.microsoft.com/office/drawing/2014/main" id="{CCA833C2-22D8-3E41-93C5-50A4FC2094A6}"/>
              </a:ext>
            </a:extLst>
          </p:cNvPr>
          <p:cNvSpPr txBox="1"/>
          <p:nvPr/>
        </p:nvSpPr>
        <p:spPr>
          <a:xfrm>
            <a:off x="6852976" y="4561952"/>
            <a:ext cx="4652387" cy="923330"/>
          </a:xfrm>
          <a:prstGeom prst="rect">
            <a:avLst/>
          </a:prstGeom>
          <a:noFill/>
        </p:spPr>
        <p:txBody>
          <a:bodyPr wrap="square" rtlCol="0">
            <a:spAutoFit/>
          </a:bodyPr>
          <a:lstStyle/>
          <a:p>
            <a:r>
              <a:rPr lang="en-US" dirty="0"/>
              <a:t>Maintaining a desired system performance despite disturbance using negative feedback to reduce system error (negative feedback)</a:t>
            </a:r>
          </a:p>
        </p:txBody>
      </p:sp>
      <p:sp>
        <p:nvSpPr>
          <p:cNvPr id="2" name="TextBox 1">
            <a:extLst>
              <a:ext uri="{FF2B5EF4-FFF2-40B4-BE49-F238E27FC236}">
                <a16:creationId xmlns:a16="http://schemas.microsoft.com/office/drawing/2014/main" id="{F807441C-67C6-B74C-8130-1CB50E5234C1}"/>
              </a:ext>
            </a:extLst>
          </p:cNvPr>
          <p:cNvSpPr txBox="1"/>
          <p:nvPr/>
        </p:nvSpPr>
        <p:spPr>
          <a:xfrm>
            <a:off x="6852976" y="5894962"/>
            <a:ext cx="4652387" cy="646331"/>
          </a:xfrm>
          <a:prstGeom prst="rect">
            <a:avLst/>
          </a:prstGeom>
          <a:noFill/>
        </p:spPr>
        <p:txBody>
          <a:bodyPr wrap="square" rtlCol="0">
            <a:spAutoFit/>
          </a:bodyPr>
          <a:lstStyle/>
          <a:p>
            <a:pPr algn="ctr"/>
            <a:r>
              <a:rPr lang="en-US" dirty="0">
                <a:solidFill>
                  <a:srgbClr val="002BFF"/>
                </a:solidFill>
              </a:rPr>
              <a:t>Classic example of negative feedback: A house thermostat for heating and cooling</a:t>
            </a:r>
          </a:p>
        </p:txBody>
      </p:sp>
    </p:spTree>
    <p:extLst>
      <p:ext uri="{BB962C8B-B14F-4D97-AF65-F5344CB8AC3E}">
        <p14:creationId xmlns:p14="http://schemas.microsoft.com/office/powerpoint/2010/main" val="1771658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723A0-244A-9B4A-AE0D-53EE00AFCFA6}"/>
              </a:ext>
            </a:extLst>
          </p:cNvPr>
          <p:cNvSpPr>
            <a:spLocks noGrp="1"/>
          </p:cNvSpPr>
          <p:nvPr>
            <p:ph type="title"/>
          </p:nvPr>
        </p:nvSpPr>
        <p:spPr/>
        <p:txBody>
          <a:bodyPr/>
          <a:lstStyle/>
          <a:p>
            <a:r>
              <a:rPr lang="en-US" dirty="0"/>
              <a:t>Alternatively: Positive and Negative Feedback</a:t>
            </a:r>
          </a:p>
        </p:txBody>
      </p:sp>
      <p:sp>
        <p:nvSpPr>
          <p:cNvPr id="5" name="Content Placeholder 4">
            <a:extLst>
              <a:ext uri="{FF2B5EF4-FFF2-40B4-BE49-F238E27FC236}">
                <a16:creationId xmlns:a16="http://schemas.microsoft.com/office/drawing/2014/main" id="{D7126F04-44FF-6F4A-8E90-66F77644580A}"/>
              </a:ext>
            </a:extLst>
          </p:cNvPr>
          <p:cNvSpPr>
            <a:spLocks noGrp="1"/>
          </p:cNvSpPr>
          <p:nvPr>
            <p:ph sz="half" idx="1"/>
          </p:nvPr>
        </p:nvSpPr>
        <p:spPr/>
        <p:txBody>
          <a:bodyPr>
            <a:normAutofit/>
          </a:bodyPr>
          <a:lstStyle/>
          <a:p>
            <a:r>
              <a:rPr lang="en-US" sz="2000" dirty="0">
                <a:solidFill>
                  <a:srgbClr val="002BFF"/>
                </a:solidFill>
              </a:rPr>
              <a:t>Positive feedback: </a:t>
            </a:r>
            <a:r>
              <a:rPr lang="en-US" sz="2000" dirty="0"/>
              <a:t>If the signal feedback from output is in phase with the input signal, the feedback is called positive feedback. (</a:t>
            </a:r>
            <a:r>
              <a:rPr lang="en-US" sz="2000" dirty="0">
                <a:solidFill>
                  <a:srgbClr val="0622FF"/>
                </a:solidFill>
              </a:rPr>
              <a:t>self-exciting or de-stabilizing</a:t>
            </a:r>
            <a:r>
              <a:rPr lang="en-US" sz="2000" dirty="0"/>
              <a:t>)</a:t>
            </a:r>
          </a:p>
          <a:p>
            <a:r>
              <a:rPr lang="en-US" sz="2000" dirty="0">
                <a:solidFill>
                  <a:srgbClr val="002BFF"/>
                </a:solidFill>
              </a:rPr>
              <a:t>Negative feedback: </a:t>
            </a:r>
            <a:r>
              <a:rPr lang="en-US" sz="2000" dirty="0"/>
              <a:t>If the signal feedback is of opposite polarity or out of phase by 180° with respect to input signal, the feedback is called negative feedback. (</a:t>
            </a:r>
            <a:r>
              <a:rPr lang="en-US" sz="2000" dirty="0">
                <a:solidFill>
                  <a:srgbClr val="0622FF"/>
                </a:solidFill>
              </a:rPr>
              <a:t>self-inhibiting or stabilizing</a:t>
            </a:r>
            <a:r>
              <a:rPr lang="en-US" sz="2000" dirty="0"/>
              <a:t>)</a:t>
            </a:r>
          </a:p>
        </p:txBody>
      </p:sp>
      <p:pic>
        <p:nvPicPr>
          <p:cNvPr id="6" name="Picture 5">
            <a:extLst>
              <a:ext uri="{FF2B5EF4-FFF2-40B4-BE49-F238E27FC236}">
                <a16:creationId xmlns:a16="http://schemas.microsoft.com/office/drawing/2014/main" id="{156C8913-1308-D749-A301-EF201D650878}"/>
              </a:ext>
            </a:extLst>
          </p:cNvPr>
          <p:cNvPicPr>
            <a:picLocks noChangeAspect="1"/>
          </p:cNvPicPr>
          <p:nvPr/>
        </p:nvPicPr>
        <p:blipFill>
          <a:blip r:embed="rId2"/>
          <a:stretch>
            <a:fillRect/>
          </a:stretch>
        </p:blipFill>
        <p:spPr>
          <a:xfrm>
            <a:off x="6213725" y="4029387"/>
            <a:ext cx="5930144" cy="2377440"/>
          </a:xfrm>
          <a:prstGeom prst="rect">
            <a:avLst/>
          </a:prstGeom>
        </p:spPr>
      </p:pic>
      <p:pic>
        <p:nvPicPr>
          <p:cNvPr id="9" name="Picture 8">
            <a:extLst>
              <a:ext uri="{FF2B5EF4-FFF2-40B4-BE49-F238E27FC236}">
                <a16:creationId xmlns:a16="http://schemas.microsoft.com/office/drawing/2014/main" id="{4BD517E0-5C00-7842-8557-C0F756E78E15}"/>
              </a:ext>
            </a:extLst>
          </p:cNvPr>
          <p:cNvPicPr>
            <a:picLocks noChangeAspect="1"/>
          </p:cNvPicPr>
          <p:nvPr/>
        </p:nvPicPr>
        <p:blipFill>
          <a:blip r:embed="rId3"/>
          <a:stretch>
            <a:fillRect/>
          </a:stretch>
        </p:blipFill>
        <p:spPr>
          <a:xfrm>
            <a:off x="6107763" y="1367843"/>
            <a:ext cx="5952745" cy="2468880"/>
          </a:xfrm>
          <a:prstGeom prst="rect">
            <a:avLst/>
          </a:prstGeom>
        </p:spPr>
      </p:pic>
    </p:spTree>
    <p:extLst>
      <p:ext uri="{BB962C8B-B14F-4D97-AF65-F5344CB8AC3E}">
        <p14:creationId xmlns:p14="http://schemas.microsoft.com/office/powerpoint/2010/main" val="67627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C77D-36E9-6844-9049-66DD70EED4BE}"/>
              </a:ext>
            </a:extLst>
          </p:cNvPr>
          <p:cNvSpPr>
            <a:spLocks noGrp="1"/>
          </p:cNvSpPr>
          <p:nvPr>
            <p:ph type="title"/>
          </p:nvPr>
        </p:nvSpPr>
        <p:spPr/>
        <p:txBody>
          <a:bodyPr/>
          <a:lstStyle/>
          <a:p>
            <a:r>
              <a:rPr lang="en-US" dirty="0"/>
              <a:t>Applications: Dynamical Systems</a:t>
            </a:r>
          </a:p>
        </p:txBody>
      </p:sp>
      <p:sp>
        <p:nvSpPr>
          <p:cNvPr id="3" name="Content Placeholder 2">
            <a:extLst>
              <a:ext uri="{FF2B5EF4-FFF2-40B4-BE49-F238E27FC236}">
                <a16:creationId xmlns:a16="http://schemas.microsoft.com/office/drawing/2014/main" id="{83E81710-8F55-A84F-A730-A08AAED59BCD}"/>
              </a:ext>
            </a:extLst>
          </p:cNvPr>
          <p:cNvSpPr>
            <a:spLocks noGrp="1"/>
          </p:cNvSpPr>
          <p:nvPr>
            <p:ph sz="half" idx="1"/>
          </p:nvPr>
        </p:nvSpPr>
        <p:spPr>
          <a:xfrm>
            <a:off x="838199" y="1825625"/>
            <a:ext cx="6272719" cy="4351338"/>
          </a:xfrm>
        </p:spPr>
        <p:txBody>
          <a:bodyPr>
            <a:noAutofit/>
          </a:bodyPr>
          <a:lstStyle/>
          <a:p>
            <a:r>
              <a:rPr lang="en-US" sz="2000" dirty="0"/>
              <a:t>By using feedback properties, the behavior of a system can be altered to meet the needs of an application; systems can be made stable, responsive or held constant. </a:t>
            </a:r>
          </a:p>
          <a:p>
            <a:r>
              <a:rPr lang="en-US" sz="2000" dirty="0"/>
              <a:t>Physicists have shown that adaptation to the </a:t>
            </a:r>
            <a:r>
              <a:rPr lang="en-US" sz="2000" dirty="0">
                <a:solidFill>
                  <a:srgbClr val="090BFF"/>
                </a:solidFill>
              </a:rPr>
              <a:t>E</a:t>
            </a:r>
            <a:r>
              <a:rPr lang="en-US" sz="2000" dirty="0">
                <a:solidFill>
                  <a:srgbClr val="0622FF"/>
                </a:solidFill>
              </a:rPr>
              <a:t>dge of Chaos</a:t>
            </a:r>
            <a:r>
              <a:rPr lang="en-US" sz="2000" dirty="0"/>
              <a:t> occurs in almost all systems with feedback.</a:t>
            </a:r>
          </a:p>
          <a:p>
            <a:r>
              <a:rPr lang="en-US" sz="2000" dirty="0"/>
              <a:t>The edge of chaos is a </a:t>
            </a:r>
            <a:r>
              <a:rPr lang="en-US" sz="2000" dirty="0">
                <a:solidFill>
                  <a:srgbClr val="002BFF"/>
                </a:solidFill>
              </a:rPr>
              <a:t>transition space between order and disorder</a:t>
            </a:r>
            <a:r>
              <a:rPr lang="en-US" sz="2000" dirty="0"/>
              <a:t> that is hypothesized to exist within a wide variety of systems. </a:t>
            </a:r>
          </a:p>
          <a:p>
            <a:r>
              <a:rPr lang="en-US" sz="2000" dirty="0"/>
              <a:t>This transition zone is a region of bounded instability that engenders a </a:t>
            </a:r>
            <a:r>
              <a:rPr lang="en-US" sz="2000" dirty="0">
                <a:solidFill>
                  <a:srgbClr val="002BFF"/>
                </a:solidFill>
              </a:rPr>
              <a:t>constant dynamic interplay between order and disorder</a:t>
            </a:r>
            <a:r>
              <a:rPr lang="en-US" sz="2000" dirty="0"/>
              <a:t>.</a:t>
            </a:r>
          </a:p>
          <a:p>
            <a:endParaRPr lang="en-US" sz="2000" dirty="0"/>
          </a:p>
          <a:p>
            <a:endParaRPr lang="en-US" sz="2000" dirty="0"/>
          </a:p>
        </p:txBody>
      </p:sp>
      <p:pic>
        <p:nvPicPr>
          <p:cNvPr id="7" name="Content Placeholder 6">
            <a:extLst>
              <a:ext uri="{FF2B5EF4-FFF2-40B4-BE49-F238E27FC236}">
                <a16:creationId xmlns:a16="http://schemas.microsoft.com/office/drawing/2014/main" id="{6AA7BD00-9A95-2641-A283-D77757C4D616}"/>
              </a:ext>
            </a:extLst>
          </p:cNvPr>
          <p:cNvPicPr>
            <a:picLocks noGrp="1" noChangeAspect="1"/>
          </p:cNvPicPr>
          <p:nvPr>
            <p:ph sz="half" idx="2"/>
          </p:nvPr>
        </p:nvPicPr>
        <p:blipFill>
          <a:blip r:embed="rId2"/>
          <a:stretch>
            <a:fillRect/>
          </a:stretch>
        </p:blipFill>
        <p:spPr>
          <a:xfrm>
            <a:off x="7376963" y="1690688"/>
            <a:ext cx="3976837" cy="4351338"/>
          </a:xfrm>
        </p:spPr>
      </p:pic>
    </p:spTree>
    <p:extLst>
      <p:ext uri="{BB962C8B-B14F-4D97-AF65-F5344CB8AC3E}">
        <p14:creationId xmlns:p14="http://schemas.microsoft.com/office/powerpoint/2010/main" val="114116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14C0-C0FA-314D-BB77-1B456C36262C}"/>
              </a:ext>
            </a:extLst>
          </p:cNvPr>
          <p:cNvSpPr>
            <a:spLocks noGrp="1"/>
          </p:cNvSpPr>
          <p:nvPr>
            <p:ph type="title"/>
          </p:nvPr>
        </p:nvSpPr>
        <p:spPr/>
        <p:txBody>
          <a:bodyPr/>
          <a:lstStyle/>
          <a:p>
            <a:r>
              <a:rPr lang="en-US" dirty="0"/>
              <a:t>Digression:  Edge of Chaos</a:t>
            </a:r>
            <a:br>
              <a:rPr lang="en-US" dirty="0"/>
            </a:br>
            <a:r>
              <a:rPr lang="en-US" sz="2800" dirty="0"/>
              <a:t>(to be discussed in more detail later)</a:t>
            </a:r>
          </a:p>
        </p:txBody>
      </p:sp>
      <p:sp>
        <p:nvSpPr>
          <p:cNvPr id="3" name="Content Placeholder 2">
            <a:extLst>
              <a:ext uri="{FF2B5EF4-FFF2-40B4-BE49-F238E27FC236}">
                <a16:creationId xmlns:a16="http://schemas.microsoft.com/office/drawing/2014/main" id="{45300699-3932-264A-AFB4-80D7D9A783E4}"/>
              </a:ext>
            </a:extLst>
          </p:cNvPr>
          <p:cNvSpPr>
            <a:spLocks noGrp="1"/>
          </p:cNvSpPr>
          <p:nvPr>
            <p:ph idx="1"/>
          </p:nvPr>
        </p:nvSpPr>
        <p:spPr/>
        <p:txBody>
          <a:bodyPr>
            <a:normAutofit lnSpcReduction="10000"/>
          </a:bodyPr>
          <a:lstStyle/>
          <a:p>
            <a:r>
              <a:rPr lang="en-US" sz="2000" dirty="0"/>
              <a:t>The phrase </a:t>
            </a:r>
            <a:r>
              <a:rPr lang="en-US" sz="2000" dirty="0">
                <a:solidFill>
                  <a:srgbClr val="002BFF"/>
                </a:solidFill>
              </a:rPr>
              <a:t>edge of chaos </a:t>
            </a:r>
            <a:r>
              <a:rPr lang="en-US" sz="2000" dirty="0"/>
              <a:t>was coined in the late 1980s by chaos theory physicist Norman Packard.</a:t>
            </a:r>
          </a:p>
          <a:p>
            <a:r>
              <a:rPr lang="en-US" sz="2000" dirty="0"/>
              <a:t>In the next decade, Packard and mathematician </a:t>
            </a:r>
            <a:r>
              <a:rPr lang="en-US" sz="2000" dirty="0" err="1"/>
              <a:t>Doyne</a:t>
            </a:r>
            <a:r>
              <a:rPr lang="en-US" sz="2000" dirty="0"/>
              <a:t> Farmer co-authored many papers on understanding how self-organization and order emerges at the edge of chaos. </a:t>
            </a:r>
          </a:p>
          <a:p>
            <a:r>
              <a:rPr lang="en-US" sz="2000" dirty="0"/>
              <a:t>One of the original catalysts that led to the idea of the edge of chaos were the experiments with cellular automata done by computer scientist Christopher Langton where a transition phenomenon was discovered.</a:t>
            </a:r>
          </a:p>
          <a:p>
            <a:r>
              <a:rPr lang="en-US" sz="2000" dirty="0"/>
              <a:t>The phrase refers to an area in the range of a variable, </a:t>
            </a:r>
            <a:r>
              <a:rPr lang="el-GR" sz="2000" dirty="0"/>
              <a:t>λ (</a:t>
            </a:r>
            <a:r>
              <a:rPr lang="en-US" sz="2000" dirty="0"/>
              <a:t>lambda), which was varied while examining the behavior of a cellular automaton (CA, to be discussed later)</a:t>
            </a:r>
          </a:p>
          <a:p>
            <a:r>
              <a:rPr lang="en-US" sz="2000" dirty="0"/>
              <a:t>As </a:t>
            </a:r>
            <a:r>
              <a:rPr lang="el-GR" sz="2000" dirty="0"/>
              <a:t>λ </a:t>
            </a:r>
            <a:r>
              <a:rPr lang="en-US" sz="2000" dirty="0"/>
              <a:t>varied, the behavior of the CA went through a </a:t>
            </a:r>
            <a:r>
              <a:rPr lang="en-US" sz="2000" dirty="0">
                <a:solidFill>
                  <a:srgbClr val="0622FF"/>
                </a:solidFill>
              </a:rPr>
              <a:t>phase transition (change of macroscopic state) </a:t>
            </a:r>
            <a:r>
              <a:rPr lang="en-US" sz="2000" dirty="0"/>
              <a:t>of behaviors. </a:t>
            </a:r>
          </a:p>
          <a:p>
            <a:r>
              <a:rPr lang="en-US" sz="2000" dirty="0"/>
              <a:t>Langton found a small range of CAs can be capable of </a:t>
            </a:r>
            <a:r>
              <a:rPr lang="en-US" sz="2000" dirty="0">
                <a:solidFill>
                  <a:srgbClr val="0622FF"/>
                </a:solidFill>
              </a:rPr>
              <a:t>universal computation (see Turing)</a:t>
            </a:r>
            <a:r>
              <a:rPr lang="en-US" sz="2000" dirty="0"/>
              <a:t>. </a:t>
            </a:r>
          </a:p>
          <a:p>
            <a:r>
              <a:rPr lang="en-US" sz="2000" dirty="0"/>
              <a:t>At around the same time physicist </a:t>
            </a:r>
            <a:r>
              <a:rPr lang="en-US" sz="2000" dirty="0">
                <a:solidFill>
                  <a:srgbClr val="090BFF"/>
                </a:solidFill>
              </a:rPr>
              <a:t>James</a:t>
            </a:r>
            <a:r>
              <a:rPr lang="en-US" sz="2000" dirty="0"/>
              <a:t> </a:t>
            </a:r>
            <a:r>
              <a:rPr lang="en-US" sz="2000" dirty="0">
                <a:solidFill>
                  <a:srgbClr val="0622FF"/>
                </a:solidFill>
              </a:rPr>
              <a:t>P. Crutchfield (UC Davis)</a:t>
            </a:r>
            <a:r>
              <a:rPr lang="en-US" sz="2000" dirty="0"/>
              <a:t> and others used the phrase onset of chaos to describe more or less the same concept.</a:t>
            </a:r>
          </a:p>
          <a:p>
            <a:endParaRPr lang="en-US" sz="2000" dirty="0"/>
          </a:p>
        </p:txBody>
      </p:sp>
    </p:spTree>
    <p:extLst>
      <p:ext uri="{BB962C8B-B14F-4D97-AF65-F5344CB8AC3E}">
        <p14:creationId xmlns:p14="http://schemas.microsoft.com/office/powerpoint/2010/main" val="82787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F2B4-30B2-D347-B453-5E501DF99F0C}"/>
              </a:ext>
            </a:extLst>
          </p:cNvPr>
          <p:cNvSpPr>
            <a:spLocks noGrp="1"/>
          </p:cNvSpPr>
          <p:nvPr>
            <p:ph type="title"/>
          </p:nvPr>
        </p:nvSpPr>
        <p:spPr/>
        <p:txBody>
          <a:bodyPr/>
          <a:lstStyle/>
          <a:p>
            <a:r>
              <a:rPr lang="en-US" dirty="0"/>
              <a:t>State Space or Phase Space</a:t>
            </a:r>
          </a:p>
        </p:txBody>
      </p:sp>
      <p:sp>
        <p:nvSpPr>
          <p:cNvPr id="3" name="Content Placeholder 2">
            <a:extLst>
              <a:ext uri="{FF2B5EF4-FFF2-40B4-BE49-F238E27FC236}">
                <a16:creationId xmlns:a16="http://schemas.microsoft.com/office/drawing/2014/main" id="{8F17E166-382C-8945-8794-EE51B9329A09}"/>
              </a:ext>
            </a:extLst>
          </p:cNvPr>
          <p:cNvSpPr>
            <a:spLocks noGrp="1"/>
          </p:cNvSpPr>
          <p:nvPr>
            <p:ph sz="half" idx="1"/>
          </p:nvPr>
        </p:nvSpPr>
        <p:spPr>
          <a:xfrm>
            <a:off x="838200" y="1825625"/>
            <a:ext cx="5354782" cy="4351338"/>
          </a:xfrm>
        </p:spPr>
        <p:txBody>
          <a:bodyPr>
            <a:noAutofit/>
          </a:bodyPr>
          <a:lstStyle/>
          <a:p>
            <a:r>
              <a:rPr lang="en-US" sz="2000" dirty="0"/>
              <a:t>The motion of an ensemble of systems in this space can be studied by classical </a:t>
            </a:r>
            <a:r>
              <a:rPr lang="en-US" sz="2000" dirty="0">
                <a:solidFill>
                  <a:srgbClr val="0622FF"/>
                </a:solidFill>
              </a:rPr>
              <a:t>statistical mechanics. </a:t>
            </a:r>
          </a:p>
          <a:p>
            <a:r>
              <a:rPr lang="en-US" sz="2000" dirty="0"/>
              <a:t>The local density of points in such systems obeys </a:t>
            </a:r>
            <a:r>
              <a:rPr lang="en-US" sz="2000" dirty="0">
                <a:solidFill>
                  <a:srgbClr val="0622FF"/>
                </a:solidFill>
              </a:rPr>
              <a:t>Liouville's theorem*</a:t>
            </a:r>
            <a:r>
              <a:rPr lang="en-US" sz="2000" dirty="0"/>
              <a:t>, and so can be taken as constant. </a:t>
            </a:r>
          </a:p>
          <a:p>
            <a:r>
              <a:rPr lang="en-US" sz="2000" dirty="0"/>
              <a:t>Within the context of a model system in classical mechanics, the phase space coordinates of the system at any given time are composed of all of the system's dynamical variables. </a:t>
            </a:r>
          </a:p>
          <a:p>
            <a:r>
              <a:rPr lang="en-US" sz="2000" dirty="0"/>
              <a:t>Because of this, it is possible to calculate the state of the system at any given time in the future or the past.</a:t>
            </a:r>
          </a:p>
        </p:txBody>
      </p:sp>
      <p:pic>
        <p:nvPicPr>
          <p:cNvPr id="5" name="Content Placeholder 4">
            <a:extLst>
              <a:ext uri="{FF2B5EF4-FFF2-40B4-BE49-F238E27FC236}">
                <a16:creationId xmlns:a16="http://schemas.microsoft.com/office/drawing/2014/main" id="{16EA5955-44BE-9846-8D51-73B6C54B5F7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8783"/>
          <a:stretch/>
        </p:blipFill>
        <p:spPr bwMode="auto">
          <a:xfrm>
            <a:off x="8229600" y="3702713"/>
            <a:ext cx="2265218" cy="247425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80E09CF6-E741-6541-A977-2A0F5213E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13"/>
          <a:stretch/>
        </p:blipFill>
        <p:spPr bwMode="auto">
          <a:xfrm>
            <a:off x="7398328" y="1690688"/>
            <a:ext cx="3636818" cy="1766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285292-F3D0-B349-9C9A-F6A9C256C5A4}"/>
              </a:ext>
            </a:extLst>
          </p:cNvPr>
          <p:cNvSpPr txBox="1"/>
          <p:nvPr/>
        </p:nvSpPr>
        <p:spPr>
          <a:xfrm>
            <a:off x="3020290" y="6176963"/>
            <a:ext cx="5216237" cy="461665"/>
          </a:xfrm>
          <a:prstGeom prst="rect">
            <a:avLst/>
          </a:prstGeom>
          <a:noFill/>
        </p:spPr>
        <p:txBody>
          <a:bodyPr wrap="square" rtlCol="0">
            <a:spAutoFit/>
          </a:bodyPr>
          <a:lstStyle/>
          <a:p>
            <a:r>
              <a:rPr lang="en-US" sz="1200" dirty="0">
                <a:solidFill>
                  <a:srgbClr val="0622FF"/>
                </a:solidFill>
              </a:rPr>
              <a:t>*The density of states in an ensemble of many identical states with different initial conditions is constant along every trajectory in phase space.</a:t>
            </a:r>
          </a:p>
        </p:txBody>
      </p:sp>
    </p:spTree>
    <p:extLst>
      <p:ext uri="{BB962C8B-B14F-4D97-AF65-F5344CB8AC3E}">
        <p14:creationId xmlns:p14="http://schemas.microsoft.com/office/powerpoint/2010/main" val="417167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Phase Transitions in Complex Systems</a:t>
            </a:r>
            <a:br>
              <a:rPr lang="en-US" dirty="0"/>
            </a:br>
            <a:r>
              <a:rPr lang="en-US" sz="2700" dirty="0"/>
              <a:t>https://</a:t>
            </a:r>
            <a:r>
              <a:rPr lang="en-US" sz="2700" dirty="0" err="1"/>
              <a:t>theory.org</a:t>
            </a:r>
            <a:r>
              <a:rPr lang="en-US" sz="2700" dirty="0"/>
              <a:t>/complexity/</a:t>
            </a:r>
            <a:r>
              <a:rPr lang="en-US" sz="2700" dirty="0" err="1"/>
              <a:t>cdpt</a:t>
            </a:r>
            <a:r>
              <a:rPr lang="en-US" sz="2700" dirty="0"/>
              <a:t>/html/node5.html</a:t>
            </a:r>
          </a:p>
        </p:txBody>
      </p:sp>
      <p:pic>
        <p:nvPicPr>
          <p:cNvPr id="6" name="Content Placeholder 5" descr="img102.png"/>
          <p:cNvPicPr>
            <a:picLocks noGrp="1" noChangeAspect="1"/>
          </p:cNvPicPr>
          <p:nvPr>
            <p:ph sz="half" idx="2"/>
          </p:nvPr>
        </p:nvPicPr>
        <p:blipFill>
          <a:blip r:embed="rId2">
            <a:extLst>
              <a:ext uri="{28A0092B-C50C-407E-A947-70E740481C1C}">
                <a14:useLocalDpi xmlns:a14="http://schemas.microsoft.com/office/drawing/2010/main" val="0"/>
              </a:ext>
            </a:extLst>
          </a:blip>
          <a:srcRect t="-39430" b="-39430"/>
          <a:stretch>
            <a:fillRect/>
          </a:stretch>
        </p:blipFill>
        <p:spPr/>
      </p:pic>
      <p:grpSp>
        <p:nvGrpSpPr>
          <p:cNvPr id="23" name="Group 22">
            <a:extLst>
              <a:ext uri="{FF2B5EF4-FFF2-40B4-BE49-F238E27FC236}">
                <a16:creationId xmlns:a16="http://schemas.microsoft.com/office/drawing/2014/main" id="{68DBE52C-B004-464F-BC1D-4F38A30EA96F}"/>
              </a:ext>
            </a:extLst>
          </p:cNvPr>
          <p:cNvGrpSpPr/>
          <p:nvPr/>
        </p:nvGrpSpPr>
        <p:grpSpPr>
          <a:xfrm>
            <a:off x="298318" y="2352487"/>
            <a:ext cx="5497701" cy="3590794"/>
            <a:chOff x="-51879" y="2352487"/>
            <a:chExt cx="5497701" cy="3590794"/>
          </a:xfrm>
        </p:grpSpPr>
        <p:pic>
          <p:nvPicPr>
            <p:cNvPr id="19" name="Picture 18">
              <a:extLst>
                <a:ext uri="{FF2B5EF4-FFF2-40B4-BE49-F238E27FC236}">
                  <a16:creationId xmlns:a16="http://schemas.microsoft.com/office/drawing/2014/main" id="{056B4413-54D3-124E-B732-1659D4C97E7A}"/>
                </a:ext>
              </a:extLst>
            </p:cNvPr>
            <p:cNvPicPr>
              <a:picLocks noChangeAspect="1"/>
            </p:cNvPicPr>
            <p:nvPr/>
          </p:nvPicPr>
          <p:blipFill>
            <a:blip r:embed="rId3"/>
            <a:stretch>
              <a:fillRect/>
            </a:stretch>
          </p:blipFill>
          <p:spPr>
            <a:xfrm>
              <a:off x="-51879" y="2352487"/>
              <a:ext cx="5497701" cy="3091234"/>
            </a:xfrm>
            <a:prstGeom prst="rect">
              <a:avLst/>
            </a:prstGeom>
          </p:spPr>
        </p:pic>
        <p:sp>
          <p:nvSpPr>
            <p:cNvPr id="7" name="TextBox 6">
              <a:extLst>
                <a:ext uri="{FF2B5EF4-FFF2-40B4-BE49-F238E27FC236}">
                  <a16:creationId xmlns:a16="http://schemas.microsoft.com/office/drawing/2014/main" id="{E0FC67F2-48B7-0945-8205-1059A3865CFD}"/>
                </a:ext>
              </a:extLst>
            </p:cNvPr>
            <p:cNvSpPr txBox="1"/>
            <p:nvPr/>
          </p:nvSpPr>
          <p:spPr>
            <a:xfrm>
              <a:off x="361545" y="4772828"/>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a:t>
              </a:r>
            </a:p>
          </p:txBody>
        </p:sp>
        <p:sp>
          <p:nvSpPr>
            <p:cNvPr id="8" name="TextBox 7">
              <a:extLst>
                <a:ext uri="{FF2B5EF4-FFF2-40B4-BE49-F238E27FC236}">
                  <a16:creationId xmlns:a16="http://schemas.microsoft.com/office/drawing/2014/main" id="{E5B25DC4-9714-2B43-A9F4-546D1FCAAB52}"/>
                </a:ext>
              </a:extLst>
            </p:cNvPr>
            <p:cNvSpPr txBox="1"/>
            <p:nvPr/>
          </p:nvSpPr>
          <p:spPr>
            <a:xfrm>
              <a:off x="1668271" y="4403496"/>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II</a:t>
              </a:r>
            </a:p>
          </p:txBody>
        </p:sp>
        <p:sp>
          <p:nvSpPr>
            <p:cNvPr id="9" name="TextBox 8">
              <a:extLst>
                <a:ext uri="{FF2B5EF4-FFF2-40B4-BE49-F238E27FC236}">
                  <a16:creationId xmlns:a16="http://schemas.microsoft.com/office/drawing/2014/main" id="{B9963B74-6606-A443-8AD6-672163A827E9}"/>
                </a:ext>
              </a:extLst>
            </p:cNvPr>
            <p:cNvSpPr txBox="1"/>
            <p:nvPr/>
          </p:nvSpPr>
          <p:spPr>
            <a:xfrm>
              <a:off x="3103934" y="5573949"/>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IV</a:t>
              </a:r>
            </a:p>
          </p:txBody>
        </p:sp>
        <p:sp>
          <p:nvSpPr>
            <p:cNvPr id="10" name="TextBox 9">
              <a:extLst>
                <a:ext uri="{FF2B5EF4-FFF2-40B4-BE49-F238E27FC236}">
                  <a16:creationId xmlns:a16="http://schemas.microsoft.com/office/drawing/2014/main" id="{F79E12DC-CD6E-4644-BBA1-C4BA2A857C2A}"/>
                </a:ext>
              </a:extLst>
            </p:cNvPr>
            <p:cNvSpPr txBox="1"/>
            <p:nvPr/>
          </p:nvSpPr>
          <p:spPr>
            <a:xfrm>
              <a:off x="3679059" y="4218830"/>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III</a:t>
              </a:r>
            </a:p>
          </p:txBody>
        </p:sp>
        <p:cxnSp>
          <p:nvCxnSpPr>
            <p:cNvPr id="11" name="Straight Arrow Connector 10">
              <a:extLst>
                <a:ext uri="{FF2B5EF4-FFF2-40B4-BE49-F238E27FC236}">
                  <a16:creationId xmlns:a16="http://schemas.microsoft.com/office/drawing/2014/main" id="{B6CF7E90-A67D-274F-BECA-37ED5B73287B}"/>
                </a:ext>
              </a:extLst>
            </p:cNvPr>
            <p:cNvCxnSpPr>
              <a:cxnSpLocks/>
            </p:cNvCxnSpPr>
            <p:nvPr/>
          </p:nvCxnSpPr>
          <p:spPr>
            <a:xfrm flipH="1" flipV="1">
              <a:off x="2558350" y="4403496"/>
              <a:ext cx="783912" cy="108290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E9A318-3069-3C45-9971-B19BD58D036F}"/>
                </a:ext>
              </a:extLst>
            </p:cNvPr>
            <p:cNvCxnSpPr>
              <a:cxnSpLocks/>
            </p:cNvCxnSpPr>
            <p:nvPr/>
          </p:nvCxnSpPr>
          <p:spPr>
            <a:xfrm flipV="1">
              <a:off x="741509" y="4387334"/>
              <a:ext cx="416082" cy="34281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1B3E18F-ED1B-CE4F-AFBA-F9AD537C6E62}"/>
              </a:ext>
            </a:extLst>
          </p:cNvPr>
          <p:cNvSpPr txBox="1"/>
          <p:nvPr/>
        </p:nvSpPr>
        <p:spPr>
          <a:xfrm>
            <a:off x="5877017" y="5814874"/>
            <a:ext cx="4332303" cy="369332"/>
          </a:xfrm>
          <a:prstGeom prst="rect">
            <a:avLst/>
          </a:prstGeom>
          <a:noFill/>
        </p:spPr>
        <p:txBody>
          <a:bodyPr wrap="square" rtlCol="0">
            <a:spAutoFit/>
          </a:bodyPr>
          <a:lstStyle/>
          <a:p>
            <a:pPr algn="ctr"/>
            <a:r>
              <a:rPr lang="en-US">
                <a:solidFill>
                  <a:srgbClr val="0F2EFF"/>
                </a:solidFill>
              </a:rPr>
              <a:t>(To be Discussed Later)</a:t>
            </a:r>
            <a:endParaRPr lang="en-US" dirty="0">
              <a:solidFill>
                <a:srgbClr val="0F2EFF"/>
              </a:solidFill>
            </a:endParaRPr>
          </a:p>
        </p:txBody>
      </p:sp>
    </p:spTree>
    <p:extLst>
      <p:ext uri="{BB962C8B-B14F-4D97-AF65-F5344CB8AC3E}">
        <p14:creationId xmlns:p14="http://schemas.microsoft.com/office/powerpoint/2010/main" val="1756732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E6E5C9-8425-AE4A-86EC-84295D4A73DC}"/>
              </a:ext>
            </a:extLst>
          </p:cNvPr>
          <p:cNvSpPr>
            <a:spLocks noGrp="1"/>
          </p:cNvSpPr>
          <p:nvPr>
            <p:ph type="title"/>
          </p:nvPr>
        </p:nvSpPr>
        <p:spPr/>
        <p:txBody>
          <a:bodyPr/>
          <a:lstStyle/>
          <a:p>
            <a:r>
              <a:rPr lang="en-US" dirty="0"/>
              <a:t>Digression:  Edge of Chaos</a:t>
            </a:r>
          </a:p>
        </p:txBody>
      </p:sp>
      <p:sp>
        <p:nvSpPr>
          <p:cNvPr id="3" name="Content Placeholder 2">
            <a:extLst>
              <a:ext uri="{FF2B5EF4-FFF2-40B4-BE49-F238E27FC236}">
                <a16:creationId xmlns:a16="http://schemas.microsoft.com/office/drawing/2014/main" id="{8C9F6ECB-AD51-FF4A-81BD-C9B07E633901}"/>
              </a:ext>
            </a:extLst>
          </p:cNvPr>
          <p:cNvSpPr>
            <a:spLocks noGrp="1"/>
          </p:cNvSpPr>
          <p:nvPr>
            <p:ph idx="1"/>
          </p:nvPr>
        </p:nvSpPr>
        <p:spPr/>
        <p:txBody>
          <a:bodyPr>
            <a:normAutofit/>
          </a:bodyPr>
          <a:lstStyle/>
          <a:p>
            <a:r>
              <a:rPr lang="en-US" sz="2000" dirty="0"/>
              <a:t>In the sciences in general, the phrase </a:t>
            </a:r>
            <a:r>
              <a:rPr lang="en-US" sz="2000" dirty="0">
                <a:solidFill>
                  <a:srgbClr val="002BFF"/>
                </a:solidFill>
              </a:rPr>
              <a:t>Edge of Chaos </a:t>
            </a:r>
            <a:r>
              <a:rPr lang="en-US" sz="2000" dirty="0"/>
              <a:t>has come to refer to a metaphor that some physical, biological, economic and social systems operate in a </a:t>
            </a:r>
            <a:r>
              <a:rPr lang="en-US" sz="2000" dirty="0">
                <a:solidFill>
                  <a:srgbClr val="002BFF"/>
                </a:solidFill>
              </a:rPr>
              <a:t>region between order and either complete randomness or chaos, where the complexity is maximal</a:t>
            </a:r>
            <a:r>
              <a:rPr lang="en-US" sz="2000" dirty="0"/>
              <a:t>.</a:t>
            </a:r>
          </a:p>
          <a:p>
            <a:r>
              <a:rPr lang="en-US" sz="2000" dirty="0"/>
              <a:t>The generality and significance of the idea, however, has since been called into question by </a:t>
            </a:r>
            <a:r>
              <a:rPr lang="en-US" sz="2000" dirty="0">
                <a:solidFill>
                  <a:srgbClr val="0622FF"/>
                </a:solidFill>
              </a:rPr>
              <a:t>Melanie Mitchell </a:t>
            </a:r>
            <a:r>
              <a:rPr lang="en-US" sz="2000" dirty="0"/>
              <a:t>and others.</a:t>
            </a:r>
          </a:p>
          <a:p>
            <a:r>
              <a:rPr lang="en-US" sz="2000" dirty="0"/>
              <a:t>The phrase has also been borrowed by the </a:t>
            </a:r>
            <a:r>
              <a:rPr lang="en-US" sz="2000" dirty="0">
                <a:solidFill>
                  <a:srgbClr val="090BFF"/>
                </a:solidFill>
              </a:rPr>
              <a:t>business community </a:t>
            </a:r>
            <a:r>
              <a:rPr lang="en-US" sz="2000" dirty="0"/>
              <a:t>and is sometimes used inappropriately and in contexts that are far from the original scope of the meaning of the term.</a:t>
            </a:r>
          </a:p>
          <a:p>
            <a:r>
              <a:rPr lang="en-US" sz="2000" dirty="0">
                <a:solidFill>
                  <a:srgbClr val="002BFF"/>
                </a:solidFill>
              </a:rPr>
              <a:t>Stuart Kauffman </a:t>
            </a:r>
            <a:r>
              <a:rPr lang="en-US" sz="2000" dirty="0"/>
              <a:t>has studied mathematical models (“NK Model”)  of evolving systems in which the rate of evolution is maximized near the edge of chaos.</a:t>
            </a:r>
          </a:p>
          <a:p>
            <a:endParaRPr lang="en-US" sz="2000" dirty="0"/>
          </a:p>
        </p:txBody>
      </p:sp>
    </p:spTree>
    <p:extLst>
      <p:ext uri="{BB962C8B-B14F-4D97-AF65-F5344CB8AC3E}">
        <p14:creationId xmlns:p14="http://schemas.microsoft.com/office/powerpoint/2010/main" val="4017132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F9E0-94A1-984F-BD57-CD5D5D665C26}"/>
              </a:ext>
            </a:extLst>
          </p:cNvPr>
          <p:cNvSpPr>
            <a:spLocks noGrp="1"/>
          </p:cNvSpPr>
          <p:nvPr>
            <p:ph type="title"/>
          </p:nvPr>
        </p:nvSpPr>
        <p:spPr/>
        <p:txBody>
          <a:bodyPr/>
          <a:lstStyle/>
          <a:p>
            <a:r>
              <a:rPr lang="en-US" dirty="0"/>
              <a:t>Adaptation by Feedback to the Edge of Chaos</a:t>
            </a:r>
          </a:p>
        </p:txBody>
      </p:sp>
      <p:sp>
        <p:nvSpPr>
          <p:cNvPr id="5" name="Content Placeholder 4">
            <a:extLst>
              <a:ext uri="{FF2B5EF4-FFF2-40B4-BE49-F238E27FC236}">
                <a16:creationId xmlns:a16="http://schemas.microsoft.com/office/drawing/2014/main" id="{6BEC999A-5F13-1746-A76A-82543BEBAD1C}"/>
              </a:ext>
            </a:extLst>
          </p:cNvPr>
          <p:cNvSpPr>
            <a:spLocks noGrp="1"/>
          </p:cNvSpPr>
          <p:nvPr>
            <p:ph idx="1"/>
          </p:nvPr>
        </p:nvSpPr>
        <p:spPr/>
        <p:txBody>
          <a:bodyPr>
            <a:normAutofit/>
          </a:bodyPr>
          <a:lstStyle/>
          <a:p>
            <a:r>
              <a:rPr lang="en-US" sz="2000" dirty="0"/>
              <a:t>Adaptation plays a vital role for all living organisms and systems. </a:t>
            </a:r>
          </a:p>
          <a:p>
            <a:r>
              <a:rPr lang="en-US" sz="2000" dirty="0"/>
              <a:t>All of them are constantly changing their inner properties to better fit in the current environment. </a:t>
            </a:r>
          </a:p>
          <a:p>
            <a:r>
              <a:rPr lang="en-US" sz="2000" dirty="0"/>
              <a:t>The most important instruments for the adaptation are the </a:t>
            </a:r>
            <a:r>
              <a:rPr lang="en-US" sz="2000" dirty="0">
                <a:solidFill>
                  <a:srgbClr val="0622FF"/>
                </a:solidFill>
              </a:rPr>
              <a:t>self-adjusting parameters</a:t>
            </a:r>
            <a:r>
              <a:rPr lang="en-US" sz="2000" dirty="0"/>
              <a:t> inherent for many natural systems. </a:t>
            </a:r>
          </a:p>
          <a:p>
            <a:r>
              <a:rPr lang="en-US" sz="2000" dirty="0"/>
              <a:t>The prominent feature of systems with self-adjusting parameters is an </a:t>
            </a:r>
            <a:r>
              <a:rPr lang="en-US" sz="2000" dirty="0">
                <a:solidFill>
                  <a:srgbClr val="0622FF"/>
                </a:solidFill>
              </a:rPr>
              <a:t>ability to avoid chaos (uncontrolled evolution)</a:t>
            </a:r>
            <a:r>
              <a:rPr lang="en-US" sz="2000" dirty="0"/>
              <a:t>. </a:t>
            </a:r>
          </a:p>
          <a:p>
            <a:r>
              <a:rPr lang="en-US" sz="2000" dirty="0"/>
              <a:t>The name for this phenomenon is "</a:t>
            </a:r>
            <a:r>
              <a:rPr lang="en-US" sz="2000" dirty="0">
                <a:solidFill>
                  <a:srgbClr val="090BFF"/>
                </a:solidFill>
              </a:rPr>
              <a:t>Adaptation to the edge of chaos</a:t>
            </a:r>
            <a:r>
              <a:rPr lang="en-US" sz="2000" dirty="0"/>
              <a:t>". </a:t>
            </a:r>
          </a:p>
          <a:p>
            <a:r>
              <a:rPr lang="en-US" sz="2000" dirty="0"/>
              <a:t>Adaptation to the edge of chaos refers to the idea that many complex adaptive systems (CAS) seem to intuitively evolve toward a regime near the boundary between chaos and order.</a:t>
            </a:r>
          </a:p>
          <a:p>
            <a:r>
              <a:rPr lang="en-US" sz="2000" dirty="0"/>
              <a:t>Physics has shown that edge of chaos is the optimal settings for control of a system. </a:t>
            </a:r>
          </a:p>
          <a:p>
            <a:r>
              <a:rPr lang="en-US" sz="2000" dirty="0">
                <a:solidFill>
                  <a:srgbClr val="0622FF"/>
                </a:solidFill>
              </a:rPr>
              <a:t>It is also an optional setting that can influence the ability of a physical system to perform primitive functions for computation</a:t>
            </a:r>
            <a:r>
              <a:rPr lang="en-US" sz="2000" dirty="0"/>
              <a:t>.</a:t>
            </a:r>
          </a:p>
          <a:p>
            <a:endParaRPr lang="en-US" sz="2000" dirty="0"/>
          </a:p>
        </p:txBody>
      </p:sp>
    </p:spTree>
    <p:extLst>
      <p:ext uri="{BB962C8B-B14F-4D97-AF65-F5344CB8AC3E}">
        <p14:creationId xmlns:p14="http://schemas.microsoft.com/office/powerpoint/2010/main" val="669054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5946F-0DF0-3445-8632-1305B9D142EA}"/>
              </a:ext>
            </a:extLst>
          </p:cNvPr>
          <p:cNvSpPr>
            <a:spLocks noGrp="1"/>
          </p:cNvSpPr>
          <p:nvPr>
            <p:ph type="title"/>
          </p:nvPr>
        </p:nvSpPr>
        <p:spPr/>
        <p:txBody>
          <a:bodyPr>
            <a:normAutofit/>
          </a:bodyPr>
          <a:lstStyle/>
          <a:p>
            <a:r>
              <a:rPr lang="en-US" sz="3600" dirty="0"/>
              <a:t>Adaptation in Complex Adaptive Systems (CAS)</a:t>
            </a:r>
          </a:p>
        </p:txBody>
      </p:sp>
      <p:sp>
        <p:nvSpPr>
          <p:cNvPr id="6" name="Content Placeholder 5">
            <a:extLst>
              <a:ext uri="{FF2B5EF4-FFF2-40B4-BE49-F238E27FC236}">
                <a16:creationId xmlns:a16="http://schemas.microsoft.com/office/drawing/2014/main" id="{AD7073CC-21E5-644F-9B6C-730EB4D71E6A}"/>
              </a:ext>
            </a:extLst>
          </p:cNvPr>
          <p:cNvSpPr>
            <a:spLocks noGrp="1"/>
          </p:cNvSpPr>
          <p:nvPr>
            <p:ph idx="1"/>
          </p:nvPr>
        </p:nvSpPr>
        <p:spPr/>
        <p:txBody>
          <a:bodyPr>
            <a:noAutofit/>
          </a:bodyPr>
          <a:lstStyle/>
          <a:p>
            <a:r>
              <a:rPr lang="en-US" sz="1800" dirty="0"/>
              <a:t>In CAS, coevolution generally occurs near the edge of chaos, and a balance should be maintained between flexibility and stability to avoid structural failure.</a:t>
            </a:r>
          </a:p>
          <a:p>
            <a:r>
              <a:rPr lang="en-US" sz="1800" dirty="0"/>
              <a:t>As a response to coping with turbulent environments; </a:t>
            </a:r>
          </a:p>
          <a:p>
            <a:pPr lvl="1"/>
            <a:r>
              <a:rPr lang="en-US" sz="1800" dirty="0">
                <a:solidFill>
                  <a:srgbClr val="0622FF"/>
                </a:solidFill>
              </a:rPr>
              <a:t>CAS can bring out flexibility, creativity, agility, and innovation near the edge of chaos </a:t>
            </a:r>
          </a:p>
          <a:p>
            <a:pPr lvl="1"/>
            <a:r>
              <a:rPr lang="en-US" sz="1800" dirty="0">
                <a:solidFill>
                  <a:srgbClr val="0622FF"/>
                </a:solidFill>
              </a:rPr>
              <a:t>Provided the network structures have sufficient decentralized, non-hierarchical network architectures</a:t>
            </a:r>
            <a:r>
              <a:rPr lang="en-US" sz="1800" dirty="0"/>
              <a:t>.</a:t>
            </a:r>
          </a:p>
          <a:p>
            <a:r>
              <a:rPr lang="en-US" sz="1800" dirty="0"/>
              <a:t>Because of the importance of adaptation in many natural systems, adaptation to the edge of the chaos takes a prominent position in many scientific researches. </a:t>
            </a:r>
          </a:p>
          <a:p>
            <a:r>
              <a:rPr lang="en-US" sz="1800" dirty="0"/>
              <a:t>Physicists demonstrated that adaptation to a state at the boundary of chaos and order occurs in population of </a:t>
            </a:r>
            <a:r>
              <a:rPr lang="en-US" sz="1800" dirty="0">
                <a:solidFill>
                  <a:srgbClr val="002BFF"/>
                </a:solidFill>
              </a:rPr>
              <a:t>cellular automata rules </a:t>
            </a:r>
            <a:r>
              <a:rPr lang="en-US" sz="1800" dirty="0"/>
              <a:t>which optimize the performance of a </a:t>
            </a:r>
            <a:r>
              <a:rPr lang="en-US" sz="1800" dirty="0">
                <a:solidFill>
                  <a:srgbClr val="0622FF"/>
                </a:solidFill>
              </a:rPr>
              <a:t>genetic algorithm </a:t>
            </a:r>
            <a:r>
              <a:rPr lang="en-US" sz="1800" dirty="0"/>
              <a:t>(to be discussed later)</a:t>
            </a:r>
          </a:p>
          <a:p>
            <a:r>
              <a:rPr lang="en-US" sz="1800" dirty="0"/>
              <a:t>Another example of this phenomenon is the </a:t>
            </a:r>
            <a:r>
              <a:rPr lang="en-US" sz="1800" dirty="0">
                <a:solidFill>
                  <a:srgbClr val="090BFF"/>
                </a:solidFill>
              </a:rPr>
              <a:t>self-organized criticality (SOC) </a:t>
            </a:r>
            <a:r>
              <a:rPr lang="en-US" sz="1800" dirty="0"/>
              <a:t>in </a:t>
            </a:r>
            <a:r>
              <a:rPr lang="en-US" sz="1800" dirty="0">
                <a:solidFill>
                  <a:srgbClr val="0622FF"/>
                </a:solidFill>
              </a:rPr>
              <a:t>avalanche and earthquake models </a:t>
            </a:r>
            <a:r>
              <a:rPr lang="en-US" sz="1800" dirty="0"/>
              <a:t>(to be discussed)</a:t>
            </a:r>
          </a:p>
          <a:p>
            <a:r>
              <a:rPr lang="en-US" sz="1800" dirty="0"/>
              <a:t>Self-adjusting logistic map dynamics exhibit adaptation to the edge of chaos. </a:t>
            </a:r>
          </a:p>
        </p:txBody>
      </p:sp>
    </p:spTree>
    <p:extLst>
      <p:ext uri="{BB962C8B-B14F-4D97-AF65-F5344CB8AC3E}">
        <p14:creationId xmlns:p14="http://schemas.microsoft.com/office/powerpoint/2010/main" val="3852723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9723A0-244A-9B4A-AE0D-53EE00AFCFA6}"/>
              </a:ext>
            </a:extLst>
          </p:cNvPr>
          <p:cNvSpPr>
            <a:spLocks noGrp="1"/>
          </p:cNvSpPr>
          <p:nvPr>
            <p:ph type="title"/>
          </p:nvPr>
        </p:nvSpPr>
        <p:spPr/>
        <p:txBody>
          <a:bodyPr/>
          <a:lstStyle/>
          <a:p>
            <a:r>
              <a:rPr lang="en-US" dirty="0"/>
              <a:t>Example of Negative Feedback</a:t>
            </a:r>
          </a:p>
        </p:txBody>
      </p:sp>
      <p:sp>
        <p:nvSpPr>
          <p:cNvPr id="5" name="Content Placeholder 4">
            <a:extLst>
              <a:ext uri="{FF2B5EF4-FFF2-40B4-BE49-F238E27FC236}">
                <a16:creationId xmlns:a16="http://schemas.microsoft.com/office/drawing/2014/main" id="{D7126F04-44FF-6F4A-8E90-66F77644580A}"/>
              </a:ext>
            </a:extLst>
          </p:cNvPr>
          <p:cNvSpPr>
            <a:spLocks noGrp="1"/>
          </p:cNvSpPr>
          <p:nvPr>
            <p:ph sz="half" idx="1"/>
          </p:nvPr>
        </p:nvSpPr>
        <p:spPr>
          <a:xfrm>
            <a:off x="622998" y="1825625"/>
            <a:ext cx="6229978" cy="4615368"/>
          </a:xfrm>
        </p:spPr>
        <p:txBody>
          <a:bodyPr>
            <a:normAutofit/>
          </a:bodyPr>
          <a:lstStyle/>
          <a:p>
            <a:r>
              <a:rPr lang="en-US" sz="1800" dirty="0"/>
              <a:t>As an example of </a:t>
            </a:r>
            <a:r>
              <a:rPr lang="en-US" sz="1800" dirty="0">
                <a:solidFill>
                  <a:srgbClr val="0622FF"/>
                </a:solidFill>
              </a:rPr>
              <a:t>negative feedback</a:t>
            </a:r>
            <a:r>
              <a:rPr lang="en-US" sz="1800" dirty="0"/>
              <a:t>, the diagram might represent a </a:t>
            </a:r>
            <a:r>
              <a:rPr lang="en-US" sz="1800" dirty="0">
                <a:solidFill>
                  <a:srgbClr val="0622FF"/>
                </a:solidFill>
              </a:rPr>
              <a:t>cruise control system in a car</a:t>
            </a:r>
            <a:r>
              <a:rPr lang="en-US" sz="1800" dirty="0"/>
              <a:t>, for example, that matches a target speed such as the speed limit. </a:t>
            </a:r>
          </a:p>
          <a:p>
            <a:r>
              <a:rPr lang="en-US" sz="1800" dirty="0"/>
              <a:t>The controlled system is the car; its input includes the combined torque from the engine and from the changing slope of the road (the disturbance). </a:t>
            </a:r>
          </a:p>
          <a:p>
            <a:r>
              <a:rPr lang="en-US" sz="1800" dirty="0"/>
              <a:t>The </a:t>
            </a:r>
            <a:r>
              <a:rPr lang="en-US" sz="1800" dirty="0">
                <a:solidFill>
                  <a:srgbClr val="002BFF"/>
                </a:solidFill>
              </a:rPr>
              <a:t>car's speed (status) is measured by a speedometer.</a:t>
            </a:r>
          </a:p>
          <a:p>
            <a:r>
              <a:rPr lang="en-US" sz="1800" dirty="0"/>
              <a:t> The </a:t>
            </a:r>
            <a:r>
              <a:rPr lang="en-US" sz="1800" dirty="0">
                <a:solidFill>
                  <a:srgbClr val="002BFF"/>
                </a:solidFill>
              </a:rPr>
              <a:t>error signal is the departure of the speed as measured by the speedometer from the target speed (set point). </a:t>
            </a:r>
          </a:p>
          <a:p>
            <a:r>
              <a:rPr lang="en-US" sz="1800" dirty="0"/>
              <a:t>This measured error is interpreted by the controller to adjust the accelerator, commanding the fuel flow to the engine (the effector). </a:t>
            </a:r>
          </a:p>
          <a:p>
            <a:r>
              <a:rPr lang="en-US" sz="1800" dirty="0"/>
              <a:t>The resulting change in engine torque, the feedback, combines with the torque exerted by the changing road grade to reduce the error in speed, minimizing the road disturbance.</a:t>
            </a:r>
          </a:p>
        </p:txBody>
      </p:sp>
      <p:pic>
        <p:nvPicPr>
          <p:cNvPr id="7" name="Content Placeholder 6">
            <a:extLst>
              <a:ext uri="{FF2B5EF4-FFF2-40B4-BE49-F238E27FC236}">
                <a16:creationId xmlns:a16="http://schemas.microsoft.com/office/drawing/2014/main" id="{7C805320-002C-6849-9CCB-5727438B6384}"/>
              </a:ext>
            </a:extLst>
          </p:cNvPr>
          <p:cNvPicPr>
            <a:picLocks noGrp="1" noChangeAspect="1"/>
          </p:cNvPicPr>
          <p:nvPr>
            <p:ph sz="half" idx="2"/>
          </p:nvPr>
        </p:nvPicPr>
        <p:blipFill>
          <a:blip r:embed="rId2"/>
          <a:stretch>
            <a:fillRect/>
          </a:stretch>
        </p:blipFill>
        <p:spPr>
          <a:xfrm>
            <a:off x="6782636" y="1989303"/>
            <a:ext cx="4862565" cy="1882084"/>
          </a:xfrm>
          <a:prstGeom prst="rect">
            <a:avLst/>
          </a:prstGeom>
        </p:spPr>
      </p:pic>
      <p:sp>
        <p:nvSpPr>
          <p:cNvPr id="8" name="TextBox 7">
            <a:extLst>
              <a:ext uri="{FF2B5EF4-FFF2-40B4-BE49-F238E27FC236}">
                <a16:creationId xmlns:a16="http://schemas.microsoft.com/office/drawing/2014/main" id="{CCA833C2-22D8-3E41-93C5-50A4FC2094A6}"/>
              </a:ext>
            </a:extLst>
          </p:cNvPr>
          <p:cNvSpPr txBox="1"/>
          <p:nvPr/>
        </p:nvSpPr>
        <p:spPr>
          <a:xfrm>
            <a:off x="6852976" y="4561952"/>
            <a:ext cx="4652387" cy="646331"/>
          </a:xfrm>
          <a:prstGeom prst="rect">
            <a:avLst/>
          </a:prstGeom>
          <a:noFill/>
        </p:spPr>
        <p:txBody>
          <a:bodyPr wrap="square" rtlCol="0">
            <a:spAutoFit/>
          </a:bodyPr>
          <a:lstStyle/>
          <a:p>
            <a:r>
              <a:rPr lang="en-US" dirty="0"/>
              <a:t> A feedback loop for a </a:t>
            </a:r>
            <a:r>
              <a:rPr lang="en-US" dirty="0">
                <a:solidFill>
                  <a:srgbClr val="0622FF"/>
                </a:solidFill>
              </a:rPr>
              <a:t>negative feedback </a:t>
            </a:r>
            <a:r>
              <a:rPr lang="en-US" dirty="0"/>
              <a:t>system</a:t>
            </a:r>
          </a:p>
          <a:p>
            <a:pPr algn="ctr"/>
            <a:r>
              <a:rPr lang="en-US" dirty="0"/>
              <a:t>(dampens fluctuations)</a:t>
            </a:r>
          </a:p>
        </p:txBody>
      </p:sp>
    </p:spTree>
    <p:extLst>
      <p:ext uri="{BB962C8B-B14F-4D97-AF65-F5344CB8AC3E}">
        <p14:creationId xmlns:p14="http://schemas.microsoft.com/office/powerpoint/2010/main" val="1541714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FEFFED-F0AA-C14D-B9DC-0147E3B88316}"/>
              </a:ext>
            </a:extLst>
          </p:cNvPr>
          <p:cNvSpPr>
            <a:spLocks noGrp="1"/>
          </p:cNvSpPr>
          <p:nvPr>
            <p:ph type="title"/>
          </p:nvPr>
        </p:nvSpPr>
        <p:spPr/>
        <p:txBody>
          <a:bodyPr>
            <a:normAutofit/>
          </a:bodyPr>
          <a:lstStyle/>
          <a:p>
            <a:r>
              <a:rPr lang="en-US" dirty="0"/>
              <a:t>Examples of Positive Feedback:</a:t>
            </a:r>
            <a:br>
              <a:rPr lang="en-US" dirty="0"/>
            </a:br>
            <a:r>
              <a:rPr lang="en-US" sz="3100" dirty="0"/>
              <a:t>https://</a:t>
            </a:r>
            <a:r>
              <a:rPr lang="en-US" sz="3100" dirty="0" err="1"/>
              <a:t>en.wikipedia.org</a:t>
            </a:r>
            <a:r>
              <a:rPr lang="en-US" sz="3100" dirty="0"/>
              <a:t>/wiki/</a:t>
            </a:r>
            <a:r>
              <a:rPr lang="en-US" sz="3100" dirty="0" err="1"/>
              <a:t>Positive_feedback</a:t>
            </a:r>
            <a:endParaRPr lang="en-US" sz="3100" dirty="0"/>
          </a:p>
        </p:txBody>
      </p:sp>
      <p:pic>
        <p:nvPicPr>
          <p:cNvPr id="7" name="Picture 6">
            <a:extLst>
              <a:ext uri="{FF2B5EF4-FFF2-40B4-BE49-F238E27FC236}">
                <a16:creationId xmlns:a16="http://schemas.microsoft.com/office/drawing/2014/main" id="{41C3E42A-BD59-C545-98D0-51EC95F8CA24}"/>
              </a:ext>
            </a:extLst>
          </p:cNvPr>
          <p:cNvPicPr>
            <a:picLocks noChangeAspect="1"/>
          </p:cNvPicPr>
          <p:nvPr/>
        </p:nvPicPr>
        <p:blipFill>
          <a:blip r:embed="rId2"/>
          <a:stretch>
            <a:fillRect/>
          </a:stretch>
        </p:blipFill>
        <p:spPr>
          <a:xfrm>
            <a:off x="631342" y="1875514"/>
            <a:ext cx="2773195" cy="4412304"/>
          </a:xfrm>
          <a:prstGeom prst="rect">
            <a:avLst/>
          </a:prstGeom>
        </p:spPr>
      </p:pic>
      <p:pic>
        <p:nvPicPr>
          <p:cNvPr id="9" name="Picture 8">
            <a:extLst>
              <a:ext uri="{FF2B5EF4-FFF2-40B4-BE49-F238E27FC236}">
                <a16:creationId xmlns:a16="http://schemas.microsoft.com/office/drawing/2014/main" id="{3B954D57-25FF-314C-BF5F-93D0B9BCC3CC}"/>
              </a:ext>
            </a:extLst>
          </p:cNvPr>
          <p:cNvPicPr>
            <a:picLocks noChangeAspect="1"/>
          </p:cNvPicPr>
          <p:nvPr/>
        </p:nvPicPr>
        <p:blipFill>
          <a:blip r:embed="rId3"/>
          <a:stretch>
            <a:fillRect/>
          </a:stretch>
        </p:blipFill>
        <p:spPr>
          <a:xfrm>
            <a:off x="3983332" y="1875514"/>
            <a:ext cx="3797300" cy="4343400"/>
          </a:xfrm>
          <a:prstGeom prst="rect">
            <a:avLst/>
          </a:prstGeom>
        </p:spPr>
      </p:pic>
      <p:pic>
        <p:nvPicPr>
          <p:cNvPr id="11" name="Picture 10">
            <a:extLst>
              <a:ext uri="{FF2B5EF4-FFF2-40B4-BE49-F238E27FC236}">
                <a16:creationId xmlns:a16="http://schemas.microsoft.com/office/drawing/2014/main" id="{70C231DC-2482-3F4B-82C7-7D8DE00E6CA5}"/>
              </a:ext>
            </a:extLst>
          </p:cNvPr>
          <p:cNvPicPr>
            <a:picLocks noChangeAspect="1"/>
          </p:cNvPicPr>
          <p:nvPr/>
        </p:nvPicPr>
        <p:blipFill>
          <a:blip r:embed="rId4"/>
          <a:stretch>
            <a:fillRect/>
          </a:stretch>
        </p:blipFill>
        <p:spPr>
          <a:xfrm>
            <a:off x="8405839" y="1784233"/>
            <a:ext cx="3196010" cy="4525962"/>
          </a:xfrm>
          <a:prstGeom prst="rect">
            <a:avLst/>
          </a:prstGeom>
        </p:spPr>
      </p:pic>
    </p:spTree>
    <p:extLst>
      <p:ext uri="{BB962C8B-B14F-4D97-AF65-F5344CB8AC3E}">
        <p14:creationId xmlns:p14="http://schemas.microsoft.com/office/powerpoint/2010/main" val="3111262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B537-8575-E54F-B453-116FC5B4B368}"/>
              </a:ext>
            </a:extLst>
          </p:cNvPr>
          <p:cNvSpPr>
            <a:spLocks noGrp="1"/>
          </p:cNvSpPr>
          <p:nvPr>
            <p:ph type="title"/>
          </p:nvPr>
        </p:nvSpPr>
        <p:spPr/>
        <p:txBody>
          <a:bodyPr/>
          <a:lstStyle/>
          <a:p>
            <a:r>
              <a:rPr lang="en-US" dirty="0"/>
              <a:t>Examples of Feedback: Biology</a:t>
            </a:r>
          </a:p>
        </p:txBody>
      </p:sp>
      <p:sp>
        <p:nvSpPr>
          <p:cNvPr id="3" name="Content Placeholder 2">
            <a:extLst>
              <a:ext uri="{FF2B5EF4-FFF2-40B4-BE49-F238E27FC236}">
                <a16:creationId xmlns:a16="http://schemas.microsoft.com/office/drawing/2014/main" id="{F1901EA9-AE64-2D4F-A73B-62EF167D8AD5}"/>
              </a:ext>
            </a:extLst>
          </p:cNvPr>
          <p:cNvSpPr>
            <a:spLocks noGrp="1"/>
          </p:cNvSpPr>
          <p:nvPr>
            <p:ph idx="1"/>
          </p:nvPr>
        </p:nvSpPr>
        <p:spPr/>
        <p:txBody>
          <a:bodyPr>
            <a:noAutofit/>
          </a:bodyPr>
          <a:lstStyle/>
          <a:p>
            <a:r>
              <a:rPr lang="en-US" sz="1800" dirty="0"/>
              <a:t>In biological systems such as organisms, ecosystems, or the biosphere, most parameters must stay under control within a narrow range around a certain optimal level under certain environmental conditions. </a:t>
            </a:r>
          </a:p>
          <a:p>
            <a:r>
              <a:rPr lang="en-US" sz="1800" dirty="0"/>
              <a:t>The deviation of the optimal value of the controlled parameter </a:t>
            </a:r>
            <a:r>
              <a:rPr lang="en-US" sz="1800" dirty="0">
                <a:solidFill>
                  <a:srgbClr val="0622FF"/>
                </a:solidFill>
              </a:rPr>
              <a:t>can result from the changes in internal and external environments</a:t>
            </a:r>
            <a:r>
              <a:rPr lang="en-US" sz="1800" dirty="0"/>
              <a:t>. </a:t>
            </a:r>
          </a:p>
          <a:p>
            <a:r>
              <a:rPr lang="en-US" sz="1800" dirty="0"/>
              <a:t>A change of some of the environmental conditions may also require change of that range to change for the system to function. </a:t>
            </a:r>
          </a:p>
          <a:p>
            <a:r>
              <a:rPr lang="en-US" sz="1800" dirty="0"/>
              <a:t>The value of the parameter to maintain is recorded by a reception system and conveyed to a regulation module via an information channel, an example of this is insulin oscillations. </a:t>
            </a:r>
          </a:p>
          <a:p>
            <a:r>
              <a:rPr lang="en-US" sz="1800" dirty="0"/>
              <a:t>Biological systems contain many types of regulatory circuits, both positive and negative. </a:t>
            </a:r>
          </a:p>
          <a:p>
            <a:r>
              <a:rPr lang="en-US" sz="1800" dirty="0"/>
              <a:t>As in other contexts, positive and negative do not imply that the feedback causes good or bad effects. </a:t>
            </a:r>
          </a:p>
          <a:p>
            <a:r>
              <a:rPr lang="en-US" sz="1800" dirty="0">
                <a:solidFill>
                  <a:srgbClr val="0622FF"/>
                </a:solidFill>
              </a:rPr>
              <a:t>A negative feedback loop is one that tends to slow down a process, whereas the positive feedback loop tends to accelerate it</a:t>
            </a:r>
            <a:r>
              <a:rPr lang="en-US" sz="1800" dirty="0"/>
              <a:t>. </a:t>
            </a:r>
          </a:p>
        </p:txBody>
      </p:sp>
    </p:spTree>
    <p:extLst>
      <p:ext uri="{BB962C8B-B14F-4D97-AF65-F5344CB8AC3E}">
        <p14:creationId xmlns:p14="http://schemas.microsoft.com/office/powerpoint/2010/main" val="932099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056C-7F69-3841-B230-59356DFB886B}"/>
              </a:ext>
            </a:extLst>
          </p:cNvPr>
          <p:cNvSpPr>
            <a:spLocks noGrp="1"/>
          </p:cNvSpPr>
          <p:nvPr>
            <p:ph type="title"/>
          </p:nvPr>
        </p:nvSpPr>
        <p:spPr/>
        <p:txBody>
          <a:bodyPr/>
          <a:lstStyle/>
          <a:p>
            <a:r>
              <a:rPr lang="en-US" dirty="0"/>
              <a:t>Examples of Positive Feedback:</a:t>
            </a:r>
            <a:br>
              <a:rPr lang="en-US" dirty="0"/>
            </a:br>
            <a:r>
              <a:rPr lang="en-US" dirty="0"/>
              <a:t>Immune System (COVID)</a:t>
            </a:r>
          </a:p>
        </p:txBody>
      </p:sp>
      <p:sp>
        <p:nvSpPr>
          <p:cNvPr id="5" name="Content Placeholder 4">
            <a:extLst>
              <a:ext uri="{FF2B5EF4-FFF2-40B4-BE49-F238E27FC236}">
                <a16:creationId xmlns:a16="http://schemas.microsoft.com/office/drawing/2014/main" id="{BAF03B6E-CE01-4F47-9DA8-84763DD02D05}"/>
              </a:ext>
            </a:extLst>
          </p:cNvPr>
          <p:cNvSpPr>
            <a:spLocks noGrp="1"/>
          </p:cNvSpPr>
          <p:nvPr>
            <p:ph idx="1"/>
          </p:nvPr>
        </p:nvSpPr>
        <p:spPr/>
        <p:txBody>
          <a:bodyPr>
            <a:normAutofit/>
          </a:bodyPr>
          <a:lstStyle/>
          <a:p>
            <a:r>
              <a:rPr lang="en-US" sz="2000" dirty="0"/>
              <a:t>A </a:t>
            </a:r>
            <a:r>
              <a:rPr lang="en-US" sz="2000" dirty="0">
                <a:solidFill>
                  <a:srgbClr val="090BFF"/>
                </a:solidFill>
              </a:rPr>
              <a:t>cytokine storm</a:t>
            </a:r>
            <a:r>
              <a:rPr lang="en-US" sz="2000" dirty="0"/>
              <a:t>, or </a:t>
            </a:r>
            <a:r>
              <a:rPr lang="en-US" sz="2000" dirty="0" err="1"/>
              <a:t>hypercytokinemia</a:t>
            </a:r>
            <a:r>
              <a:rPr lang="en-US" sz="2000" dirty="0"/>
              <a:t> is a potentially fatal immune reaction consisting of a positive feedback loop between cytokines and immune cells, with highly elevated levels of various cytokines. </a:t>
            </a:r>
          </a:p>
          <a:p>
            <a:pPr marL="0" indent="0">
              <a:buNone/>
            </a:pPr>
            <a:r>
              <a:rPr lang="en-US" sz="2000" dirty="0">
                <a:solidFill>
                  <a:srgbClr val="090BFF"/>
                </a:solidFill>
              </a:rPr>
              <a:t>Explanation (complex!):</a:t>
            </a:r>
          </a:p>
          <a:p>
            <a:r>
              <a:rPr lang="en-US" sz="2000" dirty="0"/>
              <a:t>In normal immune function, positive feedback loops can be utilized to enhance the action of B lymphocytes. </a:t>
            </a:r>
          </a:p>
          <a:p>
            <a:r>
              <a:rPr lang="en-US" sz="2000" dirty="0"/>
              <a:t>When a B cell binds its antibodies to an antigen and becomes activated, it begins releasing antibodies and secreting a complement protein called C3. </a:t>
            </a:r>
          </a:p>
          <a:p>
            <a:r>
              <a:rPr lang="en-US" sz="2000" dirty="0"/>
              <a:t>Both C3 and a B cell's antibodies can bind to a pathogen, and when a B cell has its antibodies bind to a pathogen with C3, it speeds up that B cell's secretion of more antibodies and more C3, thus creating a positive feedback loop.</a:t>
            </a:r>
          </a:p>
        </p:txBody>
      </p:sp>
    </p:spTree>
    <p:extLst>
      <p:ext uri="{BB962C8B-B14F-4D97-AF65-F5344CB8AC3E}">
        <p14:creationId xmlns:p14="http://schemas.microsoft.com/office/powerpoint/2010/main" val="1616788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056C-7F69-3841-B230-59356DFB886B}"/>
              </a:ext>
            </a:extLst>
          </p:cNvPr>
          <p:cNvSpPr>
            <a:spLocks noGrp="1"/>
          </p:cNvSpPr>
          <p:nvPr>
            <p:ph type="title"/>
          </p:nvPr>
        </p:nvSpPr>
        <p:spPr/>
        <p:txBody>
          <a:bodyPr/>
          <a:lstStyle/>
          <a:p>
            <a:r>
              <a:rPr lang="en-US" dirty="0"/>
              <a:t>Global Warming</a:t>
            </a:r>
          </a:p>
        </p:txBody>
      </p:sp>
      <p:sp>
        <p:nvSpPr>
          <p:cNvPr id="5" name="Content Placeholder 4">
            <a:extLst>
              <a:ext uri="{FF2B5EF4-FFF2-40B4-BE49-F238E27FC236}">
                <a16:creationId xmlns:a16="http://schemas.microsoft.com/office/drawing/2014/main" id="{BAF03B6E-CE01-4F47-9DA8-84763DD02D05}"/>
              </a:ext>
            </a:extLst>
          </p:cNvPr>
          <p:cNvSpPr>
            <a:spLocks noGrp="1"/>
          </p:cNvSpPr>
          <p:nvPr>
            <p:ph idx="1"/>
          </p:nvPr>
        </p:nvSpPr>
        <p:spPr/>
        <p:txBody>
          <a:bodyPr>
            <a:normAutofit/>
          </a:bodyPr>
          <a:lstStyle/>
          <a:p>
            <a:r>
              <a:rPr lang="en-US" sz="2000" dirty="0"/>
              <a:t>Climate "</a:t>
            </a:r>
            <a:r>
              <a:rPr lang="en-US" sz="2000" dirty="0" err="1"/>
              <a:t>forcings</a:t>
            </a:r>
            <a:r>
              <a:rPr lang="en-US" sz="2000" dirty="0"/>
              <a:t>" may push a climate system in the direction of warming or cooling</a:t>
            </a:r>
          </a:p>
          <a:p>
            <a:r>
              <a:rPr lang="en-US" sz="2000" dirty="0"/>
              <a:t>Increased atmospheric concentrations of greenhouse gases cause warming at the surface. </a:t>
            </a:r>
          </a:p>
          <a:p>
            <a:r>
              <a:rPr lang="en-US" sz="2000" dirty="0" err="1"/>
              <a:t>Forcings</a:t>
            </a:r>
            <a:r>
              <a:rPr lang="en-US" sz="2000" dirty="0"/>
              <a:t> are external to the climate system and feedbacks are internal processes of the system. </a:t>
            </a:r>
          </a:p>
          <a:p>
            <a:r>
              <a:rPr lang="en-US" sz="2000" dirty="0"/>
              <a:t>Some feedback mechanisms act in relative isolation to the rest of the climate system while others are tightly coupled. </a:t>
            </a:r>
          </a:p>
          <a:p>
            <a:r>
              <a:rPr lang="en-US" sz="2000" dirty="0" err="1"/>
              <a:t>Forcings</a:t>
            </a:r>
            <a:r>
              <a:rPr lang="en-US" sz="2000" dirty="0"/>
              <a:t>, feedbacks and the dynamics of the climate system determine how much and how fast the climate changes. </a:t>
            </a:r>
          </a:p>
          <a:p>
            <a:r>
              <a:rPr lang="en-US" sz="2000" dirty="0"/>
              <a:t>The main </a:t>
            </a:r>
            <a:r>
              <a:rPr lang="en-US" sz="2000" dirty="0">
                <a:solidFill>
                  <a:srgbClr val="090BFF"/>
                </a:solidFill>
              </a:rPr>
              <a:t>positive feedback </a:t>
            </a:r>
            <a:r>
              <a:rPr lang="en-US" sz="2000" dirty="0"/>
              <a:t>in global warming is the tendency of warming to </a:t>
            </a:r>
            <a:r>
              <a:rPr lang="en-US" sz="2000" dirty="0">
                <a:solidFill>
                  <a:srgbClr val="090BFF"/>
                </a:solidFill>
              </a:rPr>
              <a:t>increase the amount of water vapor in the atmosphere</a:t>
            </a:r>
            <a:r>
              <a:rPr lang="en-US" sz="2000" dirty="0"/>
              <a:t>, which in turn leads to further warming.</a:t>
            </a:r>
          </a:p>
          <a:p>
            <a:r>
              <a:rPr lang="en-US" sz="2000" dirty="0"/>
              <a:t> The main </a:t>
            </a:r>
            <a:r>
              <a:rPr lang="en-US" sz="2000" dirty="0">
                <a:solidFill>
                  <a:srgbClr val="090BFF"/>
                </a:solidFill>
              </a:rPr>
              <a:t>negative feedback </a:t>
            </a:r>
            <a:r>
              <a:rPr lang="en-US" sz="2000" dirty="0"/>
              <a:t>comes from the </a:t>
            </a:r>
            <a:r>
              <a:rPr lang="en-US" sz="2000" dirty="0">
                <a:solidFill>
                  <a:srgbClr val="090BFF"/>
                </a:solidFill>
              </a:rPr>
              <a:t>Stefan–Boltzmann law</a:t>
            </a:r>
            <a:r>
              <a:rPr lang="en-US" sz="2000" dirty="0"/>
              <a:t>, the amount of heat radiated from the Earth into space is proportional to the fourth power of the temperature of Earth's surface and atmosphere.</a:t>
            </a:r>
          </a:p>
        </p:txBody>
      </p:sp>
    </p:spTree>
    <p:extLst>
      <p:ext uri="{BB962C8B-B14F-4D97-AF65-F5344CB8AC3E}">
        <p14:creationId xmlns:p14="http://schemas.microsoft.com/office/powerpoint/2010/main" val="2334606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0F3F-3EF2-3A4B-9CDD-F1E6C6C3BD78}"/>
              </a:ext>
            </a:extLst>
          </p:cNvPr>
          <p:cNvSpPr>
            <a:spLocks noGrp="1"/>
          </p:cNvSpPr>
          <p:nvPr>
            <p:ph type="title"/>
          </p:nvPr>
        </p:nvSpPr>
        <p:spPr/>
        <p:txBody>
          <a:bodyPr/>
          <a:lstStyle/>
          <a:p>
            <a:r>
              <a:rPr lang="en-US" dirty="0"/>
              <a:t>Examples of Feedback: Climate Science</a:t>
            </a:r>
          </a:p>
        </p:txBody>
      </p:sp>
      <p:sp>
        <p:nvSpPr>
          <p:cNvPr id="3" name="Content Placeholder 2">
            <a:extLst>
              <a:ext uri="{FF2B5EF4-FFF2-40B4-BE49-F238E27FC236}">
                <a16:creationId xmlns:a16="http://schemas.microsoft.com/office/drawing/2014/main" id="{3828A77B-3060-734D-8F7E-356984573F40}"/>
              </a:ext>
            </a:extLst>
          </p:cNvPr>
          <p:cNvSpPr>
            <a:spLocks noGrp="1"/>
          </p:cNvSpPr>
          <p:nvPr>
            <p:ph sz="half" idx="1"/>
          </p:nvPr>
        </p:nvSpPr>
        <p:spPr>
          <a:xfrm>
            <a:off x="264136" y="1472010"/>
            <a:ext cx="6993312" cy="4351338"/>
          </a:xfrm>
        </p:spPr>
        <p:txBody>
          <a:bodyPr>
            <a:noAutofit/>
          </a:bodyPr>
          <a:lstStyle/>
          <a:p>
            <a:r>
              <a:rPr lang="en-US" sz="1800" dirty="0"/>
              <a:t>The climate system is characterized by strong positive and negative feedback loops between processes that affect the state of the atmosphere, ocean, and land. </a:t>
            </a:r>
          </a:p>
          <a:p>
            <a:r>
              <a:rPr lang="en-US" sz="1800" dirty="0"/>
              <a:t>A simple example is the </a:t>
            </a:r>
            <a:r>
              <a:rPr lang="en-US" sz="1800" dirty="0">
                <a:solidFill>
                  <a:srgbClr val="0622FF"/>
                </a:solidFill>
              </a:rPr>
              <a:t>ice–albedo positive feedback loop </a:t>
            </a:r>
            <a:r>
              <a:rPr lang="en-US" sz="1800" dirty="0"/>
              <a:t>whereby melting snow exposes more dark ground (</a:t>
            </a:r>
            <a:r>
              <a:rPr lang="en-US" sz="1800" dirty="0">
                <a:solidFill>
                  <a:srgbClr val="090BFF"/>
                </a:solidFill>
              </a:rPr>
              <a:t>of lower albedo, i.e., reflectivity</a:t>
            </a:r>
            <a:r>
              <a:rPr lang="en-US" sz="1800" dirty="0"/>
              <a:t>), which in turn absorbs heat and causes more snow to melt. </a:t>
            </a:r>
          </a:p>
          <a:p>
            <a:r>
              <a:rPr lang="en-US" sz="1800" dirty="0">
                <a:solidFill>
                  <a:srgbClr val="0622FF"/>
                </a:solidFill>
              </a:rPr>
              <a:t>Ice–albedo feedback is a positive feedback climate process where a change in the area of ice caps, glaciers, and sea ice alters the albedo (reflectivity) and surface temperature of a planet:</a:t>
            </a:r>
            <a:endParaRPr lang="en-US" sz="1800" dirty="0"/>
          </a:p>
          <a:p>
            <a:pPr lvl="1"/>
            <a:r>
              <a:rPr lang="en-US" sz="1600" dirty="0"/>
              <a:t>Ice is very reflective, therefore some of the solar energy is reflected back to space. </a:t>
            </a:r>
          </a:p>
          <a:p>
            <a:pPr lvl="1"/>
            <a:r>
              <a:rPr lang="en-US" sz="1600" dirty="0"/>
              <a:t>At higher latitudes, warmer temperatures melt the ice sheets.</a:t>
            </a:r>
          </a:p>
          <a:p>
            <a:pPr lvl="1"/>
            <a:r>
              <a:rPr lang="en-US" sz="1600" dirty="0"/>
              <a:t>However, if warm temperatures decrease the ice cover and the area is replaced by water or land, the albedo decreases. </a:t>
            </a:r>
          </a:p>
          <a:p>
            <a:pPr lvl="1"/>
            <a:r>
              <a:rPr lang="en-US" sz="1600" dirty="0"/>
              <a:t>This increases the amount of solar energy absorbed, leading to more warming.</a:t>
            </a:r>
          </a:p>
        </p:txBody>
      </p:sp>
      <p:pic>
        <p:nvPicPr>
          <p:cNvPr id="6" name="Content Placeholder 5">
            <a:extLst>
              <a:ext uri="{FF2B5EF4-FFF2-40B4-BE49-F238E27FC236}">
                <a16:creationId xmlns:a16="http://schemas.microsoft.com/office/drawing/2014/main" id="{9A52D298-B1B0-1C4C-AC3F-B2180FC91522}"/>
              </a:ext>
            </a:extLst>
          </p:cNvPr>
          <p:cNvPicPr>
            <a:picLocks noGrp="1" noChangeAspect="1"/>
          </p:cNvPicPr>
          <p:nvPr>
            <p:ph sz="half" idx="2"/>
          </p:nvPr>
        </p:nvPicPr>
        <p:blipFill>
          <a:blip r:embed="rId2"/>
          <a:stretch>
            <a:fillRect/>
          </a:stretch>
        </p:blipFill>
        <p:spPr>
          <a:xfrm>
            <a:off x="7831511" y="1253331"/>
            <a:ext cx="3993230" cy="4351338"/>
          </a:xfrm>
        </p:spPr>
      </p:pic>
      <p:sp>
        <p:nvSpPr>
          <p:cNvPr id="4" name="TextBox 3">
            <a:extLst>
              <a:ext uri="{FF2B5EF4-FFF2-40B4-BE49-F238E27FC236}">
                <a16:creationId xmlns:a16="http://schemas.microsoft.com/office/drawing/2014/main" id="{50CA324A-A7D8-4B4D-9757-43C45A38166B}"/>
              </a:ext>
            </a:extLst>
          </p:cNvPr>
          <p:cNvSpPr txBox="1"/>
          <p:nvPr/>
        </p:nvSpPr>
        <p:spPr>
          <a:xfrm>
            <a:off x="7257448" y="5604669"/>
            <a:ext cx="4812632" cy="954107"/>
          </a:xfrm>
          <a:prstGeom prst="rect">
            <a:avLst/>
          </a:prstGeom>
          <a:noFill/>
        </p:spPr>
        <p:txBody>
          <a:bodyPr wrap="square" rtlCol="0">
            <a:spAutoFit/>
          </a:bodyPr>
          <a:lstStyle/>
          <a:p>
            <a:pPr algn="ctr"/>
            <a:r>
              <a:rPr lang="en-US" sz="1400" dirty="0">
                <a:solidFill>
                  <a:srgbClr val="090BFF"/>
                </a:solidFill>
              </a:rPr>
              <a:t>In the geologically recent past, the ice–albedo positive feedback has played a major role in the advances and retreats of the Pleistocene (~2.6 Ma to ~10 ka ago) ice sheets.</a:t>
            </a:r>
          </a:p>
          <a:p>
            <a:pPr algn="ctr"/>
            <a:endParaRPr lang="en-US" sz="1400" dirty="0">
              <a:solidFill>
                <a:srgbClr val="090BFF"/>
              </a:solidFill>
            </a:endParaRPr>
          </a:p>
        </p:txBody>
      </p:sp>
    </p:spTree>
    <p:extLst>
      <p:ext uri="{BB962C8B-B14F-4D97-AF65-F5344CB8AC3E}">
        <p14:creationId xmlns:p14="http://schemas.microsoft.com/office/powerpoint/2010/main" val="420522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2917-BB31-B14A-A4D3-174A5F26E7E5}"/>
              </a:ext>
            </a:extLst>
          </p:cNvPr>
          <p:cNvSpPr>
            <a:spLocks noGrp="1"/>
          </p:cNvSpPr>
          <p:nvPr>
            <p:ph type="title"/>
          </p:nvPr>
        </p:nvSpPr>
        <p:spPr/>
        <p:txBody>
          <a:bodyPr>
            <a:normAutofit/>
          </a:bodyPr>
          <a:lstStyle/>
          <a:p>
            <a:r>
              <a:rPr lang="en-US" dirty="0"/>
              <a:t>State Space or Phase Space</a:t>
            </a:r>
            <a:br>
              <a:rPr lang="en-US" dirty="0"/>
            </a:br>
            <a:r>
              <a:rPr lang="en-US" sz="2800" dirty="0"/>
              <a:t>https://</a:t>
            </a:r>
            <a:r>
              <a:rPr lang="en-US" sz="2800" dirty="0" err="1"/>
              <a:t>en.wikipedia.org</a:t>
            </a:r>
            <a:r>
              <a:rPr lang="en-US" sz="2800" dirty="0"/>
              <a:t>/wiki/</a:t>
            </a:r>
            <a:r>
              <a:rPr lang="en-US" sz="2800" dirty="0" err="1"/>
              <a:t>Phase_space</a:t>
            </a:r>
            <a:endParaRPr lang="en-US" sz="2800" dirty="0"/>
          </a:p>
        </p:txBody>
      </p:sp>
      <p:sp>
        <p:nvSpPr>
          <p:cNvPr id="3" name="Content Placeholder 2">
            <a:extLst>
              <a:ext uri="{FF2B5EF4-FFF2-40B4-BE49-F238E27FC236}">
                <a16:creationId xmlns:a16="http://schemas.microsoft.com/office/drawing/2014/main" id="{8EE6D8CF-9486-6F4B-88F2-C2B4E21F141E}"/>
              </a:ext>
            </a:extLst>
          </p:cNvPr>
          <p:cNvSpPr>
            <a:spLocks noGrp="1"/>
          </p:cNvSpPr>
          <p:nvPr>
            <p:ph sz="half" idx="1"/>
          </p:nvPr>
        </p:nvSpPr>
        <p:spPr>
          <a:xfrm>
            <a:off x="838200" y="1825625"/>
            <a:ext cx="4180609" cy="4351338"/>
          </a:xfrm>
        </p:spPr>
        <p:txBody>
          <a:bodyPr>
            <a:normAutofit/>
          </a:bodyPr>
          <a:lstStyle/>
          <a:p>
            <a:r>
              <a:rPr lang="en-US" sz="1800" dirty="0">
                <a:solidFill>
                  <a:srgbClr val="0622FF"/>
                </a:solidFill>
              </a:rPr>
              <a:t>In dynamical system theory, a phase space is a space in which all possible states of a system are represented, with each possible state corresponding to one unique point in the phase space. </a:t>
            </a:r>
          </a:p>
          <a:p>
            <a:r>
              <a:rPr lang="en-US" sz="1800" dirty="0"/>
              <a:t>For mechanical systems, the phase space usually consists of all possible values of </a:t>
            </a:r>
            <a:r>
              <a:rPr lang="en-US" sz="1800" dirty="0">
                <a:solidFill>
                  <a:srgbClr val="0622FF"/>
                </a:solidFill>
              </a:rPr>
              <a:t>position and momentum </a:t>
            </a:r>
            <a:r>
              <a:rPr lang="en-US" sz="1800" dirty="0"/>
              <a:t>variables. </a:t>
            </a:r>
          </a:p>
          <a:p>
            <a:r>
              <a:rPr lang="en-US" sz="1800" dirty="0"/>
              <a:t>The concept of phase space was developed in the late 19th century by Ludwig Boltzmann, Henri </a:t>
            </a:r>
            <a:r>
              <a:rPr lang="en-US" sz="1800" dirty="0" err="1"/>
              <a:t>Poincaré</a:t>
            </a:r>
            <a:r>
              <a:rPr lang="en-US" sz="1800" dirty="0"/>
              <a:t>, and Josiah Willard Gibbs.</a:t>
            </a:r>
          </a:p>
        </p:txBody>
      </p:sp>
      <p:pic>
        <p:nvPicPr>
          <p:cNvPr id="6" name="Content Placeholder 5" descr="Chart&#10;&#10;Description automatically generated">
            <a:extLst>
              <a:ext uri="{FF2B5EF4-FFF2-40B4-BE49-F238E27FC236}">
                <a16:creationId xmlns:a16="http://schemas.microsoft.com/office/drawing/2014/main" id="{2AE95E0C-4A35-8243-89D4-8AFC5C15526B}"/>
              </a:ext>
            </a:extLst>
          </p:cNvPr>
          <p:cNvPicPr>
            <a:picLocks noGrp="1" noChangeAspect="1"/>
          </p:cNvPicPr>
          <p:nvPr>
            <p:ph sz="half" idx="2"/>
          </p:nvPr>
        </p:nvPicPr>
        <p:blipFill>
          <a:blip r:embed="rId2"/>
          <a:stretch>
            <a:fillRect/>
          </a:stretch>
        </p:blipFill>
        <p:spPr>
          <a:xfrm>
            <a:off x="7741227" y="2006744"/>
            <a:ext cx="4064000" cy="3048000"/>
          </a:xfrm>
        </p:spPr>
      </p:pic>
      <p:pic>
        <p:nvPicPr>
          <p:cNvPr id="8" name="Picture 7" descr="Diagram&#10;&#10;Description automatically generated">
            <a:extLst>
              <a:ext uri="{FF2B5EF4-FFF2-40B4-BE49-F238E27FC236}">
                <a16:creationId xmlns:a16="http://schemas.microsoft.com/office/drawing/2014/main" id="{DC72747F-D5CD-794B-9978-4835F7314E02}"/>
              </a:ext>
            </a:extLst>
          </p:cNvPr>
          <p:cNvPicPr>
            <a:picLocks noChangeAspect="1"/>
          </p:cNvPicPr>
          <p:nvPr/>
        </p:nvPicPr>
        <p:blipFill>
          <a:blip r:embed="rId3"/>
          <a:stretch>
            <a:fillRect/>
          </a:stretch>
        </p:blipFill>
        <p:spPr>
          <a:xfrm>
            <a:off x="4827136" y="2678618"/>
            <a:ext cx="2703982" cy="2847326"/>
          </a:xfrm>
          <a:prstGeom prst="rect">
            <a:avLst/>
          </a:prstGeom>
        </p:spPr>
      </p:pic>
      <p:sp>
        <p:nvSpPr>
          <p:cNvPr id="9" name="TextBox 8">
            <a:extLst>
              <a:ext uri="{FF2B5EF4-FFF2-40B4-BE49-F238E27FC236}">
                <a16:creationId xmlns:a16="http://schemas.microsoft.com/office/drawing/2014/main" id="{21C82241-2D72-8E4E-8816-2DDA05E6AA84}"/>
              </a:ext>
            </a:extLst>
          </p:cNvPr>
          <p:cNvSpPr txBox="1"/>
          <p:nvPr/>
        </p:nvSpPr>
        <p:spPr>
          <a:xfrm>
            <a:off x="7897091" y="5219128"/>
            <a:ext cx="3719945" cy="369332"/>
          </a:xfrm>
          <a:prstGeom prst="rect">
            <a:avLst/>
          </a:prstGeom>
          <a:noFill/>
        </p:spPr>
        <p:txBody>
          <a:bodyPr wrap="square" rtlCol="0">
            <a:spAutoFit/>
          </a:bodyPr>
          <a:lstStyle/>
          <a:p>
            <a:pPr algn="ctr"/>
            <a:r>
              <a:rPr lang="en-US" dirty="0"/>
              <a:t>Phase Path of the Duffing Oscillator</a:t>
            </a:r>
          </a:p>
        </p:txBody>
      </p:sp>
      <p:sp>
        <p:nvSpPr>
          <p:cNvPr id="4" name="TextBox 3">
            <a:extLst>
              <a:ext uri="{FF2B5EF4-FFF2-40B4-BE49-F238E27FC236}">
                <a16:creationId xmlns:a16="http://schemas.microsoft.com/office/drawing/2014/main" id="{6C54F316-3A9D-4171-D9F4-BE942DED34A5}"/>
              </a:ext>
            </a:extLst>
          </p:cNvPr>
          <p:cNvSpPr txBox="1"/>
          <p:nvPr/>
        </p:nvSpPr>
        <p:spPr>
          <a:xfrm>
            <a:off x="7741227" y="5863590"/>
            <a:ext cx="2968683" cy="369332"/>
          </a:xfrm>
          <a:prstGeom prst="rect">
            <a:avLst/>
          </a:prstGeom>
          <a:noFill/>
        </p:spPr>
        <p:txBody>
          <a:bodyPr wrap="square" rtlCol="0">
            <a:spAutoFit/>
          </a:bodyPr>
          <a:lstStyle/>
          <a:p>
            <a:r>
              <a:rPr lang="en-US" dirty="0"/>
              <a:t>Ended Here 2/2/2024</a:t>
            </a:r>
          </a:p>
        </p:txBody>
      </p:sp>
      <p:sp>
        <p:nvSpPr>
          <p:cNvPr id="5" name="TextBox 4">
            <a:extLst>
              <a:ext uri="{FF2B5EF4-FFF2-40B4-BE49-F238E27FC236}">
                <a16:creationId xmlns:a16="http://schemas.microsoft.com/office/drawing/2014/main" id="{D48B0D3E-E34A-8B36-4535-33AC275D7B5D}"/>
              </a:ext>
            </a:extLst>
          </p:cNvPr>
          <p:cNvSpPr txBox="1"/>
          <p:nvPr/>
        </p:nvSpPr>
        <p:spPr>
          <a:xfrm rot="16200000">
            <a:off x="7167693" y="3458911"/>
            <a:ext cx="967489" cy="369332"/>
          </a:xfrm>
          <a:prstGeom prst="rect">
            <a:avLst/>
          </a:prstGeom>
          <a:solidFill>
            <a:schemeClr val="accent5">
              <a:lumMod val="20000"/>
              <a:lumOff val="80000"/>
            </a:schemeClr>
          </a:solidFill>
        </p:spPr>
        <p:txBody>
          <a:bodyPr wrap="square" rtlCol="0">
            <a:spAutoFit/>
          </a:bodyPr>
          <a:lstStyle/>
          <a:p>
            <a:r>
              <a:rPr lang="en-US" dirty="0"/>
              <a:t>Velocity</a:t>
            </a:r>
          </a:p>
        </p:txBody>
      </p:sp>
      <p:sp>
        <p:nvSpPr>
          <p:cNvPr id="7" name="TextBox 6">
            <a:extLst>
              <a:ext uri="{FF2B5EF4-FFF2-40B4-BE49-F238E27FC236}">
                <a16:creationId xmlns:a16="http://schemas.microsoft.com/office/drawing/2014/main" id="{97C33561-3E68-03D3-6370-278C8DFF0B3E}"/>
              </a:ext>
            </a:extLst>
          </p:cNvPr>
          <p:cNvSpPr txBox="1"/>
          <p:nvPr/>
        </p:nvSpPr>
        <p:spPr>
          <a:xfrm>
            <a:off x="9282455" y="4864241"/>
            <a:ext cx="967489" cy="369332"/>
          </a:xfrm>
          <a:prstGeom prst="rect">
            <a:avLst/>
          </a:prstGeom>
          <a:solidFill>
            <a:schemeClr val="accent5">
              <a:lumMod val="20000"/>
              <a:lumOff val="80000"/>
            </a:schemeClr>
          </a:solidFill>
        </p:spPr>
        <p:txBody>
          <a:bodyPr wrap="square" rtlCol="0">
            <a:spAutoFit/>
          </a:bodyPr>
          <a:lstStyle/>
          <a:p>
            <a:r>
              <a:rPr lang="en-US" dirty="0"/>
              <a:t>Position</a:t>
            </a:r>
          </a:p>
        </p:txBody>
      </p:sp>
    </p:spTree>
    <p:extLst>
      <p:ext uri="{BB962C8B-B14F-4D97-AF65-F5344CB8AC3E}">
        <p14:creationId xmlns:p14="http://schemas.microsoft.com/office/powerpoint/2010/main" val="1225904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ADD6-54DD-8F43-A37F-BA72D475D050}"/>
              </a:ext>
            </a:extLst>
          </p:cNvPr>
          <p:cNvSpPr>
            <a:spLocks noGrp="1"/>
          </p:cNvSpPr>
          <p:nvPr>
            <p:ph type="title"/>
          </p:nvPr>
        </p:nvSpPr>
        <p:spPr>
          <a:xfrm>
            <a:off x="397563" y="365124"/>
            <a:ext cx="8368144" cy="1325563"/>
          </a:xfrm>
        </p:spPr>
        <p:txBody>
          <a:bodyPr/>
          <a:lstStyle/>
          <a:p>
            <a:r>
              <a:rPr lang="en-US" dirty="0"/>
              <a:t>Examples of Feedback: Markets</a:t>
            </a:r>
            <a:br>
              <a:rPr lang="en-US" dirty="0"/>
            </a:br>
            <a:r>
              <a:rPr lang="en-US" sz="2400" dirty="0"/>
              <a:t>(Also called “Investor Herding” or Fear Of Missing Out or “FOMO”)</a:t>
            </a:r>
          </a:p>
        </p:txBody>
      </p:sp>
      <p:sp>
        <p:nvSpPr>
          <p:cNvPr id="5" name="Content Placeholder 4">
            <a:extLst>
              <a:ext uri="{FF2B5EF4-FFF2-40B4-BE49-F238E27FC236}">
                <a16:creationId xmlns:a16="http://schemas.microsoft.com/office/drawing/2014/main" id="{3C5DA260-D73C-0845-A907-A3AC0F5BC48E}"/>
              </a:ext>
            </a:extLst>
          </p:cNvPr>
          <p:cNvSpPr>
            <a:spLocks noGrp="1"/>
          </p:cNvSpPr>
          <p:nvPr>
            <p:ph idx="1"/>
          </p:nvPr>
        </p:nvSpPr>
        <p:spPr>
          <a:xfrm>
            <a:off x="838200" y="2141537"/>
            <a:ext cx="10515600" cy="4351338"/>
          </a:xfrm>
        </p:spPr>
        <p:txBody>
          <a:bodyPr>
            <a:noAutofit/>
          </a:bodyPr>
          <a:lstStyle/>
          <a:p>
            <a:r>
              <a:rPr lang="en-US" sz="2000" dirty="0"/>
              <a:t>The stock market is an example of a system prone to oscillatory "hunting", governed by positive and negative feedback resulting from cognitive and emotional factors among market participants. </a:t>
            </a:r>
          </a:p>
          <a:p>
            <a:r>
              <a:rPr lang="en-US" sz="2000" dirty="0"/>
              <a:t>For example: </a:t>
            </a:r>
          </a:p>
          <a:p>
            <a:pPr lvl="1"/>
            <a:r>
              <a:rPr lang="en-US" sz="1800" dirty="0"/>
              <a:t>When stocks are rising (a bull market), the belief that further rises are probable gives investors an incentive to buy (</a:t>
            </a:r>
            <a:r>
              <a:rPr lang="en-US" sz="1800" dirty="0">
                <a:solidFill>
                  <a:srgbClr val="0622FF"/>
                </a:solidFill>
              </a:rPr>
              <a:t>positive feedback—reinforcing the rise, see also stock market bubble and momentum investing</a:t>
            </a:r>
            <a:r>
              <a:rPr lang="en-US" sz="1800" dirty="0"/>
              <a:t>);    </a:t>
            </a:r>
            <a:r>
              <a:rPr lang="en-US" sz="1800" dirty="0">
                <a:solidFill>
                  <a:srgbClr val="0E1CFF"/>
                </a:solidFill>
              </a:rPr>
              <a:t>“FOMO”</a:t>
            </a:r>
          </a:p>
          <a:p>
            <a:pPr lvl="1"/>
            <a:r>
              <a:rPr lang="en-US" sz="1800" dirty="0"/>
              <a:t>but the increased price of the shares, and the knowledge that there must be a peak after which the market falls, ends up deterring buyers (</a:t>
            </a:r>
            <a:r>
              <a:rPr lang="en-US" sz="1800" dirty="0">
                <a:solidFill>
                  <a:srgbClr val="0622FF"/>
                </a:solidFill>
              </a:rPr>
              <a:t>negative feedback—stabilizing the rise</a:t>
            </a:r>
            <a:r>
              <a:rPr lang="en-US" sz="1800" dirty="0"/>
              <a:t>).</a:t>
            </a:r>
          </a:p>
          <a:p>
            <a:pPr lvl="1"/>
            <a:r>
              <a:rPr lang="en-US" sz="1800" dirty="0"/>
              <a:t>Once the market begins to fall regularly (</a:t>
            </a:r>
            <a:r>
              <a:rPr lang="en-US" sz="1800" dirty="0">
                <a:solidFill>
                  <a:srgbClr val="0622FF"/>
                </a:solidFill>
              </a:rPr>
              <a:t>a bear market</a:t>
            </a:r>
            <a:r>
              <a:rPr lang="en-US" sz="1800" dirty="0"/>
              <a:t>), some investors may expect further losing days and refrain from buying (</a:t>
            </a:r>
            <a:r>
              <a:rPr lang="en-US" sz="1800" dirty="0">
                <a:solidFill>
                  <a:srgbClr val="0622FF"/>
                </a:solidFill>
              </a:rPr>
              <a:t>positive feedback—reinforcing the fall</a:t>
            </a:r>
            <a:r>
              <a:rPr lang="en-US" sz="1800" dirty="0"/>
              <a:t>),   </a:t>
            </a:r>
            <a:r>
              <a:rPr lang="en-US" sz="1800" dirty="0">
                <a:solidFill>
                  <a:srgbClr val="0E1CFF"/>
                </a:solidFill>
              </a:rPr>
              <a:t>“FUD”</a:t>
            </a:r>
          </a:p>
          <a:p>
            <a:pPr lvl="1"/>
            <a:r>
              <a:rPr lang="en-US" sz="1800" dirty="0"/>
              <a:t>But others may buy because stocks become more and more of a bargain (</a:t>
            </a:r>
            <a:r>
              <a:rPr lang="en-US" sz="1800" dirty="0">
                <a:solidFill>
                  <a:srgbClr val="0622FF"/>
                </a:solidFill>
              </a:rPr>
              <a:t>negative feedback—stabilizing the fall, see also contrarian investing</a:t>
            </a:r>
            <a:r>
              <a:rPr lang="en-US" sz="1800" dirty="0"/>
              <a:t>).</a:t>
            </a:r>
          </a:p>
          <a:p>
            <a:r>
              <a:rPr lang="en-US" sz="2000" dirty="0"/>
              <a:t>George Soros used the word reflexivity, to describe feedback in the financial markets and developed an investment theory based on this principle. </a:t>
            </a:r>
          </a:p>
          <a:p>
            <a:endParaRPr lang="en-US" sz="2000" dirty="0"/>
          </a:p>
        </p:txBody>
      </p:sp>
      <p:pic>
        <p:nvPicPr>
          <p:cNvPr id="4" name="Picture 3" descr="Chart, histogram&#10;&#10;Description automatically generated">
            <a:extLst>
              <a:ext uri="{FF2B5EF4-FFF2-40B4-BE49-F238E27FC236}">
                <a16:creationId xmlns:a16="http://schemas.microsoft.com/office/drawing/2014/main" id="{F8298864-CA9F-C348-94EE-EC09266408B2}"/>
              </a:ext>
            </a:extLst>
          </p:cNvPr>
          <p:cNvPicPr>
            <a:picLocks noChangeAspect="1"/>
          </p:cNvPicPr>
          <p:nvPr/>
        </p:nvPicPr>
        <p:blipFill>
          <a:blip r:embed="rId2"/>
          <a:stretch>
            <a:fillRect/>
          </a:stretch>
        </p:blipFill>
        <p:spPr>
          <a:xfrm>
            <a:off x="8855573" y="284127"/>
            <a:ext cx="3115468" cy="1812636"/>
          </a:xfrm>
          <a:prstGeom prst="rect">
            <a:avLst/>
          </a:prstGeom>
        </p:spPr>
      </p:pic>
      <p:sp>
        <p:nvSpPr>
          <p:cNvPr id="6" name="TextBox 5">
            <a:extLst>
              <a:ext uri="{FF2B5EF4-FFF2-40B4-BE49-F238E27FC236}">
                <a16:creationId xmlns:a16="http://schemas.microsoft.com/office/drawing/2014/main" id="{33278DA6-62BC-C64A-BC1D-BF8006A70ED0}"/>
              </a:ext>
            </a:extLst>
          </p:cNvPr>
          <p:cNvSpPr txBox="1"/>
          <p:nvPr/>
        </p:nvSpPr>
        <p:spPr>
          <a:xfrm>
            <a:off x="9206344" y="519545"/>
            <a:ext cx="1080655" cy="369332"/>
          </a:xfrm>
          <a:prstGeom prst="rect">
            <a:avLst/>
          </a:prstGeom>
          <a:noFill/>
        </p:spPr>
        <p:txBody>
          <a:bodyPr wrap="square" rtlCol="0">
            <a:spAutoFit/>
          </a:bodyPr>
          <a:lstStyle/>
          <a:p>
            <a:r>
              <a:rPr lang="en-US" dirty="0"/>
              <a:t>SPY ETF</a:t>
            </a:r>
          </a:p>
        </p:txBody>
      </p:sp>
      <p:sp>
        <p:nvSpPr>
          <p:cNvPr id="3" name="TextBox 2">
            <a:extLst>
              <a:ext uri="{FF2B5EF4-FFF2-40B4-BE49-F238E27FC236}">
                <a16:creationId xmlns:a16="http://schemas.microsoft.com/office/drawing/2014/main" id="{A32A2327-7B16-C54C-AFD3-38EE39FFEDF9}"/>
              </a:ext>
            </a:extLst>
          </p:cNvPr>
          <p:cNvSpPr txBox="1"/>
          <p:nvPr/>
        </p:nvSpPr>
        <p:spPr>
          <a:xfrm>
            <a:off x="3707859" y="6415054"/>
            <a:ext cx="4776281" cy="369332"/>
          </a:xfrm>
          <a:prstGeom prst="rect">
            <a:avLst/>
          </a:prstGeom>
          <a:noFill/>
        </p:spPr>
        <p:txBody>
          <a:bodyPr wrap="square" rtlCol="0">
            <a:spAutoFit/>
          </a:bodyPr>
          <a:lstStyle/>
          <a:p>
            <a:pPr algn="ctr"/>
            <a:r>
              <a:rPr lang="en-US" dirty="0">
                <a:solidFill>
                  <a:srgbClr val="0622FF"/>
                </a:solidFill>
              </a:rPr>
              <a:t>We will talk about markets later</a:t>
            </a:r>
          </a:p>
        </p:txBody>
      </p:sp>
    </p:spTree>
    <p:extLst>
      <p:ext uri="{BB962C8B-B14F-4D97-AF65-F5344CB8AC3E}">
        <p14:creationId xmlns:p14="http://schemas.microsoft.com/office/powerpoint/2010/main" val="3197021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2ABAF4-783E-3141-B6D6-5126604B94BA}"/>
              </a:ext>
            </a:extLst>
          </p:cNvPr>
          <p:cNvSpPr>
            <a:spLocks noGrp="1"/>
          </p:cNvSpPr>
          <p:nvPr>
            <p:ph type="title"/>
          </p:nvPr>
        </p:nvSpPr>
        <p:spPr/>
        <p:txBody>
          <a:bodyPr>
            <a:normAutofit/>
          </a:bodyPr>
          <a:lstStyle/>
          <a:p>
            <a:r>
              <a:rPr lang="en-US" dirty="0"/>
              <a:t>Brian Arthur (Santa Fe Institute)</a:t>
            </a:r>
            <a:br>
              <a:rPr lang="en-US" dirty="0"/>
            </a:br>
            <a:r>
              <a:rPr lang="en-US" sz="2000" dirty="0"/>
              <a:t>https://</a:t>
            </a:r>
            <a:r>
              <a:rPr lang="en-US" sz="2000" dirty="0" err="1"/>
              <a:t>en.wikipedia.org</a:t>
            </a:r>
            <a:r>
              <a:rPr lang="en-US" sz="2000" dirty="0"/>
              <a:t>/wiki/W._</a:t>
            </a:r>
            <a:r>
              <a:rPr lang="en-US" sz="2000" dirty="0" err="1"/>
              <a:t>Brian_Arthur</a:t>
            </a:r>
            <a:endParaRPr lang="en-US" sz="2000" dirty="0"/>
          </a:p>
        </p:txBody>
      </p:sp>
      <p:sp>
        <p:nvSpPr>
          <p:cNvPr id="5" name="Content Placeholder 4">
            <a:extLst>
              <a:ext uri="{FF2B5EF4-FFF2-40B4-BE49-F238E27FC236}">
                <a16:creationId xmlns:a16="http://schemas.microsoft.com/office/drawing/2014/main" id="{18575F00-A70F-AF44-8AC1-AED297F45481}"/>
              </a:ext>
            </a:extLst>
          </p:cNvPr>
          <p:cNvSpPr>
            <a:spLocks noGrp="1"/>
          </p:cNvSpPr>
          <p:nvPr>
            <p:ph sz="half" idx="1"/>
          </p:nvPr>
        </p:nvSpPr>
        <p:spPr/>
        <p:txBody>
          <a:bodyPr>
            <a:noAutofit/>
          </a:bodyPr>
          <a:lstStyle/>
          <a:p>
            <a:r>
              <a:rPr lang="en-US" sz="1600" dirty="0"/>
              <a:t>W. Brian Arthur was born in 1945 in Belfast, Northern Ireland. </a:t>
            </a:r>
          </a:p>
          <a:p>
            <a:r>
              <a:rPr lang="en-US" sz="1600" dirty="0"/>
              <a:t>Arthur received his PhD in Operations Research (1973) and an M. A. in Economics (1973) from the University of California, Berkeley. </a:t>
            </a:r>
          </a:p>
          <a:p>
            <a:r>
              <a:rPr lang="en-US" sz="1600" dirty="0"/>
              <a:t>At age 37, Dr. Arthur was the youngest endowed chair holder at Stanford University.</a:t>
            </a:r>
          </a:p>
          <a:p>
            <a:r>
              <a:rPr lang="en-US" sz="1600" dirty="0"/>
              <a:t>Arthur is the former Morrison Professor of Economics and Population Studies; Professor of Human Biology, Stanford University, 1983–1996. He is the co-founder of the Morrison Institute for Population and </a:t>
            </a:r>
            <a:r>
              <a:rPr lang="en-US" sz="1600"/>
              <a:t>Resource Studies </a:t>
            </a:r>
            <a:r>
              <a:rPr lang="en-US" sz="1600" dirty="0"/>
              <a:t>at Stanford. </a:t>
            </a:r>
          </a:p>
          <a:p>
            <a:r>
              <a:rPr lang="en-US" sz="1600" dirty="0"/>
              <a:t>Arthur is noted for his seminal works "studying the impacts of </a:t>
            </a:r>
            <a:r>
              <a:rPr lang="en-US" sz="1600" dirty="0">
                <a:solidFill>
                  <a:srgbClr val="0622FF"/>
                </a:solidFill>
              </a:rPr>
              <a:t>positive feedback or increasing returns </a:t>
            </a:r>
            <a:r>
              <a:rPr lang="en-US" sz="1600" dirty="0"/>
              <a:t>in economies, and how these increasing returns magnify small, random occurrences in the market place."</a:t>
            </a:r>
          </a:p>
        </p:txBody>
      </p:sp>
      <p:pic>
        <p:nvPicPr>
          <p:cNvPr id="7" name="Content Placeholder 6">
            <a:extLst>
              <a:ext uri="{FF2B5EF4-FFF2-40B4-BE49-F238E27FC236}">
                <a16:creationId xmlns:a16="http://schemas.microsoft.com/office/drawing/2014/main" id="{3C182E4C-37CC-A946-B30A-397BE1252C52}"/>
              </a:ext>
            </a:extLst>
          </p:cNvPr>
          <p:cNvPicPr>
            <a:picLocks noGrp="1" noChangeAspect="1"/>
          </p:cNvPicPr>
          <p:nvPr>
            <p:ph sz="half" idx="2"/>
          </p:nvPr>
        </p:nvPicPr>
        <p:blipFill>
          <a:blip r:embed="rId2"/>
          <a:stretch>
            <a:fillRect/>
          </a:stretch>
        </p:blipFill>
        <p:spPr>
          <a:xfrm>
            <a:off x="7062193" y="1825625"/>
            <a:ext cx="3882701" cy="4023251"/>
          </a:xfrm>
          <a:prstGeom prst="rect">
            <a:avLst/>
          </a:prstGeom>
        </p:spPr>
      </p:pic>
    </p:spTree>
    <p:extLst>
      <p:ext uri="{BB962C8B-B14F-4D97-AF65-F5344CB8AC3E}">
        <p14:creationId xmlns:p14="http://schemas.microsoft.com/office/powerpoint/2010/main" val="3734561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BA8D-0A35-C74D-9F14-FD25E1C4E24E}"/>
              </a:ext>
            </a:extLst>
          </p:cNvPr>
          <p:cNvSpPr>
            <a:spLocks noGrp="1"/>
          </p:cNvSpPr>
          <p:nvPr>
            <p:ph type="title"/>
          </p:nvPr>
        </p:nvSpPr>
        <p:spPr/>
        <p:txBody>
          <a:bodyPr/>
          <a:lstStyle/>
          <a:p>
            <a:r>
              <a:rPr lang="en-US" dirty="0"/>
              <a:t>The Network Effect</a:t>
            </a:r>
            <a:br>
              <a:rPr lang="en-US" dirty="0"/>
            </a:br>
            <a:r>
              <a:rPr lang="en-US" sz="3200" dirty="0"/>
              <a:t>(Also known as “Increasing Returns”)</a:t>
            </a:r>
          </a:p>
        </p:txBody>
      </p:sp>
      <p:sp>
        <p:nvSpPr>
          <p:cNvPr id="5" name="Content Placeholder 4">
            <a:extLst>
              <a:ext uri="{FF2B5EF4-FFF2-40B4-BE49-F238E27FC236}">
                <a16:creationId xmlns:a16="http://schemas.microsoft.com/office/drawing/2014/main" id="{1ED403FE-9AC1-884F-B351-82C1A3149F2E}"/>
              </a:ext>
            </a:extLst>
          </p:cNvPr>
          <p:cNvSpPr>
            <a:spLocks noGrp="1"/>
          </p:cNvSpPr>
          <p:nvPr>
            <p:ph sz="half" idx="1"/>
          </p:nvPr>
        </p:nvSpPr>
        <p:spPr>
          <a:xfrm>
            <a:off x="838199" y="1825625"/>
            <a:ext cx="6729919" cy="4351338"/>
          </a:xfrm>
        </p:spPr>
        <p:txBody>
          <a:bodyPr>
            <a:noAutofit/>
          </a:bodyPr>
          <a:lstStyle/>
          <a:p>
            <a:r>
              <a:rPr lang="en-US" sz="2000" dirty="0"/>
              <a:t>In economics, a network effect (also called network externality or demand-side economies of scale) is the phenomenon by which the value or utility a user derives from a good or service depends on the number of users of compatible products. </a:t>
            </a:r>
          </a:p>
          <a:p>
            <a:r>
              <a:rPr lang="en-US" sz="2000" dirty="0"/>
              <a:t>Network effects are typically positive, resulting in a given user deriving more value from a product as other users join the same network. </a:t>
            </a:r>
          </a:p>
          <a:p>
            <a:r>
              <a:rPr lang="en-US" sz="2000" dirty="0"/>
              <a:t>The adoption of a product by an additional user can be broken into two effects: </a:t>
            </a:r>
          </a:p>
          <a:p>
            <a:pPr lvl="1"/>
            <a:r>
              <a:rPr lang="en-US" sz="1800" dirty="0">
                <a:solidFill>
                  <a:srgbClr val="0622FF"/>
                </a:solidFill>
              </a:rPr>
              <a:t>An increase in the value to all other users ( "total effect") </a:t>
            </a:r>
          </a:p>
          <a:p>
            <a:pPr lvl="1"/>
            <a:r>
              <a:rPr lang="en-US" sz="1800" dirty="0">
                <a:solidFill>
                  <a:srgbClr val="0622FF"/>
                </a:solidFill>
              </a:rPr>
              <a:t>The enhancement of other non-users' motivation for using the product ("marginal effect").</a:t>
            </a:r>
          </a:p>
          <a:p>
            <a:pPr marL="9525" lvl="1" indent="0">
              <a:buNone/>
            </a:pPr>
            <a:endParaRPr lang="en-US" sz="1800" dirty="0"/>
          </a:p>
        </p:txBody>
      </p:sp>
      <p:pic>
        <p:nvPicPr>
          <p:cNvPr id="8" name="Content Placeholder 7">
            <a:extLst>
              <a:ext uri="{FF2B5EF4-FFF2-40B4-BE49-F238E27FC236}">
                <a16:creationId xmlns:a16="http://schemas.microsoft.com/office/drawing/2014/main" id="{E751A455-6552-B643-A5AF-DEACEE839C26}"/>
              </a:ext>
            </a:extLst>
          </p:cNvPr>
          <p:cNvPicPr>
            <a:picLocks noGrp="1" noChangeAspect="1"/>
          </p:cNvPicPr>
          <p:nvPr>
            <p:ph sz="half" idx="2"/>
          </p:nvPr>
        </p:nvPicPr>
        <p:blipFill>
          <a:blip r:embed="rId2"/>
          <a:stretch>
            <a:fillRect/>
          </a:stretch>
        </p:blipFill>
        <p:spPr>
          <a:xfrm>
            <a:off x="9620006" y="894944"/>
            <a:ext cx="2047978" cy="5900287"/>
          </a:xfrm>
        </p:spPr>
      </p:pic>
      <p:sp>
        <p:nvSpPr>
          <p:cNvPr id="3" name="TextBox 2">
            <a:extLst>
              <a:ext uri="{FF2B5EF4-FFF2-40B4-BE49-F238E27FC236}">
                <a16:creationId xmlns:a16="http://schemas.microsoft.com/office/drawing/2014/main" id="{DE8E156C-AEFB-BA48-832E-8E35EB205B16}"/>
              </a:ext>
            </a:extLst>
          </p:cNvPr>
          <p:cNvSpPr txBox="1"/>
          <p:nvPr/>
        </p:nvSpPr>
        <p:spPr>
          <a:xfrm>
            <a:off x="1013552" y="6176963"/>
            <a:ext cx="7899094" cy="369332"/>
          </a:xfrm>
          <a:prstGeom prst="rect">
            <a:avLst/>
          </a:prstGeom>
          <a:noFill/>
        </p:spPr>
        <p:txBody>
          <a:bodyPr wrap="square" rtlCol="0">
            <a:spAutoFit/>
          </a:bodyPr>
          <a:lstStyle/>
          <a:p>
            <a:pPr algn="ctr"/>
            <a:r>
              <a:rPr lang="en-US" dirty="0">
                <a:solidFill>
                  <a:srgbClr val="0622FF"/>
                </a:solidFill>
              </a:rPr>
              <a:t>While the idea was originally formulated for businesses, it has general validity.</a:t>
            </a:r>
          </a:p>
        </p:txBody>
      </p:sp>
    </p:spTree>
    <p:extLst>
      <p:ext uri="{BB962C8B-B14F-4D97-AF65-F5344CB8AC3E}">
        <p14:creationId xmlns:p14="http://schemas.microsoft.com/office/powerpoint/2010/main" val="2338018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82AEB9-24F9-C546-8952-A94708D07B61}"/>
              </a:ext>
            </a:extLst>
          </p:cNvPr>
          <p:cNvSpPr>
            <a:spLocks noGrp="1"/>
          </p:cNvSpPr>
          <p:nvPr>
            <p:ph type="title"/>
          </p:nvPr>
        </p:nvSpPr>
        <p:spPr/>
        <p:txBody>
          <a:bodyPr/>
          <a:lstStyle/>
          <a:p>
            <a:r>
              <a:rPr lang="en-US" dirty="0"/>
              <a:t>Network Effect</a:t>
            </a:r>
          </a:p>
        </p:txBody>
      </p:sp>
      <p:sp>
        <p:nvSpPr>
          <p:cNvPr id="6" name="Content Placeholder 5">
            <a:extLst>
              <a:ext uri="{FF2B5EF4-FFF2-40B4-BE49-F238E27FC236}">
                <a16:creationId xmlns:a16="http://schemas.microsoft.com/office/drawing/2014/main" id="{774B4269-B57C-2A43-AE72-BB70780916C4}"/>
              </a:ext>
            </a:extLst>
          </p:cNvPr>
          <p:cNvSpPr>
            <a:spLocks noGrp="1"/>
          </p:cNvSpPr>
          <p:nvPr>
            <p:ph idx="1"/>
          </p:nvPr>
        </p:nvSpPr>
        <p:spPr/>
        <p:txBody>
          <a:bodyPr>
            <a:normAutofit fontScale="70000" lnSpcReduction="20000"/>
          </a:bodyPr>
          <a:lstStyle/>
          <a:p>
            <a:r>
              <a:rPr lang="en-US" dirty="0"/>
              <a:t>Network effects can be direct or indirect. </a:t>
            </a:r>
          </a:p>
          <a:p>
            <a:r>
              <a:rPr lang="en-US" dirty="0">
                <a:solidFill>
                  <a:srgbClr val="0622FF"/>
                </a:solidFill>
              </a:rPr>
              <a:t>Direct network effects arise when a given user's utility increases with the number of other users of the same product or technology, meaning that adoption of a product by different users is complementary. </a:t>
            </a:r>
          </a:p>
          <a:p>
            <a:r>
              <a:rPr lang="en-US" dirty="0"/>
              <a:t>This effect is separate from effects related to price, such as a benefit to existing users resulting from price decreases as more users join. </a:t>
            </a:r>
          </a:p>
          <a:p>
            <a:r>
              <a:rPr lang="en-US" dirty="0"/>
              <a:t>Direct network effects can be seen with social networking services, including Twitter, Facebook, Airbnb, Uber, and LinkedIn</a:t>
            </a:r>
          </a:p>
          <a:p>
            <a:r>
              <a:rPr lang="en-US" dirty="0"/>
              <a:t>Telecommunications devices like the telephone, and instant messaging services such as MSN, AIM or QQ.</a:t>
            </a:r>
          </a:p>
          <a:p>
            <a:r>
              <a:rPr lang="en-US" dirty="0"/>
              <a:t>Indirect (or cross-group) network effects arise when there are "at least two different customer groups that are interdependent, and the utility of at least one group grows as the other group(s) grow".</a:t>
            </a:r>
          </a:p>
          <a:p>
            <a:r>
              <a:rPr lang="en-US" dirty="0"/>
              <a:t>For example, hardware may become more valuable to consumers with the growth of compatible software.</a:t>
            </a:r>
          </a:p>
        </p:txBody>
      </p:sp>
    </p:spTree>
    <p:extLst>
      <p:ext uri="{BB962C8B-B14F-4D97-AF65-F5344CB8AC3E}">
        <p14:creationId xmlns:p14="http://schemas.microsoft.com/office/powerpoint/2010/main" val="3322829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03EE2-A316-1B44-A9FF-9ABD6BB97D88}"/>
              </a:ext>
            </a:extLst>
          </p:cNvPr>
          <p:cNvSpPr>
            <a:spLocks noGrp="1"/>
          </p:cNvSpPr>
          <p:nvPr>
            <p:ph type="title"/>
          </p:nvPr>
        </p:nvSpPr>
        <p:spPr/>
        <p:txBody>
          <a:bodyPr/>
          <a:lstStyle/>
          <a:p>
            <a:r>
              <a:rPr lang="en-US" dirty="0"/>
              <a:t>Network Effect</a:t>
            </a:r>
          </a:p>
        </p:txBody>
      </p:sp>
      <p:sp>
        <p:nvSpPr>
          <p:cNvPr id="6" name="Content Placeholder 5">
            <a:extLst>
              <a:ext uri="{FF2B5EF4-FFF2-40B4-BE49-F238E27FC236}">
                <a16:creationId xmlns:a16="http://schemas.microsoft.com/office/drawing/2014/main" id="{91FA4D33-981B-A44E-94DC-CFFA3B7D0996}"/>
              </a:ext>
            </a:extLst>
          </p:cNvPr>
          <p:cNvSpPr>
            <a:spLocks noGrp="1"/>
          </p:cNvSpPr>
          <p:nvPr>
            <p:ph idx="1"/>
          </p:nvPr>
        </p:nvSpPr>
        <p:spPr/>
        <p:txBody>
          <a:bodyPr>
            <a:normAutofit lnSpcReduction="10000"/>
          </a:bodyPr>
          <a:lstStyle/>
          <a:p>
            <a:r>
              <a:rPr lang="en-US" sz="2000" dirty="0"/>
              <a:t>Network effects are commonly mistaken for </a:t>
            </a:r>
            <a:r>
              <a:rPr lang="en-US" sz="2000" dirty="0">
                <a:solidFill>
                  <a:srgbClr val="0622FF"/>
                </a:solidFill>
              </a:rPr>
              <a:t>economies of scale</a:t>
            </a:r>
            <a:r>
              <a:rPr lang="en-US" sz="2000" dirty="0"/>
              <a:t>, which describe decreasing average production costs in relation to the total volume of units produced. </a:t>
            </a:r>
          </a:p>
          <a:p>
            <a:r>
              <a:rPr lang="en-US" sz="2000" dirty="0"/>
              <a:t>Economies of scale are a common phenomenon in traditional industries such as manufacturing, whereas network effects are most prevalent in new economy industries, particularly information and communication technologies. </a:t>
            </a:r>
          </a:p>
          <a:p>
            <a:r>
              <a:rPr lang="en-US" sz="2000" dirty="0"/>
              <a:t>Network effects are the </a:t>
            </a:r>
            <a:r>
              <a:rPr lang="en-US" sz="2000" dirty="0">
                <a:solidFill>
                  <a:srgbClr val="0622FF"/>
                </a:solidFill>
              </a:rPr>
              <a:t>demand side </a:t>
            </a:r>
            <a:r>
              <a:rPr lang="en-US" sz="2000" dirty="0"/>
              <a:t>counterpart of economies of scale, as they function by increasing a customer's willingness to pay rather than decreasing the supplier's average cost.</a:t>
            </a:r>
          </a:p>
          <a:p>
            <a:r>
              <a:rPr lang="en-US" sz="2000" dirty="0"/>
              <a:t>Upon reaching critical mass, a bandwagon effect can result. </a:t>
            </a:r>
          </a:p>
          <a:p>
            <a:r>
              <a:rPr lang="en-US" sz="2000" dirty="0"/>
              <a:t>As the network continues to become more valuable with each new adopter, more people are </a:t>
            </a:r>
            <a:r>
              <a:rPr lang="en-US" sz="2000" dirty="0" err="1"/>
              <a:t>incentivised</a:t>
            </a:r>
            <a:r>
              <a:rPr lang="en-US" sz="2000" dirty="0"/>
              <a:t> to adopt, resulting in a positive feedback loop. </a:t>
            </a:r>
            <a:r>
              <a:rPr lang="en-US" sz="2000" dirty="0">
                <a:solidFill>
                  <a:srgbClr val="0622FF"/>
                </a:solidFill>
              </a:rPr>
              <a:t>(Bitcoin adoption wave is an example)</a:t>
            </a:r>
          </a:p>
          <a:p>
            <a:r>
              <a:rPr lang="en-US" sz="2000" dirty="0">
                <a:solidFill>
                  <a:srgbClr val="0622FF"/>
                </a:solidFill>
              </a:rPr>
              <a:t>Multiple equilibria </a:t>
            </a:r>
            <a:r>
              <a:rPr lang="en-US" sz="2000" dirty="0"/>
              <a:t>and </a:t>
            </a:r>
            <a:r>
              <a:rPr lang="en-US" sz="2000" dirty="0">
                <a:solidFill>
                  <a:srgbClr val="0622FF"/>
                </a:solidFill>
              </a:rPr>
              <a:t>market tipping </a:t>
            </a:r>
            <a:r>
              <a:rPr lang="en-US" sz="2000" dirty="0"/>
              <a:t>are two key potential outcomes in markets that exhibit network effects. </a:t>
            </a:r>
          </a:p>
          <a:p>
            <a:r>
              <a:rPr lang="en-US" sz="2000" dirty="0"/>
              <a:t>Consumer expectations are key in determining which outcomes will result. </a:t>
            </a:r>
          </a:p>
          <a:p>
            <a:endParaRPr lang="en-US" sz="2000" dirty="0"/>
          </a:p>
        </p:txBody>
      </p:sp>
    </p:spTree>
    <p:extLst>
      <p:ext uri="{BB962C8B-B14F-4D97-AF65-F5344CB8AC3E}">
        <p14:creationId xmlns:p14="http://schemas.microsoft.com/office/powerpoint/2010/main" val="428058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0851-2224-FF44-B4C0-A050A84748C7}"/>
              </a:ext>
            </a:extLst>
          </p:cNvPr>
          <p:cNvSpPr>
            <a:spLocks noGrp="1"/>
          </p:cNvSpPr>
          <p:nvPr>
            <p:ph type="title"/>
          </p:nvPr>
        </p:nvSpPr>
        <p:spPr/>
        <p:txBody>
          <a:bodyPr/>
          <a:lstStyle/>
          <a:p>
            <a:r>
              <a:rPr lang="en-US" dirty="0"/>
              <a:t>Network Effect (Market </a:t>
            </a:r>
            <a:r>
              <a:rPr lang="en-US" dirty="0">
                <a:solidFill>
                  <a:srgbClr val="0E1CFF"/>
                </a:solidFill>
              </a:rPr>
              <a:t>Tipping Point</a:t>
            </a:r>
            <a:r>
              <a:rPr lang="en-US" dirty="0"/>
              <a:t>)</a:t>
            </a:r>
          </a:p>
        </p:txBody>
      </p:sp>
      <p:sp>
        <p:nvSpPr>
          <p:cNvPr id="5" name="Content Placeholder 4">
            <a:extLst>
              <a:ext uri="{FF2B5EF4-FFF2-40B4-BE49-F238E27FC236}">
                <a16:creationId xmlns:a16="http://schemas.microsoft.com/office/drawing/2014/main" id="{D657FFE5-CE19-D34C-9F4A-87E10BFAAC15}"/>
              </a:ext>
            </a:extLst>
          </p:cNvPr>
          <p:cNvSpPr>
            <a:spLocks noGrp="1"/>
          </p:cNvSpPr>
          <p:nvPr>
            <p:ph idx="1"/>
          </p:nvPr>
        </p:nvSpPr>
        <p:spPr/>
        <p:txBody>
          <a:bodyPr>
            <a:noAutofit/>
          </a:bodyPr>
          <a:lstStyle/>
          <a:p>
            <a:r>
              <a:rPr lang="en-US" sz="2000" dirty="0"/>
              <a:t>Network effects give rise to the potential outcome of </a:t>
            </a:r>
            <a:r>
              <a:rPr lang="en-US" sz="2000" dirty="0">
                <a:solidFill>
                  <a:srgbClr val="0622FF"/>
                </a:solidFill>
              </a:rPr>
              <a:t>market tipping</a:t>
            </a:r>
            <a:r>
              <a:rPr lang="en-US" sz="2000" dirty="0"/>
              <a:t>, defined as "the tendency of one system to pull away from its rivals in popularity once it has gained an initial edge". </a:t>
            </a:r>
          </a:p>
          <a:p>
            <a:r>
              <a:rPr lang="en-US" sz="2000" dirty="0"/>
              <a:t>Tipping results in a market in which only one good or service dominates and competition is stifled. </a:t>
            </a:r>
          </a:p>
          <a:p>
            <a:r>
              <a:rPr lang="en-US" sz="2000" dirty="0"/>
              <a:t>This is because network effects tend to </a:t>
            </a:r>
            <a:r>
              <a:rPr lang="en-US" sz="2000" dirty="0" err="1"/>
              <a:t>incentivise</a:t>
            </a:r>
            <a:r>
              <a:rPr lang="en-US" sz="2000" dirty="0"/>
              <a:t> users to coordinate their adoption of a single product. </a:t>
            </a:r>
          </a:p>
          <a:p>
            <a:r>
              <a:rPr lang="en-US" sz="2000" dirty="0"/>
              <a:t>Therefore, tipping can result in a natural form of market concentration in markets that display network effects. </a:t>
            </a:r>
          </a:p>
          <a:p>
            <a:r>
              <a:rPr lang="en-US" sz="2000" dirty="0"/>
              <a:t>However, the presence of network effects does not necessarily imply that a market will tip; the following additional conditions must be met: </a:t>
            </a:r>
          </a:p>
          <a:p>
            <a:pPr lvl="1"/>
            <a:r>
              <a:rPr lang="en-US" sz="1800" dirty="0">
                <a:solidFill>
                  <a:srgbClr val="0622FF"/>
                </a:solidFill>
              </a:rPr>
              <a:t>The utility derived by users from network effects must exceed the utility they derive from differentiation</a:t>
            </a:r>
          </a:p>
          <a:p>
            <a:pPr lvl="1"/>
            <a:r>
              <a:rPr lang="en-US" sz="1800" dirty="0">
                <a:solidFill>
                  <a:srgbClr val="0622FF"/>
                </a:solidFill>
              </a:rPr>
              <a:t>Users must have high costs of multihoming (i.e. adopting more than one competing networks)</a:t>
            </a:r>
          </a:p>
          <a:p>
            <a:pPr lvl="1"/>
            <a:r>
              <a:rPr lang="en-US" sz="1800" dirty="0">
                <a:solidFill>
                  <a:srgbClr val="0622FF"/>
                </a:solidFill>
              </a:rPr>
              <a:t>Users must have high switching costs</a:t>
            </a:r>
          </a:p>
          <a:p>
            <a:endParaRPr lang="en-US" sz="2000" dirty="0"/>
          </a:p>
        </p:txBody>
      </p:sp>
    </p:spTree>
    <p:extLst>
      <p:ext uri="{BB962C8B-B14F-4D97-AF65-F5344CB8AC3E}">
        <p14:creationId xmlns:p14="http://schemas.microsoft.com/office/powerpoint/2010/main" val="193711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p:txBody>
          <a:bodyPr>
            <a:noAutofit/>
          </a:bodyPr>
          <a:lstStyle/>
          <a:p>
            <a:r>
              <a:rPr lang="en-US" sz="1800" dirty="0"/>
              <a:t>Network effects were a central theme in the arguments of Theodore Vail, the first post-patent president of Bell Telephone, in gaining a monopoly on US telephone services. </a:t>
            </a:r>
          </a:p>
          <a:p>
            <a:r>
              <a:rPr lang="en-US" sz="1800" dirty="0"/>
              <a:t>In 1908, when he presented the concept in Bell's annual report, there were over 4,000 local and regional telephone exchanges, most of which were eventually merged into the Bell System. </a:t>
            </a:r>
          </a:p>
          <a:p>
            <a:r>
              <a:rPr lang="en-US" sz="1800" dirty="0">
                <a:solidFill>
                  <a:srgbClr val="0622FF"/>
                </a:solidFill>
              </a:rPr>
              <a:t>Network effects were popularized by Robert Metcalfe, stated as Metcalfe's law. </a:t>
            </a:r>
          </a:p>
          <a:p>
            <a:r>
              <a:rPr lang="en-US" sz="1800" dirty="0">
                <a:solidFill>
                  <a:srgbClr val="0622FF"/>
                </a:solidFill>
              </a:rPr>
              <a:t>Metcalfe was one of the co-inventors of Ethernet and a co-founder of the company 3Com.</a:t>
            </a:r>
            <a:r>
              <a:rPr lang="en-US" sz="1800" dirty="0"/>
              <a:t> </a:t>
            </a:r>
          </a:p>
          <a:p>
            <a:r>
              <a:rPr lang="en-US" sz="1800" dirty="0"/>
              <a:t>In selling the product, Metcalfe argued that customers needed Ethernet cards to grow above a certain critical mass if they were to reap the benefits of their network.</a:t>
            </a:r>
          </a:p>
          <a:p>
            <a:r>
              <a:rPr lang="en-US" sz="1800" dirty="0"/>
              <a:t>According to Metcalfe, the rationale behind the sale of networking cards was that the cost of the network was directly proportional to the number of cards installed, but the value of the network was proportional to the square of the number of users. </a:t>
            </a:r>
          </a:p>
          <a:p>
            <a:r>
              <a:rPr lang="en-US" sz="1800" dirty="0"/>
              <a:t>This was expressed algebraically as having a cost of N, and a value of N</a:t>
            </a:r>
            <a:r>
              <a:rPr lang="en-US" sz="1800" baseline="30000" dirty="0"/>
              <a:t>2</a:t>
            </a:r>
            <a:r>
              <a:rPr lang="en-US" sz="1800" dirty="0"/>
              <a:t>. </a:t>
            </a:r>
          </a:p>
          <a:p>
            <a:r>
              <a:rPr lang="en-US" sz="1800" dirty="0"/>
              <a:t>While the actual numbers behind this proposition were never firm, the concept allowed customers to share access to expensive resources like disk drives and printers, send e-mail, and eventually access the Internet.</a:t>
            </a:r>
          </a:p>
          <a:p>
            <a:endParaRPr lang="en-US" sz="1800" dirty="0"/>
          </a:p>
        </p:txBody>
      </p:sp>
    </p:spTree>
    <p:extLst>
      <p:ext uri="{BB962C8B-B14F-4D97-AF65-F5344CB8AC3E}">
        <p14:creationId xmlns:p14="http://schemas.microsoft.com/office/powerpoint/2010/main" val="4240201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5FD6-C14D-7A42-99E5-B855F4ED4051}"/>
              </a:ext>
            </a:extLst>
          </p:cNvPr>
          <p:cNvSpPr>
            <a:spLocks noGrp="1"/>
          </p:cNvSpPr>
          <p:nvPr>
            <p:ph type="title"/>
          </p:nvPr>
        </p:nvSpPr>
        <p:spPr/>
        <p:txBody>
          <a:bodyPr/>
          <a:lstStyle/>
          <a:p>
            <a:r>
              <a:rPr lang="en-US" dirty="0"/>
              <a:t>Critical Mass</a:t>
            </a:r>
          </a:p>
        </p:txBody>
      </p:sp>
      <p:sp>
        <p:nvSpPr>
          <p:cNvPr id="5" name="Content Placeholder 4">
            <a:extLst>
              <a:ext uri="{FF2B5EF4-FFF2-40B4-BE49-F238E27FC236}">
                <a16:creationId xmlns:a16="http://schemas.microsoft.com/office/drawing/2014/main" id="{05FA8C55-FDAD-0D4C-BC08-5030C3B654E3}"/>
              </a:ext>
            </a:extLst>
          </p:cNvPr>
          <p:cNvSpPr>
            <a:spLocks noGrp="1"/>
          </p:cNvSpPr>
          <p:nvPr>
            <p:ph idx="1"/>
          </p:nvPr>
        </p:nvSpPr>
        <p:spPr/>
        <p:txBody>
          <a:bodyPr>
            <a:noAutofit/>
          </a:bodyPr>
          <a:lstStyle/>
          <a:p>
            <a:r>
              <a:rPr lang="en-US" sz="1800" dirty="0"/>
              <a:t>In the early phases of a network technology, incentives to adopt the new technology are low.</a:t>
            </a:r>
          </a:p>
          <a:p>
            <a:r>
              <a:rPr lang="en-US" sz="1800" dirty="0"/>
              <a:t> After a certain number of people have adopted the technology, network effects become significant enough that adoption becomes a dominant strategy. </a:t>
            </a:r>
          </a:p>
          <a:p>
            <a:r>
              <a:rPr lang="en-US" sz="1800" dirty="0">
                <a:solidFill>
                  <a:srgbClr val="0622FF"/>
                </a:solidFill>
              </a:rPr>
              <a:t>This point is called critical mass:  at the critical mass point, the value obtained from the good or service is greater than or equal to the price paid for the good or service. </a:t>
            </a:r>
          </a:p>
          <a:p>
            <a:r>
              <a:rPr lang="en-US" sz="1800" dirty="0"/>
              <a:t>When a product reaches critical mass, network effects will drive subsequent growth until a stable balance is reached.</a:t>
            </a:r>
          </a:p>
          <a:p>
            <a:r>
              <a:rPr lang="en-US" sz="1800" dirty="0"/>
              <a:t>Therefore, a key business concern must then be how to attract users prior to reaching critical mass. </a:t>
            </a:r>
          </a:p>
          <a:p>
            <a:r>
              <a:rPr lang="en-US" sz="1800" dirty="0"/>
              <a:t>Critical quality is closely related to consumer expectations, which will be affected by price and quality of products or services, the company's reputation and the growth path of the network.</a:t>
            </a:r>
          </a:p>
          <a:p>
            <a:r>
              <a:rPr lang="en-US" sz="1800" dirty="0"/>
              <a:t>Thus, one way is to rely on extrinsic motivation, such as a payment, a fee waiver, or a request for friends to sign up.</a:t>
            </a:r>
          </a:p>
          <a:p>
            <a:r>
              <a:rPr lang="en-US" sz="1800" dirty="0"/>
              <a:t>A more natural strategy is to build a system that has enough value without network effects, at least to early adopters. Then, as the number of users increases, the system becomes even more valuable and is able to attract a wider user base.</a:t>
            </a:r>
          </a:p>
          <a:p>
            <a:endParaRPr lang="en-US" sz="1800" dirty="0"/>
          </a:p>
        </p:txBody>
      </p:sp>
    </p:spTree>
    <p:extLst>
      <p:ext uri="{BB962C8B-B14F-4D97-AF65-F5344CB8AC3E}">
        <p14:creationId xmlns:p14="http://schemas.microsoft.com/office/powerpoint/2010/main" val="1704324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06ABE-D8DC-1E49-A43A-0BC48CCC1AFC}"/>
              </a:ext>
            </a:extLst>
          </p:cNvPr>
          <p:cNvSpPr>
            <a:spLocks noGrp="1"/>
          </p:cNvSpPr>
          <p:nvPr>
            <p:ph type="title"/>
          </p:nvPr>
        </p:nvSpPr>
        <p:spPr/>
        <p:txBody>
          <a:bodyPr/>
          <a:lstStyle/>
          <a:p>
            <a:r>
              <a:rPr lang="en-US" dirty="0"/>
              <a:t>Critical Mass</a:t>
            </a:r>
          </a:p>
        </p:txBody>
      </p:sp>
      <p:sp>
        <p:nvSpPr>
          <p:cNvPr id="6" name="Content Placeholder 5">
            <a:extLst>
              <a:ext uri="{FF2B5EF4-FFF2-40B4-BE49-F238E27FC236}">
                <a16:creationId xmlns:a16="http://schemas.microsoft.com/office/drawing/2014/main" id="{FB9E25B9-6C2F-024A-9DB1-87D718D2E1C3}"/>
              </a:ext>
            </a:extLst>
          </p:cNvPr>
          <p:cNvSpPr>
            <a:spLocks noGrp="1"/>
          </p:cNvSpPr>
          <p:nvPr>
            <p:ph idx="1"/>
          </p:nvPr>
        </p:nvSpPr>
        <p:spPr>
          <a:xfrm>
            <a:off x="734291" y="1690688"/>
            <a:ext cx="10515600" cy="4351338"/>
          </a:xfrm>
        </p:spPr>
        <p:txBody>
          <a:bodyPr>
            <a:normAutofit lnSpcReduction="10000"/>
          </a:bodyPr>
          <a:lstStyle/>
          <a:p>
            <a:r>
              <a:rPr lang="en-US" sz="2000" dirty="0"/>
              <a:t>Beyond critical mass, the increasing number of subscribers generally cannot continue indefinitely. </a:t>
            </a:r>
          </a:p>
          <a:p>
            <a:r>
              <a:rPr lang="en-US" sz="2000" dirty="0">
                <a:solidFill>
                  <a:srgbClr val="0622FF"/>
                </a:solidFill>
              </a:rPr>
              <a:t>After a certain point, most networks become either congested or saturated, stopping future uptake. </a:t>
            </a:r>
          </a:p>
          <a:p>
            <a:r>
              <a:rPr lang="en-US" sz="2000" dirty="0"/>
              <a:t>Congestion occurs due to overuse. </a:t>
            </a:r>
          </a:p>
          <a:p>
            <a:r>
              <a:rPr lang="en-US" sz="2000" dirty="0"/>
              <a:t>The applicable analogy is that of a telephone network. </a:t>
            </a:r>
          </a:p>
          <a:p>
            <a:r>
              <a:rPr lang="en-US" sz="2000" dirty="0"/>
              <a:t>While the number of users is below the congestion point, each additional user adds additional value to every other customer. </a:t>
            </a:r>
          </a:p>
          <a:p>
            <a:r>
              <a:rPr lang="en-US" sz="2000" dirty="0">
                <a:solidFill>
                  <a:srgbClr val="0622FF"/>
                </a:solidFill>
              </a:rPr>
              <a:t>However, at some point, the addition of an extra user exceeds the capacity of the existing system. </a:t>
            </a:r>
          </a:p>
          <a:p>
            <a:r>
              <a:rPr lang="en-US" sz="2000" dirty="0"/>
              <a:t>After this point, each additional user decreases the value obtained by every other user. </a:t>
            </a:r>
          </a:p>
          <a:p>
            <a:r>
              <a:rPr lang="en-US" sz="2000" dirty="0"/>
              <a:t>In practical terms, each additional user increases the total system load, leading to busy signals, the inability to get a dial tone, and poor customer support. </a:t>
            </a:r>
          </a:p>
          <a:p>
            <a:r>
              <a:rPr lang="en-US" sz="2000" dirty="0"/>
              <a:t>This also true for bandwidth limitations of internet networks</a:t>
            </a:r>
          </a:p>
        </p:txBody>
      </p:sp>
    </p:spTree>
    <p:extLst>
      <p:ext uri="{BB962C8B-B14F-4D97-AF65-F5344CB8AC3E}">
        <p14:creationId xmlns:p14="http://schemas.microsoft.com/office/powerpoint/2010/main" val="170343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1490-759E-DA4E-B39B-B7C61259CCC6}"/>
              </a:ext>
            </a:extLst>
          </p:cNvPr>
          <p:cNvSpPr>
            <a:spLocks noGrp="1"/>
          </p:cNvSpPr>
          <p:nvPr>
            <p:ph type="title"/>
          </p:nvPr>
        </p:nvSpPr>
        <p:spPr/>
        <p:txBody>
          <a:bodyPr/>
          <a:lstStyle/>
          <a:p>
            <a:r>
              <a:rPr lang="en-US" dirty="0"/>
              <a:t>Negative Network Externalities</a:t>
            </a:r>
          </a:p>
        </p:txBody>
      </p:sp>
      <p:sp>
        <p:nvSpPr>
          <p:cNvPr id="3" name="Content Placeholder 2">
            <a:extLst>
              <a:ext uri="{FF2B5EF4-FFF2-40B4-BE49-F238E27FC236}">
                <a16:creationId xmlns:a16="http://schemas.microsoft.com/office/drawing/2014/main" id="{66949153-D397-1040-BD91-C184BF535160}"/>
              </a:ext>
            </a:extLst>
          </p:cNvPr>
          <p:cNvSpPr>
            <a:spLocks noGrp="1"/>
          </p:cNvSpPr>
          <p:nvPr>
            <p:ph idx="1"/>
          </p:nvPr>
        </p:nvSpPr>
        <p:spPr/>
        <p:txBody>
          <a:bodyPr>
            <a:normAutofit/>
          </a:bodyPr>
          <a:lstStyle/>
          <a:p>
            <a:r>
              <a:rPr lang="en-US" sz="2000" dirty="0"/>
              <a:t>Negative network externalities, in the mathematical sense, are those that have a negative effect compared to normal (</a:t>
            </a:r>
            <a:r>
              <a:rPr lang="en-US" sz="2000" dirty="0">
                <a:solidFill>
                  <a:srgbClr val="0622FF"/>
                </a:solidFill>
              </a:rPr>
              <a:t>positive</a:t>
            </a:r>
            <a:r>
              <a:rPr lang="en-US" sz="2000" dirty="0"/>
              <a:t>) network effects. </a:t>
            </a:r>
          </a:p>
          <a:p>
            <a:r>
              <a:rPr lang="en-US" sz="2000" dirty="0"/>
              <a:t>Just as </a:t>
            </a:r>
            <a:r>
              <a:rPr lang="en-US" sz="2000" dirty="0">
                <a:solidFill>
                  <a:srgbClr val="0622FF"/>
                </a:solidFill>
              </a:rPr>
              <a:t>positive network externalities </a:t>
            </a:r>
            <a:r>
              <a:rPr lang="en-US" sz="2000" dirty="0"/>
              <a:t>(network effects) cause positive feedback and exponential growth, </a:t>
            </a:r>
            <a:r>
              <a:rPr lang="en-US" sz="2000" dirty="0">
                <a:solidFill>
                  <a:srgbClr val="0622FF"/>
                </a:solidFill>
              </a:rPr>
              <a:t>negative network externalities </a:t>
            </a:r>
            <a:r>
              <a:rPr lang="en-US" sz="2000" dirty="0"/>
              <a:t>create negative feedback and exponential decay. </a:t>
            </a:r>
          </a:p>
          <a:p>
            <a:r>
              <a:rPr lang="en-US" sz="2000" dirty="0">
                <a:solidFill>
                  <a:srgbClr val="0622FF"/>
                </a:solidFill>
              </a:rPr>
              <a:t>In nature, negative network externalities are the forces that pull towards equilibrium, are responsible for stability, and represent physical limitations keeping systems bounded. </a:t>
            </a:r>
          </a:p>
          <a:p>
            <a:r>
              <a:rPr lang="en-US" sz="2000" dirty="0"/>
              <a:t>Besides, </a:t>
            </a:r>
            <a:r>
              <a:rPr lang="en-US" sz="2000" dirty="0">
                <a:solidFill>
                  <a:srgbClr val="0622FF"/>
                </a:solidFill>
              </a:rPr>
              <a:t>negative network externalities </a:t>
            </a:r>
            <a:r>
              <a:rPr lang="en-US" sz="2000" dirty="0"/>
              <a:t>has four characteristics, which are namely, more login retries, longer query times, longer download times and more download attempts.</a:t>
            </a:r>
          </a:p>
          <a:p>
            <a:r>
              <a:rPr lang="en-US" sz="2000" dirty="0"/>
              <a:t>Therefore, congestion occurs when the efficiency of a network decreases as more people use it, and this reduces the value to people already using it. </a:t>
            </a:r>
          </a:p>
          <a:p>
            <a:r>
              <a:rPr lang="en-US" sz="2000" dirty="0"/>
              <a:t>Traffic congestion that overloads the freeway and network congestion on connections with limited bandwidth both display negative network externalities.</a:t>
            </a:r>
          </a:p>
          <a:p>
            <a:endParaRPr lang="en-US" sz="2000" dirty="0"/>
          </a:p>
        </p:txBody>
      </p:sp>
    </p:spTree>
    <p:extLst>
      <p:ext uri="{BB962C8B-B14F-4D97-AF65-F5344CB8AC3E}">
        <p14:creationId xmlns:p14="http://schemas.microsoft.com/office/powerpoint/2010/main" val="199464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BD07-4B9A-1444-9A32-03EB87976DB8}"/>
              </a:ext>
            </a:extLst>
          </p:cNvPr>
          <p:cNvSpPr>
            <a:spLocks noGrp="1"/>
          </p:cNvSpPr>
          <p:nvPr>
            <p:ph type="title"/>
          </p:nvPr>
        </p:nvSpPr>
        <p:spPr>
          <a:xfrm>
            <a:off x="464127" y="401925"/>
            <a:ext cx="5181600" cy="1325563"/>
          </a:xfrm>
        </p:spPr>
        <p:txBody>
          <a:bodyPr>
            <a:normAutofit/>
          </a:bodyPr>
          <a:lstStyle/>
          <a:p>
            <a:r>
              <a:rPr lang="en-US" sz="3200" dirty="0"/>
              <a:t>State Space or Phase Space</a:t>
            </a:r>
          </a:p>
        </p:txBody>
      </p:sp>
      <p:sp>
        <p:nvSpPr>
          <p:cNvPr id="3" name="Content Placeholder 2">
            <a:extLst>
              <a:ext uri="{FF2B5EF4-FFF2-40B4-BE49-F238E27FC236}">
                <a16:creationId xmlns:a16="http://schemas.microsoft.com/office/drawing/2014/main" id="{A48EC513-BFA3-CA48-AB3D-FA62C064BB75}"/>
              </a:ext>
            </a:extLst>
          </p:cNvPr>
          <p:cNvSpPr>
            <a:spLocks noGrp="1"/>
          </p:cNvSpPr>
          <p:nvPr>
            <p:ph sz="half" idx="1"/>
          </p:nvPr>
        </p:nvSpPr>
        <p:spPr>
          <a:xfrm>
            <a:off x="838199" y="1825625"/>
            <a:ext cx="5500255" cy="4351338"/>
          </a:xfrm>
        </p:spPr>
        <p:txBody>
          <a:bodyPr>
            <a:noAutofit/>
          </a:bodyPr>
          <a:lstStyle/>
          <a:p>
            <a:r>
              <a:rPr lang="en-US" sz="1800" dirty="0"/>
              <a:t>In a phase space, every </a:t>
            </a:r>
            <a:r>
              <a:rPr lang="en-US" sz="1800" dirty="0">
                <a:solidFill>
                  <a:srgbClr val="0E1CFF"/>
                </a:solidFill>
              </a:rPr>
              <a:t>degree of freedom </a:t>
            </a:r>
            <a:r>
              <a:rPr lang="en-US" sz="1800" dirty="0"/>
              <a:t>or </a:t>
            </a:r>
            <a:r>
              <a:rPr lang="en-US" sz="1800" dirty="0">
                <a:solidFill>
                  <a:srgbClr val="0E1CFF"/>
                </a:solidFill>
              </a:rPr>
              <a:t>parameter of the system </a:t>
            </a:r>
            <a:r>
              <a:rPr lang="en-US" sz="1800" dirty="0"/>
              <a:t>is represented as an axis of a multidimensional space; </a:t>
            </a:r>
          </a:p>
          <a:p>
            <a:r>
              <a:rPr lang="en-US" sz="1800" dirty="0"/>
              <a:t>a one-dimensional system is called a phase line, while a two-dimensional system is called a phase plane. </a:t>
            </a:r>
          </a:p>
          <a:p>
            <a:r>
              <a:rPr lang="en-US" sz="1800" dirty="0">
                <a:solidFill>
                  <a:srgbClr val="0622FF"/>
                </a:solidFill>
              </a:rPr>
              <a:t>For every possible state of the system or allowed combination of values of the system's parameters, a point is included in the multidimensional space. </a:t>
            </a:r>
          </a:p>
          <a:p>
            <a:r>
              <a:rPr lang="en-US" sz="1800" dirty="0"/>
              <a:t>The system's evolving state over time traces a path (a </a:t>
            </a:r>
            <a:r>
              <a:rPr lang="en-US" sz="1800" dirty="0">
                <a:solidFill>
                  <a:srgbClr val="0622FF"/>
                </a:solidFill>
              </a:rPr>
              <a:t>phase space trajectory </a:t>
            </a:r>
            <a:r>
              <a:rPr lang="en-US" sz="1800" dirty="0"/>
              <a:t>for the system) through the high-dimensional space. </a:t>
            </a:r>
          </a:p>
          <a:p>
            <a:r>
              <a:rPr lang="en-US" sz="1800" dirty="0"/>
              <a:t>The phase space trajectory represents the set of states compatible with starting from one particular initial condition.</a:t>
            </a:r>
          </a:p>
        </p:txBody>
      </p:sp>
      <p:pic>
        <p:nvPicPr>
          <p:cNvPr id="1026" name="Picture 2">
            <a:extLst>
              <a:ext uri="{FF2B5EF4-FFF2-40B4-BE49-F238E27FC236}">
                <a16:creationId xmlns:a16="http://schemas.microsoft.com/office/drawing/2014/main" id="{E9966D0A-A9BA-9143-A9C2-C549B539DA2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30176" y="401925"/>
            <a:ext cx="2385191" cy="47949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F42701-6426-7E4D-9CDC-EFDA82F3F35C}"/>
              </a:ext>
            </a:extLst>
          </p:cNvPr>
          <p:cNvSpPr txBox="1"/>
          <p:nvPr/>
        </p:nvSpPr>
        <p:spPr>
          <a:xfrm>
            <a:off x="6774872" y="5201660"/>
            <a:ext cx="4662055" cy="1323439"/>
          </a:xfrm>
          <a:prstGeom prst="rect">
            <a:avLst/>
          </a:prstGeom>
          <a:noFill/>
        </p:spPr>
        <p:txBody>
          <a:bodyPr wrap="square" rtlCol="0">
            <a:spAutoFit/>
          </a:bodyPr>
          <a:lstStyle/>
          <a:p>
            <a:r>
              <a:rPr lang="en-US" sz="1600" dirty="0"/>
              <a:t>Evolution of an </a:t>
            </a:r>
            <a:r>
              <a:rPr lang="en-US" sz="1600" dirty="0">
                <a:solidFill>
                  <a:srgbClr val="0622FF"/>
                </a:solidFill>
              </a:rPr>
              <a:t>“ensemble” (a group)</a:t>
            </a:r>
            <a:r>
              <a:rPr lang="en-US" sz="1600" dirty="0"/>
              <a:t> of classical systems in phase space (top). The systems are a massive particle in a </a:t>
            </a:r>
            <a:r>
              <a:rPr lang="en-US" sz="1600" dirty="0">
                <a:solidFill>
                  <a:srgbClr val="0622FF"/>
                </a:solidFill>
              </a:rPr>
              <a:t>one-dimensional potential well (red curve, lower figure</a:t>
            </a:r>
            <a:r>
              <a:rPr lang="en-US" sz="1600" dirty="0"/>
              <a:t>). The initially compact ensemble becomes swirled up over time.</a:t>
            </a:r>
          </a:p>
        </p:txBody>
      </p:sp>
      <p:sp>
        <p:nvSpPr>
          <p:cNvPr id="4" name="Rounded Rectangular Callout 3">
            <a:extLst>
              <a:ext uri="{FF2B5EF4-FFF2-40B4-BE49-F238E27FC236}">
                <a16:creationId xmlns:a16="http://schemas.microsoft.com/office/drawing/2014/main" id="{D7C302E4-4DBE-9D47-B8E4-1FE326BE1688}"/>
              </a:ext>
            </a:extLst>
          </p:cNvPr>
          <p:cNvSpPr/>
          <p:nvPr/>
        </p:nvSpPr>
        <p:spPr>
          <a:xfrm>
            <a:off x="10120745" y="2624159"/>
            <a:ext cx="1911928" cy="1132609"/>
          </a:xfrm>
          <a:prstGeom prst="wedgeRoundRectCallout">
            <a:avLst>
              <a:gd name="adj1" fmla="val -63780"/>
              <a:gd name="adj2" fmla="val 744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Example of a “Landau double well” potential</a:t>
            </a:r>
          </a:p>
        </p:txBody>
      </p:sp>
    </p:spTree>
    <p:extLst>
      <p:ext uri="{BB962C8B-B14F-4D97-AF65-F5344CB8AC3E}">
        <p14:creationId xmlns:p14="http://schemas.microsoft.com/office/powerpoint/2010/main" val="317309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7671-AA26-F843-AEE3-D54F5178AE91}"/>
              </a:ext>
            </a:extLst>
          </p:cNvPr>
          <p:cNvSpPr>
            <a:spLocks noGrp="1"/>
          </p:cNvSpPr>
          <p:nvPr>
            <p:ph type="title"/>
          </p:nvPr>
        </p:nvSpPr>
        <p:spPr/>
        <p:txBody>
          <a:bodyPr/>
          <a:lstStyle/>
          <a:p>
            <a:r>
              <a:rPr lang="en-US" dirty="0"/>
              <a:t>Network Effect: The Telephone</a:t>
            </a:r>
          </a:p>
        </p:txBody>
      </p:sp>
      <p:sp>
        <p:nvSpPr>
          <p:cNvPr id="3" name="Content Placeholder 2">
            <a:extLst>
              <a:ext uri="{FF2B5EF4-FFF2-40B4-BE49-F238E27FC236}">
                <a16:creationId xmlns:a16="http://schemas.microsoft.com/office/drawing/2014/main" id="{43E9D531-A658-5943-BD36-B93C13AAE5CF}"/>
              </a:ext>
            </a:extLst>
          </p:cNvPr>
          <p:cNvSpPr>
            <a:spLocks noGrp="1"/>
          </p:cNvSpPr>
          <p:nvPr>
            <p:ph idx="1"/>
          </p:nvPr>
        </p:nvSpPr>
        <p:spPr/>
        <p:txBody>
          <a:bodyPr>
            <a:noAutofit/>
          </a:bodyPr>
          <a:lstStyle/>
          <a:p>
            <a:r>
              <a:rPr lang="en-US" sz="2000" dirty="0"/>
              <a:t>Network effects are the incremental benefit gained by each user for each new user that joins a network. </a:t>
            </a:r>
          </a:p>
          <a:p>
            <a:r>
              <a:rPr lang="en-US" sz="2000" dirty="0">
                <a:solidFill>
                  <a:srgbClr val="0622FF"/>
                </a:solidFill>
              </a:rPr>
              <a:t>An example of a direct network effect is the telephone. </a:t>
            </a:r>
          </a:p>
          <a:p>
            <a:r>
              <a:rPr lang="en-US" sz="2000" dirty="0"/>
              <a:t>Originally when only a small number of people owned a telephone the value it provided was minimal. </a:t>
            </a:r>
          </a:p>
          <a:p>
            <a:r>
              <a:rPr lang="en-US" sz="2000" dirty="0"/>
              <a:t>Not only did other people need to own a telephone for it to be useful, but it also had to be connected to the network through the users home. </a:t>
            </a:r>
          </a:p>
          <a:p>
            <a:r>
              <a:rPr lang="en-US" sz="2000" dirty="0"/>
              <a:t>As technology advanced it became more affordable for people to own a telephone. </a:t>
            </a:r>
          </a:p>
          <a:p>
            <a:r>
              <a:rPr lang="en-US" sz="2000" dirty="0"/>
              <a:t>This created more value and utility due to the increase in users. </a:t>
            </a:r>
          </a:p>
          <a:p>
            <a:r>
              <a:rPr lang="en-US" sz="2000" dirty="0"/>
              <a:t>Eventually increased usage through exponential growth led to the telephone is used by almost every household adding more value to the network for all users. </a:t>
            </a:r>
          </a:p>
          <a:p>
            <a:r>
              <a:rPr lang="en-US" sz="2000" dirty="0"/>
              <a:t>Without the network effect and technological advances the telephone would have no where near the amount of value or utility as it does today.</a:t>
            </a:r>
          </a:p>
        </p:txBody>
      </p:sp>
    </p:spTree>
    <p:extLst>
      <p:ext uri="{BB962C8B-B14F-4D97-AF65-F5344CB8AC3E}">
        <p14:creationId xmlns:p14="http://schemas.microsoft.com/office/powerpoint/2010/main" val="3479489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FF3-132B-C241-BB9B-EB1F6CE3CE51}"/>
              </a:ext>
            </a:extLst>
          </p:cNvPr>
          <p:cNvSpPr>
            <a:spLocks noGrp="1"/>
          </p:cNvSpPr>
          <p:nvPr>
            <p:ph type="title"/>
          </p:nvPr>
        </p:nvSpPr>
        <p:spPr/>
        <p:txBody>
          <a:bodyPr/>
          <a:lstStyle/>
          <a:p>
            <a:r>
              <a:rPr lang="en-US" dirty="0"/>
              <a:t>Network Effect: Stock Exchanges</a:t>
            </a:r>
          </a:p>
        </p:txBody>
      </p:sp>
      <p:sp>
        <p:nvSpPr>
          <p:cNvPr id="3" name="Content Placeholder 2">
            <a:extLst>
              <a:ext uri="{FF2B5EF4-FFF2-40B4-BE49-F238E27FC236}">
                <a16:creationId xmlns:a16="http://schemas.microsoft.com/office/drawing/2014/main" id="{3F9219EA-CCCF-EF4F-AF91-D7106264DC6D}"/>
              </a:ext>
            </a:extLst>
          </p:cNvPr>
          <p:cNvSpPr>
            <a:spLocks noGrp="1"/>
          </p:cNvSpPr>
          <p:nvPr>
            <p:ph idx="1"/>
          </p:nvPr>
        </p:nvSpPr>
        <p:spPr>
          <a:xfrm>
            <a:off x="838200" y="1825625"/>
            <a:ext cx="7921336" cy="4351338"/>
          </a:xfrm>
        </p:spPr>
        <p:txBody>
          <a:bodyPr>
            <a:noAutofit/>
          </a:bodyPr>
          <a:lstStyle/>
          <a:p>
            <a:r>
              <a:rPr lang="en-US" sz="1800" dirty="0"/>
              <a:t>Stock exchanges and derivatives exchanges feature a network effect. </a:t>
            </a:r>
          </a:p>
          <a:p>
            <a:r>
              <a:rPr lang="en-US" sz="1800" dirty="0"/>
              <a:t>Market liquidity is a major determinant of transaction cost in the sale or purchase of a security, as a bid–ask spread exists between the price at which a purchase can be made versus the price at which the sale of the same security can be made.</a:t>
            </a:r>
          </a:p>
          <a:p>
            <a:r>
              <a:rPr lang="en-US" sz="1800" dirty="0">
                <a:solidFill>
                  <a:srgbClr val="0622FF"/>
                </a:solidFill>
              </a:rPr>
              <a:t> In an exchange, as the number of sellers and buyers with symmetric information increases, liquidity increases, and transaction costs decrease </a:t>
            </a:r>
          </a:p>
          <a:p>
            <a:r>
              <a:rPr lang="en-US" sz="1800" dirty="0"/>
              <a:t>This then attracts a larger number of buyers and sellers to the exchange. </a:t>
            </a:r>
          </a:p>
          <a:p>
            <a:r>
              <a:rPr lang="en-US" sz="1800" dirty="0"/>
              <a:t>The network advantage of financial exchanges is apparent in the difficulty that startup exchanges have in dislodging a dominant exchange. </a:t>
            </a:r>
          </a:p>
          <a:p>
            <a:r>
              <a:rPr lang="en-US" sz="1800" dirty="0"/>
              <a:t>For example, the Chicago Board of Trade has retained overwhelming dominance of trading in US Treasury bond futures despite the startup of </a:t>
            </a:r>
            <a:r>
              <a:rPr lang="en-US" sz="1800" dirty="0" err="1"/>
              <a:t>Eurex</a:t>
            </a:r>
            <a:r>
              <a:rPr lang="en-US" sz="1800" dirty="0"/>
              <a:t> US trading of identical futures contracts. </a:t>
            </a:r>
          </a:p>
          <a:p>
            <a:r>
              <a:rPr lang="en-US" sz="1800" dirty="0"/>
              <a:t>Similarly, the Chicago Mercantile Exchange has maintained dominance in trading of Eurobond interest rate futures despite a challenge from </a:t>
            </a:r>
            <a:r>
              <a:rPr lang="en-US" sz="1800" dirty="0" err="1"/>
              <a:t>Euronext.Liffe</a:t>
            </a:r>
            <a:r>
              <a:rPr lang="en-US" sz="1800" dirty="0"/>
              <a:t>. </a:t>
            </a:r>
          </a:p>
          <a:p>
            <a:endParaRPr lang="en-US" sz="1800" dirty="0"/>
          </a:p>
        </p:txBody>
      </p:sp>
      <p:pic>
        <p:nvPicPr>
          <p:cNvPr id="2050" name="Picture 2" descr="Tech stock rally sends S&amp;P and Nasdaq to record highs | Reuters">
            <a:extLst>
              <a:ext uri="{FF2B5EF4-FFF2-40B4-BE49-F238E27FC236}">
                <a16:creationId xmlns:a16="http://schemas.microsoft.com/office/drawing/2014/main" id="{19BA7C1E-1CAE-F14C-961F-8D8615454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864" y="2572327"/>
            <a:ext cx="34925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65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 Cryptocurrencies</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a:xfrm>
            <a:off x="838200" y="1825625"/>
            <a:ext cx="6986155" cy="4351338"/>
          </a:xfrm>
        </p:spPr>
        <p:txBody>
          <a:bodyPr>
            <a:noAutofit/>
          </a:bodyPr>
          <a:lstStyle/>
          <a:p>
            <a:r>
              <a:rPr lang="en-US" sz="1800" dirty="0"/>
              <a:t>Cryptocurrencies such as Bitcoin, also feature network effects. Bitcoin's unique properties make it an attractive asset to users and investors. </a:t>
            </a:r>
          </a:p>
          <a:p>
            <a:r>
              <a:rPr lang="en-US" sz="1800" dirty="0"/>
              <a:t>The more users that join the network, the more valuable and secure it becomes.</a:t>
            </a:r>
          </a:p>
          <a:p>
            <a:r>
              <a:rPr lang="en-US" sz="1800" dirty="0"/>
              <a:t> This method creates incentive for users to join so that when the network and community grows, a network effect occurs, making it more likely that new people will also join. </a:t>
            </a:r>
          </a:p>
          <a:p>
            <a:r>
              <a:rPr lang="en-US" sz="1800" dirty="0"/>
              <a:t>Bitcoin provides its users with financial value through the network effect which may lead to more investors due to the appeal of financial gain. </a:t>
            </a:r>
          </a:p>
          <a:p>
            <a:r>
              <a:rPr lang="en-US" sz="1800" dirty="0"/>
              <a:t>This is an example of an indirect network effect as the value only increases due to the initial network being created.</a:t>
            </a:r>
          </a:p>
          <a:p>
            <a:r>
              <a:rPr lang="en-US" sz="1800" dirty="0">
                <a:solidFill>
                  <a:srgbClr val="0622FF"/>
                </a:solidFill>
              </a:rPr>
              <a:t>Recent innovations continue to drive bitcoin, including the advent of the Lightning network, and the Taproot upgrade, both recent innovations </a:t>
            </a:r>
          </a:p>
          <a:p>
            <a:endParaRPr lang="en-US" sz="1800" dirty="0"/>
          </a:p>
        </p:txBody>
      </p:sp>
      <p:pic>
        <p:nvPicPr>
          <p:cNvPr id="1030" name="Picture 6">
            <a:extLst>
              <a:ext uri="{FF2B5EF4-FFF2-40B4-BE49-F238E27FC236}">
                <a16:creationId xmlns:a16="http://schemas.microsoft.com/office/drawing/2014/main" id="{6C5530E0-7A30-EC46-9B41-66EFF54F6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550" y="2957512"/>
            <a:ext cx="4239155" cy="208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34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 Software</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a:xfrm>
            <a:off x="422563" y="1461943"/>
            <a:ext cx="7723909" cy="4351338"/>
          </a:xfrm>
        </p:spPr>
        <p:txBody>
          <a:bodyPr>
            <a:noAutofit/>
          </a:bodyPr>
          <a:lstStyle/>
          <a:p>
            <a:r>
              <a:rPr lang="en-US" sz="1800" dirty="0">
                <a:solidFill>
                  <a:srgbClr val="0622FF"/>
                </a:solidFill>
              </a:rPr>
              <a:t>Widely used computer software benefits from powerful network effects. </a:t>
            </a:r>
          </a:p>
          <a:p>
            <a:r>
              <a:rPr lang="en-US" sz="1800" dirty="0"/>
              <a:t>The software-purchase characteristic is that it is easily influenced by the opinions of others, so the customer base of the software is the key to realizing a positive network effect. </a:t>
            </a:r>
          </a:p>
          <a:p>
            <a:r>
              <a:rPr lang="en-US" sz="1800" dirty="0"/>
              <a:t>Although customers' motivation for choosing software is related to the product itself, media interaction and word-of-mouth recommendations from purchased customers can still increase the possibility of software being applied to other customers who have not purchased it, thereby resulting in network effects. </a:t>
            </a:r>
          </a:p>
          <a:p>
            <a:r>
              <a:rPr lang="en-US" sz="1800" dirty="0"/>
              <a:t>In 2007 Apple released the iPhone followed by the app store. </a:t>
            </a:r>
          </a:p>
          <a:p>
            <a:r>
              <a:rPr lang="en-US" sz="1800" dirty="0"/>
              <a:t>Most iPhone apps rely heavily on the existence of strong network effects. </a:t>
            </a:r>
          </a:p>
          <a:p>
            <a:r>
              <a:rPr lang="en-US" sz="1800" dirty="0"/>
              <a:t>This enables the software to grow in popularity very quickly and spread to a large userbase with very limited marketing needed. </a:t>
            </a:r>
          </a:p>
          <a:p>
            <a:r>
              <a:rPr lang="en-US" sz="1800" dirty="0">
                <a:solidFill>
                  <a:srgbClr val="0622FF"/>
                </a:solidFill>
              </a:rPr>
              <a:t>The Freemium business model has evolved to take advantage of these network effects by releasing a free version that will not limit the adoption or any users and then charge for premium features as the primary source of revenue. </a:t>
            </a:r>
          </a:p>
          <a:p>
            <a:endParaRPr lang="en-US" sz="1800" dirty="0"/>
          </a:p>
        </p:txBody>
      </p:sp>
      <p:pic>
        <p:nvPicPr>
          <p:cNvPr id="3076" name="Picture 4" descr="Software - Wikipedia">
            <a:extLst>
              <a:ext uri="{FF2B5EF4-FFF2-40B4-BE49-F238E27FC236}">
                <a16:creationId xmlns:a16="http://schemas.microsoft.com/office/drawing/2014/main" id="{8046DF2D-11D8-804F-AD2F-681D8384D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952" y="1398371"/>
            <a:ext cx="294017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467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 Web Sites</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a:xfrm>
            <a:off x="838200" y="1825625"/>
            <a:ext cx="6892636" cy="4351338"/>
          </a:xfrm>
        </p:spPr>
        <p:txBody>
          <a:bodyPr>
            <a:noAutofit/>
          </a:bodyPr>
          <a:lstStyle/>
          <a:p>
            <a:r>
              <a:rPr lang="en-US" sz="2000" dirty="0">
                <a:solidFill>
                  <a:srgbClr val="0622FF"/>
                </a:solidFill>
              </a:rPr>
              <a:t>Many web sites benefit from a network effect. </a:t>
            </a:r>
          </a:p>
          <a:p>
            <a:r>
              <a:rPr lang="en-US" sz="2000" dirty="0"/>
              <a:t>One example is web marketplaces and exchanges. </a:t>
            </a:r>
          </a:p>
          <a:p>
            <a:r>
              <a:rPr lang="en-US" sz="2000" dirty="0"/>
              <a:t>For example, eBay would not be a particularly useful site if auctions were not competitive. </a:t>
            </a:r>
          </a:p>
          <a:p>
            <a:r>
              <a:rPr lang="en-US" sz="2000" dirty="0"/>
              <a:t>As the number of users grows on eBay, auctions grow more competitive, pushing up the prices of bids on items. </a:t>
            </a:r>
          </a:p>
          <a:p>
            <a:r>
              <a:rPr lang="en-US" sz="2000" dirty="0"/>
              <a:t>This makes it more worthwhile to sell on eBay and brings more sellers onto eBay, which, in turn, drives prices down again due to increased supply. </a:t>
            </a:r>
          </a:p>
          <a:p>
            <a:r>
              <a:rPr lang="en-US" sz="2000" dirty="0"/>
              <a:t>Increased supply brings even more buyers to eBay. </a:t>
            </a:r>
          </a:p>
          <a:p>
            <a:r>
              <a:rPr lang="en-US" sz="2000" dirty="0"/>
              <a:t>Essentially, as the number of users of eBay grows, prices fall and supply increases, and more and more people find the site to be useful. </a:t>
            </a:r>
          </a:p>
          <a:p>
            <a:endParaRPr lang="en-US" sz="2000" dirty="0"/>
          </a:p>
        </p:txBody>
      </p:sp>
      <p:pic>
        <p:nvPicPr>
          <p:cNvPr id="4098" name="Picture 2" descr="Infographic: Ranking the Top 100 Websites in the World">
            <a:extLst>
              <a:ext uri="{FF2B5EF4-FFF2-40B4-BE49-F238E27FC236}">
                <a16:creationId xmlns:a16="http://schemas.microsoft.com/office/drawing/2014/main" id="{7CA9B7F0-66C0-EC4D-B409-69570EE38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836" y="1163782"/>
            <a:ext cx="4052453" cy="24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74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 Web Sites</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p:txBody>
          <a:bodyPr>
            <a:noAutofit/>
          </a:bodyPr>
          <a:lstStyle/>
          <a:p>
            <a:r>
              <a:rPr lang="en-US" sz="1800" dirty="0"/>
              <a:t>Network effects were used as justification in business models by some of the dot-com companies in the late 1990s. </a:t>
            </a:r>
          </a:p>
          <a:p>
            <a:r>
              <a:rPr lang="en-US" sz="1800" dirty="0"/>
              <a:t>These firms operated under the belief that when a new market comes into being which contains strong network effects, firms should care more about growing their market share than about becoming profitable. </a:t>
            </a:r>
          </a:p>
          <a:p>
            <a:r>
              <a:rPr lang="en-US" sz="1800" dirty="0"/>
              <a:t>The justification was that market share would determine which firm could set technical and marketing standards and giving these companies a first-mover advantage.</a:t>
            </a:r>
          </a:p>
          <a:p>
            <a:r>
              <a:rPr lang="en-US" sz="1800" dirty="0">
                <a:solidFill>
                  <a:srgbClr val="0622FF"/>
                </a:solidFill>
              </a:rPr>
              <a:t>Social networking websites are good examples. </a:t>
            </a:r>
          </a:p>
          <a:p>
            <a:r>
              <a:rPr lang="en-US" sz="1800" dirty="0"/>
              <a:t>The more people register onto a social networking website, the more useful the website is to its registrants.</a:t>
            </a:r>
          </a:p>
          <a:p>
            <a:r>
              <a:rPr lang="en-US" sz="1800" dirty="0">
                <a:solidFill>
                  <a:srgbClr val="0622FF"/>
                </a:solidFill>
              </a:rPr>
              <a:t>Google uses the network effect in its advertising business with its Google AdSense service</a:t>
            </a:r>
            <a:r>
              <a:rPr lang="en-US" sz="1800" dirty="0"/>
              <a:t>. </a:t>
            </a:r>
          </a:p>
          <a:p>
            <a:r>
              <a:rPr lang="en-US" sz="1800" dirty="0"/>
              <a:t>AdSense places ads on many small sites, such as blogs, using Google technology to determine which ads are relevant to which blogs. </a:t>
            </a:r>
          </a:p>
          <a:p>
            <a:r>
              <a:rPr lang="en-US" sz="1800" dirty="0"/>
              <a:t>Thus, the service appears to aim to serve as an exchange (or ad network) for matching many advertisers with many small sites. </a:t>
            </a:r>
          </a:p>
          <a:p>
            <a:r>
              <a:rPr lang="en-US" sz="1800" dirty="0"/>
              <a:t>In general, the more blogs AdSense can reach, the more advertisers it will attract, making it the most attractive option for more blogs. </a:t>
            </a:r>
          </a:p>
          <a:p>
            <a:endParaRPr lang="en-US" sz="1800" dirty="0"/>
          </a:p>
          <a:p>
            <a:endParaRPr lang="en-US" sz="1800" dirty="0"/>
          </a:p>
        </p:txBody>
      </p:sp>
    </p:spTree>
    <p:extLst>
      <p:ext uri="{BB962C8B-B14F-4D97-AF65-F5344CB8AC3E}">
        <p14:creationId xmlns:p14="http://schemas.microsoft.com/office/powerpoint/2010/main" val="3363547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B589-3594-FF4A-B1B0-6A875F498233}"/>
              </a:ext>
            </a:extLst>
          </p:cNvPr>
          <p:cNvSpPr>
            <a:spLocks noGrp="1"/>
          </p:cNvSpPr>
          <p:nvPr>
            <p:ph type="title"/>
          </p:nvPr>
        </p:nvSpPr>
        <p:spPr/>
        <p:txBody>
          <a:bodyPr/>
          <a:lstStyle/>
          <a:p>
            <a:r>
              <a:rPr lang="en-US" dirty="0"/>
              <a:t>Network Effect: Web Sites</a:t>
            </a:r>
          </a:p>
        </p:txBody>
      </p:sp>
      <p:sp>
        <p:nvSpPr>
          <p:cNvPr id="3" name="Content Placeholder 2">
            <a:extLst>
              <a:ext uri="{FF2B5EF4-FFF2-40B4-BE49-F238E27FC236}">
                <a16:creationId xmlns:a16="http://schemas.microsoft.com/office/drawing/2014/main" id="{E386E683-25A2-C245-8F0E-6D01F75EABDC}"/>
              </a:ext>
            </a:extLst>
          </p:cNvPr>
          <p:cNvSpPr>
            <a:spLocks noGrp="1"/>
          </p:cNvSpPr>
          <p:nvPr>
            <p:ph idx="1"/>
          </p:nvPr>
        </p:nvSpPr>
        <p:spPr/>
        <p:txBody>
          <a:bodyPr>
            <a:noAutofit/>
          </a:bodyPr>
          <a:lstStyle/>
          <a:p>
            <a:r>
              <a:rPr lang="en-US" sz="2000" dirty="0">
                <a:solidFill>
                  <a:srgbClr val="0622FF"/>
                </a:solidFill>
              </a:rPr>
              <a:t>By contrast, the value of a news site is primarily proportional to the quality of the articles, not to the number of other people using the site. </a:t>
            </a:r>
          </a:p>
          <a:p>
            <a:r>
              <a:rPr lang="en-US" sz="2000" dirty="0"/>
              <a:t>Similarly, the first generation of search engines experienced little network effect, as the value of the site was based on the value of the search results. </a:t>
            </a:r>
          </a:p>
          <a:p>
            <a:r>
              <a:rPr lang="en-US" sz="2000" dirty="0"/>
              <a:t>This allowed Google to win users away from Yahoo! without much trouble, once users believed that Google's search results were superior. </a:t>
            </a:r>
          </a:p>
          <a:p>
            <a:r>
              <a:rPr lang="en-US" sz="2000" dirty="0"/>
              <a:t>Some commentators mistook the value of the Yahoo! brand (which does increase as more people know of it) for a network effect protecting its advertising business.</a:t>
            </a:r>
          </a:p>
        </p:txBody>
      </p:sp>
    </p:spTree>
    <p:extLst>
      <p:ext uri="{BB962C8B-B14F-4D97-AF65-F5344CB8AC3E}">
        <p14:creationId xmlns:p14="http://schemas.microsoft.com/office/powerpoint/2010/main" val="3518686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DFFE-4D89-7C4B-91BD-9D689B15E895}"/>
              </a:ext>
            </a:extLst>
          </p:cNvPr>
          <p:cNvSpPr>
            <a:spLocks noGrp="1"/>
          </p:cNvSpPr>
          <p:nvPr>
            <p:ph type="title"/>
          </p:nvPr>
        </p:nvSpPr>
        <p:spPr/>
        <p:txBody>
          <a:bodyPr/>
          <a:lstStyle/>
          <a:p>
            <a:r>
              <a:rPr lang="en-US" dirty="0"/>
              <a:t>Network Effects: Credit Cards</a:t>
            </a:r>
          </a:p>
        </p:txBody>
      </p:sp>
      <p:sp>
        <p:nvSpPr>
          <p:cNvPr id="3" name="Content Placeholder 2">
            <a:extLst>
              <a:ext uri="{FF2B5EF4-FFF2-40B4-BE49-F238E27FC236}">
                <a16:creationId xmlns:a16="http://schemas.microsoft.com/office/drawing/2014/main" id="{33E02B93-3691-2540-9D59-0F1751E36142}"/>
              </a:ext>
            </a:extLst>
          </p:cNvPr>
          <p:cNvSpPr>
            <a:spLocks noGrp="1"/>
          </p:cNvSpPr>
          <p:nvPr>
            <p:ph idx="1"/>
          </p:nvPr>
        </p:nvSpPr>
        <p:spPr>
          <a:xfrm>
            <a:off x="838201" y="1399594"/>
            <a:ext cx="6954982" cy="4351338"/>
          </a:xfrm>
        </p:spPr>
        <p:txBody>
          <a:bodyPr>
            <a:noAutofit/>
          </a:bodyPr>
          <a:lstStyle/>
          <a:p>
            <a:r>
              <a:rPr lang="en-US" sz="1800" dirty="0">
                <a:solidFill>
                  <a:srgbClr val="0622FF"/>
                </a:solidFill>
              </a:rPr>
              <a:t>For credit cards that are now widely used, large-scale applications on the market are closely related to network effects. </a:t>
            </a:r>
          </a:p>
          <a:p>
            <a:r>
              <a:rPr lang="en-US" sz="1800" dirty="0"/>
              <a:t>Credit card, as one of the currency payment methods in the current economy, which was originated in 1949. </a:t>
            </a:r>
          </a:p>
          <a:p>
            <a:r>
              <a:rPr lang="en-US" sz="1800" dirty="0"/>
              <a:t>Early research on the circulation of credit cards at the retail level found that credit card interest rates were not affected by macroeconomic interest rates and remained almost unchanged. </a:t>
            </a:r>
          </a:p>
          <a:p>
            <a:r>
              <a:rPr lang="en-US" sz="1800" dirty="0"/>
              <a:t>Later, credit cards gradually entered the network level due to changes in policy priorities and became a popular trend in payment in the 1980s. </a:t>
            </a:r>
          </a:p>
          <a:p>
            <a:r>
              <a:rPr lang="en-US" sz="1800" dirty="0"/>
              <a:t>Different levels of credit cards separate benefit from two types of network effects. </a:t>
            </a:r>
          </a:p>
          <a:p>
            <a:r>
              <a:rPr lang="en-US" sz="1800" dirty="0"/>
              <a:t>The application of credit cards related to external network effects, which is because when this has become a payment method, and more people use credit cards. </a:t>
            </a:r>
          </a:p>
          <a:p>
            <a:r>
              <a:rPr lang="en-US" sz="1800" dirty="0"/>
              <a:t>As each additional person uses the same credit card, the value for the rest of the people who use the credit card will increase.</a:t>
            </a:r>
          </a:p>
        </p:txBody>
      </p:sp>
      <p:pic>
        <p:nvPicPr>
          <p:cNvPr id="5122" name="Picture 2" descr="How Many Credit Cards Should You Have? – Forbes Advisor">
            <a:extLst>
              <a:ext uri="{FF2B5EF4-FFF2-40B4-BE49-F238E27FC236}">
                <a16:creationId xmlns:a16="http://schemas.microsoft.com/office/drawing/2014/main" id="{FAFE9FE3-CD80-8649-8AAA-358455C45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867" y="2282536"/>
            <a:ext cx="4046342" cy="229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91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DFFE-4D89-7C4B-91BD-9D689B15E895}"/>
              </a:ext>
            </a:extLst>
          </p:cNvPr>
          <p:cNvSpPr>
            <a:spLocks noGrp="1"/>
          </p:cNvSpPr>
          <p:nvPr>
            <p:ph type="title"/>
          </p:nvPr>
        </p:nvSpPr>
        <p:spPr/>
        <p:txBody>
          <a:bodyPr/>
          <a:lstStyle/>
          <a:p>
            <a:r>
              <a:rPr lang="en-US" dirty="0"/>
              <a:t>Network Effects: Credit Cards</a:t>
            </a:r>
          </a:p>
        </p:txBody>
      </p:sp>
      <p:sp>
        <p:nvSpPr>
          <p:cNvPr id="3" name="Content Placeholder 2">
            <a:extLst>
              <a:ext uri="{FF2B5EF4-FFF2-40B4-BE49-F238E27FC236}">
                <a16:creationId xmlns:a16="http://schemas.microsoft.com/office/drawing/2014/main" id="{33E02B93-3691-2540-9D59-0F1751E36142}"/>
              </a:ext>
            </a:extLst>
          </p:cNvPr>
          <p:cNvSpPr>
            <a:spLocks noGrp="1"/>
          </p:cNvSpPr>
          <p:nvPr>
            <p:ph idx="1"/>
          </p:nvPr>
        </p:nvSpPr>
        <p:spPr/>
        <p:txBody>
          <a:bodyPr>
            <a:noAutofit/>
          </a:bodyPr>
          <a:lstStyle/>
          <a:p>
            <a:r>
              <a:rPr lang="en-US" sz="1800" dirty="0"/>
              <a:t>The credit card system at the network level could be seen as a two-sided market. </a:t>
            </a:r>
          </a:p>
          <a:p>
            <a:r>
              <a:rPr lang="en-US" sz="1800" dirty="0"/>
              <a:t>On the one hand, the number of cardholders attracts merchants to use credit cards as a payment method. </a:t>
            </a:r>
          </a:p>
          <a:p>
            <a:r>
              <a:rPr lang="en-US" sz="1800" dirty="0"/>
              <a:t>On the other hand, an increasing number of merchants can also attract more new cardholders. </a:t>
            </a:r>
          </a:p>
          <a:p>
            <a:r>
              <a:rPr lang="en-US" sz="1800" dirty="0"/>
              <a:t>In other words, the use of credit cards has increased significantly among merchants which leads to increased value. </a:t>
            </a:r>
          </a:p>
          <a:p>
            <a:r>
              <a:rPr lang="en-US" sz="1800" dirty="0"/>
              <a:t>This can conversely increase the cardholder's credit card value and the number of users.</a:t>
            </a:r>
          </a:p>
          <a:p>
            <a:r>
              <a:rPr lang="en-US" sz="1800" dirty="0"/>
              <a:t> Moreover, credit card services also display a network effect between merchant discounts and credit accessibility. </a:t>
            </a:r>
          </a:p>
          <a:p>
            <a:endParaRPr lang="en-US" sz="1800" dirty="0"/>
          </a:p>
        </p:txBody>
      </p:sp>
    </p:spTree>
    <p:extLst>
      <p:ext uri="{BB962C8B-B14F-4D97-AF65-F5344CB8AC3E}">
        <p14:creationId xmlns:p14="http://schemas.microsoft.com/office/powerpoint/2010/main" val="2579137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4A37-1B33-7145-B8E0-9134332B4408}"/>
              </a:ext>
            </a:extLst>
          </p:cNvPr>
          <p:cNvSpPr>
            <a:spLocks noGrp="1"/>
          </p:cNvSpPr>
          <p:nvPr>
            <p:ph type="title"/>
          </p:nvPr>
        </p:nvSpPr>
        <p:spPr/>
        <p:txBody>
          <a:bodyPr/>
          <a:lstStyle/>
          <a:p>
            <a:r>
              <a:rPr lang="en-US" dirty="0"/>
              <a:t>Network Effects: Credit Cards</a:t>
            </a:r>
          </a:p>
        </p:txBody>
      </p:sp>
      <p:sp>
        <p:nvSpPr>
          <p:cNvPr id="3" name="Content Placeholder 2">
            <a:extLst>
              <a:ext uri="{FF2B5EF4-FFF2-40B4-BE49-F238E27FC236}">
                <a16:creationId xmlns:a16="http://schemas.microsoft.com/office/drawing/2014/main" id="{B6514AB6-D56D-204C-91BB-70DAB1949E9D}"/>
              </a:ext>
            </a:extLst>
          </p:cNvPr>
          <p:cNvSpPr>
            <a:spLocks noGrp="1"/>
          </p:cNvSpPr>
          <p:nvPr>
            <p:ph idx="1"/>
          </p:nvPr>
        </p:nvSpPr>
        <p:spPr/>
        <p:txBody>
          <a:bodyPr>
            <a:normAutofit lnSpcReduction="10000"/>
          </a:bodyPr>
          <a:lstStyle/>
          <a:p>
            <a:r>
              <a:rPr lang="en-US" sz="1800" dirty="0"/>
              <a:t>When credit accessibility increases where greater sales can be obtained, merchants are willing to be charged more discounts by credit card issuers.</a:t>
            </a:r>
          </a:p>
          <a:p>
            <a:r>
              <a:rPr lang="en-US" sz="1800" dirty="0">
                <a:solidFill>
                  <a:srgbClr val="0622FF"/>
                </a:solidFill>
              </a:rPr>
              <a:t>Visa has become a leader in the electronic payment industry through the network effect of credit cards as its competitive advantage</a:t>
            </a:r>
            <a:r>
              <a:rPr lang="en-US" sz="1800" dirty="0"/>
              <a:t>. </a:t>
            </a:r>
          </a:p>
          <a:p>
            <a:r>
              <a:rPr lang="en-US" sz="1800" dirty="0"/>
              <a:t>Visa now processes bitcoin payments as well</a:t>
            </a:r>
          </a:p>
          <a:p>
            <a:r>
              <a:rPr lang="en-US" sz="1800" dirty="0"/>
              <a:t>From 2016, Visa's credit card market share has risen from a quarter to as much as half of the total market in four years, so Visa benefits from the network effect. </a:t>
            </a:r>
          </a:p>
          <a:p>
            <a:r>
              <a:rPr lang="en-US" sz="1800" dirty="0"/>
              <a:t>Every additional Visa cardholder is more attractive to merchants, and merchants can also attract more new cardholders through the brand. </a:t>
            </a:r>
          </a:p>
          <a:p>
            <a:r>
              <a:rPr lang="en-US" sz="1800" dirty="0"/>
              <a:t>In other words, the popularity and convenience of Visa in the electronic payment market, lead more people and merchants choose to use Visa, which greatly increases the value of Visa.</a:t>
            </a:r>
          </a:p>
          <a:p>
            <a:r>
              <a:rPr lang="en-US" sz="1800" dirty="0"/>
              <a:t>Note, by the way, that Visa and the other credit cards can process about 5000 transactions per second.</a:t>
            </a:r>
          </a:p>
          <a:p>
            <a:r>
              <a:rPr lang="en-US" sz="1800" dirty="0"/>
              <a:t>With the advent of the new Lightning network for bitcoin, instead of processing only about 7 transactions per second on the bitcoin base layer, now more than 25 million bitcoin transactions per second can be processed. </a:t>
            </a:r>
          </a:p>
          <a:p>
            <a:endParaRPr lang="en-US" sz="1800" dirty="0"/>
          </a:p>
          <a:p>
            <a:endParaRPr lang="en-US" sz="1800" dirty="0"/>
          </a:p>
        </p:txBody>
      </p:sp>
    </p:spTree>
    <p:extLst>
      <p:ext uri="{BB962C8B-B14F-4D97-AF65-F5344CB8AC3E}">
        <p14:creationId xmlns:p14="http://schemas.microsoft.com/office/powerpoint/2010/main" val="154528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8F226-FCEE-5F4F-B6B6-EA4569F500E7}"/>
              </a:ext>
            </a:extLst>
          </p:cNvPr>
          <p:cNvSpPr>
            <a:spLocks noGrp="1"/>
          </p:cNvSpPr>
          <p:nvPr>
            <p:ph sz="half" idx="1"/>
          </p:nvPr>
        </p:nvSpPr>
        <p:spPr>
          <a:xfrm>
            <a:off x="613064" y="1825625"/>
            <a:ext cx="5652654" cy="4351338"/>
          </a:xfrm>
        </p:spPr>
        <p:txBody>
          <a:bodyPr>
            <a:noAutofit/>
          </a:bodyPr>
          <a:lstStyle/>
          <a:p>
            <a:r>
              <a:rPr lang="en-US" sz="1600" dirty="0"/>
              <a:t>As a whole, the phase diagram represents all that the system can be, and its shape can easily elucidate qualities of the system that might not be obvious otherwise. </a:t>
            </a:r>
          </a:p>
          <a:p>
            <a:r>
              <a:rPr lang="en-US" sz="1600" dirty="0"/>
              <a:t>A phase space may contain a great number of dimensions. </a:t>
            </a:r>
          </a:p>
          <a:p>
            <a:r>
              <a:rPr lang="en-US" sz="1600" dirty="0"/>
              <a:t>For instance, a gas containing many molecules may require a separate dimension for </a:t>
            </a:r>
            <a:r>
              <a:rPr lang="en-US" sz="1600" dirty="0">
                <a:solidFill>
                  <a:srgbClr val="0622FF"/>
                </a:solidFill>
              </a:rPr>
              <a:t>each particle's x, y and z positions and momenta </a:t>
            </a:r>
            <a:r>
              <a:rPr lang="en-US" sz="1600" dirty="0"/>
              <a:t>(6 dimensions for an idealized monatomic gas)</a:t>
            </a:r>
          </a:p>
          <a:p>
            <a:r>
              <a:rPr lang="en-US" sz="1600" dirty="0"/>
              <a:t>For more complex molecular systems additional dimensions are required to describe </a:t>
            </a:r>
            <a:r>
              <a:rPr lang="en-US" sz="1600" dirty="0">
                <a:solidFill>
                  <a:srgbClr val="0622FF"/>
                </a:solidFill>
              </a:rPr>
              <a:t>vibrational modes </a:t>
            </a:r>
            <a:r>
              <a:rPr lang="en-US" sz="1600" dirty="0"/>
              <a:t>of the molecular bonds, as well as spin around 3 axes. </a:t>
            </a:r>
          </a:p>
          <a:p>
            <a:r>
              <a:rPr lang="en-US" sz="1600" dirty="0"/>
              <a:t>Phase spaces are easier to use when analyzing the behavior of mechanical systems restricted to motion along axes of rotation or translation</a:t>
            </a:r>
          </a:p>
          <a:p>
            <a:r>
              <a:rPr lang="en-US" sz="1600" dirty="0"/>
              <a:t>Example:  In robotics, analyzing the range of motion of a robotic arm or determining the optimal path to achieve a particular position/momentum result.</a:t>
            </a:r>
          </a:p>
        </p:txBody>
      </p:sp>
      <p:pic>
        <p:nvPicPr>
          <p:cNvPr id="2050" name="Picture 2">
            <a:extLst>
              <a:ext uri="{FF2B5EF4-FFF2-40B4-BE49-F238E27FC236}">
                <a16:creationId xmlns:a16="http://schemas.microsoft.com/office/drawing/2014/main" id="{55D5655C-E2E7-1A44-A943-6F9B01966B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56663" y="1911927"/>
            <a:ext cx="4279900" cy="34774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40C8CB-6FF9-CF44-8F9A-EEAC05DF6B40}"/>
              </a:ext>
            </a:extLst>
          </p:cNvPr>
          <p:cNvSpPr txBox="1"/>
          <p:nvPr/>
        </p:nvSpPr>
        <p:spPr>
          <a:xfrm>
            <a:off x="6573981" y="5569545"/>
            <a:ext cx="4779819" cy="923330"/>
          </a:xfrm>
          <a:prstGeom prst="rect">
            <a:avLst/>
          </a:prstGeom>
          <a:noFill/>
        </p:spPr>
        <p:txBody>
          <a:bodyPr wrap="square" rtlCol="0">
            <a:spAutoFit/>
          </a:bodyPr>
          <a:lstStyle/>
          <a:p>
            <a:r>
              <a:rPr lang="en-US" dirty="0"/>
              <a:t>Phase space of a dynamic system with focal stability, showing one </a:t>
            </a:r>
            <a:r>
              <a:rPr lang="en-US" dirty="0">
                <a:solidFill>
                  <a:srgbClr val="0E1CFF"/>
                </a:solidFill>
              </a:rPr>
              <a:t>phase space trajectory</a:t>
            </a:r>
          </a:p>
          <a:p>
            <a:endParaRPr lang="en-US" dirty="0"/>
          </a:p>
        </p:txBody>
      </p:sp>
      <p:sp>
        <p:nvSpPr>
          <p:cNvPr id="7" name="Title 1">
            <a:extLst>
              <a:ext uri="{FF2B5EF4-FFF2-40B4-BE49-F238E27FC236}">
                <a16:creationId xmlns:a16="http://schemas.microsoft.com/office/drawing/2014/main" id="{1E754E69-4D2F-4D33-D3F3-2A28FD159869}"/>
              </a:ext>
            </a:extLst>
          </p:cNvPr>
          <p:cNvSpPr>
            <a:spLocks noGrp="1"/>
          </p:cNvSpPr>
          <p:nvPr>
            <p:ph type="title"/>
          </p:nvPr>
        </p:nvSpPr>
        <p:spPr>
          <a:xfrm>
            <a:off x="464127" y="401925"/>
            <a:ext cx="5181600" cy="1325563"/>
          </a:xfrm>
        </p:spPr>
        <p:txBody>
          <a:bodyPr>
            <a:normAutofit/>
          </a:bodyPr>
          <a:lstStyle/>
          <a:p>
            <a:r>
              <a:rPr lang="en-US" sz="3200" dirty="0"/>
              <a:t>State Space or Phase Space</a:t>
            </a:r>
          </a:p>
        </p:txBody>
      </p:sp>
    </p:spTree>
    <p:extLst>
      <p:ext uri="{BB962C8B-B14F-4D97-AF65-F5344CB8AC3E}">
        <p14:creationId xmlns:p14="http://schemas.microsoft.com/office/powerpoint/2010/main" val="2177228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7DCC-FD1A-C74C-8887-600050AC39D8}"/>
              </a:ext>
            </a:extLst>
          </p:cNvPr>
          <p:cNvSpPr>
            <a:spLocks noGrp="1"/>
          </p:cNvSpPr>
          <p:nvPr>
            <p:ph type="title"/>
          </p:nvPr>
        </p:nvSpPr>
        <p:spPr/>
        <p:txBody>
          <a:bodyPr/>
          <a:lstStyle/>
          <a:p>
            <a:r>
              <a:rPr lang="en-US" dirty="0"/>
              <a:t>Network Effect: VHS - Betamax</a:t>
            </a:r>
          </a:p>
        </p:txBody>
      </p:sp>
      <p:sp>
        <p:nvSpPr>
          <p:cNvPr id="5" name="Content Placeholder 4">
            <a:extLst>
              <a:ext uri="{FF2B5EF4-FFF2-40B4-BE49-F238E27FC236}">
                <a16:creationId xmlns:a16="http://schemas.microsoft.com/office/drawing/2014/main" id="{28ED7765-7FA9-4E45-A9BA-8C450C567F7D}"/>
              </a:ext>
            </a:extLst>
          </p:cNvPr>
          <p:cNvSpPr>
            <a:spLocks noGrp="1"/>
          </p:cNvSpPr>
          <p:nvPr>
            <p:ph idx="1"/>
          </p:nvPr>
        </p:nvSpPr>
        <p:spPr>
          <a:xfrm>
            <a:off x="838200" y="1825625"/>
            <a:ext cx="7401791" cy="4351338"/>
          </a:xfrm>
        </p:spPr>
        <p:txBody>
          <a:bodyPr>
            <a:noAutofit/>
          </a:bodyPr>
          <a:lstStyle/>
          <a:p>
            <a:r>
              <a:rPr lang="en-US" sz="1800" dirty="0"/>
              <a:t>The videotape format war was a period of competition or "format war" of incompatible models of consumer-level analog video videocassette and video cassette recorders (VCR) in the late 1970s and the 1980s</a:t>
            </a:r>
          </a:p>
          <a:p>
            <a:r>
              <a:rPr lang="en-US" sz="1800" dirty="0"/>
              <a:t>It mainly involved the Betamax and Video Home System (VHS) formats. </a:t>
            </a:r>
          </a:p>
          <a:p>
            <a:r>
              <a:rPr lang="en-US" sz="1800" dirty="0">
                <a:solidFill>
                  <a:srgbClr val="0622FF"/>
                </a:solidFill>
              </a:rPr>
              <a:t>VHS ultimately emerged as the preeminent format, even though it was inferior technologically</a:t>
            </a:r>
          </a:p>
          <a:p>
            <a:r>
              <a:rPr lang="en-US" sz="1800" dirty="0"/>
              <a:t>While VHS machines' lower retail price was a major factor, </a:t>
            </a:r>
            <a:r>
              <a:rPr lang="en-US" sz="1800" dirty="0">
                <a:solidFill>
                  <a:srgbClr val="0622FF"/>
                </a:solidFill>
              </a:rPr>
              <a:t>the principal battleground proved to be recording time</a:t>
            </a:r>
            <a:r>
              <a:rPr lang="en-US" sz="1800" dirty="0"/>
              <a:t>. </a:t>
            </a:r>
          </a:p>
          <a:p>
            <a:r>
              <a:rPr lang="en-US" sz="1800" dirty="0"/>
              <a:t>The original Sony Betamax video recorder for the NTSC television system could record for only 60 minutes, identical to the previous U-</a:t>
            </a:r>
            <a:r>
              <a:rPr lang="en-US" sz="1800" dirty="0" err="1"/>
              <a:t>matic</a:t>
            </a:r>
            <a:r>
              <a:rPr lang="en-US" sz="1800" dirty="0"/>
              <a:t> format, which had been sufficient for use in television studios. </a:t>
            </a:r>
          </a:p>
          <a:p>
            <a:r>
              <a:rPr lang="en-US" sz="1800" dirty="0">
                <a:solidFill>
                  <a:srgbClr val="0622FF"/>
                </a:solidFill>
              </a:rPr>
              <a:t>JVC's VHS could manage 120 minutes, followed by RCA's entrance into the market with a 240-minute recorder using VHS. </a:t>
            </a:r>
          </a:p>
          <a:p>
            <a:r>
              <a:rPr lang="en-US" sz="1800" dirty="0"/>
              <a:t>These challenges sparked a mini-war to see who could achieve the longest recording time. </a:t>
            </a:r>
          </a:p>
          <a:p>
            <a:endParaRPr lang="en-US" sz="1800" dirty="0"/>
          </a:p>
        </p:txBody>
      </p:sp>
      <p:pic>
        <p:nvPicPr>
          <p:cNvPr id="6146" name="Picture 2" descr="Legendary products: VHS VS BETA">
            <a:extLst>
              <a:ext uri="{FF2B5EF4-FFF2-40B4-BE49-F238E27FC236}">
                <a16:creationId xmlns:a16="http://schemas.microsoft.com/office/drawing/2014/main" id="{76A9F19A-5C68-1844-A508-4CD9E7694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248" y="2701636"/>
            <a:ext cx="3632946" cy="181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259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387-9C9B-C946-9EEF-60AA055D714F}"/>
              </a:ext>
            </a:extLst>
          </p:cNvPr>
          <p:cNvSpPr>
            <a:spLocks noGrp="1"/>
          </p:cNvSpPr>
          <p:nvPr>
            <p:ph type="title"/>
          </p:nvPr>
        </p:nvSpPr>
        <p:spPr/>
        <p:txBody>
          <a:bodyPr/>
          <a:lstStyle/>
          <a:p>
            <a:r>
              <a:rPr lang="en-US" dirty="0"/>
              <a:t>Network Effect: VHS - Betamax</a:t>
            </a:r>
          </a:p>
        </p:txBody>
      </p:sp>
      <p:sp>
        <p:nvSpPr>
          <p:cNvPr id="5" name="Content Placeholder 4">
            <a:extLst>
              <a:ext uri="{FF2B5EF4-FFF2-40B4-BE49-F238E27FC236}">
                <a16:creationId xmlns:a16="http://schemas.microsoft.com/office/drawing/2014/main" id="{B4BBAF7A-2186-CB47-B95A-EBE3DA1CF98C}"/>
              </a:ext>
            </a:extLst>
          </p:cNvPr>
          <p:cNvSpPr>
            <a:spLocks noGrp="1"/>
          </p:cNvSpPr>
          <p:nvPr>
            <p:ph idx="1"/>
          </p:nvPr>
        </p:nvSpPr>
        <p:spPr/>
        <p:txBody>
          <a:bodyPr>
            <a:noAutofit/>
          </a:bodyPr>
          <a:lstStyle/>
          <a:p>
            <a:r>
              <a:rPr lang="en-US" sz="2000" dirty="0"/>
              <a:t>Betamax is, in theory, a superior recording format over VHS due to resolution (250 lines vs. 240 lines), slightly superior sound, and a more stable image </a:t>
            </a:r>
          </a:p>
          <a:p>
            <a:r>
              <a:rPr lang="en-US" sz="2000" dirty="0"/>
              <a:t>Betamax recorders were also of higher-quality construction. </a:t>
            </a:r>
          </a:p>
          <a:p>
            <a:r>
              <a:rPr lang="en-US" sz="2000" dirty="0"/>
              <a:t>However, these differences were negligible to consumers, and thus did not justify either the extra cost of a Betamax VCR (which was often significantly more expensive than a VHS equivalent) or Betamax's shorter recording time. </a:t>
            </a:r>
          </a:p>
          <a:p>
            <a:r>
              <a:rPr lang="en-US" sz="2000" dirty="0"/>
              <a:t>Beta sales dwindled away, and VHS emerged as the winner of the domestic / home-market format war. </a:t>
            </a:r>
          </a:p>
          <a:p>
            <a:r>
              <a:rPr lang="en-US" sz="2000" dirty="0"/>
              <a:t>The video format war is now a highly scrutinized event in business and marketing history, leading to a plethora of market investigations into why Betamax failed. </a:t>
            </a:r>
          </a:p>
        </p:txBody>
      </p:sp>
    </p:spTree>
    <p:extLst>
      <p:ext uri="{BB962C8B-B14F-4D97-AF65-F5344CB8AC3E}">
        <p14:creationId xmlns:p14="http://schemas.microsoft.com/office/powerpoint/2010/main" val="210446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18ABC-EF0D-C241-99EB-BE7AB9BED077}"/>
              </a:ext>
            </a:extLst>
          </p:cNvPr>
          <p:cNvSpPr>
            <a:spLocks noGrp="1"/>
          </p:cNvSpPr>
          <p:nvPr>
            <p:ph idx="1"/>
          </p:nvPr>
        </p:nvSpPr>
        <p:spPr>
          <a:xfrm>
            <a:off x="838201" y="1825625"/>
            <a:ext cx="7094838" cy="4351338"/>
          </a:xfrm>
        </p:spPr>
        <p:txBody>
          <a:bodyPr>
            <a:normAutofit/>
          </a:bodyPr>
          <a:lstStyle/>
          <a:p>
            <a:r>
              <a:rPr lang="en-US" sz="2000" dirty="0"/>
              <a:t>If automotive history is human history over the last century and a half, then of course the pandemics that have shaped human progress over that time have also had some bearing on the course of automotive evolution. </a:t>
            </a:r>
          </a:p>
          <a:p>
            <a:r>
              <a:rPr lang="en-US" sz="2000" dirty="0"/>
              <a:t>Take, for instance, the deaths of John and Horace Dodge due -- directly or indirectly -- to the 1918 influenza epidemic: </a:t>
            </a:r>
          </a:p>
          <a:p>
            <a:r>
              <a:rPr lang="en-US" sz="2000" dirty="0"/>
              <a:t>Had those two not contracted that virus, the Dodge brand would likely be a far more dominating presence in the automotive landscape today.</a:t>
            </a:r>
          </a:p>
          <a:p>
            <a:r>
              <a:rPr lang="en-US" sz="2000" dirty="0"/>
              <a:t>Or take the </a:t>
            </a:r>
            <a:r>
              <a:rPr lang="en-US" sz="2000" dirty="0">
                <a:solidFill>
                  <a:srgbClr val="0622FF"/>
                </a:solidFill>
              </a:rPr>
              <a:t>hoof-and-mouth disease outbreak of 1914</a:t>
            </a:r>
            <a:r>
              <a:rPr lang="en-US" sz="2000" dirty="0"/>
              <a:t>, which, as some histories argue, sidelined another pair of automotive pioneer brothers and hobbled steam car manufacturers in their attempt to stave off the growing threat from internal combustion cars.</a:t>
            </a:r>
          </a:p>
          <a:p>
            <a:endParaRPr lang="en-US" sz="2000" dirty="0"/>
          </a:p>
        </p:txBody>
      </p:sp>
      <p:sp>
        <p:nvSpPr>
          <p:cNvPr id="4" name="Title 1">
            <a:extLst>
              <a:ext uri="{FF2B5EF4-FFF2-40B4-BE49-F238E27FC236}">
                <a16:creationId xmlns:a16="http://schemas.microsoft.com/office/drawing/2014/main" id="{BDC35F6F-549E-644D-BE7A-DF7E8D527086}"/>
              </a:ext>
            </a:extLst>
          </p:cNvPr>
          <p:cNvSpPr>
            <a:spLocks noGrp="1"/>
          </p:cNvSpPr>
          <p:nvPr>
            <p:ph type="title"/>
          </p:nvPr>
        </p:nvSpPr>
        <p:spPr>
          <a:xfrm>
            <a:off x="838200" y="365125"/>
            <a:ext cx="10515600" cy="1325563"/>
          </a:xfrm>
        </p:spPr>
        <p:txBody>
          <a:bodyPr>
            <a:normAutofit/>
          </a:bodyPr>
          <a:lstStyle/>
          <a:p>
            <a:r>
              <a:rPr lang="en-US" dirty="0"/>
              <a:t>Network Effect: Automobiles</a:t>
            </a:r>
            <a:br>
              <a:rPr lang="en-US" dirty="0"/>
            </a:br>
            <a:r>
              <a:rPr lang="en-US" sz="1300" dirty="0"/>
              <a:t>https://</a:t>
            </a:r>
            <a:r>
              <a:rPr lang="en-US" sz="1300" dirty="0" err="1"/>
              <a:t>www.hemmings.com</a:t>
            </a:r>
            <a:r>
              <a:rPr lang="en-US" sz="1300" dirty="0"/>
              <a:t>/stories/2020/12/18/did-an-outbreak-of-hoof-and-mouth-disease-lead-to-the-demise-of-stanley-and-steam-cars-in-general</a:t>
            </a:r>
          </a:p>
        </p:txBody>
      </p:sp>
      <p:pic>
        <p:nvPicPr>
          <p:cNvPr id="5" name="Content Placeholder 4">
            <a:extLst>
              <a:ext uri="{FF2B5EF4-FFF2-40B4-BE49-F238E27FC236}">
                <a16:creationId xmlns:a16="http://schemas.microsoft.com/office/drawing/2014/main" id="{D5E6EB5E-5028-D54B-B648-6416320CF1E9}"/>
              </a:ext>
            </a:extLst>
          </p:cNvPr>
          <p:cNvPicPr>
            <a:picLocks noChangeAspect="1"/>
          </p:cNvPicPr>
          <p:nvPr/>
        </p:nvPicPr>
        <p:blipFill rotWithShape="1">
          <a:blip r:embed="rId2"/>
          <a:srcRect l="3006" t="21655" r="24224"/>
          <a:stretch/>
        </p:blipFill>
        <p:spPr>
          <a:xfrm>
            <a:off x="7933039" y="1840277"/>
            <a:ext cx="3752019" cy="2161017"/>
          </a:xfrm>
          <a:prstGeom prst="rect">
            <a:avLst/>
          </a:prstGeom>
        </p:spPr>
      </p:pic>
      <p:sp>
        <p:nvSpPr>
          <p:cNvPr id="2" name="TextBox 1">
            <a:extLst>
              <a:ext uri="{FF2B5EF4-FFF2-40B4-BE49-F238E27FC236}">
                <a16:creationId xmlns:a16="http://schemas.microsoft.com/office/drawing/2014/main" id="{BEB66C42-E6C2-884D-BA0A-DFFA269732F0}"/>
              </a:ext>
            </a:extLst>
          </p:cNvPr>
          <p:cNvSpPr txBox="1"/>
          <p:nvPr/>
        </p:nvSpPr>
        <p:spPr>
          <a:xfrm>
            <a:off x="8229601" y="4304298"/>
            <a:ext cx="3647974" cy="1646605"/>
          </a:xfrm>
          <a:prstGeom prst="rect">
            <a:avLst/>
          </a:prstGeom>
          <a:noFill/>
          <a:ln>
            <a:solidFill>
              <a:srgbClr val="090BFF"/>
            </a:solidFill>
          </a:ln>
        </p:spPr>
        <p:txBody>
          <a:bodyPr wrap="square" rtlCol="0">
            <a:spAutoFit/>
          </a:bodyPr>
          <a:lstStyle/>
          <a:p>
            <a:pPr marL="285750" indent="-285750">
              <a:spcAft>
                <a:spcPts val="600"/>
              </a:spcAft>
              <a:buFont typeface="Arial" panose="020B0604020202020204" pitchFamily="34" charset="0"/>
              <a:buChar char="•"/>
            </a:pPr>
            <a:r>
              <a:rPr lang="en-US" sz="1600" dirty="0">
                <a:solidFill>
                  <a:srgbClr val="002BFF"/>
                </a:solidFill>
              </a:rPr>
              <a:t>Steam cars would fill their water tanks from public horse troughs, which were common at the time.  </a:t>
            </a:r>
          </a:p>
          <a:p>
            <a:pPr marL="285750" indent="-285750">
              <a:spcAft>
                <a:spcPts val="600"/>
              </a:spcAft>
              <a:buFont typeface="Arial" panose="020B0604020202020204" pitchFamily="34" charset="0"/>
              <a:buChar char="•"/>
            </a:pPr>
            <a:r>
              <a:rPr lang="en-US" sz="1600" dirty="0">
                <a:solidFill>
                  <a:srgbClr val="002BFF"/>
                </a:solidFill>
              </a:rPr>
              <a:t>When the hoof and mouth outbreak occurred, these were removed, paving the way for gasoline-powered cars</a:t>
            </a:r>
          </a:p>
        </p:txBody>
      </p:sp>
      <p:sp>
        <p:nvSpPr>
          <p:cNvPr id="6" name="Left Arrow 5">
            <a:extLst>
              <a:ext uri="{FF2B5EF4-FFF2-40B4-BE49-F238E27FC236}">
                <a16:creationId xmlns:a16="http://schemas.microsoft.com/office/drawing/2014/main" id="{E6E76ABF-141A-7049-A7C2-8A67962EEB39}"/>
              </a:ext>
            </a:extLst>
          </p:cNvPr>
          <p:cNvSpPr/>
          <p:nvPr/>
        </p:nvSpPr>
        <p:spPr>
          <a:xfrm>
            <a:off x="7950470" y="4885284"/>
            <a:ext cx="231006" cy="484632"/>
          </a:xfrm>
          <a:prstGeom prst="lef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025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9E3C-9EAC-4D4D-BCF9-0CA726F3DEEA}"/>
              </a:ext>
            </a:extLst>
          </p:cNvPr>
          <p:cNvSpPr>
            <a:spLocks noGrp="1"/>
          </p:cNvSpPr>
          <p:nvPr>
            <p:ph type="title"/>
          </p:nvPr>
        </p:nvSpPr>
        <p:spPr/>
        <p:txBody>
          <a:bodyPr/>
          <a:lstStyle/>
          <a:p>
            <a:r>
              <a:rPr lang="en-US" dirty="0"/>
              <a:t>Synchronization of Chaotic Systems</a:t>
            </a:r>
          </a:p>
        </p:txBody>
      </p:sp>
      <p:sp>
        <p:nvSpPr>
          <p:cNvPr id="9" name="Content Placeholder 8">
            <a:extLst>
              <a:ext uri="{FF2B5EF4-FFF2-40B4-BE49-F238E27FC236}">
                <a16:creationId xmlns:a16="http://schemas.microsoft.com/office/drawing/2014/main" id="{DBF0E502-063D-4A4C-8939-B4388EF95B3A}"/>
              </a:ext>
            </a:extLst>
          </p:cNvPr>
          <p:cNvSpPr>
            <a:spLocks noGrp="1"/>
          </p:cNvSpPr>
          <p:nvPr>
            <p:ph idx="1"/>
          </p:nvPr>
        </p:nvSpPr>
        <p:spPr/>
        <p:txBody>
          <a:bodyPr>
            <a:noAutofit/>
          </a:bodyPr>
          <a:lstStyle/>
          <a:p>
            <a:r>
              <a:rPr lang="en-US" sz="2000" dirty="0"/>
              <a:t>Synchronization of chaos is a phenomenon that </a:t>
            </a:r>
            <a:r>
              <a:rPr lang="en-US" sz="2000" dirty="0">
                <a:solidFill>
                  <a:srgbClr val="0622FF"/>
                </a:solidFill>
              </a:rPr>
              <a:t>may occur when two, or more, dissipative chaotic systems are coupled</a:t>
            </a:r>
            <a:r>
              <a:rPr lang="en-US" sz="2000" dirty="0"/>
              <a:t>.  </a:t>
            </a:r>
          </a:p>
          <a:p>
            <a:r>
              <a:rPr lang="en-US" sz="2000" dirty="0">
                <a:solidFill>
                  <a:srgbClr val="0622FF"/>
                </a:solidFill>
              </a:rPr>
              <a:t>There are interactions and feedback.</a:t>
            </a:r>
          </a:p>
          <a:p>
            <a:r>
              <a:rPr lang="en-US" sz="2000" dirty="0"/>
              <a:t>Because of the exponential divergence of the nearby trajectories of chaotic systems, having two chaotic systems evolving in synchrony might appear surprising. </a:t>
            </a:r>
          </a:p>
          <a:p>
            <a:r>
              <a:rPr lang="en-US" sz="2000" dirty="0"/>
              <a:t>However, synchronization of coupled or driven chaotic oscillators is a phenomenon well established experimentally and reasonably well-understood theoretically. </a:t>
            </a:r>
          </a:p>
          <a:p>
            <a:r>
              <a:rPr lang="en-US" sz="2000" dirty="0"/>
              <a:t>Synchronization of chaos is a rich phenomenon and a multi-disciplinary subject with a broad range of applications.</a:t>
            </a:r>
          </a:p>
          <a:p>
            <a:r>
              <a:rPr lang="en-US" sz="2000" dirty="0"/>
              <a:t>Synchronization may present a variety of forms depending on the nature of the interacting systems and the type of coupling, and the proximity between the systems. </a:t>
            </a:r>
          </a:p>
          <a:p>
            <a:endParaRPr lang="en-US" sz="2000" dirty="0"/>
          </a:p>
        </p:txBody>
      </p:sp>
      <p:sp>
        <p:nvSpPr>
          <p:cNvPr id="3" name="TextBox 2">
            <a:extLst>
              <a:ext uri="{FF2B5EF4-FFF2-40B4-BE49-F238E27FC236}">
                <a16:creationId xmlns:a16="http://schemas.microsoft.com/office/drawing/2014/main" id="{E916DC35-64B1-D742-80FC-BEC80A2C96D5}"/>
              </a:ext>
            </a:extLst>
          </p:cNvPr>
          <p:cNvSpPr txBox="1"/>
          <p:nvPr/>
        </p:nvSpPr>
        <p:spPr>
          <a:xfrm>
            <a:off x="3278221" y="5885234"/>
            <a:ext cx="5972783" cy="369332"/>
          </a:xfrm>
          <a:prstGeom prst="rect">
            <a:avLst/>
          </a:prstGeom>
          <a:noFill/>
        </p:spPr>
        <p:txBody>
          <a:bodyPr wrap="square" rtlCol="0">
            <a:spAutoFit/>
          </a:bodyPr>
          <a:lstStyle/>
          <a:p>
            <a:pPr algn="ctr"/>
            <a:r>
              <a:rPr lang="en-US" dirty="0">
                <a:solidFill>
                  <a:srgbClr val="0622FF"/>
                </a:solidFill>
              </a:rPr>
              <a:t>Example: Synchronization of Metronomes or Clocks</a:t>
            </a:r>
          </a:p>
        </p:txBody>
      </p:sp>
    </p:spTree>
    <p:extLst>
      <p:ext uri="{BB962C8B-B14F-4D97-AF65-F5344CB8AC3E}">
        <p14:creationId xmlns:p14="http://schemas.microsoft.com/office/powerpoint/2010/main" val="3381801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6B1EA5-D19C-8D4C-8C70-997E73A22A9A}"/>
              </a:ext>
            </a:extLst>
          </p:cNvPr>
          <p:cNvSpPr>
            <a:spLocks noGrp="1"/>
          </p:cNvSpPr>
          <p:nvPr>
            <p:ph type="title"/>
          </p:nvPr>
        </p:nvSpPr>
        <p:spPr/>
        <p:txBody>
          <a:bodyPr>
            <a:normAutofit/>
          </a:bodyPr>
          <a:lstStyle/>
          <a:p>
            <a:r>
              <a:rPr lang="en-US" dirty="0"/>
              <a:t>Examples</a:t>
            </a:r>
            <a:br>
              <a:rPr lang="en-US" dirty="0"/>
            </a:br>
            <a:r>
              <a:rPr lang="en-US" sz="2200" dirty="0"/>
              <a:t>https://</a:t>
            </a:r>
            <a:r>
              <a:rPr lang="en-US" sz="2200" dirty="0" err="1"/>
              <a:t>physicsworld.com</a:t>
            </a:r>
            <a:r>
              <a:rPr lang="en-US" sz="2200" dirty="0"/>
              <a:t>/a/the-secret-of-the-synchronized-pendulums/</a:t>
            </a:r>
            <a:br>
              <a:rPr lang="en-US" sz="2200" dirty="0"/>
            </a:br>
            <a:endParaRPr lang="en-US" sz="2200" dirty="0"/>
          </a:p>
        </p:txBody>
      </p:sp>
      <p:sp>
        <p:nvSpPr>
          <p:cNvPr id="3" name="Content Placeholder 2">
            <a:extLst>
              <a:ext uri="{FF2B5EF4-FFF2-40B4-BE49-F238E27FC236}">
                <a16:creationId xmlns:a16="http://schemas.microsoft.com/office/drawing/2014/main" id="{AD5273A4-B51E-214F-ADF6-0DA4EA10F01B}"/>
              </a:ext>
            </a:extLst>
          </p:cNvPr>
          <p:cNvSpPr>
            <a:spLocks noGrp="1"/>
          </p:cNvSpPr>
          <p:nvPr>
            <p:ph idx="1"/>
          </p:nvPr>
        </p:nvSpPr>
        <p:spPr/>
        <p:txBody>
          <a:bodyPr>
            <a:normAutofit/>
          </a:bodyPr>
          <a:lstStyle/>
          <a:p>
            <a:r>
              <a:rPr lang="en-US" sz="2400" dirty="0">
                <a:solidFill>
                  <a:srgbClr val="0622FF"/>
                </a:solidFill>
              </a:rPr>
              <a:t>Synchronization </a:t>
            </a:r>
            <a:r>
              <a:rPr lang="en-US" sz="2400" dirty="0"/>
              <a:t>– two or more events happening at the same time – is one of the most common phenomena in nature. </a:t>
            </a:r>
          </a:p>
          <a:p>
            <a:r>
              <a:rPr lang="en-US" sz="2400" dirty="0"/>
              <a:t>Ballet dancers moving in harmony to the rhythm of music. </a:t>
            </a:r>
          </a:p>
          <a:p>
            <a:r>
              <a:rPr lang="en-US" sz="2400" dirty="0"/>
              <a:t>Violinists in an orchestra playing perfectly in unison. </a:t>
            </a:r>
          </a:p>
          <a:p>
            <a:r>
              <a:rPr lang="en-US" sz="2400" dirty="0"/>
              <a:t>A school of fish swimming gracefully together in the sea.</a:t>
            </a:r>
          </a:p>
          <a:p>
            <a:r>
              <a:rPr lang="en-US" sz="2400" dirty="0"/>
              <a:t>Extending from unconscious entities to human beings, it’s even an Olympic sport in the form of synchronized swimming or diving. </a:t>
            </a:r>
          </a:p>
          <a:p>
            <a:r>
              <a:rPr lang="en-US" sz="2400" dirty="0"/>
              <a:t>Synchronization is essential to life too. </a:t>
            </a:r>
          </a:p>
          <a:p>
            <a:r>
              <a:rPr lang="en-US" sz="2400" dirty="0">
                <a:solidFill>
                  <a:srgbClr val="0622FF"/>
                </a:solidFill>
              </a:rPr>
              <a:t>Pacemaker cells, for example, have to fire electrical discharges synchronously to ensure our hearts beat properly.</a:t>
            </a:r>
          </a:p>
          <a:p>
            <a:endParaRPr lang="en-US" sz="2400" dirty="0"/>
          </a:p>
        </p:txBody>
      </p:sp>
    </p:spTree>
    <p:extLst>
      <p:ext uri="{BB962C8B-B14F-4D97-AF65-F5344CB8AC3E}">
        <p14:creationId xmlns:p14="http://schemas.microsoft.com/office/powerpoint/2010/main" val="40477510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EF48B8-60D8-E043-9E53-BFE051F4BA64}"/>
              </a:ext>
            </a:extLst>
          </p:cNvPr>
          <p:cNvSpPr>
            <a:spLocks noGrp="1"/>
          </p:cNvSpPr>
          <p:nvPr>
            <p:ph type="title"/>
          </p:nvPr>
        </p:nvSpPr>
        <p:spPr/>
        <p:txBody>
          <a:bodyPr/>
          <a:lstStyle/>
          <a:p>
            <a:r>
              <a:rPr lang="en-US" dirty="0"/>
              <a:t>Phase Synchronization</a:t>
            </a:r>
          </a:p>
        </p:txBody>
      </p:sp>
      <p:sp>
        <p:nvSpPr>
          <p:cNvPr id="6" name="Content Placeholder 5">
            <a:extLst>
              <a:ext uri="{FF2B5EF4-FFF2-40B4-BE49-F238E27FC236}">
                <a16:creationId xmlns:a16="http://schemas.microsoft.com/office/drawing/2014/main" id="{DFACDA78-9A34-5143-896F-4D2ACCDDE334}"/>
              </a:ext>
            </a:extLst>
          </p:cNvPr>
          <p:cNvSpPr>
            <a:spLocks noGrp="1"/>
          </p:cNvSpPr>
          <p:nvPr>
            <p:ph idx="1"/>
          </p:nvPr>
        </p:nvSpPr>
        <p:spPr/>
        <p:txBody>
          <a:bodyPr>
            <a:noAutofit/>
          </a:bodyPr>
          <a:lstStyle/>
          <a:p>
            <a:r>
              <a:rPr lang="en-US" sz="2000" dirty="0">
                <a:solidFill>
                  <a:srgbClr val="002BFF"/>
                </a:solidFill>
              </a:rPr>
              <a:t>Phase synchronization occurs when the coupled chaotic oscillators keep their phase difference bounded while their amplitudes remain uncorrelated. </a:t>
            </a:r>
          </a:p>
          <a:p>
            <a:r>
              <a:rPr lang="en-US" sz="2000" dirty="0"/>
              <a:t>This phenomenon occurs even if the oscillators are not identical. </a:t>
            </a:r>
          </a:p>
          <a:p>
            <a:r>
              <a:rPr lang="en-US" sz="2000" dirty="0"/>
              <a:t>Observation of phase synchronization requires a previous definition of the phase of a chaotic oscillator. </a:t>
            </a:r>
          </a:p>
          <a:p>
            <a:r>
              <a:rPr lang="en-US" sz="2000" dirty="0"/>
              <a:t>In many practical cases, it is possible to find a plane in phase space in which the projection of the trajectories of the oscillator follows a rotation around a well-defined center. </a:t>
            </a:r>
          </a:p>
          <a:p>
            <a:r>
              <a:rPr lang="en-US" sz="2000" dirty="0"/>
              <a:t>If this is the case, the phase is defined by the angle, </a:t>
            </a:r>
            <a:r>
              <a:rPr lang="el-GR" sz="2000" dirty="0"/>
              <a:t>φ(</a:t>
            </a:r>
            <a:r>
              <a:rPr lang="en-US" sz="2000" dirty="0"/>
              <a:t>t), described by the segment joining the center of rotation and the projection of the trajectory point onto the plane. </a:t>
            </a:r>
          </a:p>
          <a:p>
            <a:r>
              <a:rPr lang="en-US" sz="2000" dirty="0"/>
              <a:t>If </a:t>
            </a:r>
            <a:r>
              <a:rPr lang="el-GR" sz="2000" i="1" dirty="0">
                <a:latin typeface="Times New Roman" panose="02020603050405020304" pitchFamily="18" charset="0"/>
                <a:cs typeface="Times New Roman" panose="02020603050405020304" pitchFamily="18" charset="0"/>
              </a:rPr>
              <a:t>φ</a:t>
            </a:r>
            <a:r>
              <a:rPr lang="el-GR" sz="2000" i="1" baseline="-25000" dirty="0">
                <a:latin typeface="Times New Roman" panose="02020603050405020304" pitchFamily="18" charset="0"/>
                <a:cs typeface="Times New Roman" panose="02020603050405020304" pitchFamily="18" charset="0"/>
              </a:rPr>
              <a:t>1</a:t>
            </a:r>
            <a:r>
              <a:rPr lang="el-GR" sz="2000" dirty="0"/>
              <a:t>(</a:t>
            </a:r>
            <a:r>
              <a:rPr lang="en-US" sz="2000" i="1" dirty="0">
                <a:latin typeface="Times New Roman" panose="02020603050405020304" pitchFamily="18" charset="0"/>
                <a:cs typeface="Times New Roman" panose="02020603050405020304" pitchFamily="18" charset="0"/>
              </a:rPr>
              <a:t>t</a:t>
            </a:r>
            <a:r>
              <a:rPr lang="en-US" sz="2000" dirty="0"/>
              <a:t>) and </a:t>
            </a:r>
            <a:r>
              <a:rPr lang="el-GR" sz="2000" i="1" dirty="0">
                <a:latin typeface="Times New Roman" panose="02020603050405020304" pitchFamily="18" charset="0"/>
                <a:cs typeface="Times New Roman" panose="02020603050405020304" pitchFamily="18" charset="0"/>
              </a:rPr>
              <a:t>φ</a:t>
            </a:r>
            <a:r>
              <a:rPr lang="el-GR" sz="2000" i="1" baseline="-25000" dirty="0">
                <a:latin typeface="Times New Roman" panose="02020603050405020304" pitchFamily="18" charset="0"/>
                <a:cs typeface="Times New Roman" panose="02020603050405020304" pitchFamily="18" charset="0"/>
              </a:rPr>
              <a:t>2</a:t>
            </a:r>
            <a:r>
              <a:rPr lang="el-GR" sz="2000" dirty="0"/>
              <a:t>(</a:t>
            </a:r>
            <a:r>
              <a:rPr lang="en-US" sz="2000" i="1" dirty="0">
                <a:latin typeface="Times New Roman" panose="02020603050405020304" pitchFamily="18" charset="0"/>
                <a:cs typeface="Times New Roman" panose="02020603050405020304" pitchFamily="18" charset="0"/>
              </a:rPr>
              <a:t>t</a:t>
            </a:r>
            <a:r>
              <a:rPr lang="en-US" sz="2000" dirty="0"/>
              <a:t>) denote the phases of the two coupled oscillators, synchronization of the phase is given by the relation </a:t>
            </a:r>
            <a:r>
              <a:rPr lang="en-US" sz="2000" i="1" dirty="0">
                <a:latin typeface="Times New Roman" panose="02020603050405020304" pitchFamily="18" charset="0"/>
                <a:cs typeface="Times New Roman" panose="02020603050405020304" pitchFamily="18" charset="0"/>
              </a:rPr>
              <a:t>n </a:t>
            </a:r>
            <a:r>
              <a:rPr lang="el-GR" sz="2000" i="1" dirty="0">
                <a:latin typeface="Times New Roman" panose="02020603050405020304" pitchFamily="18" charset="0"/>
                <a:cs typeface="Times New Roman" panose="02020603050405020304" pitchFamily="18" charset="0"/>
              </a:rPr>
              <a:t>φ</a:t>
            </a:r>
            <a:r>
              <a:rPr lang="el-GR" sz="2000" i="1" baseline="-25000" dirty="0">
                <a:latin typeface="Times New Roman" panose="02020603050405020304" pitchFamily="18" charset="0"/>
                <a:cs typeface="Times New Roman" panose="02020603050405020304" pitchFamily="18" charset="0"/>
              </a:rPr>
              <a:t>1</a:t>
            </a:r>
            <a:r>
              <a:rPr lang="el-GR"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 </a:t>
            </a:r>
            <a:r>
              <a:rPr lang="en-US" sz="2000" dirty="0"/>
              <a:t>= </a:t>
            </a:r>
            <a:r>
              <a:rPr lang="en-US" sz="2000" i="1" dirty="0">
                <a:latin typeface="Times New Roman" panose="02020603050405020304" pitchFamily="18" charset="0"/>
                <a:cs typeface="Times New Roman" panose="02020603050405020304" pitchFamily="18" charset="0"/>
              </a:rPr>
              <a:t>m </a:t>
            </a:r>
            <a:r>
              <a:rPr lang="el-GR" sz="2000" i="1" dirty="0">
                <a:latin typeface="Times New Roman" panose="02020603050405020304" pitchFamily="18" charset="0"/>
                <a:cs typeface="Times New Roman" panose="02020603050405020304" pitchFamily="18" charset="0"/>
              </a:rPr>
              <a:t>φ</a:t>
            </a:r>
            <a:r>
              <a:rPr lang="el-GR" sz="2000" i="1" baseline="-25000" dirty="0">
                <a:latin typeface="Times New Roman" panose="02020603050405020304" pitchFamily="18" charset="0"/>
                <a:cs typeface="Times New Roman" panose="02020603050405020304" pitchFamily="18" charset="0"/>
              </a:rPr>
              <a:t>2</a:t>
            </a:r>
            <a:r>
              <a:rPr lang="el-GR" sz="2000" dirty="0"/>
              <a:t>(</a:t>
            </a:r>
            <a:r>
              <a:rPr lang="en-US" sz="2000" i="1" dirty="0">
                <a:latin typeface="Times New Roman" panose="02020603050405020304" pitchFamily="18" charset="0"/>
                <a:cs typeface="Times New Roman" panose="02020603050405020304" pitchFamily="18" charset="0"/>
              </a:rPr>
              <a:t>t</a:t>
            </a:r>
            <a:r>
              <a:rPr lang="en-US" sz="2000" dirty="0"/>
              <a:t>) with </a:t>
            </a:r>
            <a:r>
              <a:rPr lang="en-US" sz="2000" i="1" dirty="0">
                <a:latin typeface="Times New Roman" panose="02020603050405020304" pitchFamily="18" charset="0"/>
                <a:cs typeface="Times New Roman" panose="02020603050405020304" pitchFamily="18" charset="0"/>
              </a:rPr>
              <a:t>m</a:t>
            </a:r>
            <a:r>
              <a:rPr lang="en-US" sz="2000" dirty="0"/>
              <a:t> and </a:t>
            </a:r>
            <a:r>
              <a:rPr lang="en-US" sz="2000" i="1" dirty="0">
                <a:latin typeface="Times New Roman" panose="02020603050405020304" pitchFamily="18" charset="0"/>
                <a:cs typeface="Times New Roman" panose="02020603050405020304" pitchFamily="18" charset="0"/>
              </a:rPr>
              <a:t>n</a:t>
            </a:r>
            <a:r>
              <a:rPr lang="en-US" sz="2000" dirty="0"/>
              <a:t> integers. </a:t>
            </a:r>
          </a:p>
        </p:txBody>
      </p:sp>
    </p:spTree>
    <p:extLst>
      <p:ext uri="{BB962C8B-B14F-4D97-AF65-F5344CB8AC3E}">
        <p14:creationId xmlns:p14="http://schemas.microsoft.com/office/powerpoint/2010/main" val="3953495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Great Earthquakes</a:t>
            </a:r>
            <a:br>
              <a:rPr lang="en-US" dirty="0"/>
            </a:br>
            <a:r>
              <a:rPr lang="en-US" sz="2000" dirty="0" err="1">
                <a:solidFill>
                  <a:srgbClr val="800000"/>
                </a:solidFill>
              </a:rPr>
              <a:t>http://earthquake.usgs.gov/earthquakes/world/10_largest_world.php</a:t>
            </a:r>
            <a:endParaRPr lang="en-US" sz="2000" dirty="0">
              <a:solidFill>
                <a:srgbClr val="800000"/>
              </a:solidFill>
            </a:endParaRPr>
          </a:p>
        </p:txBody>
      </p:sp>
      <p:pic>
        <p:nvPicPr>
          <p:cNvPr id="7" name="Content Placeholder 6" descr="Screen Shot 2013-10-01 at 1.36.24 PM.png"/>
          <p:cNvPicPr>
            <a:picLocks noGrp="1" noChangeAspect="1"/>
          </p:cNvPicPr>
          <p:nvPr>
            <p:ph sz="half" idx="1"/>
          </p:nvPr>
        </p:nvPicPr>
        <p:blipFill>
          <a:blip r:embed="rId2"/>
          <a:srcRect t="-17804" b="-17804"/>
          <a:stretch>
            <a:fillRect/>
          </a:stretch>
        </p:blipFill>
        <p:spPr/>
      </p:pic>
      <p:pic>
        <p:nvPicPr>
          <p:cNvPr id="6" name="Content Placeholder 5" descr="Screen Shot 2013-10-01 at 1.35.07 PM.png"/>
          <p:cNvPicPr>
            <a:picLocks noGrp="1" noChangeAspect="1"/>
          </p:cNvPicPr>
          <p:nvPr>
            <p:ph sz="half" idx="2"/>
          </p:nvPr>
        </p:nvPicPr>
        <p:blipFill>
          <a:blip r:embed="rId3"/>
          <a:srcRect t="-37314" b="-37314"/>
          <a:stretch>
            <a:fillRect/>
          </a:stretch>
        </p:blipFill>
        <p:spPr/>
      </p:pic>
      <p:sp>
        <p:nvSpPr>
          <p:cNvPr id="5" name="TextBox 4"/>
          <p:cNvSpPr txBox="1"/>
          <p:nvPr/>
        </p:nvSpPr>
        <p:spPr>
          <a:xfrm>
            <a:off x="2262142" y="1660897"/>
            <a:ext cx="3506172" cy="369332"/>
          </a:xfrm>
          <a:prstGeom prst="rect">
            <a:avLst/>
          </a:prstGeom>
          <a:noFill/>
        </p:spPr>
        <p:txBody>
          <a:bodyPr wrap="square" rtlCol="0">
            <a:spAutoFit/>
          </a:bodyPr>
          <a:lstStyle/>
          <a:p>
            <a:pPr algn="ctr"/>
            <a:r>
              <a:rPr lang="en-US" b="1" dirty="0">
                <a:latin typeface="Helvetica Neue Light"/>
                <a:cs typeface="Helvetica Neue Light"/>
              </a:rPr>
              <a:t>Sorted by Magnitude</a:t>
            </a:r>
          </a:p>
        </p:txBody>
      </p:sp>
    </p:spTree>
    <p:extLst>
      <p:ext uri="{BB962C8B-B14F-4D97-AF65-F5344CB8AC3E}">
        <p14:creationId xmlns:p14="http://schemas.microsoft.com/office/powerpoint/2010/main" val="875871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Great Earthquakes vs. Time Since 1900</a:t>
            </a:r>
            <a:br>
              <a:rPr lang="en-US" sz="2000" dirty="0">
                <a:solidFill>
                  <a:srgbClr val="800000"/>
                </a:solidFill>
              </a:rPr>
            </a:br>
            <a:r>
              <a:rPr lang="en-US" sz="2000" dirty="0" err="1">
                <a:solidFill>
                  <a:srgbClr val="800000"/>
                </a:solidFill>
              </a:rPr>
              <a:t>http://www.groundtruthtrekking.org/Graphics/Largest-earthquakes.html</a:t>
            </a:r>
            <a:endParaRPr lang="en-US" sz="2000" dirty="0">
              <a:solidFill>
                <a:srgbClr val="800000"/>
              </a:solidFill>
            </a:endParaRPr>
          </a:p>
        </p:txBody>
      </p:sp>
      <p:pic>
        <p:nvPicPr>
          <p:cNvPr id="7" name="Content Placeholder 6" descr="BigEarthquakes-01_3 (1).png"/>
          <p:cNvPicPr>
            <a:picLocks noGrp="1" noChangeAspect="1"/>
          </p:cNvPicPr>
          <p:nvPr>
            <p:ph idx="1"/>
          </p:nvPr>
        </p:nvPicPr>
        <p:blipFill>
          <a:blip r:embed="rId2"/>
          <a:srcRect t="-23120" b="-23120"/>
          <a:stretch>
            <a:fillRect/>
          </a:stretch>
        </p:blipFill>
        <p:spPr/>
      </p:pic>
    </p:spTree>
    <p:extLst>
      <p:ext uri="{BB962C8B-B14F-4D97-AF65-F5344CB8AC3E}">
        <p14:creationId xmlns:p14="http://schemas.microsoft.com/office/powerpoint/2010/main" val="2101485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68E49-A67D-AA4E-AA5B-7C9F7901D5CA}"/>
              </a:ext>
            </a:extLst>
          </p:cNvPr>
          <p:cNvPicPr>
            <a:picLocks noChangeAspect="1"/>
          </p:cNvPicPr>
          <p:nvPr/>
        </p:nvPicPr>
        <p:blipFill>
          <a:blip r:embed="rId2"/>
          <a:stretch>
            <a:fillRect/>
          </a:stretch>
        </p:blipFill>
        <p:spPr>
          <a:xfrm>
            <a:off x="690898" y="0"/>
            <a:ext cx="10810204" cy="6858000"/>
          </a:xfrm>
          <a:prstGeom prst="rect">
            <a:avLst/>
          </a:prstGeom>
        </p:spPr>
      </p:pic>
      <p:sp>
        <p:nvSpPr>
          <p:cNvPr id="6" name="TextBox 5">
            <a:extLst>
              <a:ext uri="{FF2B5EF4-FFF2-40B4-BE49-F238E27FC236}">
                <a16:creationId xmlns:a16="http://schemas.microsoft.com/office/drawing/2014/main" id="{58CDEF93-EBE1-C14E-9278-FF73AD9A50A1}"/>
              </a:ext>
            </a:extLst>
          </p:cNvPr>
          <p:cNvSpPr txBox="1"/>
          <p:nvPr/>
        </p:nvSpPr>
        <p:spPr>
          <a:xfrm>
            <a:off x="4630366" y="1099226"/>
            <a:ext cx="2587557" cy="369332"/>
          </a:xfrm>
          <a:prstGeom prst="rect">
            <a:avLst/>
          </a:prstGeom>
          <a:noFill/>
        </p:spPr>
        <p:txBody>
          <a:bodyPr wrap="square" rtlCol="0">
            <a:spAutoFit/>
          </a:bodyPr>
          <a:lstStyle/>
          <a:p>
            <a:r>
              <a:rPr lang="en-US" dirty="0">
                <a:solidFill>
                  <a:srgbClr val="FF0000"/>
                </a:solidFill>
              </a:rPr>
              <a:t>In earthquakes</a:t>
            </a:r>
          </a:p>
        </p:txBody>
      </p:sp>
    </p:spTree>
    <p:extLst>
      <p:ext uri="{BB962C8B-B14F-4D97-AF65-F5344CB8AC3E}">
        <p14:creationId xmlns:p14="http://schemas.microsoft.com/office/powerpoint/2010/main" val="3377165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BD9E-BDBC-CE40-B6DF-C3D07D3DE523}"/>
              </a:ext>
            </a:extLst>
          </p:cNvPr>
          <p:cNvSpPr>
            <a:spLocks noGrp="1"/>
          </p:cNvSpPr>
          <p:nvPr>
            <p:ph type="title"/>
          </p:nvPr>
        </p:nvSpPr>
        <p:spPr/>
        <p:txBody>
          <a:bodyPr>
            <a:normAutofit/>
          </a:bodyPr>
          <a:lstStyle/>
          <a:p>
            <a:r>
              <a:rPr lang="en-US" dirty="0"/>
              <a:t>Discovery of Phase Synchronization</a:t>
            </a:r>
            <a:br>
              <a:rPr lang="en-US" dirty="0"/>
            </a:br>
            <a:r>
              <a:rPr lang="en-US" sz="2200" dirty="0"/>
              <a:t>https://</a:t>
            </a:r>
            <a:r>
              <a:rPr lang="en-US" sz="2200" dirty="0" err="1"/>
              <a:t>www.aps.org</a:t>
            </a:r>
            <a:r>
              <a:rPr lang="en-US" sz="2200" dirty="0"/>
              <a:t>/publications/</a:t>
            </a:r>
            <a:r>
              <a:rPr lang="en-US" sz="2200" dirty="0" err="1"/>
              <a:t>apsnews</a:t>
            </a:r>
            <a:r>
              <a:rPr lang="en-US" sz="2200" dirty="0"/>
              <a:t>/201706/</a:t>
            </a:r>
            <a:r>
              <a:rPr lang="en-US" sz="2200" dirty="0" err="1"/>
              <a:t>history.cfm</a:t>
            </a:r>
            <a:endParaRPr lang="en-US" sz="2200" dirty="0"/>
          </a:p>
        </p:txBody>
      </p:sp>
      <p:sp>
        <p:nvSpPr>
          <p:cNvPr id="3" name="Content Placeholder 2">
            <a:extLst>
              <a:ext uri="{FF2B5EF4-FFF2-40B4-BE49-F238E27FC236}">
                <a16:creationId xmlns:a16="http://schemas.microsoft.com/office/drawing/2014/main" id="{E900CA9D-E29F-2741-B3C9-2756EC2769DD}"/>
              </a:ext>
            </a:extLst>
          </p:cNvPr>
          <p:cNvSpPr>
            <a:spLocks noGrp="1"/>
          </p:cNvSpPr>
          <p:nvPr>
            <p:ph idx="1"/>
          </p:nvPr>
        </p:nvSpPr>
        <p:spPr>
          <a:xfrm>
            <a:off x="838200" y="1825625"/>
            <a:ext cx="5922523" cy="4351338"/>
          </a:xfrm>
        </p:spPr>
        <p:txBody>
          <a:bodyPr>
            <a:noAutofit/>
          </a:bodyPr>
          <a:lstStyle/>
          <a:p>
            <a:r>
              <a:rPr lang="en-US" sz="1800" dirty="0"/>
              <a:t>Being bedridden is never much fun, but sometimes it can lead to scientific insight. </a:t>
            </a:r>
          </a:p>
          <a:p>
            <a:r>
              <a:rPr lang="en-US" sz="1800" dirty="0"/>
              <a:t>Such was the case with 17th century Dutch astronomer Christiaan Huygens. </a:t>
            </a:r>
          </a:p>
          <a:p>
            <a:r>
              <a:rPr lang="en-US" sz="1800" dirty="0">
                <a:solidFill>
                  <a:srgbClr val="090BFF"/>
                </a:solidFill>
              </a:rPr>
              <a:t>He became the first to report the phenomenon of coupled oscillation in two pendulum clocks (which he invented) in his bedroom while recovering from an illness in 1665.</a:t>
            </a:r>
          </a:p>
          <a:p>
            <a:r>
              <a:rPr lang="en-US" sz="1800" dirty="0"/>
              <a:t>Huygens suggested that this effect was due to “imperceptible movements” in the wooden beams supporting the clocks. </a:t>
            </a:r>
          </a:p>
          <a:p>
            <a:r>
              <a:rPr lang="en-US" sz="1800" dirty="0"/>
              <a:t>In 2000, Georgia Tech physicists conducted experiments and found that Huygens’ intuition on this score was correct. </a:t>
            </a:r>
          </a:p>
          <a:p>
            <a:r>
              <a:rPr lang="en-US" sz="1800" dirty="0"/>
              <a:t>The culprit is indeed small vibrations: as the pendulums swing, the clocks exert tiny forces on the beam that connects them.</a:t>
            </a:r>
          </a:p>
          <a:p>
            <a:endParaRPr lang="en-US" sz="1800" dirty="0"/>
          </a:p>
        </p:txBody>
      </p:sp>
      <p:pic>
        <p:nvPicPr>
          <p:cNvPr id="5" name="Picture 4">
            <a:extLst>
              <a:ext uri="{FF2B5EF4-FFF2-40B4-BE49-F238E27FC236}">
                <a16:creationId xmlns:a16="http://schemas.microsoft.com/office/drawing/2014/main" id="{99332574-1771-0147-AE78-04BD6F192219}"/>
              </a:ext>
            </a:extLst>
          </p:cNvPr>
          <p:cNvPicPr>
            <a:picLocks noChangeAspect="1"/>
          </p:cNvPicPr>
          <p:nvPr/>
        </p:nvPicPr>
        <p:blipFill>
          <a:blip r:embed="rId2"/>
          <a:stretch>
            <a:fillRect/>
          </a:stretch>
        </p:blipFill>
        <p:spPr>
          <a:xfrm>
            <a:off x="8201768" y="1354712"/>
            <a:ext cx="2870200" cy="4965700"/>
          </a:xfrm>
          <a:prstGeom prst="rect">
            <a:avLst/>
          </a:prstGeom>
        </p:spPr>
      </p:pic>
    </p:spTree>
    <p:extLst>
      <p:ext uri="{BB962C8B-B14F-4D97-AF65-F5344CB8AC3E}">
        <p14:creationId xmlns:p14="http://schemas.microsoft.com/office/powerpoint/2010/main" val="444917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FDD6-7921-E643-9B66-8B7528EB04AD}"/>
              </a:ext>
            </a:extLst>
          </p:cNvPr>
          <p:cNvSpPr>
            <a:spLocks noGrp="1"/>
          </p:cNvSpPr>
          <p:nvPr>
            <p:ph type="title"/>
          </p:nvPr>
        </p:nvSpPr>
        <p:spPr/>
        <p:txBody>
          <a:bodyPr/>
          <a:lstStyle/>
          <a:p>
            <a:r>
              <a:rPr lang="en-US" dirty="0"/>
              <a:t>Low Dimensional Systems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31ACB5-7872-DA4B-A7F2-DEADC6D3163D}"/>
                  </a:ext>
                </a:extLst>
              </p:cNvPr>
              <p:cNvSpPr>
                <a:spLocks noGrp="1"/>
              </p:cNvSpPr>
              <p:nvPr>
                <p:ph sz="half" idx="1"/>
              </p:nvPr>
            </p:nvSpPr>
            <p:spPr/>
            <p:txBody>
              <a:bodyPr>
                <a:normAutofit fontScale="55000" lnSpcReduction="20000"/>
              </a:bodyPr>
              <a:lstStyle/>
              <a:p>
                <a:pPr>
                  <a:lnSpc>
                    <a:spcPct val="140000"/>
                  </a:lnSpc>
                  <a:spcBef>
                    <a:spcPts val="0"/>
                  </a:spcBef>
                  <a:spcAft>
                    <a:spcPts val="1200"/>
                  </a:spcAft>
                </a:pPr>
                <a:r>
                  <a:rPr lang="en-US" sz="2600" dirty="0">
                    <a:solidFill>
                      <a:srgbClr val="0622FF"/>
                    </a:solidFill>
                  </a:rPr>
                  <a:t>For simple systems, there may be as few as one or two degrees of freedom. </a:t>
                </a:r>
              </a:p>
              <a:p>
                <a:pPr>
                  <a:lnSpc>
                    <a:spcPct val="140000"/>
                  </a:lnSpc>
                  <a:spcBef>
                    <a:spcPts val="0"/>
                  </a:spcBef>
                  <a:spcAft>
                    <a:spcPts val="1200"/>
                  </a:spcAft>
                </a:pPr>
                <a:r>
                  <a:rPr lang="en-US" sz="2600" dirty="0"/>
                  <a:t>One degree of freedom occurs when one has an </a:t>
                </a:r>
                <a:r>
                  <a:rPr lang="en-US" sz="2600" dirty="0">
                    <a:solidFill>
                      <a:srgbClr val="002BFF"/>
                    </a:solidFill>
                  </a:rPr>
                  <a:t>autonomous ordinary differential equation</a:t>
                </a:r>
                <a:r>
                  <a:rPr lang="en-US" sz="2600" dirty="0"/>
                  <a:t> in a single variable:</a:t>
                </a:r>
              </a:p>
              <a:p>
                <a:pPr marL="0" indent="0" algn="ctr">
                  <a:lnSpc>
                    <a:spcPct val="140000"/>
                  </a:lnSpc>
                  <a:spcBef>
                    <a:spcPts val="0"/>
                  </a:spcBef>
                  <a:spcAft>
                    <a:spcPts val="1200"/>
                  </a:spcAft>
                  <a:buNone/>
                </a:pP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p>
                <a:pPr>
                  <a:lnSpc>
                    <a:spcPct val="140000"/>
                  </a:lnSpc>
                  <a:spcBef>
                    <a:spcPts val="0"/>
                  </a:spcBef>
                  <a:spcAft>
                    <a:spcPts val="1200"/>
                  </a:spcAft>
                </a:pPr>
                <a:r>
                  <a:rPr lang="en-US" sz="2600" dirty="0"/>
                  <a:t>The resulting one-dimensional system is called a phase line, and the qualitative behavior of the system is immediately visible from the phase line. </a:t>
                </a:r>
              </a:p>
              <a:p>
                <a:pPr>
                  <a:lnSpc>
                    <a:spcPct val="140000"/>
                  </a:lnSpc>
                  <a:spcBef>
                    <a:spcPts val="0"/>
                  </a:spcBef>
                  <a:spcAft>
                    <a:spcPts val="1200"/>
                  </a:spcAft>
                </a:pPr>
                <a:r>
                  <a:rPr lang="en-US" sz="2600" dirty="0"/>
                  <a:t>The simplest non-trivial examples are the exponential growth model/decay (one unstable/stable equilibrium) and the logistic growth model (two equilibria, one stable, one unstable</a:t>
                </a:r>
                <a:r>
                  <a:rPr lang="en-US" dirty="0"/>
                  <a:t>). </a:t>
                </a:r>
              </a:p>
            </p:txBody>
          </p:sp>
        </mc:Choice>
        <mc:Fallback xmlns="">
          <p:sp>
            <p:nvSpPr>
              <p:cNvPr id="3" name="Content Placeholder 2">
                <a:extLst>
                  <a:ext uri="{FF2B5EF4-FFF2-40B4-BE49-F238E27FC236}">
                    <a16:creationId xmlns:a16="http://schemas.microsoft.com/office/drawing/2014/main" id="{B231ACB5-7872-DA4B-A7F2-DEADC6D3163D}"/>
                  </a:ext>
                </a:extLst>
              </p:cNvPr>
              <p:cNvSpPr>
                <a:spLocks noGrp="1" noRot="1" noChangeAspect="1" noMove="1" noResize="1" noEditPoints="1" noAdjustHandles="1" noChangeArrowheads="1" noChangeShapeType="1" noTextEdit="1"/>
              </p:cNvSpPr>
              <p:nvPr>
                <p:ph sz="half" idx="1"/>
              </p:nvPr>
            </p:nvSpPr>
            <p:spPr>
              <a:blipFill>
                <a:blip r:embed="rId2"/>
                <a:stretch>
                  <a:fillRect l="-489" r="-244"/>
                </a:stretch>
              </a:blipFill>
            </p:spPr>
            <p:txBody>
              <a:bodyPr/>
              <a:lstStyle/>
              <a:p>
                <a:r>
                  <a:rPr lang="en-US">
                    <a:noFill/>
                  </a:rPr>
                  <a:t> </a:t>
                </a:r>
              </a:p>
            </p:txBody>
          </p:sp>
        </mc:Fallback>
      </mc:AlternateContent>
      <p:pic>
        <p:nvPicPr>
          <p:cNvPr id="9" name="Content Placeholder 7" descr="Diagram&#10;&#10;Description automatically generated">
            <a:extLst>
              <a:ext uri="{FF2B5EF4-FFF2-40B4-BE49-F238E27FC236}">
                <a16:creationId xmlns:a16="http://schemas.microsoft.com/office/drawing/2014/main" id="{CDC08181-E3EB-DA4F-BBD7-CC91BEF986CE}"/>
              </a:ext>
            </a:extLst>
          </p:cNvPr>
          <p:cNvPicPr>
            <a:picLocks noGrp="1" noChangeAspect="1"/>
          </p:cNvPicPr>
          <p:nvPr>
            <p:ph sz="half" idx="2"/>
          </p:nvPr>
        </p:nvPicPr>
        <p:blipFill>
          <a:blip r:embed="rId3"/>
          <a:stretch>
            <a:fillRect/>
          </a:stretch>
        </p:blipFill>
        <p:spPr>
          <a:xfrm>
            <a:off x="6172200" y="2619238"/>
            <a:ext cx="5181600" cy="2764112"/>
          </a:xfrm>
        </p:spPr>
      </p:pic>
    </p:spTree>
    <p:extLst>
      <p:ext uri="{BB962C8B-B14F-4D97-AF65-F5344CB8AC3E}">
        <p14:creationId xmlns:p14="http://schemas.microsoft.com/office/powerpoint/2010/main" val="2365785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B24D-EFA1-C54C-B77F-86510552B83B}"/>
              </a:ext>
            </a:extLst>
          </p:cNvPr>
          <p:cNvSpPr>
            <a:spLocks noGrp="1"/>
          </p:cNvSpPr>
          <p:nvPr>
            <p:ph type="title"/>
          </p:nvPr>
        </p:nvSpPr>
        <p:spPr/>
        <p:txBody>
          <a:bodyPr/>
          <a:lstStyle/>
          <a:p>
            <a:r>
              <a:rPr lang="en-US" dirty="0"/>
              <a:t>Example of Synchronized Pendulums</a:t>
            </a:r>
          </a:p>
        </p:txBody>
      </p:sp>
      <p:sp>
        <p:nvSpPr>
          <p:cNvPr id="3" name="Content Placeholder 2">
            <a:extLst>
              <a:ext uri="{FF2B5EF4-FFF2-40B4-BE49-F238E27FC236}">
                <a16:creationId xmlns:a16="http://schemas.microsoft.com/office/drawing/2014/main" id="{040E8614-11BB-9340-BA43-A3DD06328692}"/>
              </a:ext>
            </a:extLst>
          </p:cNvPr>
          <p:cNvSpPr>
            <a:spLocks noGrp="1"/>
          </p:cNvSpPr>
          <p:nvPr>
            <p:ph sz="half" idx="1"/>
          </p:nvPr>
        </p:nvSpPr>
        <p:spPr/>
        <p:txBody>
          <a:bodyPr>
            <a:normAutofit/>
          </a:bodyPr>
          <a:lstStyle/>
          <a:p>
            <a:r>
              <a:rPr lang="en-US" sz="2000" dirty="0"/>
              <a:t>The fact that pairs of moving pendulums can become synchronized was first observed by the great Dutch scientist Christiaan Huygens back in the 17th century. </a:t>
            </a:r>
          </a:p>
          <a:p>
            <a:r>
              <a:rPr lang="en-US" sz="2000" dirty="0"/>
              <a:t>But as Jonatan Pena Ramirez and Henk </a:t>
            </a:r>
            <a:r>
              <a:rPr lang="en-US" sz="2000" dirty="0" err="1"/>
              <a:t>Nijmeijer</a:t>
            </a:r>
            <a:r>
              <a:rPr lang="en-US" sz="2000" dirty="0"/>
              <a:t> explain, synchronized pendulums still have today’s researchers scratching their heads</a:t>
            </a:r>
          </a:p>
        </p:txBody>
      </p:sp>
      <p:pic>
        <p:nvPicPr>
          <p:cNvPr id="5" name="Content Placeholder 4">
            <a:extLst>
              <a:ext uri="{FF2B5EF4-FFF2-40B4-BE49-F238E27FC236}">
                <a16:creationId xmlns:a16="http://schemas.microsoft.com/office/drawing/2014/main" id="{65A427BE-4E92-5640-84CB-FF3D3452BF1B}"/>
              </a:ext>
            </a:extLst>
          </p:cNvPr>
          <p:cNvPicPr>
            <a:picLocks noGrp="1" noChangeAspect="1"/>
          </p:cNvPicPr>
          <p:nvPr>
            <p:ph sz="half" idx="2"/>
          </p:nvPr>
        </p:nvPicPr>
        <p:blipFill>
          <a:blip r:embed="rId2"/>
          <a:stretch>
            <a:fillRect/>
          </a:stretch>
        </p:blipFill>
        <p:spPr>
          <a:xfrm>
            <a:off x="6512308" y="1825625"/>
            <a:ext cx="4501384" cy="4351338"/>
          </a:xfrm>
          <a:prstGeom prst="rect">
            <a:avLst/>
          </a:prstGeom>
        </p:spPr>
      </p:pic>
    </p:spTree>
    <p:extLst>
      <p:ext uri="{BB962C8B-B14F-4D97-AF65-F5344CB8AC3E}">
        <p14:creationId xmlns:p14="http://schemas.microsoft.com/office/powerpoint/2010/main" val="930021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55D3-93AA-8247-B7B1-0E4EC425932B}"/>
              </a:ext>
            </a:extLst>
          </p:cNvPr>
          <p:cNvSpPr>
            <a:spLocks noGrp="1"/>
          </p:cNvSpPr>
          <p:nvPr>
            <p:ph type="title"/>
          </p:nvPr>
        </p:nvSpPr>
        <p:spPr/>
        <p:txBody>
          <a:bodyPr/>
          <a:lstStyle/>
          <a:p>
            <a:r>
              <a:rPr lang="en-US" dirty="0"/>
              <a:t>Example: Firefly Trees</a:t>
            </a:r>
          </a:p>
        </p:txBody>
      </p:sp>
      <p:pic>
        <p:nvPicPr>
          <p:cNvPr id="6" name="Content Placeholder 5">
            <a:extLst>
              <a:ext uri="{FF2B5EF4-FFF2-40B4-BE49-F238E27FC236}">
                <a16:creationId xmlns:a16="http://schemas.microsoft.com/office/drawing/2014/main" id="{BC118687-9418-BB4B-BF8A-D8196171AFEA}"/>
              </a:ext>
            </a:extLst>
          </p:cNvPr>
          <p:cNvPicPr>
            <a:picLocks noGrp="1" noChangeAspect="1"/>
          </p:cNvPicPr>
          <p:nvPr>
            <p:ph sz="half" idx="2"/>
          </p:nvPr>
        </p:nvPicPr>
        <p:blipFill>
          <a:blip r:embed="rId2"/>
          <a:stretch>
            <a:fillRect/>
          </a:stretch>
        </p:blipFill>
        <p:spPr>
          <a:xfrm>
            <a:off x="6223000" y="2566194"/>
            <a:ext cx="5080000" cy="2870200"/>
          </a:xfrm>
        </p:spPr>
      </p:pic>
      <p:sp>
        <p:nvSpPr>
          <p:cNvPr id="9" name="Content Placeholder 8">
            <a:extLst>
              <a:ext uri="{FF2B5EF4-FFF2-40B4-BE49-F238E27FC236}">
                <a16:creationId xmlns:a16="http://schemas.microsoft.com/office/drawing/2014/main" id="{7E235626-72B1-DA47-86B8-D204D82FFA41}"/>
              </a:ext>
            </a:extLst>
          </p:cNvPr>
          <p:cNvSpPr>
            <a:spLocks noGrp="1"/>
          </p:cNvSpPr>
          <p:nvPr>
            <p:ph sz="half" idx="1"/>
          </p:nvPr>
        </p:nvSpPr>
        <p:spPr/>
        <p:txBody>
          <a:bodyPr>
            <a:normAutofit/>
          </a:bodyPr>
          <a:lstStyle/>
          <a:p>
            <a:r>
              <a:rPr lang="en-US" sz="2000" dirty="0"/>
              <a:t>Seeing a sparkling carpet of fireflies in your backyard can be a magical experience. But imagine seeing them all flashing at once—in a symphony of light. </a:t>
            </a:r>
          </a:p>
          <a:p>
            <a:r>
              <a:rPr lang="en-US" sz="2000" dirty="0"/>
              <a:t>Synchronous species of fireflies are very special, they exist only in a handful of places throughout the world. </a:t>
            </a:r>
          </a:p>
          <a:p>
            <a:r>
              <a:rPr lang="en-US" sz="2000" dirty="0"/>
              <a:t>Here are a few places where you can find them, if you know where to look:</a:t>
            </a:r>
          </a:p>
          <a:p>
            <a:pPr lvl="1"/>
            <a:r>
              <a:rPr lang="en-US" sz="1600" dirty="0"/>
              <a:t>Great Smokey Mountains Park</a:t>
            </a:r>
          </a:p>
          <a:p>
            <a:pPr lvl="1"/>
            <a:r>
              <a:rPr lang="en-US" sz="1600" dirty="0"/>
              <a:t>Southeast Asia Mangrove Forests</a:t>
            </a:r>
          </a:p>
          <a:p>
            <a:pPr lvl="1"/>
            <a:r>
              <a:rPr lang="en-US" sz="1600" dirty="0"/>
              <a:t>Cajon Bonito, Arizona</a:t>
            </a:r>
          </a:p>
          <a:p>
            <a:pPr lvl="1"/>
            <a:endParaRPr lang="en-US" sz="1600" dirty="0"/>
          </a:p>
        </p:txBody>
      </p:sp>
      <p:sp>
        <p:nvSpPr>
          <p:cNvPr id="10" name="TextBox 9">
            <a:extLst>
              <a:ext uri="{FF2B5EF4-FFF2-40B4-BE49-F238E27FC236}">
                <a16:creationId xmlns:a16="http://schemas.microsoft.com/office/drawing/2014/main" id="{42EE8420-C6E9-2C4B-8A65-9F7B4B24B588}"/>
              </a:ext>
            </a:extLst>
          </p:cNvPr>
          <p:cNvSpPr txBox="1"/>
          <p:nvPr/>
        </p:nvSpPr>
        <p:spPr>
          <a:xfrm>
            <a:off x="6096000" y="5807631"/>
            <a:ext cx="5726632"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a:t>
            </a:r>
            <a:r>
              <a:rPr lang="en-US" dirty="0" err="1"/>
              <a:t>EnwVVE-EGVw&amp;t</a:t>
            </a:r>
            <a:r>
              <a:rPr lang="en-US" dirty="0"/>
              <a:t>=30s</a:t>
            </a:r>
          </a:p>
        </p:txBody>
      </p:sp>
    </p:spTree>
    <p:extLst>
      <p:ext uri="{BB962C8B-B14F-4D97-AF65-F5344CB8AC3E}">
        <p14:creationId xmlns:p14="http://schemas.microsoft.com/office/powerpoint/2010/main" val="7025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A164-C957-9C4C-8061-E0B08292789C}"/>
              </a:ext>
            </a:extLst>
          </p:cNvPr>
          <p:cNvSpPr>
            <a:spLocks noGrp="1"/>
          </p:cNvSpPr>
          <p:nvPr>
            <p:ph type="title"/>
          </p:nvPr>
        </p:nvSpPr>
        <p:spPr/>
        <p:txBody>
          <a:bodyPr/>
          <a:lstStyle/>
          <a:p>
            <a:r>
              <a:rPr lang="en-US" dirty="0"/>
              <a:t>Phase Portrait: Time Series Flow</a:t>
            </a:r>
          </a:p>
        </p:txBody>
      </p:sp>
      <p:sp>
        <p:nvSpPr>
          <p:cNvPr id="3" name="Content Placeholder 2">
            <a:extLst>
              <a:ext uri="{FF2B5EF4-FFF2-40B4-BE49-F238E27FC236}">
                <a16:creationId xmlns:a16="http://schemas.microsoft.com/office/drawing/2014/main" id="{F4C0BDF2-29CE-AA48-906A-1F87517EB0F1}"/>
              </a:ext>
            </a:extLst>
          </p:cNvPr>
          <p:cNvSpPr>
            <a:spLocks noGrp="1"/>
          </p:cNvSpPr>
          <p:nvPr>
            <p:ph sz="half" idx="1"/>
          </p:nvPr>
        </p:nvSpPr>
        <p:spPr/>
        <p:txBody>
          <a:bodyPr>
            <a:normAutofit/>
          </a:bodyPr>
          <a:lstStyle/>
          <a:p>
            <a:r>
              <a:rPr lang="en-US" sz="1800" dirty="0"/>
              <a:t>The phase space of a two-dimensional system is called a phase plane</a:t>
            </a:r>
          </a:p>
          <a:p>
            <a:r>
              <a:rPr lang="en-US" sz="1800" dirty="0"/>
              <a:t>This occurs in classical mechanics for a single particle moving in one dimension, and where the two variables are position and velocity. </a:t>
            </a:r>
          </a:p>
          <a:p>
            <a:r>
              <a:rPr lang="en-US" sz="1800" dirty="0"/>
              <a:t>In this case, a sketch of the phase portrait may give qualitative information about the dynamics of the system, such as the limit cycle of the Van der Pol oscillator shown in the diagram. </a:t>
            </a:r>
          </a:p>
          <a:p>
            <a:r>
              <a:rPr lang="en-US" sz="1800" dirty="0"/>
              <a:t>Here, the horizontal axis gives the position and vertical axis the velocity. </a:t>
            </a:r>
          </a:p>
          <a:p>
            <a:r>
              <a:rPr lang="en-US" sz="1800" dirty="0">
                <a:solidFill>
                  <a:srgbClr val="0622FF"/>
                </a:solidFill>
              </a:rPr>
              <a:t>As the system evolves, its state follows one of the lines (trajectories) on the phase diagram. </a:t>
            </a:r>
          </a:p>
          <a:p>
            <a:endParaRPr lang="en-US" sz="1800" dirty="0"/>
          </a:p>
        </p:txBody>
      </p:sp>
      <p:pic>
        <p:nvPicPr>
          <p:cNvPr id="5" name="Content Placeholder 5" descr="Diagram&#10;&#10;Description automatically generated with medium confidence">
            <a:extLst>
              <a:ext uri="{FF2B5EF4-FFF2-40B4-BE49-F238E27FC236}">
                <a16:creationId xmlns:a16="http://schemas.microsoft.com/office/drawing/2014/main" id="{567DA916-2E46-8D4A-94F9-A662CE8599FC}"/>
              </a:ext>
            </a:extLst>
          </p:cNvPr>
          <p:cNvPicPr>
            <a:picLocks noGrp="1" noChangeAspect="1"/>
          </p:cNvPicPr>
          <p:nvPr>
            <p:ph sz="half" idx="2"/>
          </p:nvPr>
        </p:nvPicPr>
        <p:blipFill>
          <a:blip r:embed="rId2"/>
          <a:stretch>
            <a:fillRect/>
          </a:stretch>
        </p:blipFill>
        <p:spPr>
          <a:xfrm>
            <a:off x="6646423" y="1825625"/>
            <a:ext cx="4233153" cy="4351338"/>
          </a:xfrm>
        </p:spPr>
      </p:pic>
      <p:cxnSp>
        <p:nvCxnSpPr>
          <p:cNvPr id="6" name="Straight Arrow Connector 5">
            <a:extLst>
              <a:ext uri="{FF2B5EF4-FFF2-40B4-BE49-F238E27FC236}">
                <a16:creationId xmlns:a16="http://schemas.microsoft.com/office/drawing/2014/main" id="{A8720F19-37A2-CC91-1A76-CA0D6ACEFFAB}"/>
              </a:ext>
            </a:extLst>
          </p:cNvPr>
          <p:cNvCxnSpPr/>
          <p:nvPr/>
        </p:nvCxnSpPr>
        <p:spPr>
          <a:xfrm>
            <a:off x="6996701" y="1690688"/>
            <a:ext cx="34521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B30F82F-023D-FE42-1B60-81048AD83081}"/>
              </a:ext>
            </a:extLst>
          </p:cNvPr>
          <p:cNvSpPr txBox="1"/>
          <p:nvPr/>
        </p:nvSpPr>
        <p:spPr>
          <a:xfrm>
            <a:off x="8229598" y="1321356"/>
            <a:ext cx="936667" cy="369332"/>
          </a:xfrm>
          <a:prstGeom prst="rect">
            <a:avLst/>
          </a:prstGeom>
          <a:noFill/>
        </p:spPr>
        <p:txBody>
          <a:bodyPr wrap="none" rtlCol="0">
            <a:spAutoFit/>
          </a:bodyPr>
          <a:lstStyle/>
          <a:p>
            <a:r>
              <a:rPr lang="en-US" dirty="0"/>
              <a:t>Position</a:t>
            </a:r>
          </a:p>
        </p:txBody>
      </p:sp>
      <p:cxnSp>
        <p:nvCxnSpPr>
          <p:cNvPr id="9" name="Straight Arrow Connector 8">
            <a:extLst>
              <a:ext uri="{FF2B5EF4-FFF2-40B4-BE49-F238E27FC236}">
                <a16:creationId xmlns:a16="http://schemas.microsoft.com/office/drawing/2014/main" id="{36BE11AD-FC42-685C-496A-29DCAF4E8DBE}"/>
              </a:ext>
            </a:extLst>
          </p:cNvPr>
          <p:cNvCxnSpPr/>
          <p:nvPr/>
        </p:nvCxnSpPr>
        <p:spPr>
          <a:xfrm flipV="1">
            <a:off x="11075542" y="1952090"/>
            <a:ext cx="0" cy="2301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036F11D-7466-1633-9B83-BB7F24CC210A}"/>
              </a:ext>
            </a:extLst>
          </p:cNvPr>
          <p:cNvSpPr txBox="1"/>
          <p:nvPr/>
        </p:nvSpPr>
        <p:spPr>
          <a:xfrm>
            <a:off x="11075544" y="2938409"/>
            <a:ext cx="931524" cy="369332"/>
          </a:xfrm>
          <a:prstGeom prst="rect">
            <a:avLst/>
          </a:prstGeom>
          <a:noFill/>
        </p:spPr>
        <p:txBody>
          <a:bodyPr wrap="square" rtlCol="0">
            <a:spAutoFit/>
          </a:bodyPr>
          <a:lstStyle/>
          <a:p>
            <a:r>
              <a:rPr lang="en-US" dirty="0"/>
              <a:t>Speed</a:t>
            </a:r>
          </a:p>
        </p:txBody>
      </p:sp>
    </p:spTree>
    <p:extLst>
      <p:ext uri="{BB962C8B-B14F-4D97-AF65-F5344CB8AC3E}">
        <p14:creationId xmlns:p14="http://schemas.microsoft.com/office/powerpoint/2010/main" val="2900788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2309</TotalTime>
  <Words>10469</Words>
  <Application>Microsoft Macintosh PowerPoint</Application>
  <PresentationFormat>Widescreen</PresentationFormat>
  <Paragraphs>539</Paragraphs>
  <Slides>81</Slides>
  <Notes>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Calibri</vt:lpstr>
      <vt:lpstr>Calibri Light</vt:lpstr>
      <vt:lpstr>Cambria Math</vt:lpstr>
      <vt:lpstr>Helvetica Neue Light</vt:lpstr>
      <vt:lpstr>Times New Roman</vt:lpstr>
      <vt:lpstr>Office Theme</vt:lpstr>
      <vt:lpstr>Complex Systems Physics-EPS 30</vt:lpstr>
      <vt:lpstr>Add slides on state space, phase space</vt:lpstr>
      <vt:lpstr>State Space or Phase Space https://en.wikipedia.org/wiki/State_space</vt:lpstr>
      <vt:lpstr>State Space or Phase Space</vt:lpstr>
      <vt:lpstr>State Space or Phase Space https://en.wikipedia.org/wiki/Phase_space</vt:lpstr>
      <vt:lpstr>State Space or Phase Space</vt:lpstr>
      <vt:lpstr>State Space or Phase Space</vt:lpstr>
      <vt:lpstr>Low Dimensional Systems</vt:lpstr>
      <vt:lpstr>Phase Portrait: Time Series Flow</vt:lpstr>
      <vt:lpstr>Van der Pol Oscillator</vt:lpstr>
      <vt:lpstr>Density of States</vt:lpstr>
      <vt:lpstr>Density of States: Example of Parallel Parking</vt:lpstr>
      <vt:lpstr>Dynamical Systems</vt:lpstr>
      <vt:lpstr>Dynamical Systems</vt:lpstr>
      <vt:lpstr>History</vt:lpstr>
      <vt:lpstr>History</vt:lpstr>
      <vt:lpstr>Nonlinear Systems</vt:lpstr>
      <vt:lpstr>Topics and Applications</vt:lpstr>
      <vt:lpstr>Overview of Dynamical Systems</vt:lpstr>
      <vt:lpstr>Computing Orbits</vt:lpstr>
      <vt:lpstr>Problems with Determining Orbits</vt:lpstr>
      <vt:lpstr>Problems with Determining Orbits</vt:lpstr>
      <vt:lpstr>Problems with Determining Orbits</vt:lpstr>
      <vt:lpstr>To Start:  Simple Harmonic (Periodic) Motion https://en.wikipedia.org/wiki/Simple_harmonic_motion</vt:lpstr>
      <vt:lpstr>Simple Harmonic (Periodic) Motion https://en.wikipedia.org/wiki/Pendulum</vt:lpstr>
      <vt:lpstr>Chaotic Double Pendulum</vt:lpstr>
      <vt:lpstr>Formulation of Equations of Motion</vt:lpstr>
      <vt:lpstr>Equations of Motion (Complicated!)</vt:lpstr>
      <vt:lpstr>Other Results</vt:lpstr>
      <vt:lpstr>Feedback</vt:lpstr>
      <vt:lpstr>Recall: Acoustic Feedback https://www.perfectcircuit.com/articles/feedback</vt:lpstr>
      <vt:lpstr>Recall: Video Feedback</vt:lpstr>
      <vt:lpstr>Definitions</vt:lpstr>
      <vt:lpstr>Feedback: History</vt:lpstr>
      <vt:lpstr>Feedback: History</vt:lpstr>
      <vt:lpstr>Positive and Negative Feedback</vt:lpstr>
      <vt:lpstr>Alternatively: Positive and Negative Feedback</vt:lpstr>
      <vt:lpstr>Applications: Dynamical Systems</vt:lpstr>
      <vt:lpstr>Digression:  Edge of Chaos (to be discussed in more detail later)</vt:lpstr>
      <vt:lpstr>Phase Transitions in Complex Systems https://theory.org/complexity/cdpt/html/node5.html</vt:lpstr>
      <vt:lpstr>Digression:  Edge of Chaos</vt:lpstr>
      <vt:lpstr>Adaptation by Feedback to the Edge of Chaos</vt:lpstr>
      <vt:lpstr>Adaptation in Complex Adaptive Systems (CAS)</vt:lpstr>
      <vt:lpstr>Example of Negative Feedback</vt:lpstr>
      <vt:lpstr>Examples of Positive Feedback: https://en.wikipedia.org/wiki/Positive_feedback</vt:lpstr>
      <vt:lpstr>Examples of Feedback: Biology</vt:lpstr>
      <vt:lpstr>Examples of Positive Feedback: Immune System (COVID)</vt:lpstr>
      <vt:lpstr>Global Warming</vt:lpstr>
      <vt:lpstr>Examples of Feedback: Climate Science</vt:lpstr>
      <vt:lpstr>Examples of Feedback: Markets (Also called “Investor Herding” or Fear Of Missing Out or “FOMO”)</vt:lpstr>
      <vt:lpstr>Brian Arthur (Santa Fe Institute) https://en.wikipedia.org/wiki/W._Brian_Arthur</vt:lpstr>
      <vt:lpstr>The Network Effect (Also known as “Increasing Returns”)</vt:lpstr>
      <vt:lpstr>Network Effect</vt:lpstr>
      <vt:lpstr>Network Effect</vt:lpstr>
      <vt:lpstr>Network Effect (Market Tipping Point)</vt:lpstr>
      <vt:lpstr>Network Effect</vt:lpstr>
      <vt:lpstr>Critical Mass</vt:lpstr>
      <vt:lpstr>Critical Mass</vt:lpstr>
      <vt:lpstr>Negative Network Externalities</vt:lpstr>
      <vt:lpstr>Network Effect: The Telephone</vt:lpstr>
      <vt:lpstr>Network Effect: Stock Exchanges</vt:lpstr>
      <vt:lpstr>Network Effect: Cryptocurrencies</vt:lpstr>
      <vt:lpstr>Network Effect: Software</vt:lpstr>
      <vt:lpstr>Network Effect: Web Sites</vt:lpstr>
      <vt:lpstr>Network Effect: Web Sites</vt:lpstr>
      <vt:lpstr>Network Effect: Web Sites</vt:lpstr>
      <vt:lpstr>Network Effects: Credit Cards</vt:lpstr>
      <vt:lpstr>Network Effects: Credit Cards</vt:lpstr>
      <vt:lpstr>Network Effects: Credit Cards</vt:lpstr>
      <vt:lpstr>Network Effect: VHS - Betamax</vt:lpstr>
      <vt:lpstr>Network Effect: VHS - Betamax</vt:lpstr>
      <vt:lpstr>Network Effect: Automobiles https://www.hemmings.com/stories/2020/12/18/did-an-outbreak-of-hoof-and-mouth-disease-lead-to-the-demise-of-stanley-and-steam-cars-in-general</vt:lpstr>
      <vt:lpstr>Synchronization of Chaotic Systems</vt:lpstr>
      <vt:lpstr>Examples https://physicsworld.com/a/the-secret-of-the-synchronized-pendulums/ </vt:lpstr>
      <vt:lpstr>Phase Synchronization</vt:lpstr>
      <vt:lpstr>Modern Great Earthquakes http://earthquake.usgs.gov/earthquakes/world/10_largest_world.php</vt:lpstr>
      <vt:lpstr>Great Earthquakes vs. Time Since 1900 http://www.groundtruthtrekking.org/Graphics/Largest-earthquakes.html</vt:lpstr>
      <vt:lpstr>PowerPoint Presentation</vt:lpstr>
      <vt:lpstr>Discovery of Phase Synchronization https://www.aps.org/publications/apsnews/201706/history.cfm</vt:lpstr>
      <vt:lpstr>Example of Synchronized Pendulums</vt:lpstr>
      <vt:lpstr>Example: Firefly Trees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Systems Physics-EPS 30</dc:title>
  <dc:creator>John Rundle</dc:creator>
  <cp:lastModifiedBy>John Rundle</cp:lastModifiedBy>
  <cp:revision>133</cp:revision>
  <dcterms:created xsi:type="dcterms:W3CDTF">2021-11-05T22:02:13Z</dcterms:created>
  <dcterms:modified xsi:type="dcterms:W3CDTF">2024-02-05T16:27:06Z</dcterms:modified>
</cp:coreProperties>
</file>