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sldIdLst>
    <p:sldId id="285" r:id="rId3"/>
    <p:sldId id="325" r:id="rId4"/>
    <p:sldId id="316" r:id="rId5"/>
    <p:sldId id="257" r:id="rId6"/>
    <p:sldId id="258" r:id="rId7"/>
    <p:sldId id="259" r:id="rId8"/>
    <p:sldId id="320" r:id="rId9"/>
    <p:sldId id="318" r:id="rId10"/>
    <p:sldId id="321" r:id="rId11"/>
    <p:sldId id="277" r:id="rId12"/>
    <p:sldId id="304" r:id="rId13"/>
    <p:sldId id="276" r:id="rId14"/>
    <p:sldId id="280" r:id="rId15"/>
    <p:sldId id="281" r:id="rId16"/>
    <p:sldId id="275" r:id="rId17"/>
    <p:sldId id="317" r:id="rId18"/>
    <p:sldId id="322" r:id="rId19"/>
    <p:sldId id="314" r:id="rId20"/>
    <p:sldId id="274" r:id="rId21"/>
    <p:sldId id="324" r:id="rId22"/>
    <p:sldId id="739" r:id="rId23"/>
    <p:sldId id="307" r:id="rId24"/>
    <p:sldId id="743" r:id="rId25"/>
    <p:sldId id="295" r:id="rId26"/>
    <p:sldId id="305" r:id="rId27"/>
    <p:sldId id="306" r:id="rId28"/>
    <p:sldId id="296" r:id="rId29"/>
    <p:sldId id="298" r:id="rId30"/>
    <p:sldId id="299" r:id="rId31"/>
    <p:sldId id="327" r:id="rId32"/>
    <p:sldId id="670" r:id="rId33"/>
    <p:sldId id="666" r:id="rId34"/>
    <p:sldId id="740" r:id="rId35"/>
    <p:sldId id="741" r:id="rId36"/>
    <p:sldId id="668" r:id="rId37"/>
    <p:sldId id="733" r:id="rId38"/>
    <p:sldId id="729" r:id="rId39"/>
    <p:sldId id="734" r:id="rId40"/>
    <p:sldId id="738" r:id="rId41"/>
    <p:sldId id="669" r:id="rId42"/>
    <p:sldId id="665" r:id="rId43"/>
    <p:sldId id="728" r:id="rId44"/>
    <p:sldId id="735" r:id="rId45"/>
    <p:sldId id="74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0"/>
    <p:restoredTop sz="94626"/>
  </p:normalViewPr>
  <p:slideViewPr>
    <p:cSldViewPr snapToGrid="0" snapToObjects="1">
      <p:cViewPr varScale="1">
        <p:scale>
          <a:sx n="121" d="100"/>
          <a:sy n="121" d="100"/>
        </p:scale>
        <p:origin x="1904" y="16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BB42F-A3E5-1649-8428-CD1CA76F8288}" type="datetimeFigureOut">
              <a:rPr lang="en-US" smtClean="0"/>
              <a:t>2/8/24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0ABB4-4EDD-D84F-8DF2-3C0D73767D47}" type="slidenum">
              <a:rPr lang="en-US" smtClean="0"/>
              <a:t>‹#›</a:t>
            </a:fld>
            <a:endParaRPr lang="en-US"/>
          </a:p>
        </p:txBody>
      </p:sp>
    </p:spTree>
    <p:extLst>
      <p:ext uri="{BB962C8B-B14F-4D97-AF65-F5344CB8AC3E}">
        <p14:creationId xmlns:p14="http://schemas.microsoft.com/office/powerpoint/2010/main" val="370052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87CC5E-5C27-9743-9173-FBD5F3E2B91D}" type="slidenum">
              <a:rPr lang="en-US" smtClean="0"/>
              <a:t>1</a:t>
            </a:fld>
            <a:endParaRPr lang="en-US"/>
          </a:p>
        </p:txBody>
      </p:sp>
    </p:spTree>
    <p:extLst>
      <p:ext uri="{BB962C8B-B14F-4D97-AF65-F5344CB8AC3E}">
        <p14:creationId xmlns:p14="http://schemas.microsoft.com/office/powerpoint/2010/main" val="80490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here 2017-11-17</a:t>
            </a:r>
            <a:endParaRPr lang="en-US" dirty="0"/>
          </a:p>
        </p:txBody>
      </p:sp>
      <p:sp>
        <p:nvSpPr>
          <p:cNvPr id="4" name="Slide Number Placeholder 3"/>
          <p:cNvSpPr>
            <a:spLocks noGrp="1"/>
          </p:cNvSpPr>
          <p:nvPr>
            <p:ph type="sldNum" sz="quarter" idx="10"/>
          </p:nvPr>
        </p:nvSpPr>
        <p:spPr/>
        <p:txBody>
          <a:bodyPr/>
          <a:lstStyle/>
          <a:p>
            <a:fld id="{DFD18129-9845-B74F-A837-5B70AACAAB8A}" type="slidenum">
              <a:rPr lang="en-US" smtClean="0"/>
              <a:t>15</a:t>
            </a:fld>
            <a:endParaRPr lang="en-US"/>
          </a:p>
        </p:txBody>
      </p:sp>
    </p:spTree>
    <p:extLst>
      <p:ext uri="{BB962C8B-B14F-4D97-AF65-F5344CB8AC3E}">
        <p14:creationId xmlns:p14="http://schemas.microsoft.com/office/powerpoint/2010/main" val="519604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6E0346-543F-5D4E-B144-A863B3428A74}" type="datetimeFigureOut">
              <a:rPr lang="en-US" smtClean="0"/>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279339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6E0346-543F-5D4E-B144-A863B3428A74}" type="datetimeFigureOut">
              <a:rPr lang="en-US" smtClean="0"/>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137201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6E0346-543F-5D4E-B144-A863B3428A74}" type="datetimeFigureOut">
              <a:rPr lang="en-US" smtClean="0"/>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1759590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91634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297029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1385916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3307822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1733345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706299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2439072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66016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6E0346-543F-5D4E-B144-A863B3428A74}" type="datetimeFigureOut">
              <a:rPr lang="en-US" smtClean="0"/>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3768008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24684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1588739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extLst>
      <p:ext uri="{BB962C8B-B14F-4D97-AF65-F5344CB8AC3E}">
        <p14:creationId xmlns:p14="http://schemas.microsoft.com/office/powerpoint/2010/main" val="139698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6E0346-543F-5D4E-B144-A863B3428A74}" type="datetimeFigureOut">
              <a:rPr lang="en-US" smtClean="0"/>
              <a:t>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389835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6E0346-543F-5D4E-B144-A863B3428A74}" type="datetimeFigureOut">
              <a:rPr lang="en-US" smtClean="0"/>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397041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6E0346-543F-5D4E-B144-A863B3428A74}" type="datetimeFigureOut">
              <a:rPr lang="en-US" smtClean="0"/>
              <a:t>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313538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6E0346-543F-5D4E-B144-A863B3428A74}" type="datetimeFigureOut">
              <a:rPr lang="en-US" smtClean="0"/>
              <a:t>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144220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E0346-543F-5D4E-B144-A863B3428A74}" type="datetimeFigureOut">
              <a:rPr lang="en-US" smtClean="0"/>
              <a:t>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118234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6E0346-543F-5D4E-B144-A863B3428A74}" type="datetimeFigureOut">
              <a:rPr lang="en-US" smtClean="0"/>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281487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6E0346-543F-5D4E-B144-A863B3428A74}" type="datetimeFigureOut">
              <a:rPr lang="en-US" smtClean="0"/>
              <a:t>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9D42E-0CAA-DE40-9F39-99E5D0F1ED45}" type="slidenum">
              <a:rPr lang="en-US" smtClean="0"/>
              <a:t>‹#›</a:t>
            </a:fld>
            <a:endParaRPr lang="en-US"/>
          </a:p>
        </p:txBody>
      </p:sp>
    </p:spTree>
    <p:extLst>
      <p:ext uri="{BB962C8B-B14F-4D97-AF65-F5344CB8AC3E}">
        <p14:creationId xmlns:p14="http://schemas.microsoft.com/office/powerpoint/2010/main" val="137288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E0346-543F-5D4E-B144-A863B3428A74}" type="datetimeFigureOut">
              <a:rPr lang="en-US" smtClean="0"/>
              <a:t>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9D42E-0CAA-DE40-9F39-99E5D0F1ED45}" type="slidenum">
              <a:rPr lang="en-US" smtClean="0"/>
              <a:t>‹#›</a:t>
            </a:fld>
            <a:endParaRPr lang="en-US"/>
          </a:p>
        </p:txBody>
      </p:sp>
    </p:spTree>
    <p:extLst>
      <p:ext uri="{BB962C8B-B14F-4D97-AF65-F5344CB8AC3E}">
        <p14:creationId xmlns:p14="http://schemas.microsoft.com/office/powerpoint/2010/main" val="1446320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extLst>
      <p:ext uri="{BB962C8B-B14F-4D97-AF65-F5344CB8AC3E}">
        <p14:creationId xmlns:p14="http://schemas.microsoft.com/office/powerpoint/2010/main" val="1681185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41819-72EF-D040-837F-DD1DD65AA9FF}"/>
              </a:ext>
            </a:extLst>
          </p:cNvPr>
          <p:cNvPicPr>
            <a:picLocks noChangeAspect="1"/>
          </p:cNvPicPr>
          <p:nvPr/>
        </p:nvPicPr>
        <p:blipFill>
          <a:blip r:embed="rId5"/>
          <a:stretch>
            <a:fillRect/>
          </a:stretch>
        </p:blipFill>
        <p:spPr>
          <a:xfrm>
            <a:off x="112956" y="2349874"/>
            <a:ext cx="4595614" cy="3134509"/>
          </a:xfrm>
          <a:prstGeom prst="rect">
            <a:avLst/>
          </a:prstGeom>
        </p:spPr>
      </p:pic>
      <p:sp>
        <p:nvSpPr>
          <p:cNvPr id="6" name="Title 5">
            <a:extLst>
              <a:ext uri="{FF2B5EF4-FFF2-40B4-BE49-F238E27FC236}">
                <a16:creationId xmlns:a16="http://schemas.microsoft.com/office/drawing/2014/main" id="{B87100E4-EB47-C745-86FC-777CB63F283C}"/>
              </a:ext>
            </a:extLst>
          </p:cNvPr>
          <p:cNvSpPr>
            <a:spLocks noGrp="1"/>
          </p:cNvSpPr>
          <p:nvPr>
            <p:ph type="title"/>
          </p:nvPr>
        </p:nvSpPr>
        <p:spPr/>
        <p:txBody>
          <a:bodyPr>
            <a:noAutofit/>
          </a:bodyPr>
          <a:lstStyle/>
          <a:p>
            <a:pPr algn="l"/>
            <a:r>
              <a:rPr lang="en-US" sz="3600" dirty="0"/>
              <a:t>Example of Nature’s </a:t>
            </a:r>
            <a:r>
              <a:rPr lang="en-US" sz="3600"/>
              <a:t>Dynamical Systems:  </a:t>
            </a:r>
            <a:r>
              <a:rPr lang="en-US" sz="3600" dirty="0"/>
              <a:t>Atmospheric Modes</a:t>
            </a:r>
          </a:p>
        </p:txBody>
      </p:sp>
      <p:pic>
        <p:nvPicPr>
          <p:cNvPr id="3" name="Picture 2">
            <a:extLst>
              <a:ext uri="{FF2B5EF4-FFF2-40B4-BE49-F238E27FC236}">
                <a16:creationId xmlns:a16="http://schemas.microsoft.com/office/drawing/2014/main" id="{027FF0B3-7D9A-8845-9781-F477E83DAEF8}"/>
              </a:ext>
            </a:extLst>
          </p:cNvPr>
          <p:cNvPicPr>
            <a:picLocks noChangeAspect="1"/>
          </p:cNvPicPr>
          <p:nvPr/>
        </p:nvPicPr>
        <p:blipFill>
          <a:blip r:embed="rId6"/>
          <a:stretch>
            <a:fillRect/>
          </a:stretch>
        </p:blipFill>
        <p:spPr>
          <a:xfrm>
            <a:off x="4973760" y="2349874"/>
            <a:ext cx="4057285" cy="3134509"/>
          </a:xfrm>
          <a:prstGeom prst="rect">
            <a:avLst/>
          </a:prstGeom>
        </p:spPr>
      </p:pic>
      <p:pic>
        <p:nvPicPr>
          <p:cNvPr id="4" name="Volume-Rendered_Global_Atmospheric_Model.ogv.360p.vp9.mp4">
            <a:hlinkClick r:id="" action="ppaction://media"/>
            <a:extLst>
              <a:ext uri="{FF2B5EF4-FFF2-40B4-BE49-F238E27FC236}">
                <a16:creationId xmlns:a16="http://schemas.microsoft.com/office/drawing/2014/main" id="{4BF04A66-727C-9442-B383-4869510D44F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15261" y="3673063"/>
            <a:ext cx="2538806" cy="1428079"/>
          </a:xfrm>
          <a:prstGeom prst="rect">
            <a:avLst/>
          </a:prstGeom>
        </p:spPr>
      </p:pic>
      <p:sp>
        <p:nvSpPr>
          <p:cNvPr id="7" name="TextBox 6">
            <a:extLst>
              <a:ext uri="{FF2B5EF4-FFF2-40B4-BE49-F238E27FC236}">
                <a16:creationId xmlns:a16="http://schemas.microsoft.com/office/drawing/2014/main" id="{2AFF0421-C62B-3246-9AAD-969BDDFBDBD6}"/>
              </a:ext>
            </a:extLst>
          </p:cNvPr>
          <p:cNvSpPr txBox="1"/>
          <p:nvPr/>
        </p:nvSpPr>
        <p:spPr>
          <a:xfrm>
            <a:off x="3720801" y="5570491"/>
            <a:ext cx="5327725" cy="300082"/>
          </a:xfrm>
          <a:prstGeom prst="rect">
            <a:avLst/>
          </a:prstGeom>
          <a:noFill/>
        </p:spPr>
        <p:txBody>
          <a:bodyPr wrap="square" rtlCol="0">
            <a:spAutoFit/>
          </a:bodyPr>
          <a:lstStyle/>
          <a:p>
            <a:r>
              <a:rPr lang="en-US" sz="1350" dirty="0">
                <a:solidFill>
                  <a:srgbClr val="002BFF"/>
                </a:solidFill>
              </a:rPr>
              <a:t>Simulation: https://</a:t>
            </a:r>
            <a:r>
              <a:rPr lang="en-US" sz="1350" dirty="0" err="1">
                <a:solidFill>
                  <a:srgbClr val="002BFF"/>
                </a:solidFill>
              </a:rPr>
              <a:t>en.wikipedia.org</a:t>
            </a:r>
            <a:r>
              <a:rPr lang="en-US" sz="1350" dirty="0">
                <a:solidFill>
                  <a:srgbClr val="002BFF"/>
                </a:solidFill>
              </a:rPr>
              <a:t>/wiki/</a:t>
            </a:r>
            <a:r>
              <a:rPr lang="en-US" sz="1350" dirty="0" err="1">
                <a:solidFill>
                  <a:srgbClr val="002BFF"/>
                </a:solidFill>
              </a:rPr>
              <a:t>General_circulation_model</a:t>
            </a:r>
            <a:endParaRPr lang="en-US" sz="1350" dirty="0">
              <a:solidFill>
                <a:srgbClr val="002BFF"/>
              </a:solidFill>
            </a:endParaRPr>
          </a:p>
        </p:txBody>
      </p:sp>
    </p:spTree>
    <p:extLst>
      <p:ext uri="{BB962C8B-B14F-4D97-AF65-F5344CB8AC3E}">
        <p14:creationId xmlns:p14="http://schemas.microsoft.com/office/powerpoint/2010/main" val="24046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Southern Oscillation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El_Nino</a:t>
            </a:r>
            <a:endParaRPr lang="en-US" dirty="0"/>
          </a:p>
        </p:txBody>
      </p:sp>
      <p:sp>
        <p:nvSpPr>
          <p:cNvPr id="6" name="Content Placeholder 5"/>
          <p:cNvSpPr>
            <a:spLocks noGrp="1"/>
          </p:cNvSpPr>
          <p:nvPr>
            <p:ph idx="1"/>
          </p:nvPr>
        </p:nvSpPr>
        <p:spPr/>
        <p:txBody>
          <a:bodyPr>
            <a:noAutofit/>
          </a:bodyPr>
          <a:lstStyle/>
          <a:p>
            <a:r>
              <a:rPr lang="en-US" sz="1600" dirty="0"/>
              <a:t>“</a:t>
            </a:r>
            <a:r>
              <a:rPr lang="en-US" sz="1600" dirty="0">
                <a:solidFill>
                  <a:schemeClr val="tx1"/>
                </a:solidFill>
              </a:rPr>
              <a:t>The </a:t>
            </a:r>
            <a:r>
              <a:rPr lang="en-US" sz="1600" b="1" dirty="0">
                <a:solidFill>
                  <a:schemeClr val="tx1"/>
                </a:solidFill>
              </a:rPr>
              <a:t>Southern Oscillation </a:t>
            </a:r>
            <a:r>
              <a:rPr lang="en-US" sz="1600" dirty="0">
                <a:solidFill>
                  <a:schemeClr val="tx1"/>
                </a:solidFill>
              </a:rPr>
              <a:t>is the atmospheric component of El Niño</a:t>
            </a:r>
            <a:r>
              <a:rPr lang="en-US" sz="1600" dirty="0"/>
              <a:t>.</a:t>
            </a:r>
          </a:p>
          <a:p>
            <a:r>
              <a:rPr lang="en-US" sz="1600" dirty="0"/>
              <a:t>This component is an oscillation in </a:t>
            </a:r>
            <a:r>
              <a:rPr lang="en-US" sz="1600" dirty="0">
                <a:solidFill>
                  <a:schemeClr val="tx1"/>
                </a:solidFill>
              </a:rPr>
              <a:t>surface air pressure </a:t>
            </a:r>
            <a:r>
              <a:rPr lang="en-US" sz="1600" dirty="0"/>
              <a:t>between the tropical eastern and the western Pacific Ocean waters. </a:t>
            </a:r>
          </a:p>
          <a:p>
            <a:r>
              <a:rPr lang="en-US" sz="1600" dirty="0"/>
              <a:t>The strength of the Southern Oscillation is measured by the </a:t>
            </a:r>
            <a:r>
              <a:rPr lang="en-US" sz="1600" b="1" dirty="0">
                <a:solidFill>
                  <a:schemeClr val="tx1"/>
                </a:solidFill>
              </a:rPr>
              <a:t>Southern Oscillation Index (SOI). </a:t>
            </a:r>
          </a:p>
          <a:p>
            <a:r>
              <a:rPr lang="en-US" sz="1600" dirty="0"/>
              <a:t>The SOI is computed from fluctuations in the surface air pressure difference between </a:t>
            </a:r>
            <a:r>
              <a:rPr lang="en-US" sz="1600" b="1" dirty="0">
                <a:solidFill>
                  <a:schemeClr val="tx1"/>
                </a:solidFill>
              </a:rPr>
              <a:t>Tahiti and Darw</a:t>
            </a:r>
            <a:r>
              <a:rPr lang="en-US" sz="1600" b="1" dirty="0">
                <a:solidFill>
                  <a:srgbClr val="000000"/>
                </a:solidFill>
              </a:rPr>
              <a:t>in, Australia</a:t>
            </a:r>
            <a:r>
              <a:rPr lang="en-US" sz="1600" dirty="0"/>
              <a:t>.</a:t>
            </a:r>
          </a:p>
          <a:p>
            <a:r>
              <a:rPr lang="en-US" sz="1600" dirty="0"/>
              <a:t>El Niño episodes are associated with negative values of the SOI, meaning there is below normal pressure over </a:t>
            </a:r>
            <a:r>
              <a:rPr lang="en-US" sz="1600" b="1" dirty="0">
                <a:solidFill>
                  <a:schemeClr val="tx1"/>
                </a:solidFill>
              </a:rPr>
              <a:t>Tahiti</a:t>
            </a:r>
            <a:r>
              <a:rPr lang="en-US" sz="1600" dirty="0"/>
              <a:t> and above normal pressure of </a:t>
            </a:r>
            <a:r>
              <a:rPr lang="en-US" sz="1600" b="1" dirty="0">
                <a:solidFill>
                  <a:schemeClr val="tx1"/>
                </a:solidFill>
              </a:rPr>
              <a:t>Darwin, Australia </a:t>
            </a:r>
            <a:r>
              <a:rPr lang="en-US" sz="1600" dirty="0"/>
              <a:t>– </a:t>
            </a:r>
            <a:r>
              <a:rPr lang="en-US" sz="1600" b="1" dirty="0">
                <a:solidFill>
                  <a:srgbClr val="000000"/>
                </a:solidFill>
              </a:rPr>
              <a:t>SOI is negative during an El Nino</a:t>
            </a:r>
          </a:p>
          <a:p>
            <a:r>
              <a:rPr lang="en-US" sz="1600" dirty="0"/>
              <a:t>Low atmospheric pressure tends to occur over warm water and high pressure occurs over cold water, in part because of deep convection over the warm water. </a:t>
            </a:r>
          </a:p>
          <a:p>
            <a:r>
              <a:rPr lang="en-US" sz="1600" dirty="0"/>
              <a:t>El Niño episodes are defined as sustained warming of the central and eastern tropical Pacific Ocean. </a:t>
            </a:r>
          </a:p>
          <a:p>
            <a:r>
              <a:rPr lang="en-US" sz="1600" dirty="0"/>
              <a:t>This results in a decrease in the strength of the Pacific trade winds, and a reduction in rainfall over eastern and northern Australia.”</a:t>
            </a:r>
          </a:p>
          <a:p>
            <a:endParaRPr lang="en-US" sz="1600" dirty="0"/>
          </a:p>
        </p:txBody>
      </p:sp>
    </p:spTree>
    <p:extLst>
      <p:ext uri="{BB962C8B-B14F-4D97-AF65-F5344CB8AC3E}">
        <p14:creationId xmlns:p14="http://schemas.microsoft.com/office/powerpoint/2010/main" val="1183471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E48C8-113E-1142-91A1-75CBB9766CBA}"/>
              </a:ext>
            </a:extLst>
          </p:cNvPr>
          <p:cNvSpPr>
            <a:spLocks noGrp="1"/>
          </p:cNvSpPr>
          <p:nvPr>
            <p:ph type="title"/>
          </p:nvPr>
        </p:nvSpPr>
        <p:spPr/>
        <p:txBody>
          <a:bodyPr>
            <a:normAutofit/>
          </a:bodyPr>
          <a:lstStyle/>
          <a:p>
            <a:r>
              <a:rPr lang="en-US" dirty="0"/>
              <a:t>Walker Circulation</a:t>
            </a:r>
            <a:br>
              <a:rPr lang="en-US" dirty="0"/>
            </a:br>
            <a:r>
              <a:rPr lang="en-US" sz="2200" dirty="0">
                <a:solidFill>
                  <a:srgbClr val="041CFF"/>
                </a:solidFill>
              </a:rPr>
              <a:t>https://</a:t>
            </a:r>
            <a:r>
              <a:rPr lang="en-US" sz="2200" dirty="0" err="1">
                <a:solidFill>
                  <a:srgbClr val="041CFF"/>
                </a:solidFill>
              </a:rPr>
              <a:t>en.wikipedia.org</a:t>
            </a:r>
            <a:r>
              <a:rPr lang="en-US" sz="2200" dirty="0">
                <a:solidFill>
                  <a:srgbClr val="041CFF"/>
                </a:solidFill>
              </a:rPr>
              <a:t>/wiki/</a:t>
            </a:r>
            <a:r>
              <a:rPr lang="en-US" sz="2200" dirty="0" err="1">
                <a:solidFill>
                  <a:srgbClr val="041CFF"/>
                </a:solidFill>
              </a:rPr>
              <a:t>Walker_circulation</a:t>
            </a:r>
            <a:endParaRPr lang="en-US" sz="2200" dirty="0">
              <a:solidFill>
                <a:srgbClr val="041CFF"/>
              </a:solidFill>
            </a:endParaRPr>
          </a:p>
        </p:txBody>
      </p:sp>
      <p:pic>
        <p:nvPicPr>
          <p:cNvPr id="5" name="Content Placeholder 4">
            <a:extLst>
              <a:ext uri="{FF2B5EF4-FFF2-40B4-BE49-F238E27FC236}">
                <a16:creationId xmlns:a16="http://schemas.microsoft.com/office/drawing/2014/main" id="{FD0839E2-A568-FB43-A783-6974FF67D228}"/>
              </a:ext>
            </a:extLst>
          </p:cNvPr>
          <p:cNvPicPr>
            <a:picLocks noGrp="1" noChangeAspect="1"/>
          </p:cNvPicPr>
          <p:nvPr>
            <p:ph idx="1"/>
          </p:nvPr>
        </p:nvPicPr>
        <p:blipFill>
          <a:blip r:embed="rId2"/>
          <a:stretch>
            <a:fillRect/>
          </a:stretch>
        </p:blipFill>
        <p:spPr>
          <a:xfrm>
            <a:off x="2047905" y="1600200"/>
            <a:ext cx="5048189" cy="4525963"/>
          </a:xfrm>
        </p:spPr>
      </p:pic>
    </p:spTree>
    <p:extLst>
      <p:ext uri="{BB962C8B-B14F-4D97-AF65-F5344CB8AC3E}">
        <p14:creationId xmlns:p14="http://schemas.microsoft.com/office/powerpoint/2010/main" val="69441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Conditions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El_Nino</a:t>
            </a:r>
            <a:endParaRPr lang="en-US" sz="1800" dirty="0">
              <a:solidFill>
                <a:srgbClr val="800000"/>
              </a:solidFill>
            </a:endParaRPr>
          </a:p>
        </p:txBody>
      </p:sp>
      <p:pic>
        <p:nvPicPr>
          <p:cNvPr id="4" name="Content Placeholder 3" descr="Enso_normal.png"/>
          <p:cNvPicPr>
            <a:picLocks noGrp="1" noChangeAspect="1"/>
          </p:cNvPicPr>
          <p:nvPr>
            <p:ph idx="1"/>
          </p:nvPr>
        </p:nvPicPr>
        <p:blipFill>
          <a:blip r:embed="rId2">
            <a:extLst>
              <a:ext uri="{28A0092B-C50C-407E-A947-70E740481C1C}">
                <a14:useLocalDpi xmlns:a14="http://schemas.microsoft.com/office/drawing/2010/main" val="0"/>
              </a:ext>
            </a:extLst>
          </a:blip>
          <a:srcRect l="-13641" r="-13641"/>
          <a:stretch>
            <a:fillRect/>
          </a:stretch>
        </p:blipFill>
        <p:spPr/>
      </p:pic>
      <p:sp>
        <p:nvSpPr>
          <p:cNvPr id="3" name="TextBox 2"/>
          <p:cNvSpPr txBox="1"/>
          <p:nvPr/>
        </p:nvSpPr>
        <p:spPr>
          <a:xfrm>
            <a:off x="135717" y="1427333"/>
            <a:ext cx="3014879" cy="1815882"/>
          </a:xfrm>
          <a:prstGeom prst="rect">
            <a:avLst/>
          </a:prstGeom>
          <a:noFill/>
        </p:spPr>
        <p:txBody>
          <a:bodyPr wrap="square" rtlCol="0">
            <a:spAutoFit/>
          </a:bodyPr>
          <a:lstStyle/>
          <a:p>
            <a:r>
              <a:rPr lang="en-US" sz="1600" dirty="0">
                <a:latin typeface="Helvetica Neue Light"/>
                <a:cs typeface="Helvetica Neue Light"/>
              </a:rPr>
              <a:t>“Normal Pacific pattern: Equatorial winds gather warm water pool toward the west. Cold water upwells along South American coast. (NOAA / PMEL / TAO)”</a:t>
            </a:r>
          </a:p>
          <a:p>
            <a:endParaRPr lang="en-US" sz="1600" dirty="0">
              <a:latin typeface="Helvetica Neue Light"/>
              <a:cs typeface="Helvetica Neue Light"/>
            </a:endParaRPr>
          </a:p>
        </p:txBody>
      </p:sp>
    </p:spTree>
    <p:extLst>
      <p:ext uri="{BB962C8B-B14F-4D97-AF65-F5344CB8AC3E}">
        <p14:creationId xmlns:p14="http://schemas.microsoft.com/office/powerpoint/2010/main" val="1112187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 Nino Conditions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El_Nino</a:t>
            </a:r>
            <a:endParaRPr lang="en-US" dirty="0"/>
          </a:p>
        </p:txBody>
      </p:sp>
      <p:pic>
        <p:nvPicPr>
          <p:cNvPr id="4" name="Content Placeholder 3" descr="Enso_elnino.png"/>
          <p:cNvPicPr>
            <a:picLocks noGrp="1" noChangeAspect="1"/>
          </p:cNvPicPr>
          <p:nvPr>
            <p:ph idx="1"/>
          </p:nvPr>
        </p:nvPicPr>
        <p:blipFill>
          <a:blip r:embed="rId2">
            <a:extLst>
              <a:ext uri="{28A0092B-C50C-407E-A947-70E740481C1C}">
                <a14:useLocalDpi xmlns:a14="http://schemas.microsoft.com/office/drawing/2010/main" val="0"/>
              </a:ext>
            </a:extLst>
          </a:blip>
          <a:srcRect l="-11757" r="-11757"/>
          <a:stretch>
            <a:fillRect/>
          </a:stretch>
        </p:blipFill>
        <p:spPr/>
      </p:pic>
      <p:sp>
        <p:nvSpPr>
          <p:cNvPr id="6" name="TextBox 5"/>
          <p:cNvSpPr txBox="1"/>
          <p:nvPr/>
        </p:nvSpPr>
        <p:spPr>
          <a:xfrm>
            <a:off x="271436" y="1144010"/>
            <a:ext cx="2064852" cy="2062103"/>
          </a:xfrm>
          <a:prstGeom prst="rect">
            <a:avLst/>
          </a:prstGeom>
          <a:noFill/>
        </p:spPr>
        <p:txBody>
          <a:bodyPr wrap="square" rtlCol="0">
            <a:spAutoFit/>
          </a:bodyPr>
          <a:lstStyle/>
          <a:p>
            <a:r>
              <a:rPr lang="en-US" sz="1600" dirty="0">
                <a:latin typeface="Helvetica Neue Light"/>
                <a:cs typeface="Helvetica Neue Light"/>
              </a:rPr>
              <a:t>“El Niño conditions: Warm water pool approaches the South American coast. The absence of cold upwelling increases warming.”</a:t>
            </a:r>
          </a:p>
          <a:p>
            <a:endParaRPr lang="en-US" sz="1600" dirty="0">
              <a:latin typeface="Helvetica Neue Light"/>
              <a:cs typeface="Helvetica Neue Light"/>
            </a:endParaRPr>
          </a:p>
        </p:txBody>
      </p:sp>
    </p:spTree>
    <p:extLst>
      <p:ext uri="{BB962C8B-B14F-4D97-AF65-F5344CB8AC3E}">
        <p14:creationId xmlns:p14="http://schemas.microsoft.com/office/powerpoint/2010/main" val="387485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 Nina Conditions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El_Nino</a:t>
            </a:r>
            <a:endParaRPr lang="en-US" dirty="0"/>
          </a:p>
        </p:txBody>
      </p:sp>
      <p:pic>
        <p:nvPicPr>
          <p:cNvPr id="4" name="Content Placeholder 3" descr="Enso_lanina.png"/>
          <p:cNvPicPr>
            <a:picLocks noGrp="1" noChangeAspect="1"/>
          </p:cNvPicPr>
          <p:nvPr>
            <p:ph idx="1"/>
          </p:nvPr>
        </p:nvPicPr>
        <p:blipFill>
          <a:blip r:embed="rId2">
            <a:extLst>
              <a:ext uri="{28A0092B-C50C-407E-A947-70E740481C1C}">
                <a14:useLocalDpi xmlns:a14="http://schemas.microsoft.com/office/drawing/2010/main" val="0"/>
              </a:ext>
            </a:extLst>
          </a:blip>
          <a:srcRect l="-11961" r="-11961"/>
          <a:stretch>
            <a:fillRect/>
          </a:stretch>
        </p:blipFill>
        <p:spPr/>
      </p:pic>
      <p:sp>
        <p:nvSpPr>
          <p:cNvPr id="5" name="TextBox 4"/>
          <p:cNvSpPr txBox="1"/>
          <p:nvPr/>
        </p:nvSpPr>
        <p:spPr>
          <a:xfrm>
            <a:off x="457200" y="1417638"/>
            <a:ext cx="2121442" cy="1077218"/>
          </a:xfrm>
          <a:prstGeom prst="rect">
            <a:avLst/>
          </a:prstGeom>
          <a:noFill/>
        </p:spPr>
        <p:txBody>
          <a:bodyPr wrap="square" rtlCol="0">
            <a:spAutoFit/>
          </a:bodyPr>
          <a:lstStyle/>
          <a:p>
            <a:r>
              <a:rPr lang="en-US" sz="1600" dirty="0">
                <a:latin typeface="Helvetica Neue Light"/>
                <a:cs typeface="Helvetica Neue Light"/>
              </a:rPr>
              <a:t>“La Niña conditions: Warm water is farther west than usual.”</a:t>
            </a:r>
          </a:p>
          <a:p>
            <a:endParaRPr lang="en-US" sz="1600" dirty="0">
              <a:latin typeface="Helvetica Neue Light"/>
              <a:cs typeface="Helvetica Neue Light"/>
            </a:endParaRPr>
          </a:p>
        </p:txBody>
      </p:sp>
    </p:spTree>
    <p:extLst>
      <p:ext uri="{BB962C8B-B14F-4D97-AF65-F5344CB8AC3E}">
        <p14:creationId xmlns:p14="http://schemas.microsoft.com/office/powerpoint/2010/main" val="1135075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Onset of El Nino</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/wiki/El_</a:t>
            </a:r>
            <a:endParaRPr lang="en-US" dirty="0"/>
          </a:p>
        </p:txBody>
      </p:sp>
      <p:sp>
        <p:nvSpPr>
          <p:cNvPr id="3" name="Content Placeholder 2"/>
          <p:cNvSpPr>
            <a:spLocks noGrp="1"/>
          </p:cNvSpPr>
          <p:nvPr>
            <p:ph idx="1"/>
          </p:nvPr>
        </p:nvSpPr>
        <p:spPr/>
        <p:txBody>
          <a:bodyPr>
            <a:normAutofit/>
          </a:bodyPr>
          <a:lstStyle/>
          <a:p>
            <a:pPr>
              <a:spcBef>
                <a:spcPts val="0"/>
              </a:spcBef>
              <a:spcAft>
                <a:spcPts val="1200"/>
              </a:spcAft>
            </a:pPr>
            <a:r>
              <a:rPr lang="en-US" sz="1400" dirty="0"/>
              <a:t>“The first signs of an El Niño are:</a:t>
            </a:r>
          </a:p>
          <a:p>
            <a:pPr lvl="1">
              <a:spcBef>
                <a:spcPts val="0"/>
              </a:spcBef>
              <a:spcAft>
                <a:spcPts val="1200"/>
              </a:spcAft>
            </a:pPr>
            <a:r>
              <a:rPr lang="en-US" sz="1400" dirty="0">
                <a:solidFill>
                  <a:srgbClr val="800000"/>
                </a:solidFill>
              </a:rPr>
              <a:t>Rise in surface pressure over the Indian Ocean, Indonesia, and Australia</a:t>
            </a:r>
          </a:p>
          <a:p>
            <a:pPr lvl="1">
              <a:spcBef>
                <a:spcPts val="0"/>
              </a:spcBef>
              <a:spcAft>
                <a:spcPts val="1200"/>
              </a:spcAft>
            </a:pPr>
            <a:r>
              <a:rPr lang="en-US" sz="1400" dirty="0">
                <a:solidFill>
                  <a:srgbClr val="800000"/>
                </a:solidFill>
              </a:rPr>
              <a:t>Fall in air pressure over Tahiti and the rest of the central and eastern Pacific Ocean</a:t>
            </a:r>
          </a:p>
          <a:p>
            <a:pPr lvl="1">
              <a:spcBef>
                <a:spcPts val="0"/>
              </a:spcBef>
              <a:spcAft>
                <a:spcPts val="1200"/>
              </a:spcAft>
            </a:pPr>
            <a:r>
              <a:rPr lang="en-US" sz="1400" dirty="0">
                <a:solidFill>
                  <a:srgbClr val="800000"/>
                </a:solidFill>
              </a:rPr>
              <a:t>Trade winds in the south Pacific weaken or head east</a:t>
            </a:r>
          </a:p>
          <a:p>
            <a:pPr lvl="1">
              <a:spcBef>
                <a:spcPts val="0"/>
              </a:spcBef>
              <a:spcAft>
                <a:spcPts val="1200"/>
              </a:spcAft>
            </a:pPr>
            <a:r>
              <a:rPr lang="en-US" sz="1400" dirty="0">
                <a:solidFill>
                  <a:srgbClr val="800000"/>
                </a:solidFill>
              </a:rPr>
              <a:t>Warm air rises near Peru, causing rain in the northern Peruvian deserts</a:t>
            </a:r>
          </a:p>
          <a:p>
            <a:pPr lvl="1">
              <a:spcBef>
                <a:spcPts val="0"/>
              </a:spcBef>
              <a:spcAft>
                <a:spcPts val="1200"/>
              </a:spcAft>
            </a:pPr>
            <a:r>
              <a:rPr lang="en-US" sz="1400" dirty="0">
                <a:solidFill>
                  <a:srgbClr val="800000"/>
                </a:solidFill>
              </a:rPr>
              <a:t>Then warm water spreads from the west Pacific and the Indian Ocean to the east Pacific. </a:t>
            </a:r>
          </a:p>
          <a:p>
            <a:pPr lvl="1">
              <a:spcBef>
                <a:spcPts val="0"/>
              </a:spcBef>
              <a:spcAft>
                <a:spcPts val="1200"/>
              </a:spcAft>
            </a:pPr>
            <a:r>
              <a:rPr lang="en-US" sz="1400" dirty="0">
                <a:solidFill>
                  <a:srgbClr val="800000"/>
                </a:solidFill>
              </a:rPr>
              <a:t>The warm water takes the rain with it, causing extensive drought in the western Pacific and rainfall in the normally dry eastern Pacific (failure of the monsoon).</a:t>
            </a:r>
          </a:p>
          <a:p>
            <a:pPr>
              <a:spcBef>
                <a:spcPts val="0"/>
              </a:spcBef>
              <a:spcAft>
                <a:spcPts val="1200"/>
              </a:spcAft>
            </a:pPr>
            <a:r>
              <a:rPr lang="en-US" sz="1400" dirty="0"/>
              <a:t>El Niño's warm rush of nutrient-poor water heated by its eastward passage in the Equatorial Current, replaces the cold, nutrient-rich surface water of the Humboldt Current. </a:t>
            </a:r>
          </a:p>
          <a:p>
            <a:pPr>
              <a:spcBef>
                <a:spcPts val="0"/>
              </a:spcBef>
              <a:spcAft>
                <a:spcPts val="1200"/>
              </a:spcAft>
            </a:pPr>
            <a:r>
              <a:rPr lang="en-US" sz="1400" dirty="0"/>
              <a:t>When El Niño conditions last for many months, extensive ocean warming and the reduction in easterly trade winds limits upwelling of cold nutrient-rich deep water, and its economic impact to local fishing for an international market can be serious.”</a:t>
            </a:r>
          </a:p>
          <a:p>
            <a:pPr>
              <a:spcBef>
                <a:spcPts val="0"/>
              </a:spcBef>
              <a:spcAft>
                <a:spcPts val="1200"/>
              </a:spcAft>
            </a:pPr>
            <a:endParaRPr lang="en-US" sz="1400" dirty="0"/>
          </a:p>
          <a:p>
            <a:pPr>
              <a:spcBef>
                <a:spcPts val="0"/>
              </a:spcBef>
              <a:spcAft>
                <a:spcPts val="1200"/>
              </a:spcAft>
            </a:pPr>
            <a:endParaRPr lang="en-US" sz="1400" dirty="0"/>
          </a:p>
        </p:txBody>
      </p:sp>
    </p:spTree>
    <p:extLst>
      <p:ext uri="{BB962C8B-B14F-4D97-AF65-F5344CB8AC3E}">
        <p14:creationId xmlns:p14="http://schemas.microsoft.com/office/powerpoint/2010/main" val="323632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To Repeat: Normal &amp; El Nino Conditions</a:t>
            </a:r>
            <a:br>
              <a:rPr lang="en-US" dirty="0"/>
            </a:br>
            <a:r>
              <a:rPr lang="en-US" sz="1800" dirty="0">
                <a:solidFill>
                  <a:srgbClr val="800000"/>
                </a:solidFill>
              </a:rPr>
              <a:t>http://</a:t>
            </a:r>
            <a:r>
              <a:rPr lang="en-US" sz="1800" dirty="0" err="1">
                <a:solidFill>
                  <a:srgbClr val="800000"/>
                </a:solidFill>
              </a:rPr>
              <a:t>spaceplace.nasa.gov</a:t>
            </a:r>
            <a:r>
              <a:rPr lang="en-US" sz="1800" dirty="0">
                <a:solidFill>
                  <a:srgbClr val="800000"/>
                </a:solidFill>
              </a:rPr>
              <a:t>/el-</a:t>
            </a:r>
            <a:r>
              <a:rPr lang="en-US" sz="1800" dirty="0" err="1">
                <a:solidFill>
                  <a:srgbClr val="800000"/>
                </a:solidFill>
              </a:rPr>
              <a:t>nino</a:t>
            </a:r>
            <a:r>
              <a:rPr lang="en-US" sz="1800" dirty="0">
                <a:solidFill>
                  <a:srgbClr val="800000"/>
                </a:solidFill>
              </a:rPr>
              <a:t>/en/</a:t>
            </a:r>
          </a:p>
        </p:txBody>
      </p:sp>
      <p:pic>
        <p:nvPicPr>
          <p:cNvPr id="9" name="Content Placeholder 8" descr="el_nino_norm_3d.en.gif"/>
          <p:cNvPicPr>
            <a:picLocks noGrp="1" noChangeAspect="1"/>
          </p:cNvPicPr>
          <p:nvPr>
            <p:ph sz="half" idx="1"/>
          </p:nvPr>
        </p:nvPicPr>
        <p:blipFill>
          <a:blip r:embed="rId2">
            <a:extLst>
              <a:ext uri="{28A0092B-C50C-407E-A947-70E740481C1C}">
                <a14:useLocalDpi xmlns:a14="http://schemas.microsoft.com/office/drawing/2010/main" val="0"/>
              </a:ext>
            </a:extLst>
          </a:blip>
          <a:srcRect t="-45512" b="-45512"/>
          <a:stretch>
            <a:fillRect/>
          </a:stretch>
        </p:blipFill>
        <p:spPr/>
      </p:pic>
      <p:pic>
        <p:nvPicPr>
          <p:cNvPr id="10" name="Content Placeholder 9" descr="el_nino_3d.en.gif"/>
          <p:cNvPicPr>
            <a:picLocks noGrp="1" noChangeAspect="1"/>
          </p:cNvPicPr>
          <p:nvPr>
            <p:ph sz="half" idx="2"/>
          </p:nvPr>
        </p:nvPicPr>
        <p:blipFill>
          <a:blip r:embed="rId3">
            <a:extLst>
              <a:ext uri="{28A0092B-C50C-407E-A947-70E740481C1C}">
                <a14:useLocalDpi xmlns:a14="http://schemas.microsoft.com/office/drawing/2010/main" val="0"/>
              </a:ext>
            </a:extLst>
          </a:blip>
          <a:srcRect t="-45875" b="-45875"/>
          <a:stretch>
            <a:fillRect/>
          </a:stretch>
        </p:blipFill>
        <p:spPr/>
      </p:pic>
    </p:spTree>
    <p:extLst>
      <p:ext uri="{BB962C8B-B14F-4D97-AF65-F5344CB8AC3E}">
        <p14:creationId xmlns:p14="http://schemas.microsoft.com/office/powerpoint/2010/main" val="63310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ENSO: El Nino and La Nina</a:t>
            </a:r>
            <a:br>
              <a:rPr lang="en-US" dirty="0"/>
            </a:br>
            <a:r>
              <a:rPr lang="en-US" sz="1800" dirty="0">
                <a:solidFill>
                  <a:srgbClr val="800000"/>
                </a:solidFill>
              </a:rPr>
              <a:t>http://</a:t>
            </a:r>
            <a:r>
              <a:rPr lang="en-US" sz="1800" dirty="0" err="1">
                <a:solidFill>
                  <a:srgbClr val="800000"/>
                </a:solidFill>
              </a:rPr>
              <a:t>www.climate.gov</a:t>
            </a:r>
            <a:endParaRPr lang="en-US" sz="1800" dirty="0">
              <a:solidFill>
                <a:srgbClr val="800000"/>
              </a:solidFill>
            </a:endParaRPr>
          </a:p>
        </p:txBody>
      </p:sp>
      <p:pic>
        <p:nvPicPr>
          <p:cNvPr id="4" name="Content Placeholder 3" descr="ENSO-states-viz_0.jpg"/>
          <p:cNvPicPr>
            <a:picLocks noGrp="1" noChangeAspect="1"/>
          </p:cNvPicPr>
          <p:nvPr>
            <p:ph idx="1"/>
          </p:nvPr>
        </p:nvPicPr>
        <p:blipFill>
          <a:blip r:embed="rId2">
            <a:extLst>
              <a:ext uri="{28A0092B-C50C-407E-A947-70E740481C1C}">
                <a14:useLocalDpi xmlns:a14="http://schemas.microsoft.com/office/drawing/2010/main" val="0"/>
              </a:ext>
            </a:extLst>
          </a:blip>
          <a:srcRect l="-5307" r="-5307"/>
          <a:stretch>
            <a:fillRect/>
          </a:stretch>
        </p:blipFill>
        <p:spPr/>
      </p:pic>
    </p:spTree>
    <p:extLst>
      <p:ext uri="{BB962C8B-B14F-4D97-AF65-F5344CB8AC3E}">
        <p14:creationId xmlns:p14="http://schemas.microsoft.com/office/powerpoint/2010/main" val="3035593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539A-AA85-2D4B-8E4B-9C709560A599}"/>
              </a:ext>
            </a:extLst>
          </p:cNvPr>
          <p:cNvSpPr>
            <a:spLocks noGrp="1"/>
          </p:cNvSpPr>
          <p:nvPr>
            <p:ph type="title"/>
          </p:nvPr>
        </p:nvSpPr>
        <p:spPr/>
        <p:txBody>
          <a:bodyPr>
            <a:normAutofit fontScale="90000"/>
          </a:bodyPr>
          <a:lstStyle/>
          <a:p>
            <a:r>
              <a:rPr lang="en-US" dirty="0"/>
              <a:t>https://</a:t>
            </a:r>
            <a:r>
              <a:rPr lang="en-US" dirty="0" err="1"/>
              <a:t>www.weather.gov</a:t>
            </a:r>
            <a:r>
              <a:rPr lang="en-US" dirty="0"/>
              <a:t>/</a:t>
            </a:r>
            <a:r>
              <a:rPr lang="en-US" dirty="0" err="1"/>
              <a:t>mhx</a:t>
            </a:r>
            <a:r>
              <a:rPr lang="en-US" dirty="0"/>
              <a:t>/</a:t>
            </a:r>
            <a:r>
              <a:rPr lang="en-US" dirty="0" err="1"/>
              <a:t>ensowhat</a:t>
            </a:r>
            <a:endParaRPr lang="en-US" dirty="0"/>
          </a:p>
        </p:txBody>
      </p:sp>
      <p:pic>
        <p:nvPicPr>
          <p:cNvPr id="4" name="Content Placeholder 3">
            <a:extLst>
              <a:ext uri="{FF2B5EF4-FFF2-40B4-BE49-F238E27FC236}">
                <a16:creationId xmlns:a16="http://schemas.microsoft.com/office/drawing/2014/main" id="{B2F76374-4C58-8F4A-9375-F9E39807EAD4}"/>
              </a:ext>
            </a:extLst>
          </p:cNvPr>
          <p:cNvPicPr>
            <a:picLocks noGrp="1" noChangeAspect="1"/>
          </p:cNvPicPr>
          <p:nvPr>
            <p:ph idx="1"/>
          </p:nvPr>
        </p:nvPicPr>
        <p:blipFill>
          <a:blip r:embed="rId2"/>
          <a:stretch>
            <a:fillRect/>
          </a:stretch>
        </p:blipFill>
        <p:spPr>
          <a:xfrm>
            <a:off x="457200" y="1504054"/>
            <a:ext cx="8229600" cy="3943700"/>
          </a:xfrm>
          <a:prstGeom prst="rect">
            <a:avLst/>
          </a:prstGeom>
        </p:spPr>
      </p:pic>
      <p:sp>
        <p:nvSpPr>
          <p:cNvPr id="5" name="TextBox 4">
            <a:extLst>
              <a:ext uri="{FF2B5EF4-FFF2-40B4-BE49-F238E27FC236}">
                <a16:creationId xmlns:a16="http://schemas.microsoft.com/office/drawing/2014/main" id="{1D14B368-F40D-5445-A47E-6E6E1673F01E}"/>
              </a:ext>
            </a:extLst>
          </p:cNvPr>
          <p:cNvSpPr txBox="1"/>
          <p:nvPr/>
        </p:nvSpPr>
        <p:spPr>
          <a:xfrm>
            <a:off x="828339" y="5507914"/>
            <a:ext cx="7648687" cy="1384995"/>
          </a:xfrm>
          <a:prstGeom prst="rect">
            <a:avLst/>
          </a:prstGeom>
          <a:noFill/>
        </p:spPr>
        <p:txBody>
          <a:bodyPr wrap="square" rtlCol="0">
            <a:spAutoFit/>
          </a:bodyPr>
          <a:lstStyle/>
          <a:p>
            <a:r>
              <a:rPr lang="en-US" sz="1200" dirty="0"/>
              <a:t>Typical late fall through early spring upper-level jet stream positions associated with moderate to strong La Niña (left) and El Niño (right) events.  During La Niña, a variable Pacific jet stream in association with a polar jet stream shifted further south favors below normal precipitation across the southern US, with below normal temperatures across the northern US.  During El Niño, a strong and amplified Pacific jet stream extending across the southern US in association with a polar jet stream shifted further north into Canada favors above normal precipitation across the southern US, and above normal temperatures over the northern US.  Based on original graphics from NOAA’s Climate Prediction Center.</a:t>
            </a:r>
          </a:p>
          <a:p>
            <a:endParaRPr lang="en-US" sz="1200" dirty="0"/>
          </a:p>
        </p:txBody>
      </p:sp>
    </p:spTree>
    <p:extLst>
      <p:ext uri="{BB962C8B-B14F-4D97-AF65-F5344CB8AC3E}">
        <p14:creationId xmlns:p14="http://schemas.microsoft.com/office/powerpoint/2010/main" val="127013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35" y="1475641"/>
            <a:ext cx="3364173" cy="1143000"/>
          </a:xfrm>
        </p:spPr>
        <p:txBody>
          <a:bodyPr>
            <a:normAutofit/>
          </a:bodyPr>
          <a:lstStyle/>
          <a:p>
            <a:r>
              <a:rPr lang="en-US" sz="2700" dirty="0"/>
              <a:t>ENSO: Time Series</a:t>
            </a:r>
            <a:br>
              <a:rPr lang="en-US" dirty="0"/>
            </a:br>
            <a:r>
              <a:rPr lang="en-US" sz="1800" dirty="0">
                <a:solidFill>
                  <a:srgbClr val="C00000"/>
                </a:solidFill>
              </a:rPr>
              <a:t>http://</a:t>
            </a:r>
            <a:r>
              <a:rPr lang="en-US" sz="1800" dirty="0" err="1">
                <a:solidFill>
                  <a:srgbClr val="C00000"/>
                </a:solidFill>
              </a:rPr>
              <a:t>www.webberweather.com</a:t>
            </a:r>
            <a:r>
              <a:rPr lang="en-US" sz="1800" dirty="0">
                <a:solidFill>
                  <a:srgbClr val="C00000"/>
                </a:solidFill>
              </a:rPr>
              <a:t>/multivariate-</a:t>
            </a:r>
            <a:r>
              <a:rPr lang="en-US" sz="1800" dirty="0" err="1">
                <a:solidFill>
                  <a:srgbClr val="C00000"/>
                </a:solidFill>
              </a:rPr>
              <a:t>enso</a:t>
            </a:r>
            <a:r>
              <a:rPr lang="en-US" sz="1800" dirty="0">
                <a:solidFill>
                  <a:srgbClr val="C00000"/>
                </a:solidFill>
              </a:rPr>
              <a:t>-</a:t>
            </a:r>
            <a:r>
              <a:rPr lang="en-US" sz="1800" dirty="0" err="1">
                <a:solidFill>
                  <a:srgbClr val="C00000"/>
                </a:solidFill>
              </a:rPr>
              <a:t>index.html</a:t>
            </a:r>
            <a:endParaRPr lang="en-US" sz="1800" dirty="0">
              <a:solidFill>
                <a:srgbClr val="C00000"/>
              </a:solidFill>
            </a:endParaRPr>
          </a:p>
        </p:txBody>
      </p:sp>
      <p:sp>
        <p:nvSpPr>
          <p:cNvPr id="3" name="TextBox 2">
            <a:extLst>
              <a:ext uri="{FF2B5EF4-FFF2-40B4-BE49-F238E27FC236}">
                <a16:creationId xmlns:a16="http://schemas.microsoft.com/office/drawing/2014/main" id="{56E06C6B-9F05-C040-B81B-93AB9C5B5379}"/>
              </a:ext>
            </a:extLst>
          </p:cNvPr>
          <p:cNvSpPr txBox="1"/>
          <p:nvPr/>
        </p:nvSpPr>
        <p:spPr>
          <a:xfrm>
            <a:off x="1527724" y="6333893"/>
            <a:ext cx="6322739" cy="369332"/>
          </a:xfrm>
          <a:prstGeom prst="rect">
            <a:avLst/>
          </a:prstGeom>
          <a:noFill/>
        </p:spPr>
        <p:txBody>
          <a:bodyPr wrap="square" rtlCol="0">
            <a:spAutoFit/>
          </a:bodyPr>
          <a:lstStyle/>
          <a:p>
            <a:r>
              <a:rPr lang="en-US" dirty="0"/>
              <a:t>SOI  =  Air pressure at Tahiti – Air pressure at Darwin, Australia</a:t>
            </a:r>
          </a:p>
        </p:txBody>
      </p:sp>
      <p:pic>
        <p:nvPicPr>
          <p:cNvPr id="10" name="Content Placeholder 9">
            <a:extLst>
              <a:ext uri="{FF2B5EF4-FFF2-40B4-BE49-F238E27FC236}">
                <a16:creationId xmlns:a16="http://schemas.microsoft.com/office/drawing/2014/main" id="{67B39AB6-EF86-8849-8A95-651FAA0B6BE5}"/>
              </a:ext>
            </a:extLst>
          </p:cNvPr>
          <p:cNvPicPr>
            <a:picLocks noGrp="1" noChangeAspect="1"/>
          </p:cNvPicPr>
          <p:nvPr>
            <p:ph idx="1"/>
          </p:nvPr>
        </p:nvPicPr>
        <p:blipFill>
          <a:blip r:embed="rId2"/>
          <a:stretch>
            <a:fillRect/>
          </a:stretch>
        </p:blipFill>
        <p:spPr>
          <a:xfrm>
            <a:off x="4088339" y="395785"/>
            <a:ext cx="4910389" cy="2946234"/>
          </a:xfrm>
        </p:spPr>
      </p:pic>
      <p:sp>
        <p:nvSpPr>
          <p:cNvPr id="11" name="TextBox 10">
            <a:extLst>
              <a:ext uri="{FF2B5EF4-FFF2-40B4-BE49-F238E27FC236}">
                <a16:creationId xmlns:a16="http://schemas.microsoft.com/office/drawing/2014/main" id="{E19E1C4E-6CE9-034A-924D-3A25A36E4EAA}"/>
              </a:ext>
            </a:extLst>
          </p:cNvPr>
          <p:cNvSpPr txBox="1"/>
          <p:nvPr/>
        </p:nvSpPr>
        <p:spPr>
          <a:xfrm>
            <a:off x="441582" y="3893605"/>
            <a:ext cx="8434316"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Southern Oscillation Index (SOI) is a standardized index based on the observed sea level pressure differences between Tahiti and Darwin, Australia. </a:t>
            </a:r>
          </a:p>
          <a:p>
            <a:pPr marL="285750" indent="-285750">
              <a:buFont typeface="Arial" panose="020B0604020202020204" pitchFamily="34" charset="0"/>
              <a:buChar char="•"/>
            </a:pPr>
            <a:r>
              <a:rPr lang="en-US" sz="1600" dirty="0"/>
              <a:t>The SOI is one measure of the large-scale fluctuations in air pressure occurring between the western and eastern tropical Pacific (i.e., the state of the Southern Oscillation) during </a:t>
            </a:r>
            <a:r>
              <a:rPr lang="en-US" sz="1600" dirty="0">
                <a:solidFill>
                  <a:srgbClr val="FF0000"/>
                </a:solidFill>
              </a:rPr>
              <a:t>El Niño</a:t>
            </a:r>
            <a:r>
              <a:rPr lang="en-US" sz="1600" dirty="0"/>
              <a:t> and </a:t>
            </a:r>
            <a:r>
              <a:rPr lang="en-US" sz="1600" dirty="0">
                <a:solidFill>
                  <a:srgbClr val="041CFF"/>
                </a:solidFill>
              </a:rPr>
              <a:t>La Niña </a:t>
            </a:r>
            <a:r>
              <a:rPr lang="en-US" sz="1600" dirty="0"/>
              <a:t>episodes. </a:t>
            </a:r>
          </a:p>
          <a:p>
            <a:pPr marL="285750" indent="-285750">
              <a:buFont typeface="Arial" panose="020B0604020202020204" pitchFamily="34" charset="0"/>
              <a:buChar char="•"/>
            </a:pPr>
            <a:r>
              <a:rPr lang="en-US" sz="1600" dirty="0"/>
              <a:t>The negative phase of the SOI represents below-normal air pressure at Tahiti and above-normal air pressure at Darwin. </a:t>
            </a:r>
          </a:p>
          <a:p>
            <a:pPr marL="285750" indent="-285750">
              <a:buFont typeface="Arial" panose="020B0604020202020204" pitchFamily="34" charset="0"/>
              <a:buChar char="•"/>
            </a:pPr>
            <a:r>
              <a:rPr lang="en-US" sz="1600" dirty="0"/>
              <a:t>Prolonged periods of </a:t>
            </a:r>
            <a:r>
              <a:rPr lang="en-US" sz="1600" dirty="0">
                <a:solidFill>
                  <a:srgbClr val="FF0000"/>
                </a:solidFill>
              </a:rPr>
              <a:t>negative</a:t>
            </a:r>
            <a:r>
              <a:rPr lang="en-US" sz="1600" dirty="0"/>
              <a:t> (</a:t>
            </a:r>
            <a:r>
              <a:rPr lang="en-US" sz="1600" dirty="0">
                <a:solidFill>
                  <a:srgbClr val="1F22FF"/>
                </a:solidFill>
              </a:rPr>
              <a:t>positive</a:t>
            </a:r>
            <a:r>
              <a:rPr lang="en-US" sz="1600" dirty="0"/>
              <a:t>) SOI values coincide with abnormally </a:t>
            </a:r>
            <a:r>
              <a:rPr lang="en-US" sz="1600" dirty="0">
                <a:solidFill>
                  <a:srgbClr val="FF0000"/>
                </a:solidFill>
              </a:rPr>
              <a:t>warm</a:t>
            </a:r>
            <a:r>
              <a:rPr lang="en-US" sz="1600" dirty="0"/>
              <a:t> (</a:t>
            </a:r>
            <a:r>
              <a:rPr lang="en-US" sz="1600" dirty="0">
                <a:solidFill>
                  <a:srgbClr val="041CFF"/>
                </a:solidFill>
              </a:rPr>
              <a:t>cold</a:t>
            </a:r>
            <a:r>
              <a:rPr lang="en-US" sz="1600" dirty="0"/>
              <a:t>) ocean waters across the eastern tropical Pacific typical of </a:t>
            </a:r>
            <a:r>
              <a:rPr lang="en-US" sz="1600" dirty="0">
                <a:solidFill>
                  <a:srgbClr val="FF0000"/>
                </a:solidFill>
              </a:rPr>
              <a:t>El Niño </a:t>
            </a:r>
            <a:r>
              <a:rPr lang="en-US" sz="1600" dirty="0">
                <a:solidFill>
                  <a:srgbClr val="041CFF"/>
                </a:solidFill>
              </a:rPr>
              <a:t>(</a:t>
            </a:r>
            <a:r>
              <a:rPr lang="en-US" sz="1600" dirty="0">
                <a:solidFill>
                  <a:srgbClr val="1F22FF"/>
                </a:solidFill>
              </a:rPr>
              <a:t>La Niña</a:t>
            </a:r>
            <a:r>
              <a:rPr lang="en-US" sz="1600" dirty="0"/>
              <a:t>) episodes.</a:t>
            </a:r>
          </a:p>
        </p:txBody>
      </p:sp>
      <p:sp>
        <p:nvSpPr>
          <p:cNvPr id="4" name="TextBox 3">
            <a:extLst>
              <a:ext uri="{FF2B5EF4-FFF2-40B4-BE49-F238E27FC236}">
                <a16:creationId xmlns:a16="http://schemas.microsoft.com/office/drawing/2014/main" id="{CEE05EF8-9323-0E48-A835-87C7BA77AE37}"/>
              </a:ext>
            </a:extLst>
          </p:cNvPr>
          <p:cNvSpPr txBox="1"/>
          <p:nvPr/>
        </p:nvSpPr>
        <p:spPr>
          <a:xfrm>
            <a:off x="5035862" y="656071"/>
            <a:ext cx="3015342" cy="246221"/>
          </a:xfrm>
          <a:prstGeom prst="rect">
            <a:avLst/>
          </a:prstGeom>
          <a:noFill/>
        </p:spPr>
        <p:txBody>
          <a:bodyPr wrap="square" rtlCol="0">
            <a:spAutoFit/>
          </a:bodyPr>
          <a:lstStyle/>
          <a:p>
            <a:r>
              <a:rPr lang="en-US" sz="1000" dirty="0"/>
              <a:t>High pressure Tahiti, Low pressure Darwin = La Nina</a:t>
            </a:r>
          </a:p>
        </p:txBody>
      </p:sp>
      <p:sp>
        <p:nvSpPr>
          <p:cNvPr id="7" name="TextBox 6">
            <a:extLst>
              <a:ext uri="{FF2B5EF4-FFF2-40B4-BE49-F238E27FC236}">
                <a16:creationId xmlns:a16="http://schemas.microsoft.com/office/drawing/2014/main" id="{0027BD38-F2B3-9345-AB76-8A90EC8607EE}"/>
              </a:ext>
            </a:extLst>
          </p:cNvPr>
          <p:cNvSpPr txBox="1"/>
          <p:nvPr/>
        </p:nvSpPr>
        <p:spPr>
          <a:xfrm>
            <a:off x="5035862" y="2886792"/>
            <a:ext cx="3015342" cy="246221"/>
          </a:xfrm>
          <a:prstGeom prst="rect">
            <a:avLst/>
          </a:prstGeom>
          <a:noFill/>
        </p:spPr>
        <p:txBody>
          <a:bodyPr wrap="square" rtlCol="0">
            <a:spAutoFit/>
          </a:bodyPr>
          <a:lstStyle/>
          <a:p>
            <a:r>
              <a:rPr lang="en-US" sz="1000" dirty="0"/>
              <a:t>Low pressure Tahiti, High pressure Darwin = El Nino</a:t>
            </a:r>
          </a:p>
        </p:txBody>
      </p:sp>
      <p:sp>
        <p:nvSpPr>
          <p:cNvPr id="5" name="TextBox 4">
            <a:extLst>
              <a:ext uri="{FF2B5EF4-FFF2-40B4-BE49-F238E27FC236}">
                <a16:creationId xmlns:a16="http://schemas.microsoft.com/office/drawing/2014/main" id="{820FE2B6-CEB3-0743-86E0-7354DED3C170}"/>
              </a:ext>
            </a:extLst>
          </p:cNvPr>
          <p:cNvSpPr txBox="1"/>
          <p:nvPr/>
        </p:nvSpPr>
        <p:spPr>
          <a:xfrm>
            <a:off x="552735" y="2932957"/>
            <a:ext cx="3555404" cy="584775"/>
          </a:xfrm>
          <a:prstGeom prst="rect">
            <a:avLst/>
          </a:prstGeom>
          <a:noFill/>
        </p:spPr>
        <p:txBody>
          <a:bodyPr wrap="square" rtlCol="0">
            <a:spAutoFit/>
          </a:bodyPr>
          <a:lstStyle/>
          <a:p>
            <a:pPr algn="ctr"/>
            <a:r>
              <a:rPr lang="en-US" sz="1600" dirty="0">
                <a:solidFill>
                  <a:srgbClr val="1F22FF"/>
                </a:solidFill>
              </a:rPr>
              <a:t>ENSO cycles tend to last 2-7 years.  ENSO events typically last 6-18 months.</a:t>
            </a:r>
          </a:p>
        </p:txBody>
      </p:sp>
    </p:spTree>
    <p:extLst>
      <p:ext uri="{BB962C8B-B14F-4D97-AF65-F5344CB8AC3E}">
        <p14:creationId xmlns:p14="http://schemas.microsoft.com/office/powerpoint/2010/main" val="240063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A16AD9-10E1-174C-9BB2-D7DFB5607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371" y="1901372"/>
            <a:ext cx="6651171" cy="44341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D29B0B1-EECE-5B40-9E88-163342813E1A}"/>
              </a:ext>
            </a:extLst>
          </p:cNvPr>
          <p:cNvSpPr>
            <a:spLocks noGrp="1"/>
          </p:cNvSpPr>
          <p:nvPr>
            <p:ph type="title"/>
          </p:nvPr>
        </p:nvSpPr>
        <p:spPr>
          <a:xfrm>
            <a:off x="457200" y="274638"/>
            <a:ext cx="8229600" cy="1143000"/>
          </a:xfrm>
        </p:spPr>
        <p:txBody>
          <a:bodyPr>
            <a:normAutofit/>
          </a:bodyPr>
          <a:lstStyle/>
          <a:p>
            <a:pPr algn="l"/>
            <a:r>
              <a:rPr lang="en-US" sz="2800" dirty="0"/>
              <a:t>Animated GIF of Equatorial Pacific</a:t>
            </a:r>
            <a:br>
              <a:rPr lang="en-US" sz="2800" dirty="0"/>
            </a:br>
            <a:r>
              <a:rPr lang="en-US" sz="2000" dirty="0"/>
              <a:t>https://</a:t>
            </a:r>
            <a:r>
              <a:rPr lang="en-US" sz="2000" dirty="0" err="1"/>
              <a:t>www.ssd.noaa.gov</a:t>
            </a:r>
            <a:r>
              <a:rPr lang="en-US" sz="2000" dirty="0"/>
              <a:t>/</a:t>
            </a:r>
            <a:r>
              <a:rPr lang="en-US" sz="2000" dirty="0" err="1"/>
              <a:t>jma</a:t>
            </a:r>
            <a:r>
              <a:rPr lang="en-US" sz="2000" dirty="0"/>
              <a:t>/</a:t>
            </a:r>
            <a:r>
              <a:rPr lang="en-US" sz="2000" dirty="0" err="1"/>
              <a:t>nwpac</a:t>
            </a:r>
            <a:r>
              <a:rPr lang="en-US" sz="2000" dirty="0"/>
              <a:t>/</a:t>
            </a:r>
            <a:r>
              <a:rPr lang="en-US" sz="2000" dirty="0" err="1"/>
              <a:t>rb-animated.gif</a:t>
            </a:r>
            <a:br>
              <a:rPr lang="en-US" sz="2000" dirty="0"/>
            </a:br>
            <a:r>
              <a:rPr lang="en-US" sz="2000" dirty="0"/>
              <a:t>Also: https://</a:t>
            </a:r>
            <a:r>
              <a:rPr lang="en-US" sz="2000" dirty="0" err="1"/>
              <a:t>www.nhc.noaa.gov</a:t>
            </a:r>
            <a:r>
              <a:rPr lang="en-US" sz="2000" dirty="0"/>
              <a:t>/</a:t>
            </a:r>
            <a:r>
              <a:rPr lang="en-US" sz="2000" dirty="0" err="1"/>
              <a:t>satellite.php?text</a:t>
            </a:r>
            <a:endParaRPr lang="en-US" sz="2000" dirty="0"/>
          </a:p>
        </p:txBody>
      </p:sp>
    </p:spTree>
    <p:extLst>
      <p:ext uri="{BB962C8B-B14F-4D97-AF65-F5344CB8AC3E}">
        <p14:creationId xmlns:p14="http://schemas.microsoft.com/office/powerpoint/2010/main" val="302584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AA71D-92C8-9543-85C2-9DCC560D448A}"/>
              </a:ext>
            </a:extLst>
          </p:cNvPr>
          <p:cNvSpPr>
            <a:spLocks noGrp="1"/>
          </p:cNvSpPr>
          <p:nvPr>
            <p:ph type="title"/>
          </p:nvPr>
        </p:nvSpPr>
        <p:spPr/>
        <p:txBody>
          <a:bodyPr>
            <a:normAutofit fontScale="90000"/>
          </a:bodyPr>
          <a:lstStyle/>
          <a:p>
            <a:r>
              <a:rPr lang="en-US" dirty="0"/>
              <a:t>Current Conditions</a:t>
            </a:r>
            <a:br>
              <a:rPr lang="en-US" dirty="0"/>
            </a:br>
            <a:r>
              <a:rPr lang="en-US" sz="2200" dirty="0"/>
              <a:t>https://</a:t>
            </a:r>
            <a:r>
              <a:rPr lang="en-US" sz="2200" dirty="0" err="1"/>
              <a:t>www.cpc.ncep.noaa.gov</a:t>
            </a:r>
            <a:r>
              <a:rPr lang="en-US" sz="2200" dirty="0"/>
              <a:t>/products/</a:t>
            </a:r>
            <a:r>
              <a:rPr lang="en-US" sz="2200" dirty="0" err="1"/>
              <a:t>precip</a:t>
            </a:r>
            <a:r>
              <a:rPr lang="en-US" sz="2200" dirty="0"/>
              <a:t>/</a:t>
            </a:r>
            <a:r>
              <a:rPr lang="en-US" sz="2200" dirty="0" err="1"/>
              <a:t>CWlink</a:t>
            </a:r>
            <a:r>
              <a:rPr lang="en-US" sz="2200" dirty="0"/>
              <a:t>/MJO/</a:t>
            </a:r>
            <a:r>
              <a:rPr lang="en-US" sz="2200" dirty="0" err="1"/>
              <a:t>enso.shtml</a:t>
            </a:r>
            <a:endParaRPr lang="en-US" sz="2200" dirty="0"/>
          </a:p>
        </p:txBody>
      </p:sp>
      <p:sp>
        <p:nvSpPr>
          <p:cNvPr id="7" name="TextBox 6">
            <a:extLst>
              <a:ext uri="{FF2B5EF4-FFF2-40B4-BE49-F238E27FC236}">
                <a16:creationId xmlns:a16="http://schemas.microsoft.com/office/drawing/2014/main" id="{F57F1FF0-971E-7844-B7C4-6CCE33327144}"/>
              </a:ext>
            </a:extLst>
          </p:cNvPr>
          <p:cNvSpPr txBox="1"/>
          <p:nvPr/>
        </p:nvSpPr>
        <p:spPr>
          <a:xfrm>
            <a:off x="936171" y="5758543"/>
            <a:ext cx="7130143" cy="369332"/>
          </a:xfrm>
          <a:prstGeom prst="rect">
            <a:avLst/>
          </a:prstGeom>
          <a:noFill/>
        </p:spPr>
        <p:txBody>
          <a:bodyPr wrap="square" rtlCol="0">
            <a:spAutoFit/>
          </a:bodyPr>
          <a:lstStyle/>
          <a:p>
            <a:pPr algn="ctr"/>
            <a:r>
              <a:rPr lang="en-US" dirty="0"/>
              <a:t>NWS Climate Prediction Center</a:t>
            </a:r>
          </a:p>
        </p:txBody>
      </p:sp>
      <p:pic>
        <p:nvPicPr>
          <p:cNvPr id="8" name="Content Placeholder 7" descr="A map of the united states&#10;&#10;Description automatically generated">
            <a:extLst>
              <a:ext uri="{FF2B5EF4-FFF2-40B4-BE49-F238E27FC236}">
                <a16:creationId xmlns:a16="http://schemas.microsoft.com/office/drawing/2014/main" id="{5F03004E-39DB-FF03-D99C-D1004375794B}"/>
              </a:ext>
            </a:extLst>
          </p:cNvPr>
          <p:cNvPicPr>
            <a:picLocks noGrp="1" noChangeAspect="1"/>
          </p:cNvPicPr>
          <p:nvPr>
            <p:ph idx="1"/>
          </p:nvPr>
        </p:nvPicPr>
        <p:blipFill>
          <a:blip r:embed="rId2"/>
          <a:stretch>
            <a:fillRect/>
          </a:stretch>
        </p:blipFill>
        <p:spPr>
          <a:xfrm>
            <a:off x="1397000" y="1958181"/>
            <a:ext cx="6350000" cy="3810000"/>
          </a:xfrm>
        </p:spPr>
      </p:pic>
    </p:spTree>
    <p:extLst>
      <p:ext uri="{BB962C8B-B14F-4D97-AF65-F5344CB8AC3E}">
        <p14:creationId xmlns:p14="http://schemas.microsoft.com/office/powerpoint/2010/main" val="296644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378A0-BA07-BC54-0637-39566A15A4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ABD09C-FAA9-F868-034F-38D3C54B5C24}"/>
              </a:ext>
            </a:extLst>
          </p:cNvPr>
          <p:cNvSpPr>
            <a:spLocks noGrp="1"/>
          </p:cNvSpPr>
          <p:nvPr>
            <p:ph type="title"/>
          </p:nvPr>
        </p:nvSpPr>
        <p:spPr/>
        <p:txBody>
          <a:bodyPr>
            <a:normAutofit fontScale="90000"/>
          </a:bodyPr>
          <a:lstStyle/>
          <a:p>
            <a:r>
              <a:rPr lang="en-US" dirty="0"/>
              <a:t>Current Conditions</a:t>
            </a:r>
            <a:br>
              <a:rPr lang="en-US" dirty="0"/>
            </a:br>
            <a:r>
              <a:rPr lang="en-US" sz="2200" dirty="0"/>
              <a:t>https://</a:t>
            </a:r>
            <a:r>
              <a:rPr lang="en-US" sz="2200" dirty="0" err="1"/>
              <a:t>www.cpc.ncep.noaa.gov</a:t>
            </a:r>
            <a:r>
              <a:rPr lang="en-US" sz="2200" dirty="0"/>
              <a:t>/products/</a:t>
            </a:r>
            <a:r>
              <a:rPr lang="en-US" sz="2200" dirty="0" err="1"/>
              <a:t>precip</a:t>
            </a:r>
            <a:r>
              <a:rPr lang="en-US" sz="2200" dirty="0"/>
              <a:t>/</a:t>
            </a:r>
            <a:r>
              <a:rPr lang="en-US" sz="2200" dirty="0" err="1"/>
              <a:t>CWlink</a:t>
            </a:r>
            <a:r>
              <a:rPr lang="en-US" sz="2200" dirty="0"/>
              <a:t>/MJO/</a:t>
            </a:r>
            <a:r>
              <a:rPr lang="en-US" sz="2200" dirty="0" err="1"/>
              <a:t>enso.shtml</a:t>
            </a:r>
            <a:endParaRPr lang="en-US" sz="2200" dirty="0"/>
          </a:p>
        </p:txBody>
      </p:sp>
      <p:sp>
        <p:nvSpPr>
          <p:cNvPr id="7" name="TextBox 6">
            <a:extLst>
              <a:ext uri="{FF2B5EF4-FFF2-40B4-BE49-F238E27FC236}">
                <a16:creationId xmlns:a16="http://schemas.microsoft.com/office/drawing/2014/main" id="{F60C236F-F3D9-51D1-C43E-4A0832D106B3}"/>
              </a:ext>
            </a:extLst>
          </p:cNvPr>
          <p:cNvSpPr txBox="1"/>
          <p:nvPr/>
        </p:nvSpPr>
        <p:spPr>
          <a:xfrm>
            <a:off x="936171" y="5758543"/>
            <a:ext cx="7130143" cy="369332"/>
          </a:xfrm>
          <a:prstGeom prst="rect">
            <a:avLst/>
          </a:prstGeom>
          <a:noFill/>
        </p:spPr>
        <p:txBody>
          <a:bodyPr wrap="square" rtlCol="0">
            <a:spAutoFit/>
          </a:bodyPr>
          <a:lstStyle/>
          <a:p>
            <a:pPr algn="ctr"/>
            <a:r>
              <a:rPr lang="en-US" dirty="0"/>
              <a:t>NWS Climate Prediction Center</a:t>
            </a:r>
          </a:p>
        </p:txBody>
      </p:sp>
      <p:pic>
        <p:nvPicPr>
          <p:cNvPr id="6" name="Content Placeholder 5" descr="A map of the united states&#10;&#10;Description automatically generated">
            <a:extLst>
              <a:ext uri="{FF2B5EF4-FFF2-40B4-BE49-F238E27FC236}">
                <a16:creationId xmlns:a16="http://schemas.microsoft.com/office/drawing/2014/main" id="{3FEA8132-9E5D-FD2C-FA9D-B7FD83AE3A47}"/>
              </a:ext>
            </a:extLst>
          </p:cNvPr>
          <p:cNvPicPr>
            <a:picLocks noGrp="1" noChangeAspect="1"/>
          </p:cNvPicPr>
          <p:nvPr>
            <p:ph idx="1"/>
          </p:nvPr>
        </p:nvPicPr>
        <p:blipFill>
          <a:blip r:embed="rId2"/>
          <a:stretch>
            <a:fillRect/>
          </a:stretch>
        </p:blipFill>
        <p:spPr>
          <a:xfrm>
            <a:off x="1397000" y="1958181"/>
            <a:ext cx="6350000" cy="3810000"/>
          </a:xfrm>
        </p:spPr>
      </p:pic>
    </p:spTree>
    <p:extLst>
      <p:ext uri="{BB962C8B-B14F-4D97-AF65-F5344CB8AC3E}">
        <p14:creationId xmlns:p14="http://schemas.microsoft.com/office/powerpoint/2010/main" val="2239473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6C8D9-4649-AC4C-88AA-F25908CC08FC}"/>
              </a:ext>
            </a:extLst>
          </p:cNvPr>
          <p:cNvSpPr>
            <a:spLocks noGrp="1"/>
          </p:cNvSpPr>
          <p:nvPr>
            <p:ph type="title"/>
          </p:nvPr>
        </p:nvSpPr>
        <p:spPr>
          <a:xfrm>
            <a:off x="457200" y="274638"/>
            <a:ext cx="8229600" cy="835673"/>
          </a:xfrm>
        </p:spPr>
        <p:txBody>
          <a:bodyPr>
            <a:normAutofit fontScale="90000"/>
          </a:bodyPr>
          <a:lstStyle/>
          <a:p>
            <a:r>
              <a:rPr lang="en-US" dirty="0"/>
              <a:t>Weekly Sea Temperature Anomalies</a:t>
            </a:r>
            <a:br>
              <a:rPr lang="en-US" dirty="0"/>
            </a:br>
            <a:r>
              <a:rPr lang="en-US" sz="2700" dirty="0">
                <a:solidFill>
                  <a:srgbClr val="1F22FF"/>
                </a:solidFill>
              </a:rPr>
              <a:t>7 February 2024</a:t>
            </a:r>
          </a:p>
        </p:txBody>
      </p:sp>
      <p:sp>
        <p:nvSpPr>
          <p:cNvPr id="7" name="TextBox 6">
            <a:extLst>
              <a:ext uri="{FF2B5EF4-FFF2-40B4-BE49-F238E27FC236}">
                <a16:creationId xmlns:a16="http://schemas.microsoft.com/office/drawing/2014/main" id="{732338D7-6CD2-084B-B1D0-6B01B1778C03}"/>
              </a:ext>
            </a:extLst>
          </p:cNvPr>
          <p:cNvSpPr txBox="1"/>
          <p:nvPr/>
        </p:nvSpPr>
        <p:spPr>
          <a:xfrm>
            <a:off x="714703" y="6019910"/>
            <a:ext cx="7210098" cy="276999"/>
          </a:xfrm>
          <a:prstGeom prst="rect">
            <a:avLst/>
          </a:prstGeom>
          <a:solidFill>
            <a:schemeClr val="bg1"/>
          </a:solidFill>
        </p:spPr>
        <p:txBody>
          <a:bodyPr wrap="square" rtlCol="0">
            <a:spAutoFit/>
          </a:bodyPr>
          <a:lstStyle/>
          <a:p>
            <a:pPr algn="ctr"/>
            <a:r>
              <a:rPr lang="en-US" sz="1200" dirty="0">
                <a:solidFill>
                  <a:srgbClr val="FF0000"/>
                </a:solidFill>
              </a:rPr>
              <a:t>https://</a:t>
            </a:r>
            <a:r>
              <a:rPr lang="en-US" sz="1200" dirty="0" err="1">
                <a:solidFill>
                  <a:srgbClr val="FF0000"/>
                </a:solidFill>
              </a:rPr>
              <a:t>iridl.ldeo.columbia.edu</a:t>
            </a:r>
            <a:r>
              <a:rPr lang="en-US" sz="1200" dirty="0">
                <a:solidFill>
                  <a:srgbClr val="FF0000"/>
                </a:solidFill>
              </a:rPr>
              <a:t>/</a:t>
            </a:r>
            <a:r>
              <a:rPr lang="en-US" sz="1200" dirty="0" err="1">
                <a:solidFill>
                  <a:srgbClr val="FF0000"/>
                </a:solidFill>
              </a:rPr>
              <a:t>maproom</a:t>
            </a:r>
            <a:r>
              <a:rPr lang="en-US" sz="1200" dirty="0">
                <a:solidFill>
                  <a:srgbClr val="FF0000"/>
                </a:solidFill>
              </a:rPr>
              <a:t>/Global/</a:t>
            </a:r>
            <a:r>
              <a:rPr lang="en-US" sz="1200" dirty="0" err="1">
                <a:solidFill>
                  <a:srgbClr val="FF0000"/>
                </a:solidFill>
              </a:rPr>
              <a:t>Ocean_Temp</a:t>
            </a:r>
            <a:r>
              <a:rPr lang="en-US" sz="1200" dirty="0">
                <a:solidFill>
                  <a:srgbClr val="FF0000"/>
                </a:solidFill>
              </a:rPr>
              <a:t>/</a:t>
            </a:r>
            <a:r>
              <a:rPr lang="en-US" sz="1200" dirty="0" err="1">
                <a:solidFill>
                  <a:srgbClr val="FF0000"/>
                </a:solidFill>
              </a:rPr>
              <a:t>Weekly_Anomaly.html</a:t>
            </a:r>
            <a:endParaRPr lang="en-US" sz="1200" dirty="0">
              <a:solidFill>
                <a:srgbClr val="FF0000"/>
              </a:solidFill>
            </a:endParaRPr>
          </a:p>
        </p:txBody>
      </p:sp>
      <p:pic>
        <p:nvPicPr>
          <p:cNvPr id="5" name="Picture 4" descr="A screenshot of a weather forecast&#10;&#10;Description automatically generated">
            <a:extLst>
              <a:ext uri="{FF2B5EF4-FFF2-40B4-BE49-F238E27FC236}">
                <a16:creationId xmlns:a16="http://schemas.microsoft.com/office/drawing/2014/main" id="{4A80FABB-26FF-FBAF-A79B-F5793370960F}"/>
              </a:ext>
            </a:extLst>
          </p:cNvPr>
          <p:cNvPicPr>
            <a:picLocks noChangeAspect="1"/>
          </p:cNvPicPr>
          <p:nvPr/>
        </p:nvPicPr>
        <p:blipFill>
          <a:blip r:embed="rId2"/>
          <a:stretch>
            <a:fillRect/>
          </a:stretch>
        </p:blipFill>
        <p:spPr>
          <a:xfrm>
            <a:off x="91440" y="1317617"/>
            <a:ext cx="8961120" cy="4087303"/>
          </a:xfrm>
          <a:prstGeom prst="rect">
            <a:avLst/>
          </a:prstGeom>
        </p:spPr>
      </p:pic>
    </p:spTree>
    <p:extLst>
      <p:ext uri="{BB962C8B-B14F-4D97-AF65-F5344CB8AC3E}">
        <p14:creationId xmlns:p14="http://schemas.microsoft.com/office/powerpoint/2010/main" val="244069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105A38-1CA7-55EB-536A-7EA93D9EF639}"/>
              </a:ext>
            </a:extLst>
          </p:cNvPr>
          <p:cNvSpPr>
            <a:spLocks noGrp="1"/>
          </p:cNvSpPr>
          <p:nvPr>
            <p:ph type="title"/>
          </p:nvPr>
        </p:nvSpPr>
        <p:spPr/>
        <p:txBody>
          <a:bodyPr>
            <a:normAutofit fontScale="90000"/>
          </a:bodyPr>
          <a:lstStyle/>
          <a:p>
            <a:r>
              <a:rPr lang="en-US" dirty="0"/>
              <a:t>Impacts</a:t>
            </a:r>
            <a:br>
              <a:rPr lang="en-US" dirty="0"/>
            </a:br>
            <a:r>
              <a:rPr lang="en-US" sz="1800" dirty="0"/>
              <a:t>https://</a:t>
            </a:r>
            <a:r>
              <a:rPr lang="en-US" sz="1800" dirty="0" err="1"/>
              <a:t>www.washingtonpost.com</a:t>
            </a:r>
            <a:r>
              <a:rPr lang="en-US" sz="1800" dirty="0"/>
              <a:t>/weather/2024/02/08/la-</a:t>
            </a:r>
            <a:r>
              <a:rPr lang="en-US" sz="1800" dirty="0" err="1"/>
              <a:t>nina</a:t>
            </a:r>
            <a:r>
              <a:rPr lang="en-US" sz="1800" dirty="0"/>
              <a:t>-watch-</a:t>
            </a:r>
            <a:r>
              <a:rPr lang="en-US" sz="1800" dirty="0" err="1"/>
              <a:t>el</a:t>
            </a:r>
            <a:r>
              <a:rPr lang="en-US" sz="1800" dirty="0"/>
              <a:t>-</a:t>
            </a:r>
            <a:r>
              <a:rPr lang="en-US" sz="1800" dirty="0" err="1"/>
              <a:t>nino</a:t>
            </a:r>
            <a:r>
              <a:rPr lang="en-US" sz="1800" dirty="0"/>
              <a:t>-demise</a:t>
            </a:r>
          </a:p>
        </p:txBody>
      </p:sp>
      <p:pic>
        <p:nvPicPr>
          <p:cNvPr id="10" name="Content Placeholder 9" descr="A map of the world with different colored areas&#10;&#10;Description automatically generated">
            <a:extLst>
              <a:ext uri="{FF2B5EF4-FFF2-40B4-BE49-F238E27FC236}">
                <a16:creationId xmlns:a16="http://schemas.microsoft.com/office/drawing/2014/main" id="{D08FE4AB-A0B4-7B60-8416-2D24131D5B6F}"/>
              </a:ext>
            </a:extLst>
          </p:cNvPr>
          <p:cNvPicPr>
            <a:picLocks noGrp="1" noChangeAspect="1"/>
          </p:cNvPicPr>
          <p:nvPr>
            <p:ph sz="half" idx="1"/>
          </p:nvPr>
        </p:nvPicPr>
        <p:blipFill>
          <a:blip r:embed="rId2"/>
          <a:stretch>
            <a:fillRect/>
          </a:stretch>
        </p:blipFill>
        <p:spPr>
          <a:xfrm>
            <a:off x="457200" y="1773523"/>
            <a:ext cx="4038600" cy="4179317"/>
          </a:xfrm>
        </p:spPr>
      </p:pic>
      <p:pic>
        <p:nvPicPr>
          <p:cNvPr id="12" name="Content Placeholder 11" descr="A map of the world with different colors&#10;&#10;Description automatically generated">
            <a:extLst>
              <a:ext uri="{FF2B5EF4-FFF2-40B4-BE49-F238E27FC236}">
                <a16:creationId xmlns:a16="http://schemas.microsoft.com/office/drawing/2014/main" id="{B79CCF96-7022-A871-B0AE-7F3CBF25A5A4}"/>
              </a:ext>
            </a:extLst>
          </p:cNvPr>
          <p:cNvPicPr>
            <a:picLocks noGrp="1" noChangeAspect="1"/>
          </p:cNvPicPr>
          <p:nvPr>
            <p:ph sz="half" idx="2"/>
          </p:nvPr>
        </p:nvPicPr>
        <p:blipFill>
          <a:blip r:embed="rId3"/>
          <a:stretch>
            <a:fillRect/>
          </a:stretch>
        </p:blipFill>
        <p:spPr>
          <a:xfrm>
            <a:off x="4650805" y="1600200"/>
            <a:ext cx="4033389" cy="4525963"/>
          </a:xfrm>
        </p:spPr>
      </p:pic>
    </p:spTree>
    <p:extLst>
      <p:ext uri="{BB962C8B-B14F-4D97-AF65-F5344CB8AC3E}">
        <p14:creationId xmlns:p14="http://schemas.microsoft.com/office/powerpoint/2010/main" val="1527848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Madden-Julian Oscillation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/wiki/Madden-</a:t>
            </a:r>
            <a:r>
              <a:rPr lang="en-US" sz="1800" dirty="0" err="1">
                <a:solidFill>
                  <a:srgbClr val="800000"/>
                </a:solidFill>
              </a:rPr>
              <a:t>Julian_oscillation</a:t>
            </a:r>
            <a:endParaRPr lang="en-US" sz="1800" dirty="0">
              <a:solidFill>
                <a:srgbClr val="800000"/>
              </a:solidFill>
            </a:endParaRPr>
          </a:p>
        </p:txBody>
      </p:sp>
      <p:sp>
        <p:nvSpPr>
          <p:cNvPr id="3" name="Content Placeholder 2"/>
          <p:cNvSpPr>
            <a:spLocks noGrp="1"/>
          </p:cNvSpPr>
          <p:nvPr>
            <p:ph idx="1"/>
          </p:nvPr>
        </p:nvSpPr>
        <p:spPr/>
        <p:txBody>
          <a:bodyPr>
            <a:noAutofit/>
          </a:bodyPr>
          <a:lstStyle/>
          <a:p>
            <a:r>
              <a:rPr lang="en-US" sz="2000" dirty="0">
                <a:solidFill>
                  <a:schemeClr val="tx1"/>
                </a:solidFill>
              </a:rPr>
              <a:t>“The Madden–Julian oscillation (MJO) is the largest element of the </a:t>
            </a:r>
            <a:r>
              <a:rPr lang="en-US" sz="2000" dirty="0" err="1">
                <a:solidFill>
                  <a:schemeClr val="tx1"/>
                </a:solidFill>
              </a:rPr>
              <a:t>intraseasonal</a:t>
            </a:r>
            <a:r>
              <a:rPr lang="en-US" sz="2000" dirty="0">
                <a:solidFill>
                  <a:schemeClr val="tx1"/>
                </a:solidFill>
              </a:rPr>
              <a:t> (30–90 days) variability in the tropical atmosphere. </a:t>
            </a:r>
          </a:p>
          <a:p>
            <a:r>
              <a:rPr lang="en-US" sz="2000" dirty="0"/>
              <a:t>It is a large-scale coupling between atmospheric circulation and tropical deep convection.</a:t>
            </a:r>
          </a:p>
          <a:p>
            <a:r>
              <a:rPr lang="en-US" sz="2000" dirty="0">
                <a:solidFill>
                  <a:srgbClr val="000000"/>
                </a:solidFill>
              </a:rPr>
              <a:t>Rather than being a standing pattern (like ENSO) </a:t>
            </a:r>
            <a:r>
              <a:rPr lang="en-US" sz="2000" b="1" dirty="0">
                <a:solidFill>
                  <a:srgbClr val="000000"/>
                </a:solidFill>
              </a:rPr>
              <a:t>it is a traveling pattern, propagating eastwards </a:t>
            </a:r>
            <a:r>
              <a:rPr lang="en-US" sz="2000" dirty="0">
                <a:solidFill>
                  <a:srgbClr val="000000"/>
                </a:solidFill>
              </a:rPr>
              <a:t>at approximately 4 to 8 m/s (9 to 18 mph), through the atmosphere above the warm parts of the Indian and Pacific oceans</a:t>
            </a:r>
            <a:r>
              <a:rPr lang="en-US" sz="2000" dirty="0"/>
              <a:t>. </a:t>
            </a:r>
          </a:p>
          <a:p>
            <a:r>
              <a:rPr lang="en-US" sz="2000" dirty="0"/>
              <a:t>This overall circulation pattern manifests itself in various ways, most clearly as anomalous rainfall. </a:t>
            </a:r>
          </a:p>
          <a:p>
            <a:r>
              <a:rPr lang="en-US" sz="2000" dirty="0"/>
              <a:t>This was discovered by Roland Madden and Paul Julian (again the comparison with ENSO is instructive, since their local effects on Peruvian fisheries were discovered long before the global structure of the pattern was recognized).”</a:t>
            </a:r>
          </a:p>
          <a:p>
            <a:endParaRPr lang="en-US" sz="2000" dirty="0"/>
          </a:p>
        </p:txBody>
      </p:sp>
    </p:spTree>
    <p:extLst>
      <p:ext uri="{BB962C8B-B14F-4D97-AF65-F5344CB8AC3E}">
        <p14:creationId xmlns:p14="http://schemas.microsoft.com/office/powerpoint/2010/main" val="39955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1E346-C00D-824F-B637-2D5C4A98905A}"/>
              </a:ext>
            </a:extLst>
          </p:cNvPr>
          <p:cNvPicPr>
            <a:picLocks noChangeAspect="1"/>
          </p:cNvPicPr>
          <p:nvPr/>
        </p:nvPicPr>
        <p:blipFill>
          <a:blip r:embed="rId2"/>
          <a:stretch>
            <a:fillRect/>
          </a:stretch>
        </p:blipFill>
        <p:spPr>
          <a:xfrm>
            <a:off x="698500" y="1447896"/>
            <a:ext cx="7747000" cy="5245100"/>
          </a:xfrm>
          <a:prstGeom prst="rect">
            <a:avLst/>
          </a:prstGeom>
        </p:spPr>
      </p:pic>
      <p:sp>
        <p:nvSpPr>
          <p:cNvPr id="7" name="Title 1">
            <a:extLst>
              <a:ext uri="{FF2B5EF4-FFF2-40B4-BE49-F238E27FC236}">
                <a16:creationId xmlns:a16="http://schemas.microsoft.com/office/drawing/2014/main" id="{419DCF56-6EA7-F245-BAFE-352F82E1219D}"/>
              </a:ext>
            </a:extLst>
          </p:cNvPr>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a:lstStyle>
          <a:p>
            <a:r>
              <a:rPr lang="en-US" dirty="0"/>
              <a:t>Madden-Julian Oscillation</a:t>
            </a:r>
            <a:br>
              <a:rPr lang="en-US" dirty="0"/>
            </a:br>
            <a:r>
              <a:rPr lang="en-US" sz="1600" dirty="0">
                <a:solidFill>
                  <a:srgbClr val="C00000"/>
                </a:solidFill>
              </a:rPr>
              <a:t>https://</a:t>
            </a:r>
            <a:r>
              <a:rPr lang="en-US" sz="1600" dirty="0" err="1">
                <a:solidFill>
                  <a:srgbClr val="C00000"/>
                </a:solidFill>
              </a:rPr>
              <a:t>www.climate.gov</a:t>
            </a:r>
            <a:r>
              <a:rPr lang="en-US" sz="1600" dirty="0">
                <a:solidFill>
                  <a:srgbClr val="C00000"/>
                </a:solidFill>
              </a:rPr>
              <a:t>/news-features/blogs/</a:t>
            </a:r>
            <a:r>
              <a:rPr lang="en-US" sz="1600" dirty="0" err="1">
                <a:solidFill>
                  <a:srgbClr val="C00000"/>
                </a:solidFill>
              </a:rPr>
              <a:t>enso</a:t>
            </a:r>
            <a:r>
              <a:rPr lang="en-US" sz="1600" dirty="0">
                <a:solidFill>
                  <a:srgbClr val="C00000"/>
                </a:solidFill>
              </a:rPr>
              <a:t>/what-</a:t>
            </a:r>
            <a:r>
              <a:rPr lang="en-US" sz="1600" dirty="0" err="1">
                <a:solidFill>
                  <a:srgbClr val="C00000"/>
                </a:solidFill>
              </a:rPr>
              <a:t>mjo</a:t>
            </a:r>
            <a:r>
              <a:rPr lang="en-US" sz="1600" dirty="0">
                <a:solidFill>
                  <a:srgbClr val="C00000"/>
                </a:solidFill>
              </a:rPr>
              <a:t>-and-why-do-we-care</a:t>
            </a:r>
          </a:p>
        </p:txBody>
      </p:sp>
    </p:spTree>
    <p:extLst>
      <p:ext uri="{BB962C8B-B14F-4D97-AF65-F5344CB8AC3E}">
        <p14:creationId xmlns:p14="http://schemas.microsoft.com/office/powerpoint/2010/main" val="3243766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A71285-5A6C-6C47-A27D-804505DFC725}"/>
              </a:ext>
            </a:extLst>
          </p:cNvPr>
          <p:cNvPicPr>
            <a:picLocks noGrp="1" noChangeAspect="1"/>
          </p:cNvPicPr>
          <p:nvPr>
            <p:ph idx="4294967295"/>
          </p:nvPr>
        </p:nvPicPr>
        <p:blipFill>
          <a:blip r:embed="rId2"/>
          <a:stretch>
            <a:fillRect/>
          </a:stretch>
        </p:blipFill>
        <p:spPr>
          <a:xfrm>
            <a:off x="698500" y="1963738"/>
            <a:ext cx="7747000" cy="3797300"/>
          </a:xfrm>
        </p:spPr>
      </p:pic>
      <p:sp>
        <p:nvSpPr>
          <p:cNvPr id="7" name="Title 1">
            <a:extLst>
              <a:ext uri="{FF2B5EF4-FFF2-40B4-BE49-F238E27FC236}">
                <a16:creationId xmlns:a16="http://schemas.microsoft.com/office/drawing/2014/main" id="{14E32EC6-7CEB-534B-81B5-FA40E4079918}"/>
              </a:ext>
            </a:extLst>
          </p:cNvPr>
          <p:cNvSpPr>
            <a:spLocks noGrp="1"/>
          </p:cNvSpPr>
          <p:nvPr>
            <p:ph type="title"/>
          </p:nvPr>
        </p:nvSpPr>
        <p:spPr>
          <a:xfrm>
            <a:off x="457200" y="274638"/>
            <a:ext cx="8229600" cy="1143000"/>
          </a:xfrm>
        </p:spPr>
        <p:txBody>
          <a:bodyPr>
            <a:normAutofit/>
          </a:bodyPr>
          <a:lstStyle/>
          <a:p>
            <a:r>
              <a:rPr lang="en-US" dirty="0"/>
              <a:t>Madden-Julian Oscillation</a:t>
            </a:r>
            <a:br>
              <a:rPr lang="en-US" dirty="0"/>
            </a:br>
            <a:r>
              <a:rPr lang="en-US" sz="1800" dirty="0">
                <a:solidFill>
                  <a:srgbClr val="C00000"/>
                </a:solidFill>
              </a:rPr>
              <a:t>https://</a:t>
            </a:r>
            <a:r>
              <a:rPr lang="en-US" sz="1800" dirty="0" err="1">
                <a:solidFill>
                  <a:srgbClr val="C00000"/>
                </a:solidFill>
              </a:rPr>
              <a:t>www.climate.gov</a:t>
            </a:r>
            <a:r>
              <a:rPr lang="en-US" sz="1800" dirty="0">
                <a:solidFill>
                  <a:srgbClr val="C00000"/>
                </a:solidFill>
              </a:rPr>
              <a:t>/news-features/blogs/</a:t>
            </a:r>
            <a:r>
              <a:rPr lang="en-US" sz="1800" dirty="0" err="1">
                <a:solidFill>
                  <a:srgbClr val="C00000"/>
                </a:solidFill>
              </a:rPr>
              <a:t>enso</a:t>
            </a:r>
            <a:r>
              <a:rPr lang="en-US" sz="1800" dirty="0">
                <a:solidFill>
                  <a:srgbClr val="C00000"/>
                </a:solidFill>
              </a:rPr>
              <a:t>/what-</a:t>
            </a:r>
            <a:r>
              <a:rPr lang="en-US" sz="1800" dirty="0" err="1">
                <a:solidFill>
                  <a:srgbClr val="C00000"/>
                </a:solidFill>
              </a:rPr>
              <a:t>mjo</a:t>
            </a:r>
            <a:r>
              <a:rPr lang="en-US" sz="1800" dirty="0">
                <a:solidFill>
                  <a:srgbClr val="C00000"/>
                </a:solidFill>
              </a:rPr>
              <a:t>-and-why-do-we-care</a:t>
            </a:r>
          </a:p>
        </p:txBody>
      </p:sp>
    </p:spTree>
    <p:extLst>
      <p:ext uri="{BB962C8B-B14F-4D97-AF65-F5344CB8AC3E}">
        <p14:creationId xmlns:p14="http://schemas.microsoft.com/office/powerpoint/2010/main" val="3989616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13738" y="274638"/>
            <a:ext cx="3673061" cy="1143000"/>
          </a:xfrm>
        </p:spPr>
        <p:txBody>
          <a:bodyPr>
            <a:normAutofit fontScale="90000"/>
          </a:bodyPr>
          <a:lstStyle/>
          <a:p>
            <a:r>
              <a:rPr lang="en-US" dirty="0"/>
              <a:t>MJO Progression</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/wiki/Madden-</a:t>
            </a:r>
            <a:r>
              <a:rPr lang="en-US" sz="1400" dirty="0" err="1">
                <a:solidFill>
                  <a:srgbClr val="800000"/>
                </a:solidFill>
              </a:rPr>
              <a:t>Julian_oscillation</a:t>
            </a:r>
            <a:endParaRPr lang="en-US" sz="1400" dirty="0"/>
          </a:p>
        </p:txBody>
      </p:sp>
      <p:sp>
        <p:nvSpPr>
          <p:cNvPr id="5" name="Content Placeholder 4"/>
          <p:cNvSpPr>
            <a:spLocks noGrp="1"/>
          </p:cNvSpPr>
          <p:nvPr>
            <p:ph sz="half" idx="1"/>
          </p:nvPr>
        </p:nvSpPr>
        <p:spPr>
          <a:xfrm>
            <a:off x="202675" y="284322"/>
            <a:ext cx="4293125" cy="6260468"/>
          </a:xfrm>
        </p:spPr>
        <p:txBody>
          <a:bodyPr>
            <a:noAutofit/>
          </a:bodyPr>
          <a:lstStyle/>
          <a:p>
            <a:r>
              <a:rPr lang="en-US" sz="1800" dirty="0">
                <a:solidFill>
                  <a:schemeClr val="tx1"/>
                </a:solidFill>
              </a:rPr>
              <a:t>“The MJO is characterized by an eastward progression of large regions of both enhanced and suppressed tropical rainfall, observed mainly over the Indian Ocean and Pacific Ocean. </a:t>
            </a:r>
          </a:p>
          <a:p>
            <a:r>
              <a:rPr lang="en-US" sz="1800" dirty="0"/>
              <a:t>The anomalous rainfall is usually first evident over the western Indian Ocean and remains evident as it propagates over the very warm ocean waters of the western and central tropical Pacific.</a:t>
            </a:r>
          </a:p>
          <a:p>
            <a:r>
              <a:rPr lang="en-US" sz="1800" dirty="0"/>
              <a:t>The wet phase of enhanced convection and precipitation is followed by a dry phase where thunderstorm activity is suppressed. </a:t>
            </a:r>
          </a:p>
          <a:p>
            <a:r>
              <a:rPr lang="en-US" sz="1800" dirty="0">
                <a:solidFill>
                  <a:srgbClr val="000000"/>
                </a:solidFill>
              </a:rPr>
              <a:t>Each cycle lasts approximately 30–90 days. </a:t>
            </a:r>
          </a:p>
          <a:p>
            <a:r>
              <a:rPr lang="en-US" sz="1800" dirty="0"/>
              <a:t>Because of this pattern, The MJO is also known as the 30-90-day oscillation, 30-90-day wave, </a:t>
            </a:r>
            <a:r>
              <a:rPr lang="en-US" sz="1800"/>
              <a:t>or intra-seasonal </a:t>
            </a:r>
            <a:r>
              <a:rPr lang="en-US" sz="1800" dirty="0"/>
              <a:t>oscillation”</a:t>
            </a:r>
          </a:p>
          <a:p>
            <a:endParaRPr lang="en-US" sz="1800" dirty="0"/>
          </a:p>
        </p:txBody>
      </p:sp>
      <p:pic>
        <p:nvPicPr>
          <p:cNvPr id="7" name="Content Placeholder 6" descr="600px-MJO_5-day_running_mean_through_1_Oct_2006.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82" b="5178"/>
          <a:stretch/>
        </p:blipFill>
        <p:spPr>
          <a:xfrm>
            <a:off x="4747587" y="1557142"/>
            <a:ext cx="4038600" cy="3818097"/>
          </a:xfrm>
        </p:spPr>
      </p:pic>
      <p:sp>
        <p:nvSpPr>
          <p:cNvPr id="8" name="TextBox 7"/>
          <p:cNvSpPr txBox="1"/>
          <p:nvPr/>
        </p:nvSpPr>
        <p:spPr>
          <a:xfrm>
            <a:off x="4549897" y="5375239"/>
            <a:ext cx="4273826" cy="1169551"/>
          </a:xfrm>
          <a:prstGeom prst="rect">
            <a:avLst/>
          </a:prstGeom>
          <a:noFill/>
        </p:spPr>
        <p:txBody>
          <a:bodyPr wrap="square" rtlCol="0">
            <a:spAutoFit/>
          </a:bodyPr>
          <a:lstStyle/>
          <a:p>
            <a:r>
              <a:rPr lang="en-US" sz="1400" dirty="0">
                <a:latin typeface="Helvetica Neue Light"/>
                <a:cs typeface="Helvetica Neue Light"/>
              </a:rPr>
              <a:t>A </a:t>
            </a:r>
            <a:r>
              <a:rPr lang="en-US" sz="1400" dirty="0" err="1">
                <a:latin typeface="Helvetica Neue Light"/>
                <a:cs typeface="Helvetica Neue Light"/>
              </a:rPr>
              <a:t>Hovmöller</a:t>
            </a:r>
            <a:r>
              <a:rPr lang="en-US" sz="1400" dirty="0">
                <a:latin typeface="Helvetica Neue Light"/>
                <a:cs typeface="Helvetica Neue Light"/>
              </a:rPr>
              <a:t> diagram of the 5-day running mean of outgoing </a:t>
            </a:r>
            <a:r>
              <a:rPr lang="en-US" sz="1400" dirty="0" err="1">
                <a:latin typeface="Helvetica Neue Light"/>
                <a:cs typeface="Helvetica Neue Light"/>
              </a:rPr>
              <a:t>longwave</a:t>
            </a:r>
            <a:r>
              <a:rPr lang="en-US" sz="1400" dirty="0">
                <a:latin typeface="Helvetica Neue Light"/>
                <a:cs typeface="Helvetica Neue Light"/>
              </a:rPr>
              <a:t> radiation showing the MJO. Time increases from top to bottom in the figure, so contours that are oriented from upper-left to lower-right represent movement from west to east.</a:t>
            </a:r>
          </a:p>
        </p:txBody>
      </p:sp>
      <p:cxnSp>
        <p:nvCxnSpPr>
          <p:cNvPr id="3" name="Straight Connector 2"/>
          <p:cNvCxnSpPr>
            <a:stCxn id="7" idx="0"/>
          </p:cNvCxnSpPr>
          <p:nvPr/>
        </p:nvCxnSpPr>
        <p:spPr>
          <a:xfrm flipH="1">
            <a:off x="6758424" y="1557142"/>
            <a:ext cx="8463" cy="355729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778989" y="1364362"/>
            <a:ext cx="965354" cy="307777"/>
          </a:xfrm>
          <a:prstGeom prst="rect">
            <a:avLst/>
          </a:prstGeom>
          <a:noFill/>
        </p:spPr>
        <p:txBody>
          <a:bodyPr wrap="square" rtlCol="0">
            <a:spAutoFit/>
          </a:bodyPr>
          <a:lstStyle/>
          <a:p>
            <a:r>
              <a:rPr lang="en-US" sz="1400" dirty="0"/>
              <a:t>Date Line</a:t>
            </a:r>
          </a:p>
        </p:txBody>
      </p:sp>
      <p:cxnSp>
        <p:nvCxnSpPr>
          <p:cNvPr id="10" name="Straight Arrow Connector 9"/>
          <p:cNvCxnSpPr/>
          <p:nvPr/>
        </p:nvCxnSpPr>
        <p:spPr>
          <a:xfrm flipH="1">
            <a:off x="6766887" y="1540931"/>
            <a:ext cx="1091482" cy="1538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876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MJO Influence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/wiki/Madden-</a:t>
            </a:r>
            <a:r>
              <a:rPr lang="en-US" sz="1800" dirty="0" err="1">
                <a:solidFill>
                  <a:srgbClr val="800000"/>
                </a:solidFill>
              </a:rPr>
              <a:t>Julian_oscillation</a:t>
            </a:r>
            <a:endParaRPr lang="en-US" sz="1800" dirty="0">
              <a:solidFill>
                <a:srgbClr val="800000"/>
              </a:solidFill>
            </a:endParaRPr>
          </a:p>
        </p:txBody>
      </p:sp>
      <p:sp>
        <p:nvSpPr>
          <p:cNvPr id="6" name="Content Placeholder 5"/>
          <p:cNvSpPr>
            <a:spLocks noGrp="1"/>
          </p:cNvSpPr>
          <p:nvPr>
            <p:ph idx="1"/>
          </p:nvPr>
        </p:nvSpPr>
        <p:spPr/>
        <p:txBody>
          <a:bodyPr>
            <a:noAutofit/>
          </a:bodyPr>
          <a:lstStyle/>
          <a:p>
            <a:r>
              <a:rPr lang="en-US" sz="1600" dirty="0"/>
              <a:t>“There is evidence that the MJO modulates activity particularly for the strongest storms by providing a large-scale environment that is favorable (or unfavorable) for development </a:t>
            </a:r>
          </a:p>
          <a:p>
            <a:r>
              <a:rPr lang="en-US" sz="1600" dirty="0"/>
              <a:t>As the MJO progresses east, the favored region for tropical cyclone activity shifts eastward from the western Pacific to the eastern Pacific and finally to the Atlantic basin.</a:t>
            </a:r>
          </a:p>
          <a:p>
            <a:r>
              <a:rPr lang="en-US" sz="1600" dirty="0">
                <a:solidFill>
                  <a:schemeClr val="tx1"/>
                </a:solidFill>
              </a:rPr>
              <a:t>There is an inverse relationship between tropical cyclone activity in the western north Pacific basin and the north Atlantic basin, however. </a:t>
            </a:r>
          </a:p>
          <a:p>
            <a:r>
              <a:rPr lang="en-US" sz="1600" dirty="0">
                <a:solidFill>
                  <a:schemeClr val="tx1"/>
                </a:solidFill>
              </a:rPr>
              <a:t>When one basin is active, the other is normally quiet, and vice versa. </a:t>
            </a:r>
          </a:p>
          <a:p>
            <a:r>
              <a:rPr lang="en-US" sz="1600" dirty="0">
                <a:solidFill>
                  <a:schemeClr val="tx1"/>
                </a:solidFill>
              </a:rPr>
              <a:t>The main reason for this appears to be the phase of the MJO, which is normally in opposite modes between the two basins at any given time. </a:t>
            </a:r>
          </a:p>
          <a:p>
            <a:r>
              <a:rPr lang="en-US" sz="1600" dirty="0"/>
              <a:t>Sea surface temperatures (SST) must be sufficiently warm and vertical wind shear must be sufficiently weak for tropical disturbances to form and persist.</a:t>
            </a:r>
          </a:p>
          <a:p>
            <a:r>
              <a:rPr lang="en-US" sz="1600" dirty="0"/>
              <a:t>The MJO is monitored routinely by both the USA National Hurricane Center and the USA Climate Prediction Center during the Atlantic hurricane (tropical cyclone) season to aid in anticipating periods of relative activity or inactivity.”</a:t>
            </a:r>
          </a:p>
          <a:p>
            <a:endParaRPr lang="en-US" sz="1600" dirty="0"/>
          </a:p>
        </p:txBody>
      </p:sp>
    </p:spTree>
    <p:extLst>
      <p:ext uri="{BB962C8B-B14F-4D97-AF65-F5344CB8AC3E}">
        <p14:creationId xmlns:p14="http://schemas.microsoft.com/office/powerpoint/2010/main" val="95719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Links of MJO to ENSO</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/wiki/Madden-</a:t>
            </a:r>
            <a:r>
              <a:rPr lang="en-US" sz="1800" dirty="0" err="1">
                <a:solidFill>
                  <a:srgbClr val="800000"/>
                </a:solidFill>
              </a:rPr>
              <a:t>Julian_oscillation</a:t>
            </a:r>
            <a:endParaRPr lang="en-US" sz="1800" dirty="0">
              <a:solidFill>
                <a:srgbClr val="800000"/>
              </a:solidFill>
            </a:endParaRPr>
          </a:p>
        </p:txBody>
      </p:sp>
      <p:sp>
        <p:nvSpPr>
          <p:cNvPr id="3" name="Content Placeholder 2"/>
          <p:cNvSpPr>
            <a:spLocks noGrp="1"/>
          </p:cNvSpPr>
          <p:nvPr>
            <p:ph idx="1"/>
          </p:nvPr>
        </p:nvSpPr>
        <p:spPr/>
        <p:txBody>
          <a:bodyPr>
            <a:normAutofit/>
          </a:bodyPr>
          <a:lstStyle/>
          <a:p>
            <a:r>
              <a:rPr lang="en-US" sz="1600" dirty="0"/>
              <a:t>“There is strong year-to-year (</a:t>
            </a:r>
            <a:r>
              <a:rPr lang="en-US" sz="1600" dirty="0" err="1"/>
              <a:t>interannual</a:t>
            </a:r>
            <a:r>
              <a:rPr lang="en-US" sz="1600" dirty="0"/>
              <a:t>) variability in MJO activity, with long periods of strong activity followed by periods in which the oscillation is weak or absent. </a:t>
            </a:r>
          </a:p>
          <a:p>
            <a:r>
              <a:rPr lang="en-US" sz="1600" dirty="0"/>
              <a:t>This </a:t>
            </a:r>
            <a:r>
              <a:rPr lang="en-US" sz="1600" dirty="0" err="1"/>
              <a:t>interannual</a:t>
            </a:r>
            <a:r>
              <a:rPr lang="en-US" sz="1600" dirty="0"/>
              <a:t> variability of the MJO is partly linked to the El Niño-Southern Oscillation (ENSO) cycle. </a:t>
            </a:r>
          </a:p>
          <a:p>
            <a:r>
              <a:rPr lang="en-US" sz="1600" dirty="0">
                <a:solidFill>
                  <a:srgbClr val="000000"/>
                </a:solidFill>
              </a:rPr>
              <a:t>In the Pacific, strong MJO activity is often observed 6 – 12 months prior to the onset of an El Niño episode but is virtually absent during the maxima of some El Niño episodes, while </a:t>
            </a:r>
            <a:r>
              <a:rPr lang="en-US" sz="1600" b="1" dirty="0">
                <a:solidFill>
                  <a:srgbClr val="000000"/>
                </a:solidFill>
              </a:rPr>
              <a:t>MJO activity is typically greater during a La Niña episode</a:t>
            </a:r>
            <a:r>
              <a:rPr lang="en-US" sz="1600" dirty="0">
                <a:solidFill>
                  <a:srgbClr val="000000"/>
                </a:solidFill>
              </a:rPr>
              <a:t>. </a:t>
            </a:r>
          </a:p>
          <a:p>
            <a:r>
              <a:rPr lang="en-US" sz="1600" dirty="0"/>
              <a:t>Strong events in the Madden–Julian oscillation over a series of months in the western Pacific can speed the development of an El Niño or La Niña but usually do not in themselves lead to the onset of a warm or cold ENSO event.</a:t>
            </a:r>
          </a:p>
          <a:p>
            <a:r>
              <a:rPr lang="en-US" sz="1600" dirty="0"/>
              <a:t>Changes in the structure of the MJO with the seasonal cycle and ENSO might facilitate more substantial impacts of the MJO on ENSO. </a:t>
            </a:r>
          </a:p>
          <a:p>
            <a:r>
              <a:rPr lang="en-US" sz="1600" dirty="0"/>
              <a:t>For example, the surface westerly winds associated with active MJO convection are stronger during advancement toward El Niño and the surface easterly winds associated with the suppressed convective phase are stronger during advancement toward La Nina.”</a:t>
            </a:r>
          </a:p>
        </p:txBody>
      </p:sp>
    </p:spTree>
    <p:extLst>
      <p:ext uri="{BB962C8B-B14F-4D97-AF65-F5344CB8AC3E}">
        <p14:creationId xmlns:p14="http://schemas.microsoft.com/office/powerpoint/2010/main" val="101376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2DA99-8C44-4549-A625-4E0D40F65C4B}"/>
              </a:ext>
            </a:extLst>
          </p:cNvPr>
          <p:cNvSpPr>
            <a:spLocks noGrp="1"/>
          </p:cNvSpPr>
          <p:nvPr>
            <p:ph type="title"/>
          </p:nvPr>
        </p:nvSpPr>
        <p:spPr/>
        <p:txBody>
          <a:bodyPr>
            <a:normAutofit/>
          </a:bodyPr>
          <a:lstStyle/>
          <a:p>
            <a:pPr algn="l"/>
            <a:r>
              <a:rPr lang="en-US" sz="2800" dirty="0"/>
              <a:t>Lorenz Equations: Simple Model of the Atmosphere</a:t>
            </a:r>
            <a:br>
              <a:rPr lang="en-US" sz="2800" dirty="0"/>
            </a:br>
            <a:r>
              <a:rPr lang="en-US" sz="2000" dirty="0"/>
              <a:t>https://</a:t>
            </a:r>
            <a:r>
              <a:rPr lang="en-US" sz="2000" dirty="0" err="1"/>
              <a:t>en.wikipedia.org</a:t>
            </a:r>
            <a:r>
              <a:rPr lang="en-US" sz="2000" dirty="0"/>
              <a:t>/wiki/</a:t>
            </a:r>
            <a:r>
              <a:rPr lang="en-US" sz="2000" dirty="0" err="1"/>
              <a:t>Chaos_theory</a:t>
            </a:r>
            <a:endParaRPr lang="en-US" sz="2000" dirty="0"/>
          </a:p>
        </p:txBody>
      </p:sp>
      <p:pic>
        <p:nvPicPr>
          <p:cNvPr id="40" name="Content Placeholder 39">
            <a:extLst>
              <a:ext uri="{FF2B5EF4-FFF2-40B4-BE49-F238E27FC236}">
                <a16:creationId xmlns:a16="http://schemas.microsoft.com/office/drawing/2014/main" id="{63125587-6943-CA49-8762-54B976315F3E}"/>
              </a:ext>
            </a:extLst>
          </p:cNvPr>
          <p:cNvPicPr>
            <a:picLocks noGrp="1" noChangeAspect="1"/>
          </p:cNvPicPr>
          <p:nvPr>
            <p:ph sz="half" idx="2"/>
          </p:nvPr>
        </p:nvPicPr>
        <p:blipFill>
          <a:blip r:embed="rId2"/>
          <a:stretch>
            <a:fillRect/>
          </a:stretch>
        </p:blipFill>
        <p:spPr>
          <a:xfrm>
            <a:off x="5682670" y="2125266"/>
            <a:ext cx="3090863" cy="2359829"/>
          </a:xfrm>
        </p:spPr>
      </p:pic>
      <p:sp>
        <p:nvSpPr>
          <p:cNvPr id="7" name="AutoShape 2" descr="x">
            <a:extLst>
              <a:ext uri="{FF2B5EF4-FFF2-40B4-BE49-F238E27FC236}">
                <a16:creationId xmlns:a16="http://schemas.microsoft.com/office/drawing/2014/main" id="{7C633A60-72EB-8E42-BFC4-5AA1CC949784}"/>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AutoShape 3" descr="y">
            <a:extLst>
              <a:ext uri="{FF2B5EF4-FFF2-40B4-BE49-F238E27FC236}">
                <a16:creationId xmlns:a16="http://schemas.microsoft.com/office/drawing/2014/main" id="{F15922A8-B6C6-B04E-AF2D-C297F7236AD0}"/>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AutoShape 4" descr="z">
            <a:extLst>
              <a:ext uri="{FF2B5EF4-FFF2-40B4-BE49-F238E27FC236}">
                <a16:creationId xmlns:a16="http://schemas.microsoft.com/office/drawing/2014/main" id="{124AE920-CA3B-964C-AF00-8FA5CA454018}"/>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 name="AutoShape 5" descr="\sigma ">
            <a:extLst>
              <a:ext uri="{FF2B5EF4-FFF2-40B4-BE49-F238E27FC236}">
                <a16:creationId xmlns:a16="http://schemas.microsoft.com/office/drawing/2014/main" id="{C2E35870-A54E-1B45-8671-15B069447163}"/>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1" name="AutoShape 6" descr="\rho ">
            <a:extLst>
              <a:ext uri="{FF2B5EF4-FFF2-40B4-BE49-F238E27FC236}">
                <a16:creationId xmlns:a16="http://schemas.microsoft.com/office/drawing/2014/main" id="{0B55952A-16A8-FE4D-AB30-494A760E7AA5}"/>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2" name="AutoShape 7" descr="\beta ">
            <a:extLst>
              <a:ext uri="{FF2B5EF4-FFF2-40B4-BE49-F238E27FC236}">
                <a16:creationId xmlns:a16="http://schemas.microsoft.com/office/drawing/2014/main" id="{BB4F2FC8-4F73-6547-9F52-409D1A049929}"/>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4" name="AutoShape 9" descr="x">
            <a:extLst>
              <a:ext uri="{FF2B5EF4-FFF2-40B4-BE49-F238E27FC236}">
                <a16:creationId xmlns:a16="http://schemas.microsoft.com/office/drawing/2014/main" id="{C13A2DD9-19F1-DE4A-94D9-06E8766D6782}"/>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5" name="AutoShape 10" descr="y">
            <a:extLst>
              <a:ext uri="{FF2B5EF4-FFF2-40B4-BE49-F238E27FC236}">
                <a16:creationId xmlns:a16="http://schemas.microsoft.com/office/drawing/2014/main" id="{585205F9-2EE0-F84E-B6EE-43219A74FF63}"/>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6" name="AutoShape 11" descr="z">
            <a:extLst>
              <a:ext uri="{FF2B5EF4-FFF2-40B4-BE49-F238E27FC236}">
                <a16:creationId xmlns:a16="http://schemas.microsoft.com/office/drawing/2014/main" id="{7D4E7DCB-7BE3-8341-A064-8C0F8B23140A}"/>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7" name="AutoShape 12" descr="\sigma ">
            <a:extLst>
              <a:ext uri="{FF2B5EF4-FFF2-40B4-BE49-F238E27FC236}">
                <a16:creationId xmlns:a16="http://schemas.microsoft.com/office/drawing/2014/main" id="{37C0B3B8-EAB0-C24C-8C75-3159EF32BB51}"/>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8" name="AutoShape 13" descr="\rho ">
            <a:extLst>
              <a:ext uri="{FF2B5EF4-FFF2-40B4-BE49-F238E27FC236}">
                <a16:creationId xmlns:a16="http://schemas.microsoft.com/office/drawing/2014/main" id="{1AF69526-74C0-B447-9991-9909E2DA94A5}"/>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9" name="AutoShape 14" descr="\beta ">
            <a:extLst>
              <a:ext uri="{FF2B5EF4-FFF2-40B4-BE49-F238E27FC236}">
                <a16:creationId xmlns:a16="http://schemas.microsoft.com/office/drawing/2014/main" id="{B432C884-AD2C-0946-A337-E910B434B57C}"/>
              </a:ext>
            </a:extLst>
          </p:cNvPr>
          <p:cNvSpPr>
            <a:spLocks noChangeAspect="1" noChangeArrowheads="1"/>
          </p:cNvSpPr>
          <p:nvPr/>
        </p:nvSpPr>
        <p:spPr bwMode="auto">
          <a:xfrm>
            <a:off x="183356"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0" name="Content Placeholder 29">
            <a:extLst>
              <a:ext uri="{FF2B5EF4-FFF2-40B4-BE49-F238E27FC236}">
                <a16:creationId xmlns:a16="http://schemas.microsoft.com/office/drawing/2014/main" id="{EF149351-CA6E-644B-9F5D-F1260F85B4CA}"/>
              </a:ext>
            </a:extLst>
          </p:cNvPr>
          <p:cNvSpPr>
            <a:spLocks noGrp="1"/>
          </p:cNvSpPr>
          <p:nvPr>
            <p:ph sz="half" idx="1"/>
          </p:nvPr>
        </p:nvSpPr>
        <p:spPr>
          <a:xfrm>
            <a:off x="628650" y="2226468"/>
            <a:ext cx="4922296" cy="3754783"/>
          </a:xfrm>
        </p:spPr>
        <p:txBody>
          <a:bodyPr>
            <a:noAutofit/>
          </a:bodyPr>
          <a:lstStyle/>
          <a:p>
            <a:r>
              <a:rPr lang="en-US" sz="1800" dirty="0"/>
              <a:t>Recall:  In 1963, Edward Lorenz, with the help of Ellen Fetter, developed a simplified mathematical model for atmospheric convection, based on a mode expansion of fluid convection (Saltzman equations)</a:t>
            </a:r>
          </a:p>
          <a:p>
            <a:r>
              <a:rPr lang="en-US" sz="1800" dirty="0"/>
              <a:t>The model is a system of three ordinary differential equations now known as the Lorenz equations</a:t>
            </a:r>
          </a:p>
          <a:p>
            <a:r>
              <a:rPr lang="en-US" sz="1800" dirty="0"/>
              <a:t>Here x(t) is proportional to the convective velocity, y(t) is proportional to the horizontal temperature variation, and z(t) is proportional to the vertical temperature variation</a:t>
            </a:r>
          </a:p>
          <a:p>
            <a:endParaRPr lang="en-US" sz="1800" dirty="0"/>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DD80AA7-F5B7-7341-97D4-47CE86737220}"/>
                  </a:ext>
                </a:extLst>
              </p:cNvPr>
              <p:cNvSpPr txBox="1"/>
              <p:nvPr/>
            </p:nvSpPr>
            <p:spPr>
              <a:xfrm>
                <a:off x="5752651" y="4802617"/>
                <a:ext cx="2944907" cy="923330"/>
              </a:xfrm>
              <a:prstGeom prst="rect">
                <a:avLst/>
              </a:prstGeom>
              <a:noFill/>
            </p:spPr>
            <p:txBody>
              <a:bodyPr wrap="square" rtlCol="0">
                <a:spAutoFit/>
              </a:bodyPr>
              <a:lstStyle/>
              <a:p>
                <a14:m>
                  <m:oMath xmlns:m="http://schemas.openxmlformats.org/officeDocument/2006/math">
                    <m:r>
                      <a:rPr lang="en-US" sz="1350" i="1">
                        <a:latin typeface="Cambria Math" panose="02040503050406030204" pitchFamily="18" charset="0"/>
                        <a:ea typeface="Cambria Math" panose="02040503050406030204" pitchFamily="18" charset="0"/>
                      </a:rPr>
                      <m:t>𝜎</m:t>
                    </m:r>
                    <m:r>
                      <a:rPr lang="en-US" sz="1350" i="1">
                        <a:latin typeface="Cambria Math" panose="02040503050406030204" pitchFamily="18" charset="0"/>
                        <a:ea typeface="Cambria Math" panose="02040503050406030204" pitchFamily="18" charset="0"/>
                      </a:rPr>
                      <m:t>, </m:t>
                    </m:r>
                    <m:r>
                      <a:rPr lang="en-US" sz="1350" i="1">
                        <a:latin typeface="Cambria Math" panose="02040503050406030204" pitchFamily="18" charset="0"/>
                        <a:ea typeface="Cambria Math" panose="02040503050406030204" pitchFamily="18" charset="0"/>
                      </a:rPr>
                      <m:t>𝜌</m:t>
                    </m:r>
                    <m:r>
                      <a:rPr lang="en-US" sz="1350" i="1">
                        <a:latin typeface="Cambria Math" panose="02040503050406030204" pitchFamily="18" charset="0"/>
                        <a:ea typeface="Cambria Math" panose="02040503050406030204" pitchFamily="18" charset="0"/>
                      </a:rPr>
                      <m:t>, </m:t>
                    </m:r>
                    <m:r>
                      <a:rPr lang="en-US" sz="1350" i="1">
                        <a:latin typeface="Cambria Math" panose="02040503050406030204" pitchFamily="18" charset="0"/>
                        <a:ea typeface="Cambria Math" panose="02040503050406030204" pitchFamily="18" charset="0"/>
                      </a:rPr>
                      <m:t>𝛽</m:t>
                    </m:r>
                    <m:r>
                      <a:rPr lang="en-US" sz="1350">
                        <a:latin typeface="Cambria Math" panose="02040503050406030204" pitchFamily="18" charset="0"/>
                        <a:ea typeface="Cambria Math" panose="02040503050406030204" pitchFamily="18" charset="0"/>
                      </a:rPr>
                      <m:t> </m:t>
                    </m:r>
                  </m:oMath>
                </a14:m>
                <a:r>
                  <a:rPr lang="en-US" sz="1350" dirty="0"/>
                  <a:t>are system parameters proportional to the Prandtl number, the Rayleigh number, and the thermal diffusivity</a:t>
                </a:r>
              </a:p>
            </p:txBody>
          </p:sp>
        </mc:Choice>
        <mc:Fallback xmlns="">
          <p:sp>
            <p:nvSpPr>
              <p:cNvPr id="45" name="TextBox 44">
                <a:extLst>
                  <a:ext uri="{FF2B5EF4-FFF2-40B4-BE49-F238E27FC236}">
                    <a16:creationId xmlns:a16="http://schemas.microsoft.com/office/drawing/2014/main" id="{9DD80AA7-F5B7-7341-97D4-47CE86737220}"/>
                  </a:ext>
                </a:extLst>
              </p:cNvPr>
              <p:cNvSpPr txBox="1">
                <a:spLocks noRot="1" noChangeAspect="1" noMove="1" noResize="1" noEditPoints="1" noAdjustHandles="1" noChangeArrowheads="1" noChangeShapeType="1" noTextEdit="1"/>
              </p:cNvSpPr>
              <p:nvPr/>
            </p:nvSpPr>
            <p:spPr>
              <a:xfrm>
                <a:off x="5752651" y="4802617"/>
                <a:ext cx="2944907" cy="923330"/>
              </a:xfrm>
              <a:prstGeom prst="rect">
                <a:avLst/>
              </a:prstGeom>
              <a:blipFill>
                <a:blip r:embed="rId3"/>
                <a:stretch>
                  <a:fillRect b="-5405"/>
                </a:stretch>
              </a:blipFill>
            </p:spPr>
            <p:txBody>
              <a:bodyPr/>
              <a:lstStyle/>
              <a:p>
                <a:r>
                  <a:rPr lang="en-US">
                    <a:noFill/>
                  </a:rPr>
                  <a:t> </a:t>
                </a:r>
              </a:p>
            </p:txBody>
          </p:sp>
        </mc:Fallback>
      </mc:AlternateContent>
    </p:spTree>
    <p:extLst>
      <p:ext uri="{BB962C8B-B14F-4D97-AF65-F5344CB8AC3E}">
        <p14:creationId xmlns:p14="http://schemas.microsoft.com/office/powerpoint/2010/main" val="779372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DAECFB-C5CD-FD46-A6DA-9B94F2CDC131}"/>
              </a:ext>
            </a:extLst>
          </p:cNvPr>
          <p:cNvPicPr>
            <a:picLocks noChangeAspect="1"/>
          </p:cNvPicPr>
          <p:nvPr/>
        </p:nvPicPr>
        <p:blipFill>
          <a:blip r:embed="rId2"/>
          <a:stretch>
            <a:fillRect/>
          </a:stretch>
        </p:blipFill>
        <p:spPr>
          <a:xfrm>
            <a:off x="0" y="1091708"/>
            <a:ext cx="9144000" cy="5557421"/>
          </a:xfrm>
          <a:prstGeom prst="rect">
            <a:avLst/>
          </a:prstGeom>
        </p:spPr>
      </p:pic>
      <p:sp>
        <p:nvSpPr>
          <p:cNvPr id="4" name="TextBox 3">
            <a:extLst>
              <a:ext uri="{FF2B5EF4-FFF2-40B4-BE49-F238E27FC236}">
                <a16:creationId xmlns:a16="http://schemas.microsoft.com/office/drawing/2014/main" id="{CCFD12B9-3A04-684A-A24E-D575E7899078}"/>
              </a:ext>
            </a:extLst>
          </p:cNvPr>
          <p:cNvSpPr txBox="1"/>
          <p:nvPr/>
        </p:nvSpPr>
        <p:spPr>
          <a:xfrm>
            <a:off x="283464" y="246888"/>
            <a:ext cx="856792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Washington Post 2/25/2021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1BFF"/>
                </a:solidFill>
                <a:effectLst/>
                <a:uLnTx/>
                <a:uFillTx/>
                <a:latin typeface="Calibri"/>
                <a:ea typeface="+mn-ea"/>
                <a:cs typeface="+mn-cs"/>
              </a:rPr>
              <a:t>https://</a:t>
            </a:r>
            <a:r>
              <a:rPr kumimoji="0" lang="en-US" sz="1200" b="0" i="0" u="none" strike="noStrike" kern="1200" cap="none" spc="0" normalizeH="0" baseline="0" noProof="0" dirty="0" err="1">
                <a:ln>
                  <a:noFill/>
                </a:ln>
                <a:solidFill>
                  <a:srgbClr val="091BFF"/>
                </a:solidFill>
                <a:effectLst/>
                <a:uLnTx/>
                <a:uFillTx/>
                <a:latin typeface="Calibri"/>
                <a:ea typeface="+mn-ea"/>
                <a:cs typeface="+mn-cs"/>
              </a:rPr>
              <a:t>www.washingtonpost.com</a:t>
            </a:r>
            <a:r>
              <a:rPr kumimoji="0" lang="en-US" sz="1200" b="0" i="0" u="none" strike="noStrike" kern="1200" cap="none" spc="0" normalizeH="0" baseline="0" noProof="0" dirty="0">
                <a:ln>
                  <a:noFill/>
                </a:ln>
                <a:solidFill>
                  <a:srgbClr val="091BFF"/>
                </a:solidFill>
                <a:effectLst/>
                <a:uLnTx/>
                <a:uFillTx/>
                <a:latin typeface="Calibri"/>
                <a:ea typeface="+mn-ea"/>
                <a:cs typeface="+mn-cs"/>
              </a:rPr>
              <a:t>/climate-environment/2021/02/25/</a:t>
            </a:r>
            <a:r>
              <a:rPr kumimoji="0" lang="en-US" sz="1200" b="0" i="0" u="none" strike="noStrike" kern="1200" cap="none" spc="0" normalizeH="0" baseline="0" noProof="0" dirty="0" err="1">
                <a:ln>
                  <a:noFill/>
                </a:ln>
                <a:solidFill>
                  <a:srgbClr val="091BFF"/>
                </a:solidFill>
                <a:effectLst/>
                <a:uLnTx/>
                <a:uFillTx/>
                <a:latin typeface="Calibri"/>
                <a:ea typeface="+mn-ea"/>
                <a:cs typeface="+mn-cs"/>
              </a:rPr>
              <a:t>atlantic</a:t>
            </a:r>
            <a:r>
              <a:rPr kumimoji="0" lang="en-US" sz="1200" b="0" i="0" u="none" strike="noStrike" kern="1200" cap="none" spc="0" normalizeH="0" baseline="0" noProof="0" dirty="0">
                <a:ln>
                  <a:noFill/>
                </a:ln>
                <a:solidFill>
                  <a:srgbClr val="091BFF"/>
                </a:solidFill>
                <a:effectLst/>
                <a:uLnTx/>
                <a:uFillTx/>
                <a:latin typeface="Calibri"/>
                <a:ea typeface="+mn-ea"/>
                <a:cs typeface="+mn-cs"/>
              </a:rPr>
              <a:t>-ocean-currents-weakening-</a:t>
            </a:r>
            <a:r>
              <a:rPr kumimoji="0" lang="en-US" sz="1200" b="0" i="0" u="none" strike="noStrike" kern="1200" cap="none" spc="0" normalizeH="0" baseline="0" noProof="0" dirty="0" err="1">
                <a:ln>
                  <a:noFill/>
                </a:ln>
                <a:solidFill>
                  <a:srgbClr val="091BFF"/>
                </a:solidFill>
                <a:effectLst/>
                <a:uLnTx/>
                <a:uFillTx/>
                <a:latin typeface="Calibri"/>
                <a:ea typeface="+mn-ea"/>
                <a:cs typeface="+mn-cs"/>
              </a:rPr>
              <a:t>amoc</a:t>
            </a:r>
            <a:r>
              <a:rPr kumimoji="0" lang="en-US" sz="1200" b="0" i="0" u="none" strike="noStrike" kern="1200" cap="none" spc="0" normalizeH="0" baseline="0" noProof="0" dirty="0">
                <a:ln>
                  <a:noFill/>
                </a:ln>
                <a:solidFill>
                  <a:srgbClr val="091BFF"/>
                </a:solidFill>
                <a:effectLst/>
                <a:uLnTx/>
                <a:uFillTx/>
                <a:latin typeface="Calibri"/>
                <a:ea typeface="+mn-ea"/>
                <a:cs typeface="+mn-cs"/>
              </a:rPr>
              <a:t>-gulf-stream/</a:t>
            </a:r>
          </a:p>
        </p:txBody>
      </p:sp>
      <p:sp>
        <p:nvSpPr>
          <p:cNvPr id="5" name="TextBox 4">
            <a:extLst>
              <a:ext uri="{FF2B5EF4-FFF2-40B4-BE49-F238E27FC236}">
                <a16:creationId xmlns:a16="http://schemas.microsoft.com/office/drawing/2014/main" id="{8EB320DC-0FFE-C34C-80DF-6BBB4B98D748}"/>
              </a:ext>
            </a:extLst>
          </p:cNvPr>
          <p:cNvSpPr txBox="1"/>
          <p:nvPr/>
        </p:nvSpPr>
        <p:spPr>
          <a:xfrm>
            <a:off x="6803136" y="2153777"/>
            <a:ext cx="21889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Start Here 2/26/2021</a:t>
            </a:r>
          </a:p>
        </p:txBody>
      </p:sp>
    </p:spTree>
    <p:extLst>
      <p:ext uri="{BB962C8B-B14F-4D97-AF65-F5344CB8AC3E}">
        <p14:creationId xmlns:p14="http://schemas.microsoft.com/office/powerpoint/2010/main" val="1843057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7A5A86-11FC-4944-9980-0DA3F47E0D48}"/>
              </a:ext>
            </a:extLst>
          </p:cNvPr>
          <p:cNvSpPr>
            <a:spLocks noGrp="1"/>
          </p:cNvSpPr>
          <p:nvPr>
            <p:ph type="title"/>
          </p:nvPr>
        </p:nvSpPr>
        <p:spPr/>
        <p:txBody>
          <a:bodyPr>
            <a:normAutofit fontScale="90000"/>
          </a:bodyPr>
          <a:lstStyle/>
          <a:p>
            <a:r>
              <a:rPr lang="en-US" sz="2700" dirty="0"/>
              <a:t>Example: Atlantic Meridional Overturning Circulation (AMOC)</a:t>
            </a:r>
            <a:br>
              <a:rPr lang="en-US" sz="2700" dirty="0"/>
            </a:br>
            <a:r>
              <a:rPr lang="en-US" sz="2025" dirty="0"/>
              <a:t>https://</a:t>
            </a:r>
            <a:r>
              <a:rPr lang="en-US" sz="2025" dirty="0" err="1"/>
              <a:t>www.livescience.com</a:t>
            </a:r>
            <a:r>
              <a:rPr lang="en-US" sz="2025" dirty="0"/>
              <a:t>/gulf-stream-close-to-collapse</a:t>
            </a:r>
          </a:p>
        </p:txBody>
      </p:sp>
      <p:pic>
        <p:nvPicPr>
          <p:cNvPr id="12" name="Content Placeholder 11" descr="A picture containing ceramic ware, porcelain&#10;&#10;Description automatically generated">
            <a:extLst>
              <a:ext uri="{FF2B5EF4-FFF2-40B4-BE49-F238E27FC236}">
                <a16:creationId xmlns:a16="http://schemas.microsoft.com/office/drawing/2014/main" id="{8DF71449-50E4-0041-9347-A77C68BF8A71}"/>
              </a:ext>
            </a:extLst>
          </p:cNvPr>
          <p:cNvPicPr>
            <a:picLocks noGrp="1" noChangeAspect="1"/>
          </p:cNvPicPr>
          <p:nvPr>
            <p:ph sz="half" idx="2"/>
          </p:nvPr>
        </p:nvPicPr>
        <p:blipFill>
          <a:blip r:embed="rId2"/>
          <a:stretch>
            <a:fillRect/>
          </a:stretch>
        </p:blipFill>
        <p:spPr>
          <a:xfrm>
            <a:off x="4629150" y="2575583"/>
            <a:ext cx="3886200" cy="2565275"/>
          </a:xfrm>
        </p:spPr>
      </p:pic>
      <p:sp>
        <p:nvSpPr>
          <p:cNvPr id="10" name="Content Placeholder 9">
            <a:extLst>
              <a:ext uri="{FF2B5EF4-FFF2-40B4-BE49-F238E27FC236}">
                <a16:creationId xmlns:a16="http://schemas.microsoft.com/office/drawing/2014/main" id="{5A2074EC-525A-2948-A7AB-734E8E39B264}"/>
              </a:ext>
            </a:extLst>
          </p:cNvPr>
          <p:cNvSpPr>
            <a:spLocks noGrp="1"/>
          </p:cNvSpPr>
          <p:nvPr>
            <p:ph sz="half" idx="1"/>
          </p:nvPr>
        </p:nvSpPr>
        <p:spPr/>
        <p:txBody>
          <a:bodyPr>
            <a:normAutofit/>
          </a:bodyPr>
          <a:lstStyle/>
          <a:p>
            <a:r>
              <a:rPr lang="en-US" sz="1200" dirty="0">
                <a:solidFill>
                  <a:srgbClr val="0F2EFF"/>
                </a:solidFill>
              </a:rPr>
              <a:t>One of the most crucial ocean current systems for regulating the Northern Hemisphere's climate could be on the verge of total collapse due to climate change, a new study has revealed.</a:t>
            </a:r>
          </a:p>
          <a:p>
            <a:r>
              <a:rPr lang="en-US" sz="1200" dirty="0"/>
              <a:t>The Atlantic Meridional Overturning Circulation (AMOC), which includes the Gulf Stream and is responsible for moderating large parts of the world's climate, has undergone "an almost complete loss of stability over the last century", according to a new analysis. </a:t>
            </a:r>
          </a:p>
          <a:p>
            <a:r>
              <a:rPr lang="en-US" sz="1200" dirty="0"/>
              <a:t>The currents work like a conveyor belt to transport warm, salty water northward from the tropics and cold water back south along the seafloor. </a:t>
            </a:r>
          </a:p>
          <a:p>
            <a:r>
              <a:rPr lang="en-US" sz="1200" dirty="0"/>
              <a:t>This giant conveyor belt had already been shown to be at its weakest in more than a thousand years, but now it could be veering toward a total breakdown.</a:t>
            </a:r>
          </a:p>
          <a:p>
            <a:endParaRPr lang="en-US" sz="1200" dirty="0"/>
          </a:p>
        </p:txBody>
      </p:sp>
      <p:sp>
        <p:nvSpPr>
          <p:cNvPr id="5" name="TextBox 4">
            <a:extLst>
              <a:ext uri="{FF2B5EF4-FFF2-40B4-BE49-F238E27FC236}">
                <a16:creationId xmlns:a16="http://schemas.microsoft.com/office/drawing/2014/main" id="{BBFC8EF9-F079-B444-AE82-15DA5FC081A4}"/>
              </a:ext>
            </a:extLst>
          </p:cNvPr>
          <p:cNvSpPr txBox="1"/>
          <p:nvPr/>
        </p:nvSpPr>
        <p:spPr>
          <a:xfrm>
            <a:off x="6534364" y="5565382"/>
            <a:ext cx="1387012" cy="300082"/>
          </a:xfrm>
          <a:prstGeom prst="rect">
            <a:avLst/>
          </a:prstGeom>
          <a:noFill/>
        </p:spPr>
        <p:txBody>
          <a:bodyPr wrap="square" rtlCol="0">
            <a:spAutoFit/>
          </a:bodyPr>
          <a:lstStyle/>
          <a:p>
            <a:r>
              <a:rPr lang="en-US" sz="1350" dirty="0"/>
              <a:t>End 3/1/2022</a:t>
            </a:r>
          </a:p>
        </p:txBody>
      </p:sp>
    </p:spTree>
    <p:extLst>
      <p:ext uri="{BB962C8B-B14F-4D97-AF65-F5344CB8AC3E}">
        <p14:creationId xmlns:p14="http://schemas.microsoft.com/office/powerpoint/2010/main" val="1980045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a:xfrm>
            <a:off x="451741" y="1115683"/>
            <a:ext cx="8240516" cy="994172"/>
          </a:xfrm>
        </p:spPr>
        <p:txBody>
          <a:bodyPr>
            <a:normAutofit fontScale="90000"/>
          </a:bodyPr>
          <a:lstStyle/>
          <a:p>
            <a:r>
              <a:rPr lang="en-US" sz="2400" dirty="0"/>
              <a:t>Example: Atlantic Meridional Overturning Circulation (AMOC)</a:t>
            </a:r>
            <a:br>
              <a:rPr lang="en-US" sz="2400" dirty="0"/>
            </a:br>
            <a:r>
              <a:rPr lang="en-US" sz="1500" dirty="0"/>
              <a:t>https://</a:t>
            </a:r>
            <a:r>
              <a:rPr lang="en-US" sz="1500" dirty="0" err="1"/>
              <a:t>en.wikipedia.org</a:t>
            </a:r>
            <a:r>
              <a:rPr lang="en-US" sz="1500" dirty="0"/>
              <a:t>/wiki/</a:t>
            </a:r>
            <a:r>
              <a:rPr lang="en-US" sz="1500" dirty="0" err="1"/>
              <a:t>Shutdown_of_thermohaline_circulation</a:t>
            </a:r>
            <a:r>
              <a:rPr lang="en-US" sz="1500" dirty="0"/>
              <a:t>#/media/File:Thermohaline_Circulation_2.png</a:t>
            </a:r>
            <a:br>
              <a:rPr lang="en-US" sz="2400" dirty="0"/>
            </a:br>
            <a:endParaRPr lang="en-US" sz="2100" dirty="0"/>
          </a:p>
        </p:txBody>
      </p:sp>
      <p:pic>
        <p:nvPicPr>
          <p:cNvPr id="15" name="Content Placeholder 14" descr="Diagram&#10;&#10;Description automatically generated">
            <a:extLst>
              <a:ext uri="{FF2B5EF4-FFF2-40B4-BE49-F238E27FC236}">
                <a16:creationId xmlns:a16="http://schemas.microsoft.com/office/drawing/2014/main" id="{5BD26841-0DBD-1C43-9E8F-822DA84DE999}"/>
              </a:ext>
            </a:extLst>
          </p:cNvPr>
          <p:cNvPicPr>
            <a:picLocks noGrp="1" noChangeAspect="1"/>
          </p:cNvPicPr>
          <p:nvPr>
            <p:ph idx="1"/>
          </p:nvPr>
        </p:nvPicPr>
        <p:blipFill>
          <a:blip r:embed="rId2"/>
          <a:stretch>
            <a:fillRect/>
          </a:stretch>
        </p:blipFill>
        <p:spPr>
          <a:xfrm>
            <a:off x="1970657" y="2226469"/>
            <a:ext cx="5202686" cy="3263504"/>
          </a:xfrm>
        </p:spPr>
      </p:pic>
    </p:spTree>
    <p:extLst>
      <p:ext uri="{BB962C8B-B14F-4D97-AF65-F5344CB8AC3E}">
        <p14:creationId xmlns:p14="http://schemas.microsoft.com/office/powerpoint/2010/main" val="3687397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4DDB2-6A42-6D48-BC3A-2A22EACC979E}"/>
              </a:ext>
            </a:extLst>
          </p:cNvPr>
          <p:cNvPicPr>
            <a:picLocks noChangeAspect="1"/>
          </p:cNvPicPr>
          <p:nvPr/>
        </p:nvPicPr>
        <p:blipFill>
          <a:blip r:embed="rId2"/>
          <a:stretch>
            <a:fillRect/>
          </a:stretch>
        </p:blipFill>
        <p:spPr>
          <a:xfrm>
            <a:off x="0" y="185326"/>
            <a:ext cx="9144000" cy="4602278"/>
          </a:xfrm>
          <a:prstGeom prst="rect">
            <a:avLst/>
          </a:prstGeom>
        </p:spPr>
      </p:pic>
      <p:pic>
        <p:nvPicPr>
          <p:cNvPr id="1028" name="Picture 4" descr="The Day After Tomorrow - movie POSTER (Style B) (27&quot; x 40&quot;) (2004) -  Walmart.com - Walmart.com">
            <a:extLst>
              <a:ext uri="{FF2B5EF4-FFF2-40B4-BE49-F238E27FC236}">
                <a16:creationId xmlns:a16="http://schemas.microsoft.com/office/drawing/2014/main" id="{074BB226-020B-7945-83F5-92DEF5219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13" r="14718"/>
          <a:stretch/>
        </p:blipFill>
        <p:spPr bwMode="auto">
          <a:xfrm>
            <a:off x="5831814" y="1533379"/>
            <a:ext cx="3101169" cy="438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82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2A6DA-0CA0-824A-AF34-344E75C1F94A}"/>
              </a:ext>
            </a:extLst>
          </p:cNvPr>
          <p:cNvPicPr>
            <a:picLocks noChangeAspect="1"/>
          </p:cNvPicPr>
          <p:nvPr/>
        </p:nvPicPr>
        <p:blipFill>
          <a:blip r:embed="rId2"/>
          <a:stretch>
            <a:fillRect/>
          </a:stretch>
        </p:blipFill>
        <p:spPr>
          <a:xfrm>
            <a:off x="4895222" y="0"/>
            <a:ext cx="4136571" cy="6858000"/>
          </a:xfrm>
          <a:prstGeom prst="rect">
            <a:avLst/>
          </a:prstGeom>
        </p:spPr>
      </p:pic>
      <p:pic>
        <p:nvPicPr>
          <p:cNvPr id="5" name="Picture 4">
            <a:extLst>
              <a:ext uri="{FF2B5EF4-FFF2-40B4-BE49-F238E27FC236}">
                <a16:creationId xmlns:a16="http://schemas.microsoft.com/office/drawing/2014/main" id="{6BFEA19E-6460-EA42-8E1E-B9A6EE8306E0}"/>
              </a:ext>
            </a:extLst>
          </p:cNvPr>
          <p:cNvPicPr>
            <a:picLocks noChangeAspect="1"/>
          </p:cNvPicPr>
          <p:nvPr/>
        </p:nvPicPr>
        <p:blipFill rotWithShape="1">
          <a:blip r:embed="rId3"/>
          <a:srcRect r="54461"/>
          <a:stretch/>
        </p:blipFill>
        <p:spPr>
          <a:xfrm>
            <a:off x="407964" y="819318"/>
            <a:ext cx="4164037" cy="5219363"/>
          </a:xfrm>
          <a:prstGeom prst="rect">
            <a:avLst/>
          </a:prstGeom>
        </p:spPr>
      </p:pic>
      <p:sp>
        <p:nvSpPr>
          <p:cNvPr id="2" name="TextBox 1">
            <a:extLst>
              <a:ext uri="{FF2B5EF4-FFF2-40B4-BE49-F238E27FC236}">
                <a16:creationId xmlns:a16="http://schemas.microsoft.com/office/drawing/2014/main" id="{8EB62A7A-9295-FA5C-86EC-5C75D720D719}"/>
              </a:ext>
            </a:extLst>
          </p:cNvPr>
          <p:cNvSpPr txBox="1"/>
          <p:nvPr/>
        </p:nvSpPr>
        <p:spPr>
          <a:xfrm>
            <a:off x="754380" y="6320790"/>
            <a:ext cx="3246120" cy="369332"/>
          </a:xfrm>
          <a:prstGeom prst="rect">
            <a:avLst/>
          </a:prstGeom>
          <a:noFill/>
        </p:spPr>
        <p:txBody>
          <a:bodyPr wrap="square" rtlCol="0">
            <a:spAutoFit/>
          </a:bodyPr>
          <a:lstStyle/>
          <a:p>
            <a:pPr algn="ctr"/>
            <a:r>
              <a:rPr lang="en-US" dirty="0"/>
              <a:t>Ended Here 2/7/2024</a:t>
            </a:r>
          </a:p>
        </p:txBody>
      </p:sp>
    </p:spTree>
    <p:extLst>
      <p:ext uri="{BB962C8B-B14F-4D97-AF65-F5344CB8AC3E}">
        <p14:creationId xmlns:p14="http://schemas.microsoft.com/office/powerpoint/2010/main" val="815116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p:txBody>
          <a:bodyPr>
            <a:normAutofit/>
          </a:bodyPr>
          <a:lstStyle/>
          <a:p>
            <a:r>
              <a:rPr lang="en-US" sz="2400" dirty="0"/>
              <a:t>Example: Atlantic Meridian Overturning Circulation (AMOC)</a:t>
            </a:r>
            <a:br>
              <a:rPr lang="en-US" sz="2400" dirty="0"/>
            </a:br>
            <a:r>
              <a:rPr lang="en-US" sz="2400" dirty="0"/>
              <a:t>https://</a:t>
            </a:r>
            <a:r>
              <a:rPr lang="en-US" sz="2400" dirty="0" err="1"/>
              <a:t>esd.copernicus.org</a:t>
            </a:r>
            <a:r>
              <a:rPr lang="en-US" sz="2400" dirty="0"/>
              <a:t>/articles/12/601/2021/</a:t>
            </a:r>
            <a:endParaRPr lang="en-US" sz="2100" dirty="0"/>
          </a:p>
        </p:txBody>
      </p:sp>
      <p:pic>
        <p:nvPicPr>
          <p:cNvPr id="7" name="Content Placeholder 6" descr="Diagram&#10;&#10;Description automatically generated">
            <a:extLst>
              <a:ext uri="{FF2B5EF4-FFF2-40B4-BE49-F238E27FC236}">
                <a16:creationId xmlns:a16="http://schemas.microsoft.com/office/drawing/2014/main" id="{43160780-54FE-B840-8351-85283B243B78}"/>
              </a:ext>
            </a:extLst>
          </p:cNvPr>
          <p:cNvPicPr>
            <a:picLocks noGrp="1" noChangeAspect="1"/>
          </p:cNvPicPr>
          <p:nvPr>
            <p:ph idx="1"/>
          </p:nvPr>
        </p:nvPicPr>
        <p:blipFill>
          <a:blip r:embed="rId2"/>
          <a:stretch>
            <a:fillRect/>
          </a:stretch>
        </p:blipFill>
        <p:spPr>
          <a:xfrm>
            <a:off x="1587358" y="2125266"/>
            <a:ext cx="5509517" cy="3482015"/>
          </a:xfrm>
        </p:spPr>
      </p:pic>
    </p:spTree>
    <p:extLst>
      <p:ext uri="{BB962C8B-B14F-4D97-AF65-F5344CB8AC3E}">
        <p14:creationId xmlns:p14="http://schemas.microsoft.com/office/powerpoint/2010/main" val="2356845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26EE-14B2-F948-B562-2356830A0517}"/>
              </a:ext>
            </a:extLst>
          </p:cNvPr>
          <p:cNvSpPr>
            <a:spLocks noGrp="1"/>
          </p:cNvSpPr>
          <p:nvPr>
            <p:ph type="title"/>
          </p:nvPr>
        </p:nvSpPr>
        <p:spPr/>
        <p:txBody>
          <a:bodyPr>
            <a:normAutofit/>
          </a:bodyPr>
          <a:lstStyle/>
          <a:p>
            <a:r>
              <a:rPr lang="en-US" sz="2100" dirty="0"/>
              <a:t>Phase Transitions (Tipping Points) in Ocean Circulations</a:t>
            </a:r>
            <a:br>
              <a:rPr lang="en-US" sz="2100" dirty="0"/>
            </a:br>
            <a:r>
              <a:rPr lang="en-US" sz="2100" dirty="0">
                <a:solidFill>
                  <a:srgbClr val="C00000"/>
                </a:solidFill>
              </a:rPr>
              <a:t>http://</a:t>
            </a:r>
            <a:r>
              <a:rPr lang="en-US" sz="2100" dirty="0" err="1">
                <a:solidFill>
                  <a:srgbClr val="C00000"/>
                </a:solidFill>
              </a:rPr>
              <a:t>oceantippingpoints.org</a:t>
            </a:r>
            <a:r>
              <a:rPr lang="en-US" sz="2100" dirty="0">
                <a:solidFill>
                  <a:srgbClr val="C00000"/>
                </a:solidFill>
              </a:rPr>
              <a:t>/our-work/glossary</a:t>
            </a:r>
          </a:p>
        </p:txBody>
      </p:sp>
      <p:pic>
        <p:nvPicPr>
          <p:cNvPr id="3" name="Picture 2">
            <a:extLst>
              <a:ext uri="{FF2B5EF4-FFF2-40B4-BE49-F238E27FC236}">
                <a16:creationId xmlns:a16="http://schemas.microsoft.com/office/drawing/2014/main" id="{834BDD95-4C18-2546-945F-70B818D98D52}"/>
              </a:ext>
            </a:extLst>
          </p:cNvPr>
          <p:cNvPicPr>
            <a:picLocks noChangeAspect="1"/>
          </p:cNvPicPr>
          <p:nvPr/>
        </p:nvPicPr>
        <p:blipFill>
          <a:blip r:embed="rId2"/>
          <a:stretch>
            <a:fillRect/>
          </a:stretch>
        </p:blipFill>
        <p:spPr>
          <a:xfrm>
            <a:off x="2003723" y="2220781"/>
            <a:ext cx="4894281" cy="3445136"/>
          </a:xfrm>
          <a:prstGeom prst="rect">
            <a:avLst/>
          </a:prstGeom>
        </p:spPr>
      </p:pic>
    </p:spTree>
    <p:extLst>
      <p:ext uri="{BB962C8B-B14F-4D97-AF65-F5344CB8AC3E}">
        <p14:creationId xmlns:p14="http://schemas.microsoft.com/office/powerpoint/2010/main" val="297225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BFC9-A380-834D-AF1B-772A7DC0C1F1}"/>
              </a:ext>
            </a:extLst>
          </p:cNvPr>
          <p:cNvSpPr>
            <a:spLocks noGrp="1"/>
          </p:cNvSpPr>
          <p:nvPr>
            <p:ph type="title"/>
          </p:nvPr>
        </p:nvSpPr>
        <p:spPr>
          <a:xfrm>
            <a:off x="628650" y="1131094"/>
            <a:ext cx="3594029" cy="994172"/>
          </a:xfrm>
        </p:spPr>
        <p:txBody>
          <a:bodyPr>
            <a:normAutofit fontScale="90000"/>
          </a:bodyPr>
          <a:lstStyle/>
          <a:p>
            <a:r>
              <a:rPr lang="en-US" dirty="0"/>
              <a:t>Hysteresis</a:t>
            </a:r>
            <a:br>
              <a:rPr lang="en-US" dirty="0"/>
            </a:br>
            <a:r>
              <a:rPr lang="en-US" sz="1650" dirty="0"/>
              <a:t>Landau-Ginzburg-Wilson Potential</a:t>
            </a:r>
          </a:p>
        </p:txBody>
      </p:sp>
      <p:sp>
        <p:nvSpPr>
          <p:cNvPr id="4" name="TextBox 3">
            <a:extLst>
              <a:ext uri="{FF2B5EF4-FFF2-40B4-BE49-F238E27FC236}">
                <a16:creationId xmlns:a16="http://schemas.microsoft.com/office/drawing/2014/main" id="{4F0E411C-9A2C-FE42-8D94-1D164D3B908D}"/>
              </a:ext>
            </a:extLst>
          </p:cNvPr>
          <p:cNvSpPr txBox="1"/>
          <p:nvPr/>
        </p:nvSpPr>
        <p:spPr>
          <a:xfrm>
            <a:off x="958620" y="2095929"/>
            <a:ext cx="2140330" cy="669414"/>
          </a:xfrm>
          <a:prstGeom prst="rect">
            <a:avLst/>
          </a:prstGeom>
          <a:noFill/>
        </p:spPr>
        <p:txBody>
          <a:bodyPr wrap="none" rtlCol="0">
            <a:spAutoFit/>
          </a:bodyPr>
          <a:lstStyle/>
          <a:p>
            <a:pPr algn="ctr">
              <a:spcAft>
                <a:spcPts val="900"/>
              </a:spcAft>
            </a:pPr>
            <a:r>
              <a:rPr lang="en-US" sz="1500" dirty="0">
                <a:solidFill>
                  <a:srgbClr val="2014FF"/>
                </a:solidFill>
                <a:latin typeface="Times New Roman" pitchFamily="18" charset="0"/>
                <a:cs typeface="Times New Roman" pitchFamily="18" charset="0"/>
              </a:rPr>
              <a:t>Potential Energy:</a:t>
            </a:r>
          </a:p>
          <a:p>
            <a:pPr algn="ctr">
              <a:spcAft>
                <a:spcPts val="900"/>
              </a:spcAft>
            </a:pPr>
            <a:r>
              <a:rPr lang="en-US" sz="1500" dirty="0">
                <a:latin typeface="Times New Roman" pitchFamily="18" charset="0"/>
                <a:cs typeface="Times New Roman" pitchFamily="18" charset="0"/>
              </a:rPr>
              <a:t>U[</a:t>
            </a:r>
            <a:r>
              <a:rPr lang="en-US" sz="1500" dirty="0">
                <a:latin typeface="Times New Roman" pitchFamily="18" charset="0"/>
                <a:cs typeface="Times New Roman" pitchFamily="18" charset="0"/>
                <a:sym typeface="Symbol"/>
              </a:rPr>
              <a:t></a:t>
            </a:r>
            <a:r>
              <a:rPr lang="en-US" sz="1500" dirty="0">
                <a:latin typeface="Times New Roman" pitchFamily="18" charset="0"/>
                <a:cs typeface="Times New Roman" pitchFamily="18" charset="0"/>
              </a:rPr>
              <a:t>]</a:t>
            </a:r>
            <a:r>
              <a:rPr lang="en-US" sz="1500" i="1" dirty="0">
                <a:latin typeface="Times New Roman" pitchFamily="18" charset="0"/>
                <a:cs typeface="Times New Roman" pitchFamily="18" charset="0"/>
              </a:rPr>
              <a:t> = </a:t>
            </a:r>
            <a:r>
              <a:rPr lang="en-US" sz="1500" i="1" dirty="0">
                <a:latin typeface="Times New Roman" pitchFamily="18" charset="0"/>
                <a:cs typeface="Times New Roman" pitchFamily="18" charset="0"/>
                <a:sym typeface="Symbol"/>
              </a:rPr>
              <a:t> </a:t>
            </a:r>
            <a:r>
              <a:rPr lang="en-US" sz="1500" dirty="0">
                <a:latin typeface="Times New Roman" pitchFamily="18" charset="0"/>
                <a:cs typeface="Times New Roman" pitchFamily="18" charset="0"/>
                <a:sym typeface="Symbol"/>
              </a:rPr>
              <a:t></a:t>
            </a:r>
            <a:r>
              <a:rPr lang="en-US" sz="1500" i="1" baseline="30000" dirty="0">
                <a:latin typeface="Times New Roman" pitchFamily="18" charset="0"/>
                <a:cs typeface="Times New Roman" pitchFamily="18" charset="0"/>
                <a:sym typeface="Symbol"/>
              </a:rPr>
              <a:t>2</a:t>
            </a:r>
            <a:r>
              <a:rPr lang="en-US" sz="1500" i="1" dirty="0">
                <a:latin typeface="Times New Roman" pitchFamily="18" charset="0"/>
                <a:cs typeface="Times New Roman" pitchFamily="18" charset="0"/>
                <a:sym typeface="Symbol"/>
              </a:rPr>
              <a:t> +   </a:t>
            </a:r>
            <a:r>
              <a:rPr lang="en-US" sz="1500" dirty="0">
                <a:latin typeface="Times New Roman" pitchFamily="18" charset="0"/>
                <a:cs typeface="Times New Roman" pitchFamily="18" charset="0"/>
                <a:sym typeface="Symbol"/>
              </a:rPr>
              <a:t></a:t>
            </a:r>
            <a:r>
              <a:rPr lang="en-US" sz="1500" baseline="30000" dirty="0">
                <a:latin typeface="Times New Roman" pitchFamily="18" charset="0"/>
                <a:cs typeface="Times New Roman" pitchFamily="18" charset="0"/>
                <a:sym typeface="Symbol"/>
              </a:rPr>
              <a:t>4</a:t>
            </a:r>
            <a:r>
              <a:rPr lang="en-US" sz="1500" i="1" dirty="0">
                <a:latin typeface="Times New Roman" pitchFamily="18" charset="0"/>
                <a:cs typeface="Times New Roman" pitchFamily="18" charset="0"/>
                <a:sym typeface="Symbol"/>
              </a:rPr>
              <a:t> -  </a:t>
            </a:r>
            <a:r>
              <a:rPr lang="en-US" sz="1500" dirty="0">
                <a:latin typeface="Times New Roman" pitchFamily="18" charset="0"/>
                <a:cs typeface="Times New Roman" pitchFamily="18" charset="0"/>
                <a:sym typeface="Symbol"/>
              </a:rPr>
              <a:t>h </a:t>
            </a:r>
            <a:endParaRPr lang="en-US" sz="15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E40C269-0811-D14F-82CE-A02A58C96AAA}"/>
              </a:ext>
            </a:extLst>
          </p:cNvPr>
          <p:cNvSpPr txBox="1"/>
          <p:nvPr/>
        </p:nvSpPr>
        <p:spPr>
          <a:xfrm>
            <a:off x="621188" y="2881905"/>
            <a:ext cx="2815194" cy="2054409"/>
          </a:xfrm>
          <a:prstGeom prst="rect">
            <a:avLst/>
          </a:prstGeom>
          <a:noFill/>
        </p:spPr>
        <p:txBody>
          <a:bodyPr wrap="none" rtlCol="0">
            <a:spAutoFit/>
          </a:bodyPr>
          <a:lstStyle/>
          <a:p>
            <a:pPr algn="ctr">
              <a:spcAft>
                <a:spcPts val="900"/>
              </a:spcAft>
            </a:pPr>
            <a:r>
              <a:rPr lang="en-US" sz="1500" dirty="0">
                <a:solidFill>
                  <a:srgbClr val="2014FF"/>
                </a:solidFill>
                <a:latin typeface="Times New Roman" pitchFamily="18" charset="0"/>
                <a:cs typeface="Times New Roman" pitchFamily="18" charset="0"/>
              </a:rPr>
              <a:t>Balance of Forces:</a:t>
            </a:r>
          </a:p>
          <a:p>
            <a:pPr algn="ctr">
              <a:spcAft>
                <a:spcPts val="900"/>
              </a:spcAft>
            </a:pPr>
            <a:r>
              <a:rPr lang="en-US" sz="1500" dirty="0">
                <a:solidFill>
                  <a:srgbClr val="2014FF"/>
                </a:solidFill>
                <a:latin typeface="Times New Roman" pitchFamily="18" charset="0"/>
                <a:cs typeface="Times New Roman" pitchFamily="18" charset="0"/>
              </a:rPr>
              <a:t>(Euler-Lagrange Equation)</a:t>
            </a:r>
          </a:p>
          <a:p>
            <a:pPr algn="ctr">
              <a:spcAft>
                <a:spcPts val="900"/>
              </a:spcAft>
            </a:pPr>
            <a:r>
              <a:rPr lang="en-US" sz="1500" dirty="0" err="1">
                <a:latin typeface="Times New Roman" pitchFamily="18" charset="0"/>
                <a:cs typeface="Times New Roman" pitchFamily="18" charset="0"/>
              </a:rPr>
              <a:t>dU</a:t>
            </a:r>
            <a:r>
              <a:rPr lang="en-US" sz="1500" dirty="0">
                <a:latin typeface="Times New Roman" pitchFamily="18" charset="0"/>
                <a:cs typeface="Times New Roman" pitchFamily="18" charset="0"/>
              </a:rPr>
              <a:t>[</a:t>
            </a:r>
            <a:r>
              <a:rPr lang="en-US" sz="1500" dirty="0">
                <a:latin typeface="Times New Roman" pitchFamily="18" charset="0"/>
                <a:cs typeface="Times New Roman" pitchFamily="18" charset="0"/>
                <a:sym typeface="Symbol"/>
              </a:rPr>
              <a:t></a:t>
            </a:r>
            <a:r>
              <a:rPr lang="en-US" sz="1500" dirty="0">
                <a:latin typeface="Times New Roman" pitchFamily="18" charset="0"/>
                <a:cs typeface="Times New Roman" pitchFamily="18" charset="0"/>
              </a:rPr>
              <a:t>]/d</a:t>
            </a:r>
            <a:r>
              <a:rPr lang="en-US" sz="1500" dirty="0">
                <a:latin typeface="Times New Roman" pitchFamily="18" charset="0"/>
                <a:cs typeface="Times New Roman" pitchFamily="18" charset="0"/>
                <a:sym typeface="Symbol"/>
              </a:rPr>
              <a:t>  = 0</a:t>
            </a:r>
            <a:r>
              <a:rPr lang="en-US" sz="1500" i="1" dirty="0">
                <a:latin typeface="Times New Roman" pitchFamily="18" charset="0"/>
                <a:cs typeface="Times New Roman" pitchFamily="18" charset="0"/>
              </a:rPr>
              <a:t> = 2</a:t>
            </a:r>
            <a:r>
              <a:rPr lang="en-US" sz="1500" i="1" dirty="0">
                <a:latin typeface="Times New Roman" pitchFamily="18" charset="0"/>
                <a:cs typeface="Times New Roman" pitchFamily="18" charset="0"/>
                <a:sym typeface="Symbol"/>
              </a:rPr>
              <a:t> </a:t>
            </a:r>
            <a:r>
              <a:rPr lang="en-US" sz="1500" dirty="0">
                <a:latin typeface="Times New Roman" pitchFamily="18" charset="0"/>
                <a:cs typeface="Times New Roman" pitchFamily="18" charset="0"/>
                <a:sym typeface="Symbol"/>
              </a:rPr>
              <a:t></a:t>
            </a:r>
            <a:r>
              <a:rPr lang="en-US" sz="1500" i="1" dirty="0">
                <a:latin typeface="Times New Roman" pitchFamily="18" charset="0"/>
                <a:cs typeface="Times New Roman" pitchFamily="18" charset="0"/>
                <a:sym typeface="Symbol"/>
              </a:rPr>
              <a:t> +  4 </a:t>
            </a:r>
            <a:r>
              <a:rPr lang="en-US" sz="1500" dirty="0">
                <a:latin typeface="Times New Roman" pitchFamily="18" charset="0"/>
                <a:cs typeface="Times New Roman" pitchFamily="18" charset="0"/>
                <a:sym typeface="Symbol"/>
              </a:rPr>
              <a:t></a:t>
            </a:r>
            <a:r>
              <a:rPr lang="en-US" sz="1500" baseline="30000" dirty="0">
                <a:latin typeface="Times New Roman" pitchFamily="18" charset="0"/>
                <a:cs typeface="Times New Roman" pitchFamily="18" charset="0"/>
                <a:sym typeface="Symbol"/>
              </a:rPr>
              <a:t>3</a:t>
            </a:r>
            <a:r>
              <a:rPr lang="en-US" sz="1500" i="1" dirty="0">
                <a:latin typeface="Times New Roman" pitchFamily="18" charset="0"/>
                <a:cs typeface="Times New Roman" pitchFamily="18" charset="0"/>
                <a:sym typeface="Symbol"/>
              </a:rPr>
              <a:t> -  </a:t>
            </a:r>
            <a:r>
              <a:rPr lang="en-US" sz="1500" dirty="0">
                <a:latin typeface="Times New Roman" pitchFamily="18" charset="0"/>
                <a:cs typeface="Times New Roman" pitchFamily="18" charset="0"/>
                <a:sym typeface="Symbol"/>
              </a:rPr>
              <a:t>h</a:t>
            </a:r>
          </a:p>
          <a:p>
            <a:pPr algn="ctr">
              <a:spcAft>
                <a:spcPts val="900"/>
              </a:spcAft>
            </a:pPr>
            <a:r>
              <a:rPr lang="en-US" sz="1500" dirty="0">
                <a:latin typeface="Times New Roman" pitchFamily="18" charset="0"/>
                <a:cs typeface="Times New Roman" pitchFamily="18" charset="0"/>
                <a:sym typeface="Symbol"/>
              </a:rPr>
              <a:t>or</a:t>
            </a:r>
          </a:p>
          <a:p>
            <a:pPr algn="ctr">
              <a:spcAft>
                <a:spcPts val="900"/>
              </a:spcAft>
            </a:pPr>
            <a:r>
              <a:rPr lang="en-US" sz="1500" i="1" dirty="0">
                <a:latin typeface="Times New Roman" pitchFamily="18" charset="0"/>
                <a:cs typeface="Times New Roman" pitchFamily="18" charset="0"/>
              </a:rPr>
              <a:t>2</a:t>
            </a:r>
            <a:r>
              <a:rPr lang="en-US" sz="1500" i="1" dirty="0">
                <a:latin typeface="Times New Roman" pitchFamily="18" charset="0"/>
                <a:cs typeface="Times New Roman" pitchFamily="18" charset="0"/>
                <a:sym typeface="Symbol"/>
              </a:rPr>
              <a:t> </a:t>
            </a:r>
            <a:r>
              <a:rPr lang="en-US" sz="1500" dirty="0">
                <a:latin typeface="Times New Roman" pitchFamily="18" charset="0"/>
                <a:cs typeface="Times New Roman" pitchFamily="18" charset="0"/>
                <a:sym typeface="Symbol"/>
              </a:rPr>
              <a:t></a:t>
            </a:r>
            <a:r>
              <a:rPr lang="en-US" sz="1500" i="1" dirty="0">
                <a:latin typeface="Times New Roman" pitchFamily="18" charset="0"/>
                <a:cs typeface="Times New Roman" pitchFamily="18" charset="0"/>
                <a:sym typeface="Symbol"/>
              </a:rPr>
              <a:t> +  4 </a:t>
            </a:r>
            <a:r>
              <a:rPr lang="en-US" sz="1500" dirty="0">
                <a:latin typeface="Times New Roman" pitchFamily="18" charset="0"/>
                <a:cs typeface="Times New Roman" pitchFamily="18" charset="0"/>
                <a:sym typeface="Symbol"/>
              </a:rPr>
              <a:t></a:t>
            </a:r>
            <a:r>
              <a:rPr lang="en-US" sz="1500" baseline="30000" dirty="0">
                <a:latin typeface="Times New Roman" pitchFamily="18" charset="0"/>
                <a:cs typeface="Times New Roman" pitchFamily="18" charset="0"/>
                <a:sym typeface="Symbol"/>
              </a:rPr>
              <a:t>3</a:t>
            </a:r>
            <a:r>
              <a:rPr lang="en-US" sz="1500" i="1" dirty="0">
                <a:latin typeface="Times New Roman" pitchFamily="18" charset="0"/>
                <a:cs typeface="Times New Roman" pitchFamily="18" charset="0"/>
                <a:sym typeface="Symbol"/>
              </a:rPr>
              <a:t> =  </a:t>
            </a:r>
            <a:r>
              <a:rPr lang="en-US" sz="1500" dirty="0">
                <a:latin typeface="Times New Roman" pitchFamily="18" charset="0"/>
                <a:cs typeface="Times New Roman" pitchFamily="18" charset="0"/>
                <a:sym typeface="Symbol"/>
              </a:rPr>
              <a:t>h</a:t>
            </a:r>
          </a:p>
          <a:p>
            <a:pPr algn="ctr">
              <a:spcAft>
                <a:spcPts val="900"/>
              </a:spcAft>
            </a:pPr>
            <a:endParaRPr lang="en-US" sz="1500" dirty="0">
              <a:latin typeface="Times New Roman" pitchFamily="18" charset="0"/>
              <a:cs typeface="Times New Roman" pitchFamily="18" charset="0"/>
            </a:endParaRPr>
          </a:p>
        </p:txBody>
      </p:sp>
      <p:grpSp>
        <p:nvGrpSpPr>
          <p:cNvPr id="67" name="Group 66">
            <a:extLst>
              <a:ext uri="{FF2B5EF4-FFF2-40B4-BE49-F238E27FC236}">
                <a16:creationId xmlns:a16="http://schemas.microsoft.com/office/drawing/2014/main" id="{43260794-C716-F040-AF2D-97F588C46920}"/>
              </a:ext>
            </a:extLst>
          </p:cNvPr>
          <p:cNvGrpSpPr/>
          <p:nvPr/>
        </p:nvGrpSpPr>
        <p:grpSpPr>
          <a:xfrm>
            <a:off x="5912778" y="1131094"/>
            <a:ext cx="1419118" cy="507831"/>
            <a:chOff x="9183384" y="184935"/>
            <a:chExt cx="1892157" cy="677108"/>
          </a:xfrm>
        </p:grpSpPr>
        <p:sp>
          <p:nvSpPr>
            <p:cNvPr id="64" name="Oval 63">
              <a:extLst>
                <a:ext uri="{FF2B5EF4-FFF2-40B4-BE49-F238E27FC236}">
                  <a16:creationId xmlns:a16="http://schemas.microsoft.com/office/drawing/2014/main" id="{F885999F-1714-EF4F-A2E0-DE39910563A7}"/>
                </a:ext>
              </a:extLst>
            </p:cNvPr>
            <p:cNvSpPr>
              <a:spLocks noChangeAspect="1"/>
            </p:cNvSpPr>
            <p:nvPr/>
          </p:nvSpPr>
          <p:spPr>
            <a:xfrm>
              <a:off x="9183384" y="27368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BA91CB18-4F30-F643-A5B8-DE6F78B97250}"/>
                </a:ext>
              </a:extLst>
            </p:cNvPr>
            <p:cNvSpPr>
              <a:spLocks noChangeAspect="1"/>
            </p:cNvSpPr>
            <p:nvPr/>
          </p:nvSpPr>
          <p:spPr>
            <a:xfrm>
              <a:off x="9183384" y="561011"/>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TextBox 65">
              <a:extLst>
                <a:ext uri="{FF2B5EF4-FFF2-40B4-BE49-F238E27FC236}">
                  <a16:creationId xmlns:a16="http://schemas.microsoft.com/office/drawing/2014/main" id="{D755EBDF-5633-6641-8B59-9E76B29A3179}"/>
                </a:ext>
              </a:extLst>
            </p:cNvPr>
            <p:cNvSpPr txBox="1"/>
            <p:nvPr/>
          </p:nvSpPr>
          <p:spPr>
            <a:xfrm>
              <a:off x="9472772" y="184935"/>
              <a:ext cx="1602769" cy="677108"/>
            </a:xfrm>
            <a:prstGeom prst="rect">
              <a:avLst/>
            </a:prstGeom>
            <a:noFill/>
          </p:spPr>
          <p:txBody>
            <a:bodyPr wrap="square" rtlCol="0">
              <a:spAutoFit/>
            </a:bodyPr>
            <a:lstStyle/>
            <a:p>
              <a:r>
                <a:rPr lang="en-US" sz="1350" dirty="0"/>
                <a:t>Stable</a:t>
              </a:r>
            </a:p>
            <a:p>
              <a:r>
                <a:rPr lang="en-US" sz="1350" dirty="0"/>
                <a:t>Metastable</a:t>
              </a:r>
            </a:p>
          </p:txBody>
        </p:sp>
      </p:grpSp>
      <p:pic>
        <p:nvPicPr>
          <p:cNvPr id="3" name="Hysteresis Movie" descr="Hysteresis Movie">
            <a:hlinkClick r:id="" action="ppaction://media"/>
            <a:extLst>
              <a:ext uri="{FF2B5EF4-FFF2-40B4-BE49-F238E27FC236}">
                <a16:creationId xmlns:a16="http://schemas.microsoft.com/office/drawing/2014/main" id="{A11F4B09-9840-874D-BDE7-4CB48D37BA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4080" r="12986"/>
          <a:stretch/>
        </p:blipFill>
        <p:spPr>
          <a:xfrm>
            <a:off x="3715923" y="1694177"/>
            <a:ext cx="5157403" cy="3977640"/>
          </a:xfrm>
          <a:prstGeom prst="rect">
            <a:avLst/>
          </a:prstGeom>
        </p:spPr>
      </p:pic>
      <p:sp>
        <p:nvSpPr>
          <p:cNvPr id="10" name="TextBox 9">
            <a:extLst>
              <a:ext uri="{FF2B5EF4-FFF2-40B4-BE49-F238E27FC236}">
                <a16:creationId xmlns:a16="http://schemas.microsoft.com/office/drawing/2014/main" id="{5DFC0143-1025-B74D-BF33-1F4C86A4EF5E}"/>
              </a:ext>
            </a:extLst>
          </p:cNvPr>
          <p:cNvSpPr txBox="1"/>
          <p:nvPr/>
        </p:nvSpPr>
        <p:spPr>
          <a:xfrm>
            <a:off x="7446242" y="4625941"/>
            <a:ext cx="954282" cy="369332"/>
          </a:xfrm>
          <a:prstGeom prst="rect">
            <a:avLst/>
          </a:prstGeom>
          <a:noFill/>
        </p:spPr>
        <p:txBody>
          <a:bodyPr wrap="square" rtlCol="0">
            <a:spAutoFit/>
          </a:bodyPr>
          <a:lstStyle/>
          <a:p>
            <a:pPr algn="ctr"/>
            <a:r>
              <a:rPr lang="en-US" sz="900" dirty="0"/>
              <a:t>Dashed Line: </a:t>
            </a:r>
          </a:p>
          <a:p>
            <a:pPr algn="ctr"/>
            <a:r>
              <a:rPr lang="en-US" sz="900" dirty="0"/>
              <a:t>Unstable Branch</a:t>
            </a:r>
          </a:p>
        </p:txBody>
      </p:sp>
    </p:spTree>
    <p:extLst>
      <p:ext uri="{BB962C8B-B14F-4D97-AF65-F5344CB8AC3E}">
        <p14:creationId xmlns:p14="http://schemas.microsoft.com/office/powerpoint/2010/main" val="332633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71A805E-E4E5-CC41-9C8A-6C1D8F29FD3E}"/>
              </a:ext>
            </a:extLst>
          </p:cNvPr>
          <p:cNvGrpSpPr/>
          <p:nvPr/>
        </p:nvGrpSpPr>
        <p:grpSpPr>
          <a:xfrm>
            <a:off x="3154746" y="2221480"/>
            <a:ext cx="2959154" cy="2923227"/>
            <a:chOff x="5740161" y="1288029"/>
            <a:chExt cx="3945538" cy="3897636"/>
          </a:xfrm>
        </p:grpSpPr>
        <p:sp>
          <p:nvSpPr>
            <p:cNvPr id="3" name="Freeform 2">
              <a:extLst>
                <a:ext uri="{FF2B5EF4-FFF2-40B4-BE49-F238E27FC236}">
                  <a16:creationId xmlns:a16="http://schemas.microsoft.com/office/drawing/2014/main" id="{A0D2376B-C5C9-1F45-A554-B37D4B867019}"/>
                </a:ext>
              </a:extLst>
            </p:cNvPr>
            <p:cNvSpPr/>
            <p:nvPr/>
          </p:nvSpPr>
          <p:spPr bwMode="auto">
            <a:xfrm rot="5400000" flipV="1">
              <a:off x="8194107" y="1567692"/>
              <a:ext cx="404457" cy="1530174"/>
            </a:xfrm>
            <a:custGeom>
              <a:avLst/>
              <a:gdLst>
                <a:gd name="connsiteX0" fmla="*/ 0 w 197708"/>
                <a:gd name="connsiteY0" fmla="*/ 741406 h 741406"/>
                <a:gd name="connsiteX1" fmla="*/ 49427 w 197708"/>
                <a:gd name="connsiteY1" fmla="*/ 432487 h 741406"/>
                <a:gd name="connsiteX2" fmla="*/ 111211 w 197708"/>
                <a:gd name="connsiteY2" fmla="*/ 234779 h 741406"/>
                <a:gd name="connsiteX3" fmla="*/ 172995 w 197708"/>
                <a:gd name="connsiteY3" fmla="*/ 61784 h 741406"/>
                <a:gd name="connsiteX4" fmla="*/ 197708 w 197708"/>
                <a:gd name="connsiteY4" fmla="*/ 0 h 741406"/>
                <a:gd name="connsiteX5" fmla="*/ 197708 w 197708"/>
                <a:gd name="connsiteY5" fmla="*/ 0 h 741406"/>
                <a:gd name="connsiteX6" fmla="*/ 197708 w 197708"/>
                <a:gd name="connsiteY6" fmla="*/ 0 h 7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08" h="741406">
                  <a:moveTo>
                    <a:pt x="0" y="741406"/>
                  </a:moveTo>
                  <a:cubicBezTo>
                    <a:pt x="15446" y="629165"/>
                    <a:pt x="30892" y="516925"/>
                    <a:pt x="49427" y="432487"/>
                  </a:cubicBezTo>
                  <a:cubicBezTo>
                    <a:pt x="67962" y="348049"/>
                    <a:pt x="90616" y="296563"/>
                    <a:pt x="111211" y="234779"/>
                  </a:cubicBezTo>
                  <a:cubicBezTo>
                    <a:pt x="131806" y="172995"/>
                    <a:pt x="158579" y="100914"/>
                    <a:pt x="172995" y="61784"/>
                  </a:cubicBezTo>
                  <a:cubicBezTo>
                    <a:pt x="187411" y="22654"/>
                    <a:pt x="197708" y="0"/>
                    <a:pt x="197708" y="0"/>
                  </a:cubicBezTo>
                  <a:lnTo>
                    <a:pt x="197708" y="0"/>
                  </a:lnTo>
                  <a:lnTo>
                    <a:pt x="197708" y="0"/>
                  </a:lnTo>
                </a:path>
              </a:pathLst>
            </a:cu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4" name="Freeform 3">
              <a:extLst>
                <a:ext uri="{FF2B5EF4-FFF2-40B4-BE49-F238E27FC236}">
                  <a16:creationId xmlns:a16="http://schemas.microsoft.com/office/drawing/2014/main" id="{E3FEB7CD-2D4A-2C4E-900A-B63647A1FFE3}"/>
                </a:ext>
              </a:extLst>
            </p:cNvPr>
            <p:cNvSpPr/>
            <p:nvPr/>
          </p:nvSpPr>
          <p:spPr bwMode="auto">
            <a:xfrm rot="5400000" flipV="1">
              <a:off x="7248146" y="2456102"/>
              <a:ext cx="300914" cy="458724"/>
            </a:xfrm>
            <a:custGeom>
              <a:avLst/>
              <a:gdLst>
                <a:gd name="connsiteX0" fmla="*/ 0 w 148281"/>
                <a:gd name="connsiteY0" fmla="*/ 222422 h 222422"/>
                <a:gd name="connsiteX1" fmla="*/ 61784 w 148281"/>
                <a:gd name="connsiteY1" fmla="*/ 111211 h 222422"/>
                <a:gd name="connsiteX2" fmla="*/ 111211 w 148281"/>
                <a:gd name="connsiteY2" fmla="*/ 49427 h 222422"/>
                <a:gd name="connsiteX3" fmla="*/ 148281 w 148281"/>
                <a:gd name="connsiteY3" fmla="*/ 0 h 222422"/>
                <a:gd name="connsiteX4" fmla="*/ 148281 w 148281"/>
                <a:gd name="connsiteY4" fmla="*/ 0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81" h="222422">
                  <a:moveTo>
                    <a:pt x="0" y="222422"/>
                  </a:moveTo>
                  <a:cubicBezTo>
                    <a:pt x="21624" y="181232"/>
                    <a:pt x="43249" y="140043"/>
                    <a:pt x="61784" y="111211"/>
                  </a:cubicBezTo>
                  <a:cubicBezTo>
                    <a:pt x="80319" y="82379"/>
                    <a:pt x="96795" y="67962"/>
                    <a:pt x="111211" y="49427"/>
                  </a:cubicBezTo>
                  <a:cubicBezTo>
                    <a:pt x="125627" y="30892"/>
                    <a:pt x="148281" y="0"/>
                    <a:pt x="148281" y="0"/>
                  </a:cubicBezTo>
                  <a:lnTo>
                    <a:pt x="148281" y="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 name="Freeform 4">
              <a:extLst>
                <a:ext uri="{FF2B5EF4-FFF2-40B4-BE49-F238E27FC236}">
                  <a16:creationId xmlns:a16="http://schemas.microsoft.com/office/drawing/2014/main" id="{BB1FDE75-77D1-A04B-83EA-E83A943CBA13}"/>
                </a:ext>
              </a:extLst>
            </p:cNvPr>
            <p:cNvSpPr/>
            <p:nvPr/>
          </p:nvSpPr>
          <p:spPr bwMode="auto">
            <a:xfrm rot="16200000" flipV="1">
              <a:off x="6688488" y="3711303"/>
              <a:ext cx="401220" cy="1530174"/>
            </a:xfrm>
            <a:custGeom>
              <a:avLst/>
              <a:gdLst>
                <a:gd name="connsiteX0" fmla="*/ 0 w 197708"/>
                <a:gd name="connsiteY0" fmla="*/ 741406 h 741406"/>
                <a:gd name="connsiteX1" fmla="*/ 49427 w 197708"/>
                <a:gd name="connsiteY1" fmla="*/ 432487 h 741406"/>
                <a:gd name="connsiteX2" fmla="*/ 111211 w 197708"/>
                <a:gd name="connsiteY2" fmla="*/ 234779 h 741406"/>
                <a:gd name="connsiteX3" fmla="*/ 172995 w 197708"/>
                <a:gd name="connsiteY3" fmla="*/ 61784 h 741406"/>
                <a:gd name="connsiteX4" fmla="*/ 197708 w 197708"/>
                <a:gd name="connsiteY4" fmla="*/ 0 h 741406"/>
                <a:gd name="connsiteX5" fmla="*/ 197708 w 197708"/>
                <a:gd name="connsiteY5" fmla="*/ 0 h 741406"/>
                <a:gd name="connsiteX6" fmla="*/ 197708 w 197708"/>
                <a:gd name="connsiteY6" fmla="*/ 0 h 7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08" h="741406">
                  <a:moveTo>
                    <a:pt x="0" y="741406"/>
                  </a:moveTo>
                  <a:cubicBezTo>
                    <a:pt x="15446" y="629165"/>
                    <a:pt x="30892" y="516925"/>
                    <a:pt x="49427" y="432487"/>
                  </a:cubicBezTo>
                  <a:cubicBezTo>
                    <a:pt x="67962" y="348049"/>
                    <a:pt x="90616" y="296563"/>
                    <a:pt x="111211" y="234779"/>
                  </a:cubicBezTo>
                  <a:cubicBezTo>
                    <a:pt x="131806" y="172995"/>
                    <a:pt x="158579" y="100914"/>
                    <a:pt x="172995" y="61784"/>
                  </a:cubicBezTo>
                  <a:cubicBezTo>
                    <a:pt x="187411" y="22654"/>
                    <a:pt x="197708" y="0"/>
                    <a:pt x="197708" y="0"/>
                  </a:cubicBezTo>
                  <a:lnTo>
                    <a:pt x="197708" y="0"/>
                  </a:lnTo>
                  <a:lnTo>
                    <a:pt x="197708" y="0"/>
                  </a:lnTo>
                </a:path>
              </a:pathLst>
            </a:cu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6" name="Freeform 5">
              <a:extLst>
                <a:ext uri="{FF2B5EF4-FFF2-40B4-BE49-F238E27FC236}">
                  <a16:creationId xmlns:a16="http://schemas.microsoft.com/office/drawing/2014/main" id="{61292421-3F8B-4D4A-9F2D-ED2B864F2C12}"/>
                </a:ext>
              </a:extLst>
            </p:cNvPr>
            <p:cNvSpPr/>
            <p:nvPr/>
          </p:nvSpPr>
          <p:spPr bwMode="auto">
            <a:xfrm rot="16200000" flipV="1">
              <a:off x="7792070" y="3860367"/>
              <a:ext cx="300913" cy="458724"/>
            </a:xfrm>
            <a:custGeom>
              <a:avLst/>
              <a:gdLst>
                <a:gd name="connsiteX0" fmla="*/ 0 w 148281"/>
                <a:gd name="connsiteY0" fmla="*/ 222422 h 222422"/>
                <a:gd name="connsiteX1" fmla="*/ 61784 w 148281"/>
                <a:gd name="connsiteY1" fmla="*/ 111211 h 222422"/>
                <a:gd name="connsiteX2" fmla="*/ 111211 w 148281"/>
                <a:gd name="connsiteY2" fmla="*/ 49427 h 222422"/>
                <a:gd name="connsiteX3" fmla="*/ 148281 w 148281"/>
                <a:gd name="connsiteY3" fmla="*/ 0 h 222422"/>
                <a:gd name="connsiteX4" fmla="*/ 148281 w 148281"/>
                <a:gd name="connsiteY4" fmla="*/ 0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81" h="222422">
                  <a:moveTo>
                    <a:pt x="0" y="222422"/>
                  </a:moveTo>
                  <a:cubicBezTo>
                    <a:pt x="21624" y="181232"/>
                    <a:pt x="43249" y="140043"/>
                    <a:pt x="61784" y="111211"/>
                  </a:cubicBezTo>
                  <a:cubicBezTo>
                    <a:pt x="80319" y="82379"/>
                    <a:pt x="96795" y="67962"/>
                    <a:pt x="111211" y="49427"/>
                  </a:cubicBezTo>
                  <a:cubicBezTo>
                    <a:pt x="125627" y="30892"/>
                    <a:pt x="148281" y="0"/>
                    <a:pt x="148281" y="0"/>
                  </a:cubicBezTo>
                  <a:lnTo>
                    <a:pt x="148281" y="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7" name="Freeform 6">
              <a:extLst>
                <a:ext uri="{FF2B5EF4-FFF2-40B4-BE49-F238E27FC236}">
                  <a16:creationId xmlns:a16="http://schemas.microsoft.com/office/drawing/2014/main" id="{D35CF4AD-9BA4-CC45-A644-78521E259A29}"/>
                </a:ext>
              </a:extLst>
            </p:cNvPr>
            <p:cNvSpPr/>
            <p:nvPr/>
          </p:nvSpPr>
          <p:spPr bwMode="auto">
            <a:xfrm rot="5400000" flipV="1">
              <a:off x="7157842" y="2807681"/>
              <a:ext cx="1045112" cy="1153364"/>
            </a:xfrm>
            <a:custGeom>
              <a:avLst/>
              <a:gdLst>
                <a:gd name="connsiteX0" fmla="*/ 0 w 481913"/>
                <a:gd name="connsiteY0" fmla="*/ 32952 h 558114"/>
                <a:gd name="connsiteX1" fmla="*/ 98854 w 481913"/>
                <a:gd name="connsiteY1" fmla="*/ 20595 h 558114"/>
                <a:gd name="connsiteX2" fmla="*/ 172994 w 481913"/>
                <a:gd name="connsiteY2" fmla="*/ 156520 h 558114"/>
                <a:gd name="connsiteX3" fmla="*/ 259492 w 481913"/>
                <a:gd name="connsiteY3" fmla="*/ 304801 h 558114"/>
                <a:gd name="connsiteX4" fmla="*/ 321275 w 481913"/>
                <a:gd name="connsiteY4" fmla="*/ 490152 h 558114"/>
                <a:gd name="connsiteX5" fmla="*/ 420130 w 481913"/>
                <a:gd name="connsiteY5" fmla="*/ 551936 h 558114"/>
                <a:gd name="connsiteX6" fmla="*/ 481913 w 481913"/>
                <a:gd name="connsiteY6" fmla="*/ 527223 h 558114"/>
                <a:gd name="connsiteX7" fmla="*/ 481913 w 481913"/>
                <a:gd name="connsiteY7" fmla="*/ 527223 h 558114"/>
                <a:gd name="connsiteX0" fmla="*/ 0 w 481913"/>
                <a:gd name="connsiteY0" fmla="*/ 32952 h 558114"/>
                <a:gd name="connsiteX1" fmla="*/ 98854 w 481913"/>
                <a:gd name="connsiteY1" fmla="*/ 20595 h 558114"/>
                <a:gd name="connsiteX2" fmla="*/ 172994 w 481913"/>
                <a:gd name="connsiteY2" fmla="*/ 156520 h 558114"/>
                <a:gd name="connsiteX3" fmla="*/ 259492 w 481913"/>
                <a:gd name="connsiteY3" fmla="*/ 304801 h 558114"/>
                <a:gd name="connsiteX4" fmla="*/ 321275 w 481913"/>
                <a:gd name="connsiteY4" fmla="*/ 490152 h 558114"/>
                <a:gd name="connsiteX5" fmla="*/ 420130 w 481913"/>
                <a:gd name="connsiteY5" fmla="*/ 551936 h 558114"/>
                <a:gd name="connsiteX6" fmla="*/ 481913 w 481913"/>
                <a:gd name="connsiteY6" fmla="*/ 527223 h 558114"/>
                <a:gd name="connsiteX7" fmla="*/ 481913 w 481913"/>
                <a:gd name="connsiteY7" fmla="*/ 527223 h 558114"/>
                <a:gd name="connsiteX0" fmla="*/ 0 w 514479"/>
                <a:gd name="connsiteY0" fmla="*/ 32952 h 558114"/>
                <a:gd name="connsiteX1" fmla="*/ 98854 w 514479"/>
                <a:gd name="connsiteY1" fmla="*/ 20595 h 558114"/>
                <a:gd name="connsiteX2" fmla="*/ 172994 w 514479"/>
                <a:gd name="connsiteY2" fmla="*/ 156520 h 558114"/>
                <a:gd name="connsiteX3" fmla="*/ 259492 w 514479"/>
                <a:gd name="connsiteY3" fmla="*/ 304801 h 558114"/>
                <a:gd name="connsiteX4" fmla="*/ 321275 w 514479"/>
                <a:gd name="connsiteY4" fmla="*/ 490152 h 558114"/>
                <a:gd name="connsiteX5" fmla="*/ 420130 w 514479"/>
                <a:gd name="connsiteY5" fmla="*/ 551936 h 558114"/>
                <a:gd name="connsiteX6" fmla="*/ 481913 w 514479"/>
                <a:gd name="connsiteY6" fmla="*/ 527223 h 558114"/>
                <a:gd name="connsiteX7" fmla="*/ 481913 w 514479"/>
                <a:gd name="connsiteY7" fmla="*/ 527223 h 558114"/>
                <a:gd name="connsiteX0" fmla="*/ 0 w 514479"/>
                <a:gd name="connsiteY0" fmla="*/ 32952 h 558114"/>
                <a:gd name="connsiteX1" fmla="*/ 98854 w 514479"/>
                <a:gd name="connsiteY1" fmla="*/ 20595 h 558114"/>
                <a:gd name="connsiteX2" fmla="*/ 162054 w 514479"/>
                <a:gd name="connsiteY2" fmla="*/ 140559 h 558114"/>
                <a:gd name="connsiteX3" fmla="*/ 172994 w 514479"/>
                <a:gd name="connsiteY3" fmla="*/ 156520 h 558114"/>
                <a:gd name="connsiteX4" fmla="*/ 259492 w 514479"/>
                <a:gd name="connsiteY4" fmla="*/ 304801 h 558114"/>
                <a:gd name="connsiteX5" fmla="*/ 321275 w 514479"/>
                <a:gd name="connsiteY5" fmla="*/ 490152 h 558114"/>
                <a:gd name="connsiteX6" fmla="*/ 420130 w 514479"/>
                <a:gd name="connsiteY6" fmla="*/ 551936 h 558114"/>
                <a:gd name="connsiteX7" fmla="*/ 481913 w 514479"/>
                <a:gd name="connsiteY7" fmla="*/ 527223 h 558114"/>
                <a:gd name="connsiteX8" fmla="*/ 481913 w 514479"/>
                <a:gd name="connsiteY8" fmla="*/ 527223 h 558114"/>
                <a:gd name="connsiteX0" fmla="*/ 0 w 514479"/>
                <a:gd name="connsiteY0" fmla="*/ 32952 h 558114"/>
                <a:gd name="connsiteX1" fmla="*/ 98854 w 514479"/>
                <a:gd name="connsiteY1" fmla="*/ 20595 h 558114"/>
                <a:gd name="connsiteX2" fmla="*/ 140622 w 514479"/>
                <a:gd name="connsiteY2" fmla="*/ 90553 h 558114"/>
                <a:gd name="connsiteX3" fmla="*/ 162054 w 514479"/>
                <a:gd name="connsiteY3" fmla="*/ 140559 h 558114"/>
                <a:gd name="connsiteX4" fmla="*/ 172994 w 514479"/>
                <a:gd name="connsiteY4" fmla="*/ 156520 h 558114"/>
                <a:gd name="connsiteX5" fmla="*/ 259492 w 514479"/>
                <a:gd name="connsiteY5" fmla="*/ 304801 h 558114"/>
                <a:gd name="connsiteX6" fmla="*/ 321275 w 514479"/>
                <a:gd name="connsiteY6" fmla="*/ 490152 h 558114"/>
                <a:gd name="connsiteX7" fmla="*/ 420130 w 514479"/>
                <a:gd name="connsiteY7" fmla="*/ 551936 h 558114"/>
                <a:gd name="connsiteX8" fmla="*/ 481913 w 514479"/>
                <a:gd name="connsiteY8" fmla="*/ 527223 h 558114"/>
                <a:gd name="connsiteX9" fmla="*/ 481913 w 514479"/>
                <a:gd name="connsiteY9"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178722 w 514479"/>
                <a:gd name="connsiteY6" fmla="*/ 154847 h 558114"/>
                <a:gd name="connsiteX7" fmla="*/ 259492 w 514479"/>
                <a:gd name="connsiteY7" fmla="*/ 304801 h 558114"/>
                <a:gd name="connsiteX8" fmla="*/ 321275 w 514479"/>
                <a:gd name="connsiteY8" fmla="*/ 490152 h 558114"/>
                <a:gd name="connsiteX9" fmla="*/ 420130 w 514479"/>
                <a:gd name="connsiteY9" fmla="*/ 551936 h 558114"/>
                <a:gd name="connsiteX10" fmla="*/ 481913 w 514479"/>
                <a:gd name="connsiteY10" fmla="*/ 527223 h 558114"/>
                <a:gd name="connsiteX11" fmla="*/ 481913 w 514479"/>
                <a:gd name="connsiteY11"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178722 w 514479"/>
                <a:gd name="connsiteY6" fmla="*/ 78647 h 558114"/>
                <a:gd name="connsiteX7" fmla="*/ 259492 w 514479"/>
                <a:gd name="connsiteY7" fmla="*/ 304801 h 558114"/>
                <a:gd name="connsiteX8" fmla="*/ 321275 w 514479"/>
                <a:gd name="connsiteY8" fmla="*/ 490152 h 558114"/>
                <a:gd name="connsiteX9" fmla="*/ 420130 w 514479"/>
                <a:gd name="connsiteY9" fmla="*/ 551936 h 558114"/>
                <a:gd name="connsiteX10" fmla="*/ 481913 w 514479"/>
                <a:gd name="connsiteY10" fmla="*/ 527223 h 558114"/>
                <a:gd name="connsiteX11" fmla="*/ 481913 w 514479"/>
                <a:gd name="connsiteY11"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8722 w 514479"/>
                <a:gd name="connsiteY5" fmla="*/ 78647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78722 w 514479"/>
                <a:gd name="connsiteY4" fmla="*/ 78647 h 558114"/>
                <a:gd name="connsiteX5" fmla="*/ 259492 w 514479"/>
                <a:gd name="connsiteY5" fmla="*/ 304801 h 558114"/>
                <a:gd name="connsiteX6" fmla="*/ 321275 w 514479"/>
                <a:gd name="connsiteY6" fmla="*/ 490152 h 558114"/>
                <a:gd name="connsiteX7" fmla="*/ 420130 w 514479"/>
                <a:gd name="connsiteY7" fmla="*/ 551936 h 558114"/>
                <a:gd name="connsiteX8" fmla="*/ 481913 w 514479"/>
                <a:gd name="connsiteY8" fmla="*/ 527223 h 558114"/>
                <a:gd name="connsiteX9" fmla="*/ 481913 w 514479"/>
                <a:gd name="connsiteY9" fmla="*/ 527223 h 558114"/>
                <a:gd name="connsiteX0" fmla="*/ 0 w 514479"/>
                <a:gd name="connsiteY0" fmla="*/ 32952 h 558114"/>
                <a:gd name="connsiteX1" fmla="*/ 98854 w 514479"/>
                <a:gd name="connsiteY1" fmla="*/ 20595 h 558114"/>
                <a:gd name="connsiteX2" fmla="*/ 140622 w 514479"/>
                <a:gd name="connsiteY2" fmla="*/ 90553 h 558114"/>
                <a:gd name="connsiteX3" fmla="*/ 178722 w 514479"/>
                <a:gd name="connsiteY3" fmla="*/ 78647 h 558114"/>
                <a:gd name="connsiteX4" fmla="*/ 259492 w 514479"/>
                <a:gd name="connsiteY4" fmla="*/ 304801 h 558114"/>
                <a:gd name="connsiteX5" fmla="*/ 321275 w 514479"/>
                <a:gd name="connsiteY5" fmla="*/ 490152 h 558114"/>
                <a:gd name="connsiteX6" fmla="*/ 420130 w 514479"/>
                <a:gd name="connsiteY6" fmla="*/ 551936 h 558114"/>
                <a:gd name="connsiteX7" fmla="*/ 481913 w 514479"/>
                <a:gd name="connsiteY7" fmla="*/ 527223 h 558114"/>
                <a:gd name="connsiteX8" fmla="*/ 481913 w 514479"/>
                <a:gd name="connsiteY8" fmla="*/ 527223 h 558114"/>
                <a:gd name="connsiteX0" fmla="*/ 0 w 514479"/>
                <a:gd name="connsiteY0" fmla="*/ 32952 h 558114"/>
                <a:gd name="connsiteX1" fmla="*/ 98854 w 514479"/>
                <a:gd name="connsiteY1" fmla="*/ 20595 h 558114"/>
                <a:gd name="connsiteX2" fmla="*/ 178722 w 514479"/>
                <a:gd name="connsiteY2" fmla="*/ 78647 h 558114"/>
                <a:gd name="connsiteX3" fmla="*/ 259492 w 514479"/>
                <a:gd name="connsiteY3" fmla="*/ 304801 h 558114"/>
                <a:gd name="connsiteX4" fmla="*/ 321275 w 514479"/>
                <a:gd name="connsiteY4" fmla="*/ 490152 h 558114"/>
                <a:gd name="connsiteX5" fmla="*/ 420130 w 514479"/>
                <a:gd name="connsiteY5" fmla="*/ 551936 h 558114"/>
                <a:gd name="connsiteX6" fmla="*/ 481913 w 514479"/>
                <a:gd name="connsiteY6" fmla="*/ 527223 h 558114"/>
                <a:gd name="connsiteX7" fmla="*/ 481913 w 514479"/>
                <a:gd name="connsiteY7" fmla="*/ 527223 h 5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479" h="558114">
                  <a:moveTo>
                    <a:pt x="0" y="32952"/>
                  </a:moveTo>
                  <a:cubicBezTo>
                    <a:pt x="35011" y="16476"/>
                    <a:pt x="70022" y="0"/>
                    <a:pt x="98854" y="20595"/>
                  </a:cubicBezTo>
                  <a:cubicBezTo>
                    <a:pt x="128641" y="28211"/>
                    <a:pt x="151949" y="31279"/>
                    <a:pt x="178722" y="78647"/>
                  </a:cubicBezTo>
                  <a:cubicBezTo>
                    <a:pt x="205495" y="126015"/>
                    <a:pt x="235733" y="236217"/>
                    <a:pt x="259492" y="304801"/>
                  </a:cubicBezTo>
                  <a:cubicBezTo>
                    <a:pt x="283251" y="373385"/>
                    <a:pt x="294502" y="448963"/>
                    <a:pt x="321275" y="490152"/>
                  </a:cubicBezTo>
                  <a:cubicBezTo>
                    <a:pt x="348048" y="531341"/>
                    <a:pt x="393357" y="545758"/>
                    <a:pt x="420130" y="551936"/>
                  </a:cubicBezTo>
                  <a:cubicBezTo>
                    <a:pt x="446903" y="558114"/>
                    <a:pt x="514479" y="555155"/>
                    <a:pt x="481913" y="527223"/>
                  </a:cubicBezTo>
                  <a:lnTo>
                    <a:pt x="481913" y="527223"/>
                  </a:lnTo>
                </a:path>
              </a:pathLst>
            </a:custGeom>
            <a:ln w="28575">
              <a:solidFill>
                <a:srgbClr val="0066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cxnSp>
          <p:nvCxnSpPr>
            <p:cNvPr id="8" name="Straight Connector 7">
              <a:extLst>
                <a:ext uri="{FF2B5EF4-FFF2-40B4-BE49-F238E27FC236}">
                  <a16:creationId xmlns:a16="http://schemas.microsoft.com/office/drawing/2014/main" id="{429929EE-53C3-7248-8698-5EEA781BDAB8}"/>
                </a:ext>
              </a:extLst>
            </p:cNvPr>
            <p:cNvCxnSpPr>
              <a:cxnSpLocks/>
            </p:cNvCxnSpPr>
            <p:nvPr/>
          </p:nvCxnSpPr>
          <p:spPr bwMode="auto">
            <a:xfrm rot="16200000" flipV="1">
              <a:off x="3802055" y="3226135"/>
              <a:ext cx="3882766" cy="6553"/>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6C3B199-1602-7E46-9FDB-50CC31D15B97}"/>
                </a:ext>
              </a:extLst>
            </p:cNvPr>
            <p:cNvSpPr>
              <a:spLocks noChangeAspect="1"/>
            </p:cNvSpPr>
            <p:nvPr/>
          </p:nvSpPr>
          <p:spPr>
            <a:xfrm rot="5400000" flipV="1">
              <a:off x="8143578" y="3732931"/>
              <a:ext cx="186373" cy="188732"/>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62ACE1D7-30C1-6E40-A9CC-85683142FD86}"/>
                </a:ext>
              </a:extLst>
            </p:cNvPr>
            <p:cNvSpPr>
              <a:spLocks noChangeAspect="1"/>
            </p:cNvSpPr>
            <p:nvPr/>
          </p:nvSpPr>
          <p:spPr>
            <a:xfrm rot="5400000" flipV="1">
              <a:off x="7042640" y="2858358"/>
              <a:ext cx="186373" cy="188732"/>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193F175F-6085-9148-BFC1-910671E46FB4}"/>
                </a:ext>
              </a:extLst>
            </p:cNvPr>
            <p:cNvCxnSpPr>
              <a:cxnSpLocks/>
            </p:cNvCxnSpPr>
            <p:nvPr/>
          </p:nvCxnSpPr>
          <p:spPr>
            <a:xfrm rot="5400000" flipV="1">
              <a:off x="6468314" y="3806034"/>
              <a:ext cx="1335024"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2C7002-FED4-0F4F-BAE3-4E18ACE222A0}"/>
                </a:ext>
              </a:extLst>
            </p:cNvPr>
            <p:cNvCxnSpPr>
              <a:cxnSpLocks/>
            </p:cNvCxnSpPr>
            <p:nvPr/>
          </p:nvCxnSpPr>
          <p:spPr>
            <a:xfrm rot="16200000" flipV="1">
              <a:off x="7582316" y="3000819"/>
              <a:ext cx="1371600"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A03C84-B21C-1E4C-8159-4C9D93CA059E}"/>
                </a:ext>
              </a:extLst>
            </p:cNvPr>
            <p:cNvCxnSpPr>
              <a:cxnSpLocks/>
            </p:cNvCxnSpPr>
            <p:nvPr/>
          </p:nvCxnSpPr>
          <p:spPr bwMode="auto">
            <a:xfrm rot="10800000" flipV="1">
              <a:off x="5753777" y="5182428"/>
              <a:ext cx="3931922" cy="3237"/>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 name="Title 29">
            <a:extLst>
              <a:ext uri="{FF2B5EF4-FFF2-40B4-BE49-F238E27FC236}">
                <a16:creationId xmlns:a16="http://schemas.microsoft.com/office/drawing/2014/main" id="{10CAA5F6-29B0-AF47-9C36-760901D2C33D}"/>
              </a:ext>
            </a:extLst>
          </p:cNvPr>
          <p:cNvSpPr>
            <a:spLocks noGrp="1"/>
          </p:cNvSpPr>
          <p:nvPr>
            <p:ph type="title"/>
          </p:nvPr>
        </p:nvSpPr>
        <p:spPr>
          <a:xfrm>
            <a:off x="646914" y="495686"/>
            <a:ext cx="7886700" cy="994172"/>
          </a:xfrm>
        </p:spPr>
        <p:txBody>
          <a:bodyPr>
            <a:normAutofit fontScale="90000"/>
          </a:bodyPr>
          <a:lstStyle/>
          <a:p>
            <a:r>
              <a:rPr lang="en-US" dirty="0"/>
              <a:t>Hysteresis in Nonlinear Systems</a:t>
            </a:r>
            <a:br>
              <a:rPr lang="en-US" dirty="0"/>
            </a:br>
            <a:r>
              <a:rPr lang="en-US" sz="2400" dirty="0"/>
              <a:t>Nomenclature for Phase Transitions</a:t>
            </a:r>
          </a:p>
        </p:txBody>
      </p:sp>
      <p:sp>
        <p:nvSpPr>
          <p:cNvPr id="16" name="TextBox 15">
            <a:extLst>
              <a:ext uri="{FF2B5EF4-FFF2-40B4-BE49-F238E27FC236}">
                <a16:creationId xmlns:a16="http://schemas.microsoft.com/office/drawing/2014/main" id="{CEE0B9DC-E091-744C-BEB3-5C72E333ACDA}"/>
              </a:ext>
            </a:extLst>
          </p:cNvPr>
          <p:cNvSpPr txBox="1"/>
          <p:nvPr/>
        </p:nvSpPr>
        <p:spPr>
          <a:xfrm>
            <a:off x="3657600" y="5208026"/>
            <a:ext cx="2227007" cy="323165"/>
          </a:xfrm>
          <a:prstGeom prst="rect">
            <a:avLst/>
          </a:prstGeom>
          <a:no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External Forcing</a:t>
            </a:r>
          </a:p>
        </p:txBody>
      </p:sp>
      <p:sp>
        <p:nvSpPr>
          <p:cNvPr id="17" name="TextBox 16">
            <a:extLst>
              <a:ext uri="{FF2B5EF4-FFF2-40B4-BE49-F238E27FC236}">
                <a16:creationId xmlns:a16="http://schemas.microsoft.com/office/drawing/2014/main" id="{25F5933F-30B2-AB40-B4A6-2AE8B2402522}"/>
              </a:ext>
            </a:extLst>
          </p:cNvPr>
          <p:cNvSpPr txBox="1"/>
          <p:nvPr/>
        </p:nvSpPr>
        <p:spPr>
          <a:xfrm>
            <a:off x="1163468" y="2641193"/>
            <a:ext cx="2168013" cy="1015663"/>
          </a:xfrm>
          <a:prstGeom prst="rect">
            <a:avLst/>
          </a:prstGeom>
          <a:no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Response Variable</a:t>
            </a:r>
          </a:p>
          <a:p>
            <a:pPr algn="ctr"/>
            <a:r>
              <a:rPr lang="en-US" sz="1500" dirty="0">
                <a:latin typeface="Times New Roman" panose="02020603050405020304" pitchFamily="18" charset="0"/>
                <a:cs typeface="Times New Roman" panose="02020603050405020304" pitchFamily="18" charset="0"/>
              </a:rPr>
              <a:t>Or </a:t>
            </a:r>
          </a:p>
          <a:p>
            <a:pPr algn="ctr"/>
            <a:r>
              <a:rPr lang="en-US" sz="1500" dirty="0">
                <a:latin typeface="Times New Roman" panose="02020603050405020304" pitchFamily="18" charset="0"/>
                <a:cs typeface="Times New Roman" panose="02020603050405020304" pitchFamily="18" charset="0"/>
              </a:rPr>
              <a:t>System State</a:t>
            </a:r>
          </a:p>
          <a:p>
            <a:pPr algn="ctr"/>
            <a:r>
              <a:rPr lang="en-US" sz="1500" dirty="0">
                <a:latin typeface="Times New Roman" panose="02020603050405020304" pitchFamily="18" charset="0"/>
                <a:cs typeface="Times New Roman" panose="02020603050405020304" pitchFamily="18" charset="0"/>
              </a:rPr>
              <a:t>(“</a:t>
            </a:r>
            <a:r>
              <a:rPr lang="en-US" sz="1500" dirty="0">
                <a:solidFill>
                  <a:srgbClr val="2014FF"/>
                </a:solidFill>
                <a:latin typeface="Times New Roman" panose="02020603050405020304" pitchFamily="18" charset="0"/>
                <a:cs typeface="Times New Roman" panose="02020603050405020304" pitchFamily="18" charset="0"/>
              </a:rPr>
              <a:t>Order Parameter</a:t>
            </a:r>
            <a:r>
              <a:rPr lang="en-US" sz="15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2B337EF3-0C1F-2246-9A3D-1ED0A4ADF792}"/>
              </a:ext>
            </a:extLst>
          </p:cNvPr>
          <p:cNvSpPr txBox="1"/>
          <p:nvPr/>
        </p:nvSpPr>
        <p:spPr>
          <a:xfrm>
            <a:off x="3113614" y="2781913"/>
            <a:ext cx="1288640" cy="507831"/>
          </a:xfrm>
          <a:prstGeom prst="rect">
            <a:avLst/>
          </a:prstGeom>
          <a:noFill/>
        </p:spPr>
        <p:txBody>
          <a:bodyPr wrap="square" rtlCol="0">
            <a:spAutoFit/>
          </a:bodyPr>
          <a:lstStyle/>
          <a:p>
            <a:pPr algn="r"/>
            <a:r>
              <a:rPr lang="en-US" sz="1350" dirty="0">
                <a:solidFill>
                  <a:srgbClr val="FF0000"/>
                </a:solidFill>
              </a:rPr>
              <a:t>Metastable State</a:t>
            </a:r>
          </a:p>
        </p:txBody>
      </p:sp>
      <p:sp>
        <p:nvSpPr>
          <p:cNvPr id="20" name="TextBox 19">
            <a:extLst>
              <a:ext uri="{FF2B5EF4-FFF2-40B4-BE49-F238E27FC236}">
                <a16:creationId xmlns:a16="http://schemas.microsoft.com/office/drawing/2014/main" id="{FF0948FA-1A38-4243-A801-F01570034F49}"/>
              </a:ext>
            </a:extLst>
          </p:cNvPr>
          <p:cNvSpPr txBox="1"/>
          <p:nvPr/>
        </p:nvSpPr>
        <p:spPr>
          <a:xfrm>
            <a:off x="236157" y="5453790"/>
            <a:ext cx="3857133" cy="369332"/>
          </a:xfrm>
          <a:prstGeom prst="rect">
            <a:avLst/>
          </a:prstGeom>
          <a:noFill/>
        </p:spPr>
        <p:txBody>
          <a:bodyPr wrap="square" rtlCol="0">
            <a:spAutoFit/>
          </a:bodyPr>
          <a:lstStyle/>
          <a:p>
            <a:r>
              <a:rPr lang="en-US" dirty="0"/>
              <a:t>Also called a bifurcation transition</a:t>
            </a:r>
          </a:p>
        </p:txBody>
      </p:sp>
      <p:sp>
        <p:nvSpPr>
          <p:cNvPr id="21" name="TextBox 20">
            <a:extLst>
              <a:ext uri="{FF2B5EF4-FFF2-40B4-BE49-F238E27FC236}">
                <a16:creationId xmlns:a16="http://schemas.microsoft.com/office/drawing/2014/main" id="{F33494EC-A171-1148-89D0-45B396D9BFB6}"/>
              </a:ext>
            </a:extLst>
          </p:cNvPr>
          <p:cNvSpPr txBox="1"/>
          <p:nvPr/>
        </p:nvSpPr>
        <p:spPr>
          <a:xfrm>
            <a:off x="6188743" y="2125266"/>
            <a:ext cx="2747078" cy="3049553"/>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en-US" sz="1350" dirty="0"/>
              <a:t>System gradually follows the blue-red path in response to the external forcing.</a:t>
            </a:r>
          </a:p>
          <a:p>
            <a:pPr marL="214313" indent="-214313">
              <a:spcAft>
                <a:spcPts val="450"/>
              </a:spcAft>
              <a:buFont typeface="Arial" panose="020B0604020202020204" pitchFamily="34" charset="0"/>
              <a:buChar char="•"/>
            </a:pPr>
            <a:r>
              <a:rPr lang="en-US" sz="1350" dirty="0"/>
              <a:t>System becomes metastable along </a:t>
            </a:r>
            <a:r>
              <a:rPr lang="en-US" sz="1350" dirty="0">
                <a:solidFill>
                  <a:srgbClr val="FF0000"/>
                </a:solidFill>
              </a:rPr>
              <a:t>red dashed lines</a:t>
            </a:r>
          </a:p>
          <a:p>
            <a:pPr marL="214313" indent="-214313">
              <a:spcAft>
                <a:spcPts val="450"/>
              </a:spcAft>
              <a:buFont typeface="Arial" panose="020B0604020202020204" pitchFamily="34" charset="0"/>
              <a:buChar char="•"/>
            </a:pPr>
            <a:r>
              <a:rPr lang="en-US" sz="1350" dirty="0"/>
              <a:t>At Tipping Points (</a:t>
            </a:r>
            <a:r>
              <a:rPr lang="en-US" sz="1350" dirty="0" err="1">
                <a:solidFill>
                  <a:srgbClr val="C00000"/>
                </a:solidFill>
              </a:rPr>
              <a:t>spinodals</a:t>
            </a:r>
            <a:r>
              <a:rPr lang="en-US" sz="1350" dirty="0"/>
              <a:t>), sudden large transitions to a new state will occur indicated by the  </a:t>
            </a:r>
            <a:r>
              <a:rPr lang="en-US" sz="1350" dirty="0">
                <a:solidFill>
                  <a:schemeClr val="accent6">
                    <a:lumMod val="75000"/>
                  </a:schemeClr>
                </a:solidFill>
              </a:rPr>
              <a:t>green dashed arrow</a:t>
            </a:r>
            <a:r>
              <a:rPr lang="en-US" sz="1350" dirty="0">
                <a:solidFill>
                  <a:srgbClr val="00B050"/>
                </a:solidFill>
              </a:rPr>
              <a:t>s</a:t>
            </a:r>
          </a:p>
          <a:p>
            <a:pPr marL="214313" indent="-214313">
              <a:spcAft>
                <a:spcPts val="450"/>
              </a:spcAft>
              <a:buFont typeface="Arial" panose="020B0604020202020204" pitchFamily="34" charset="0"/>
              <a:buChar char="•"/>
            </a:pPr>
            <a:r>
              <a:rPr lang="en-US" sz="1350" dirty="0"/>
              <a:t>System is unstable along the </a:t>
            </a:r>
            <a:r>
              <a:rPr lang="en-US" sz="1350" dirty="0">
                <a:solidFill>
                  <a:schemeClr val="accent6">
                    <a:lumMod val="75000"/>
                  </a:schemeClr>
                </a:solidFill>
              </a:rPr>
              <a:t>green dotted line</a:t>
            </a:r>
          </a:p>
          <a:p>
            <a:pPr marL="214313" indent="-214313">
              <a:spcAft>
                <a:spcPts val="450"/>
              </a:spcAft>
              <a:buFont typeface="Arial" panose="020B0604020202020204" pitchFamily="34" charset="0"/>
              <a:buChar char="•"/>
            </a:pPr>
            <a:r>
              <a:rPr lang="en-US" sz="1350" dirty="0"/>
              <a:t>This is a first order phase transition</a:t>
            </a:r>
          </a:p>
        </p:txBody>
      </p:sp>
      <p:sp>
        <p:nvSpPr>
          <p:cNvPr id="22" name="TextBox 21">
            <a:extLst>
              <a:ext uri="{FF2B5EF4-FFF2-40B4-BE49-F238E27FC236}">
                <a16:creationId xmlns:a16="http://schemas.microsoft.com/office/drawing/2014/main" id="{B6516E93-B15F-DE4F-BA6A-E740CED63C64}"/>
              </a:ext>
            </a:extLst>
          </p:cNvPr>
          <p:cNvSpPr txBox="1"/>
          <p:nvPr/>
        </p:nvSpPr>
        <p:spPr>
          <a:xfrm>
            <a:off x="4758141" y="4443063"/>
            <a:ext cx="1283110" cy="300082"/>
          </a:xfrm>
          <a:prstGeom prst="rect">
            <a:avLst/>
          </a:prstGeom>
          <a:noFill/>
        </p:spPr>
        <p:txBody>
          <a:bodyPr wrap="square" rtlCol="0">
            <a:spAutoFit/>
          </a:bodyPr>
          <a:lstStyle/>
          <a:p>
            <a:r>
              <a:rPr lang="en-US" sz="1350" dirty="0">
                <a:solidFill>
                  <a:srgbClr val="C00000"/>
                </a:solidFill>
              </a:rPr>
              <a:t>Tipping Point</a:t>
            </a:r>
          </a:p>
        </p:txBody>
      </p:sp>
    </p:spTree>
    <p:extLst>
      <p:ext uri="{BB962C8B-B14F-4D97-AF65-F5344CB8AC3E}">
        <p14:creationId xmlns:p14="http://schemas.microsoft.com/office/powerpoint/2010/main" val="258936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90858" y="911116"/>
            <a:ext cx="51581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395419"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00123" y="643467"/>
            <a:ext cx="307028"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644382"/>
            <a:ext cx="289201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D3B116F9-23AC-514A-8DEE-F2E549833EE2}"/>
              </a:ext>
            </a:extLst>
          </p:cNvPr>
          <p:cNvSpPr>
            <a:spLocks noGrp="1"/>
          </p:cNvSpPr>
          <p:nvPr>
            <p:ph type="title"/>
          </p:nvPr>
        </p:nvSpPr>
        <p:spPr>
          <a:xfrm>
            <a:off x="860159" y="998002"/>
            <a:ext cx="2387205" cy="1471959"/>
          </a:xfrm>
        </p:spPr>
        <p:txBody>
          <a:bodyPr vert="horz" lIns="91440" tIns="45720" rIns="91440" bIns="45720" rtlCol="0" anchor="ctr">
            <a:normAutofit/>
          </a:bodyPr>
          <a:lstStyle/>
          <a:p>
            <a:pPr algn="l" defTabSz="914400">
              <a:lnSpc>
                <a:spcPct val="90000"/>
              </a:lnSpc>
            </a:pPr>
            <a:r>
              <a:rPr lang="en-US" sz="2400" kern="1200" dirty="0">
                <a:solidFill>
                  <a:srgbClr val="FFFFFF"/>
                </a:solidFill>
                <a:latin typeface="+mj-lt"/>
                <a:ea typeface="+mj-ea"/>
                <a:cs typeface="+mj-cs"/>
              </a:rPr>
              <a:t>Possible Scenario for a Global Climate Tipping Point </a:t>
            </a:r>
          </a:p>
        </p:txBody>
      </p:sp>
      <p:sp>
        <p:nvSpPr>
          <p:cNvPr id="4" name="TextBox 3">
            <a:extLst>
              <a:ext uri="{FF2B5EF4-FFF2-40B4-BE49-F238E27FC236}">
                <a16:creationId xmlns:a16="http://schemas.microsoft.com/office/drawing/2014/main" id="{F8ADC811-64C0-EF4F-9D73-9792B249F693}"/>
              </a:ext>
            </a:extLst>
          </p:cNvPr>
          <p:cNvSpPr txBox="1"/>
          <p:nvPr/>
        </p:nvSpPr>
        <p:spPr>
          <a:xfrm>
            <a:off x="854726" y="2546161"/>
            <a:ext cx="2400338" cy="2985929"/>
          </a:xfrm>
          <a:prstGeom prst="rect">
            <a:avLst/>
          </a:prstGeom>
        </p:spPr>
        <p:txBody>
          <a:bodyPr vert="horz" lIns="91440" tIns="45720" rIns="91440" bIns="45720" rtlCol="0" anchor="t">
            <a:normAutofit/>
          </a:bodyPr>
          <a:lstStyle/>
          <a:p>
            <a:pPr marL="214313" marR="0"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EFFFF"/>
                </a:solidFill>
                <a:effectLst/>
                <a:uLnTx/>
                <a:uFillTx/>
                <a:latin typeface="Calibri"/>
                <a:ea typeface="+mn-ea"/>
                <a:cs typeface="+mn-cs"/>
              </a:rPr>
              <a:t>Tipping points are first-order phase transitions, also called nucleation transitions</a:t>
            </a:r>
          </a:p>
          <a:p>
            <a:pPr marL="214313" marR="0"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EFFFF"/>
                </a:solidFill>
                <a:effectLst/>
                <a:uLnTx/>
                <a:uFillTx/>
                <a:latin typeface="Calibri"/>
                <a:ea typeface="+mn-ea"/>
                <a:cs typeface="+mn-cs"/>
              </a:rPr>
              <a:t>Nucleation occurs suddenly, not gradually when a critical value of a forcing parameter is reached</a:t>
            </a:r>
          </a:p>
        </p:txBody>
      </p:sp>
      <p:sp>
        <p:nvSpPr>
          <p:cNvPr id="5" name="TextBox 4">
            <a:extLst>
              <a:ext uri="{FF2B5EF4-FFF2-40B4-BE49-F238E27FC236}">
                <a16:creationId xmlns:a16="http://schemas.microsoft.com/office/drawing/2014/main" id="{EDEF1811-D1F8-A341-8C3C-3122BAA72828}"/>
              </a:ext>
            </a:extLst>
          </p:cNvPr>
          <p:cNvSpPr txBox="1"/>
          <p:nvPr/>
        </p:nvSpPr>
        <p:spPr>
          <a:xfrm>
            <a:off x="3969260" y="5648434"/>
            <a:ext cx="45540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a:ea typeface="+mn-ea"/>
                <a:cs typeface="+mn-cs"/>
              </a:rPr>
              <a:t>Main point:  Nucleation transitions are sudden</a:t>
            </a:r>
          </a:p>
        </p:txBody>
      </p:sp>
      <p:pic>
        <p:nvPicPr>
          <p:cNvPr id="6" name="Hysteresis CO2T" descr="Hysteresis CO2T">
            <a:hlinkClick r:id="" action="ppaction://media"/>
            <a:extLst>
              <a:ext uri="{FF2B5EF4-FFF2-40B4-BE49-F238E27FC236}">
                <a16:creationId xmlns:a16="http://schemas.microsoft.com/office/drawing/2014/main" id="{914FE5B5-53C1-5844-823F-87E5F7D6B97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596" r="17354"/>
          <a:stretch/>
        </p:blipFill>
        <p:spPr>
          <a:xfrm>
            <a:off x="3743267" y="1212805"/>
            <a:ext cx="5124308" cy="4114800"/>
          </a:xfrm>
          <a:prstGeom prst="rect">
            <a:avLst/>
          </a:prstGeom>
        </p:spPr>
      </p:pic>
      <p:sp>
        <p:nvSpPr>
          <p:cNvPr id="19" name="TextBox 18">
            <a:extLst>
              <a:ext uri="{FF2B5EF4-FFF2-40B4-BE49-F238E27FC236}">
                <a16:creationId xmlns:a16="http://schemas.microsoft.com/office/drawing/2014/main" id="{6F8DADF3-EF2D-2346-B789-52489BD5A7EE}"/>
              </a:ext>
            </a:extLst>
          </p:cNvPr>
          <p:cNvSpPr txBox="1"/>
          <p:nvPr/>
        </p:nvSpPr>
        <p:spPr>
          <a:xfrm>
            <a:off x="6852060" y="4396366"/>
            <a:ext cx="127237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Dashed Line: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Unstable Branch</a:t>
            </a:r>
          </a:p>
        </p:txBody>
      </p:sp>
      <p:sp>
        <p:nvSpPr>
          <p:cNvPr id="3" name="TextBox 2">
            <a:extLst>
              <a:ext uri="{FF2B5EF4-FFF2-40B4-BE49-F238E27FC236}">
                <a16:creationId xmlns:a16="http://schemas.microsoft.com/office/drawing/2014/main" id="{091E0A0E-92A6-AD0E-7E7D-66910A691D66}"/>
              </a:ext>
            </a:extLst>
          </p:cNvPr>
          <p:cNvSpPr txBox="1"/>
          <p:nvPr/>
        </p:nvSpPr>
        <p:spPr>
          <a:xfrm>
            <a:off x="1148416" y="6291893"/>
            <a:ext cx="7604726" cy="369332"/>
          </a:xfrm>
          <a:prstGeom prst="rect">
            <a:avLst/>
          </a:prstGeom>
          <a:solidFill>
            <a:schemeClr val="accent5">
              <a:lumMod val="20000"/>
              <a:lumOff val="80000"/>
            </a:schemeClr>
          </a:solidFill>
        </p:spPr>
        <p:txBody>
          <a:bodyPr wrap="square" rtlCol="0">
            <a:spAutoFit/>
          </a:bodyPr>
          <a:lstStyle/>
          <a:p>
            <a:pPr algn="ctr"/>
            <a:r>
              <a:rPr lang="en-US" dirty="0">
                <a:solidFill>
                  <a:srgbClr val="C00000"/>
                </a:solidFill>
              </a:rPr>
              <a:t>Main point:  Nucleation transitions happen gradually, then suddenly</a:t>
            </a:r>
          </a:p>
        </p:txBody>
      </p:sp>
    </p:spTree>
    <p:extLst>
      <p:ext uri="{BB962C8B-B14F-4D97-AF65-F5344CB8AC3E}">
        <p14:creationId xmlns:p14="http://schemas.microsoft.com/office/powerpoint/2010/main" val="336472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274638"/>
            <a:ext cx="4191000" cy="1143000"/>
          </a:xfrm>
        </p:spPr>
        <p:txBody>
          <a:bodyPr>
            <a:normAutofit fontScale="90000"/>
          </a:bodyPr>
          <a:lstStyle/>
          <a:p>
            <a:r>
              <a:rPr lang="en-US" dirty="0"/>
              <a:t>Atmospheric Circulation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Atmospheric_circulation</a:t>
            </a:r>
            <a:endParaRPr lang="en-US" sz="1600" dirty="0">
              <a:solidFill>
                <a:srgbClr val="800000"/>
              </a:solidFill>
            </a:endParaRPr>
          </a:p>
        </p:txBody>
      </p:sp>
      <p:sp>
        <p:nvSpPr>
          <p:cNvPr id="6" name="Content Placeholder 5"/>
          <p:cNvSpPr>
            <a:spLocks noGrp="1"/>
          </p:cNvSpPr>
          <p:nvPr>
            <p:ph sz="half" idx="1"/>
          </p:nvPr>
        </p:nvSpPr>
        <p:spPr>
          <a:xfrm>
            <a:off x="457200" y="274638"/>
            <a:ext cx="4038600" cy="6234801"/>
          </a:xfrm>
        </p:spPr>
        <p:txBody>
          <a:bodyPr>
            <a:noAutofit/>
          </a:bodyPr>
          <a:lstStyle/>
          <a:p>
            <a:r>
              <a:rPr lang="en-US" sz="1800" dirty="0"/>
              <a:t>Atmospheric circulation is the large-scale movement of air, and the means (together with the smaller ocean circulation) by which thermal energy is distributed on the surface of the Earth.</a:t>
            </a:r>
          </a:p>
          <a:p>
            <a:r>
              <a:rPr lang="en-US" sz="1800" dirty="0"/>
              <a:t>The large-scale structure of the atmospheric circulation varies from year to year, but the basic climate structure remains fairly constant. </a:t>
            </a:r>
          </a:p>
          <a:p>
            <a:r>
              <a:rPr lang="en-US" sz="1800" dirty="0"/>
              <a:t>As a rule, the "cells" of Earth's atmosphere shift </a:t>
            </a:r>
            <a:r>
              <a:rPr lang="en-US" sz="1800" dirty="0" err="1"/>
              <a:t>polewards</a:t>
            </a:r>
            <a:r>
              <a:rPr lang="en-US" sz="1800" dirty="0"/>
              <a:t> in warmer climates (e.g. </a:t>
            </a:r>
            <a:r>
              <a:rPr lang="en-US" sz="1800" dirty="0" err="1"/>
              <a:t>interglacials</a:t>
            </a:r>
            <a:r>
              <a:rPr lang="en-US" sz="1800" dirty="0"/>
              <a:t> compared to </a:t>
            </a:r>
            <a:r>
              <a:rPr lang="en-US" sz="1800" dirty="0" err="1"/>
              <a:t>glacials</a:t>
            </a:r>
            <a:r>
              <a:rPr lang="en-US" sz="1800" dirty="0"/>
              <a:t>), but remain largely constant even due to continental drift</a:t>
            </a:r>
          </a:p>
          <a:p>
            <a:r>
              <a:rPr lang="en-US" sz="1800" dirty="0"/>
              <a:t>They are, fundamentally, a property of the Earth's size, rotation rate, heating and atmospheric depth, all of which change little. </a:t>
            </a:r>
          </a:p>
          <a:p>
            <a:endParaRPr lang="en-US" sz="1800" dirty="0"/>
          </a:p>
          <a:p>
            <a:endParaRPr lang="en-US" sz="1800" dirty="0"/>
          </a:p>
        </p:txBody>
      </p:sp>
      <p:pic>
        <p:nvPicPr>
          <p:cNvPr id="3" name="Content Placeholder 2" descr="Earth_Global_Circulation.jpg"/>
          <p:cNvPicPr>
            <a:picLocks noGrp="1" noChangeAspect="1"/>
          </p:cNvPicPr>
          <p:nvPr>
            <p:ph sz="half" idx="2"/>
          </p:nvPr>
        </p:nvPicPr>
        <p:blipFill>
          <a:blip r:embed="rId2">
            <a:extLst>
              <a:ext uri="{28A0092B-C50C-407E-A947-70E740481C1C}">
                <a14:useLocalDpi xmlns:a14="http://schemas.microsoft.com/office/drawing/2010/main" val="0"/>
              </a:ext>
            </a:extLst>
          </a:blip>
          <a:srcRect t="-15314" b="-15314"/>
          <a:stretch>
            <a:fillRect/>
          </a:stretch>
        </p:blipFill>
        <p:spPr/>
      </p:pic>
    </p:spTree>
    <p:extLst>
      <p:ext uri="{BB962C8B-B14F-4D97-AF65-F5344CB8AC3E}">
        <p14:creationId xmlns:p14="http://schemas.microsoft.com/office/powerpoint/2010/main" val="3703772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p:txBody>
          <a:bodyPr>
            <a:normAutofit/>
          </a:bodyPr>
          <a:lstStyle/>
          <a:p>
            <a:r>
              <a:rPr lang="en-US" sz="2400" dirty="0"/>
              <a:t>Example: Atlantic Meridian Overturning Circulation (AMOC)</a:t>
            </a:r>
            <a:br>
              <a:rPr lang="en-US" sz="2400" dirty="0"/>
            </a:br>
            <a:r>
              <a:rPr lang="en-US" sz="2400" dirty="0"/>
              <a:t>https://</a:t>
            </a:r>
            <a:r>
              <a:rPr lang="en-US" sz="2400" dirty="0" err="1"/>
              <a:t>esd.copernicus.org</a:t>
            </a:r>
            <a:r>
              <a:rPr lang="en-US" sz="2400" dirty="0"/>
              <a:t>/articles/12/601/2021/</a:t>
            </a:r>
            <a:endParaRPr lang="en-US" sz="2100" dirty="0"/>
          </a:p>
        </p:txBody>
      </p:sp>
      <p:pic>
        <p:nvPicPr>
          <p:cNvPr id="7" name="Content Placeholder 6">
            <a:extLst>
              <a:ext uri="{FF2B5EF4-FFF2-40B4-BE49-F238E27FC236}">
                <a16:creationId xmlns:a16="http://schemas.microsoft.com/office/drawing/2014/main" id="{9033A4CB-976F-3447-A72C-9485C371A9E1}"/>
              </a:ext>
            </a:extLst>
          </p:cNvPr>
          <p:cNvPicPr>
            <a:picLocks noGrp="1" noChangeAspect="1"/>
          </p:cNvPicPr>
          <p:nvPr>
            <p:ph idx="1"/>
          </p:nvPr>
        </p:nvPicPr>
        <p:blipFill>
          <a:blip r:embed="rId2"/>
          <a:stretch>
            <a:fillRect/>
          </a:stretch>
        </p:blipFill>
        <p:spPr>
          <a:xfrm>
            <a:off x="628650" y="2587034"/>
            <a:ext cx="7886700" cy="2542373"/>
          </a:xfrm>
        </p:spPr>
      </p:pic>
    </p:spTree>
    <p:extLst>
      <p:ext uri="{BB962C8B-B14F-4D97-AF65-F5344CB8AC3E}">
        <p14:creationId xmlns:p14="http://schemas.microsoft.com/office/powerpoint/2010/main" val="4161158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p:txBody>
          <a:bodyPr>
            <a:normAutofit/>
          </a:bodyPr>
          <a:lstStyle/>
          <a:p>
            <a:r>
              <a:rPr lang="en-US" sz="2400" dirty="0"/>
              <a:t>Example: Atlantic Meridian Overturning Circulation (AMOC)</a:t>
            </a:r>
            <a:br>
              <a:rPr lang="en-US" sz="2400" dirty="0"/>
            </a:br>
            <a:r>
              <a:rPr lang="en-US" sz="2100" dirty="0"/>
              <a:t>https://</a:t>
            </a:r>
            <a:r>
              <a:rPr lang="en-US" sz="2100" dirty="0" err="1"/>
              <a:t>www.pnas.org</a:t>
            </a:r>
            <a:r>
              <a:rPr lang="en-US" sz="2100" dirty="0"/>
              <a:t>/content/118/9/e2017989118</a:t>
            </a:r>
          </a:p>
        </p:txBody>
      </p:sp>
      <p:pic>
        <p:nvPicPr>
          <p:cNvPr id="5" name="Content Placeholder 4" descr="Chart&#10;&#10;Description automatically generated">
            <a:extLst>
              <a:ext uri="{FF2B5EF4-FFF2-40B4-BE49-F238E27FC236}">
                <a16:creationId xmlns:a16="http://schemas.microsoft.com/office/drawing/2014/main" id="{25563BC0-9AAC-F745-95B2-F5BA7EE3F31A}"/>
              </a:ext>
            </a:extLst>
          </p:cNvPr>
          <p:cNvPicPr>
            <a:picLocks noGrp="1" noChangeAspect="1"/>
          </p:cNvPicPr>
          <p:nvPr>
            <p:ph idx="1"/>
          </p:nvPr>
        </p:nvPicPr>
        <p:blipFill>
          <a:blip r:embed="rId2"/>
          <a:stretch>
            <a:fillRect/>
          </a:stretch>
        </p:blipFill>
        <p:spPr>
          <a:xfrm>
            <a:off x="1918699" y="2265035"/>
            <a:ext cx="4600843" cy="3461872"/>
          </a:xfrm>
        </p:spPr>
      </p:pic>
      <p:sp>
        <p:nvSpPr>
          <p:cNvPr id="3" name="TextBox 2">
            <a:extLst>
              <a:ext uri="{FF2B5EF4-FFF2-40B4-BE49-F238E27FC236}">
                <a16:creationId xmlns:a16="http://schemas.microsoft.com/office/drawing/2014/main" id="{B3A57B3E-05F1-654A-85E0-38CD208DCF88}"/>
              </a:ext>
            </a:extLst>
          </p:cNvPr>
          <p:cNvSpPr txBox="1"/>
          <p:nvPr/>
        </p:nvSpPr>
        <p:spPr>
          <a:xfrm>
            <a:off x="6771443" y="3786882"/>
            <a:ext cx="2170591" cy="830997"/>
          </a:xfrm>
          <a:prstGeom prst="rect">
            <a:avLst/>
          </a:prstGeom>
          <a:noFill/>
        </p:spPr>
        <p:txBody>
          <a:bodyPr wrap="square" rtlCol="0">
            <a:spAutoFit/>
          </a:bodyPr>
          <a:lstStyle/>
          <a:p>
            <a:pPr algn="ctr"/>
            <a:r>
              <a:rPr lang="en-US" sz="1600" dirty="0">
                <a:solidFill>
                  <a:srgbClr val="0F2EFF"/>
                </a:solidFill>
              </a:rPr>
              <a:t>Simulations from General Circulation Models</a:t>
            </a:r>
          </a:p>
        </p:txBody>
      </p:sp>
    </p:spTree>
    <p:extLst>
      <p:ext uri="{BB962C8B-B14F-4D97-AF65-F5344CB8AC3E}">
        <p14:creationId xmlns:p14="http://schemas.microsoft.com/office/powerpoint/2010/main" val="3145757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71A805E-E4E5-CC41-9C8A-6C1D8F29FD3E}"/>
              </a:ext>
            </a:extLst>
          </p:cNvPr>
          <p:cNvGrpSpPr/>
          <p:nvPr/>
        </p:nvGrpSpPr>
        <p:grpSpPr>
          <a:xfrm>
            <a:off x="3154746" y="2221480"/>
            <a:ext cx="2959154" cy="2923227"/>
            <a:chOff x="5740161" y="1288029"/>
            <a:chExt cx="3945538" cy="3897636"/>
          </a:xfrm>
        </p:grpSpPr>
        <p:sp>
          <p:nvSpPr>
            <p:cNvPr id="3" name="Freeform 2">
              <a:extLst>
                <a:ext uri="{FF2B5EF4-FFF2-40B4-BE49-F238E27FC236}">
                  <a16:creationId xmlns:a16="http://schemas.microsoft.com/office/drawing/2014/main" id="{A0D2376B-C5C9-1F45-A554-B37D4B867019}"/>
                </a:ext>
              </a:extLst>
            </p:cNvPr>
            <p:cNvSpPr/>
            <p:nvPr/>
          </p:nvSpPr>
          <p:spPr bwMode="auto">
            <a:xfrm rot="5400000" flipV="1">
              <a:off x="8194107" y="1567692"/>
              <a:ext cx="404457" cy="1530174"/>
            </a:xfrm>
            <a:custGeom>
              <a:avLst/>
              <a:gdLst>
                <a:gd name="connsiteX0" fmla="*/ 0 w 197708"/>
                <a:gd name="connsiteY0" fmla="*/ 741406 h 741406"/>
                <a:gd name="connsiteX1" fmla="*/ 49427 w 197708"/>
                <a:gd name="connsiteY1" fmla="*/ 432487 h 741406"/>
                <a:gd name="connsiteX2" fmla="*/ 111211 w 197708"/>
                <a:gd name="connsiteY2" fmla="*/ 234779 h 741406"/>
                <a:gd name="connsiteX3" fmla="*/ 172995 w 197708"/>
                <a:gd name="connsiteY3" fmla="*/ 61784 h 741406"/>
                <a:gd name="connsiteX4" fmla="*/ 197708 w 197708"/>
                <a:gd name="connsiteY4" fmla="*/ 0 h 741406"/>
                <a:gd name="connsiteX5" fmla="*/ 197708 w 197708"/>
                <a:gd name="connsiteY5" fmla="*/ 0 h 741406"/>
                <a:gd name="connsiteX6" fmla="*/ 197708 w 197708"/>
                <a:gd name="connsiteY6" fmla="*/ 0 h 7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08" h="741406">
                  <a:moveTo>
                    <a:pt x="0" y="741406"/>
                  </a:moveTo>
                  <a:cubicBezTo>
                    <a:pt x="15446" y="629165"/>
                    <a:pt x="30892" y="516925"/>
                    <a:pt x="49427" y="432487"/>
                  </a:cubicBezTo>
                  <a:cubicBezTo>
                    <a:pt x="67962" y="348049"/>
                    <a:pt x="90616" y="296563"/>
                    <a:pt x="111211" y="234779"/>
                  </a:cubicBezTo>
                  <a:cubicBezTo>
                    <a:pt x="131806" y="172995"/>
                    <a:pt x="158579" y="100914"/>
                    <a:pt x="172995" y="61784"/>
                  </a:cubicBezTo>
                  <a:cubicBezTo>
                    <a:pt x="187411" y="22654"/>
                    <a:pt x="197708" y="0"/>
                    <a:pt x="197708" y="0"/>
                  </a:cubicBezTo>
                  <a:lnTo>
                    <a:pt x="197708" y="0"/>
                  </a:lnTo>
                  <a:lnTo>
                    <a:pt x="197708" y="0"/>
                  </a:lnTo>
                </a:path>
              </a:pathLst>
            </a:cu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4" name="Freeform 3">
              <a:extLst>
                <a:ext uri="{FF2B5EF4-FFF2-40B4-BE49-F238E27FC236}">
                  <a16:creationId xmlns:a16="http://schemas.microsoft.com/office/drawing/2014/main" id="{E3FEB7CD-2D4A-2C4E-900A-B63647A1FFE3}"/>
                </a:ext>
              </a:extLst>
            </p:cNvPr>
            <p:cNvSpPr/>
            <p:nvPr/>
          </p:nvSpPr>
          <p:spPr bwMode="auto">
            <a:xfrm rot="5400000" flipV="1">
              <a:off x="7248146" y="2456102"/>
              <a:ext cx="300914" cy="458724"/>
            </a:xfrm>
            <a:custGeom>
              <a:avLst/>
              <a:gdLst>
                <a:gd name="connsiteX0" fmla="*/ 0 w 148281"/>
                <a:gd name="connsiteY0" fmla="*/ 222422 h 222422"/>
                <a:gd name="connsiteX1" fmla="*/ 61784 w 148281"/>
                <a:gd name="connsiteY1" fmla="*/ 111211 h 222422"/>
                <a:gd name="connsiteX2" fmla="*/ 111211 w 148281"/>
                <a:gd name="connsiteY2" fmla="*/ 49427 h 222422"/>
                <a:gd name="connsiteX3" fmla="*/ 148281 w 148281"/>
                <a:gd name="connsiteY3" fmla="*/ 0 h 222422"/>
                <a:gd name="connsiteX4" fmla="*/ 148281 w 148281"/>
                <a:gd name="connsiteY4" fmla="*/ 0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81" h="222422">
                  <a:moveTo>
                    <a:pt x="0" y="222422"/>
                  </a:moveTo>
                  <a:cubicBezTo>
                    <a:pt x="21624" y="181232"/>
                    <a:pt x="43249" y="140043"/>
                    <a:pt x="61784" y="111211"/>
                  </a:cubicBezTo>
                  <a:cubicBezTo>
                    <a:pt x="80319" y="82379"/>
                    <a:pt x="96795" y="67962"/>
                    <a:pt x="111211" y="49427"/>
                  </a:cubicBezTo>
                  <a:cubicBezTo>
                    <a:pt x="125627" y="30892"/>
                    <a:pt x="148281" y="0"/>
                    <a:pt x="148281" y="0"/>
                  </a:cubicBezTo>
                  <a:lnTo>
                    <a:pt x="148281" y="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 name="Freeform 4">
              <a:extLst>
                <a:ext uri="{FF2B5EF4-FFF2-40B4-BE49-F238E27FC236}">
                  <a16:creationId xmlns:a16="http://schemas.microsoft.com/office/drawing/2014/main" id="{BB1FDE75-77D1-A04B-83EA-E83A943CBA13}"/>
                </a:ext>
              </a:extLst>
            </p:cNvPr>
            <p:cNvSpPr/>
            <p:nvPr/>
          </p:nvSpPr>
          <p:spPr bwMode="auto">
            <a:xfrm rot="16200000" flipV="1">
              <a:off x="6688488" y="3711303"/>
              <a:ext cx="401220" cy="1530174"/>
            </a:xfrm>
            <a:custGeom>
              <a:avLst/>
              <a:gdLst>
                <a:gd name="connsiteX0" fmla="*/ 0 w 197708"/>
                <a:gd name="connsiteY0" fmla="*/ 741406 h 741406"/>
                <a:gd name="connsiteX1" fmla="*/ 49427 w 197708"/>
                <a:gd name="connsiteY1" fmla="*/ 432487 h 741406"/>
                <a:gd name="connsiteX2" fmla="*/ 111211 w 197708"/>
                <a:gd name="connsiteY2" fmla="*/ 234779 h 741406"/>
                <a:gd name="connsiteX3" fmla="*/ 172995 w 197708"/>
                <a:gd name="connsiteY3" fmla="*/ 61784 h 741406"/>
                <a:gd name="connsiteX4" fmla="*/ 197708 w 197708"/>
                <a:gd name="connsiteY4" fmla="*/ 0 h 741406"/>
                <a:gd name="connsiteX5" fmla="*/ 197708 w 197708"/>
                <a:gd name="connsiteY5" fmla="*/ 0 h 741406"/>
                <a:gd name="connsiteX6" fmla="*/ 197708 w 197708"/>
                <a:gd name="connsiteY6" fmla="*/ 0 h 7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08" h="741406">
                  <a:moveTo>
                    <a:pt x="0" y="741406"/>
                  </a:moveTo>
                  <a:cubicBezTo>
                    <a:pt x="15446" y="629165"/>
                    <a:pt x="30892" y="516925"/>
                    <a:pt x="49427" y="432487"/>
                  </a:cubicBezTo>
                  <a:cubicBezTo>
                    <a:pt x="67962" y="348049"/>
                    <a:pt x="90616" y="296563"/>
                    <a:pt x="111211" y="234779"/>
                  </a:cubicBezTo>
                  <a:cubicBezTo>
                    <a:pt x="131806" y="172995"/>
                    <a:pt x="158579" y="100914"/>
                    <a:pt x="172995" y="61784"/>
                  </a:cubicBezTo>
                  <a:cubicBezTo>
                    <a:pt x="187411" y="22654"/>
                    <a:pt x="197708" y="0"/>
                    <a:pt x="197708" y="0"/>
                  </a:cubicBezTo>
                  <a:lnTo>
                    <a:pt x="197708" y="0"/>
                  </a:lnTo>
                  <a:lnTo>
                    <a:pt x="197708" y="0"/>
                  </a:lnTo>
                </a:path>
              </a:pathLst>
            </a:cu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6" name="Freeform 5">
              <a:extLst>
                <a:ext uri="{FF2B5EF4-FFF2-40B4-BE49-F238E27FC236}">
                  <a16:creationId xmlns:a16="http://schemas.microsoft.com/office/drawing/2014/main" id="{61292421-3F8B-4D4A-9F2D-ED2B864F2C12}"/>
                </a:ext>
              </a:extLst>
            </p:cNvPr>
            <p:cNvSpPr/>
            <p:nvPr/>
          </p:nvSpPr>
          <p:spPr bwMode="auto">
            <a:xfrm rot="16200000" flipV="1">
              <a:off x="7792070" y="3860367"/>
              <a:ext cx="300913" cy="458724"/>
            </a:xfrm>
            <a:custGeom>
              <a:avLst/>
              <a:gdLst>
                <a:gd name="connsiteX0" fmla="*/ 0 w 148281"/>
                <a:gd name="connsiteY0" fmla="*/ 222422 h 222422"/>
                <a:gd name="connsiteX1" fmla="*/ 61784 w 148281"/>
                <a:gd name="connsiteY1" fmla="*/ 111211 h 222422"/>
                <a:gd name="connsiteX2" fmla="*/ 111211 w 148281"/>
                <a:gd name="connsiteY2" fmla="*/ 49427 h 222422"/>
                <a:gd name="connsiteX3" fmla="*/ 148281 w 148281"/>
                <a:gd name="connsiteY3" fmla="*/ 0 h 222422"/>
                <a:gd name="connsiteX4" fmla="*/ 148281 w 148281"/>
                <a:gd name="connsiteY4" fmla="*/ 0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81" h="222422">
                  <a:moveTo>
                    <a:pt x="0" y="222422"/>
                  </a:moveTo>
                  <a:cubicBezTo>
                    <a:pt x="21624" y="181232"/>
                    <a:pt x="43249" y="140043"/>
                    <a:pt x="61784" y="111211"/>
                  </a:cubicBezTo>
                  <a:cubicBezTo>
                    <a:pt x="80319" y="82379"/>
                    <a:pt x="96795" y="67962"/>
                    <a:pt x="111211" y="49427"/>
                  </a:cubicBezTo>
                  <a:cubicBezTo>
                    <a:pt x="125627" y="30892"/>
                    <a:pt x="148281" y="0"/>
                    <a:pt x="148281" y="0"/>
                  </a:cubicBezTo>
                  <a:lnTo>
                    <a:pt x="148281" y="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7" name="Freeform 6">
              <a:extLst>
                <a:ext uri="{FF2B5EF4-FFF2-40B4-BE49-F238E27FC236}">
                  <a16:creationId xmlns:a16="http://schemas.microsoft.com/office/drawing/2014/main" id="{D35CF4AD-9BA4-CC45-A644-78521E259A29}"/>
                </a:ext>
              </a:extLst>
            </p:cNvPr>
            <p:cNvSpPr/>
            <p:nvPr/>
          </p:nvSpPr>
          <p:spPr bwMode="auto">
            <a:xfrm rot="5400000" flipV="1">
              <a:off x="7157842" y="2807681"/>
              <a:ext cx="1045112" cy="1153364"/>
            </a:xfrm>
            <a:custGeom>
              <a:avLst/>
              <a:gdLst>
                <a:gd name="connsiteX0" fmla="*/ 0 w 481913"/>
                <a:gd name="connsiteY0" fmla="*/ 32952 h 558114"/>
                <a:gd name="connsiteX1" fmla="*/ 98854 w 481913"/>
                <a:gd name="connsiteY1" fmla="*/ 20595 h 558114"/>
                <a:gd name="connsiteX2" fmla="*/ 172994 w 481913"/>
                <a:gd name="connsiteY2" fmla="*/ 156520 h 558114"/>
                <a:gd name="connsiteX3" fmla="*/ 259492 w 481913"/>
                <a:gd name="connsiteY3" fmla="*/ 304801 h 558114"/>
                <a:gd name="connsiteX4" fmla="*/ 321275 w 481913"/>
                <a:gd name="connsiteY4" fmla="*/ 490152 h 558114"/>
                <a:gd name="connsiteX5" fmla="*/ 420130 w 481913"/>
                <a:gd name="connsiteY5" fmla="*/ 551936 h 558114"/>
                <a:gd name="connsiteX6" fmla="*/ 481913 w 481913"/>
                <a:gd name="connsiteY6" fmla="*/ 527223 h 558114"/>
                <a:gd name="connsiteX7" fmla="*/ 481913 w 481913"/>
                <a:gd name="connsiteY7" fmla="*/ 527223 h 558114"/>
                <a:gd name="connsiteX0" fmla="*/ 0 w 481913"/>
                <a:gd name="connsiteY0" fmla="*/ 32952 h 558114"/>
                <a:gd name="connsiteX1" fmla="*/ 98854 w 481913"/>
                <a:gd name="connsiteY1" fmla="*/ 20595 h 558114"/>
                <a:gd name="connsiteX2" fmla="*/ 172994 w 481913"/>
                <a:gd name="connsiteY2" fmla="*/ 156520 h 558114"/>
                <a:gd name="connsiteX3" fmla="*/ 259492 w 481913"/>
                <a:gd name="connsiteY3" fmla="*/ 304801 h 558114"/>
                <a:gd name="connsiteX4" fmla="*/ 321275 w 481913"/>
                <a:gd name="connsiteY4" fmla="*/ 490152 h 558114"/>
                <a:gd name="connsiteX5" fmla="*/ 420130 w 481913"/>
                <a:gd name="connsiteY5" fmla="*/ 551936 h 558114"/>
                <a:gd name="connsiteX6" fmla="*/ 481913 w 481913"/>
                <a:gd name="connsiteY6" fmla="*/ 527223 h 558114"/>
                <a:gd name="connsiteX7" fmla="*/ 481913 w 481913"/>
                <a:gd name="connsiteY7" fmla="*/ 527223 h 558114"/>
                <a:gd name="connsiteX0" fmla="*/ 0 w 514479"/>
                <a:gd name="connsiteY0" fmla="*/ 32952 h 558114"/>
                <a:gd name="connsiteX1" fmla="*/ 98854 w 514479"/>
                <a:gd name="connsiteY1" fmla="*/ 20595 h 558114"/>
                <a:gd name="connsiteX2" fmla="*/ 172994 w 514479"/>
                <a:gd name="connsiteY2" fmla="*/ 156520 h 558114"/>
                <a:gd name="connsiteX3" fmla="*/ 259492 w 514479"/>
                <a:gd name="connsiteY3" fmla="*/ 304801 h 558114"/>
                <a:gd name="connsiteX4" fmla="*/ 321275 w 514479"/>
                <a:gd name="connsiteY4" fmla="*/ 490152 h 558114"/>
                <a:gd name="connsiteX5" fmla="*/ 420130 w 514479"/>
                <a:gd name="connsiteY5" fmla="*/ 551936 h 558114"/>
                <a:gd name="connsiteX6" fmla="*/ 481913 w 514479"/>
                <a:gd name="connsiteY6" fmla="*/ 527223 h 558114"/>
                <a:gd name="connsiteX7" fmla="*/ 481913 w 514479"/>
                <a:gd name="connsiteY7" fmla="*/ 527223 h 558114"/>
                <a:gd name="connsiteX0" fmla="*/ 0 w 514479"/>
                <a:gd name="connsiteY0" fmla="*/ 32952 h 558114"/>
                <a:gd name="connsiteX1" fmla="*/ 98854 w 514479"/>
                <a:gd name="connsiteY1" fmla="*/ 20595 h 558114"/>
                <a:gd name="connsiteX2" fmla="*/ 162054 w 514479"/>
                <a:gd name="connsiteY2" fmla="*/ 140559 h 558114"/>
                <a:gd name="connsiteX3" fmla="*/ 172994 w 514479"/>
                <a:gd name="connsiteY3" fmla="*/ 156520 h 558114"/>
                <a:gd name="connsiteX4" fmla="*/ 259492 w 514479"/>
                <a:gd name="connsiteY4" fmla="*/ 304801 h 558114"/>
                <a:gd name="connsiteX5" fmla="*/ 321275 w 514479"/>
                <a:gd name="connsiteY5" fmla="*/ 490152 h 558114"/>
                <a:gd name="connsiteX6" fmla="*/ 420130 w 514479"/>
                <a:gd name="connsiteY6" fmla="*/ 551936 h 558114"/>
                <a:gd name="connsiteX7" fmla="*/ 481913 w 514479"/>
                <a:gd name="connsiteY7" fmla="*/ 527223 h 558114"/>
                <a:gd name="connsiteX8" fmla="*/ 481913 w 514479"/>
                <a:gd name="connsiteY8" fmla="*/ 527223 h 558114"/>
                <a:gd name="connsiteX0" fmla="*/ 0 w 514479"/>
                <a:gd name="connsiteY0" fmla="*/ 32952 h 558114"/>
                <a:gd name="connsiteX1" fmla="*/ 98854 w 514479"/>
                <a:gd name="connsiteY1" fmla="*/ 20595 h 558114"/>
                <a:gd name="connsiteX2" fmla="*/ 140622 w 514479"/>
                <a:gd name="connsiteY2" fmla="*/ 90553 h 558114"/>
                <a:gd name="connsiteX3" fmla="*/ 162054 w 514479"/>
                <a:gd name="connsiteY3" fmla="*/ 140559 h 558114"/>
                <a:gd name="connsiteX4" fmla="*/ 172994 w 514479"/>
                <a:gd name="connsiteY4" fmla="*/ 156520 h 558114"/>
                <a:gd name="connsiteX5" fmla="*/ 259492 w 514479"/>
                <a:gd name="connsiteY5" fmla="*/ 304801 h 558114"/>
                <a:gd name="connsiteX6" fmla="*/ 321275 w 514479"/>
                <a:gd name="connsiteY6" fmla="*/ 490152 h 558114"/>
                <a:gd name="connsiteX7" fmla="*/ 420130 w 514479"/>
                <a:gd name="connsiteY7" fmla="*/ 551936 h 558114"/>
                <a:gd name="connsiteX8" fmla="*/ 481913 w 514479"/>
                <a:gd name="connsiteY8" fmla="*/ 527223 h 558114"/>
                <a:gd name="connsiteX9" fmla="*/ 481913 w 514479"/>
                <a:gd name="connsiteY9"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178722 w 514479"/>
                <a:gd name="connsiteY6" fmla="*/ 154847 h 558114"/>
                <a:gd name="connsiteX7" fmla="*/ 259492 w 514479"/>
                <a:gd name="connsiteY7" fmla="*/ 304801 h 558114"/>
                <a:gd name="connsiteX8" fmla="*/ 321275 w 514479"/>
                <a:gd name="connsiteY8" fmla="*/ 490152 h 558114"/>
                <a:gd name="connsiteX9" fmla="*/ 420130 w 514479"/>
                <a:gd name="connsiteY9" fmla="*/ 551936 h 558114"/>
                <a:gd name="connsiteX10" fmla="*/ 481913 w 514479"/>
                <a:gd name="connsiteY10" fmla="*/ 527223 h 558114"/>
                <a:gd name="connsiteX11" fmla="*/ 481913 w 514479"/>
                <a:gd name="connsiteY11"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178722 w 514479"/>
                <a:gd name="connsiteY6" fmla="*/ 78647 h 558114"/>
                <a:gd name="connsiteX7" fmla="*/ 259492 w 514479"/>
                <a:gd name="connsiteY7" fmla="*/ 304801 h 558114"/>
                <a:gd name="connsiteX8" fmla="*/ 321275 w 514479"/>
                <a:gd name="connsiteY8" fmla="*/ 490152 h 558114"/>
                <a:gd name="connsiteX9" fmla="*/ 420130 w 514479"/>
                <a:gd name="connsiteY9" fmla="*/ 551936 h 558114"/>
                <a:gd name="connsiteX10" fmla="*/ 481913 w 514479"/>
                <a:gd name="connsiteY10" fmla="*/ 527223 h 558114"/>
                <a:gd name="connsiteX11" fmla="*/ 481913 w 514479"/>
                <a:gd name="connsiteY11"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8722 w 514479"/>
                <a:gd name="connsiteY5" fmla="*/ 78647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78722 w 514479"/>
                <a:gd name="connsiteY4" fmla="*/ 78647 h 558114"/>
                <a:gd name="connsiteX5" fmla="*/ 259492 w 514479"/>
                <a:gd name="connsiteY5" fmla="*/ 304801 h 558114"/>
                <a:gd name="connsiteX6" fmla="*/ 321275 w 514479"/>
                <a:gd name="connsiteY6" fmla="*/ 490152 h 558114"/>
                <a:gd name="connsiteX7" fmla="*/ 420130 w 514479"/>
                <a:gd name="connsiteY7" fmla="*/ 551936 h 558114"/>
                <a:gd name="connsiteX8" fmla="*/ 481913 w 514479"/>
                <a:gd name="connsiteY8" fmla="*/ 527223 h 558114"/>
                <a:gd name="connsiteX9" fmla="*/ 481913 w 514479"/>
                <a:gd name="connsiteY9" fmla="*/ 527223 h 558114"/>
                <a:gd name="connsiteX0" fmla="*/ 0 w 514479"/>
                <a:gd name="connsiteY0" fmla="*/ 32952 h 558114"/>
                <a:gd name="connsiteX1" fmla="*/ 98854 w 514479"/>
                <a:gd name="connsiteY1" fmla="*/ 20595 h 558114"/>
                <a:gd name="connsiteX2" fmla="*/ 140622 w 514479"/>
                <a:gd name="connsiteY2" fmla="*/ 90553 h 558114"/>
                <a:gd name="connsiteX3" fmla="*/ 178722 w 514479"/>
                <a:gd name="connsiteY3" fmla="*/ 78647 h 558114"/>
                <a:gd name="connsiteX4" fmla="*/ 259492 w 514479"/>
                <a:gd name="connsiteY4" fmla="*/ 304801 h 558114"/>
                <a:gd name="connsiteX5" fmla="*/ 321275 w 514479"/>
                <a:gd name="connsiteY5" fmla="*/ 490152 h 558114"/>
                <a:gd name="connsiteX6" fmla="*/ 420130 w 514479"/>
                <a:gd name="connsiteY6" fmla="*/ 551936 h 558114"/>
                <a:gd name="connsiteX7" fmla="*/ 481913 w 514479"/>
                <a:gd name="connsiteY7" fmla="*/ 527223 h 558114"/>
                <a:gd name="connsiteX8" fmla="*/ 481913 w 514479"/>
                <a:gd name="connsiteY8" fmla="*/ 527223 h 558114"/>
                <a:gd name="connsiteX0" fmla="*/ 0 w 514479"/>
                <a:gd name="connsiteY0" fmla="*/ 32952 h 558114"/>
                <a:gd name="connsiteX1" fmla="*/ 98854 w 514479"/>
                <a:gd name="connsiteY1" fmla="*/ 20595 h 558114"/>
                <a:gd name="connsiteX2" fmla="*/ 178722 w 514479"/>
                <a:gd name="connsiteY2" fmla="*/ 78647 h 558114"/>
                <a:gd name="connsiteX3" fmla="*/ 259492 w 514479"/>
                <a:gd name="connsiteY3" fmla="*/ 304801 h 558114"/>
                <a:gd name="connsiteX4" fmla="*/ 321275 w 514479"/>
                <a:gd name="connsiteY4" fmla="*/ 490152 h 558114"/>
                <a:gd name="connsiteX5" fmla="*/ 420130 w 514479"/>
                <a:gd name="connsiteY5" fmla="*/ 551936 h 558114"/>
                <a:gd name="connsiteX6" fmla="*/ 481913 w 514479"/>
                <a:gd name="connsiteY6" fmla="*/ 527223 h 558114"/>
                <a:gd name="connsiteX7" fmla="*/ 481913 w 514479"/>
                <a:gd name="connsiteY7" fmla="*/ 527223 h 5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479" h="558114">
                  <a:moveTo>
                    <a:pt x="0" y="32952"/>
                  </a:moveTo>
                  <a:cubicBezTo>
                    <a:pt x="35011" y="16476"/>
                    <a:pt x="70022" y="0"/>
                    <a:pt x="98854" y="20595"/>
                  </a:cubicBezTo>
                  <a:cubicBezTo>
                    <a:pt x="128641" y="28211"/>
                    <a:pt x="151949" y="31279"/>
                    <a:pt x="178722" y="78647"/>
                  </a:cubicBezTo>
                  <a:cubicBezTo>
                    <a:pt x="205495" y="126015"/>
                    <a:pt x="235733" y="236217"/>
                    <a:pt x="259492" y="304801"/>
                  </a:cubicBezTo>
                  <a:cubicBezTo>
                    <a:pt x="283251" y="373385"/>
                    <a:pt x="294502" y="448963"/>
                    <a:pt x="321275" y="490152"/>
                  </a:cubicBezTo>
                  <a:cubicBezTo>
                    <a:pt x="348048" y="531341"/>
                    <a:pt x="393357" y="545758"/>
                    <a:pt x="420130" y="551936"/>
                  </a:cubicBezTo>
                  <a:cubicBezTo>
                    <a:pt x="446903" y="558114"/>
                    <a:pt x="514479" y="555155"/>
                    <a:pt x="481913" y="527223"/>
                  </a:cubicBezTo>
                  <a:lnTo>
                    <a:pt x="481913" y="527223"/>
                  </a:lnTo>
                </a:path>
              </a:pathLst>
            </a:custGeom>
            <a:ln w="28575">
              <a:solidFill>
                <a:srgbClr val="0066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cxnSp>
          <p:nvCxnSpPr>
            <p:cNvPr id="8" name="Straight Connector 7">
              <a:extLst>
                <a:ext uri="{FF2B5EF4-FFF2-40B4-BE49-F238E27FC236}">
                  <a16:creationId xmlns:a16="http://schemas.microsoft.com/office/drawing/2014/main" id="{429929EE-53C3-7248-8698-5EEA781BDAB8}"/>
                </a:ext>
              </a:extLst>
            </p:cNvPr>
            <p:cNvCxnSpPr>
              <a:cxnSpLocks/>
            </p:cNvCxnSpPr>
            <p:nvPr/>
          </p:nvCxnSpPr>
          <p:spPr bwMode="auto">
            <a:xfrm rot="16200000" flipV="1">
              <a:off x="3802055" y="3226135"/>
              <a:ext cx="3882766" cy="6553"/>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6C3B199-1602-7E46-9FDB-50CC31D15B97}"/>
                </a:ext>
              </a:extLst>
            </p:cNvPr>
            <p:cNvSpPr>
              <a:spLocks noChangeAspect="1"/>
            </p:cNvSpPr>
            <p:nvPr/>
          </p:nvSpPr>
          <p:spPr>
            <a:xfrm rot="5400000" flipV="1">
              <a:off x="8143578" y="3732931"/>
              <a:ext cx="186373" cy="188732"/>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62ACE1D7-30C1-6E40-A9CC-85683142FD86}"/>
                </a:ext>
              </a:extLst>
            </p:cNvPr>
            <p:cNvSpPr>
              <a:spLocks noChangeAspect="1"/>
            </p:cNvSpPr>
            <p:nvPr/>
          </p:nvSpPr>
          <p:spPr>
            <a:xfrm rot="5400000" flipV="1">
              <a:off x="7042640" y="2858358"/>
              <a:ext cx="186373" cy="188732"/>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193F175F-6085-9148-BFC1-910671E46FB4}"/>
                </a:ext>
              </a:extLst>
            </p:cNvPr>
            <p:cNvCxnSpPr>
              <a:cxnSpLocks/>
            </p:cNvCxnSpPr>
            <p:nvPr/>
          </p:nvCxnSpPr>
          <p:spPr>
            <a:xfrm rot="5400000" flipV="1">
              <a:off x="6468314" y="3806034"/>
              <a:ext cx="1335024"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2C7002-FED4-0F4F-BAE3-4E18ACE222A0}"/>
                </a:ext>
              </a:extLst>
            </p:cNvPr>
            <p:cNvCxnSpPr>
              <a:cxnSpLocks/>
            </p:cNvCxnSpPr>
            <p:nvPr/>
          </p:nvCxnSpPr>
          <p:spPr>
            <a:xfrm rot="16200000" flipV="1">
              <a:off x="7582316" y="3000819"/>
              <a:ext cx="1371600"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A03C84-B21C-1E4C-8159-4C9D93CA059E}"/>
                </a:ext>
              </a:extLst>
            </p:cNvPr>
            <p:cNvCxnSpPr>
              <a:cxnSpLocks/>
            </p:cNvCxnSpPr>
            <p:nvPr/>
          </p:nvCxnSpPr>
          <p:spPr bwMode="auto">
            <a:xfrm rot="10800000" flipV="1">
              <a:off x="5753777" y="5182428"/>
              <a:ext cx="3931922" cy="3237"/>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 name="Title 29">
            <a:extLst>
              <a:ext uri="{FF2B5EF4-FFF2-40B4-BE49-F238E27FC236}">
                <a16:creationId xmlns:a16="http://schemas.microsoft.com/office/drawing/2014/main" id="{10CAA5F6-29B0-AF47-9C36-760901D2C33D}"/>
              </a:ext>
            </a:extLst>
          </p:cNvPr>
          <p:cNvSpPr>
            <a:spLocks noGrp="1"/>
          </p:cNvSpPr>
          <p:nvPr>
            <p:ph type="title"/>
          </p:nvPr>
        </p:nvSpPr>
        <p:spPr>
          <a:xfrm>
            <a:off x="628650" y="1131094"/>
            <a:ext cx="7886700" cy="994172"/>
          </a:xfrm>
        </p:spPr>
        <p:txBody>
          <a:bodyPr>
            <a:normAutofit fontScale="90000"/>
          </a:bodyPr>
          <a:lstStyle/>
          <a:p>
            <a:r>
              <a:rPr lang="en-US" dirty="0"/>
              <a:t>Hysteresis in Nonlinear Systems</a:t>
            </a:r>
            <a:br>
              <a:rPr lang="en-US" dirty="0"/>
            </a:br>
            <a:r>
              <a:rPr lang="en-US" sz="2400" dirty="0"/>
              <a:t>Nomenclature for Phase Transitions</a:t>
            </a:r>
          </a:p>
        </p:txBody>
      </p:sp>
      <p:sp>
        <p:nvSpPr>
          <p:cNvPr id="16" name="TextBox 15">
            <a:extLst>
              <a:ext uri="{FF2B5EF4-FFF2-40B4-BE49-F238E27FC236}">
                <a16:creationId xmlns:a16="http://schemas.microsoft.com/office/drawing/2014/main" id="{CEE0B9DC-E091-744C-BEB3-5C72E333ACDA}"/>
              </a:ext>
            </a:extLst>
          </p:cNvPr>
          <p:cNvSpPr txBox="1"/>
          <p:nvPr/>
        </p:nvSpPr>
        <p:spPr>
          <a:xfrm>
            <a:off x="3657600" y="5208026"/>
            <a:ext cx="2227007" cy="323165"/>
          </a:xfrm>
          <a:prstGeom prst="rect">
            <a:avLst/>
          </a:prstGeom>
          <a:no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External Forcing</a:t>
            </a:r>
          </a:p>
        </p:txBody>
      </p:sp>
      <p:sp>
        <p:nvSpPr>
          <p:cNvPr id="17" name="TextBox 16">
            <a:extLst>
              <a:ext uri="{FF2B5EF4-FFF2-40B4-BE49-F238E27FC236}">
                <a16:creationId xmlns:a16="http://schemas.microsoft.com/office/drawing/2014/main" id="{25F5933F-30B2-AB40-B4A6-2AE8B2402522}"/>
              </a:ext>
            </a:extLst>
          </p:cNvPr>
          <p:cNvSpPr txBox="1"/>
          <p:nvPr/>
        </p:nvSpPr>
        <p:spPr>
          <a:xfrm>
            <a:off x="1163468" y="2641193"/>
            <a:ext cx="2168013" cy="1015663"/>
          </a:xfrm>
          <a:prstGeom prst="rect">
            <a:avLst/>
          </a:prstGeom>
          <a:no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Response Variable</a:t>
            </a:r>
          </a:p>
          <a:p>
            <a:pPr algn="ctr"/>
            <a:r>
              <a:rPr lang="en-US" sz="1500" dirty="0">
                <a:latin typeface="Times New Roman" panose="02020603050405020304" pitchFamily="18" charset="0"/>
                <a:cs typeface="Times New Roman" panose="02020603050405020304" pitchFamily="18" charset="0"/>
              </a:rPr>
              <a:t>Or </a:t>
            </a:r>
          </a:p>
          <a:p>
            <a:pPr algn="ctr"/>
            <a:r>
              <a:rPr lang="en-US" sz="1500" dirty="0">
                <a:latin typeface="Times New Roman" panose="02020603050405020304" pitchFamily="18" charset="0"/>
                <a:cs typeface="Times New Roman" panose="02020603050405020304" pitchFamily="18" charset="0"/>
              </a:rPr>
              <a:t>System State</a:t>
            </a:r>
          </a:p>
          <a:p>
            <a:pPr algn="ctr"/>
            <a:r>
              <a:rPr lang="en-US" sz="1500" dirty="0">
                <a:latin typeface="Times New Roman" panose="02020603050405020304" pitchFamily="18" charset="0"/>
                <a:cs typeface="Times New Roman" panose="02020603050405020304" pitchFamily="18" charset="0"/>
              </a:rPr>
              <a:t>(“</a:t>
            </a:r>
            <a:r>
              <a:rPr lang="en-US" sz="1500" dirty="0">
                <a:solidFill>
                  <a:srgbClr val="2014FF"/>
                </a:solidFill>
                <a:latin typeface="Times New Roman" panose="02020603050405020304" pitchFamily="18" charset="0"/>
                <a:cs typeface="Times New Roman" panose="02020603050405020304" pitchFamily="18" charset="0"/>
              </a:rPr>
              <a:t>Order Parameter</a:t>
            </a:r>
            <a:r>
              <a:rPr lang="en-US" sz="15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2B337EF3-0C1F-2246-9A3D-1ED0A4ADF792}"/>
              </a:ext>
            </a:extLst>
          </p:cNvPr>
          <p:cNvSpPr txBox="1"/>
          <p:nvPr/>
        </p:nvSpPr>
        <p:spPr>
          <a:xfrm>
            <a:off x="3113614" y="2781913"/>
            <a:ext cx="1288640" cy="507831"/>
          </a:xfrm>
          <a:prstGeom prst="rect">
            <a:avLst/>
          </a:prstGeom>
          <a:noFill/>
        </p:spPr>
        <p:txBody>
          <a:bodyPr wrap="square" rtlCol="0">
            <a:spAutoFit/>
          </a:bodyPr>
          <a:lstStyle/>
          <a:p>
            <a:pPr algn="r"/>
            <a:r>
              <a:rPr lang="en-US" sz="1350" dirty="0">
                <a:solidFill>
                  <a:srgbClr val="FF0000"/>
                </a:solidFill>
              </a:rPr>
              <a:t>Metastable State</a:t>
            </a:r>
          </a:p>
        </p:txBody>
      </p:sp>
      <p:sp>
        <p:nvSpPr>
          <p:cNvPr id="20" name="TextBox 19">
            <a:extLst>
              <a:ext uri="{FF2B5EF4-FFF2-40B4-BE49-F238E27FC236}">
                <a16:creationId xmlns:a16="http://schemas.microsoft.com/office/drawing/2014/main" id="{FF0948FA-1A38-4243-A801-F01570034F49}"/>
              </a:ext>
            </a:extLst>
          </p:cNvPr>
          <p:cNvSpPr txBox="1"/>
          <p:nvPr/>
        </p:nvSpPr>
        <p:spPr>
          <a:xfrm>
            <a:off x="236157" y="5453790"/>
            <a:ext cx="3857133" cy="369332"/>
          </a:xfrm>
          <a:prstGeom prst="rect">
            <a:avLst/>
          </a:prstGeom>
          <a:noFill/>
        </p:spPr>
        <p:txBody>
          <a:bodyPr wrap="square" rtlCol="0">
            <a:spAutoFit/>
          </a:bodyPr>
          <a:lstStyle/>
          <a:p>
            <a:r>
              <a:rPr lang="en-US" dirty="0"/>
              <a:t>Also called a bifurcation transition</a:t>
            </a:r>
          </a:p>
        </p:txBody>
      </p:sp>
      <p:sp>
        <p:nvSpPr>
          <p:cNvPr id="21" name="TextBox 20">
            <a:extLst>
              <a:ext uri="{FF2B5EF4-FFF2-40B4-BE49-F238E27FC236}">
                <a16:creationId xmlns:a16="http://schemas.microsoft.com/office/drawing/2014/main" id="{F33494EC-A171-1148-89D0-45B396D9BFB6}"/>
              </a:ext>
            </a:extLst>
          </p:cNvPr>
          <p:cNvSpPr txBox="1"/>
          <p:nvPr/>
        </p:nvSpPr>
        <p:spPr>
          <a:xfrm>
            <a:off x="6188743" y="2125266"/>
            <a:ext cx="2747078" cy="3049553"/>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en-US" sz="1350" dirty="0"/>
              <a:t>System gradually follows the blue-red path in response to the external forcing.</a:t>
            </a:r>
          </a:p>
          <a:p>
            <a:pPr marL="214313" indent="-214313">
              <a:spcAft>
                <a:spcPts val="450"/>
              </a:spcAft>
              <a:buFont typeface="Arial" panose="020B0604020202020204" pitchFamily="34" charset="0"/>
              <a:buChar char="•"/>
            </a:pPr>
            <a:r>
              <a:rPr lang="en-US" sz="1350" dirty="0"/>
              <a:t>System becomes metastable along </a:t>
            </a:r>
            <a:r>
              <a:rPr lang="en-US" sz="1350" dirty="0">
                <a:solidFill>
                  <a:srgbClr val="FF0000"/>
                </a:solidFill>
              </a:rPr>
              <a:t>red dashed lines</a:t>
            </a:r>
          </a:p>
          <a:p>
            <a:pPr marL="214313" indent="-214313">
              <a:spcAft>
                <a:spcPts val="450"/>
              </a:spcAft>
              <a:buFont typeface="Arial" panose="020B0604020202020204" pitchFamily="34" charset="0"/>
              <a:buChar char="•"/>
            </a:pPr>
            <a:r>
              <a:rPr lang="en-US" sz="1350" dirty="0"/>
              <a:t>At Tipping Points (</a:t>
            </a:r>
            <a:r>
              <a:rPr lang="en-US" sz="1350" dirty="0" err="1">
                <a:solidFill>
                  <a:srgbClr val="C00000"/>
                </a:solidFill>
              </a:rPr>
              <a:t>spinodals</a:t>
            </a:r>
            <a:r>
              <a:rPr lang="en-US" sz="1350" dirty="0"/>
              <a:t>), sudden large transitions to a new state will occur indicated by the  </a:t>
            </a:r>
            <a:r>
              <a:rPr lang="en-US" sz="1350" dirty="0">
                <a:solidFill>
                  <a:schemeClr val="accent6">
                    <a:lumMod val="75000"/>
                  </a:schemeClr>
                </a:solidFill>
              </a:rPr>
              <a:t>green dashed arrow</a:t>
            </a:r>
            <a:r>
              <a:rPr lang="en-US" sz="1350" dirty="0">
                <a:solidFill>
                  <a:srgbClr val="00B050"/>
                </a:solidFill>
              </a:rPr>
              <a:t>s</a:t>
            </a:r>
          </a:p>
          <a:p>
            <a:pPr marL="214313" indent="-214313">
              <a:spcAft>
                <a:spcPts val="450"/>
              </a:spcAft>
              <a:buFont typeface="Arial" panose="020B0604020202020204" pitchFamily="34" charset="0"/>
              <a:buChar char="•"/>
            </a:pPr>
            <a:r>
              <a:rPr lang="en-US" sz="1350" dirty="0"/>
              <a:t>System is unstable along the </a:t>
            </a:r>
            <a:r>
              <a:rPr lang="en-US" sz="1350" dirty="0">
                <a:solidFill>
                  <a:schemeClr val="accent6">
                    <a:lumMod val="75000"/>
                  </a:schemeClr>
                </a:solidFill>
              </a:rPr>
              <a:t>green dotted line</a:t>
            </a:r>
          </a:p>
          <a:p>
            <a:pPr marL="214313" indent="-214313">
              <a:spcAft>
                <a:spcPts val="450"/>
              </a:spcAft>
              <a:buFont typeface="Arial" panose="020B0604020202020204" pitchFamily="34" charset="0"/>
              <a:buChar char="•"/>
            </a:pPr>
            <a:r>
              <a:rPr lang="en-US" sz="1350" dirty="0"/>
              <a:t>This is a first order phase transition</a:t>
            </a:r>
          </a:p>
        </p:txBody>
      </p:sp>
      <p:sp>
        <p:nvSpPr>
          <p:cNvPr id="22" name="TextBox 21">
            <a:extLst>
              <a:ext uri="{FF2B5EF4-FFF2-40B4-BE49-F238E27FC236}">
                <a16:creationId xmlns:a16="http://schemas.microsoft.com/office/drawing/2014/main" id="{B6516E93-B15F-DE4F-BA6A-E740CED63C64}"/>
              </a:ext>
            </a:extLst>
          </p:cNvPr>
          <p:cNvSpPr txBox="1"/>
          <p:nvPr/>
        </p:nvSpPr>
        <p:spPr>
          <a:xfrm>
            <a:off x="4758141" y="4443063"/>
            <a:ext cx="1283110" cy="300082"/>
          </a:xfrm>
          <a:prstGeom prst="rect">
            <a:avLst/>
          </a:prstGeom>
          <a:noFill/>
        </p:spPr>
        <p:txBody>
          <a:bodyPr wrap="square" rtlCol="0">
            <a:spAutoFit/>
          </a:bodyPr>
          <a:lstStyle/>
          <a:p>
            <a:r>
              <a:rPr lang="en-US" sz="1350" dirty="0">
                <a:solidFill>
                  <a:srgbClr val="C00000"/>
                </a:solidFill>
              </a:rPr>
              <a:t>Tipping Point</a:t>
            </a:r>
          </a:p>
        </p:txBody>
      </p:sp>
    </p:spTree>
    <p:extLst>
      <p:ext uri="{BB962C8B-B14F-4D97-AF65-F5344CB8AC3E}">
        <p14:creationId xmlns:p14="http://schemas.microsoft.com/office/powerpoint/2010/main" val="898356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FAB3-F9D1-5770-3999-E2652CDDF8F2}"/>
              </a:ext>
            </a:extLst>
          </p:cNvPr>
          <p:cNvSpPr>
            <a:spLocks noGrp="1"/>
          </p:cNvSpPr>
          <p:nvPr>
            <p:ph type="title"/>
          </p:nvPr>
        </p:nvSpPr>
        <p:spPr>
          <a:xfrm>
            <a:off x="457200" y="274638"/>
            <a:ext cx="8229600" cy="878595"/>
          </a:xfrm>
          <a:solidFill>
            <a:schemeClr val="accent1">
              <a:lumMod val="40000"/>
              <a:lumOff val="60000"/>
            </a:schemeClr>
          </a:solidFill>
        </p:spPr>
        <p:txBody>
          <a:bodyPr>
            <a:normAutofit fontScale="90000"/>
          </a:bodyPr>
          <a:lstStyle/>
          <a:p>
            <a:r>
              <a:rPr lang="en-US" dirty="0"/>
              <a:t>Phase Transition Model for Global Warming</a:t>
            </a:r>
          </a:p>
        </p:txBody>
      </p:sp>
      <p:pic>
        <p:nvPicPr>
          <p:cNvPr id="3" name="HysteresisCO2-Timeseries_Red_Blue" descr="HysteresisCO2-Timeseries_Red_Blue">
            <a:hlinkClick r:id="" action="ppaction://media"/>
            <a:extLst>
              <a:ext uri="{FF2B5EF4-FFF2-40B4-BE49-F238E27FC236}">
                <a16:creationId xmlns:a16="http://schemas.microsoft.com/office/drawing/2014/main" id="{9B0328EC-2272-E776-91F9-917CA9A120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012" r="13373"/>
          <a:stretch/>
        </p:blipFill>
        <p:spPr>
          <a:xfrm>
            <a:off x="1206347" y="1153233"/>
            <a:ext cx="6731306" cy="5143500"/>
          </a:xfrm>
          <a:prstGeom prst="rect">
            <a:avLst/>
          </a:prstGeom>
        </p:spPr>
      </p:pic>
    </p:spTree>
    <p:extLst>
      <p:ext uri="{BB962C8B-B14F-4D97-AF65-F5344CB8AC3E}">
        <p14:creationId xmlns:p14="http://schemas.microsoft.com/office/powerpoint/2010/main" val="38058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ody of water&#10;&#10;Description automatically generated">
            <a:extLst>
              <a:ext uri="{FF2B5EF4-FFF2-40B4-BE49-F238E27FC236}">
                <a16:creationId xmlns:a16="http://schemas.microsoft.com/office/drawing/2014/main" id="{1C728F29-4387-1BBD-DD8F-996F520BA1D2}"/>
              </a:ext>
            </a:extLst>
          </p:cNvPr>
          <p:cNvPicPr>
            <a:picLocks noChangeAspect="1"/>
          </p:cNvPicPr>
          <p:nvPr/>
        </p:nvPicPr>
        <p:blipFill>
          <a:blip r:embed="rId2"/>
          <a:stretch>
            <a:fillRect/>
          </a:stretch>
        </p:blipFill>
        <p:spPr>
          <a:xfrm>
            <a:off x="685800" y="471209"/>
            <a:ext cx="7772400" cy="6386791"/>
          </a:xfrm>
          <a:prstGeom prst="rect">
            <a:avLst/>
          </a:prstGeom>
        </p:spPr>
      </p:pic>
      <p:sp>
        <p:nvSpPr>
          <p:cNvPr id="5" name="TextBox 4">
            <a:extLst>
              <a:ext uri="{FF2B5EF4-FFF2-40B4-BE49-F238E27FC236}">
                <a16:creationId xmlns:a16="http://schemas.microsoft.com/office/drawing/2014/main" id="{98977358-2B20-B5C6-48A7-F06B7E247E99}"/>
              </a:ext>
            </a:extLst>
          </p:cNvPr>
          <p:cNvSpPr txBox="1"/>
          <p:nvPr/>
        </p:nvSpPr>
        <p:spPr>
          <a:xfrm>
            <a:off x="269913" y="143219"/>
            <a:ext cx="8604174" cy="307777"/>
          </a:xfrm>
          <a:prstGeom prst="rect">
            <a:avLst/>
          </a:prstGeom>
          <a:solidFill>
            <a:schemeClr val="accent5">
              <a:lumMod val="20000"/>
              <a:lumOff val="80000"/>
            </a:schemeClr>
          </a:solidFill>
        </p:spPr>
        <p:txBody>
          <a:bodyPr wrap="square" rtlCol="0">
            <a:spAutoFit/>
          </a:bodyPr>
          <a:lstStyle/>
          <a:p>
            <a:pPr algn="ctr"/>
            <a:r>
              <a:rPr lang="en-US" sz="1400" dirty="0"/>
              <a:t>https://</a:t>
            </a:r>
            <a:r>
              <a:rPr lang="en-US" sz="1400" dirty="0" err="1"/>
              <a:t>www.washingtonpost.com</a:t>
            </a:r>
            <a:r>
              <a:rPr lang="en-US" sz="1400" dirty="0"/>
              <a:t>/climate-environment/2024/02/08/1-5-celsius-global-warming-record/</a:t>
            </a:r>
          </a:p>
        </p:txBody>
      </p:sp>
    </p:spTree>
    <p:extLst>
      <p:ext uri="{BB962C8B-B14F-4D97-AF65-F5344CB8AC3E}">
        <p14:creationId xmlns:p14="http://schemas.microsoft.com/office/powerpoint/2010/main" val="2858458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Hadley Cell</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Atmospheric_circulation</a:t>
            </a:r>
            <a:endParaRPr lang="en-US" dirty="0"/>
          </a:p>
        </p:txBody>
      </p:sp>
      <p:sp>
        <p:nvSpPr>
          <p:cNvPr id="3" name="Content Placeholder 2"/>
          <p:cNvSpPr>
            <a:spLocks noGrp="1"/>
          </p:cNvSpPr>
          <p:nvPr>
            <p:ph sz="half" idx="1"/>
          </p:nvPr>
        </p:nvSpPr>
        <p:spPr/>
        <p:txBody>
          <a:bodyPr>
            <a:noAutofit/>
          </a:bodyPr>
          <a:lstStyle/>
          <a:p>
            <a:r>
              <a:rPr lang="en-US" sz="1600" dirty="0"/>
              <a:t>The Hadley cell is a closed circulation loop, which begins at the equator with warm, moist air lifted aloft in equatorial low-pressure areas (the </a:t>
            </a:r>
            <a:r>
              <a:rPr lang="en-US" sz="1600" dirty="0">
                <a:solidFill>
                  <a:schemeClr val="tx1"/>
                </a:solidFill>
              </a:rPr>
              <a:t>Intertropical Convergence Zone, ITCZ</a:t>
            </a:r>
            <a:r>
              <a:rPr lang="en-US" sz="1600" dirty="0"/>
              <a:t>) to the tropopause and carried poleward. </a:t>
            </a:r>
          </a:p>
          <a:p>
            <a:r>
              <a:rPr lang="en-US" sz="1600" dirty="0"/>
              <a:t>At about 30°N/S latitude, it descends in a high-pressure area. </a:t>
            </a:r>
          </a:p>
          <a:p>
            <a:r>
              <a:rPr lang="en-US" sz="1600" dirty="0"/>
              <a:t>Some of the descending air travels equatorially along the surface, closing the loop of the Hadley cell and creating the Trade Winds.</a:t>
            </a:r>
          </a:p>
          <a:p>
            <a:r>
              <a:rPr lang="en-US" sz="1600" dirty="0"/>
              <a:t>Though the Hadley cell is described as lying on the equator, it is more accurate to describe it as following the sun’s zenith point, or what is termed the "thermal equator," which undergoes a semiannual north-south migration.”</a:t>
            </a:r>
          </a:p>
          <a:p>
            <a:endParaRPr lang="en-US" sz="1600" dirty="0"/>
          </a:p>
        </p:txBody>
      </p:sp>
      <p:pic>
        <p:nvPicPr>
          <p:cNvPr id="7" name="Content Placeholder 6" descr="AtmosphCirc2.png"/>
          <p:cNvPicPr>
            <a:picLocks noGrp="1" noChangeAspect="1"/>
          </p:cNvPicPr>
          <p:nvPr>
            <p:ph sz="half" idx="2"/>
          </p:nvPr>
        </p:nvPicPr>
        <p:blipFill>
          <a:blip r:embed="rId2">
            <a:extLst>
              <a:ext uri="{28A0092B-C50C-407E-A947-70E740481C1C}">
                <a14:useLocalDpi xmlns:a14="http://schemas.microsoft.com/office/drawing/2010/main" val="0"/>
              </a:ext>
            </a:extLst>
          </a:blip>
          <a:srcRect t="-13660" b="-13660"/>
          <a:stretch>
            <a:fillRect/>
          </a:stretch>
        </p:blipFill>
        <p:spPr/>
      </p:pic>
      <p:cxnSp>
        <p:nvCxnSpPr>
          <p:cNvPr id="9" name="Straight Arrow Connector 8"/>
          <p:cNvCxnSpPr/>
          <p:nvPr/>
        </p:nvCxnSpPr>
        <p:spPr>
          <a:xfrm flipH="1" flipV="1">
            <a:off x="6358727" y="1882675"/>
            <a:ext cx="8881" cy="38807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0236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fontScale="90000"/>
          </a:bodyPr>
          <a:lstStyle/>
          <a:p>
            <a:r>
              <a:rPr lang="en-US" dirty="0"/>
              <a:t>Polar Cell</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a:t>
            </a:r>
            <a:r>
              <a:rPr lang="en-US" sz="1400" dirty="0" err="1">
                <a:solidFill>
                  <a:srgbClr val="800000"/>
                </a:solidFill>
              </a:rPr>
              <a:t>Atmospheric_circulation</a:t>
            </a:r>
            <a:endParaRPr lang="en-US" sz="1400" dirty="0"/>
          </a:p>
        </p:txBody>
      </p:sp>
      <p:sp>
        <p:nvSpPr>
          <p:cNvPr id="3" name="Content Placeholder 2"/>
          <p:cNvSpPr>
            <a:spLocks noGrp="1"/>
          </p:cNvSpPr>
          <p:nvPr>
            <p:ph sz="half" idx="1"/>
          </p:nvPr>
        </p:nvSpPr>
        <p:spPr>
          <a:xfrm>
            <a:off x="309708" y="578039"/>
            <a:ext cx="4038600" cy="5701922"/>
          </a:xfrm>
        </p:spPr>
        <p:txBody>
          <a:bodyPr>
            <a:noAutofit/>
          </a:bodyPr>
          <a:lstStyle/>
          <a:p>
            <a:r>
              <a:rPr lang="en-US" sz="1600" dirty="0"/>
              <a:t>Warm air rises at lower latitudes and moves pole-ward through the upper troposphere at both the north and south poles. </a:t>
            </a:r>
          </a:p>
          <a:p>
            <a:r>
              <a:rPr lang="en-US" sz="1600" dirty="0"/>
              <a:t>When the air reaches the polar areas, it has cooled considerably, and descends as a cold, dry high-pressure area, moving away from the pole along the surface but twisting westward as a result of the Coriolis effect to produce the Polar easterlies. </a:t>
            </a:r>
          </a:p>
          <a:p>
            <a:r>
              <a:rPr lang="en-US" sz="1600" dirty="0"/>
              <a:t>The outflow from the cell creates harmonic waves in the atmosphere known as </a:t>
            </a:r>
            <a:r>
              <a:rPr lang="en-US" sz="1600" dirty="0" err="1"/>
              <a:t>Rossby</a:t>
            </a:r>
            <a:r>
              <a:rPr lang="en-US" sz="1600" dirty="0"/>
              <a:t> waves.</a:t>
            </a:r>
          </a:p>
          <a:p>
            <a:r>
              <a:rPr lang="en-US" sz="1600" dirty="0"/>
              <a:t>These ultra-long waves play an important role in determining the path of the jet stream, which travels within the transitional zone between the </a:t>
            </a:r>
            <a:r>
              <a:rPr lang="en-US" sz="1600" dirty="0" err="1"/>
              <a:t>tropopause</a:t>
            </a:r>
            <a:r>
              <a:rPr lang="en-US" sz="1600" dirty="0"/>
              <a:t> and the </a:t>
            </a:r>
            <a:r>
              <a:rPr lang="en-US" sz="1600" dirty="0" err="1"/>
              <a:t>Ferrel</a:t>
            </a:r>
            <a:r>
              <a:rPr lang="en-US" sz="1600" dirty="0"/>
              <a:t> cell. </a:t>
            </a:r>
          </a:p>
          <a:p>
            <a:r>
              <a:rPr lang="en-US" sz="1600" dirty="0"/>
              <a:t>By acting as a heat sink, the Polar cell also balances the Hadley cell in the Earth’s energy equation.</a:t>
            </a:r>
          </a:p>
          <a:p>
            <a:endParaRPr lang="en-US" sz="1600" dirty="0"/>
          </a:p>
        </p:txBody>
      </p:sp>
      <p:pic>
        <p:nvPicPr>
          <p:cNvPr id="7" name="Content Placeholder 6" descr="AtmosphCirc2.png"/>
          <p:cNvPicPr>
            <a:picLocks noGrp="1" noChangeAspect="1"/>
          </p:cNvPicPr>
          <p:nvPr>
            <p:ph sz="half" idx="2"/>
          </p:nvPr>
        </p:nvPicPr>
        <p:blipFill>
          <a:blip r:embed="rId2">
            <a:extLst>
              <a:ext uri="{28A0092B-C50C-407E-A947-70E740481C1C}">
                <a14:useLocalDpi xmlns:a14="http://schemas.microsoft.com/office/drawing/2010/main" val="0"/>
              </a:ext>
            </a:extLst>
          </a:blip>
          <a:srcRect t="-13660" b="-13660"/>
          <a:stretch>
            <a:fillRect/>
          </a:stretch>
        </p:blipFill>
        <p:spPr/>
      </p:pic>
      <p:cxnSp>
        <p:nvCxnSpPr>
          <p:cNvPr id="5" name="Straight Arrow Connector 4"/>
          <p:cNvCxnSpPr/>
          <p:nvPr/>
        </p:nvCxnSpPr>
        <p:spPr>
          <a:xfrm flipH="1" flipV="1">
            <a:off x="6358727" y="1882675"/>
            <a:ext cx="8881" cy="38807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652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Dynamical Modes	and Patterns</a:t>
            </a:r>
          </a:p>
        </p:txBody>
      </p:sp>
      <p:sp>
        <p:nvSpPr>
          <p:cNvPr id="3" name="Content Placeholder 2"/>
          <p:cNvSpPr>
            <a:spLocks noGrp="1"/>
          </p:cNvSpPr>
          <p:nvPr>
            <p:ph idx="1"/>
          </p:nvPr>
        </p:nvSpPr>
        <p:spPr/>
        <p:txBody>
          <a:bodyPr>
            <a:normAutofit/>
          </a:bodyPr>
          <a:lstStyle/>
          <a:p>
            <a:r>
              <a:rPr lang="en-US" sz="1600" dirty="0"/>
              <a:t>The atmosphere can be considered to be a combination (superposition) of dynamical modes</a:t>
            </a:r>
          </a:p>
          <a:p>
            <a:r>
              <a:rPr lang="en-US" sz="1600" dirty="0"/>
              <a:t>These modes can be shown to arise from the equations of motion (</a:t>
            </a:r>
            <a:r>
              <a:rPr lang="en-US" sz="1600" dirty="0" err="1"/>
              <a:t>Navier</a:t>
            </a:r>
            <a:r>
              <a:rPr lang="en-US" sz="1600" dirty="0"/>
              <a:t>-Stokes equations)</a:t>
            </a:r>
          </a:p>
          <a:p>
            <a:r>
              <a:rPr lang="en-US" sz="1600" dirty="0"/>
              <a:t>The modes correspond to characteristic patterns or regularities</a:t>
            </a:r>
          </a:p>
          <a:p>
            <a:r>
              <a:rPr lang="en-US" sz="1600" dirty="0"/>
              <a:t>Examples of this type of “mode decomposition” for other systems include:</a:t>
            </a:r>
          </a:p>
          <a:p>
            <a:pPr lvl="1"/>
            <a:r>
              <a:rPr lang="en-US" sz="1400" dirty="0">
                <a:solidFill>
                  <a:srgbClr val="800000"/>
                </a:solidFill>
              </a:rPr>
              <a:t>Harmonics for waves in music and mathematics</a:t>
            </a:r>
          </a:p>
          <a:p>
            <a:pPr lvl="1"/>
            <a:r>
              <a:rPr lang="en-US" sz="1400" dirty="0">
                <a:solidFill>
                  <a:srgbClr val="800000"/>
                </a:solidFill>
              </a:rPr>
              <a:t>Principal Component Analysis which is used for fingerprint identification by the FBI and in biometric analysis of “</a:t>
            </a:r>
            <a:r>
              <a:rPr lang="en-US" sz="1400" dirty="0" err="1">
                <a:solidFill>
                  <a:srgbClr val="800000"/>
                </a:solidFill>
              </a:rPr>
              <a:t>Eigenfaces</a:t>
            </a:r>
            <a:r>
              <a:rPr lang="en-US" sz="1400" dirty="0">
                <a:solidFill>
                  <a:srgbClr val="800000"/>
                </a:solidFill>
              </a:rPr>
              <a:t>”</a:t>
            </a:r>
          </a:p>
          <a:p>
            <a:pPr lvl="1"/>
            <a:r>
              <a:rPr lang="en-US" sz="1400" dirty="0">
                <a:solidFill>
                  <a:srgbClr val="800000"/>
                </a:solidFill>
              </a:rPr>
              <a:t>Basis vectors or Eigenvectors</a:t>
            </a:r>
          </a:p>
          <a:p>
            <a:r>
              <a:rPr lang="en-US" sz="1600" dirty="0"/>
              <a:t>For the atmosphere, these modes are defined by characteristic wind speeds, atmosphere and ocean temperatures, and other features</a:t>
            </a:r>
          </a:p>
          <a:p>
            <a:r>
              <a:rPr lang="en-US" sz="1600" dirty="0"/>
              <a:t>Both spatial and temporal patterns are seen in the mode decompositions</a:t>
            </a:r>
          </a:p>
          <a:p>
            <a:r>
              <a:rPr lang="en-US" sz="1600" dirty="0"/>
              <a:t>Often the equations of motion of the atmosphere can be written as an infinite series of equations, each of which describes the evolution of a </a:t>
            </a:r>
            <a:r>
              <a:rPr lang="en-US" sz="1600"/>
              <a:t>particular mode</a:t>
            </a:r>
            <a:endParaRPr lang="en-US" sz="1600" dirty="0"/>
          </a:p>
        </p:txBody>
      </p:sp>
    </p:spTree>
    <p:extLst>
      <p:ext uri="{BB962C8B-B14F-4D97-AF65-F5344CB8AC3E}">
        <p14:creationId xmlns:p14="http://schemas.microsoft.com/office/powerpoint/2010/main" val="2589203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Atmospheric Modes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/wiki/Climatology</a:t>
            </a:r>
            <a:endParaRPr lang="en-US" dirty="0"/>
          </a:p>
        </p:txBody>
      </p:sp>
      <p:sp>
        <p:nvSpPr>
          <p:cNvPr id="3" name="Content Placeholder 2"/>
          <p:cNvSpPr>
            <a:spLocks noGrp="1"/>
          </p:cNvSpPr>
          <p:nvPr>
            <p:ph idx="1"/>
          </p:nvPr>
        </p:nvSpPr>
        <p:spPr/>
        <p:txBody>
          <a:bodyPr>
            <a:noAutofit/>
          </a:bodyPr>
          <a:lstStyle/>
          <a:p>
            <a:r>
              <a:rPr lang="en-US" sz="2000" dirty="0"/>
              <a:t>Atmospheric modes are examples of patterns or “coherent structures” in the climate system</a:t>
            </a:r>
          </a:p>
          <a:p>
            <a:r>
              <a:rPr lang="en-US" sz="2000" dirty="0"/>
              <a:t>These are modes that have certain recognizable characteristics</a:t>
            </a:r>
          </a:p>
          <a:p>
            <a:r>
              <a:rPr lang="en-US" sz="2000" dirty="0"/>
              <a:t>Knowledge of these modes is often used in weather forecasting</a:t>
            </a:r>
          </a:p>
          <a:p>
            <a:r>
              <a:rPr lang="en-US" sz="2000" dirty="0"/>
              <a:t>These modes include:</a:t>
            </a:r>
          </a:p>
          <a:p>
            <a:pPr lvl="1"/>
            <a:r>
              <a:rPr lang="en-US" sz="1800" dirty="0">
                <a:solidFill>
                  <a:srgbClr val="800000"/>
                </a:solidFill>
              </a:rPr>
              <a:t>El Niño – Southern Oscillation (ENSO)           </a:t>
            </a:r>
          </a:p>
          <a:p>
            <a:pPr lvl="1"/>
            <a:r>
              <a:rPr lang="en-US" sz="1800" dirty="0">
                <a:solidFill>
                  <a:srgbClr val="800000"/>
                </a:solidFill>
              </a:rPr>
              <a:t>Madden-Julian Oscillation (MJO)</a:t>
            </a:r>
          </a:p>
          <a:p>
            <a:pPr lvl="1"/>
            <a:r>
              <a:rPr lang="en-US" sz="1800" dirty="0">
                <a:solidFill>
                  <a:srgbClr val="800000"/>
                </a:solidFill>
              </a:rPr>
              <a:t>North Atlantic Oscillation (NAO)</a:t>
            </a:r>
          </a:p>
          <a:p>
            <a:pPr lvl="1"/>
            <a:r>
              <a:rPr lang="en-US" sz="1800" dirty="0">
                <a:solidFill>
                  <a:srgbClr val="800000"/>
                </a:solidFill>
              </a:rPr>
              <a:t>Northern Annular Mode (NAM) which is also known as the Arctic oscillation (AO)</a:t>
            </a:r>
          </a:p>
          <a:p>
            <a:pPr lvl="1"/>
            <a:r>
              <a:rPr lang="en-US" sz="1800" dirty="0">
                <a:solidFill>
                  <a:srgbClr val="800000"/>
                </a:solidFill>
              </a:rPr>
              <a:t>Northern Pacific (NP) Index</a:t>
            </a:r>
          </a:p>
          <a:p>
            <a:pPr lvl="1"/>
            <a:r>
              <a:rPr lang="en-US" sz="1800" dirty="0">
                <a:solidFill>
                  <a:srgbClr val="800000"/>
                </a:solidFill>
              </a:rPr>
              <a:t>Pacific Decadal Oscillation (PDO)</a:t>
            </a:r>
          </a:p>
          <a:p>
            <a:pPr lvl="1"/>
            <a:r>
              <a:rPr lang="en-US" sz="1800" dirty="0">
                <a:solidFill>
                  <a:srgbClr val="800000"/>
                </a:solidFill>
              </a:rPr>
              <a:t>Interdecadal Pacific Oscillation (IPO)</a:t>
            </a:r>
          </a:p>
        </p:txBody>
      </p:sp>
      <p:sp>
        <p:nvSpPr>
          <p:cNvPr id="4" name="Left Arrow 3"/>
          <p:cNvSpPr/>
          <p:nvPr/>
        </p:nvSpPr>
        <p:spPr>
          <a:xfrm>
            <a:off x="5270145" y="3420250"/>
            <a:ext cx="400011" cy="280021"/>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5267943" y="3749338"/>
            <a:ext cx="400011" cy="280021"/>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80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ENSO: El Nino-Southern Oscillation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El_Nino</a:t>
            </a:r>
            <a:endParaRPr lang="en-US" sz="1800" dirty="0">
              <a:solidFill>
                <a:srgbClr val="800000"/>
              </a:solidFill>
            </a:endParaRPr>
          </a:p>
        </p:txBody>
      </p:sp>
      <p:sp>
        <p:nvSpPr>
          <p:cNvPr id="3" name="Content Placeholder 2"/>
          <p:cNvSpPr>
            <a:spLocks noGrp="1"/>
          </p:cNvSpPr>
          <p:nvPr>
            <p:ph idx="1"/>
          </p:nvPr>
        </p:nvSpPr>
        <p:spPr/>
        <p:txBody>
          <a:bodyPr>
            <a:noAutofit/>
          </a:bodyPr>
          <a:lstStyle/>
          <a:p>
            <a:pPr>
              <a:spcBef>
                <a:spcPts val="0"/>
              </a:spcBef>
              <a:spcAft>
                <a:spcPts val="1200"/>
              </a:spcAft>
            </a:pPr>
            <a:r>
              <a:rPr lang="en-US" sz="1400" dirty="0"/>
              <a:t>“El Niño (/</a:t>
            </a:r>
            <a:r>
              <a:rPr lang="en-US" sz="1400" dirty="0" err="1"/>
              <a:t>ɛlˈniːnjoʊ</a:t>
            </a:r>
            <a:r>
              <a:rPr lang="en-US" sz="1400" dirty="0"/>
              <a:t>/, /-ˈ</a:t>
            </a:r>
            <a:r>
              <a:rPr lang="en-US" sz="1400" dirty="0" err="1"/>
              <a:t>nɪn</a:t>
            </a:r>
            <a:r>
              <a:rPr lang="en-US" sz="1400" dirty="0"/>
              <a:t>-/, Spanish pronunciation: [el ˈ</a:t>
            </a:r>
            <a:r>
              <a:rPr lang="en-US" sz="1400" dirty="0" err="1"/>
              <a:t>niɲo</a:t>
            </a:r>
            <a:r>
              <a:rPr lang="en-US" sz="1400" dirty="0"/>
              <a:t>]) is a band of anomalously warm ocean water temperatures that periodically develops off the western coast of South America and can cause climatic changes across the Pacific Ocean. </a:t>
            </a:r>
          </a:p>
          <a:p>
            <a:pPr>
              <a:spcBef>
                <a:spcPts val="0"/>
              </a:spcBef>
              <a:spcAft>
                <a:spcPts val="1200"/>
              </a:spcAft>
            </a:pPr>
            <a:r>
              <a:rPr lang="en-US" sz="1400" dirty="0"/>
              <a:t>There is a phase of 'El Niño–Southern Oscillation' (ENSO), which refers to variations in the temperature of the surface of the tropical eastern Pacific Ocean (El Niño and La Niña) and in air surface pressure in the tropical western Pacific. </a:t>
            </a:r>
          </a:p>
          <a:p>
            <a:pPr>
              <a:spcBef>
                <a:spcPts val="0"/>
              </a:spcBef>
              <a:spcAft>
                <a:spcPts val="1200"/>
              </a:spcAft>
            </a:pPr>
            <a:r>
              <a:rPr lang="en-US" sz="1400" dirty="0">
                <a:solidFill>
                  <a:schemeClr val="tx1"/>
                </a:solidFill>
              </a:rPr>
              <a:t>The two variations are coupled: the warm oceanic phase, El Niño, accompanies high air surface pressure in the western Pacific, which forces the water eastward</a:t>
            </a:r>
          </a:p>
          <a:p>
            <a:pPr>
              <a:spcBef>
                <a:spcPts val="0"/>
              </a:spcBef>
              <a:spcAft>
                <a:spcPts val="1200"/>
              </a:spcAft>
            </a:pPr>
            <a:r>
              <a:rPr lang="en-US" sz="1400" dirty="0">
                <a:solidFill>
                  <a:schemeClr val="tx1"/>
                </a:solidFill>
              </a:rPr>
              <a:t>The cold phase, La Niña, accompanies low air surface pressure in the western Pacific, which forces the water westward.</a:t>
            </a:r>
          </a:p>
          <a:p>
            <a:pPr>
              <a:spcBef>
                <a:spcPts val="0"/>
              </a:spcBef>
              <a:spcAft>
                <a:spcPts val="1200"/>
              </a:spcAft>
            </a:pPr>
            <a:r>
              <a:rPr lang="en-US" sz="1400" dirty="0"/>
              <a:t>Mechanisms that cause the oscillation remain under study.</a:t>
            </a:r>
          </a:p>
          <a:p>
            <a:pPr>
              <a:spcBef>
                <a:spcPts val="0"/>
              </a:spcBef>
              <a:spcAft>
                <a:spcPts val="1200"/>
              </a:spcAft>
            </a:pPr>
            <a:r>
              <a:rPr lang="en-US" sz="1400" dirty="0"/>
              <a:t>The extremes of this climate pattern's oscillations cause extreme weather (such as floods and droughts) in many regions of the world. </a:t>
            </a:r>
          </a:p>
          <a:p>
            <a:pPr>
              <a:spcBef>
                <a:spcPts val="0"/>
              </a:spcBef>
              <a:spcAft>
                <a:spcPts val="1200"/>
              </a:spcAft>
            </a:pPr>
            <a:r>
              <a:rPr lang="en-US" sz="1400" dirty="0"/>
              <a:t>Developing countries dependent upon agriculture and fishing, particularly those bordering the Pacific Ocean, are the most affected. </a:t>
            </a:r>
          </a:p>
          <a:p>
            <a:pPr>
              <a:spcBef>
                <a:spcPts val="0"/>
              </a:spcBef>
              <a:spcAft>
                <a:spcPts val="1200"/>
              </a:spcAft>
            </a:pPr>
            <a:r>
              <a:rPr lang="en-US" sz="1400" dirty="0"/>
              <a:t>El </a:t>
            </a:r>
            <a:r>
              <a:rPr lang="en-US" sz="1400" dirty="0" err="1"/>
              <a:t>niño</a:t>
            </a:r>
            <a:r>
              <a:rPr lang="en-US" sz="1400" dirty="0"/>
              <a:t> is Spanish for "the boy", and the capitalized term El Niño refers to the Christ child, Jesus, because periodic warming in the Pacific near South America is usually noticed around Christmas.”</a:t>
            </a:r>
          </a:p>
          <a:p>
            <a:pPr>
              <a:spcBef>
                <a:spcPts val="0"/>
              </a:spcBef>
              <a:spcAft>
                <a:spcPts val="1200"/>
              </a:spcAft>
            </a:pPr>
            <a:endParaRPr lang="en-US" sz="1400" dirty="0"/>
          </a:p>
        </p:txBody>
      </p:sp>
    </p:spTree>
    <p:extLst>
      <p:ext uri="{BB962C8B-B14F-4D97-AF65-F5344CB8AC3E}">
        <p14:creationId xmlns:p14="http://schemas.microsoft.com/office/powerpoint/2010/main" val="3874594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3527</Words>
  <Application>Microsoft Macintosh PowerPoint</Application>
  <PresentationFormat>On-screen Show (4:3)</PresentationFormat>
  <Paragraphs>201</Paragraphs>
  <Slides>44</Slides>
  <Notes>2</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Calibri</vt:lpstr>
      <vt:lpstr>Cambria Math</vt:lpstr>
      <vt:lpstr>Helvetica Neue Light</vt:lpstr>
      <vt:lpstr>Times New Roman</vt:lpstr>
      <vt:lpstr>Office Theme</vt:lpstr>
      <vt:lpstr>1_Office Theme</vt:lpstr>
      <vt:lpstr>Example of Nature’s Dynamical Systems:  Atmospheric Modes</vt:lpstr>
      <vt:lpstr>Animated GIF of Equatorial Pacific https://www.ssd.noaa.gov/jma/nwpac/rb-animated.gif Also: https://www.nhc.noaa.gov/satellite.php?text</vt:lpstr>
      <vt:lpstr>Lorenz Equations: Simple Model of the Atmosphere https://en.wikipedia.org/wiki/Chaos_theory</vt:lpstr>
      <vt:lpstr>Atmospheric Circulation http://en.wikipedia.org/wiki/Atmospheric_circulation</vt:lpstr>
      <vt:lpstr>Hadley Cell http://en.wikipedia.org/wiki/Atmospheric_circulation</vt:lpstr>
      <vt:lpstr>Polar Cell http://en.wikipedia.org/wiki/Atmospheric_circulation</vt:lpstr>
      <vt:lpstr>Dynamical Modes and Patterns</vt:lpstr>
      <vt:lpstr>Atmospheric Modes http://en.wikipedia.org/wiki/Climatology</vt:lpstr>
      <vt:lpstr>ENSO: El Nino-Southern Oscillation http://en.wikipedia.org/wiki/El_Nino</vt:lpstr>
      <vt:lpstr>Southern Oscillation http://en.wikipedia.org/wiki/El_Nino</vt:lpstr>
      <vt:lpstr>Walker Circulation https://en.wikipedia.org/wiki/Walker_circulation</vt:lpstr>
      <vt:lpstr>Normal Conditions http://en.wikipedia.org/wiki/El_Nino</vt:lpstr>
      <vt:lpstr>El Nino Conditions http://en.wikipedia.org/wiki/El_Nino</vt:lpstr>
      <vt:lpstr>La Nina Conditions http://en.wikipedia.org/wiki/El_Nino</vt:lpstr>
      <vt:lpstr>Onset of El Nino http://en.wikipedia.org/wiki/El_</vt:lpstr>
      <vt:lpstr>To Repeat: Normal &amp; El Nino Conditions http://spaceplace.nasa.gov/el-nino/en/</vt:lpstr>
      <vt:lpstr>ENSO: El Nino and La Nina http://www.climate.gov</vt:lpstr>
      <vt:lpstr>https://www.weather.gov/mhx/ensowhat</vt:lpstr>
      <vt:lpstr>ENSO: Time Series http://www.webberweather.com/multivariate-enso-index.html</vt:lpstr>
      <vt:lpstr>Current Conditions https://www.cpc.ncep.noaa.gov/products/precip/CWlink/MJO/enso.shtml</vt:lpstr>
      <vt:lpstr>Current Conditions https://www.cpc.ncep.noaa.gov/products/precip/CWlink/MJO/enso.shtml</vt:lpstr>
      <vt:lpstr>Weekly Sea Temperature Anomalies 7 February 2024</vt:lpstr>
      <vt:lpstr>Impacts https://www.washingtonpost.com/weather/2024/02/08/la-nina-watch-el-nino-demise</vt:lpstr>
      <vt:lpstr>Madden-Julian Oscillation http://en.wikipedia.org/wiki/Madden-Julian_oscillation</vt:lpstr>
      <vt:lpstr>PowerPoint Presentation</vt:lpstr>
      <vt:lpstr>Madden-Julian Oscillation https://www.climate.gov/news-features/blogs/enso/what-mjo-and-why-do-we-care</vt:lpstr>
      <vt:lpstr>MJO Progression http://en.wikipedia.org/wiki/Madden-Julian_oscillation</vt:lpstr>
      <vt:lpstr>MJO Influence http://en.wikipedia.org/wiki/Madden-Julian_oscillation</vt:lpstr>
      <vt:lpstr>Links of MJO to ENSO http://en.wikipedia.org/wiki/Madden-Julian_oscillation</vt:lpstr>
      <vt:lpstr>PowerPoint Presentation</vt:lpstr>
      <vt:lpstr>Example: Atlantic Meridional Overturning Circulation (AMOC) https://www.livescience.com/gulf-stream-close-to-collapse</vt:lpstr>
      <vt:lpstr>Example: Atlantic Meridional Overturning Circulation (AMOC) https://en.wikipedia.org/wiki/Shutdown_of_thermohaline_circulation#/media/File:Thermohaline_Circulation_2.png </vt:lpstr>
      <vt:lpstr>PowerPoint Presentation</vt:lpstr>
      <vt:lpstr>PowerPoint Presentation</vt:lpstr>
      <vt:lpstr>Example: Atlantic Meridian Overturning Circulation (AMOC) https://esd.copernicus.org/articles/12/601/2021/</vt:lpstr>
      <vt:lpstr>Phase Transitions (Tipping Points) in Ocean Circulations http://oceantippingpoints.org/our-work/glossary</vt:lpstr>
      <vt:lpstr>Hysteresis Landau-Ginzburg-Wilson Potential</vt:lpstr>
      <vt:lpstr>Hysteresis in Nonlinear Systems Nomenclature for Phase Transitions</vt:lpstr>
      <vt:lpstr>Possible Scenario for a Global Climate Tipping Point </vt:lpstr>
      <vt:lpstr>Example: Atlantic Meridian Overturning Circulation (AMOC) https://esd.copernicus.org/articles/12/601/2021/</vt:lpstr>
      <vt:lpstr>Example: Atlantic Meridian Overturning Circulation (AMOC) https://www.pnas.org/content/118/9/e2017989118</vt:lpstr>
      <vt:lpstr>Hysteresis in Nonlinear Systems Nomenclature for Phase Transitions</vt:lpstr>
      <vt:lpstr>Phase Transition Model for Global Warming</vt:lpstr>
      <vt:lpstr>PowerPoint Presentation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Circulation http://en.wikipedia.org/wiki/Atmospheric_circulation</dc:title>
  <dc:creator>John Rundle</dc:creator>
  <cp:lastModifiedBy>John Rundle</cp:lastModifiedBy>
  <cp:revision>25</cp:revision>
  <dcterms:created xsi:type="dcterms:W3CDTF">2014-02-07T00:42:00Z</dcterms:created>
  <dcterms:modified xsi:type="dcterms:W3CDTF">2024-02-08T20:56:31Z</dcterms:modified>
</cp:coreProperties>
</file>