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614" r:id="rId2"/>
    <p:sldId id="607" r:id="rId3"/>
    <p:sldId id="610" r:id="rId4"/>
    <p:sldId id="611" r:id="rId5"/>
    <p:sldId id="572" r:id="rId6"/>
    <p:sldId id="619" r:id="rId7"/>
    <p:sldId id="620" r:id="rId8"/>
    <p:sldId id="612" r:id="rId9"/>
    <p:sldId id="265" r:id="rId10"/>
    <p:sldId id="266" r:id="rId11"/>
    <p:sldId id="268" r:id="rId12"/>
    <p:sldId id="269" r:id="rId13"/>
    <p:sldId id="608" r:id="rId14"/>
    <p:sldId id="616" r:id="rId15"/>
    <p:sldId id="466" r:id="rId16"/>
    <p:sldId id="507" r:id="rId17"/>
    <p:sldId id="508" r:id="rId18"/>
    <p:sldId id="471" r:id="rId19"/>
    <p:sldId id="482" r:id="rId20"/>
    <p:sldId id="483" r:id="rId21"/>
    <p:sldId id="583" r:id="rId22"/>
    <p:sldId id="615" r:id="rId23"/>
    <p:sldId id="625" r:id="rId24"/>
    <p:sldId id="626" r:id="rId25"/>
    <p:sldId id="627" r:id="rId26"/>
    <p:sldId id="514" r:id="rId27"/>
    <p:sldId id="491" r:id="rId28"/>
    <p:sldId id="459" r:id="rId29"/>
    <p:sldId id="623" r:id="rId30"/>
    <p:sldId id="617" r:id="rId31"/>
    <p:sldId id="618" r:id="rId32"/>
    <p:sldId id="602" r:id="rId33"/>
    <p:sldId id="604" r:id="rId34"/>
    <p:sldId id="467" r:id="rId35"/>
    <p:sldId id="460" r:id="rId36"/>
    <p:sldId id="624" r:id="rId37"/>
    <p:sldId id="257" r:id="rId38"/>
    <p:sldId id="281" r:id="rId39"/>
    <p:sldId id="276" r:id="rId40"/>
    <p:sldId id="277" r:id="rId41"/>
    <p:sldId id="278" r:id="rId42"/>
    <p:sldId id="279" r:id="rId43"/>
    <p:sldId id="317" r:id="rId44"/>
    <p:sldId id="621" r:id="rId45"/>
    <p:sldId id="622" r:id="rId46"/>
    <p:sldId id="271" r:id="rId47"/>
    <p:sldId id="272" r:id="rId48"/>
    <p:sldId id="324" r:id="rId49"/>
    <p:sldId id="327" r:id="rId50"/>
    <p:sldId id="329" r:id="rId51"/>
    <p:sldId id="328" r:id="rId52"/>
    <p:sldId id="325" r:id="rId53"/>
    <p:sldId id="326" r:id="rId54"/>
    <p:sldId id="283" r:id="rId55"/>
    <p:sldId id="284" r:id="rId56"/>
    <p:sldId id="285" r:id="rId57"/>
    <p:sldId id="286"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19C0"/>
    <a:srgbClr val="002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36"/>
    <p:restoredTop sz="94626"/>
  </p:normalViewPr>
  <p:slideViewPr>
    <p:cSldViewPr snapToGrid="0" snapToObjects="1">
      <p:cViewPr varScale="1">
        <p:scale>
          <a:sx n="116" d="100"/>
          <a:sy n="116" d="100"/>
        </p:scale>
        <p:origin x="2248"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DAD20-CB3A-9F49-9730-71C2E3B7C0BE}" type="datetimeFigureOut">
              <a:rPr lang="en-US" smtClean="0"/>
              <a:t>2/8/24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EE622-0F9E-5747-A6A7-BFB8114F3C03}" type="slidenum">
              <a:rPr lang="en-US" smtClean="0"/>
              <a:t>‹#›</a:t>
            </a:fld>
            <a:endParaRPr lang="en-US"/>
          </a:p>
        </p:txBody>
      </p:sp>
    </p:spTree>
    <p:extLst>
      <p:ext uri="{BB962C8B-B14F-4D97-AF65-F5344CB8AC3E}">
        <p14:creationId xmlns:p14="http://schemas.microsoft.com/office/powerpoint/2010/main" val="2946154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2549019F-9149-2942-A989-711C9C7E1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FE453621-A0DF-F74D-8D0F-9A1B9D516D89}" type="slidenum">
              <a:rPr lang="en-GB" altLang="en-US" sz="1300" smtClean="0">
                <a:solidFill>
                  <a:schemeClr val="tx1"/>
                </a:solidFill>
                <a:latin typeface="Tahoma" panose="020B0604030504040204" pitchFamily="34" charset="0"/>
              </a:rPr>
              <a:pPr/>
              <a:t>5</a:t>
            </a:fld>
            <a:endParaRPr lang="en-GB" altLang="en-US" sz="1300">
              <a:solidFill>
                <a:schemeClr val="tx1"/>
              </a:solidFill>
              <a:latin typeface="Tahoma" panose="020B0604030504040204" pitchFamily="34" charset="0"/>
            </a:endParaRPr>
          </a:p>
        </p:txBody>
      </p:sp>
      <p:sp>
        <p:nvSpPr>
          <p:cNvPr id="161794" name="Rectangle 2">
            <a:extLst>
              <a:ext uri="{FF2B5EF4-FFF2-40B4-BE49-F238E27FC236}">
                <a16:creationId xmlns:a16="http://schemas.microsoft.com/office/drawing/2014/main" id="{2114D761-A14F-8747-BE08-FA91903B8ED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131DE3D-87FF-9E42-9B29-9E3856D2C3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2194521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38A22724-B7B2-294A-9572-B872D6F9C9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D2D4481D-B815-FE43-B0BF-9DF8E0533CAA}" type="slidenum">
              <a:rPr lang="en-GB" altLang="en-US" sz="1300" smtClean="0">
                <a:solidFill>
                  <a:schemeClr val="tx1"/>
                </a:solidFill>
                <a:latin typeface="Tahoma" panose="020B0604030504040204" pitchFamily="34" charset="0"/>
              </a:rPr>
              <a:pPr/>
              <a:t>27</a:t>
            </a:fld>
            <a:endParaRPr lang="en-GB" altLang="en-US" sz="1300">
              <a:solidFill>
                <a:schemeClr val="tx1"/>
              </a:solidFill>
              <a:latin typeface="Tahoma" panose="020B0604030504040204" pitchFamily="34" charset="0"/>
            </a:endParaRPr>
          </a:p>
        </p:txBody>
      </p:sp>
      <p:sp>
        <p:nvSpPr>
          <p:cNvPr id="200706" name="Rectangle 2">
            <a:extLst>
              <a:ext uri="{FF2B5EF4-FFF2-40B4-BE49-F238E27FC236}">
                <a16:creationId xmlns:a16="http://schemas.microsoft.com/office/drawing/2014/main" id="{B267F3E9-C03D-6B4A-8897-A9C116A5915C}"/>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3F5FF36A-3A57-0C46-BC43-519E3A80BF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568857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C8C992E4-ECEC-DC44-811D-C41E7B0BA3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88DFBADA-E676-5943-B62D-27C4BECC725A}" type="slidenum">
              <a:rPr lang="en-GB" altLang="en-US" sz="1300" smtClean="0">
                <a:solidFill>
                  <a:schemeClr val="tx1"/>
                </a:solidFill>
                <a:latin typeface="Tahoma" panose="020B0604030504040204" pitchFamily="34" charset="0"/>
              </a:rPr>
              <a:pPr/>
              <a:t>28</a:t>
            </a:fld>
            <a:endParaRPr lang="en-GB" altLang="en-US" sz="1300">
              <a:solidFill>
                <a:schemeClr val="tx1"/>
              </a:solidFill>
              <a:latin typeface="Tahoma" panose="020B0604030504040204" pitchFamily="34" charset="0"/>
            </a:endParaRPr>
          </a:p>
        </p:txBody>
      </p:sp>
      <p:sp>
        <p:nvSpPr>
          <p:cNvPr id="182274" name="Rectangle 2">
            <a:extLst>
              <a:ext uri="{FF2B5EF4-FFF2-40B4-BE49-F238E27FC236}">
                <a16:creationId xmlns:a16="http://schemas.microsoft.com/office/drawing/2014/main" id="{612C02F8-C768-AD42-BCF4-C30B32BB963B}"/>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2DB44739-B805-D546-93B4-3CE3612EA4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PUT IN RELATIONSHIP BETWEEN fractal dimension and beta. </a:t>
            </a:r>
          </a:p>
        </p:txBody>
      </p:sp>
    </p:spTree>
    <p:extLst>
      <p:ext uri="{BB962C8B-B14F-4D97-AF65-F5344CB8AC3E}">
        <p14:creationId xmlns:p14="http://schemas.microsoft.com/office/powerpoint/2010/main" val="4232623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A3F32710-3C4B-BF43-AFC1-E6FCF6C993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239334DA-06EC-084D-85B5-87F96D0E74BE}" type="slidenum">
              <a:rPr lang="en-GB" altLang="en-US" sz="1300" smtClean="0">
                <a:solidFill>
                  <a:schemeClr val="tx1"/>
                </a:solidFill>
                <a:latin typeface="Tahoma" panose="020B0604030504040204" pitchFamily="34" charset="0"/>
              </a:rPr>
              <a:pPr/>
              <a:t>32</a:t>
            </a:fld>
            <a:endParaRPr lang="en-GB" altLang="en-US" sz="1300">
              <a:solidFill>
                <a:schemeClr val="tx1"/>
              </a:solidFill>
              <a:latin typeface="Tahoma" panose="020B0604030504040204" pitchFamily="34" charset="0"/>
            </a:endParaRPr>
          </a:p>
        </p:txBody>
      </p:sp>
      <p:sp>
        <p:nvSpPr>
          <p:cNvPr id="190466" name="Rectangle 2">
            <a:extLst>
              <a:ext uri="{FF2B5EF4-FFF2-40B4-BE49-F238E27FC236}">
                <a16:creationId xmlns:a16="http://schemas.microsoft.com/office/drawing/2014/main" id="{549E5936-C333-4948-AF49-48843E1DA3EC}"/>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36A5D5C9-CF10-3A4C-8F92-ADB507DD7C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PUT IN RELATIONSHIP BETWEEN fractal dimension and beta. </a:t>
            </a:r>
          </a:p>
        </p:txBody>
      </p:sp>
    </p:spTree>
    <p:extLst>
      <p:ext uri="{BB962C8B-B14F-4D97-AF65-F5344CB8AC3E}">
        <p14:creationId xmlns:p14="http://schemas.microsoft.com/office/powerpoint/2010/main" val="3059678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65BE9F9D-B110-DC4F-9217-B407FE2231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AA4A3B9C-2344-9346-A338-C5551D051076}" type="slidenum">
              <a:rPr lang="en-GB" altLang="en-US" sz="1300" smtClean="0">
                <a:solidFill>
                  <a:schemeClr val="tx1"/>
                </a:solidFill>
                <a:latin typeface="Tahoma" panose="020B0604030504040204" pitchFamily="34" charset="0"/>
              </a:rPr>
              <a:pPr/>
              <a:t>33</a:t>
            </a:fld>
            <a:endParaRPr lang="en-GB" altLang="en-US" sz="1300">
              <a:solidFill>
                <a:schemeClr val="tx1"/>
              </a:solidFill>
              <a:latin typeface="Tahoma" panose="020B0604030504040204" pitchFamily="34" charset="0"/>
            </a:endParaRPr>
          </a:p>
        </p:txBody>
      </p:sp>
      <p:sp>
        <p:nvSpPr>
          <p:cNvPr id="188418" name="Rectangle 2">
            <a:extLst>
              <a:ext uri="{FF2B5EF4-FFF2-40B4-BE49-F238E27FC236}">
                <a16:creationId xmlns:a16="http://schemas.microsoft.com/office/drawing/2014/main" id="{20AE996A-1098-B542-A818-0F7EEE7232FE}"/>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14861F74-477D-A343-B507-9586CC1A37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PUT IN RELATIONSHIP BETWEEN fractal dimension and beta. </a:t>
            </a:r>
          </a:p>
        </p:txBody>
      </p:sp>
    </p:spTree>
    <p:extLst>
      <p:ext uri="{BB962C8B-B14F-4D97-AF65-F5344CB8AC3E}">
        <p14:creationId xmlns:p14="http://schemas.microsoft.com/office/powerpoint/2010/main" val="1838514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CF6B02B6-3864-1042-828D-612A4A1A39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EC6DAB30-A9C1-014C-B503-D0E04D09ED0C}" type="slidenum">
              <a:rPr lang="en-GB" altLang="en-US" sz="1300" smtClean="0">
                <a:solidFill>
                  <a:schemeClr val="tx1"/>
                </a:solidFill>
                <a:latin typeface="Tahoma" panose="020B0604030504040204" pitchFamily="34" charset="0"/>
              </a:rPr>
              <a:pPr/>
              <a:t>34</a:t>
            </a:fld>
            <a:endParaRPr lang="en-GB" altLang="en-US" sz="1300">
              <a:solidFill>
                <a:schemeClr val="tx1"/>
              </a:solidFill>
              <a:latin typeface="Tahoma" panose="020B0604030504040204" pitchFamily="34" charset="0"/>
            </a:endParaRPr>
          </a:p>
        </p:txBody>
      </p:sp>
      <p:sp>
        <p:nvSpPr>
          <p:cNvPr id="192514" name="Rectangle 2">
            <a:extLst>
              <a:ext uri="{FF2B5EF4-FFF2-40B4-BE49-F238E27FC236}">
                <a16:creationId xmlns:a16="http://schemas.microsoft.com/office/drawing/2014/main" id="{A25DB43A-BD41-AA4E-90D8-DBADD5904105}"/>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8CD0609E-ACE6-E84A-AE85-B966FEC019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If this were a periodic signal, would see only one frequency. Is a scaling relationship in the frequency domain.</a:t>
            </a:r>
          </a:p>
        </p:txBody>
      </p:sp>
    </p:spTree>
    <p:extLst>
      <p:ext uri="{BB962C8B-B14F-4D97-AF65-F5344CB8AC3E}">
        <p14:creationId xmlns:p14="http://schemas.microsoft.com/office/powerpoint/2010/main" val="2837850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330E38B1-9860-6F41-953B-CE6F916484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1261672B-FA4C-F84B-BC37-E69A2FF41B58}" type="slidenum">
              <a:rPr lang="en-GB" altLang="en-US" sz="1300" smtClean="0">
                <a:solidFill>
                  <a:schemeClr val="tx1"/>
                </a:solidFill>
                <a:latin typeface="Tahoma" panose="020B0604030504040204" pitchFamily="34" charset="0"/>
              </a:rPr>
              <a:pPr/>
              <a:t>35</a:t>
            </a:fld>
            <a:endParaRPr lang="en-GB" altLang="en-US" sz="1300">
              <a:solidFill>
                <a:schemeClr val="tx1"/>
              </a:solidFill>
              <a:latin typeface="Tahoma" panose="020B0604030504040204" pitchFamily="34" charset="0"/>
            </a:endParaRPr>
          </a:p>
        </p:txBody>
      </p:sp>
      <p:sp>
        <p:nvSpPr>
          <p:cNvPr id="194562" name="Rectangle 2">
            <a:extLst>
              <a:ext uri="{FF2B5EF4-FFF2-40B4-BE49-F238E27FC236}">
                <a16:creationId xmlns:a16="http://schemas.microsoft.com/office/drawing/2014/main" id="{9383C3F8-C011-834F-8529-6ED0320636D8}"/>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8960C96-DD18-E64C-8B6E-175BD83A4E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Can use to create self-affine series of data.</a:t>
            </a:r>
          </a:p>
        </p:txBody>
      </p:sp>
    </p:spTree>
    <p:extLst>
      <p:ext uri="{BB962C8B-B14F-4D97-AF65-F5344CB8AC3E}">
        <p14:creationId xmlns:p14="http://schemas.microsoft.com/office/powerpoint/2010/main" val="4160624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20663DC9-AEFF-644C-8DD7-227E679CD7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9B67E6FD-539D-DF4B-83F7-55350BADE45C}" type="slidenum">
              <a:rPr lang="en-GB" altLang="en-US" sz="1300" smtClean="0">
                <a:solidFill>
                  <a:schemeClr val="tx1"/>
                </a:solidFill>
                <a:latin typeface="Tahoma" panose="020B0604030504040204" pitchFamily="34" charset="0"/>
              </a:rPr>
              <a:pPr/>
              <a:t>15</a:t>
            </a:fld>
            <a:endParaRPr lang="en-GB" altLang="en-US" sz="1300">
              <a:solidFill>
                <a:schemeClr val="tx1"/>
              </a:solidFill>
              <a:latin typeface="Tahoma" panose="020B0604030504040204" pitchFamily="34" charset="0"/>
            </a:endParaRPr>
          </a:p>
        </p:txBody>
      </p:sp>
      <p:sp>
        <p:nvSpPr>
          <p:cNvPr id="204802" name="Rectangle 2">
            <a:extLst>
              <a:ext uri="{FF2B5EF4-FFF2-40B4-BE49-F238E27FC236}">
                <a16:creationId xmlns:a16="http://schemas.microsoft.com/office/drawing/2014/main" id="{588D5067-724F-4F40-B924-6AAC5589181A}"/>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8778FCD6-DAEC-C748-A960-70324DC955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PUT EQUATION of how done, ? Information on Hurst, Nile. ? Put relationship to hurst exponent.</a:t>
            </a:r>
          </a:p>
        </p:txBody>
      </p:sp>
    </p:spTree>
    <p:extLst>
      <p:ext uri="{BB962C8B-B14F-4D97-AF65-F5344CB8AC3E}">
        <p14:creationId xmlns:p14="http://schemas.microsoft.com/office/powerpoint/2010/main" val="180857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47CFA101-4DE5-9F4B-8E3F-40928B9B8B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78752738-D648-FA43-B9E3-E831ADF33885}" type="slidenum">
              <a:rPr lang="en-GB" altLang="en-US" sz="1300" smtClean="0">
                <a:solidFill>
                  <a:schemeClr val="tx1"/>
                </a:solidFill>
                <a:latin typeface="Tahoma" panose="020B0604030504040204" pitchFamily="34" charset="0"/>
              </a:rPr>
              <a:pPr/>
              <a:t>16</a:t>
            </a:fld>
            <a:endParaRPr lang="en-GB" altLang="en-US" sz="1300">
              <a:solidFill>
                <a:schemeClr val="tx1"/>
              </a:solidFill>
              <a:latin typeface="Tahoma" panose="020B0604030504040204" pitchFamily="34" charset="0"/>
            </a:endParaRPr>
          </a:p>
        </p:txBody>
      </p:sp>
      <p:sp>
        <p:nvSpPr>
          <p:cNvPr id="172034" name="Rectangle 2">
            <a:extLst>
              <a:ext uri="{FF2B5EF4-FFF2-40B4-BE49-F238E27FC236}">
                <a16:creationId xmlns:a16="http://schemas.microsoft.com/office/drawing/2014/main" id="{D68D1038-7EE7-2C4F-861B-ACDC573F3A13}"/>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18C8C2E0-4BFF-C044-B819-9BA852C02C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latin typeface="Times New Roman" panose="02020603050405020304" pitchFamily="18" charset="0"/>
                <a:ea typeface="ＭＳ Ｐゴシック" panose="020B0600070205080204" pitchFamily="34" charset="-128"/>
              </a:rPr>
              <a:t>Need to add in relationship of Ha and D.</a:t>
            </a:r>
          </a:p>
        </p:txBody>
      </p:sp>
    </p:spTree>
    <p:extLst>
      <p:ext uri="{BB962C8B-B14F-4D97-AF65-F5344CB8AC3E}">
        <p14:creationId xmlns:p14="http://schemas.microsoft.com/office/powerpoint/2010/main" val="343411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CA66BCA6-42F9-C644-A074-7D8FC2A04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86AA33C5-366F-D648-80FF-31FDB1D541CE}" type="slidenum">
              <a:rPr lang="en-GB" altLang="en-US" sz="1300" smtClean="0">
                <a:solidFill>
                  <a:schemeClr val="tx1"/>
                </a:solidFill>
                <a:latin typeface="Tahoma" panose="020B0604030504040204" pitchFamily="34" charset="0"/>
              </a:rPr>
              <a:pPr/>
              <a:t>17</a:t>
            </a:fld>
            <a:endParaRPr lang="en-GB" altLang="en-US" sz="1300">
              <a:solidFill>
                <a:schemeClr val="tx1"/>
              </a:solidFill>
              <a:latin typeface="Tahoma" panose="020B0604030504040204" pitchFamily="34" charset="0"/>
            </a:endParaRPr>
          </a:p>
        </p:txBody>
      </p:sp>
      <p:sp>
        <p:nvSpPr>
          <p:cNvPr id="178178" name="Rectangle 2">
            <a:extLst>
              <a:ext uri="{FF2B5EF4-FFF2-40B4-BE49-F238E27FC236}">
                <a16:creationId xmlns:a16="http://schemas.microsoft.com/office/drawing/2014/main" id="{5BD3A0E2-EB2F-1B43-A1C7-52581F580A8D}"/>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103B296F-3F9C-4F40-9621-3F693951D6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latin typeface="Times New Roman" panose="02020603050405020304" pitchFamily="18" charset="0"/>
                <a:ea typeface="ＭＳ Ｐゴシック" panose="020B0600070205080204" pitchFamily="34" charset="-128"/>
              </a:rPr>
              <a:t>Need to add in relationship of Ha and D.</a:t>
            </a:r>
          </a:p>
        </p:txBody>
      </p:sp>
    </p:spTree>
    <p:extLst>
      <p:ext uri="{BB962C8B-B14F-4D97-AF65-F5344CB8AC3E}">
        <p14:creationId xmlns:p14="http://schemas.microsoft.com/office/powerpoint/2010/main" val="57062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1680C313-BC6C-B548-90B6-42414C5CEE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8A8AC57E-5B7B-4141-A2EE-D77B726AFA22}" type="slidenum">
              <a:rPr lang="en-GB" altLang="en-US" sz="1300" smtClean="0">
                <a:solidFill>
                  <a:schemeClr val="tx1"/>
                </a:solidFill>
                <a:latin typeface="Tahoma" panose="020B0604030504040204" pitchFamily="34" charset="0"/>
              </a:rPr>
              <a:pPr/>
              <a:t>18</a:t>
            </a:fld>
            <a:endParaRPr lang="en-GB" altLang="en-US" sz="1300">
              <a:solidFill>
                <a:schemeClr val="tx1"/>
              </a:solidFill>
              <a:latin typeface="Tahoma" panose="020B0604030504040204" pitchFamily="34" charset="0"/>
            </a:endParaRPr>
          </a:p>
        </p:txBody>
      </p:sp>
      <p:sp>
        <p:nvSpPr>
          <p:cNvPr id="163842" name="Rectangle 2">
            <a:extLst>
              <a:ext uri="{FF2B5EF4-FFF2-40B4-BE49-F238E27FC236}">
                <a16:creationId xmlns:a16="http://schemas.microsoft.com/office/drawing/2014/main" id="{7364B148-B3F2-2F4F-BF83-CF89DA531F34}"/>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22E77629-3595-BD4F-B479-BABD7EDFE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368525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C612DCC5-FCD0-6041-9DB5-5E414E416E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823AF148-C852-F84E-AC31-D8F6C330EAF9}" type="slidenum">
              <a:rPr lang="en-GB" altLang="en-US" sz="1300" smtClean="0">
                <a:solidFill>
                  <a:schemeClr val="tx1"/>
                </a:solidFill>
                <a:latin typeface="Tahoma" panose="020B0604030504040204" pitchFamily="34" charset="0"/>
              </a:rPr>
              <a:pPr/>
              <a:t>19</a:t>
            </a:fld>
            <a:endParaRPr lang="en-GB" altLang="en-US" sz="1300">
              <a:solidFill>
                <a:schemeClr val="tx1"/>
              </a:solidFill>
              <a:latin typeface="Tahoma" panose="020B0604030504040204" pitchFamily="34" charset="0"/>
            </a:endParaRPr>
          </a:p>
        </p:txBody>
      </p:sp>
      <p:sp>
        <p:nvSpPr>
          <p:cNvPr id="165890" name="Rectangle 2">
            <a:extLst>
              <a:ext uri="{FF2B5EF4-FFF2-40B4-BE49-F238E27FC236}">
                <a16:creationId xmlns:a16="http://schemas.microsoft.com/office/drawing/2014/main" id="{E5DFA662-3819-904B-B32A-E9E5FF0325C1}"/>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85F3753A-2CB1-AC4A-A96C-96A4EC4CF8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41510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384523E8-68F6-E54F-884E-CAA55F0FC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940582AB-64D4-CD40-B15F-F835C944EBDD}" type="slidenum">
              <a:rPr lang="en-GB" altLang="en-US" sz="1300" smtClean="0">
                <a:solidFill>
                  <a:schemeClr val="tx1"/>
                </a:solidFill>
                <a:latin typeface="Tahoma" panose="020B0604030504040204" pitchFamily="34" charset="0"/>
              </a:rPr>
              <a:pPr/>
              <a:t>20</a:t>
            </a:fld>
            <a:endParaRPr lang="en-GB" altLang="en-US" sz="1300">
              <a:solidFill>
                <a:schemeClr val="tx1"/>
              </a:solidFill>
              <a:latin typeface="Tahoma" panose="020B0604030504040204" pitchFamily="34" charset="0"/>
            </a:endParaRPr>
          </a:p>
        </p:txBody>
      </p:sp>
      <p:sp>
        <p:nvSpPr>
          <p:cNvPr id="167938" name="Rectangle 2">
            <a:extLst>
              <a:ext uri="{FF2B5EF4-FFF2-40B4-BE49-F238E27FC236}">
                <a16:creationId xmlns:a16="http://schemas.microsoft.com/office/drawing/2014/main" id="{E931D968-F79B-2045-A581-470270BF13CF}"/>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A89A9F2A-7231-B34C-BBBF-26AB2998DC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368252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5684769B-907C-9144-B133-6AB6EED2288F}"/>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36" tIns="47718" rIns="95436" bIns="47718" anchor="b"/>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pPr algn="r"/>
            <a:fld id="{96C19C93-9DA7-5147-B28B-1E6EFE6A27DC}" type="slidenum">
              <a:rPr lang="en-GB" altLang="en-US" sz="1300">
                <a:solidFill>
                  <a:schemeClr val="tx1"/>
                </a:solidFill>
                <a:latin typeface="Tahoma" panose="020B0604030504040204" pitchFamily="34" charset="0"/>
              </a:rPr>
              <a:pPr algn="r"/>
              <a:t>21</a:t>
            </a:fld>
            <a:endParaRPr lang="en-GB" altLang="en-US" sz="1300">
              <a:solidFill>
                <a:schemeClr val="tx1"/>
              </a:solidFill>
              <a:latin typeface="Tahoma" panose="020B0604030504040204" pitchFamily="34" charset="0"/>
            </a:endParaRPr>
          </a:p>
        </p:txBody>
      </p:sp>
      <p:sp>
        <p:nvSpPr>
          <p:cNvPr id="169986" name="Rectangle 2">
            <a:extLst>
              <a:ext uri="{FF2B5EF4-FFF2-40B4-BE49-F238E27FC236}">
                <a16:creationId xmlns:a16="http://schemas.microsoft.com/office/drawing/2014/main" id="{77B1918A-4AD8-144D-BA22-CF592BF5554A}"/>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D46F774F-709A-FF43-B38C-E7D34DCA9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235527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D0C0C9F6-6536-984F-BCD2-4EAA3FD11E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000">
                <a:solidFill>
                  <a:schemeClr val="accent2"/>
                </a:solidFill>
                <a:latin typeface="Times New Roman" panose="02020603050405020304" pitchFamily="18" charset="0"/>
                <a:ea typeface="ＭＳ Ｐゴシック" panose="020B0600070205080204" pitchFamily="34" charset="-128"/>
              </a:defRPr>
            </a:lvl1pPr>
            <a:lvl2pPr marL="37931725" indent="-37474525" defTabSz="954088">
              <a:defRPr sz="2000">
                <a:solidFill>
                  <a:schemeClr val="accent2"/>
                </a:solidFill>
                <a:latin typeface="Times New Roman" panose="02020603050405020304" pitchFamily="18" charset="0"/>
                <a:ea typeface="ＭＳ Ｐゴシック" panose="020B0600070205080204" pitchFamily="34" charset="-128"/>
              </a:defRPr>
            </a:lvl2pPr>
            <a:lvl3pPr marL="1143000" indent="-228600" defTabSz="954088">
              <a:defRPr sz="2000">
                <a:solidFill>
                  <a:schemeClr val="accent2"/>
                </a:solidFill>
                <a:latin typeface="Times New Roman" panose="02020603050405020304" pitchFamily="18" charset="0"/>
                <a:ea typeface="ＭＳ Ｐゴシック" panose="020B0600070205080204" pitchFamily="34" charset="-128"/>
              </a:defRPr>
            </a:lvl3pPr>
            <a:lvl4pPr marL="1600200" indent="-228600" defTabSz="954088">
              <a:defRPr sz="2000">
                <a:solidFill>
                  <a:schemeClr val="accent2"/>
                </a:solidFill>
                <a:latin typeface="Times New Roman" panose="02020603050405020304" pitchFamily="18" charset="0"/>
                <a:ea typeface="ＭＳ Ｐゴシック" panose="020B0600070205080204" pitchFamily="34" charset="-128"/>
              </a:defRPr>
            </a:lvl4pPr>
            <a:lvl5pPr marL="2057400" indent="-228600" defTabSz="954088">
              <a:defRPr sz="2000">
                <a:solidFill>
                  <a:schemeClr val="accent2"/>
                </a:solidFill>
                <a:latin typeface="Times New Roman" panose="02020603050405020304" pitchFamily="18" charset="0"/>
                <a:ea typeface="ＭＳ Ｐゴシック" panose="020B0600070205080204" pitchFamily="34" charset="-128"/>
              </a:defRPr>
            </a:lvl5pPr>
            <a:lvl6pPr marL="25146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defTabSz="954088" eaLnBrk="0" fontAlgn="base" hangingPunct="0">
              <a:spcBef>
                <a:spcPct val="0"/>
              </a:spcBef>
              <a:spcAft>
                <a:spcPct val="0"/>
              </a:spcAft>
              <a:defRPr sz="2000">
                <a:solidFill>
                  <a:schemeClr val="accent2"/>
                </a:solidFill>
                <a:latin typeface="Times New Roman" panose="02020603050405020304" pitchFamily="18" charset="0"/>
                <a:ea typeface="ＭＳ Ｐゴシック" panose="020B0600070205080204" pitchFamily="34" charset="-128"/>
              </a:defRPr>
            </a:lvl9pPr>
          </a:lstStyle>
          <a:p>
            <a:fld id="{7B8450CA-1E11-3D4D-A573-389ECF876303}" type="slidenum">
              <a:rPr lang="en-GB" altLang="en-US" sz="1300" smtClean="0">
                <a:solidFill>
                  <a:schemeClr val="tx1"/>
                </a:solidFill>
                <a:latin typeface="Tahoma" panose="020B0604030504040204" pitchFamily="34" charset="0"/>
              </a:rPr>
              <a:pPr/>
              <a:t>26</a:t>
            </a:fld>
            <a:endParaRPr lang="en-GB" altLang="en-US" sz="1300">
              <a:solidFill>
                <a:schemeClr val="tx1"/>
              </a:solidFill>
              <a:latin typeface="Tahoma" panose="020B0604030504040204" pitchFamily="34" charset="0"/>
            </a:endParaRPr>
          </a:p>
        </p:txBody>
      </p:sp>
      <p:sp>
        <p:nvSpPr>
          <p:cNvPr id="176130" name="Rectangle 2">
            <a:extLst>
              <a:ext uri="{FF2B5EF4-FFF2-40B4-BE49-F238E27FC236}">
                <a16:creationId xmlns:a16="http://schemas.microsoft.com/office/drawing/2014/main" id="{7DA7C67F-BC77-FA4E-82D7-6315EA6BD157}"/>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0458DEC-2E0A-CF4E-8671-BCFBE98D8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129312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5870D2-B9CD-3841-8E46-2A513EE46B73}"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292540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870D2-B9CD-3841-8E46-2A513EE46B73}"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167057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870D2-B9CD-3841-8E46-2A513EE46B73}"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1520658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870D2-B9CD-3841-8E46-2A513EE46B73}"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390836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5870D2-B9CD-3841-8E46-2A513EE46B73}"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68242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870D2-B9CD-3841-8E46-2A513EE46B73}" type="datetimeFigureOut">
              <a:rPr lang="en-US" smtClean="0"/>
              <a:pPr/>
              <a:t>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3570179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870D2-B9CD-3841-8E46-2A513EE46B73}" type="datetimeFigureOut">
              <a:rPr lang="en-US" smtClean="0"/>
              <a:pPr/>
              <a:t>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280019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870D2-B9CD-3841-8E46-2A513EE46B73}" type="datetimeFigureOut">
              <a:rPr lang="en-US" smtClean="0"/>
              <a:pPr/>
              <a:t>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3845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870D2-B9CD-3841-8E46-2A513EE46B73}" type="datetimeFigureOut">
              <a:rPr lang="en-US" smtClean="0"/>
              <a:pPr/>
              <a:t>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3920771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870D2-B9CD-3841-8E46-2A513EE46B73}" type="datetimeFigureOut">
              <a:rPr lang="en-US" smtClean="0"/>
              <a:pPr/>
              <a:t>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69851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870D2-B9CD-3841-8E46-2A513EE46B73}" type="datetimeFigureOut">
              <a:rPr lang="en-US" smtClean="0"/>
              <a:pPr/>
              <a:t>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1A87F-1969-9940-8D09-508D9E76383F}" type="slidenum">
              <a:rPr lang="en-US" smtClean="0"/>
              <a:pPr/>
              <a:t>‹#›</a:t>
            </a:fld>
            <a:endParaRPr lang="en-US"/>
          </a:p>
        </p:txBody>
      </p:sp>
    </p:spTree>
    <p:extLst>
      <p:ext uri="{BB962C8B-B14F-4D97-AF65-F5344CB8AC3E}">
        <p14:creationId xmlns:p14="http://schemas.microsoft.com/office/powerpoint/2010/main" val="218415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870D2-B9CD-3841-8E46-2A513EE46B73}" type="datetimeFigureOut">
              <a:rPr lang="en-US" smtClean="0"/>
              <a:pPr/>
              <a:t>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1A87F-1969-9940-8D09-508D9E76383F}" type="slidenum">
              <a:rPr lang="en-US" smtClean="0"/>
              <a:pPr/>
              <a:t>‹#›</a:t>
            </a:fld>
            <a:endParaRPr lang="en-US"/>
          </a:p>
        </p:txBody>
      </p:sp>
    </p:spTree>
    <p:extLst>
      <p:ext uri="{BB962C8B-B14F-4D97-AF65-F5344CB8AC3E}">
        <p14:creationId xmlns:p14="http://schemas.microsoft.com/office/powerpoint/2010/main" val="1959278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investopedia.com/terms/c/corrective-waves.asp"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84F2-BA55-1B45-9403-36B7CB38E413}"/>
              </a:ext>
            </a:extLst>
          </p:cNvPr>
          <p:cNvSpPr>
            <a:spLocks noGrp="1"/>
          </p:cNvSpPr>
          <p:nvPr>
            <p:ph type="title"/>
          </p:nvPr>
        </p:nvSpPr>
        <p:spPr>
          <a:xfrm>
            <a:off x="473149" y="2668773"/>
            <a:ext cx="8229600" cy="1143000"/>
          </a:xfrm>
        </p:spPr>
        <p:txBody>
          <a:bodyPr>
            <a:normAutofit/>
          </a:bodyPr>
          <a:lstStyle/>
          <a:p>
            <a:r>
              <a:rPr lang="en-US" sz="2800" dirty="0"/>
              <a:t>Major Credits</a:t>
            </a:r>
          </a:p>
        </p:txBody>
      </p:sp>
      <p:sp>
        <p:nvSpPr>
          <p:cNvPr id="3" name="Content Placeholder 2">
            <a:extLst>
              <a:ext uri="{FF2B5EF4-FFF2-40B4-BE49-F238E27FC236}">
                <a16:creationId xmlns:a16="http://schemas.microsoft.com/office/drawing/2014/main" id="{D21E98B7-58F6-F346-B165-35781DF59A59}"/>
              </a:ext>
            </a:extLst>
          </p:cNvPr>
          <p:cNvSpPr>
            <a:spLocks noGrp="1"/>
          </p:cNvSpPr>
          <p:nvPr>
            <p:ph idx="1"/>
          </p:nvPr>
        </p:nvSpPr>
        <p:spPr>
          <a:xfrm>
            <a:off x="473149" y="3811773"/>
            <a:ext cx="8229600" cy="1143000"/>
          </a:xfrm>
        </p:spPr>
        <p:txBody>
          <a:bodyPr>
            <a:normAutofit/>
          </a:bodyPr>
          <a:lstStyle/>
          <a:p>
            <a:pPr marL="0" indent="0" algn="ctr">
              <a:buNone/>
            </a:pPr>
            <a:r>
              <a:rPr lang="en-US" sz="2400" dirty="0"/>
              <a:t>https://</a:t>
            </a:r>
            <a:r>
              <a:rPr lang="en-US" sz="2400" dirty="0" err="1"/>
              <a:t>en.wikipedia.org</a:t>
            </a:r>
            <a:r>
              <a:rPr lang="en-US" sz="2400" dirty="0"/>
              <a:t>/wiki/</a:t>
            </a:r>
            <a:r>
              <a:rPr lang="en-US" sz="2400" dirty="0" err="1"/>
              <a:t>Time_series</a:t>
            </a:r>
            <a:endParaRPr lang="en-US" sz="2400" dirty="0"/>
          </a:p>
          <a:p>
            <a:pPr marL="0" indent="0" algn="ctr">
              <a:buNone/>
            </a:pPr>
            <a:r>
              <a:rPr lang="en-US" sz="2400" dirty="0"/>
              <a:t>B.D. Malamud, King’s College, London</a:t>
            </a:r>
          </a:p>
          <a:p>
            <a:pPr marL="0" indent="0">
              <a:buNone/>
            </a:pPr>
            <a:endParaRPr lang="en-US" sz="2400" dirty="0"/>
          </a:p>
        </p:txBody>
      </p:sp>
      <p:sp>
        <p:nvSpPr>
          <p:cNvPr id="4" name="TextBox 3">
            <a:extLst>
              <a:ext uri="{FF2B5EF4-FFF2-40B4-BE49-F238E27FC236}">
                <a16:creationId xmlns:a16="http://schemas.microsoft.com/office/drawing/2014/main" id="{736517A3-2F61-9543-8BF1-85DB0B1932D4}"/>
              </a:ext>
            </a:extLst>
          </p:cNvPr>
          <p:cNvSpPr txBox="1"/>
          <p:nvPr/>
        </p:nvSpPr>
        <p:spPr>
          <a:xfrm>
            <a:off x="889252" y="5314932"/>
            <a:ext cx="7397394" cy="1015663"/>
          </a:xfrm>
          <a:prstGeom prst="rect">
            <a:avLst/>
          </a:prstGeom>
          <a:noFill/>
        </p:spPr>
        <p:txBody>
          <a:bodyPr wrap="square" rtlCol="0">
            <a:spAutoFit/>
          </a:bodyPr>
          <a:lstStyle/>
          <a:p>
            <a:pPr algn="ctr"/>
            <a:r>
              <a:rPr lang="en-US" sz="2400" dirty="0"/>
              <a:t>Topics:</a:t>
            </a:r>
          </a:p>
          <a:p>
            <a:pPr algn="ctr"/>
            <a:r>
              <a:rPr lang="en-US" dirty="0">
                <a:solidFill>
                  <a:srgbClr val="0025FF"/>
                </a:solidFill>
              </a:rPr>
              <a:t>Self-Affine Time Series and Hurst Exponent</a:t>
            </a:r>
          </a:p>
          <a:p>
            <a:pPr algn="ctr"/>
            <a:r>
              <a:rPr lang="en-US" dirty="0">
                <a:solidFill>
                  <a:srgbClr val="0025FF"/>
                </a:solidFill>
              </a:rPr>
              <a:t>Fourier Decomposition</a:t>
            </a:r>
          </a:p>
        </p:txBody>
      </p:sp>
      <p:sp>
        <p:nvSpPr>
          <p:cNvPr id="5" name="Title 1">
            <a:extLst>
              <a:ext uri="{FF2B5EF4-FFF2-40B4-BE49-F238E27FC236}">
                <a16:creationId xmlns:a16="http://schemas.microsoft.com/office/drawing/2014/main" id="{E4759D48-8D39-C148-82A4-892F4C01D431}"/>
              </a:ext>
            </a:extLst>
          </p:cNvPr>
          <p:cNvSpPr txBox="1">
            <a:spLocks/>
          </p:cNvSpPr>
          <p:nvPr/>
        </p:nvSpPr>
        <p:spPr>
          <a:xfrm>
            <a:off x="625888" y="103523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Lecture 9</a:t>
            </a:r>
            <a:br>
              <a:rPr lang="en-US" dirty="0"/>
            </a:br>
            <a:r>
              <a:rPr lang="en-US" sz="2000" dirty="0"/>
              <a:t>Introduction to Time Series</a:t>
            </a:r>
          </a:p>
        </p:txBody>
      </p:sp>
    </p:spTree>
    <p:extLst>
      <p:ext uri="{BB962C8B-B14F-4D97-AF65-F5344CB8AC3E}">
        <p14:creationId xmlns:p14="http://schemas.microsoft.com/office/powerpoint/2010/main" val="2217554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0"/>
              </a:spcBef>
              <a:spcAft>
                <a:spcPts val="1200"/>
              </a:spcAft>
            </a:pPr>
            <a:r>
              <a:rPr lang="en-US" sz="1800" dirty="0"/>
              <a:t>Methods for time series analysis may be divided into two classes: frequency-domain methods and time-domain methods.</a:t>
            </a:r>
          </a:p>
          <a:p>
            <a:pPr>
              <a:spcBef>
                <a:spcPts val="0"/>
              </a:spcBef>
              <a:spcAft>
                <a:spcPts val="1200"/>
              </a:spcAft>
            </a:pPr>
            <a:r>
              <a:rPr lang="en-US" sz="1800" dirty="0"/>
              <a:t>The former include </a:t>
            </a:r>
            <a:r>
              <a:rPr lang="en-US" sz="1800" dirty="0">
                <a:solidFill>
                  <a:srgbClr val="0025FF"/>
                </a:solidFill>
              </a:rPr>
              <a:t>spectral analysis </a:t>
            </a:r>
            <a:r>
              <a:rPr lang="en-US" sz="1800" dirty="0"/>
              <a:t>and </a:t>
            </a:r>
            <a:r>
              <a:rPr lang="en-US" sz="1800" dirty="0">
                <a:solidFill>
                  <a:srgbClr val="0025FF"/>
                </a:solidFill>
              </a:rPr>
              <a:t>wavelet analysis</a:t>
            </a:r>
          </a:p>
          <a:p>
            <a:pPr>
              <a:spcBef>
                <a:spcPts val="0"/>
              </a:spcBef>
              <a:spcAft>
                <a:spcPts val="1200"/>
              </a:spcAft>
            </a:pPr>
            <a:r>
              <a:rPr lang="en-US" sz="1800" dirty="0"/>
              <a:t>The latter include </a:t>
            </a:r>
            <a:r>
              <a:rPr lang="en-US" sz="1800" dirty="0">
                <a:solidFill>
                  <a:srgbClr val="0619C0"/>
                </a:solidFill>
              </a:rPr>
              <a:t>auto-correlation</a:t>
            </a:r>
            <a:r>
              <a:rPr lang="en-US" sz="1800" dirty="0"/>
              <a:t> and </a:t>
            </a:r>
            <a:r>
              <a:rPr lang="en-US" sz="1800" dirty="0">
                <a:solidFill>
                  <a:srgbClr val="0619C0"/>
                </a:solidFill>
              </a:rPr>
              <a:t>cross-correlation </a:t>
            </a:r>
            <a:r>
              <a:rPr lang="en-US" sz="1800" dirty="0"/>
              <a:t>analysis.</a:t>
            </a:r>
          </a:p>
          <a:p>
            <a:pPr>
              <a:spcBef>
                <a:spcPts val="0"/>
              </a:spcBef>
              <a:spcAft>
                <a:spcPts val="1200"/>
              </a:spcAft>
            </a:pPr>
            <a:r>
              <a:rPr lang="en-US" sz="1800" dirty="0"/>
              <a:t>Time series analysis techniques may be divided into parametric (model variables) and non-parametric methods. </a:t>
            </a:r>
          </a:p>
          <a:p>
            <a:pPr>
              <a:spcBef>
                <a:spcPts val="0"/>
              </a:spcBef>
              <a:spcAft>
                <a:spcPts val="1200"/>
              </a:spcAft>
            </a:pPr>
            <a:r>
              <a:rPr lang="en-US" sz="1800" dirty="0"/>
              <a:t>The parametric approaches assume that the underlying stationary </a:t>
            </a:r>
            <a:r>
              <a:rPr lang="en-US" sz="1800" dirty="0">
                <a:solidFill>
                  <a:srgbClr val="0619C0"/>
                </a:solidFill>
              </a:rPr>
              <a:t>stochastic (statistical) process </a:t>
            </a:r>
            <a:r>
              <a:rPr lang="en-US" sz="1800" dirty="0"/>
              <a:t>has a certain structure which can be described using a small number of model parameters (for example, using an autoregressive or moving average model). </a:t>
            </a:r>
          </a:p>
          <a:p>
            <a:pPr>
              <a:spcBef>
                <a:spcPts val="0"/>
              </a:spcBef>
              <a:spcAft>
                <a:spcPts val="1200"/>
              </a:spcAft>
            </a:pPr>
            <a:r>
              <a:rPr lang="en-US" sz="1800" dirty="0"/>
              <a:t>In these approaches, the task is to estimate the parameters of the model that describes the stochastic process. </a:t>
            </a:r>
          </a:p>
        </p:txBody>
      </p:sp>
      <p:sp>
        <p:nvSpPr>
          <p:cNvPr id="4" name="Title 3"/>
          <p:cNvSpPr>
            <a:spLocks noGrp="1"/>
          </p:cNvSpPr>
          <p:nvPr>
            <p:ph type="title"/>
          </p:nvPr>
        </p:nvSpPr>
        <p:spPr/>
        <p:txBody>
          <a:bodyPr>
            <a:normAutofit fontScale="90000"/>
          </a:bodyPr>
          <a:lstStyle/>
          <a:p>
            <a:pPr algn="l"/>
            <a:r>
              <a:rPr lang="en-US" dirty="0"/>
              <a:t>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1995562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pPr marL="0" indent="0">
              <a:spcBef>
                <a:spcPts val="0"/>
              </a:spcBef>
              <a:spcAft>
                <a:spcPts val="1200"/>
              </a:spcAft>
              <a:buNone/>
            </a:pPr>
            <a:r>
              <a:rPr lang="en-US" sz="2000" b="1" dirty="0"/>
              <a:t>Models</a:t>
            </a:r>
          </a:p>
          <a:p>
            <a:pPr>
              <a:spcBef>
                <a:spcPts val="0"/>
              </a:spcBef>
              <a:spcAft>
                <a:spcPts val="1200"/>
              </a:spcAft>
            </a:pPr>
            <a:r>
              <a:rPr lang="en-US" sz="1800" dirty="0"/>
              <a:t>Models for time series data can have many forms and represent different stochastic processes. </a:t>
            </a:r>
          </a:p>
          <a:p>
            <a:pPr>
              <a:spcBef>
                <a:spcPts val="0"/>
              </a:spcBef>
              <a:spcAft>
                <a:spcPts val="1200"/>
              </a:spcAft>
            </a:pPr>
            <a:r>
              <a:rPr lang="en-US" sz="1800" dirty="0"/>
              <a:t>When modeling variations in the level of a process, broad classes of practical importance are the </a:t>
            </a:r>
            <a:r>
              <a:rPr lang="en-US" sz="1800" dirty="0">
                <a:solidFill>
                  <a:srgbClr val="0619C0"/>
                </a:solidFill>
              </a:rPr>
              <a:t>autoregressive</a:t>
            </a:r>
            <a:r>
              <a:rPr lang="en-US" sz="1800" dirty="0"/>
              <a:t> (AR) models, the </a:t>
            </a:r>
            <a:r>
              <a:rPr lang="en-US" sz="1800" dirty="0">
                <a:solidFill>
                  <a:srgbClr val="0619C0"/>
                </a:solidFill>
              </a:rPr>
              <a:t>integrated</a:t>
            </a:r>
            <a:r>
              <a:rPr lang="en-US" sz="1800" dirty="0"/>
              <a:t> (I) models, and the </a:t>
            </a:r>
            <a:r>
              <a:rPr lang="en-US" sz="1800" dirty="0">
                <a:solidFill>
                  <a:srgbClr val="0619C0"/>
                </a:solidFill>
              </a:rPr>
              <a:t>moving average </a:t>
            </a:r>
            <a:r>
              <a:rPr lang="en-US" sz="1800" dirty="0"/>
              <a:t>(MA) models</a:t>
            </a:r>
          </a:p>
          <a:p>
            <a:pPr>
              <a:spcBef>
                <a:spcPts val="0"/>
              </a:spcBef>
              <a:spcAft>
                <a:spcPts val="1200"/>
              </a:spcAft>
            </a:pPr>
            <a:r>
              <a:rPr lang="en-US" sz="1800" dirty="0"/>
              <a:t>These classes depend linearly on previous data points.</a:t>
            </a:r>
          </a:p>
          <a:p>
            <a:pPr>
              <a:spcBef>
                <a:spcPts val="0"/>
              </a:spcBef>
              <a:spcAft>
                <a:spcPts val="1200"/>
              </a:spcAft>
            </a:pPr>
            <a:r>
              <a:rPr lang="en-US" sz="1800" dirty="0"/>
              <a:t>Combinations of these ideas produce </a:t>
            </a:r>
            <a:r>
              <a:rPr lang="en-US" sz="1800" dirty="0">
                <a:solidFill>
                  <a:srgbClr val="0619C0"/>
                </a:solidFill>
              </a:rPr>
              <a:t>autoregressive moving average </a:t>
            </a:r>
            <a:r>
              <a:rPr lang="en-US" sz="1800" dirty="0"/>
              <a:t>(ARMA) and autoregressive </a:t>
            </a:r>
            <a:r>
              <a:rPr lang="en-US" sz="1800" dirty="0">
                <a:solidFill>
                  <a:srgbClr val="0619C0"/>
                </a:solidFill>
              </a:rPr>
              <a:t>integrated moving average </a:t>
            </a:r>
            <a:r>
              <a:rPr lang="en-US" sz="1800" dirty="0"/>
              <a:t>(ARIMA) models. </a:t>
            </a:r>
          </a:p>
          <a:p>
            <a:pPr>
              <a:spcBef>
                <a:spcPts val="0"/>
              </a:spcBef>
              <a:spcAft>
                <a:spcPts val="1200"/>
              </a:spcAft>
            </a:pPr>
            <a:r>
              <a:rPr lang="en-US" sz="1800" dirty="0"/>
              <a:t>More recent methods include Random Forest (RF) and Long Short Term Memory - Recurrent Neural Network (LSTM RNN), which </a:t>
            </a:r>
            <a:r>
              <a:rPr lang="en-US" sz="1800" dirty="0">
                <a:solidFill>
                  <a:srgbClr val="0025FF"/>
                </a:solidFill>
              </a:rPr>
              <a:t>do not </a:t>
            </a:r>
            <a:r>
              <a:rPr lang="en-US" sz="1800" dirty="0"/>
              <a:t>depend linearly on previous data</a:t>
            </a:r>
          </a:p>
          <a:p>
            <a:pPr>
              <a:spcBef>
                <a:spcPts val="0"/>
              </a:spcBef>
              <a:spcAft>
                <a:spcPts val="1200"/>
              </a:spcAft>
            </a:pPr>
            <a:r>
              <a:rPr lang="en-US" sz="1800" dirty="0"/>
              <a:t>Non-linear dependence of the level of a series on previous data points is of interest, partly because of the possibility of producing a chaotic time series. </a:t>
            </a:r>
          </a:p>
          <a:p>
            <a:pPr marL="0" indent="0">
              <a:buNone/>
            </a:pPr>
            <a:endParaRPr lang="en-US" sz="2000" dirty="0"/>
          </a:p>
        </p:txBody>
      </p:sp>
      <p:sp>
        <p:nvSpPr>
          <p:cNvPr id="5" name="Title 3"/>
          <p:cNvSpPr>
            <a:spLocks noGrp="1"/>
          </p:cNvSpPr>
          <p:nvPr>
            <p:ph type="title"/>
          </p:nvPr>
        </p:nvSpPr>
        <p:spPr/>
        <p:txBody>
          <a:bodyPr>
            <a:normAutofit fontScale="90000"/>
          </a:bodyPr>
          <a:lstStyle/>
          <a:p>
            <a:pPr algn="l"/>
            <a:r>
              <a:rPr lang="en-US" dirty="0"/>
              <a:t>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3015657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200"/>
              </a:spcAft>
            </a:pPr>
            <a:r>
              <a:rPr lang="en-US" sz="1800" dirty="0"/>
              <a:t>Among other types of non-linear time series models, there are models to represent the changes of variance over time (</a:t>
            </a:r>
            <a:r>
              <a:rPr lang="en-US" sz="1800" dirty="0">
                <a:solidFill>
                  <a:srgbClr val="0619C0"/>
                </a:solidFill>
              </a:rPr>
              <a:t>heteroskedasticity</a:t>
            </a:r>
            <a:r>
              <a:rPr lang="en-US" sz="1800" dirty="0"/>
              <a:t>). These models represent </a:t>
            </a:r>
            <a:r>
              <a:rPr lang="en-US" sz="1800" dirty="0">
                <a:solidFill>
                  <a:srgbClr val="0025FF"/>
                </a:solidFill>
              </a:rPr>
              <a:t>Autoregressive Conditional Heteroskedasticity </a:t>
            </a:r>
            <a:r>
              <a:rPr lang="en-US" sz="1800" dirty="0"/>
              <a:t>(</a:t>
            </a:r>
            <a:r>
              <a:rPr lang="en-US" sz="1800" dirty="0">
                <a:solidFill>
                  <a:srgbClr val="0619C0"/>
                </a:solidFill>
              </a:rPr>
              <a:t>ARCH</a:t>
            </a:r>
            <a:r>
              <a:rPr lang="en-US" sz="1800" dirty="0"/>
              <a:t>) </a:t>
            </a:r>
          </a:p>
          <a:p>
            <a:pPr>
              <a:spcBef>
                <a:spcPts val="0"/>
              </a:spcBef>
              <a:spcAft>
                <a:spcPts val="1200"/>
              </a:spcAft>
            </a:pPr>
            <a:r>
              <a:rPr lang="en-US" sz="1800" dirty="0"/>
              <a:t>Here changes in variability are related to, or predicted by, recent past values of the observed series. </a:t>
            </a:r>
          </a:p>
          <a:p>
            <a:pPr>
              <a:spcBef>
                <a:spcPts val="0"/>
              </a:spcBef>
              <a:spcAft>
                <a:spcPts val="1200"/>
              </a:spcAft>
            </a:pPr>
            <a:r>
              <a:rPr lang="en-US" sz="1800" dirty="0">
                <a:solidFill>
                  <a:srgbClr val="0025FF"/>
                </a:solidFill>
              </a:rPr>
              <a:t>In financial markets, this is associated with use of the VIX (“Fear”) index</a:t>
            </a:r>
          </a:p>
          <a:p>
            <a:pPr>
              <a:spcBef>
                <a:spcPts val="0"/>
              </a:spcBef>
              <a:spcAft>
                <a:spcPts val="1200"/>
              </a:spcAft>
            </a:pPr>
            <a:r>
              <a:rPr lang="en-US" sz="1800" dirty="0"/>
              <a:t>This is in contrast to other possible representations of locally varying variability, where the variability might be modelled as being driven by a separate time-varying process, as in a doubly stochastic model.</a:t>
            </a:r>
          </a:p>
          <a:p>
            <a:pPr>
              <a:spcBef>
                <a:spcPts val="0"/>
              </a:spcBef>
              <a:spcAft>
                <a:spcPts val="1200"/>
              </a:spcAft>
            </a:pPr>
            <a:r>
              <a:rPr lang="en-US" sz="1800" dirty="0"/>
              <a:t>In recent work on model-free analyses, </a:t>
            </a:r>
            <a:r>
              <a:rPr lang="en-US" sz="1800" dirty="0">
                <a:solidFill>
                  <a:srgbClr val="0025FF"/>
                </a:solidFill>
              </a:rPr>
              <a:t>wavelet transform based methods </a:t>
            </a:r>
            <a:r>
              <a:rPr lang="en-US" sz="1800" dirty="0"/>
              <a:t>(for example locally stationary wavelets and wavelet decomposed neural networks) have gained favor. </a:t>
            </a:r>
          </a:p>
          <a:p>
            <a:pPr>
              <a:spcBef>
                <a:spcPts val="0"/>
              </a:spcBef>
              <a:spcAft>
                <a:spcPts val="1200"/>
              </a:spcAft>
            </a:pPr>
            <a:endParaRPr lang="en-US" sz="1800" dirty="0"/>
          </a:p>
        </p:txBody>
      </p:sp>
      <p:sp>
        <p:nvSpPr>
          <p:cNvPr id="4" name="Title 3"/>
          <p:cNvSpPr>
            <a:spLocks noGrp="1"/>
          </p:cNvSpPr>
          <p:nvPr>
            <p:ph type="title"/>
          </p:nvPr>
        </p:nvSpPr>
        <p:spPr/>
        <p:txBody>
          <a:bodyPr>
            <a:normAutofit fontScale="90000"/>
          </a:bodyPr>
          <a:lstStyle/>
          <a:p>
            <a:pPr algn="l"/>
            <a:r>
              <a:rPr lang="en-US" dirty="0"/>
              <a:t>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1077742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717B-CC0C-BC47-8026-A8E58BE63D3C}"/>
              </a:ext>
            </a:extLst>
          </p:cNvPr>
          <p:cNvSpPr>
            <a:spLocks noGrp="1"/>
          </p:cNvSpPr>
          <p:nvPr>
            <p:ph type="title"/>
          </p:nvPr>
        </p:nvSpPr>
        <p:spPr/>
        <p:txBody>
          <a:bodyPr/>
          <a:lstStyle/>
          <a:p>
            <a:pPr algn="l"/>
            <a:r>
              <a:rPr lang="en-GB" altLang="en-US" dirty="0">
                <a:ea typeface="ＭＳ Ｐゴシック" panose="020B0600070205080204" pitchFamily="34" charset="-128"/>
              </a:rPr>
              <a:t>Persistence and Anti-persistence</a:t>
            </a:r>
            <a:endParaRPr lang="en-US" dirty="0"/>
          </a:p>
        </p:txBody>
      </p:sp>
      <p:sp>
        <p:nvSpPr>
          <p:cNvPr id="4" name="Rectangle 4">
            <a:extLst>
              <a:ext uri="{FF2B5EF4-FFF2-40B4-BE49-F238E27FC236}">
                <a16:creationId xmlns:a16="http://schemas.microsoft.com/office/drawing/2014/main" id="{BE4248E7-9C1A-9846-85BA-3599ABB9763F}"/>
              </a:ext>
            </a:extLst>
          </p:cNvPr>
          <p:cNvSpPr>
            <a:spLocks noChangeArrowheads="1"/>
          </p:cNvSpPr>
          <p:nvPr/>
        </p:nvSpPr>
        <p:spPr bwMode="auto">
          <a:xfrm>
            <a:off x="661988" y="1635125"/>
            <a:ext cx="8291512" cy="382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nSpc>
                <a:spcPct val="90000"/>
              </a:lnSpc>
              <a:spcBef>
                <a:spcPts val="0"/>
              </a:spcBef>
              <a:spcAft>
                <a:spcPts val="1200"/>
              </a:spcAft>
            </a:pPr>
            <a:r>
              <a:rPr lang="en-GB" altLang="en-US" sz="2000" dirty="0">
                <a:solidFill>
                  <a:srgbClr val="0619C0"/>
                </a:solidFill>
                <a:latin typeface="+mj-lt"/>
              </a:rPr>
              <a:t>Persistence (“Joseph Effect”):</a:t>
            </a:r>
            <a:r>
              <a:rPr lang="en-GB" altLang="en-US" sz="2000" dirty="0">
                <a:latin typeface="+mj-lt"/>
              </a:rPr>
              <a:t> Correlations between adjacent values, clustering of values (big follow big, small follow small). </a:t>
            </a:r>
          </a:p>
          <a:p>
            <a:pPr marL="457200" lvl="1" indent="0">
              <a:lnSpc>
                <a:spcPct val="90000"/>
              </a:lnSpc>
              <a:spcBef>
                <a:spcPts val="0"/>
              </a:spcBef>
              <a:spcAft>
                <a:spcPts val="1200"/>
              </a:spcAft>
              <a:buNone/>
            </a:pPr>
            <a:r>
              <a:rPr lang="en-GB" altLang="en-US" sz="1800" dirty="0">
                <a:solidFill>
                  <a:srgbClr val="0619C0"/>
                </a:solidFill>
                <a:latin typeface="+mj-lt"/>
              </a:rPr>
              <a:t>Short-range persistence: </a:t>
            </a:r>
            <a:r>
              <a:rPr lang="en-GB" altLang="en-US" sz="1800" dirty="0">
                <a:latin typeface="+mj-lt"/>
              </a:rPr>
              <a:t>Values in the series affect only those close by.</a:t>
            </a:r>
          </a:p>
          <a:p>
            <a:pPr marL="457200" lvl="1" indent="0">
              <a:lnSpc>
                <a:spcPct val="90000"/>
              </a:lnSpc>
              <a:spcBef>
                <a:spcPts val="0"/>
              </a:spcBef>
              <a:spcAft>
                <a:spcPts val="1200"/>
              </a:spcAft>
              <a:buNone/>
            </a:pPr>
            <a:r>
              <a:rPr lang="en-GB" altLang="en-US" sz="1800" dirty="0">
                <a:solidFill>
                  <a:srgbClr val="0619C0"/>
                </a:solidFill>
                <a:latin typeface="+mj-lt"/>
              </a:rPr>
              <a:t>Long-range persistence: </a:t>
            </a:r>
            <a:r>
              <a:rPr lang="en-GB" altLang="en-US" sz="1800" dirty="0">
                <a:latin typeface="+mj-lt"/>
              </a:rPr>
              <a:t>Values in the series affect those far away in time (space). </a:t>
            </a:r>
          </a:p>
          <a:p>
            <a:pPr marL="457200" lvl="1" indent="0">
              <a:lnSpc>
                <a:spcPct val="90000"/>
              </a:lnSpc>
              <a:spcBef>
                <a:spcPts val="0"/>
              </a:spcBef>
              <a:spcAft>
                <a:spcPts val="1200"/>
              </a:spcAft>
              <a:buNone/>
            </a:pPr>
            <a:r>
              <a:rPr lang="en-GB" altLang="en-US" sz="1800" dirty="0">
                <a:latin typeface="+mj-lt"/>
              </a:rPr>
              <a:t>Also called long memory, long-range correlations, etc.</a:t>
            </a:r>
          </a:p>
          <a:p>
            <a:pPr marL="457200" lvl="1" indent="0">
              <a:lnSpc>
                <a:spcPct val="90000"/>
              </a:lnSpc>
              <a:spcBef>
                <a:spcPts val="0"/>
              </a:spcBef>
              <a:spcAft>
                <a:spcPts val="1200"/>
              </a:spcAft>
              <a:buNone/>
            </a:pPr>
            <a:r>
              <a:rPr lang="en-GB" altLang="en-US" sz="1800" dirty="0">
                <a:latin typeface="+mj-lt"/>
              </a:rPr>
              <a:t>By definition, a self-affine fractal is one that exhibits long-range persistence.</a:t>
            </a:r>
          </a:p>
          <a:p>
            <a:pPr>
              <a:lnSpc>
                <a:spcPct val="90000"/>
              </a:lnSpc>
              <a:spcBef>
                <a:spcPts val="0"/>
              </a:spcBef>
              <a:spcAft>
                <a:spcPts val="1200"/>
              </a:spcAft>
            </a:pPr>
            <a:r>
              <a:rPr lang="en-GB" altLang="en-US" sz="2000" dirty="0">
                <a:solidFill>
                  <a:srgbClr val="0619C0"/>
                </a:solidFill>
                <a:latin typeface="+mj-lt"/>
              </a:rPr>
              <a:t>Anti-Persistence (“Noah Effect”):</a:t>
            </a:r>
            <a:r>
              <a:rPr lang="en-GB" altLang="en-US" sz="2000" dirty="0">
                <a:latin typeface="+mj-lt"/>
              </a:rPr>
              <a:t> Anti-Correlations between adjacent values, anti-clustering of values (small follows big, big follows small). </a:t>
            </a:r>
          </a:p>
          <a:p>
            <a:pPr marL="0" indent="0">
              <a:lnSpc>
                <a:spcPct val="90000"/>
              </a:lnSpc>
              <a:spcBef>
                <a:spcPts val="0"/>
              </a:spcBef>
              <a:spcAft>
                <a:spcPts val="1200"/>
              </a:spcAft>
              <a:buNone/>
            </a:pPr>
            <a:endParaRPr lang="en-GB" altLang="en-US" sz="2000" dirty="0">
              <a:latin typeface="+mj-lt"/>
            </a:endParaRPr>
          </a:p>
          <a:p>
            <a:pPr>
              <a:lnSpc>
                <a:spcPct val="90000"/>
              </a:lnSpc>
              <a:spcBef>
                <a:spcPts val="0"/>
              </a:spcBef>
              <a:spcAft>
                <a:spcPts val="1200"/>
              </a:spcAft>
            </a:pPr>
            <a:endParaRPr lang="en-US" altLang="en-US" sz="2000" dirty="0">
              <a:latin typeface="+mj-lt"/>
            </a:endParaRPr>
          </a:p>
        </p:txBody>
      </p:sp>
    </p:spTree>
    <p:extLst>
      <p:ext uri="{BB962C8B-B14F-4D97-AF65-F5344CB8AC3E}">
        <p14:creationId xmlns:p14="http://schemas.microsoft.com/office/powerpoint/2010/main" val="1203346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8BBE-95FA-C341-AC5E-BC907B131B51}"/>
              </a:ext>
            </a:extLst>
          </p:cNvPr>
          <p:cNvSpPr>
            <a:spLocks noGrp="1"/>
          </p:cNvSpPr>
          <p:nvPr>
            <p:ph type="title"/>
          </p:nvPr>
        </p:nvSpPr>
        <p:spPr/>
        <p:txBody>
          <a:bodyPr/>
          <a:lstStyle/>
          <a:p>
            <a:r>
              <a:rPr lang="en-US" dirty="0"/>
              <a:t>Self Affine Fractal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6E0FC2-F5BA-F844-AE71-E9D80BAE0710}"/>
                  </a:ext>
                </a:extLst>
              </p:cNvPr>
              <p:cNvSpPr>
                <a:spLocks noGrp="1"/>
              </p:cNvSpPr>
              <p:nvPr>
                <p:ph sz="half" idx="1"/>
              </p:nvPr>
            </p:nvSpPr>
            <p:spPr>
              <a:xfrm>
                <a:off x="457200" y="1600200"/>
                <a:ext cx="4038600" cy="2321805"/>
              </a:xfrm>
            </p:spPr>
            <p:txBody>
              <a:bodyPr>
                <a:normAutofit/>
              </a:bodyPr>
              <a:lstStyle/>
              <a:p>
                <a:pPr marL="0" indent="0" algn="ctr">
                  <a:spcBef>
                    <a:spcPts val="0"/>
                  </a:spcBef>
                  <a:spcAft>
                    <a:spcPts val="1800"/>
                  </a:spcAft>
                  <a:buNone/>
                </a:pPr>
                <a:r>
                  <a:rPr lang="en-US" sz="1800" dirty="0"/>
                  <a:t>If:  </a:t>
                </a:r>
                <a14:m>
                  <m:oMath xmlns:m="http://schemas.openxmlformats.org/officeDocument/2006/math">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𝑟𝑥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𝐻</m:t>
                            </m:r>
                          </m:sup>
                        </m:sSup>
                        <m:r>
                          <a:rPr lang="en-US" sz="1800" b="0" i="1" smtClean="0">
                            <a:latin typeface="Cambria Math" panose="02040503050406030204" pitchFamily="18" charset="0"/>
                          </a:rPr>
                          <m:t>𝑦</m:t>
                        </m:r>
                      </m:e>
                    </m:d>
                  </m:oMath>
                </a14:m>
                <a:endParaRPr lang="en-US" sz="1800" b="0" dirty="0"/>
              </a:p>
              <a:p>
                <a:pPr marL="0" indent="0" algn="ctr">
                  <a:spcBef>
                    <a:spcPts val="0"/>
                  </a:spcBef>
                  <a:spcAft>
                    <a:spcPts val="1800"/>
                  </a:spcAft>
                  <a:buNone/>
                </a:pPr>
                <a:r>
                  <a:rPr lang="en-US" sz="1800" dirty="0"/>
                  <a:t>is statistically similar to:</a:t>
                </a:r>
              </a:p>
              <a:p>
                <a:pPr marL="0" indent="0" algn="ctr">
                  <a:spcBef>
                    <a:spcPts val="0"/>
                  </a:spcBef>
                  <a:spcAft>
                    <a:spcPts val="1800"/>
                  </a:spcAft>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𝑓</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 </m:t>
                          </m:r>
                          <m:r>
                            <a:rPr lang="en-US" sz="1800" i="1">
                              <a:latin typeface="Cambria Math" panose="02040503050406030204" pitchFamily="18" charset="0"/>
                            </a:rPr>
                            <m:t>𝑦</m:t>
                          </m:r>
                        </m:e>
                      </m:d>
                    </m:oMath>
                  </m:oMathPara>
                </a14:m>
                <a:endParaRPr lang="en-US" sz="1800" dirty="0"/>
              </a:p>
              <a:p>
                <a:pPr marL="0" indent="0" algn="ctr">
                  <a:spcBef>
                    <a:spcPts val="0"/>
                  </a:spcBef>
                  <a:spcAft>
                    <a:spcPts val="1800"/>
                  </a:spcAft>
                  <a:buNone/>
                </a:pPr>
                <a:r>
                  <a:rPr lang="en-US" sz="1800" dirty="0"/>
                  <a:t>r is a constant, </a:t>
                </a:r>
                <a:r>
                  <a:rPr lang="en-US" sz="1800" i="1" dirty="0"/>
                  <a:t>H</a:t>
                </a:r>
                <a:r>
                  <a:rPr lang="en-US" sz="1800" dirty="0"/>
                  <a:t> is called the </a:t>
                </a:r>
                <a:r>
                  <a:rPr lang="en-US" sz="1800" dirty="0">
                    <a:solidFill>
                      <a:srgbClr val="0619C0"/>
                    </a:solidFill>
                  </a:rPr>
                  <a:t>Hurst exponent</a:t>
                </a:r>
              </a:p>
            </p:txBody>
          </p:sp>
        </mc:Choice>
        <mc:Fallback xmlns="">
          <p:sp>
            <p:nvSpPr>
              <p:cNvPr id="3" name="Content Placeholder 2">
                <a:extLst>
                  <a:ext uri="{FF2B5EF4-FFF2-40B4-BE49-F238E27FC236}">
                    <a16:creationId xmlns:a16="http://schemas.microsoft.com/office/drawing/2014/main" id="{B36E0FC2-F5BA-F844-AE71-E9D80BAE0710}"/>
                  </a:ext>
                </a:extLst>
              </p:cNvPr>
              <p:cNvSpPr>
                <a:spLocks noGrp="1" noRot="1" noChangeAspect="1" noMove="1" noResize="1" noEditPoints="1" noAdjustHandles="1" noChangeArrowheads="1" noChangeShapeType="1" noTextEdit="1"/>
              </p:cNvSpPr>
              <p:nvPr>
                <p:ph sz="half" idx="1"/>
              </p:nvPr>
            </p:nvSpPr>
            <p:spPr>
              <a:xfrm>
                <a:off x="457200" y="1600200"/>
                <a:ext cx="4038600" cy="2321805"/>
              </a:xfrm>
              <a:blipFill>
                <a:blip r:embed="rId2"/>
                <a:stretch>
                  <a:fillRect t="-1639"/>
                </a:stretch>
              </a:blipFill>
            </p:spPr>
            <p:txBody>
              <a:bodyPr/>
              <a:lstStyle/>
              <a:p>
                <a:r>
                  <a:rPr lang="en-US">
                    <a:noFill/>
                  </a:rPr>
                  <a:t> </a:t>
                </a:r>
              </a:p>
            </p:txBody>
          </p:sp>
        </mc:Fallback>
      </mc:AlternateContent>
      <p:pic>
        <p:nvPicPr>
          <p:cNvPr id="1026" name="Picture 2" descr="NPG x100839; Harold Edwin Hurst - Portrait - National Portrait Gallery">
            <a:extLst>
              <a:ext uri="{FF2B5EF4-FFF2-40B4-BE49-F238E27FC236}">
                <a16:creationId xmlns:a16="http://schemas.microsoft.com/office/drawing/2014/main" id="{14E4EEBB-5B3B-2D41-80F5-07C258AEF76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93176" y="1214610"/>
            <a:ext cx="2151520" cy="284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2CF4EE-AE9F-1441-AB09-1BD1E5AA15F9}"/>
              </a:ext>
            </a:extLst>
          </p:cNvPr>
          <p:cNvSpPr txBox="1"/>
          <p:nvPr/>
        </p:nvSpPr>
        <p:spPr>
          <a:xfrm>
            <a:off x="583894" y="4186410"/>
            <a:ext cx="8102906"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Harold Edwin Hurst (1 January 1880 – 7 December 1978) was a British hydrologist from Leicester. </a:t>
            </a:r>
          </a:p>
          <a:p>
            <a:pPr marL="285750" indent="-285750">
              <a:buFont typeface="Arial" panose="020B0604020202020204" pitchFamily="34" charset="0"/>
              <a:buChar char="•"/>
            </a:pPr>
            <a:r>
              <a:rPr lang="en-US" sz="1600" dirty="0"/>
              <a:t>Hurst's (1951) study on measuring the long-term storage capacity of reservoirs documented the presence of long-range dependence in hydrology, especially concerning the </a:t>
            </a:r>
            <a:r>
              <a:rPr lang="en-US" sz="1600" dirty="0">
                <a:solidFill>
                  <a:srgbClr val="0025FF"/>
                </a:solidFill>
              </a:rPr>
              <a:t>fluctuations of the water level in the Nile River. </a:t>
            </a:r>
          </a:p>
          <a:p>
            <a:pPr marL="285750" indent="-285750">
              <a:buFont typeface="Arial" panose="020B0604020202020204" pitchFamily="34" charset="0"/>
              <a:buChar char="•"/>
            </a:pPr>
            <a:r>
              <a:rPr lang="en-US" sz="1600" dirty="0"/>
              <a:t>In doing so, he developed the empirical </a:t>
            </a:r>
            <a:r>
              <a:rPr lang="en-US" sz="1600" dirty="0">
                <a:solidFill>
                  <a:srgbClr val="0619C0"/>
                </a:solidFill>
              </a:rPr>
              <a:t>rescaled range methodology </a:t>
            </a:r>
            <a:r>
              <a:rPr lang="en-US" sz="1600" dirty="0"/>
              <a:t>for measuring long-range dependence. </a:t>
            </a:r>
          </a:p>
          <a:p>
            <a:pPr marL="285750" indent="-285750">
              <a:buFont typeface="Arial" panose="020B0604020202020204" pitchFamily="34" charset="0"/>
              <a:buChar char="•"/>
            </a:pPr>
            <a:r>
              <a:rPr lang="en-US" sz="1600" dirty="0"/>
              <a:t>Much of Hurst's research was motivated by his empirical observations of the Nile. </a:t>
            </a:r>
          </a:p>
          <a:p>
            <a:pPr marL="285750" indent="-285750">
              <a:buFont typeface="Arial" panose="020B0604020202020204" pitchFamily="34" charset="0"/>
              <a:buChar char="•"/>
            </a:pPr>
            <a:r>
              <a:rPr lang="en-US" sz="1600" dirty="0"/>
              <a:t>The </a:t>
            </a:r>
            <a:r>
              <a:rPr lang="en-US" sz="1600" dirty="0">
                <a:solidFill>
                  <a:srgbClr val="0025FF"/>
                </a:solidFill>
              </a:rPr>
              <a:t>Hurst exponent</a:t>
            </a:r>
            <a:r>
              <a:rPr lang="en-US" sz="1600" dirty="0"/>
              <a:t>, which has been used in other fields, such as finance and cardiology, was named after him.</a:t>
            </a:r>
          </a:p>
        </p:txBody>
      </p:sp>
    </p:spTree>
    <p:extLst>
      <p:ext uri="{BB962C8B-B14F-4D97-AF65-F5344CB8AC3E}">
        <p14:creationId xmlns:p14="http://schemas.microsoft.com/office/powerpoint/2010/main" val="998092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6">
            <a:extLst>
              <a:ext uri="{FF2B5EF4-FFF2-40B4-BE49-F238E27FC236}">
                <a16:creationId xmlns:a16="http://schemas.microsoft.com/office/drawing/2014/main" id="{95B1EB97-3C8E-5F4E-9F46-8FE94C7B9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2343150"/>
            <a:ext cx="77311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Rectangle 8">
            <a:extLst>
              <a:ext uri="{FF2B5EF4-FFF2-40B4-BE49-F238E27FC236}">
                <a16:creationId xmlns:a16="http://schemas.microsoft.com/office/drawing/2014/main" id="{C202B736-9E1B-E843-B2B7-F567FC625BB1}"/>
              </a:ext>
            </a:extLst>
          </p:cNvPr>
          <p:cNvSpPr>
            <a:spLocks noChangeArrowheads="1"/>
          </p:cNvSpPr>
          <p:nvPr/>
        </p:nvSpPr>
        <p:spPr bwMode="auto">
          <a:xfrm>
            <a:off x="484480" y="404946"/>
            <a:ext cx="6499728" cy="61555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GB" altLang="en-US" sz="3400" dirty="0">
                <a:latin typeface="+mn-lt"/>
              </a:rPr>
              <a:t>Hurst </a:t>
            </a:r>
            <a:r>
              <a:rPr lang="en-GB" altLang="en-US" sz="3400" dirty="0">
                <a:latin typeface="+mj-lt"/>
              </a:rPr>
              <a:t>Rescaled-Range</a:t>
            </a:r>
            <a:r>
              <a:rPr lang="en-GB" altLang="en-US" sz="3400" dirty="0">
                <a:latin typeface="+mn-lt"/>
              </a:rPr>
              <a:t> (R/S) Analysis</a:t>
            </a:r>
            <a:endParaRPr lang="en-US" altLang="en-US" sz="3400" dirty="0">
              <a:latin typeface="+mn-lt"/>
            </a:endParaRPr>
          </a:p>
        </p:txBody>
      </p:sp>
      <p:sp>
        <p:nvSpPr>
          <p:cNvPr id="203779" name="Text Box 9">
            <a:extLst>
              <a:ext uri="{FF2B5EF4-FFF2-40B4-BE49-F238E27FC236}">
                <a16:creationId xmlns:a16="http://schemas.microsoft.com/office/drawing/2014/main" id="{8EC50458-EF8D-8C45-AD1A-FBA6ACE5CC28}"/>
              </a:ext>
            </a:extLst>
          </p:cNvPr>
          <p:cNvSpPr txBox="1">
            <a:spLocks noChangeArrowheads="1"/>
          </p:cNvSpPr>
          <p:nvPr/>
        </p:nvSpPr>
        <p:spPr bwMode="auto">
          <a:xfrm>
            <a:off x="858837" y="5040484"/>
            <a:ext cx="77993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39775" algn="l"/>
                <a:tab pos="1089025"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739775" algn="l"/>
                <a:tab pos="1089025"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739775" algn="l"/>
                <a:tab pos="1089025"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739775" algn="l"/>
                <a:tab pos="1089025" algn="l"/>
              </a:tabLst>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US" altLang="en-US" sz="2000" i="1" dirty="0">
                <a:latin typeface="+mj-lt"/>
              </a:rPr>
              <a:t>Q</a:t>
            </a:r>
            <a:r>
              <a:rPr lang="en-US" altLang="en-US" sz="2000" dirty="0">
                <a:latin typeface="+mj-lt"/>
              </a:rPr>
              <a:t>(</a:t>
            </a:r>
            <a:r>
              <a:rPr lang="en-US" altLang="en-US" sz="2000" i="1" dirty="0">
                <a:latin typeface="+mj-lt"/>
              </a:rPr>
              <a:t>t</a:t>
            </a:r>
            <a:r>
              <a:rPr lang="en-US" altLang="en-US" sz="2000" dirty="0">
                <a:latin typeface="+mj-lt"/>
              </a:rPr>
              <a:t>) 	= 	Flow of water.</a:t>
            </a:r>
          </a:p>
          <a:p>
            <a:pPr>
              <a:spcBef>
                <a:spcPct val="0"/>
              </a:spcBef>
              <a:buFontTx/>
              <a:buNone/>
            </a:pPr>
            <a:r>
              <a:rPr lang="en-US" altLang="en-US" sz="2000" dirty="0">
                <a:latin typeface="+mj-lt"/>
              </a:rPr>
              <a:t>V(</a:t>
            </a:r>
            <a:r>
              <a:rPr lang="en-US" altLang="en-US" sz="2000" i="1" dirty="0">
                <a:latin typeface="+mj-lt"/>
              </a:rPr>
              <a:t>t</a:t>
            </a:r>
            <a:r>
              <a:rPr lang="en-US" altLang="en-US" sz="2000" dirty="0">
                <a:latin typeface="+mj-lt"/>
              </a:rPr>
              <a:t>) 	= 	Volume of water in reservoir at a given time </a:t>
            </a:r>
            <a:r>
              <a:rPr lang="en-US" altLang="en-US" sz="2000" i="1" dirty="0">
                <a:latin typeface="+mj-lt"/>
              </a:rPr>
              <a:t>t</a:t>
            </a:r>
            <a:r>
              <a:rPr lang="en-US" altLang="en-US" sz="2000" dirty="0">
                <a:latin typeface="+mj-lt"/>
              </a:rPr>
              <a:t>.</a:t>
            </a:r>
          </a:p>
          <a:p>
            <a:pPr>
              <a:spcBef>
                <a:spcPct val="0"/>
              </a:spcBef>
              <a:buFontTx/>
              <a:buNone/>
            </a:pPr>
            <a:r>
              <a:rPr lang="en-US" altLang="en-US" sz="2000" dirty="0">
                <a:latin typeface="+mj-lt"/>
              </a:rPr>
              <a:t>V(T) 	= 	Max and Min volume of water during a period </a:t>
            </a:r>
            <a:r>
              <a:rPr lang="en-US" altLang="en-US" sz="2000" i="1" dirty="0">
                <a:latin typeface="+mj-lt"/>
              </a:rPr>
              <a:t>T</a:t>
            </a:r>
            <a:r>
              <a:rPr lang="en-US" altLang="en-US" sz="2000" dirty="0">
                <a:latin typeface="+mj-lt"/>
              </a:rPr>
              <a:t>.</a:t>
            </a:r>
          </a:p>
        </p:txBody>
      </p:sp>
    </p:spTree>
    <p:extLst>
      <p:ext uri="{BB962C8B-B14F-4D97-AF65-F5344CB8AC3E}">
        <p14:creationId xmlns:p14="http://schemas.microsoft.com/office/powerpoint/2010/main" val="3517310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a:extLst>
              <a:ext uri="{FF2B5EF4-FFF2-40B4-BE49-F238E27FC236}">
                <a16:creationId xmlns:a16="http://schemas.microsoft.com/office/drawing/2014/main" id="{C439DB54-B193-8146-B5E3-42369C471042}"/>
              </a:ext>
            </a:extLst>
          </p:cNvPr>
          <p:cNvSpPr>
            <a:spLocks noGrp="1" noChangeArrowheads="1"/>
          </p:cNvSpPr>
          <p:nvPr>
            <p:ph type="title"/>
          </p:nvPr>
        </p:nvSpPr>
        <p:spPr>
          <a:xfrm>
            <a:off x="890588" y="98425"/>
            <a:ext cx="7772400" cy="1143000"/>
          </a:xfrm>
          <a:effectLst>
            <a:outerShdw blurRad="63500" dist="35921" dir="2700000" algn="ctr" rotWithShape="0">
              <a:schemeClr val="bg2">
                <a:alpha val="50000"/>
              </a:schemeClr>
            </a:outerShdw>
          </a:effectLst>
        </p:spPr>
        <p:txBody>
          <a:bodyPr>
            <a:normAutofit/>
          </a:bodyPr>
          <a:lstStyle/>
          <a:p>
            <a:pPr algn="l">
              <a:defRPr/>
            </a:pPr>
            <a:r>
              <a:rPr lang="en-GB" altLang="en-US" sz="3600" dirty="0">
                <a:latin typeface="+mn-lt"/>
                <a:ea typeface="ＭＳ Ｐゴシック" panose="020B0600070205080204" pitchFamily="34" charset="-128"/>
              </a:rPr>
              <a:t>Self-Affine Fractal</a:t>
            </a:r>
            <a:endParaRPr lang="en-US" altLang="en-US" sz="3600" dirty="0">
              <a:latin typeface="+mn-lt"/>
              <a:ea typeface="ＭＳ Ｐゴシック" panose="020B0600070205080204" pitchFamily="34" charset="-128"/>
            </a:endParaRPr>
          </a:p>
        </p:txBody>
      </p:sp>
      <p:sp>
        <p:nvSpPr>
          <p:cNvPr id="171011" name="Rectangle 7">
            <a:extLst>
              <a:ext uri="{FF2B5EF4-FFF2-40B4-BE49-F238E27FC236}">
                <a16:creationId xmlns:a16="http://schemas.microsoft.com/office/drawing/2014/main" id="{E2C5AF47-8F5F-0D4C-B15E-27D03CE10C9D}"/>
              </a:ext>
            </a:extLst>
          </p:cNvPr>
          <p:cNvSpPr>
            <a:spLocks noChangeArrowheads="1"/>
          </p:cNvSpPr>
          <p:nvPr/>
        </p:nvSpPr>
        <p:spPr bwMode="auto">
          <a:xfrm>
            <a:off x="661988" y="1520825"/>
            <a:ext cx="829151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50000"/>
              </a:spcBef>
            </a:pPr>
            <a:r>
              <a:rPr lang="en-GB" altLang="en-US" sz="2400" dirty="0">
                <a:latin typeface="+mj-lt"/>
              </a:rPr>
              <a:t>Recall: D = fractal dimension.</a:t>
            </a:r>
          </a:p>
          <a:p>
            <a:pPr>
              <a:spcBef>
                <a:spcPct val="50000"/>
              </a:spcBef>
            </a:pPr>
            <a:r>
              <a:rPr lang="en-GB" altLang="en-US" sz="2400" dirty="0">
                <a:latin typeface="+mj-lt"/>
              </a:rPr>
              <a:t>‘</a:t>
            </a:r>
            <a:r>
              <a:rPr lang="en-GB" altLang="en-US" sz="2400" dirty="0">
                <a:solidFill>
                  <a:srgbClr val="0025FF"/>
                </a:solidFill>
                <a:latin typeface="+mj-lt"/>
              </a:rPr>
              <a:t>Smooth</a:t>
            </a:r>
            <a:r>
              <a:rPr lang="en-GB" altLang="en-US" sz="2400" dirty="0">
                <a:latin typeface="+mj-lt"/>
              </a:rPr>
              <a:t>’ time series approach a straight line [</a:t>
            </a:r>
            <a:r>
              <a:rPr lang="en-GB" altLang="en-US" sz="2400" dirty="0">
                <a:solidFill>
                  <a:srgbClr val="0619C0"/>
                </a:solidFill>
                <a:latin typeface="+mj-lt"/>
              </a:rPr>
              <a:t>D </a:t>
            </a:r>
            <a:r>
              <a:rPr lang="en-GB" altLang="en-US" sz="2400" dirty="0">
                <a:solidFill>
                  <a:srgbClr val="0619C0"/>
                </a:solidFill>
                <a:latin typeface="+mj-lt"/>
                <a:sym typeface="Symbol" pitchFamily="2" charset="2"/>
              </a:rPr>
              <a:t> </a:t>
            </a:r>
            <a:r>
              <a:rPr lang="en-GB" altLang="en-US" sz="2400" dirty="0">
                <a:solidFill>
                  <a:srgbClr val="0619C0"/>
                </a:solidFill>
                <a:latin typeface="+mj-lt"/>
              </a:rPr>
              <a:t>1</a:t>
            </a:r>
            <a:r>
              <a:rPr lang="en-GB" altLang="en-US" sz="2400" dirty="0">
                <a:latin typeface="+mj-lt"/>
              </a:rPr>
              <a:t>]. </a:t>
            </a:r>
          </a:p>
          <a:p>
            <a:pPr marL="0" indent="0">
              <a:spcBef>
                <a:spcPct val="50000"/>
              </a:spcBef>
              <a:buNone/>
            </a:pPr>
            <a:r>
              <a:rPr lang="en-GB" altLang="en-US" sz="2400" dirty="0">
                <a:latin typeface="+mj-lt"/>
              </a:rPr>
              <a:t>	</a:t>
            </a:r>
            <a:r>
              <a:rPr lang="en-GB" altLang="en-US" sz="2000" dirty="0">
                <a:latin typeface="+mj-lt"/>
              </a:rPr>
              <a:t>[Low frequencies dominate over high ones.]</a:t>
            </a:r>
          </a:p>
          <a:p>
            <a:pPr>
              <a:spcBef>
                <a:spcPct val="50000"/>
              </a:spcBef>
            </a:pPr>
            <a:r>
              <a:rPr lang="en-GB" altLang="en-US" sz="2400" dirty="0">
                <a:latin typeface="+mj-lt"/>
              </a:rPr>
              <a:t>Very ‘</a:t>
            </a:r>
            <a:r>
              <a:rPr lang="en-GB" altLang="en-US" sz="2400" dirty="0">
                <a:solidFill>
                  <a:srgbClr val="0025FF"/>
                </a:solidFill>
                <a:latin typeface="+mj-lt"/>
              </a:rPr>
              <a:t>rough’</a:t>
            </a:r>
            <a:r>
              <a:rPr lang="en-GB" altLang="en-US" sz="2400" dirty="0">
                <a:latin typeface="+mj-lt"/>
              </a:rPr>
              <a:t> time series becomes area filling [</a:t>
            </a:r>
            <a:r>
              <a:rPr lang="en-GB" altLang="en-US" sz="2400" dirty="0">
                <a:solidFill>
                  <a:srgbClr val="0619C0"/>
                </a:solidFill>
                <a:latin typeface="+mj-lt"/>
              </a:rPr>
              <a:t>D </a:t>
            </a:r>
            <a:r>
              <a:rPr lang="en-GB" altLang="en-US" sz="2400" dirty="0">
                <a:solidFill>
                  <a:srgbClr val="0619C0"/>
                </a:solidFill>
                <a:latin typeface="+mj-lt"/>
                <a:sym typeface="Symbol" pitchFamily="2" charset="2"/>
              </a:rPr>
              <a:t> </a:t>
            </a:r>
            <a:r>
              <a:rPr lang="en-GB" altLang="en-US" sz="2400" dirty="0">
                <a:solidFill>
                  <a:srgbClr val="0619C0"/>
                </a:solidFill>
                <a:latin typeface="+mj-lt"/>
              </a:rPr>
              <a:t>2</a:t>
            </a:r>
            <a:r>
              <a:rPr lang="en-GB" altLang="en-US" sz="2400" dirty="0">
                <a:latin typeface="+mj-lt"/>
              </a:rPr>
              <a:t>]. </a:t>
            </a:r>
          </a:p>
          <a:p>
            <a:pPr marL="0" indent="0">
              <a:spcBef>
                <a:spcPct val="50000"/>
              </a:spcBef>
              <a:buNone/>
            </a:pPr>
            <a:r>
              <a:rPr lang="en-GB" altLang="en-US" sz="2400" dirty="0">
                <a:latin typeface="+mj-lt"/>
              </a:rPr>
              <a:t>	</a:t>
            </a:r>
            <a:r>
              <a:rPr lang="en-GB" altLang="en-US" sz="2000" dirty="0">
                <a:latin typeface="+mj-lt"/>
              </a:rPr>
              <a:t>[Large high-frequency component.]</a:t>
            </a:r>
          </a:p>
          <a:p>
            <a:pPr>
              <a:spcBef>
                <a:spcPct val="50000"/>
              </a:spcBef>
            </a:pPr>
            <a:r>
              <a:rPr lang="en-GB" altLang="en-US" sz="2400" dirty="0">
                <a:latin typeface="+mj-lt"/>
              </a:rPr>
              <a:t>Time series are constrained: </a:t>
            </a:r>
            <a:r>
              <a:rPr lang="en-GB" altLang="en-US" sz="2400" dirty="0">
                <a:solidFill>
                  <a:srgbClr val="0619C0"/>
                </a:solidFill>
                <a:latin typeface="+mj-lt"/>
              </a:rPr>
              <a:t>1 ≤ D ≤ 2.</a:t>
            </a:r>
          </a:p>
        </p:txBody>
      </p:sp>
    </p:spTree>
    <p:extLst>
      <p:ext uri="{BB962C8B-B14F-4D97-AF65-F5344CB8AC3E}">
        <p14:creationId xmlns:p14="http://schemas.microsoft.com/office/powerpoint/2010/main" val="71522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a:extLst>
              <a:ext uri="{FF2B5EF4-FFF2-40B4-BE49-F238E27FC236}">
                <a16:creationId xmlns:a16="http://schemas.microsoft.com/office/drawing/2014/main" id="{0AF983FA-689E-8B40-B522-BE93909A8431}"/>
              </a:ext>
            </a:extLst>
          </p:cNvPr>
          <p:cNvSpPr>
            <a:spLocks noGrp="1" noChangeArrowheads="1"/>
          </p:cNvSpPr>
          <p:nvPr>
            <p:ph type="title"/>
          </p:nvPr>
        </p:nvSpPr>
        <p:spPr>
          <a:xfrm>
            <a:off x="890588" y="98425"/>
            <a:ext cx="7772400" cy="1143000"/>
          </a:xfrm>
          <a:effectLst>
            <a:outerShdw blurRad="63500" dist="35921" dir="2700000" algn="ctr" rotWithShape="0">
              <a:schemeClr val="bg2">
                <a:alpha val="50000"/>
              </a:schemeClr>
            </a:outerShdw>
          </a:effectLst>
        </p:spPr>
        <p:txBody>
          <a:bodyPr>
            <a:normAutofit/>
          </a:bodyPr>
          <a:lstStyle/>
          <a:p>
            <a:pPr algn="l">
              <a:defRPr/>
            </a:pPr>
            <a:r>
              <a:rPr lang="en-GB" altLang="en-US" sz="3600" dirty="0">
                <a:ea typeface="ＭＳ Ｐゴシック" panose="020B0600070205080204" pitchFamily="34" charset="-128"/>
              </a:rPr>
              <a:t>Self-Affine Fractal</a:t>
            </a:r>
            <a:endParaRPr lang="en-US" altLang="en-US" sz="3600" dirty="0">
              <a:ea typeface="ＭＳ Ｐゴシック" panose="020B0600070205080204" pitchFamily="34" charset="-128"/>
            </a:endParaRPr>
          </a:p>
        </p:txBody>
      </p:sp>
      <p:sp>
        <p:nvSpPr>
          <p:cNvPr id="177155" name="Rectangle 4">
            <a:extLst>
              <a:ext uri="{FF2B5EF4-FFF2-40B4-BE49-F238E27FC236}">
                <a16:creationId xmlns:a16="http://schemas.microsoft.com/office/drawing/2014/main" id="{6CDF4B0B-FC2E-5F4A-8381-488633268D47}"/>
              </a:ext>
            </a:extLst>
          </p:cNvPr>
          <p:cNvSpPr>
            <a:spLocks noChangeArrowheads="1"/>
          </p:cNvSpPr>
          <p:nvPr/>
        </p:nvSpPr>
        <p:spPr bwMode="auto">
          <a:xfrm>
            <a:off x="631032" y="1241425"/>
            <a:ext cx="829151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spcAft>
                <a:spcPts val="600"/>
              </a:spcAft>
            </a:pPr>
            <a:r>
              <a:rPr lang="en-US" altLang="en-US" sz="2400" dirty="0">
                <a:latin typeface="+mn-lt"/>
              </a:rPr>
              <a:t>There are many ways to measure the strength of self-affinity of a fractal (e.g., D), including:</a:t>
            </a:r>
          </a:p>
          <a:p>
            <a:pPr lvl="1">
              <a:lnSpc>
                <a:spcPct val="90000"/>
              </a:lnSpc>
              <a:spcBef>
                <a:spcPct val="0"/>
              </a:spcBef>
              <a:spcAft>
                <a:spcPts val="600"/>
              </a:spcAft>
              <a:buFontTx/>
              <a:buChar char="•"/>
            </a:pPr>
            <a:r>
              <a:rPr lang="en-US" altLang="en-US" sz="2000" dirty="0">
                <a:solidFill>
                  <a:srgbClr val="0619C0"/>
                </a:solidFill>
                <a:latin typeface="+mn-lt"/>
              </a:rPr>
              <a:t>Autocorrelation</a:t>
            </a:r>
          </a:p>
          <a:p>
            <a:pPr lvl="1">
              <a:lnSpc>
                <a:spcPct val="90000"/>
              </a:lnSpc>
              <a:spcBef>
                <a:spcPct val="0"/>
              </a:spcBef>
              <a:spcAft>
                <a:spcPts val="600"/>
              </a:spcAft>
              <a:buFontTx/>
              <a:buChar char="•"/>
            </a:pPr>
            <a:r>
              <a:rPr lang="en-US" altLang="en-US" sz="2000" dirty="0" err="1">
                <a:solidFill>
                  <a:srgbClr val="0619C0"/>
                </a:solidFill>
                <a:latin typeface="+mn-lt"/>
              </a:rPr>
              <a:t>Semivariogram</a:t>
            </a:r>
            <a:r>
              <a:rPr lang="en-US" altLang="en-US" sz="2000" dirty="0">
                <a:solidFill>
                  <a:srgbClr val="0619C0"/>
                </a:solidFill>
                <a:latin typeface="+mn-lt"/>
              </a:rPr>
              <a:t> Analysis</a:t>
            </a:r>
          </a:p>
          <a:p>
            <a:pPr lvl="1">
              <a:lnSpc>
                <a:spcPct val="90000"/>
              </a:lnSpc>
              <a:spcBef>
                <a:spcPct val="0"/>
              </a:spcBef>
              <a:spcAft>
                <a:spcPts val="600"/>
              </a:spcAft>
              <a:buFontTx/>
              <a:buChar char="•"/>
            </a:pPr>
            <a:r>
              <a:rPr lang="en-US" altLang="en-US" sz="2000" dirty="0">
                <a:solidFill>
                  <a:srgbClr val="0619C0"/>
                </a:solidFill>
                <a:latin typeface="+mn-lt"/>
              </a:rPr>
              <a:t>Hurst Rescaled-Range (R/S) Analysis</a:t>
            </a:r>
          </a:p>
          <a:p>
            <a:pPr lvl="1">
              <a:lnSpc>
                <a:spcPct val="90000"/>
              </a:lnSpc>
              <a:spcBef>
                <a:spcPct val="0"/>
              </a:spcBef>
              <a:spcAft>
                <a:spcPts val="600"/>
              </a:spcAft>
              <a:buFontTx/>
              <a:buChar char="•"/>
            </a:pPr>
            <a:r>
              <a:rPr lang="en-US" altLang="en-US" sz="2000" dirty="0">
                <a:solidFill>
                  <a:srgbClr val="0619C0"/>
                </a:solidFill>
                <a:latin typeface="+mn-lt"/>
              </a:rPr>
              <a:t>Fourier Power-Spectral Analysis</a:t>
            </a:r>
          </a:p>
          <a:p>
            <a:pPr lvl="1">
              <a:lnSpc>
                <a:spcPct val="90000"/>
              </a:lnSpc>
              <a:spcBef>
                <a:spcPct val="0"/>
              </a:spcBef>
              <a:spcAft>
                <a:spcPts val="600"/>
              </a:spcAft>
              <a:buFontTx/>
              <a:buChar char="•"/>
            </a:pPr>
            <a:r>
              <a:rPr lang="en-US" altLang="en-US" sz="2000" dirty="0">
                <a:solidFill>
                  <a:srgbClr val="0619C0"/>
                </a:solidFill>
                <a:latin typeface="+mn-lt"/>
              </a:rPr>
              <a:t>Wavelet Spectral Analysis</a:t>
            </a:r>
          </a:p>
          <a:p>
            <a:pPr lvl="1">
              <a:lnSpc>
                <a:spcPct val="90000"/>
              </a:lnSpc>
              <a:spcBef>
                <a:spcPct val="0"/>
              </a:spcBef>
              <a:spcAft>
                <a:spcPts val="600"/>
              </a:spcAft>
              <a:buFontTx/>
              <a:buChar char="•"/>
            </a:pPr>
            <a:r>
              <a:rPr lang="en-GB" altLang="en-US" sz="2000" dirty="0">
                <a:solidFill>
                  <a:srgbClr val="0619C0"/>
                </a:solidFill>
                <a:latin typeface="+mn-lt"/>
              </a:rPr>
              <a:t>Detrended Fluctuation Analysis (DFA)</a:t>
            </a:r>
          </a:p>
          <a:p>
            <a:pPr lvl="1">
              <a:lnSpc>
                <a:spcPct val="90000"/>
              </a:lnSpc>
              <a:spcBef>
                <a:spcPct val="0"/>
              </a:spcBef>
              <a:spcAft>
                <a:spcPts val="600"/>
              </a:spcAft>
              <a:buFontTx/>
              <a:buChar char="•"/>
            </a:pPr>
            <a:r>
              <a:rPr lang="en-GB" altLang="en-US" sz="2000" dirty="0">
                <a:solidFill>
                  <a:srgbClr val="0619C0"/>
                </a:solidFill>
                <a:latin typeface="+mn-lt"/>
              </a:rPr>
              <a:t>Inter-event occurrence times.</a:t>
            </a:r>
            <a:endParaRPr lang="en-US" altLang="en-US" sz="2000" dirty="0">
              <a:solidFill>
                <a:srgbClr val="0619C0"/>
              </a:solidFill>
              <a:latin typeface="+mn-lt"/>
            </a:endParaRPr>
          </a:p>
          <a:p>
            <a:pPr>
              <a:spcBef>
                <a:spcPct val="0"/>
              </a:spcBef>
              <a:spcAft>
                <a:spcPts val="600"/>
              </a:spcAft>
            </a:pPr>
            <a:r>
              <a:rPr lang="en-US" altLang="en-US" sz="2400" dirty="0">
                <a:latin typeface="+mn-lt"/>
              </a:rPr>
              <a:t>Many others including lots of derivations of the above.</a:t>
            </a:r>
            <a:endParaRPr lang="en-GB" altLang="en-US" sz="2400" dirty="0">
              <a:latin typeface="+mn-lt"/>
            </a:endParaRPr>
          </a:p>
        </p:txBody>
      </p:sp>
      <p:sp>
        <p:nvSpPr>
          <p:cNvPr id="2" name="TextBox 1">
            <a:extLst>
              <a:ext uri="{FF2B5EF4-FFF2-40B4-BE49-F238E27FC236}">
                <a16:creationId xmlns:a16="http://schemas.microsoft.com/office/drawing/2014/main" id="{811A20CE-0B2A-8241-A6C7-543FC9093E5B}"/>
              </a:ext>
            </a:extLst>
          </p:cNvPr>
          <p:cNvSpPr txBox="1"/>
          <p:nvPr/>
        </p:nvSpPr>
        <p:spPr>
          <a:xfrm>
            <a:off x="758385" y="5166910"/>
            <a:ext cx="7362824" cy="1228028"/>
          </a:xfrm>
          <a:prstGeom prst="rect">
            <a:avLst/>
          </a:prstGeom>
          <a:noFill/>
        </p:spPr>
        <p:txBody>
          <a:bodyPr wrap="square" rtlCol="0">
            <a:spAutoFit/>
          </a:bodyPr>
          <a:lstStyle/>
          <a:p>
            <a:pPr marL="285750" indent="-285750">
              <a:lnSpc>
                <a:spcPct val="90000"/>
              </a:lnSpc>
              <a:spcBef>
                <a:spcPct val="40000"/>
              </a:spcBef>
              <a:buFont typeface="Arial" panose="020B0604020202020204" pitchFamily="34" charset="0"/>
              <a:buChar char="•"/>
            </a:pPr>
            <a:r>
              <a:rPr lang="en-GB" altLang="en-US" dirty="0"/>
              <a:t>Most of these techniques examine the strength of the fluctuations of the data series as function of frequency (or wavelength).</a:t>
            </a:r>
          </a:p>
          <a:p>
            <a:pPr marL="285750" indent="-285750">
              <a:lnSpc>
                <a:spcPct val="90000"/>
              </a:lnSpc>
              <a:spcBef>
                <a:spcPct val="40000"/>
              </a:spcBef>
              <a:buFont typeface="Arial" panose="020B0604020202020204" pitchFamily="34" charset="0"/>
              <a:buChar char="•"/>
            </a:pPr>
            <a:r>
              <a:rPr lang="en-GB" altLang="en-US" dirty="0"/>
              <a:t>If the fluctuations are scale-invariant, it is a self-affine fractal.</a:t>
            </a:r>
            <a:endParaRPr lang="en-US" altLang="en-US" i="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76695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7" name="Group 12">
            <a:extLst>
              <a:ext uri="{FF2B5EF4-FFF2-40B4-BE49-F238E27FC236}">
                <a16:creationId xmlns:a16="http://schemas.microsoft.com/office/drawing/2014/main" id="{D7BC1372-886C-954D-9252-E5122D9E2F03}"/>
              </a:ext>
            </a:extLst>
          </p:cNvPr>
          <p:cNvGrpSpPr>
            <a:grpSpLocks/>
          </p:cNvGrpSpPr>
          <p:nvPr/>
        </p:nvGrpSpPr>
        <p:grpSpPr bwMode="auto">
          <a:xfrm>
            <a:off x="3132138" y="280988"/>
            <a:ext cx="5854700" cy="6577012"/>
            <a:chOff x="1205" y="177"/>
            <a:chExt cx="3688" cy="4143"/>
          </a:xfrm>
        </p:grpSpPr>
        <p:pic>
          <p:nvPicPr>
            <p:cNvPr id="162819" name="Picture 8">
              <a:extLst>
                <a:ext uri="{FF2B5EF4-FFF2-40B4-BE49-F238E27FC236}">
                  <a16:creationId xmlns:a16="http://schemas.microsoft.com/office/drawing/2014/main" id="{C33A3856-10F6-E048-9CB3-799CDB0BF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 y="177"/>
              <a:ext cx="3682"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9">
              <a:extLst>
                <a:ext uri="{FF2B5EF4-FFF2-40B4-BE49-F238E27FC236}">
                  <a16:creationId xmlns:a16="http://schemas.microsoft.com/office/drawing/2014/main" id="{CCB3D8E6-3C6F-6346-A0A6-4F53E2E5A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2155"/>
              <a:ext cx="3682"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Rectangle 10">
              <a:extLst>
                <a:ext uri="{FF2B5EF4-FFF2-40B4-BE49-F238E27FC236}">
                  <a16:creationId xmlns:a16="http://schemas.microsoft.com/office/drawing/2014/main" id="{111B689C-6FD0-F74C-99F2-945A36E0A177}"/>
                </a:ext>
              </a:extLst>
            </p:cNvPr>
            <p:cNvSpPr>
              <a:spLocks noChangeArrowheads="1"/>
            </p:cNvSpPr>
            <p:nvPr/>
          </p:nvSpPr>
          <p:spPr bwMode="auto">
            <a:xfrm>
              <a:off x="1978" y="652"/>
              <a:ext cx="555" cy="646"/>
            </a:xfrm>
            <a:prstGeom prst="rect">
              <a:avLst/>
            </a:prstGeom>
            <a:solidFill>
              <a:schemeClr val="accent1">
                <a:alpha val="2196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grpSp>
      <p:sp>
        <p:nvSpPr>
          <p:cNvPr id="162818" name="Rectangle 13">
            <a:extLst>
              <a:ext uri="{FF2B5EF4-FFF2-40B4-BE49-F238E27FC236}">
                <a16:creationId xmlns:a16="http://schemas.microsoft.com/office/drawing/2014/main" id="{4FCA05CA-08F8-2644-BF35-223FB6301D8C}"/>
              </a:ext>
            </a:extLst>
          </p:cNvPr>
          <p:cNvSpPr>
            <a:spLocks noChangeArrowheads="1"/>
          </p:cNvSpPr>
          <p:nvPr/>
        </p:nvSpPr>
        <p:spPr bwMode="auto">
          <a:xfrm>
            <a:off x="385046" y="2933095"/>
            <a:ext cx="26400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buFontTx/>
              <a:buNone/>
            </a:pPr>
            <a:r>
              <a:rPr lang="en-US" altLang="en-US" sz="2400" dirty="0">
                <a:latin typeface="+mn-lt"/>
              </a:rPr>
              <a:t>Pattern approximately repeats itself at different scales.</a:t>
            </a:r>
          </a:p>
        </p:txBody>
      </p:sp>
      <p:sp>
        <p:nvSpPr>
          <p:cNvPr id="2" name="TextBox 1">
            <a:extLst>
              <a:ext uri="{FF2B5EF4-FFF2-40B4-BE49-F238E27FC236}">
                <a16:creationId xmlns:a16="http://schemas.microsoft.com/office/drawing/2014/main" id="{C7818693-C198-1B40-9111-D9682F9683D5}"/>
              </a:ext>
            </a:extLst>
          </p:cNvPr>
          <p:cNvSpPr txBox="1"/>
          <p:nvPr/>
        </p:nvSpPr>
        <p:spPr>
          <a:xfrm>
            <a:off x="289937" y="1786712"/>
            <a:ext cx="2987519" cy="954107"/>
          </a:xfrm>
          <a:prstGeom prst="rect">
            <a:avLst/>
          </a:prstGeom>
          <a:noFill/>
        </p:spPr>
        <p:txBody>
          <a:bodyPr wrap="square" rtlCol="0">
            <a:spAutoFit/>
          </a:bodyPr>
          <a:lstStyle/>
          <a:p>
            <a:pPr algn="ctr"/>
            <a:r>
              <a:rPr lang="en-US" sz="2800" dirty="0">
                <a:solidFill>
                  <a:srgbClr val="0619C0"/>
                </a:solidFill>
              </a:rPr>
              <a:t>Scale invariance in Time Series</a:t>
            </a:r>
          </a:p>
        </p:txBody>
      </p:sp>
      <p:sp>
        <p:nvSpPr>
          <p:cNvPr id="3" name="TextBox 2">
            <a:extLst>
              <a:ext uri="{FF2B5EF4-FFF2-40B4-BE49-F238E27FC236}">
                <a16:creationId xmlns:a16="http://schemas.microsoft.com/office/drawing/2014/main" id="{F1A90E91-EAD8-F946-A22C-EBE0423015FB}"/>
              </a:ext>
            </a:extLst>
          </p:cNvPr>
          <p:cNvSpPr txBox="1"/>
          <p:nvPr/>
        </p:nvSpPr>
        <p:spPr>
          <a:xfrm>
            <a:off x="289937" y="451692"/>
            <a:ext cx="3532916" cy="523220"/>
          </a:xfrm>
          <a:prstGeom prst="rect">
            <a:avLst/>
          </a:prstGeom>
          <a:noFill/>
        </p:spPr>
        <p:txBody>
          <a:bodyPr wrap="square" rtlCol="0">
            <a:spAutoFit/>
          </a:bodyPr>
          <a:lstStyle/>
          <a:p>
            <a:r>
              <a:rPr lang="en-US" sz="2800" dirty="0">
                <a:solidFill>
                  <a:srgbClr val="FF0000"/>
                </a:solidFill>
              </a:rPr>
              <a:t>Self Affine Time Series</a:t>
            </a:r>
          </a:p>
        </p:txBody>
      </p:sp>
    </p:spTree>
    <p:extLst>
      <p:ext uri="{BB962C8B-B14F-4D97-AF65-F5344CB8AC3E}">
        <p14:creationId xmlns:p14="http://schemas.microsoft.com/office/powerpoint/2010/main" val="3274433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
            <a:extLst>
              <a:ext uri="{FF2B5EF4-FFF2-40B4-BE49-F238E27FC236}">
                <a16:creationId xmlns:a16="http://schemas.microsoft.com/office/drawing/2014/main" id="{EA3DBEDC-40CA-8D4A-A31B-A28FD3FEB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663" y="280988"/>
            <a:ext cx="5845175"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6" name="Picture 4">
            <a:extLst>
              <a:ext uri="{FF2B5EF4-FFF2-40B4-BE49-F238E27FC236}">
                <a16:creationId xmlns:a16="http://schemas.microsoft.com/office/drawing/2014/main" id="{016DB11A-C5C8-4640-9BE1-18B72CBE5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3421063"/>
            <a:ext cx="5845175"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5">
            <a:extLst>
              <a:ext uri="{FF2B5EF4-FFF2-40B4-BE49-F238E27FC236}">
                <a16:creationId xmlns:a16="http://schemas.microsoft.com/office/drawing/2014/main" id="{3226A96B-CB25-EF43-B7E8-8F19D133AAE0}"/>
              </a:ext>
            </a:extLst>
          </p:cNvPr>
          <p:cNvSpPr>
            <a:spLocks noChangeArrowheads="1"/>
          </p:cNvSpPr>
          <p:nvPr/>
        </p:nvSpPr>
        <p:spPr bwMode="auto">
          <a:xfrm>
            <a:off x="4359275" y="1035050"/>
            <a:ext cx="881063" cy="1025525"/>
          </a:xfrm>
          <a:prstGeom prst="rect">
            <a:avLst/>
          </a:prstGeom>
          <a:solidFill>
            <a:schemeClr val="accent1">
              <a:alpha val="2196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sp>
        <p:nvSpPr>
          <p:cNvPr id="164868" name="Rectangle 7">
            <a:extLst>
              <a:ext uri="{FF2B5EF4-FFF2-40B4-BE49-F238E27FC236}">
                <a16:creationId xmlns:a16="http://schemas.microsoft.com/office/drawing/2014/main" id="{CF5E97A6-9514-0744-84F7-369FCDA6A152}"/>
              </a:ext>
            </a:extLst>
          </p:cNvPr>
          <p:cNvSpPr>
            <a:spLocks noChangeArrowheads="1"/>
          </p:cNvSpPr>
          <p:nvPr/>
        </p:nvSpPr>
        <p:spPr bwMode="auto">
          <a:xfrm>
            <a:off x="501651" y="2143790"/>
            <a:ext cx="26400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buFontTx/>
              <a:buNone/>
            </a:pPr>
            <a:r>
              <a:rPr lang="en-US" altLang="en-US" sz="2400" dirty="0">
                <a:latin typeface="+mn-lt"/>
              </a:rPr>
              <a:t>But we need to be careful, as x and y axes scale differently.</a:t>
            </a:r>
          </a:p>
        </p:txBody>
      </p:sp>
      <p:sp>
        <p:nvSpPr>
          <p:cNvPr id="6" name="TextBox 5">
            <a:extLst>
              <a:ext uri="{FF2B5EF4-FFF2-40B4-BE49-F238E27FC236}">
                <a16:creationId xmlns:a16="http://schemas.microsoft.com/office/drawing/2014/main" id="{19052B2D-2E59-BC47-84FD-81B1944F6EFA}"/>
              </a:ext>
            </a:extLst>
          </p:cNvPr>
          <p:cNvSpPr txBox="1"/>
          <p:nvPr/>
        </p:nvSpPr>
        <p:spPr>
          <a:xfrm>
            <a:off x="289937" y="451692"/>
            <a:ext cx="3532916" cy="523220"/>
          </a:xfrm>
          <a:prstGeom prst="rect">
            <a:avLst/>
          </a:prstGeom>
          <a:noFill/>
        </p:spPr>
        <p:txBody>
          <a:bodyPr wrap="square" rtlCol="0">
            <a:spAutoFit/>
          </a:bodyPr>
          <a:lstStyle/>
          <a:p>
            <a:r>
              <a:rPr lang="en-US" sz="2800" dirty="0">
                <a:solidFill>
                  <a:srgbClr val="FF0000"/>
                </a:solidFill>
              </a:rPr>
              <a:t>Self Affine Time Series</a:t>
            </a:r>
          </a:p>
        </p:txBody>
      </p:sp>
    </p:spTree>
    <p:extLst>
      <p:ext uri="{BB962C8B-B14F-4D97-AF65-F5344CB8AC3E}">
        <p14:creationId xmlns:p14="http://schemas.microsoft.com/office/powerpoint/2010/main" val="699595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C9829-EF4F-4842-856C-0DFF9B835F4B}"/>
              </a:ext>
            </a:extLst>
          </p:cNvPr>
          <p:cNvSpPr>
            <a:spLocks noGrp="1"/>
          </p:cNvSpPr>
          <p:nvPr>
            <p:ph type="title"/>
          </p:nvPr>
        </p:nvSpPr>
        <p:spPr/>
        <p:txBody>
          <a:bodyPr>
            <a:normAutofit fontScale="90000"/>
          </a:bodyPr>
          <a:lstStyle/>
          <a:p>
            <a:r>
              <a:rPr lang="en-US" dirty="0"/>
              <a:t>Time Series of the Lorenz Attractor</a:t>
            </a:r>
            <a:br>
              <a:rPr lang="en-US" dirty="0"/>
            </a:br>
            <a:r>
              <a:rPr lang="en-US" sz="2700" dirty="0"/>
              <a:t>https://</a:t>
            </a:r>
            <a:r>
              <a:rPr lang="en-US" sz="2700" dirty="0" err="1"/>
              <a:t>www.sixhat.net</a:t>
            </a:r>
            <a:r>
              <a:rPr lang="en-US" sz="2700" dirty="0"/>
              <a:t>/</a:t>
            </a:r>
            <a:r>
              <a:rPr lang="en-US" sz="2700" dirty="0" err="1"/>
              <a:t>lorenz</a:t>
            </a:r>
            <a:r>
              <a:rPr lang="en-US" sz="2700" dirty="0"/>
              <a:t>-attractor-in-</a:t>
            </a:r>
            <a:r>
              <a:rPr lang="en-US" sz="2700" dirty="0" err="1"/>
              <a:t>r.html</a:t>
            </a:r>
            <a:endParaRPr lang="en-US" sz="2700" dirty="0"/>
          </a:p>
        </p:txBody>
      </p:sp>
      <p:pic>
        <p:nvPicPr>
          <p:cNvPr id="5" name="Content Placeholder 4">
            <a:extLst>
              <a:ext uri="{FF2B5EF4-FFF2-40B4-BE49-F238E27FC236}">
                <a16:creationId xmlns:a16="http://schemas.microsoft.com/office/drawing/2014/main" id="{8F245278-42F0-014F-8F18-5E4D1EBA131E}"/>
              </a:ext>
            </a:extLst>
          </p:cNvPr>
          <p:cNvPicPr>
            <a:picLocks noGrp="1" noChangeAspect="1"/>
          </p:cNvPicPr>
          <p:nvPr>
            <p:ph idx="1"/>
          </p:nvPr>
        </p:nvPicPr>
        <p:blipFill>
          <a:blip r:embed="rId2"/>
          <a:stretch>
            <a:fillRect/>
          </a:stretch>
        </p:blipFill>
        <p:spPr>
          <a:xfrm>
            <a:off x="1237129" y="1640259"/>
            <a:ext cx="6486861" cy="4503275"/>
          </a:xfrm>
        </p:spPr>
      </p:pic>
    </p:spTree>
    <p:extLst>
      <p:ext uri="{BB962C8B-B14F-4D97-AF65-F5344CB8AC3E}">
        <p14:creationId xmlns:p14="http://schemas.microsoft.com/office/powerpoint/2010/main" val="2635596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a:extLst>
              <a:ext uri="{FF2B5EF4-FFF2-40B4-BE49-F238E27FC236}">
                <a16:creationId xmlns:a16="http://schemas.microsoft.com/office/drawing/2014/main" id="{22F6862A-98CE-ED48-A80E-9B8CCB211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663" y="280988"/>
            <a:ext cx="5845175"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5">
            <a:extLst>
              <a:ext uri="{FF2B5EF4-FFF2-40B4-BE49-F238E27FC236}">
                <a16:creationId xmlns:a16="http://schemas.microsoft.com/office/drawing/2014/main" id="{2693BF41-006D-1C4E-8E46-8894E27DDEB6}"/>
              </a:ext>
            </a:extLst>
          </p:cNvPr>
          <p:cNvSpPr>
            <a:spLocks noChangeArrowheads="1"/>
          </p:cNvSpPr>
          <p:nvPr/>
        </p:nvSpPr>
        <p:spPr bwMode="auto">
          <a:xfrm>
            <a:off x="4359275" y="1035050"/>
            <a:ext cx="881063" cy="1025525"/>
          </a:xfrm>
          <a:prstGeom prst="rect">
            <a:avLst/>
          </a:prstGeom>
          <a:solidFill>
            <a:schemeClr val="accent1">
              <a:alpha val="2196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pic>
        <p:nvPicPr>
          <p:cNvPr id="166915" name="Picture 11">
            <a:extLst>
              <a:ext uri="{FF2B5EF4-FFF2-40B4-BE49-F238E27FC236}">
                <a16:creationId xmlns:a16="http://schemas.microsoft.com/office/drawing/2014/main" id="{BAC00EF6-6ABF-C14E-93C4-08E79CE4A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337" t="5321" b="26605"/>
          <a:stretch>
            <a:fillRect/>
          </a:stretch>
        </p:blipFill>
        <p:spPr bwMode="auto">
          <a:xfrm>
            <a:off x="3979863" y="5011738"/>
            <a:ext cx="300196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19">
            <a:extLst>
              <a:ext uri="{FF2B5EF4-FFF2-40B4-BE49-F238E27FC236}">
                <a16:creationId xmlns:a16="http://schemas.microsoft.com/office/drawing/2014/main" id="{E300DA48-62EE-C44E-A31F-10FBDCD1C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337" t="5321" b="29266"/>
          <a:stretch>
            <a:fillRect/>
          </a:stretch>
        </p:blipFill>
        <p:spPr bwMode="auto">
          <a:xfrm>
            <a:off x="7456488" y="4259263"/>
            <a:ext cx="14557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Line 20">
            <a:extLst>
              <a:ext uri="{FF2B5EF4-FFF2-40B4-BE49-F238E27FC236}">
                <a16:creationId xmlns:a16="http://schemas.microsoft.com/office/drawing/2014/main" id="{EC66DA7E-E299-9840-8C9B-F537C7611015}"/>
              </a:ext>
            </a:extLst>
          </p:cNvPr>
          <p:cNvSpPr>
            <a:spLocks noChangeShapeType="1"/>
          </p:cNvSpPr>
          <p:nvPr/>
        </p:nvSpPr>
        <p:spPr bwMode="auto">
          <a:xfrm>
            <a:off x="4818063" y="2054225"/>
            <a:ext cx="338137" cy="29591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166918" name="Line 21">
            <a:extLst>
              <a:ext uri="{FF2B5EF4-FFF2-40B4-BE49-F238E27FC236}">
                <a16:creationId xmlns:a16="http://schemas.microsoft.com/office/drawing/2014/main" id="{23B9C464-2EA7-964B-A8A4-FAAB4E046221}"/>
              </a:ext>
            </a:extLst>
          </p:cNvPr>
          <p:cNvSpPr>
            <a:spLocks noChangeShapeType="1"/>
          </p:cNvSpPr>
          <p:nvPr/>
        </p:nvSpPr>
        <p:spPr bwMode="auto">
          <a:xfrm>
            <a:off x="5238750" y="2055813"/>
            <a:ext cx="2220913" cy="326866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166920" name="Rectangle 23">
            <a:extLst>
              <a:ext uri="{FF2B5EF4-FFF2-40B4-BE49-F238E27FC236}">
                <a16:creationId xmlns:a16="http://schemas.microsoft.com/office/drawing/2014/main" id="{5211EE6E-FE92-794A-9F87-BF775D8C302F}"/>
              </a:ext>
            </a:extLst>
          </p:cNvPr>
          <p:cNvSpPr>
            <a:spLocks noChangeArrowheads="1"/>
          </p:cNvSpPr>
          <p:nvPr/>
        </p:nvSpPr>
        <p:spPr bwMode="auto">
          <a:xfrm>
            <a:off x="674688" y="2004498"/>
            <a:ext cx="26400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buFontTx/>
              <a:buNone/>
            </a:pPr>
            <a:r>
              <a:rPr lang="en-US" altLang="en-US" sz="2400" dirty="0">
                <a:latin typeface="+mn-lt"/>
              </a:rPr>
              <a:t>But we need to be careful, as x and y axes scale differently.</a:t>
            </a:r>
          </a:p>
        </p:txBody>
      </p:sp>
      <p:sp>
        <p:nvSpPr>
          <p:cNvPr id="9" name="TextBox 8">
            <a:extLst>
              <a:ext uri="{FF2B5EF4-FFF2-40B4-BE49-F238E27FC236}">
                <a16:creationId xmlns:a16="http://schemas.microsoft.com/office/drawing/2014/main" id="{4E15B00A-1CD8-984D-A5B2-01E7E0ADC8CB}"/>
              </a:ext>
            </a:extLst>
          </p:cNvPr>
          <p:cNvSpPr txBox="1"/>
          <p:nvPr/>
        </p:nvSpPr>
        <p:spPr>
          <a:xfrm>
            <a:off x="289937" y="451692"/>
            <a:ext cx="3532916" cy="523220"/>
          </a:xfrm>
          <a:prstGeom prst="rect">
            <a:avLst/>
          </a:prstGeom>
          <a:noFill/>
        </p:spPr>
        <p:txBody>
          <a:bodyPr wrap="square" rtlCol="0">
            <a:spAutoFit/>
          </a:bodyPr>
          <a:lstStyle/>
          <a:p>
            <a:r>
              <a:rPr lang="en-US" sz="2800" dirty="0">
                <a:solidFill>
                  <a:srgbClr val="FF0000"/>
                </a:solidFill>
              </a:rPr>
              <a:t>Self Affine Time Series</a:t>
            </a:r>
          </a:p>
        </p:txBody>
      </p:sp>
    </p:spTree>
    <p:extLst>
      <p:ext uri="{BB962C8B-B14F-4D97-AF65-F5344CB8AC3E}">
        <p14:creationId xmlns:p14="http://schemas.microsoft.com/office/powerpoint/2010/main" val="4175728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961" name="Group 12">
            <a:extLst>
              <a:ext uri="{FF2B5EF4-FFF2-40B4-BE49-F238E27FC236}">
                <a16:creationId xmlns:a16="http://schemas.microsoft.com/office/drawing/2014/main" id="{4908E37F-7991-7446-8BF8-BC8745A114DB}"/>
              </a:ext>
            </a:extLst>
          </p:cNvPr>
          <p:cNvGrpSpPr>
            <a:grpSpLocks/>
          </p:cNvGrpSpPr>
          <p:nvPr/>
        </p:nvGrpSpPr>
        <p:grpSpPr bwMode="auto">
          <a:xfrm>
            <a:off x="3132138" y="280988"/>
            <a:ext cx="5854700" cy="6577012"/>
            <a:chOff x="1205" y="177"/>
            <a:chExt cx="3688" cy="4143"/>
          </a:xfrm>
        </p:grpSpPr>
        <p:pic>
          <p:nvPicPr>
            <p:cNvPr id="168964" name="Picture 8">
              <a:extLst>
                <a:ext uri="{FF2B5EF4-FFF2-40B4-BE49-F238E27FC236}">
                  <a16:creationId xmlns:a16="http://schemas.microsoft.com/office/drawing/2014/main" id="{6B5E3532-1ADB-8B43-B0CA-7348E8F01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 y="177"/>
              <a:ext cx="3682"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9">
              <a:extLst>
                <a:ext uri="{FF2B5EF4-FFF2-40B4-BE49-F238E27FC236}">
                  <a16:creationId xmlns:a16="http://schemas.microsoft.com/office/drawing/2014/main" id="{3DBEA415-0C4F-4C48-80B7-77A969E72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2155"/>
              <a:ext cx="3682"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Rectangle 10">
              <a:extLst>
                <a:ext uri="{FF2B5EF4-FFF2-40B4-BE49-F238E27FC236}">
                  <a16:creationId xmlns:a16="http://schemas.microsoft.com/office/drawing/2014/main" id="{6E50E94A-05AF-6F46-B675-786E52F7543B}"/>
                </a:ext>
              </a:extLst>
            </p:cNvPr>
            <p:cNvSpPr>
              <a:spLocks noChangeArrowheads="1"/>
            </p:cNvSpPr>
            <p:nvPr/>
          </p:nvSpPr>
          <p:spPr bwMode="auto">
            <a:xfrm>
              <a:off x="1978" y="652"/>
              <a:ext cx="555" cy="646"/>
            </a:xfrm>
            <a:prstGeom prst="rect">
              <a:avLst/>
            </a:prstGeom>
            <a:solidFill>
              <a:schemeClr val="accent1">
                <a:alpha val="2196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endParaRPr lang="en-GB" altLang="en-US" sz="2000">
                <a:solidFill>
                  <a:schemeClr val="accent2"/>
                </a:solidFill>
                <a:latin typeface="Times New Roman" panose="02020603050405020304" pitchFamily="18" charset="0"/>
              </a:endParaRPr>
            </a:p>
          </p:txBody>
        </p:sp>
      </p:grpSp>
      <p:sp>
        <p:nvSpPr>
          <p:cNvPr id="168963" name="Rectangle 13">
            <a:extLst>
              <a:ext uri="{FF2B5EF4-FFF2-40B4-BE49-F238E27FC236}">
                <a16:creationId xmlns:a16="http://schemas.microsoft.com/office/drawing/2014/main" id="{E9AF917F-8E2E-7544-9000-E6E7F97BBCF9}"/>
              </a:ext>
            </a:extLst>
          </p:cNvPr>
          <p:cNvSpPr>
            <a:spLocks noChangeArrowheads="1"/>
          </p:cNvSpPr>
          <p:nvPr/>
        </p:nvSpPr>
        <p:spPr bwMode="auto">
          <a:xfrm>
            <a:off x="501651" y="2430196"/>
            <a:ext cx="332120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buFontTx/>
              <a:buNone/>
            </a:pPr>
            <a:r>
              <a:rPr lang="en-US" altLang="en-US" sz="2400" dirty="0">
                <a:latin typeface="+mn-lt"/>
              </a:rPr>
              <a:t>We call this a</a:t>
            </a:r>
          </a:p>
          <a:p>
            <a:pPr algn="ctr">
              <a:buFontTx/>
              <a:buNone/>
            </a:pPr>
            <a:r>
              <a:rPr lang="en-US" altLang="en-US" sz="2400" dirty="0">
                <a:latin typeface="+mn-lt"/>
              </a:rPr>
              <a:t> </a:t>
            </a:r>
            <a:r>
              <a:rPr lang="en-US" altLang="en-US" sz="2400" dirty="0">
                <a:solidFill>
                  <a:srgbClr val="0619C0"/>
                </a:solidFill>
                <a:latin typeface="+mn-lt"/>
              </a:rPr>
              <a:t>Self-Affine Time Series</a:t>
            </a:r>
          </a:p>
        </p:txBody>
      </p:sp>
      <p:sp>
        <p:nvSpPr>
          <p:cNvPr id="7" name="TextBox 6">
            <a:extLst>
              <a:ext uri="{FF2B5EF4-FFF2-40B4-BE49-F238E27FC236}">
                <a16:creationId xmlns:a16="http://schemas.microsoft.com/office/drawing/2014/main" id="{0FE8D292-9867-9241-BC62-7AEDC619B0E8}"/>
              </a:ext>
            </a:extLst>
          </p:cNvPr>
          <p:cNvSpPr txBox="1"/>
          <p:nvPr/>
        </p:nvSpPr>
        <p:spPr>
          <a:xfrm>
            <a:off x="289937" y="451692"/>
            <a:ext cx="3532916" cy="523220"/>
          </a:xfrm>
          <a:prstGeom prst="rect">
            <a:avLst/>
          </a:prstGeom>
          <a:noFill/>
        </p:spPr>
        <p:txBody>
          <a:bodyPr wrap="square" rtlCol="0">
            <a:spAutoFit/>
          </a:bodyPr>
          <a:lstStyle/>
          <a:p>
            <a:r>
              <a:rPr lang="en-US" sz="2800" dirty="0">
                <a:solidFill>
                  <a:srgbClr val="FF0000"/>
                </a:solidFill>
              </a:rPr>
              <a:t>Self Affine Time Series</a:t>
            </a:r>
          </a:p>
        </p:txBody>
      </p:sp>
    </p:spTree>
    <p:extLst>
      <p:ext uri="{BB962C8B-B14F-4D97-AF65-F5344CB8AC3E}">
        <p14:creationId xmlns:p14="http://schemas.microsoft.com/office/powerpoint/2010/main" val="3220868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0E6EEA-4876-2349-A946-D31B803A3353}"/>
              </a:ext>
            </a:extLst>
          </p:cNvPr>
          <p:cNvSpPr>
            <a:spLocks noGrp="1"/>
          </p:cNvSpPr>
          <p:nvPr>
            <p:ph type="title"/>
          </p:nvPr>
        </p:nvSpPr>
        <p:spPr/>
        <p:txBody>
          <a:bodyPr/>
          <a:lstStyle/>
          <a:p>
            <a:r>
              <a:rPr lang="en-US" dirty="0"/>
              <a:t>Example: Stock Charts</a:t>
            </a:r>
          </a:p>
        </p:txBody>
      </p:sp>
      <p:pic>
        <p:nvPicPr>
          <p:cNvPr id="8" name="Content Placeholder 7" descr="Graphical user interface, text&#10;&#10;Description automatically generated">
            <a:extLst>
              <a:ext uri="{FF2B5EF4-FFF2-40B4-BE49-F238E27FC236}">
                <a16:creationId xmlns:a16="http://schemas.microsoft.com/office/drawing/2014/main" id="{3ABBDD24-AE61-6D4E-A9D4-5406A64E2811}"/>
              </a:ext>
            </a:extLst>
          </p:cNvPr>
          <p:cNvPicPr>
            <a:picLocks noGrp="1" noChangeAspect="1"/>
          </p:cNvPicPr>
          <p:nvPr>
            <p:ph idx="1"/>
          </p:nvPr>
        </p:nvPicPr>
        <p:blipFill>
          <a:blip r:embed="rId2"/>
          <a:stretch>
            <a:fillRect/>
          </a:stretch>
        </p:blipFill>
        <p:spPr>
          <a:xfrm>
            <a:off x="457200" y="1680636"/>
            <a:ext cx="8229600" cy="4365091"/>
          </a:xfrm>
        </p:spPr>
      </p:pic>
    </p:spTree>
    <p:extLst>
      <p:ext uri="{BB962C8B-B14F-4D97-AF65-F5344CB8AC3E}">
        <p14:creationId xmlns:p14="http://schemas.microsoft.com/office/powerpoint/2010/main" val="4262963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16216-5332-7AD0-ECA8-C6C8C40302F6}"/>
              </a:ext>
            </a:extLst>
          </p:cNvPr>
          <p:cNvSpPr>
            <a:spLocks noGrp="1"/>
          </p:cNvSpPr>
          <p:nvPr>
            <p:ph type="title"/>
          </p:nvPr>
        </p:nvSpPr>
        <p:spPr/>
        <p:txBody>
          <a:bodyPr/>
          <a:lstStyle/>
          <a:p>
            <a:r>
              <a:rPr lang="en-US" dirty="0"/>
              <a:t>Elliott Waves in Financial Markets</a:t>
            </a:r>
          </a:p>
        </p:txBody>
      </p:sp>
      <p:pic>
        <p:nvPicPr>
          <p:cNvPr id="1026" name="Picture 2" descr="Introduction to Elliott Wave Theory">
            <a:extLst>
              <a:ext uri="{FF2B5EF4-FFF2-40B4-BE49-F238E27FC236}">
                <a16:creationId xmlns:a16="http://schemas.microsoft.com/office/drawing/2014/main" id="{1982DFFA-DE8E-0203-074D-896111F00430}"/>
              </a:ext>
            </a:extLst>
          </p:cNvPr>
          <p:cNvPicPr>
            <a:picLocks noGrp="1" noChangeAspect="1" noChangeArrowheads="1"/>
          </p:cNvPicPr>
          <p:nvPr>
            <p:ph sz="half" idx="1"/>
          </p:nvPr>
        </p:nvPicPr>
        <p:blipFill>
          <a:blip r:embed="rId2">
            <a:clrChange>
              <a:clrFrom>
                <a:srgbClr val="EAE5DC"/>
              </a:clrFrom>
              <a:clrTo>
                <a:srgbClr val="EAE5DC">
                  <a:alpha val="0"/>
                </a:srgbClr>
              </a:clrTo>
            </a:clrChange>
            <a:extLst>
              <a:ext uri="{28A0092B-C50C-407E-A947-70E740481C1C}">
                <a14:useLocalDpi xmlns:a14="http://schemas.microsoft.com/office/drawing/2010/main" val="0"/>
              </a:ext>
            </a:extLst>
          </a:blip>
          <a:srcRect/>
          <a:stretch>
            <a:fillRect/>
          </a:stretch>
        </p:blipFill>
        <p:spPr bwMode="auto">
          <a:xfrm>
            <a:off x="336013" y="2347360"/>
            <a:ext cx="4141599" cy="3108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liott Wave Theory - Overview, Types, Market Applications">
            <a:extLst>
              <a:ext uri="{FF2B5EF4-FFF2-40B4-BE49-F238E27FC236}">
                <a16:creationId xmlns:a16="http://schemas.microsoft.com/office/drawing/2014/main" id="{7B7320B8-B848-41A5-6BA1-736C87AA4DC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246164"/>
            <a:ext cx="4038600" cy="32340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F29631-3AEF-5A80-F54B-415136B7C368}"/>
              </a:ext>
            </a:extLst>
          </p:cNvPr>
          <p:cNvSpPr txBox="1"/>
          <p:nvPr/>
        </p:nvSpPr>
        <p:spPr>
          <a:xfrm>
            <a:off x="4649119" y="5794872"/>
            <a:ext cx="4208443" cy="523220"/>
          </a:xfrm>
          <a:prstGeom prst="rect">
            <a:avLst/>
          </a:prstGeom>
          <a:solidFill>
            <a:schemeClr val="accent5">
              <a:lumMod val="20000"/>
              <a:lumOff val="80000"/>
            </a:schemeClr>
          </a:solidFill>
        </p:spPr>
        <p:txBody>
          <a:bodyPr wrap="square" rtlCol="0">
            <a:spAutoFit/>
          </a:bodyPr>
          <a:lstStyle/>
          <a:p>
            <a:pPr algn="ctr"/>
            <a:r>
              <a:rPr lang="en-US" sz="1400" dirty="0"/>
              <a:t>https://</a:t>
            </a:r>
            <a:r>
              <a:rPr lang="en-US" sz="1400" dirty="0" err="1"/>
              <a:t>corporatefinanceinstitute.com</a:t>
            </a:r>
            <a:r>
              <a:rPr lang="en-US" sz="1400" dirty="0"/>
              <a:t>/resources/career-map/sell-side/capital-markets/</a:t>
            </a:r>
            <a:r>
              <a:rPr lang="en-US" sz="1400" dirty="0" err="1"/>
              <a:t>elliott</a:t>
            </a:r>
            <a:r>
              <a:rPr lang="en-US" sz="1400" dirty="0"/>
              <a:t>-wave-theory/</a:t>
            </a:r>
          </a:p>
        </p:txBody>
      </p:sp>
      <p:sp>
        <p:nvSpPr>
          <p:cNvPr id="8" name="TextBox 7">
            <a:extLst>
              <a:ext uri="{FF2B5EF4-FFF2-40B4-BE49-F238E27FC236}">
                <a16:creationId xmlns:a16="http://schemas.microsoft.com/office/drawing/2014/main" id="{901498F0-022B-1B2E-7DCE-BCCB276A0E3B}"/>
              </a:ext>
            </a:extLst>
          </p:cNvPr>
          <p:cNvSpPr txBox="1"/>
          <p:nvPr/>
        </p:nvSpPr>
        <p:spPr>
          <a:xfrm>
            <a:off x="457200" y="5794872"/>
            <a:ext cx="3883446" cy="523220"/>
          </a:xfrm>
          <a:prstGeom prst="rect">
            <a:avLst/>
          </a:prstGeom>
          <a:solidFill>
            <a:schemeClr val="accent5">
              <a:lumMod val="20000"/>
              <a:lumOff val="80000"/>
            </a:schemeClr>
          </a:solidFill>
        </p:spPr>
        <p:txBody>
          <a:bodyPr wrap="square" rtlCol="0">
            <a:spAutoFit/>
          </a:bodyPr>
          <a:lstStyle/>
          <a:p>
            <a:pPr algn="ctr"/>
            <a:r>
              <a:rPr lang="en-US" sz="1400" dirty="0"/>
              <a:t>https://</a:t>
            </a:r>
            <a:r>
              <a:rPr lang="en-US" sz="1400" dirty="0" err="1"/>
              <a:t>www.investopedia.com</a:t>
            </a:r>
            <a:r>
              <a:rPr lang="en-US" sz="1400" dirty="0"/>
              <a:t>/articles/technical/111401.asp</a:t>
            </a:r>
          </a:p>
        </p:txBody>
      </p:sp>
    </p:spTree>
    <p:extLst>
      <p:ext uri="{BB962C8B-B14F-4D97-AF65-F5344CB8AC3E}">
        <p14:creationId xmlns:p14="http://schemas.microsoft.com/office/powerpoint/2010/main" val="3996700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27D05C-1A54-2961-8FF1-BF1F58D71230}"/>
              </a:ext>
            </a:extLst>
          </p:cNvPr>
          <p:cNvSpPr>
            <a:spLocks noGrp="1"/>
          </p:cNvSpPr>
          <p:nvPr>
            <p:ph type="title"/>
          </p:nvPr>
        </p:nvSpPr>
        <p:spPr/>
        <p:txBody>
          <a:bodyPr>
            <a:normAutofit/>
          </a:bodyPr>
          <a:lstStyle/>
          <a:p>
            <a:r>
              <a:rPr lang="en-US" dirty="0"/>
              <a:t>Elliott Waves</a:t>
            </a:r>
            <a:br>
              <a:rPr lang="en-US" dirty="0"/>
            </a:br>
            <a:r>
              <a:rPr kumimoji="0" lang="en-US" sz="2000" b="0" i="0" u="none" strike="noStrike" kern="1200" cap="none" spc="0" normalizeH="0" baseline="0" noProof="0" dirty="0">
                <a:ln>
                  <a:noFill/>
                </a:ln>
                <a:solidFill>
                  <a:prstClr val="black"/>
                </a:solidFill>
                <a:effectLst/>
                <a:uLnTx/>
                <a:uFillTx/>
                <a:latin typeface="Calibri"/>
                <a:ea typeface="+mj-ea"/>
                <a:cs typeface="+mj-cs"/>
              </a:rPr>
              <a:t>https://</a:t>
            </a:r>
            <a:r>
              <a:rPr kumimoji="0" lang="en-US" sz="2000" b="0" i="0" u="none" strike="noStrike" kern="1200" cap="none" spc="0" normalizeH="0" baseline="0" noProof="0" dirty="0" err="1">
                <a:ln>
                  <a:noFill/>
                </a:ln>
                <a:solidFill>
                  <a:prstClr val="black"/>
                </a:solidFill>
                <a:effectLst/>
                <a:uLnTx/>
                <a:uFillTx/>
                <a:latin typeface="Calibri"/>
                <a:ea typeface="+mj-ea"/>
                <a:cs typeface="+mj-cs"/>
              </a:rPr>
              <a:t>www.investopedia.com</a:t>
            </a:r>
            <a:r>
              <a:rPr kumimoji="0" lang="en-US" sz="2000" b="0" i="0" u="none" strike="noStrike" kern="1200" cap="none" spc="0" normalizeH="0" baseline="0" noProof="0" dirty="0">
                <a:ln>
                  <a:noFill/>
                </a:ln>
                <a:solidFill>
                  <a:prstClr val="black"/>
                </a:solidFill>
                <a:effectLst/>
                <a:uLnTx/>
                <a:uFillTx/>
                <a:latin typeface="Calibri"/>
                <a:ea typeface="+mj-ea"/>
                <a:cs typeface="+mj-cs"/>
              </a:rPr>
              <a:t>/articles/technical/111401.asp</a:t>
            </a:r>
            <a:endParaRPr lang="en-US" dirty="0"/>
          </a:p>
        </p:txBody>
      </p:sp>
      <p:sp>
        <p:nvSpPr>
          <p:cNvPr id="7" name="Content Placeholder 6">
            <a:extLst>
              <a:ext uri="{FF2B5EF4-FFF2-40B4-BE49-F238E27FC236}">
                <a16:creationId xmlns:a16="http://schemas.microsoft.com/office/drawing/2014/main" id="{76FECB53-DA9F-7C08-8ADC-89B8A68D49DD}"/>
              </a:ext>
            </a:extLst>
          </p:cNvPr>
          <p:cNvSpPr>
            <a:spLocks noGrp="1"/>
          </p:cNvSpPr>
          <p:nvPr>
            <p:ph sz="half" idx="1"/>
          </p:nvPr>
        </p:nvSpPr>
        <p:spPr/>
        <p:txBody>
          <a:bodyPr>
            <a:normAutofit lnSpcReduction="10000"/>
          </a:bodyPr>
          <a:lstStyle/>
          <a:p>
            <a:pPr algn="l">
              <a:buFont typeface="Arial" panose="020B0604020202020204" pitchFamily="34" charset="0"/>
              <a:buChar char="•"/>
            </a:pPr>
            <a:r>
              <a:rPr lang="en-US" sz="1800" b="0" i="0" u="none" strike="noStrike" dirty="0">
                <a:solidFill>
                  <a:srgbClr val="111111"/>
                </a:solidFill>
                <a:effectLst/>
                <a:latin typeface="SourceSansPro"/>
              </a:rPr>
              <a:t>The Elliott Wave Theory is a form of technical analysis that looks for recurrent long-term price patterns related to persistent changes in investor sentiment and psychology.</a:t>
            </a:r>
          </a:p>
          <a:p>
            <a:pPr algn="l">
              <a:buFont typeface="Arial" panose="020B0604020202020204" pitchFamily="34" charset="0"/>
              <a:buChar char="•"/>
            </a:pPr>
            <a:r>
              <a:rPr lang="en-US" sz="1800" b="0" i="0" u="none" strike="noStrike" dirty="0">
                <a:solidFill>
                  <a:srgbClr val="111111"/>
                </a:solidFill>
                <a:effectLst/>
                <a:latin typeface="SourceSansPro"/>
              </a:rPr>
              <a:t>The theory identifies impulse waves that set up a pattern and corrective waves that oppose the larger trend.</a:t>
            </a:r>
          </a:p>
          <a:p>
            <a:pPr algn="l">
              <a:buFont typeface="Arial" panose="020B0604020202020204" pitchFamily="34" charset="0"/>
              <a:buChar char="•"/>
            </a:pPr>
            <a:r>
              <a:rPr lang="en-US" sz="1800" b="0" i="0" u="none" strike="noStrike" dirty="0">
                <a:solidFill>
                  <a:srgbClr val="111111"/>
                </a:solidFill>
                <a:effectLst/>
                <a:latin typeface="SourceSansPro"/>
              </a:rPr>
              <a:t>Each set of waves is nested within a larger set of waves that adhere to the same impulse or corrective pattern, which is described as a fractal approach to investing.</a:t>
            </a:r>
          </a:p>
          <a:p>
            <a:pPr>
              <a:buFont typeface="Arial" panose="020B0604020202020204" pitchFamily="34" charset="0"/>
              <a:buChar char="•"/>
            </a:pPr>
            <a:r>
              <a:rPr lang="en-US" sz="1800" b="0" i="0" u="none" strike="noStrike" dirty="0">
                <a:solidFill>
                  <a:srgbClr val="111111"/>
                </a:solidFill>
                <a:effectLst/>
                <a:latin typeface="SourceSansPro"/>
              </a:rPr>
              <a:t>He found that swings in mass psychology always showed up in the same recurring fractal patterns, or "waves," in financial markets.</a:t>
            </a:r>
          </a:p>
          <a:p>
            <a:endParaRPr lang="en-US" sz="1800" dirty="0"/>
          </a:p>
        </p:txBody>
      </p:sp>
      <p:pic>
        <p:nvPicPr>
          <p:cNvPr id="10" name="Content Placeholder 9" descr="A graph showing a line graph&#10;&#10;Description automatically generated">
            <a:extLst>
              <a:ext uri="{FF2B5EF4-FFF2-40B4-BE49-F238E27FC236}">
                <a16:creationId xmlns:a16="http://schemas.microsoft.com/office/drawing/2014/main" id="{486401EA-433C-A9A4-C557-A4182ED13B4E}"/>
              </a:ext>
            </a:extLst>
          </p:cNvPr>
          <p:cNvPicPr>
            <a:picLocks noGrp="1" noChangeAspect="1"/>
          </p:cNvPicPr>
          <p:nvPr>
            <p:ph sz="half" idx="2"/>
          </p:nvPr>
        </p:nvPicPr>
        <p:blipFill>
          <a:blip r:embed="rId2"/>
          <a:stretch>
            <a:fillRect/>
          </a:stretch>
        </p:blipFill>
        <p:spPr>
          <a:xfrm>
            <a:off x="4648200" y="2516981"/>
            <a:ext cx="4038600" cy="2692400"/>
          </a:xfrm>
        </p:spPr>
      </p:pic>
    </p:spTree>
    <p:extLst>
      <p:ext uri="{BB962C8B-B14F-4D97-AF65-F5344CB8AC3E}">
        <p14:creationId xmlns:p14="http://schemas.microsoft.com/office/powerpoint/2010/main" val="2947483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CB79F-1CA3-5D69-0D2A-1DBFBFB1BB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0C22DA-AD17-F61E-0DC4-674FC7826988}"/>
              </a:ext>
            </a:extLst>
          </p:cNvPr>
          <p:cNvSpPr>
            <a:spLocks noGrp="1"/>
          </p:cNvSpPr>
          <p:nvPr>
            <p:ph type="title"/>
          </p:nvPr>
        </p:nvSpPr>
        <p:spPr/>
        <p:txBody>
          <a:bodyPr>
            <a:normAutofit/>
          </a:bodyPr>
          <a:lstStyle/>
          <a:p>
            <a:r>
              <a:rPr lang="en-US" dirty="0"/>
              <a:t>Elliott Waves</a:t>
            </a:r>
            <a:br>
              <a:rPr lang="en-US" dirty="0"/>
            </a:br>
            <a:r>
              <a:rPr lang="en-US" sz="2000" dirty="0"/>
              <a:t>https://</a:t>
            </a:r>
            <a:r>
              <a:rPr lang="en-US" sz="2000" dirty="0" err="1"/>
              <a:t>www.investopedia.com</a:t>
            </a:r>
            <a:r>
              <a:rPr lang="en-US" sz="2000" dirty="0"/>
              <a:t>/articles/technical/111401.asp</a:t>
            </a:r>
          </a:p>
        </p:txBody>
      </p:sp>
      <p:sp>
        <p:nvSpPr>
          <p:cNvPr id="7" name="Content Placeholder 6">
            <a:extLst>
              <a:ext uri="{FF2B5EF4-FFF2-40B4-BE49-F238E27FC236}">
                <a16:creationId xmlns:a16="http://schemas.microsoft.com/office/drawing/2014/main" id="{1E0BCC45-AE24-1515-F66B-C7024005F7C0}"/>
              </a:ext>
            </a:extLst>
          </p:cNvPr>
          <p:cNvSpPr>
            <a:spLocks noGrp="1"/>
          </p:cNvSpPr>
          <p:nvPr>
            <p:ph sz="half" idx="1"/>
          </p:nvPr>
        </p:nvSpPr>
        <p:spPr/>
        <p:txBody>
          <a:bodyPr>
            <a:normAutofit/>
          </a:bodyPr>
          <a:lstStyle/>
          <a:p>
            <a:pPr algn="l">
              <a:buFont typeface="Arial" panose="020B0604020202020204" pitchFamily="34" charset="0"/>
              <a:buChar char="•"/>
            </a:pPr>
            <a:r>
              <a:rPr lang="en-US" sz="1600" b="0" i="0" u="none" strike="noStrike" dirty="0">
                <a:solidFill>
                  <a:srgbClr val="111111"/>
                </a:solidFill>
                <a:effectLst/>
                <a:latin typeface="SourceSansPro"/>
              </a:rPr>
              <a:t>Five waves move in the direction of the main trend, followed by three </a:t>
            </a:r>
            <a:r>
              <a:rPr lang="en-US" sz="1600" b="0" i="0" u="sng" strike="noStrike" dirty="0">
                <a:solidFill>
                  <a:srgbClr val="2C40D0"/>
                </a:solidFill>
                <a:effectLst/>
                <a:latin typeface="SourceSansPro"/>
                <a:hlinkClick r:id="rId2"/>
              </a:rPr>
              <a:t>waves in a correction</a:t>
            </a:r>
            <a:r>
              <a:rPr lang="en-US" sz="1600" b="0" i="0" u="none" strike="noStrike" dirty="0">
                <a:solidFill>
                  <a:srgbClr val="111111"/>
                </a:solidFill>
                <a:effectLst/>
                <a:latin typeface="SourceSansPro"/>
              </a:rPr>
              <a:t> (totaling a 5-3 move). This 5-3 move then becomes two subdivisions of the next higher wave move.</a:t>
            </a:r>
          </a:p>
          <a:p>
            <a:pPr algn="l">
              <a:buFont typeface="Arial" panose="020B0604020202020204" pitchFamily="34" charset="0"/>
              <a:buChar char="•"/>
            </a:pPr>
            <a:r>
              <a:rPr lang="en-US" sz="1600" b="0" i="0" u="none" strike="noStrike" dirty="0">
                <a:solidFill>
                  <a:srgbClr val="111111"/>
                </a:solidFill>
                <a:effectLst/>
                <a:latin typeface="SourceSansPro"/>
              </a:rPr>
              <a:t>The underlying 5-3 pattern remains constant, though the time span of each wave may vary.</a:t>
            </a:r>
          </a:p>
          <a:p>
            <a:pPr algn="l"/>
            <a:r>
              <a:rPr lang="en-US" sz="1600" b="0" i="0" u="none" strike="noStrike" dirty="0">
                <a:solidFill>
                  <a:srgbClr val="111111"/>
                </a:solidFill>
                <a:effectLst/>
                <a:latin typeface="SourceSansPro"/>
              </a:rPr>
              <a:t>Look at the chart made up of eight waves (five net up and three net down) labeled 1, 2, 3, 4, 5, A, B, and C.</a:t>
            </a:r>
          </a:p>
          <a:p>
            <a:pPr algn="l"/>
            <a:r>
              <a:rPr lang="en-US" sz="1600" b="0" i="0" u="none" strike="noStrike" dirty="0">
                <a:solidFill>
                  <a:srgbClr val="111111"/>
                </a:solidFill>
                <a:effectLst/>
                <a:latin typeface="SourceSansPro"/>
              </a:rPr>
              <a:t>Waves 1, 2, 3, 4 and 5 form an impulse, and waves A, B and C form a correction. The five-wave impulse, in turn, forms wave 1 at the next-largest degree, and the three-wave correction forms wave 2 at the next-largest degree.</a:t>
            </a:r>
          </a:p>
          <a:p>
            <a:endParaRPr lang="en-US" sz="1600" dirty="0"/>
          </a:p>
        </p:txBody>
      </p:sp>
      <p:pic>
        <p:nvPicPr>
          <p:cNvPr id="10" name="Content Placeholder 9" descr="A graph showing a line graph&#10;&#10;Description automatically generated">
            <a:extLst>
              <a:ext uri="{FF2B5EF4-FFF2-40B4-BE49-F238E27FC236}">
                <a16:creationId xmlns:a16="http://schemas.microsoft.com/office/drawing/2014/main" id="{59546913-3364-E97A-43CC-E40DE0B59262}"/>
              </a:ext>
            </a:extLst>
          </p:cNvPr>
          <p:cNvPicPr>
            <a:picLocks noGrp="1" noChangeAspect="1"/>
          </p:cNvPicPr>
          <p:nvPr>
            <p:ph sz="half" idx="2"/>
          </p:nvPr>
        </p:nvPicPr>
        <p:blipFill>
          <a:blip r:embed="rId3"/>
          <a:stretch>
            <a:fillRect/>
          </a:stretch>
        </p:blipFill>
        <p:spPr>
          <a:xfrm>
            <a:off x="4648200" y="1811902"/>
            <a:ext cx="4038600" cy="2692400"/>
          </a:xfrm>
        </p:spPr>
      </p:pic>
      <p:sp>
        <p:nvSpPr>
          <p:cNvPr id="2" name="TextBox 1">
            <a:extLst>
              <a:ext uri="{FF2B5EF4-FFF2-40B4-BE49-F238E27FC236}">
                <a16:creationId xmlns:a16="http://schemas.microsoft.com/office/drawing/2014/main" id="{1600C795-30DA-6A58-82C6-CC27FB8AF5BC}"/>
              </a:ext>
            </a:extLst>
          </p:cNvPr>
          <p:cNvSpPr txBox="1"/>
          <p:nvPr/>
        </p:nvSpPr>
        <p:spPr>
          <a:xfrm>
            <a:off x="4919031" y="4704203"/>
            <a:ext cx="3767769" cy="1569660"/>
          </a:xfrm>
          <a:prstGeom prst="rect">
            <a:avLst/>
          </a:prstGeom>
          <a:solidFill>
            <a:schemeClr val="accent5">
              <a:lumMod val="20000"/>
              <a:lumOff val="80000"/>
            </a:schemeClr>
          </a:solidFill>
        </p:spPr>
        <p:txBody>
          <a:bodyPr wrap="square" rtlCol="0">
            <a:spAutoFit/>
          </a:bodyPr>
          <a:lstStyle/>
          <a:p>
            <a:pPr algn="ctr"/>
            <a:r>
              <a:rPr lang="en-US" sz="1600" b="0" i="0" u="none" strike="noStrike" dirty="0">
                <a:solidFill>
                  <a:srgbClr val="111111"/>
                </a:solidFill>
                <a:effectLst/>
                <a:latin typeface="SourceSansPro"/>
              </a:rPr>
              <a:t>The corrective wave normally has three distinct price movements – two in the direction of the main correction (A and C) and one against it (B). </a:t>
            </a:r>
          </a:p>
          <a:p>
            <a:pPr algn="ctr"/>
            <a:r>
              <a:rPr lang="en-US" sz="1600" b="0" i="0" u="none" strike="noStrike" dirty="0">
                <a:solidFill>
                  <a:srgbClr val="111111"/>
                </a:solidFill>
                <a:effectLst/>
                <a:latin typeface="SourceSansPro"/>
              </a:rPr>
              <a:t>Waves 2 and 4 in the above picture are corrections. </a:t>
            </a:r>
            <a:endParaRPr lang="en-US" sz="1600" dirty="0"/>
          </a:p>
        </p:txBody>
      </p:sp>
    </p:spTree>
    <p:extLst>
      <p:ext uri="{BB962C8B-B14F-4D97-AF65-F5344CB8AC3E}">
        <p14:creationId xmlns:p14="http://schemas.microsoft.com/office/powerpoint/2010/main" val="1278328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a:extLst>
              <a:ext uri="{FF2B5EF4-FFF2-40B4-BE49-F238E27FC236}">
                <a16:creationId xmlns:a16="http://schemas.microsoft.com/office/drawing/2014/main" id="{9FF74905-15F7-3E4F-9249-DE1C9D951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945" y="197884"/>
            <a:ext cx="5219105" cy="246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3">
            <a:extLst>
              <a:ext uri="{FF2B5EF4-FFF2-40B4-BE49-F238E27FC236}">
                <a16:creationId xmlns:a16="http://schemas.microsoft.com/office/drawing/2014/main" id="{F48D474B-9C86-D74E-AADC-79F4DFB9D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166" y="3061698"/>
            <a:ext cx="4936246" cy="282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4">
            <a:extLst>
              <a:ext uri="{FF2B5EF4-FFF2-40B4-BE49-F238E27FC236}">
                <a16:creationId xmlns:a16="http://schemas.microsoft.com/office/drawing/2014/main" id="{5FA45D47-7B75-004B-AD79-8B1F1BAA394C}"/>
              </a:ext>
            </a:extLst>
          </p:cNvPr>
          <p:cNvSpPr txBox="1">
            <a:spLocks noChangeArrowheads="1"/>
          </p:cNvSpPr>
          <p:nvPr/>
        </p:nvSpPr>
        <p:spPr bwMode="auto">
          <a:xfrm>
            <a:off x="4436437" y="5978715"/>
            <a:ext cx="4407613" cy="319446"/>
          </a:xfrm>
          <a:prstGeom prst="rect">
            <a:avLst/>
          </a:prstGeom>
          <a:noFill/>
          <a:ln>
            <a:noFill/>
          </a:ln>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lnSpc>
                <a:spcPct val="80000"/>
              </a:lnSpc>
              <a:spcBef>
                <a:spcPct val="0"/>
              </a:spcBef>
              <a:buFontTx/>
              <a:buNone/>
            </a:pPr>
            <a:r>
              <a:rPr lang="en-US" altLang="en-US" sz="1800" dirty="0">
                <a:latin typeface="+mj-lt"/>
              </a:rPr>
              <a:t>Topographic profile across small gulley</a:t>
            </a:r>
          </a:p>
        </p:txBody>
      </p:sp>
      <p:sp>
        <p:nvSpPr>
          <p:cNvPr id="2" name="TextBox 1">
            <a:extLst>
              <a:ext uri="{FF2B5EF4-FFF2-40B4-BE49-F238E27FC236}">
                <a16:creationId xmlns:a16="http://schemas.microsoft.com/office/drawing/2014/main" id="{17D9C050-C54F-B043-BB51-A8E610B04E74}"/>
              </a:ext>
            </a:extLst>
          </p:cNvPr>
          <p:cNvSpPr txBox="1"/>
          <p:nvPr/>
        </p:nvSpPr>
        <p:spPr>
          <a:xfrm>
            <a:off x="172660" y="2369200"/>
            <a:ext cx="4263777" cy="954107"/>
          </a:xfrm>
          <a:prstGeom prst="rect">
            <a:avLst/>
          </a:prstGeom>
          <a:noFill/>
        </p:spPr>
        <p:txBody>
          <a:bodyPr wrap="square" rtlCol="0">
            <a:spAutoFit/>
          </a:bodyPr>
          <a:lstStyle/>
          <a:p>
            <a:r>
              <a:rPr lang="en-US" sz="2800" dirty="0"/>
              <a:t>Other Types of Time Series:</a:t>
            </a:r>
          </a:p>
          <a:p>
            <a:r>
              <a:rPr lang="en-US" sz="2800" dirty="0"/>
              <a:t>Topographic Profiles</a:t>
            </a:r>
          </a:p>
        </p:txBody>
      </p:sp>
    </p:spTree>
    <p:extLst>
      <p:ext uri="{BB962C8B-B14F-4D97-AF65-F5344CB8AC3E}">
        <p14:creationId xmlns:p14="http://schemas.microsoft.com/office/powerpoint/2010/main" val="269701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4">
            <a:extLst>
              <a:ext uri="{FF2B5EF4-FFF2-40B4-BE49-F238E27FC236}">
                <a16:creationId xmlns:a16="http://schemas.microsoft.com/office/drawing/2014/main" id="{DCA7238D-246C-734F-B173-D97C4B805C8E}"/>
              </a:ext>
            </a:extLst>
          </p:cNvPr>
          <p:cNvPicPr>
            <a:picLocks noChangeAspect="1" noChangeArrowheads="1"/>
          </p:cNvPicPr>
          <p:nvPr/>
        </p:nvPicPr>
        <p:blipFill>
          <a:blip r:embed="rId3">
            <a:lum contrast="78000"/>
            <a:extLst>
              <a:ext uri="{28A0092B-C50C-407E-A947-70E740481C1C}">
                <a14:useLocalDpi xmlns:a14="http://schemas.microsoft.com/office/drawing/2010/main" val="0"/>
              </a:ext>
            </a:extLst>
          </a:blip>
          <a:srcRect/>
          <a:stretch>
            <a:fillRect/>
          </a:stretch>
        </p:blipFill>
        <p:spPr bwMode="auto">
          <a:xfrm>
            <a:off x="1814181" y="1969415"/>
            <a:ext cx="5054567" cy="3594100"/>
          </a:xfrm>
          <a:prstGeom prst="rect">
            <a:avLst/>
          </a:prstGeom>
          <a:solidFill>
            <a:schemeClr val="bg1"/>
          </a:solidFill>
          <a:ln w="9525">
            <a:solidFill>
              <a:schemeClr val="tx1"/>
            </a:solidFill>
            <a:miter lim="800000"/>
            <a:headEnd/>
            <a:tailEnd/>
          </a:ln>
        </p:spPr>
      </p:pic>
      <p:sp>
        <p:nvSpPr>
          <p:cNvPr id="199682" name="Text Box 5">
            <a:extLst>
              <a:ext uri="{FF2B5EF4-FFF2-40B4-BE49-F238E27FC236}">
                <a16:creationId xmlns:a16="http://schemas.microsoft.com/office/drawing/2014/main" id="{25A0CF1F-17C6-6048-88E0-4683D5AEE708}"/>
              </a:ext>
            </a:extLst>
          </p:cNvPr>
          <p:cNvSpPr txBox="1">
            <a:spLocks noChangeArrowheads="1"/>
          </p:cNvSpPr>
          <p:nvPr/>
        </p:nvSpPr>
        <p:spPr bwMode="auto">
          <a:xfrm>
            <a:off x="654815" y="5809674"/>
            <a:ext cx="8243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1600" dirty="0">
                <a:latin typeface="+mj-lt"/>
              </a:rPr>
              <a:t>Power-spectral density of local atmospheric temperature from instrumental data and inferred from ice cores, time scales of 200 </a:t>
            </a:r>
            <a:r>
              <a:rPr lang="en-US" altLang="en-US" sz="1600" dirty="0" err="1">
                <a:latin typeface="+mj-lt"/>
              </a:rPr>
              <a:t>ky</a:t>
            </a:r>
            <a:r>
              <a:rPr lang="en-US" altLang="en-US" sz="1600" dirty="0">
                <a:latin typeface="+mj-lt"/>
              </a:rPr>
              <a:t> to 2 dy. [Pelletier and Turcotte, 1999]</a:t>
            </a:r>
          </a:p>
        </p:txBody>
      </p:sp>
      <p:sp>
        <p:nvSpPr>
          <p:cNvPr id="199683" name="Text Box 6">
            <a:extLst>
              <a:ext uri="{FF2B5EF4-FFF2-40B4-BE49-F238E27FC236}">
                <a16:creationId xmlns:a16="http://schemas.microsoft.com/office/drawing/2014/main" id="{70B1C36C-D9A6-7943-8E75-F34A0DE2A442}"/>
              </a:ext>
            </a:extLst>
          </p:cNvPr>
          <p:cNvSpPr txBox="1">
            <a:spLocks noChangeArrowheads="1"/>
          </p:cNvSpPr>
          <p:nvPr/>
        </p:nvSpPr>
        <p:spPr bwMode="auto">
          <a:xfrm>
            <a:off x="617203" y="232718"/>
            <a:ext cx="63566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US" altLang="en-US" sz="2800" dirty="0">
                <a:latin typeface="+mj-lt"/>
              </a:rPr>
              <a:t>Breaks in Scaling Behavior</a:t>
            </a:r>
          </a:p>
        </p:txBody>
      </p:sp>
      <p:sp>
        <p:nvSpPr>
          <p:cNvPr id="6" name="TextBox 5">
            <a:extLst>
              <a:ext uri="{FF2B5EF4-FFF2-40B4-BE49-F238E27FC236}">
                <a16:creationId xmlns:a16="http://schemas.microsoft.com/office/drawing/2014/main" id="{394ADB61-19FD-D34C-9DE5-20935A85CD9D}"/>
              </a:ext>
            </a:extLst>
          </p:cNvPr>
          <p:cNvSpPr txBox="1"/>
          <p:nvPr/>
        </p:nvSpPr>
        <p:spPr>
          <a:xfrm>
            <a:off x="617203" y="1134176"/>
            <a:ext cx="7557570" cy="646331"/>
          </a:xfrm>
          <a:prstGeom prst="rect">
            <a:avLst/>
          </a:prstGeom>
          <a:noFill/>
        </p:spPr>
        <p:txBody>
          <a:bodyPr wrap="square">
            <a:spAutoFit/>
          </a:bodyPr>
          <a:lstStyle/>
          <a:p>
            <a:pPr marL="285750" indent="-285750">
              <a:buFont typeface="Arial" panose="020B0604020202020204" pitchFamily="34" charset="0"/>
              <a:buChar char="•"/>
              <a:tabLst>
                <a:tab pos="2290763" algn="l"/>
              </a:tabLst>
            </a:pPr>
            <a:r>
              <a:rPr lang="en-GB" altLang="en-US" sz="1800" dirty="0">
                <a:ea typeface="ＭＳ Ｐゴシック" panose="020B0600070205080204" pitchFamily="34" charset="-128"/>
              </a:rPr>
              <a:t>Sometimes ‘breaks’ are more interesting than the same self-affine </a:t>
            </a:r>
            <a:r>
              <a:rPr lang="en-GB" altLang="en-US" sz="1800" dirty="0" err="1">
                <a:ea typeface="ＭＳ Ｐゴシック" panose="020B0600070205080204" pitchFamily="34" charset="-128"/>
              </a:rPr>
              <a:t>behavior</a:t>
            </a:r>
            <a:r>
              <a:rPr lang="en-GB" altLang="en-US" sz="1800" dirty="0">
                <a:ea typeface="ＭＳ Ｐゴシック" panose="020B0600070205080204" pitchFamily="34" charset="-128"/>
              </a:rPr>
              <a:t>.</a:t>
            </a:r>
          </a:p>
          <a:p>
            <a:pPr marL="285750" indent="-285750">
              <a:buFont typeface="Arial" panose="020B0604020202020204" pitchFamily="34" charset="0"/>
              <a:buChar char="•"/>
              <a:tabLst>
                <a:tab pos="2290763" algn="l"/>
              </a:tabLst>
            </a:pPr>
            <a:r>
              <a:rPr lang="en-GB" altLang="en-US" sz="1800" dirty="0">
                <a:ea typeface="ＭＳ Ｐゴシック" panose="020B0600070205080204" pitchFamily="34" charset="-128"/>
              </a:rPr>
              <a:t>Might indicate a change in underlying processes/physics.</a:t>
            </a:r>
          </a:p>
        </p:txBody>
      </p:sp>
    </p:spTree>
    <p:extLst>
      <p:ext uri="{BB962C8B-B14F-4D97-AF65-F5344CB8AC3E}">
        <p14:creationId xmlns:p14="http://schemas.microsoft.com/office/powerpoint/2010/main" val="2160442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61" name="Rectangle 9">
            <a:extLst>
              <a:ext uri="{FF2B5EF4-FFF2-40B4-BE49-F238E27FC236}">
                <a16:creationId xmlns:a16="http://schemas.microsoft.com/office/drawing/2014/main" id="{EC8AFA2A-1583-E840-A852-30CA9D966734}"/>
              </a:ext>
            </a:extLst>
          </p:cNvPr>
          <p:cNvSpPr>
            <a:spLocks noGrp="1" noChangeArrowheads="1"/>
          </p:cNvSpPr>
          <p:nvPr>
            <p:ph type="title"/>
          </p:nvPr>
        </p:nvSpPr>
        <p:spPr>
          <a:effectLst>
            <a:outerShdw blurRad="63500" dist="35921" dir="2700000" algn="ctr" rotWithShape="0">
              <a:schemeClr val="bg2">
                <a:alpha val="50000"/>
              </a:schemeClr>
            </a:outerShdw>
          </a:effectLst>
        </p:spPr>
        <p:txBody>
          <a:bodyPr/>
          <a:lstStyle/>
          <a:p>
            <a:pPr algn="l">
              <a:defRPr/>
            </a:pPr>
            <a:r>
              <a:rPr lang="en-GB" altLang="en-US" sz="4000" dirty="0">
                <a:ea typeface="ＭＳ Ｐゴシック" panose="020B0600070205080204" pitchFamily="34" charset="-128"/>
              </a:rPr>
              <a:t>Fourier Series and Fourier Transform</a:t>
            </a:r>
            <a:endParaRPr lang="en-US" altLang="en-US" sz="4000" dirty="0">
              <a:ea typeface="ＭＳ Ｐゴシック" panose="020B0600070205080204" pitchFamily="34" charset="-128"/>
            </a:endParaRPr>
          </a:p>
        </p:txBody>
      </p:sp>
      <p:sp>
        <p:nvSpPr>
          <p:cNvPr id="181250" name="Content Placeholder 1">
            <a:extLst>
              <a:ext uri="{FF2B5EF4-FFF2-40B4-BE49-F238E27FC236}">
                <a16:creationId xmlns:a16="http://schemas.microsoft.com/office/drawing/2014/main" id="{6C6317A9-1379-974F-95C3-C8429EED361F}"/>
              </a:ext>
            </a:extLst>
          </p:cNvPr>
          <p:cNvSpPr>
            <a:spLocks noGrp="1" noChangeArrowheads="1"/>
          </p:cNvSpPr>
          <p:nvPr>
            <p:ph idx="1"/>
          </p:nvPr>
        </p:nvSpPr>
        <p:spPr/>
        <p:txBody>
          <a:bodyPr>
            <a:normAutofit/>
          </a:bodyPr>
          <a:lstStyle/>
          <a:p>
            <a:r>
              <a:rPr lang="en-US" altLang="en-US" sz="1800" dirty="0">
                <a:solidFill>
                  <a:srgbClr val="0619C0"/>
                </a:solidFill>
                <a:ea typeface="ＭＳ Ｐゴシック" panose="020B0600070205080204" pitchFamily="34" charset="-128"/>
              </a:rPr>
              <a:t>The Fourier transform (FT) decomposes a function of time (a signal) into its constituent frequencies. </a:t>
            </a:r>
          </a:p>
          <a:p>
            <a:r>
              <a:rPr lang="en-US" altLang="en-US" sz="1800" dirty="0">
                <a:ea typeface="ＭＳ Ｐゴシック" panose="020B0600070205080204" pitchFamily="34" charset="-128"/>
              </a:rPr>
              <a:t>This is similar to the way a musical chord can be expressed in terms of the volumes and frequencies of its constituent notes. </a:t>
            </a:r>
          </a:p>
          <a:p>
            <a:r>
              <a:rPr lang="en-US" altLang="en-US" sz="1800" dirty="0">
                <a:ea typeface="ＭＳ Ｐゴシック" panose="020B0600070205080204" pitchFamily="34" charset="-128"/>
              </a:rPr>
              <a:t>The term Fourier transform refers to both the frequency domain representation and the mathematical operation that associates the frequency domain representation to a function of time. </a:t>
            </a:r>
          </a:p>
          <a:p>
            <a:r>
              <a:rPr lang="en-US" altLang="en-US" sz="1800" dirty="0">
                <a:solidFill>
                  <a:srgbClr val="0025FF"/>
                </a:solidFill>
                <a:ea typeface="ＭＳ Ｐゴシック" panose="020B0600070205080204" pitchFamily="34" charset="-128"/>
              </a:rPr>
              <a:t>The Fourier transform is not limited to functions of time, but the domain of the original function is commonly referred to as the time domain. </a:t>
            </a:r>
          </a:p>
          <a:p>
            <a:r>
              <a:rPr lang="en-US" altLang="en-US" sz="1800" dirty="0">
                <a:ea typeface="ＭＳ Ｐゴシック" panose="020B0600070205080204" pitchFamily="34" charset="-128"/>
              </a:rPr>
              <a:t>There is also an inverse Fourier transform that mathematically synthesizes the original function from its frequency domain representation.</a:t>
            </a:r>
          </a:p>
          <a:p>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2583261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56118-F2E7-3E46-977C-884249776193}"/>
              </a:ext>
            </a:extLst>
          </p:cNvPr>
          <p:cNvSpPr>
            <a:spLocks noGrp="1"/>
          </p:cNvSpPr>
          <p:nvPr>
            <p:ph type="title"/>
          </p:nvPr>
        </p:nvSpPr>
        <p:spPr/>
        <p:txBody>
          <a:bodyPr>
            <a:normAutofit fontScale="90000"/>
          </a:bodyPr>
          <a:lstStyle/>
          <a:p>
            <a:pPr algn="l"/>
            <a:r>
              <a:rPr lang="en-US" dirty="0"/>
              <a:t>Fourier Analysis</a:t>
            </a:r>
            <a:br>
              <a:rPr lang="en-US" dirty="0"/>
            </a:br>
            <a:r>
              <a:rPr lang="en-US" sz="2700" dirty="0"/>
              <a:t>https://</a:t>
            </a:r>
            <a:r>
              <a:rPr lang="en-US" sz="2700" dirty="0" err="1"/>
              <a:t>en.wikipedia.org</a:t>
            </a:r>
            <a:r>
              <a:rPr lang="en-US" sz="2700" dirty="0"/>
              <a:t>/wiki/</a:t>
            </a:r>
            <a:r>
              <a:rPr lang="en-US" sz="2700" dirty="0" err="1"/>
              <a:t>Fourier_series</a:t>
            </a:r>
            <a:endParaRPr lang="en-US" sz="2700" dirty="0"/>
          </a:p>
        </p:txBody>
      </p:sp>
      <p:pic>
        <p:nvPicPr>
          <p:cNvPr id="8" name="Content Placeholder 7">
            <a:extLst>
              <a:ext uri="{FF2B5EF4-FFF2-40B4-BE49-F238E27FC236}">
                <a16:creationId xmlns:a16="http://schemas.microsoft.com/office/drawing/2014/main" id="{7C9CA11D-62A7-4549-B1C3-163B699EC297}"/>
              </a:ext>
            </a:extLst>
          </p:cNvPr>
          <p:cNvPicPr>
            <a:picLocks noGrp="1" noChangeAspect="1"/>
          </p:cNvPicPr>
          <p:nvPr>
            <p:ph sz="half" idx="1"/>
          </p:nvPr>
        </p:nvPicPr>
        <p:blipFill>
          <a:blip r:embed="rId2"/>
          <a:stretch>
            <a:fillRect/>
          </a:stretch>
        </p:blipFill>
        <p:spPr>
          <a:xfrm>
            <a:off x="734602" y="1600200"/>
            <a:ext cx="4038600" cy="1097871"/>
          </a:xfrm>
        </p:spPr>
      </p:pic>
      <p:pic>
        <p:nvPicPr>
          <p:cNvPr id="5" name="Content Placeholder 4">
            <a:extLst>
              <a:ext uri="{FF2B5EF4-FFF2-40B4-BE49-F238E27FC236}">
                <a16:creationId xmlns:a16="http://schemas.microsoft.com/office/drawing/2014/main" id="{832D8044-4D54-0E41-A86B-C1A3FF81B53C}"/>
              </a:ext>
            </a:extLst>
          </p:cNvPr>
          <p:cNvPicPr>
            <a:picLocks noGrp="1" noChangeAspect="1"/>
          </p:cNvPicPr>
          <p:nvPr>
            <p:ph sz="half" idx="2"/>
          </p:nvPr>
        </p:nvPicPr>
        <p:blipFill>
          <a:blip r:embed="rId3"/>
          <a:stretch>
            <a:fillRect/>
          </a:stretch>
        </p:blipFill>
        <p:spPr>
          <a:xfrm>
            <a:off x="5731094" y="1600200"/>
            <a:ext cx="2209643" cy="3927297"/>
          </a:xfrm>
          <a:prstGeom prst="rect">
            <a:avLst/>
          </a:prstGeom>
        </p:spPr>
      </p:pic>
      <p:sp>
        <p:nvSpPr>
          <p:cNvPr id="6" name="TextBox 5">
            <a:extLst>
              <a:ext uri="{FF2B5EF4-FFF2-40B4-BE49-F238E27FC236}">
                <a16:creationId xmlns:a16="http://schemas.microsoft.com/office/drawing/2014/main" id="{063A6E45-E6A6-3D4D-B8FA-00E6EBBF3A5C}"/>
              </a:ext>
            </a:extLst>
          </p:cNvPr>
          <p:cNvSpPr txBox="1"/>
          <p:nvPr/>
        </p:nvSpPr>
        <p:spPr>
          <a:xfrm>
            <a:off x="5208998" y="5794625"/>
            <a:ext cx="3226085" cy="646331"/>
          </a:xfrm>
          <a:prstGeom prst="rect">
            <a:avLst/>
          </a:prstGeom>
          <a:noFill/>
        </p:spPr>
        <p:txBody>
          <a:bodyPr wrap="square" rtlCol="0">
            <a:spAutoFit/>
          </a:bodyPr>
          <a:lstStyle/>
          <a:p>
            <a:r>
              <a:rPr lang="en-US" dirty="0"/>
              <a:t>The first four partial sums of the Fourier series for a square wave</a:t>
            </a:r>
          </a:p>
        </p:txBody>
      </p:sp>
      <p:sp>
        <p:nvSpPr>
          <p:cNvPr id="9" name="TextBox 8">
            <a:extLst>
              <a:ext uri="{FF2B5EF4-FFF2-40B4-BE49-F238E27FC236}">
                <a16:creationId xmlns:a16="http://schemas.microsoft.com/office/drawing/2014/main" id="{56C23928-1DDC-BB44-AD9B-1312E16E1CC9}"/>
              </a:ext>
            </a:extLst>
          </p:cNvPr>
          <p:cNvSpPr txBox="1"/>
          <p:nvPr/>
        </p:nvSpPr>
        <p:spPr>
          <a:xfrm>
            <a:off x="331769" y="2880633"/>
            <a:ext cx="4844265"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t>In mathematics, a </a:t>
            </a:r>
            <a:r>
              <a:rPr lang="en-US" sz="1600" dirty="0">
                <a:solidFill>
                  <a:srgbClr val="0025FF"/>
                </a:solidFill>
              </a:rPr>
              <a:t>Fourier series </a:t>
            </a:r>
            <a:r>
              <a:rPr lang="en-US" sz="1600" dirty="0"/>
              <a:t>is a periodic function composed of harmonically related sinusoids combined by a weighted summation. </a:t>
            </a:r>
          </a:p>
          <a:p>
            <a:pPr marL="285750" indent="-285750">
              <a:buFont typeface="Arial" panose="020B0604020202020204" pitchFamily="34" charset="0"/>
              <a:buChar char="•"/>
            </a:pPr>
            <a:r>
              <a:rPr lang="en-US" sz="1600" dirty="0"/>
              <a:t>With appropriate weights, one cycle (or period) of the summation can be made to approximate an arbitrary function in that interval (or the entire function if it too is periodic). </a:t>
            </a:r>
          </a:p>
          <a:p>
            <a:pPr marL="285750" indent="-285750">
              <a:buFont typeface="Arial" panose="020B0604020202020204" pitchFamily="34" charset="0"/>
              <a:buChar char="•"/>
            </a:pPr>
            <a:r>
              <a:rPr lang="en-US" sz="1600" dirty="0"/>
              <a:t>As such, the summation is a synthesis of another function. </a:t>
            </a:r>
          </a:p>
          <a:p>
            <a:pPr marL="285750" indent="-285750">
              <a:buFont typeface="Arial" panose="020B0604020202020204" pitchFamily="34" charset="0"/>
              <a:buChar char="•"/>
            </a:pPr>
            <a:r>
              <a:rPr lang="en-US" sz="1600" dirty="0"/>
              <a:t>The discrete-time Fourier transform is an example of Fourier series. The process of deriving weights that describe a given function is a form of Fourier analysis.</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82325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EE8B-B67C-E34D-BB7C-64B57796F5F9}"/>
              </a:ext>
            </a:extLst>
          </p:cNvPr>
          <p:cNvSpPr>
            <a:spLocks noGrp="1"/>
          </p:cNvSpPr>
          <p:nvPr>
            <p:ph type="title"/>
          </p:nvPr>
        </p:nvSpPr>
        <p:spPr/>
        <p:txBody>
          <a:bodyPr>
            <a:normAutofit fontScale="90000"/>
          </a:bodyPr>
          <a:lstStyle/>
          <a:p>
            <a:pPr algn="l"/>
            <a:r>
              <a:rPr lang="en-US" dirty="0"/>
              <a:t>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3" name="Content Placeholder 2">
            <a:extLst>
              <a:ext uri="{FF2B5EF4-FFF2-40B4-BE49-F238E27FC236}">
                <a16:creationId xmlns:a16="http://schemas.microsoft.com/office/drawing/2014/main" id="{8CE660C1-B426-FC4E-9EE6-5C1178690009}"/>
              </a:ext>
            </a:extLst>
          </p:cNvPr>
          <p:cNvSpPr>
            <a:spLocks noGrp="1"/>
          </p:cNvSpPr>
          <p:nvPr>
            <p:ph idx="1"/>
          </p:nvPr>
        </p:nvSpPr>
        <p:spPr/>
        <p:txBody>
          <a:bodyPr>
            <a:normAutofit/>
          </a:bodyPr>
          <a:lstStyle/>
          <a:p>
            <a:r>
              <a:rPr lang="en-US" sz="1800" dirty="0"/>
              <a:t>In mathematics, a time series is a series of data points indexed (or listed or graphed) in time order. </a:t>
            </a:r>
          </a:p>
          <a:p>
            <a:r>
              <a:rPr lang="en-US" sz="1800" dirty="0"/>
              <a:t>Most commonly, a time series is a sequence taken at successive equally spaced points in time. </a:t>
            </a:r>
          </a:p>
          <a:p>
            <a:r>
              <a:rPr lang="en-US" sz="1800" dirty="0">
                <a:solidFill>
                  <a:srgbClr val="0619C0"/>
                </a:solidFill>
              </a:rPr>
              <a:t>Thus, it is a sequence of discrete-time data. </a:t>
            </a:r>
          </a:p>
          <a:p>
            <a:r>
              <a:rPr lang="en-US" sz="1800" dirty="0">
                <a:solidFill>
                  <a:srgbClr val="0619C0"/>
                </a:solidFill>
              </a:rPr>
              <a:t>Examples of time series are heights of ocean tides, counts of sunspots, and the daily closing value of the Dow Jones Industrial Average</a:t>
            </a:r>
            <a:r>
              <a:rPr lang="en-US" sz="1800" dirty="0"/>
              <a:t>. </a:t>
            </a:r>
          </a:p>
          <a:p>
            <a:r>
              <a:rPr lang="en-US" sz="1800" dirty="0"/>
              <a:t>A Time series is very frequently plotted via a run chart (which is a temporal line chart). </a:t>
            </a:r>
          </a:p>
          <a:p>
            <a:r>
              <a:rPr lang="en-US" sz="1800" dirty="0"/>
              <a:t>Time series are used in statistics, signal processing, pattern recognition, econometrics, mathematical finance, weather forecasting, earthquake prediction, electroencephalography, control engineering, astronomy, communications engineering, and largely in any domain of applied science and engineering which involves temporal measurements. </a:t>
            </a:r>
          </a:p>
          <a:p>
            <a:endParaRPr lang="en-US" sz="1800" dirty="0"/>
          </a:p>
        </p:txBody>
      </p:sp>
    </p:spTree>
    <p:extLst>
      <p:ext uri="{BB962C8B-B14F-4D97-AF65-F5344CB8AC3E}">
        <p14:creationId xmlns:p14="http://schemas.microsoft.com/office/powerpoint/2010/main" val="3743655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3AEC58-6D24-0B4E-97AD-10E2F372004D}"/>
              </a:ext>
            </a:extLst>
          </p:cNvPr>
          <p:cNvSpPr>
            <a:spLocks noGrp="1"/>
          </p:cNvSpPr>
          <p:nvPr>
            <p:ph type="title"/>
          </p:nvPr>
        </p:nvSpPr>
        <p:spPr/>
        <p:txBody>
          <a:bodyPr/>
          <a:lstStyle/>
          <a:p>
            <a:pPr algn="l"/>
            <a:r>
              <a:rPr lang="en-US" dirty="0"/>
              <a:t>Fourier Analysis</a:t>
            </a:r>
          </a:p>
        </p:txBody>
      </p:sp>
      <p:sp>
        <p:nvSpPr>
          <p:cNvPr id="5" name="Content Placeholder 4">
            <a:extLst>
              <a:ext uri="{FF2B5EF4-FFF2-40B4-BE49-F238E27FC236}">
                <a16:creationId xmlns:a16="http://schemas.microsoft.com/office/drawing/2014/main" id="{341D9969-6F52-7A41-BF20-22090A09D6D8}"/>
              </a:ext>
            </a:extLst>
          </p:cNvPr>
          <p:cNvSpPr>
            <a:spLocks noGrp="1"/>
          </p:cNvSpPr>
          <p:nvPr>
            <p:ph sz="half" idx="1"/>
          </p:nvPr>
        </p:nvSpPr>
        <p:spPr/>
        <p:txBody>
          <a:bodyPr>
            <a:normAutofit/>
          </a:bodyPr>
          <a:lstStyle/>
          <a:p>
            <a:r>
              <a:rPr lang="en-US" sz="1800" dirty="0"/>
              <a:t>One motivation for the </a:t>
            </a:r>
            <a:r>
              <a:rPr lang="en-US" sz="1800" dirty="0">
                <a:solidFill>
                  <a:srgbClr val="0619C0"/>
                </a:solidFill>
              </a:rPr>
              <a:t>Fourier transform</a:t>
            </a:r>
            <a:r>
              <a:rPr lang="en-US" sz="1800" dirty="0"/>
              <a:t> comes from the study of Fourier series. </a:t>
            </a:r>
          </a:p>
          <a:p>
            <a:r>
              <a:rPr lang="en-US" sz="1800" dirty="0"/>
              <a:t>In the study of Fourier series, complicated but periodic functions are written as the sum of simple waves mathematically represented by sines and cosines. </a:t>
            </a:r>
          </a:p>
          <a:p>
            <a:r>
              <a:rPr lang="en-US" sz="1800" dirty="0"/>
              <a:t>The Fourier transform is an extension of the Fourier series that results when the period of the represented function is lengthened and allowed to approach infinity</a:t>
            </a:r>
          </a:p>
        </p:txBody>
      </p:sp>
      <p:pic>
        <p:nvPicPr>
          <p:cNvPr id="8" name="Content Placeholder 7" descr="Graphical user interface, application&#10;&#10;Description automatically generated">
            <a:extLst>
              <a:ext uri="{FF2B5EF4-FFF2-40B4-BE49-F238E27FC236}">
                <a16:creationId xmlns:a16="http://schemas.microsoft.com/office/drawing/2014/main" id="{F81FB4BF-1507-ED44-8928-6F60D995793D}"/>
              </a:ext>
            </a:extLst>
          </p:cNvPr>
          <p:cNvPicPr>
            <a:picLocks noGrp="1" noChangeAspect="1"/>
          </p:cNvPicPr>
          <p:nvPr>
            <p:ph sz="half" idx="2"/>
          </p:nvPr>
        </p:nvPicPr>
        <p:blipFill>
          <a:blip r:embed="rId2"/>
          <a:stretch>
            <a:fillRect/>
          </a:stretch>
        </p:blipFill>
        <p:spPr>
          <a:xfrm>
            <a:off x="4836030" y="1140432"/>
            <a:ext cx="3850770" cy="3080616"/>
          </a:xfrm>
        </p:spPr>
      </p:pic>
      <p:pic>
        <p:nvPicPr>
          <p:cNvPr id="6" name="Content Placeholder 7">
            <a:extLst>
              <a:ext uri="{FF2B5EF4-FFF2-40B4-BE49-F238E27FC236}">
                <a16:creationId xmlns:a16="http://schemas.microsoft.com/office/drawing/2014/main" id="{949272D8-11FA-2047-94C9-C3FD086DF4BB}"/>
              </a:ext>
            </a:extLst>
          </p:cNvPr>
          <p:cNvPicPr>
            <a:picLocks noChangeAspect="1"/>
          </p:cNvPicPr>
          <p:nvPr/>
        </p:nvPicPr>
        <p:blipFill>
          <a:blip r:embed="rId3"/>
          <a:stretch>
            <a:fillRect/>
          </a:stretch>
        </p:blipFill>
        <p:spPr>
          <a:xfrm>
            <a:off x="4836030" y="4877656"/>
            <a:ext cx="4038600" cy="1097871"/>
          </a:xfrm>
          <a:prstGeom prst="rect">
            <a:avLst/>
          </a:prstGeom>
        </p:spPr>
      </p:pic>
    </p:spTree>
    <p:extLst>
      <p:ext uri="{BB962C8B-B14F-4D97-AF65-F5344CB8AC3E}">
        <p14:creationId xmlns:p14="http://schemas.microsoft.com/office/powerpoint/2010/main" val="86413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3AEC58-6D24-0B4E-97AD-10E2F372004D}"/>
              </a:ext>
            </a:extLst>
          </p:cNvPr>
          <p:cNvSpPr>
            <a:spLocks noGrp="1"/>
          </p:cNvSpPr>
          <p:nvPr>
            <p:ph type="title"/>
          </p:nvPr>
        </p:nvSpPr>
        <p:spPr/>
        <p:txBody>
          <a:bodyPr/>
          <a:lstStyle/>
          <a:p>
            <a:r>
              <a:rPr lang="en-US" dirty="0"/>
              <a:t>Fourier Analysis</a:t>
            </a:r>
          </a:p>
        </p:txBody>
      </p:sp>
      <p:pic>
        <p:nvPicPr>
          <p:cNvPr id="8" name="Content Placeholder 7" descr="Graphical user interface, application&#10;&#10;Description automatically generated">
            <a:extLst>
              <a:ext uri="{FF2B5EF4-FFF2-40B4-BE49-F238E27FC236}">
                <a16:creationId xmlns:a16="http://schemas.microsoft.com/office/drawing/2014/main" id="{F81FB4BF-1507-ED44-8928-6F60D995793D}"/>
              </a:ext>
            </a:extLst>
          </p:cNvPr>
          <p:cNvPicPr>
            <a:picLocks noGrp="1" noChangeAspect="1"/>
          </p:cNvPicPr>
          <p:nvPr>
            <p:ph sz="half" idx="2"/>
          </p:nvPr>
        </p:nvPicPr>
        <p:blipFill>
          <a:blip r:embed="rId2"/>
          <a:stretch>
            <a:fillRect/>
          </a:stretch>
        </p:blipFill>
        <p:spPr>
          <a:xfrm>
            <a:off x="4836030" y="1600200"/>
            <a:ext cx="3850770" cy="3080616"/>
          </a:xfrm>
        </p:spPr>
      </p:pic>
      <p:sp>
        <p:nvSpPr>
          <p:cNvPr id="3" name="Content Placeholder 2">
            <a:extLst>
              <a:ext uri="{FF2B5EF4-FFF2-40B4-BE49-F238E27FC236}">
                <a16:creationId xmlns:a16="http://schemas.microsoft.com/office/drawing/2014/main" id="{2F3BA001-A647-A14A-9B35-B43096F0F6DC}"/>
              </a:ext>
            </a:extLst>
          </p:cNvPr>
          <p:cNvSpPr>
            <a:spLocks noGrp="1"/>
          </p:cNvSpPr>
          <p:nvPr>
            <p:ph sz="half" idx="1"/>
          </p:nvPr>
        </p:nvSpPr>
        <p:spPr>
          <a:xfrm>
            <a:off x="457200" y="1600200"/>
            <a:ext cx="4038600" cy="3665863"/>
          </a:xfrm>
        </p:spPr>
        <p:txBody>
          <a:bodyPr>
            <a:noAutofit/>
          </a:bodyPr>
          <a:lstStyle/>
          <a:p>
            <a:r>
              <a:rPr lang="en-US" sz="1600" dirty="0"/>
              <a:t>In the first frames of the animation, a function </a:t>
            </a:r>
            <a:r>
              <a:rPr lang="en-US" sz="1600" i="1" dirty="0"/>
              <a:t>f</a:t>
            </a:r>
            <a:r>
              <a:rPr lang="en-US" sz="1600" dirty="0"/>
              <a:t> is </a:t>
            </a:r>
            <a:r>
              <a:rPr lang="en-US" sz="1600" dirty="0">
                <a:solidFill>
                  <a:srgbClr val="0619C0"/>
                </a:solidFill>
              </a:rPr>
              <a:t>resolved into Fourier series: a linear combination of sines and cosines (in blue). </a:t>
            </a:r>
          </a:p>
          <a:p>
            <a:r>
              <a:rPr lang="en-US" sz="1600" dirty="0"/>
              <a:t>The component frequencies of these sines and cosines spread across the frequency spectrum, are represented as peaks in the frequency domain (actually </a:t>
            </a:r>
            <a:r>
              <a:rPr lang="en-US" sz="1600" dirty="0">
                <a:solidFill>
                  <a:srgbClr val="0619C0"/>
                </a:solidFill>
              </a:rPr>
              <a:t>Dirac delta functions</a:t>
            </a:r>
            <a:r>
              <a:rPr lang="en-US" sz="1600" dirty="0"/>
              <a:t>, shown in the last frames of the animation). </a:t>
            </a:r>
          </a:p>
          <a:p>
            <a:r>
              <a:rPr lang="en-US" sz="1600" dirty="0"/>
              <a:t>The </a:t>
            </a:r>
            <a:r>
              <a:rPr lang="en-US" sz="1600" dirty="0">
                <a:solidFill>
                  <a:srgbClr val="0619C0"/>
                </a:solidFill>
              </a:rPr>
              <a:t>frequency domain representation of the function</a:t>
            </a:r>
            <a:r>
              <a:rPr lang="en-US" sz="1600" dirty="0"/>
              <a:t>, </a:t>
            </a:r>
            <a:r>
              <a:rPr lang="en-US" sz="1600" i="1" dirty="0"/>
              <a:t>f̂</a:t>
            </a:r>
            <a:r>
              <a:rPr lang="en-US" sz="1600" dirty="0"/>
              <a:t>, is the collection of these peaks at the frequencies that appear in this resolution of the function.</a:t>
            </a:r>
          </a:p>
          <a:p>
            <a:endParaRPr lang="en-US" sz="1600" dirty="0"/>
          </a:p>
        </p:txBody>
      </p:sp>
      <p:sp>
        <p:nvSpPr>
          <p:cNvPr id="6" name="TextBox 5">
            <a:extLst>
              <a:ext uri="{FF2B5EF4-FFF2-40B4-BE49-F238E27FC236}">
                <a16:creationId xmlns:a16="http://schemas.microsoft.com/office/drawing/2014/main" id="{68E0FCE2-2B42-9645-9C51-54602B10502B}"/>
              </a:ext>
            </a:extLst>
          </p:cNvPr>
          <p:cNvSpPr txBox="1"/>
          <p:nvPr/>
        </p:nvSpPr>
        <p:spPr>
          <a:xfrm>
            <a:off x="628149" y="5448625"/>
            <a:ext cx="8058651" cy="109260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a:t>
            </a:r>
            <a:r>
              <a:rPr lang="en-US" dirty="0">
                <a:solidFill>
                  <a:srgbClr val="0619C0"/>
                </a:solidFill>
              </a:rPr>
              <a:t>energy in the time series at any frequency</a:t>
            </a:r>
            <a:r>
              <a:rPr lang="en-US" dirty="0"/>
              <a:t> (or “harmonic”) is the square of the amplitude of that harmonic in the series</a:t>
            </a:r>
          </a:p>
          <a:p>
            <a:pPr marL="285750" indent="-285750">
              <a:spcAft>
                <a:spcPts val="600"/>
              </a:spcAft>
              <a:buFont typeface="Arial" panose="020B0604020202020204" pitchFamily="34" charset="0"/>
              <a:buChar char="•"/>
            </a:pPr>
            <a:r>
              <a:rPr lang="en-US" dirty="0"/>
              <a:t>This energy is called the </a:t>
            </a:r>
            <a:r>
              <a:rPr lang="en-US" dirty="0">
                <a:solidFill>
                  <a:srgbClr val="0619C0"/>
                </a:solidFill>
              </a:rPr>
              <a:t>Power Spectrum </a:t>
            </a:r>
            <a:r>
              <a:rPr lang="en-US" sz="2400" i="1" dirty="0">
                <a:solidFill>
                  <a:srgbClr val="0619C0"/>
                </a:solidFill>
              </a:rPr>
              <a:t>S</a:t>
            </a:r>
            <a:r>
              <a:rPr lang="en-US" sz="2400" dirty="0">
                <a:solidFill>
                  <a:srgbClr val="0619C0"/>
                </a:solidFill>
              </a:rPr>
              <a:t>(</a:t>
            </a:r>
            <a:r>
              <a:rPr lang="en-US" sz="2400" i="1" dirty="0">
                <a:solidFill>
                  <a:srgbClr val="0619C0"/>
                </a:solidFill>
              </a:rPr>
              <a:t>f</a:t>
            </a:r>
            <a:r>
              <a:rPr lang="en-US" sz="2400" dirty="0">
                <a:solidFill>
                  <a:srgbClr val="0619C0"/>
                </a:solidFill>
              </a:rPr>
              <a:t>) </a:t>
            </a:r>
          </a:p>
        </p:txBody>
      </p:sp>
    </p:spTree>
    <p:extLst>
      <p:ext uri="{BB962C8B-B14F-4D97-AF65-F5344CB8AC3E}">
        <p14:creationId xmlns:p14="http://schemas.microsoft.com/office/powerpoint/2010/main" val="2154967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9441" name="Rectangle 4">
                <a:extLst>
                  <a:ext uri="{FF2B5EF4-FFF2-40B4-BE49-F238E27FC236}">
                    <a16:creationId xmlns:a16="http://schemas.microsoft.com/office/drawing/2014/main" id="{93EBEC16-F9D4-C949-963C-B52620DA467F}"/>
                  </a:ext>
                </a:extLst>
              </p:cNvPr>
              <p:cNvSpPr>
                <a:spLocks noChangeArrowheads="1"/>
              </p:cNvSpPr>
              <p:nvPr/>
            </p:nvSpPr>
            <p:spPr bwMode="auto">
              <a:xfrm>
                <a:off x="439737" y="1927722"/>
                <a:ext cx="8264525" cy="30950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tabLst>
                    <a:tab pos="363538" algn="l"/>
                    <a:tab pos="804863" algn="l"/>
                    <a:tab pos="1344613"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363538" algn="l"/>
                    <a:tab pos="804863" algn="l"/>
                    <a:tab pos="1344613"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363538" algn="l"/>
                    <a:tab pos="804863" algn="l"/>
                    <a:tab pos="1344613"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spcAft>
                    <a:spcPts val="1200"/>
                  </a:spcAft>
                  <a:buFontTx/>
                  <a:buNone/>
                </a:pPr>
                <a14:m>
                  <m:oMath xmlns:m="http://schemas.openxmlformats.org/officeDocument/2006/math">
                    <m:r>
                      <a:rPr lang="en-US" altLang="en-US" sz="2400" b="0" i="1" smtClean="0">
                        <a:latin typeface="Cambria Math" panose="02040503050406030204" pitchFamily="18" charset="0"/>
                        <a:cs typeface="Arial" panose="020B0604020202020204" pitchFamily="34" charset="0"/>
                      </a:rPr>
                      <m:t>𝑆</m:t>
                    </m:r>
                    <m:r>
                      <a:rPr lang="en-US" altLang="en-US" sz="2400" b="0" i="1" smtClean="0">
                        <a:latin typeface="Cambria Math" panose="02040503050406030204" pitchFamily="18" charset="0"/>
                        <a:cs typeface="Arial" panose="020B0604020202020204" pitchFamily="34" charset="0"/>
                      </a:rPr>
                      <m:t> ∝ </m:t>
                    </m:r>
                    <m:sSup>
                      <m:sSupPr>
                        <m:ctrlPr>
                          <a:rPr lang="en-US" alt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en-US" sz="2400" b="0" i="1" smtClean="0">
                            <a:latin typeface="Cambria Math" panose="02040503050406030204" pitchFamily="18" charset="0"/>
                            <a:ea typeface="Cambria Math" panose="02040503050406030204" pitchFamily="18" charset="0"/>
                            <a:cs typeface="Arial" panose="020B0604020202020204" pitchFamily="34" charset="0"/>
                          </a:rPr>
                          <m:t>𝑓</m:t>
                        </m:r>
                      </m:e>
                      <m:sup>
                        <m:r>
                          <a:rPr lang="en-US" altLang="en-US" sz="2400" b="0" i="1" smtClean="0">
                            <a:latin typeface="Cambria Math" panose="02040503050406030204" pitchFamily="18" charset="0"/>
                            <a:ea typeface="Cambria Math" panose="02040503050406030204" pitchFamily="18" charset="0"/>
                            <a:cs typeface="Arial" panose="020B0604020202020204" pitchFamily="34" charset="0"/>
                          </a:rPr>
                          <m:t>−</m:t>
                        </m:r>
                        <m:r>
                          <a:rPr lang="en-US" altLang="en-US" sz="2400" b="0" i="1" smtClean="0">
                            <a:latin typeface="Cambria Math" panose="02040503050406030204" pitchFamily="18" charset="0"/>
                            <a:ea typeface="Cambria Math" panose="02040503050406030204" pitchFamily="18" charset="0"/>
                            <a:cs typeface="Arial" panose="020B0604020202020204" pitchFamily="34" charset="0"/>
                          </a:rPr>
                          <m:t>𝛽</m:t>
                        </m:r>
                      </m:sup>
                    </m:sSup>
                  </m:oMath>
                </a14:m>
                <a:r>
                  <a:rPr lang="en-US" altLang="en-US" sz="2400" dirty="0">
                    <a:latin typeface="Arial" panose="020B0604020202020204" pitchFamily="34" charset="0"/>
                    <a:cs typeface="Arial" panose="020B0604020202020204" pitchFamily="34" charset="0"/>
                  </a:rPr>
                  <a:t>	</a:t>
                </a:r>
              </a:p>
              <a:p>
                <a:pPr algn="ctr">
                  <a:spcBef>
                    <a:spcPct val="0"/>
                  </a:spcBef>
                  <a:spcAft>
                    <a:spcPts val="1200"/>
                  </a:spcAft>
                  <a:buFontTx/>
                  <a:buNone/>
                </a:pPr>
                <a14:m>
                  <m:oMath xmlns:m="http://schemas.openxmlformats.org/officeDocument/2006/math">
                    <m:r>
                      <a:rPr lang="en-US" altLang="en-US" sz="2400" i="1">
                        <a:latin typeface="Cambria Math" panose="02040503050406030204" pitchFamily="18" charset="0"/>
                        <a:cs typeface="Arial" panose="020B0604020202020204" pitchFamily="34" charset="0"/>
                      </a:rPr>
                      <m:t>𝑆</m:t>
                    </m:r>
                  </m:oMath>
                </a14:m>
                <a:r>
                  <a:rPr lang="en-US" altLang="en-US" sz="2400" dirty="0">
                    <a:latin typeface="Arial" panose="020B0604020202020204" pitchFamily="34" charset="0"/>
                    <a:cs typeface="Arial" panose="020B0604020202020204" pitchFamily="34" charset="0"/>
                  </a:rPr>
                  <a:t> is called the “Power Spectral Density” </a:t>
                </a:r>
              </a:p>
              <a:p>
                <a:pPr algn="ctr">
                  <a:spcBef>
                    <a:spcPct val="0"/>
                  </a:spcBef>
                  <a:spcAft>
                    <a:spcPts val="1200"/>
                  </a:spcAft>
                  <a:buFontTx/>
                  <a:buNone/>
                </a:pPr>
                <a:r>
                  <a:rPr lang="en-US" altLang="en-US" sz="2400" dirty="0">
                    <a:latin typeface="Arial" panose="020B0604020202020204" pitchFamily="34" charset="0"/>
                    <a:cs typeface="Arial" panose="020B0604020202020204" pitchFamily="34" charset="0"/>
                  </a:rPr>
                  <a:t>	(the amplitude of the Fourier Coefficients)</a:t>
                </a:r>
              </a:p>
              <a:p>
                <a:pPr algn="ctr">
                  <a:spcBef>
                    <a:spcPct val="0"/>
                  </a:spcBef>
                  <a:spcAft>
                    <a:spcPts val="1200"/>
                  </a:spcAft>
                  <a:buFontTx/>
                  <a:buNone/>
                </a:pPr>
                <a:r>
                  <a:rPr lang="en-US" altLang="en-US" sz="2400" dirty="0">
                    <a:latin typeface="Arial" panose="020B0604020202020204" pitchFamily="34" charset="0"/>
                    <a:cs typeface="Arial" panose="020B0604020202020204" pitchFamily="34" charset="0"/>
                  </a:rPr>
                  <a:t>	</a:t>
                </a:r>
                <a14:m>
                  <m:oMath xmlns:m="http://schemas.openxmlformats.org/officeDocument/2006/math">
                    <m:r>
                      <a:rPr lang="en-US" altLang="en-US" sz="2400" i="1">
                        <a:latin typeface="Cambria Math" panose="02040503050406030204" pitchFamily="18" charset="0"/>
                        <a:ea typeface="Cambria Math" panose="02040503050406030204" pitchFamily="18" charset="0"/>
                        <a:cs typeface="Arial" panose="020B0604020202020204" pitchFamily="34" charset="0"/>
                      </a:rPr>
                      <m:t>𝑓</m:t>
                    </m:r>
                    <m:r>
                      <a:rPr lang="en-US" altLang="en-US" sz="2400" i="1">
                        <a:latin typeface="Cambria Math" panose="02040503050406030204" pitchFamily="18" charset="0"/>
                        <a:ea typeface="Cambria Math" panose="02040503050406030204" pitchFamily="18" charset="0"/>
                        <a:cs typeface="Arial" panose="020B0604020202020204" pitchFamily="34" charset="0"/>
                      </a:rPr>
                      <m:t> </m:t>
                    </m:r>
                  </m:oMath>
                </a14:m>
                <a:r>
                  <a:rPr lang="en-US" altLang="en-US" sz="2400" dirty="0">
                    <a:latin typeface="Arial" panose="020B0604020202020204" pitchFamily="34" charset="0"/>
                    <a:cs typeface="Arial" panose="020B0604020202020204" pitchFamily="34" charset="0"/>
                  </a:rPr>
                  <a:t>	</a:t>
                </a:r>
                <a14:m>
                  <m:oMath xmlns:m="http://schemas.openxmlformats.org/officeDocument/2006/math">
                    <m:r>
                      <a:rPr lang="en-US" alt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altLang="en-US" sz="2400" dirty="0">
                    <a:latin typeface="Arial" panose="020B0604020202020204" pitchFamily="34" charset="0"/>
                    <a:cs typeface="Arial" panose="020B0604020202020204" pitchFamily="34" charset="0"/>
                  </a:rPr>
                  <a:t>	frequency</a:t>
                </a:r>
              </a:p>
              <a:p>
                <a:pPr algn="ctr">
                  <a:spcBef>
                    <a:spcPct val="0"/>
                  </a:spcBef>
                  <a:spcAft>
                    <a:spcPts val="1200"/>
                  </a:spcAft>
                  <a:buFontTx/>
                  <a:buNone/>
                </a:pPr>
                <a:r>
                  <a:rPr lang="en-US" altLang="en-US" sz="2400" i="1" dirty="0">
                    <a:latin typeface="Symbol" pitchFamily="2" charset="2"/>
                  </a:rPr>
                  <a:t>b</a:t>
                </a:r>
                <a:r>
                  <a:rPr lang="en-US" altLang="en-US" sz="2400" b="1" dirty="0">
                    <a:solidFill>
                      <a:srgbClr val="D60093"/>
                    </a:solidFill>
                    <a:latin typeface="Times New Roman" panose="02020603050405020304" pitchFamily="18" charset="0"/>
                  </a:rPr>
                  <a:t>	</a:t>
                </a:r>
                <a:r>
                  <a:rPr lang="en-US" altLang="en-US" sz="2400" dirty="0">
                    <a:ea typeface="Cambria Math" panose="02040503050406030204" pitchFamily="18" charset="0"/>
                    <a:cs typeface="Arial" panose="020B0604020202020204" pitchFamily="34" charset="0"/>
                  </a:rPr>
                  <a:t> </a:t>
                </a:r>
                <a14:m>
                  <m:oMath xmlns:m="http://schemas.openxmlformats.org/officeDocument/2006/math">
                    <m:r>
                      <a:rPr lang="en-US" altLang="en-US" sz="2400" i="1">
                        <a:latin typeface="Cambria Math" panose="02040503050406030204" pitchFamily="18" charset="0"/>
                        <a:ea typeface="Cambria Math" panose="02040503050406030204" pitchFamily="18" charset="0"/>
                        <a:cs typeface="Arial" panose="020B0604020202020204" pitchFamily="34" charset="0"/>
                      </a:rPr>
                      <m:t>≡ </m:t>
                    </m:r>
                  </m:oMath>
                </a14:m>
                <a:r>
                  <a:rPr lang="en-US" altLang="en-US" sz="2400" dirty="0">
                    <a:latin typeface="Arial" panose="020B0604020202020204" pitchFamily="34" charset="0"/>
                    <a:cs typeface="Arial" panose="020B0604020202020204" pitchFamily="34" charset="0"/>
                  </a:rPr>
                  <a:t>	constant                        </a:t>
                </a:r>
              </a:p>
              <a:p>
                <a:pPr algn="ctr">
                  <a:spcBef>
                    <a:spcPct val="0"/>
                  </a:spcBef>
                  <a:spcAft>
                    <a:spcPts val="1200"/>
                  </a:spcAft>
                  <a:buFontTx/>
                  <a:buNone/>
                </a:pPr>
                <a:r>
                  <a:rPr lang="en-US" altLang="en-US" sz="2400" dirty="0">
                    <a:latin typeface="Arial" panose="020B0604020202020204" pitchFamily="34" charset="0"/>
                    <a:cs typeface="Arial" panose="020B0604020202020204" pitchFamily="34" charset="0"/>
                  </a:rPr>
                  <a:t>(</a:t>
                </a:r>
                <a:r>
                  <a:rPr lang="en-US" altLang="en-US" sz="2400" i="1" dirty="0">
                    <a:latin typeface="Symbol" pitchFamily="2" charset="2"/>
                  </a:rPr>
                  <a:t>b</a:t>
                </a:r>
                <a:r>
                  <a:rPr lang="en-US" altLang="en-US" sz="2400" dirty="0">
                    <a:latin typeface="Arial" panose="020B0604020202020204" pitchFamily="34" charset="0"/>
                    <a:cs typeface="Arial" panose="020B0604020202020204" pitchFamily="34" charset="0"/>
                  </a:rPr>
                  <a:t> = 5 – 2</a:t>
                </a:r>
                <a:r>
                  <a:rPr lang="en-US" altLang="en-US" sz="2400" i="1" dirty="0">
                    <a:latin typeface="Arial" panose="020B0604020202020204" pitchFamily="34" charset="0"/>
                    <a:cs typeface="Arial" panose="020B0604020202020204" pitchFamily="34" charset="0"/>
                  </a:rPr>
                  <a:t>D)</a:t>
                </a:r>
                <a:endParaRPr lang="en-US" altLang="en-US" sz="2400" dirty="0">
                  <a:latin typeface="Arial" panose="020B0604020202020204" pitchFamily="34" charset="0"/>
                  <a:cs typeface="Arial" panose="020B0604020202020204" pitchFamily="34" charset="0"/>
                </a:endParaRPr>
              </a:p>
            </p:txBody>
          </p:sp>
        </mc:Choice>
        <mc:Fallback xmlns="">
          <p:sp>
            <p:nvSpPr>
              <p:cNvPr id="189441" name="Rectangle 4">
                <a:extLst>
                  <a:ext uri="{FF2B5EF4-FFF2-40B4-BE49-F238E27FC236}">
                    <a16:creationId xmlns:a16="http://schemas.microsoft.com/office/drawing/2014/main" id="{93EBEC16-F9D4-C949-963C-B52620DA467F}"/>
                  </a:ext>
                </a:extLst>
              </p:cNvPr>
              <p:cNvSpPr>
                <a:spLocks noRot="1" noChangeAspect="1" noMove="1" noResize="1" noEditPoints="1" noAdjustHandles="1" noChangeArrowheads="1" noChangeShapeType="1" noTextEdit="1"/>
              </p:cNvSpPr>
              <p:nvPr/>
            </p:nvSpPr>
            <p:spPr bwMode="auto">
              <a:xfrm>
                <a:off x="439737" y="1927722"/>
                <a:ext cx="8264525" cy="3095078"/>
              </a:xfrm>
              <a:prstGeom prst="rect">
                <a:avLst/>
              </a:prstGeom>
              <a:blipFill>
                <a:blip r:embed="rId3"/>
                <a:stretch>
                  <a:fillRect b="-36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89442" name="Rectangle 8">
            <a:extLst>
              <a:ext uri="{FF2B5EF4-FFF2-40B4-BE49-F238E27FC236}">
                <a16:creationId xmlns:a16="http://schemas.microsoft.com/office/drawing/2014/main" id="{03EE0BFA-47B5-7A4D-8C25-0952EDE925F6}"/>
              </a:ext>
            </a:extLst>
          </p:cNvPr>
          <p:cNvSpPr>
            <a:spLocks noChangeArrowheads="1"/>
          </p:cNvSpPr>
          <p:nvPr/>
        </p:nvSpPr>
        <p:spPr bwMode="auto">
          <a:xfrm>
            <a:off x="622300" y="5137150"/>
            <a:ext cx="8408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65113" algn="l"/>
                <a:tab pos="628650" algn="l"/>
                <a:tab pos="981075"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265113" algn="l"/>
                <a:tab pos="628650" algn="l"/>
                <a:tab pos="981075"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265113" algn="l"/>
                <a:tab pos="628650" algn="l"/>
                <a:tab pos="981075"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265113" algn="l"/>
                <a:tab pos="628650" algn="l"/>
                <a:tab pos="981075" algn="l"/>
              </a:tabLst>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US" altLang="en-US" sz="2400" i="1" dirty="0">
                <a:latin typeface="Symbol" pitchFamily="2" charset="2"/>
              </a:rPr>
              <a:t>b </a:t>
            </a:r>
            <a:r>
              <a:rPr lang="en-US" altLang="en-US" sz="2400" dirty="0">
                <a:latin typeface="+mj-lt"/>
              </a:rPr>
              <a:t>	 =	0	White noise. </a:t>
            </a:r>
            <a:r>
              <a:rPr lang="en-US" altLang="en-US" sz="1800" dirty="0">
                <a:latin typeface="+mj-lt"/>
              </a:rPr>
              <a:t>[Uncorrelated]</a:t>
            </a:r>
            <a:r>
              <a:rPr lang="en-US" altLang="en-US" sz="2400" dirty="0">
                <a:latin typeface="+mj-lt"/>
              </a:rPr>
              <a:t>	</a:t>
            </a:r>
          </a:p>
          <a:p>
            <a:pPr>
              <a:spcBef>
                <a:spcPct val="0"/>
              </a:spcBef>
              <a:buFontTx/>
              <a:buNone/>
            </a:pPr>
            <a:r>
              <a:rPr lang="en-US" altLang="en-US" sz="2400" i="1" dirty="0">
                <a:latin typeface="Symbol" pitchFamily="2" charset="2"/>
              </a:rPr>
              <a:t>b </a:t>
            </a:r>
            <a:r>
              <a:rPr lang="en-US" altLang="en-US" sz="2400" dirty="0">
                <a:latin typeface="+mj-lt"/>
              </a:rPr>
              <a:t>	 =	1	Pink (1/</a:t>
            </a:r>
            <a:r>
              <a:rPr lang="en-US" altLang="en-US" sz="2400" i="1" dirty="0">
                <a:latin typeface="+mj-lt"/>
              </a:rPr>
              <a:t>f</a:t>
            </a:r>
            <a:r>
              <a:rPr lang="en-US" altLang="en-US" sz="2400" dirty="0">
                <a:latin typeface="+mj-lt"/>
              </a:rPr>
              <a:t> ) noise. </a:t>
            </a:r>
            <a:r>
              <a:rPr lang="en-US" altLang="en-US" sz="1800" dirty="0">
                <a:latin typeface="+mj-lt"/>
              </a:rPr>
              <a:t>[Medium strength long-range persistence.]</a:t>
            </a:r>
          </a:p>
          <a:p>
            <a:pPr>
              <a:spcBef>
                <a:spcPct val="0"/>
              </a:spcBef>
              <a:buFontTx/>
              <a:buNone/>
            </a:pPr>
            <a:r>
              <a:rPr lang="en-US" altLang="en-US" sz="2400" i="1" dirty="0">
                <a:latin typeface="Symbol" pitchFamily="2" charset="2"/>
              </a:rPr>
              <a:t>b </a:t>
            </a:r>
            <a:r>
              <a:rPr lang="en-US" altLang="en-US" sz="2400" dirty="0">
                <a:latin typeface="+mj-lt"/>
              </a:rPr>
              <a:t>	 =	2	Brownian motion. </a:t>
            </a:r>
            <a:r>
              <a:rPr lang="en-US" altLang="en-US" sz="1800" dirty="0">
                <a:latin typeface="+mj-lt"/>
              </a:rPr>
              <a:t>[Strong long-range persistence, e.g. topography.]</a:t>
            </a:r>
          </a:p>
        </p:txBody>
      </p:sp>
      <p:sp>
        <p:nvSpPr>
          <p:cNvPr id="637961" name="Rectangle 9">
            <a:extLst>
              <a:ext uri="{FF2B5EF4-FFF2-40B4-BE49-F238E27FC236}">
                <a16:creationId xmlns:a16="http://schemas.microsoft.com/office/drawing/2014/main" id="{EC8AFA2A-1583-E840-A852-30CA9D966734}"/>
              </a:ext>
            </a:extLst>
          </p:cNvPr>
          <p:cNvSpPr>
            <a:spLocks noGrp="1" noChangeArrowheads="1"/>
          </p:cNvSpPr>
          <p:nvPr>
            <p:ph type="title"/>
          </p:nvPr>
        </p:nvSpPr>
        <p:spPr>
          <a:xfrm>
            <a:off x="663575" y="439738"/>
            <a:ext cx="8347075" cy="1143000"/>
          </a:xfrm>
          <a:effectLst>
            <a:outerShdw blurRad="63500" dist="35921" dir="2700000" algn="ctr" rotWithShape="0">
              <a:schemeClr val="bg2">
                <a:alpha val="50000"/>
              </a:schemeClr>
            </a:outerShdw>
          </a:effectLst>
        </p:spPr>
        <p:txBody>
          <a:bodyPr>
            <a:normAutofit/>
          </a:bodyPr>
          <a:lstStyle/>
          <a:p>
            <a:pPr algn="l">
              <a:defRPr/>
            </a:pPr>
            <a:r>
              <a:rPr lang="en-GB" altLang="en-US" sz="3600" dirty="0">
                <a:ea typeface="ＭＳ Ｐゴシック" panose="020B0600070205080204" pitchFamily="34" charset="-128"/>
              </a:rPr>
              <a:t>Fourier Power Spectral Analysis</a:t>
            </a:r>
            <a:endParaRPr lang="en-US" altLang="en-US" sz="3600" dirty="0">
              <a:ea typeface="ＭＳ Ｐゴシック" panose="020B0600070205080204" pitchFamily="34" charset="-128"/>
            </a:endParaRPr>
          </a:p>
        </p:txBody>
      </p:sp>
    </p:spTree>
    <p:extLst>
      <p:ext uri="{BB962C8B-B14F-4D97-AF65-F5344CB8AC3E}">
        <p14:creationId xmlns:p14="http://schemas.microsoft.com/office/powerpoint/2010/main" val="3923488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61" name="Rectangle 9">
            <a:extLst>
              <a:ext uri="{FF2B5EF4-FFF2-40B4-BE49-F238E27FC236}">
                <a16:creationId xmlns:a16="http://schemas.microsoft.com/office/drawing/2014/main" id="{EC8AFA2A-1583-E840-A852-30CA9D966734}"/>
              </a:ext>
            </a:extLst>
          </p:cNvPr>
          <p:cNvSpPr>
            <a:spLocks noGrp="1" noChangeArrowheads="1"/>
          </p:cNvSpPr>
          <p:nvPr>
            <p:ph type="title"/>
          </p:nvPr>
        </p:nvSpPr>
        <p:spPr>
          <a:effectLst>
            <a:outerShdw blurRad="63500" dist="35921" dir="2700000" algn="ctr" rotWithShape="0">
              <a:schemeClr val="bg2">
                <a:alpha val="50000"/>
              </a:schemeClr>
            </a:outerShdw>
          </a:effectLst>
        </p:spPr>
        <p:txBody>
          <a:bodyPr/>
          <a:lstStyle/>
          <a:p>
            <a:pPr algn="l">
              <a:defRPr/>
            </a:pPr>
            <a:r>
              <a:rPr lang="en-GB" altLang="en-US" sz="4000" dirty="0">
                <a:ea typeface="ＭＳ Ｐゴシック" panose="020B0600070205080204" pitchFamily="34" charset="-128"/>
              </a:rPr>
              <a:t>Example: Power Spectrum</a:t>
            </a:r>
            <a:endParaRPr lang="en-US" altLang="en-US" sz="4000" dirty="0">
              <a:ea typeface="ＭＳ Ｐゴシック" panose="020B0600070205080204" pitchFamily="34" charset="-128"/>
            </a:endParaRPr>
          </a:p>
        </p:txBody>
      </p:sp>
      <p:pic>
        <p:nvPicPr>
          <p:cNvPr id="187395" name="Content Placeholder 11">
            <a:extLst>
              <a:ext uri="{FF2B5EF4-FFF2-40B4-BE49-F238E27FC236}">
                <a16:creationId xmlns:a16="http://schemas.microsoft.com/office/drawing/2014/main" id="{A194E5D3-B47E-7649-B357-E08044A4408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39821"/>
          <a:stretch/>
        </p:blipFill>
        <p:spPr>
          <a:xfrm>
            <a:off x="941388" y="1752601"/>
            <a:ext cx="7516812" cy="3105838"/>
          </a:xfrm>
        </p:spPr>
      </p:pic>
      <p:pic>
        <p:nvPicPr>
          <p:cNvPr id="187396" name="Picture 16">
            <a:extLst>
              <a:ext uri="{FF2B5EF4-FFF2-40B4-BE49-F238E27FC236}">
                <a16:creationId xmlns:a16="http://schemas.microsoft.com/office/drawing/2014/main" id="{D3989F7F-2031-DF4A-B6B5-B6FBA9523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1846263"/>
            <a:ext cx="73215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745A1EB-2A21-044C-970E-6E0394256F81}"/>
              </a:ext>
            </a:extLst>
          </p:cNvPr>
          <p:cNvSpPr txBox="1"/>
          <p:nvPr/>
        </p:nvSpPr>
        <p:spPr>
          <a:xfrm>
            <a:off x="1019175" y="5409282"/>
            <a:ext cx="732155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 voice wave form (time series) on the left has a broad power spectrum (right), typically measured in “decibels”, which is the Log</a:t>
            </a:r>
            <a:r>
              <a:rPr lang="en-US" baseline="-25000" dirty="0"/>
              <a:t>10 </a:t>
            </a:r>
            <a:r>
              <a:rPr lang="en-US" dirty="0"/>
              <a:t>of the amplitude</a:t>
            </a:r>
          </a:p>
          <a:p>
            <a:pPr marL="285750" indent="-285750">
              <a:buFont typeface="Arial" panose="020B0604020202020204" pitchFamily="34" charset="0"/>
              <a:buChar char="•"/>
            </a:pPr>
            <a:r>
              <a:rPr lang="en-US" dirty="0"/>
              <a:t>The unit “hertz” is the frequency in cycles/second</a:t>
            </a:r>
          </a:p>
        </p:txBody>
      </p:sp>
    </p:spTree>
    <p:extLst>
      <p:ext uri="{BB962C8B-B14F-4D97-AF65-F5344CB8AC3E}">
        <p14:creationId xmlns:p14="http://schemas.microsoft.com/office/powerpoint/2010/main" val="3000413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489" name="Group 27">
            <a:extLst>
              <a:ext uri="{FF2B5EF4-FFF2-40B4-BE49-F238E27FC236}">
                <a16:creationId xmlns:a16="http://schemas.microsoft.com/office/drawing/2014/main" id="{F24A11C4-6EEB-4047-BD80-A701CD8BA9C5}"/>
              </a:ext>
            </a:extLst>
          </p:cNvPr>
          <p:cNvGrpSpPr>
            <a:grpSpLocks/>
          </p:cNvGrpSpPr>
          <p:nvPr/>
        </p:nvGrpSpPr>
        <p:grpSpPr bwMode="auto">
          <a:xfrm>
            <a:off x="411464" y="644755"/>
            <a:ext cx="8745538" cy="6049963"/>
            <a:chOff x="260" y="292"/>
            <a:chExt cx="5509" cy="3811"/>
          </a:xfrm>
        </p:grpSpPr>
        <p:grpSp>
          <p:nvGrpSpPr>
            <p:cNvPr id="191492" name="Group 26">
              <a:extLst>
                <a:ext uri="{FF2B5EF4-FFF2-40B4-BE49-F238E27FC236}">
                  <a16:creationId xmlns:a16="http://schemas.microsoft.com/office/drawing/2014/main" id="{FC0D3AC5-0F33-4343-A5D3-76B28D6416AD}"/>
                </a:ext>
              </a:extLst>
            </p:cNvPr>
            <p:cNvGrpSpPr>
              <a:grpSpLocks/>
            </p:cNvGrpSpPr>
            <p:nvPr/>
          </p:nvGrpSpPr>
          <p:grpSpPr bwMode="auto">
            <a:xfrm>
              <a:off x="260" y="292"/>
              <a:ext cx="5509" cy="3811"/>
              <a:chOff x="260" y="238"/>
              <a:chExt cx="5509" cy="3811"/>
            </a:xfrm>
          </p:grpSpPr>
          <p:pic>
            <p:nvPicPr>
              <p:cNvPr id="191497" name="Picture 14">
                <a:extLst>
                  <a:ext uri="{FF2B5EF4-FFF2-40B4-BE49-F238E27FC236}">
                    <a16:creationId xmlns:a16="http://schemas.microsoft.com/office/drawing/2014/main" id="{243B22AA-03E2-1448-9AC9-8F7441A94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 y="238"/>
                <a:ext cx="2738"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15">
                <a:extLst>
                  <a:ext uri="{FF2B5EF4-FFF2-40B4-BE49-F238E27FC236}">
                    <a16:creationId xmlns:a16="http://schemas.microsoft.com/office/drawing/2014/main" id="{6441F8C9-56DF-3E41-82B5-3C4EBC71C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 y="2042"/>
                <a:ext cx="2769"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9" name="Picture 16">
                <a:extLst>
                  <a:ext uri="{FF2B5EF4-FFF2-40B4-BE49-F238E27FC236}">
                    <a16:creationId xmlns:a16="http://schemas.microsoft.com/office/drawing/2014/main" id="{DB92DF77-8309-5E4D-800A-8B0ED5561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3" y="2072"/>
                <a:ext cx="2816"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0" name="Picture 17">
                <a:extLst>
                  <a:ext uri="{FF2B5EF4-FFF2-40B4-BE49-F238E27FC236}">
                    <a16:creationId xmlns:a16="http://schemas.microsoft.com/office/drawing/2014/main" id="{B57D245C-5F95-C144-ADE5-564007B72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8" y="279"/>
                <a:ext cx="2815"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493" name="Rectangle 18">
              <a:extLst>
                <a:ext uri="{FF2B5EF4-FFF2-40B4-BE49-F238E27FC236}">
                  <a16:creationId xmlns:a16="http://schemas.microsoft.com/office/drawing/2014/main" id="{565AD40B-8BB7-1F4C-B3E6-464709CC1672}"/>
                </a:ext>
              </a:extLst>
            </p:cNvPr>
            <p:cNvSpPr>
              <a:spLocks noChangeArrowheads="1"/>
            </p:cNvSpPr>
            <p:nvPr/>
          </p:nvSpPr>
          <p:spPr bwMode="auto">
            <a:xfrm>
              <a:off x="4636" y="571"/>
              <a:ext cx="91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4000" b="1" i="1">
                  <a:latin typeface="Times New Roman" panose="02020603050405020304" pitchFamily="18" charset="0"/>
                </a:rPr>
                <a:t>S</a:t>
              </a:r>
              <a:r>
                <a:rPr lang="en-US" altLang="en-US" sz="4000" b="1">
                  <a:latin typeface="Times New Roman" panose="02020603050405020304" pitchFamily="18" charset="0"/>
                </a:rPr>
                <a:t> ~ </a:t>
              </a:r>
              <a:r>
                <a:rPr lang="en-US" altLang="en-US" sz="4000" b="1" i="1">
                  <a:latin typeface="Times New Roman" panose="02020603050405020304" pitchFamily="18" charset="0"/>
                </a:rPr>
                <a:t>f </a:t>
              </a:r>
              <a:r>
                <a:rPr lang="en-US" altLang="en-US" sz="4000" b="1" baseline="52000">
                  <a:latin typeface="Times New Roman" panose="02020603050405020304" pitchFamily="18" charset="0"/>
                </a:rPr>
                <a:t>0</a:t>
              </a:r>
              <a:endParaRPr lang="en-US" altLang="en-US" sz="4000" b="1" baseline="52000">
                <a:latin typeface="Symbol" pitchFamily="2" charset="2"/>
              </a:endParaRPr>
            </a:p>
          </p:txBody>
        </p:sp>
        <p:sp>
          <p:nvSpPr>
            <p:cNvPr id="191494" name="Rectangle 20">
              <a:extLst>
                <a:ext uri="{FF2B5EF4-FFF2-40B4-BE49-F238E27FC236}">
                  <a16:creationId xmlns:a16="http://schemas.microsoft.com/office/drawing/2014/main" id="{68309494-B28E-F049-8A28-E8BF0E8B72A1}"/>
                </a:ext>
              </a:extLst>
            </p:cNvPr>
            <p:cNvSpPr>
              <a:spLocks noChangeArrowheads="1"/>
            </p:cNvSpPr>
            <p:nvPr/>
          </p:nvSpPr>
          <p:spPr bwMode="auto">
            <a:xfrm>
              <a:off x="4553" y="2350"/>
              <a:ext cx="102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US" altLang="en-US" sz="4000" b="1" i="1">
                  <a:latin typeface="Times New Roman" panose="02020603050405020304" pitchFamily="18" charset="0"/>
                </a:rPr>
                <a:t>S</a:t>
              </a:r>
              <a:r>
                <a:rPr lang="en-US" altLang="en-US" sz="4000" b="1">
                  <a:latin typeface="Times New Roman" panose="02020603050405020304" pitchFamily="18" charset="0"/>
                </a:rPr>
                <a:t> ~ </a:t>
              </a:r>
              <a:r>
                <a:rPr lang="en-US" altLang="en-US" sz="4000" b="1" i="1">
                  <a:latin typeface="Times New Roman" panose="02020603050405020304" pitchFamily="18" charset="0"/>
                </a:rPr>
                <a:t>f </a:t>
              </a:r>
              <a:r>
                <a:rPr lang="en-US" altLang="en-US" sz="4000" b="1" baseline="52000">
                  <a:latin typeface="Times New Roman" panose="02020603050405020304" pitchFamily="18" charset="0"/>
                </a:rPr>
                <a:t>–</a:t>
              </a:r>
              <a:r>
                <a:rPr lang="en-US" altLang="en-US" sz="4000" b="1" baseline="52000">
                  <a:latin typeface="Symbol" pitchFamily="2" charset="2"/>
                </a:rPr>
                <a:t>2</a:t>
              </a:r>
            </a:p>
          </p:txBody>
        </p:sp>
        <p:sp>
          <p:nvSpPr>
            <p:cNvPr id="191495" name="Rectangle 22">
              <a:extLst>
                <a:ext uri="{FF2B5EF4-FFF2-40B4-BE49-F238E27FC236}">
                  <a16:creationId xmlns:a16="http://schemas.microsoft.com/office/drawing/2014/main" id="{41505F17-CCC7-3F4C-BE4D-808CE36C6CA5}"/>
                </a:ext>
              </a:extLst>
            </p:cNvPr>
            <p:cNvSpPr>
              <a:spLocks noChangeArrowheads="1"/>
            </p:cNvSpPr>
            <p:nvPr/>
          </p:nvSpPr>
          <p:spPr bwMode="auto">
            <a:xfrm>
              <a:off x="5044" y="2747"/>
              <a:ext cx="5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US" altLang="en-US" sz="2000" b="1">
                  <a:latin typeface="Symbol" pitchFamily="2" charset="2"/>
                </a:rPr>
                <a:t>(b</a:t>
              </a:r>
              <a:r>
                <a:rPr lang="en-US" altLang="en-US" sz="2000" b="1">
                  <a:latin typeface="Times New Roman" panose="02020603050405020304" pitchFamily="18" charset="0"/>
                </a:rPr>
                <a:t> = 2)</a:t>
              </a:r>
            </a:p>
          </p:txBody>
        </p:sp>
        <p:sp>
          <p:nvSpPr>
            <p:cNvPr id="191496" name="Rectangle 24">
              <a:extLst>
                <a:ext uri="{FF2B5EF4-FFF2-40B4-BE49-F238E27FC236}">
                  <a16:creationId xmlns:a16="http://schemas.microsoft.com/office/drawing/2014/main" id="{CA4645EF-6A08-5046-B549-38E60C487D31}"/>
                </a:ext>
              </a:extLst>
            </p:cNvPr>
            <p:cNvSpPr>
              <a:spLocks noChangeArrowheads="1"/>
            </p:cNvSpPr>
            <p:nvPr/>
          </p:nvSpPr>
          <p:spPr bwMode="auto">
            <a:xfrm>
              <a:off x="5044" y="1012"/>
              <a:ext cx="5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FontTx/>
                <a:buNone/>
              </a:pPr>
              <a:r>
                <a:rPr lang="en-US" altLang="en-US" sz="2000" b="1">
                  <a:latin typeface="Symbol" pitchFamily="2" charset="2"/>
                </a:rPr>
                <a:t>(b</a:t>
              </a:r>
              <a:r>
                <a:rPr lang="en-US" altLang="en-US" sz="2000" b="1">
                  <a:latin typeface="Times New Roman" panose="02020603050405020304" pitchFamily="18" charset="0"/>
                </a:rPr>
                <a:t> = 0)</a:t>
              </a:r>
            </a:p>
          </p:txBody>
        </p:sp>
      </p:grpSp>
      <p:sp>
        <p:nvSpPr>
          <p:cNvPr id="191490" name="Rectangle 25">
            <a:extLst>
              <a:ext uri="{FF2B5EF4-FFF2-40B4-BE49-F238E27FC236}">
                <a16:creationId xmlns:a16="http://schemas.microsoft.com/office/drawing/2014/main" id="{D8BDD712-6E84-0549-B35E-B99711CCCB8D}"/>
              </a:ext>
            </a:extLst>
          </p:cNvPr>
          <p:cNvSpPr>
            <a:spLocks noChangeArrowheads="1"/>
          </p:cNvSpPr>
          <p:nvPr/>
        </p:nvSpPr>
        <p:spPr bwMode="auto">
          <a:xfrm>
            <a:off x="2079162" y="413922"/>
            <a:ext cx="1580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2400" dirty="0">
                <a:solidFill>
                  <a:srgbClr val="0619C0"/>
                </a:solidFill>
                <a:latin typeface="+mj-lt"/>
              </a:rPr>
              <a:t>Data Series</a:t>
            </a:r>
            <a:endParaRPr lang="en-US" altLang="en-US" sz="2400" dirty="0">
              <a:solidFill>
                <a:srgbClr val="0619C0"/>
              </a:solidFill>
              <a:latin typeface="+mj-lt"/>
            </a:endParaRPr>
          </a:p>
        </p:txBody>
      </p:sp>
      <p:sp>
        <p:nvSpPr>
          <p:cNvPr id="191491" name="Rectangle 28">
            <a:extLst>
              <a:ext uri="{FF2B5EF4-FFF2-40B4-BE49-F238E27FC236}">
                <a16:creationId xmlns:a16="http://schemas.microsoft.com/office/drawing/2014/main" id="{1F486F48-CC8E-EA48-8637-303B83063F8B}"/>
              </a:ext>
            </a:extLst>
          </p:cNvPr>
          <p:cNvSpPr>
            <a:spLocks noChangeArrowheads="1"/>
          </p:cNvSpPr>
          <p:nvPr/>
        </p:nvSpPr>
        <p:spPr bwMode="auto">
          <a:xfrm>
            <a:off x="5250094" y="371358"/>
            <a:ext cx="3881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2400" dirty="0">
                <a:solidFill>
                  <a:srgbClr val="006600"/>
                </a:solidFill>
                <a:latin typeface="+mj-lt"/>
              </a:rPr>
              <a:t>Power-Spectral Analysis</a:t>
            </a:r>
          </a:p>
        </p:txBody>
      </p:sp>
    </p:spTree>
    <p:extLst>
      <p:ext uri="{BB962C8B-B14F-4D97-AF65-F5344CB8AC3E}">
        <p14:creationId xmlns:p14="http://schemas.microsoft.com/office/powerpoint/2010/main" val="2581939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6">
            <a:extLst>
              <a:ext uri="{FF2B5EF4-FFF2-40B4-BE49-F238E27FC236}">
                <a16:creationId xmlns:a16="http://schemas.microsoft.com/office/drawing/2014/main" id="{F9095D15-8167-2D49-9C6A-A09C9ECF7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63" y="295275"/>
            <a:ext cx="8170862"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17">
            <a:extLst>
              <a:ext uri="{FF2B5EF4-FFF2-40B4-BE49-F238E27FC236}">
                <a16:creationId xmlns:a16="http://schemas.microsoft.com/office/drawing/2014/main" id="{79EF34F4-9E5F-7D41-A646-FE79D0846021}"/>
              </a:ext>
            </a:extLst>
          </p:cNvPr>
          <p:cNvSpPr>
            <a:spLocks noChangeArrowheads="1"/>
          </p:cNvSpPr>
          <p:nvPr/>
        </p:nvSpPr>
        <p:spPr bwMode="auto">
          <a:xfrm>
            <a:off x="623888" y="5857875"/>
            <a:ext cx="8396287" cy="4730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tabLst>
                <a:tab pos="363538" algn="l"/>
                <a:tab pos="804863" algn="l"/>
                <a:tab pos="1344613" algn="l"/>
              </a:tabLst>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tabLst>
                <a:tab pos="363538" algn="l"/>
                <a:tab pos="804863" algn="l"/>
                <a:tab pos="1344613" algn="l"/>
              </a:tabLst>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tabLst>
                <a:tab pos="363538" algn="l"/>
                <a:tab pos="804863" algn="l"/>
                <a:tab pos="1344613"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63538" algn="l"/>
                <a:tab pos="804863" algn="l"/>
                <a:tab pos="1344613" algn="l"/>
              </a:tabLst>
              <a:defRPr sz="2000">
                <a:solidFill>
                  <a:schemeClr val="tx1"/>
                </a:solidFill>
                <a:latin typeface="Tahoma" panose="020B0604030504040204" pitchFamily="34" charset="0"/>
                <a:ea typeface="ＭＳ Ｐゴシック" panose="020B0600070205080204" pitchFamily="34" charset="-128"/>
              </a:defRPr>
            </a:lvl9pPr>
          </a:lstStyle>
          <a:p>
            <a:pPr algn="ctr">
              <a:spcBef>
                <a:spcPct val="50000"/>
              </a:spcBef>
              <a:buFontTx/>
              <a:buNone/>
            </a:pPr>
            <a:r>
              <a:rPr lang="en-US" altLang="en-US" sz="2400" b="1" i="1">
                <a:solidFill>
                  <a:srgbClr val="008000"/>
                </a:solidFill>
                <a:latin typeface="Times New Roman" panose="02020603050405020304" pitchFamily="18" charset="0"/>
              </a:rPr>
              <a:t>S</a:t>
            </a:r>
            <a:r>
              <a:rPr lang="en-US" altLang="en-US" sz="2400" b="1">
                <a:solidFill>
                  <a:schemeClr val="accent2"/>
                </a:solidFill>
                <a:latin typeface="Times New Roman" panose="02020603050405020304" pitchFamily="18" charset="0"/>
              </a:rPr>
              <a:t> ~ </a:t>
            </a:r>
            <a:r>
              <a:rPr lang="en-US" altLang="en-US" sz="2400" b="1" i="1">
                <a:solidFill>
                  <a:srgbClr val="000099"/>
                </a:solidFill>
                <a:latin typeface="Times New Roman" panose="02020603050405020304" pitchFamily="18" charset="0"/>
              </a:rPr>
              <a:t>f</a:t>
            </a:r>
            <a:r>
              <a:rPr lang="en-US" altLang="en-US" sz="2400" b="1" i="1">
                <a:solidFill>
                  <a:schemeClr val="accent2"/>
                </a:solidFill>
                <a:latin typeface="Times New Roman" panose="02020603050405020304" pitchFamily="18" charset="0"/>
              </a:rPr>
              <a:t> </a:t>
            </a:r>
            <a:r>
              <a:rPr lang="en-US" altLang="en-US" sz="2400" b="1" baseline="52000">
                <a:solidFill>
                  <a:schemeClr val="accent2"/>
                </a:solidFill>
                <a:latin typeface="Times New Roman" panose="02020603050405020304" pitchFamily="18" charset="0"/>
              </a:rPr>
              <a:t>–</a:t>
            </a:r>
            <a:r>
              <a:rPr lang="en-US" altLang="en-US" sz="2400" b="1" baseline="52000">
                <a:solidFill>
                  <a:srgbClr val="D60093"/>
                </a:solidFill>
                <a:latin typeface="Symbol" pitchFamily="2" charset="2"/>
              </a:rPr>
              <a:t>b</a:t>
            </a:r>
            <a:r>
              <a:rPr lang="en-US" altLang="en-US" sz="600" b="1">
                <a:solidFill>
                  <a:srgbClr val="D60093"/>
                </a:solidFill>
                <a:latin typeface="Symbol" pitchFamily="2" charset="2"/>
              </a:rPr>
              <a:t>          </a:t>
            </a:r>
            <a:r>
              <a:rPr lang="en-US" altLang="en-US" sz="2000" b="1">
                <a:solidFill>
                  <a:srgbClr val="000099"/>
                </a:solidFill>
                <a:latin typeface="Times New Roman" panose="02020603050405020304" pitchFamily="18" charset="0"/>
              </a:rPr>
              <a:t>(</a:t>
            </a:r>
            <a:r>
              <a:rPr lang="en-US" altLang="en-US" sz="2000" b="1" i="1">
                <a:solidFill>
                  <a:srgbClr val="008000"/>
                </a:solidFill>
                <a:latin typeface="Times New Roman" panose="02020603050405020304" pitchFamily="18" charset="0"/>
              </a:rPr>
              <a:t>S</a:t>
            </a:r>
            <a:r>
              <a:rPr lang="en-US" altLang="en-US" sz="2000" b="1">
                <a:solidFill>
                  <a:schemeClr val="accent2"/>
                </a:solidFill>
                <a:latin typeface="Times New Roman" panose="02020603050405020304" pitchFamily="18" charset="0"/>
              </a:rPr>
              <a:t> </a:t>
            </a:r>
            <a:r>
              <a:rPr lang="en-US" altLang="en-US" sz="2000" b="1">
                <a:solidFill>
                  <a:srgbClr val="000099"/>
                </a:solidFill>
                <a:latin typeface="Times New Roman" panose="02020603050405020304" pitchFamily="18" charset="0"/>
              </a:rPr>
              <a:t>=</a:t>
            </a:r>
            <a:r>
              <a:rPr lang="en-US" altLang="en-US" sz="2000" b="1">
                <a:solidFill>
                  <a:schemeClr val="accent2"/>
                </a:solidFill>
                <a:latin typeface="Times New Roman" panose="02020603050405020304" pitchFamily="18" charset="0"/>
              </a:rPr>
              <a:t> </a:t>
            </a:r>
            <a:r>
              <a:rPr lang="en-US" altLang="en-US" sz="2000" b="1">
                <a:solidFill>
                  <a:srgbClr val="000099"/>
                </a:solidFill>
                <a:latin typeface="Times New Roman" panose="02020603050405020304" pitchFamily="18" charset="0"/>
              </a:rPr>
              <a:t>power spectral density</a:t>
            </a:r>
            <a:r>
              <a:rPr lang="en-US" altLang="en-US" sz="2000" b="1">
                <a:solidFill>
                  <a:schemeClr val="accent2"/>
                </a:solidFill>
                <a:latin typeface="Times New Roman" panose="02020603050405020304" pitchFamily="18" charset="0"/>
              </a:rPr>
              <a:t>; </a:t>
            </a:r>
            <a:r>
              <a:rPr lang="en-US" altLang="en-US" sz="2000" b="1" i="1">
                <a:solidFill>
                  <a:srgbClr val="000099"/>
                </a:solidFill>
                <a:latin typeface="Times New Roman" panose="02020603050405020304" pitchFamily="18" charset="0"/>
              </a:rPr>
              <a:t>f</a:t>
            </a:r>
            <a:r>
              <a:rPr lang="en-US" altLang="en-US" sz="2000" b="1">
                <a:solidFill>
                  <a:srgbClr val="000099"/>
                </a:solidFill>
                <a:latin typeface="Times New Roman" panose="02020603050405020304" pitchFamily="18" charset="0"/>
              </a:rPr>
              <a:t> = frequency</a:t>
            </a:r>
            <a:r>
              <a:rPr lang="en-US" altLang="en-US" sz="1800" b="1">
                <a:solidFill>
                  <a:schemeClr val="accent2"/>
                </a:solidFill>
                <a:latin typeface="Times New Roman" panose="02020603050405020304" pitchFamily="18" charset="0"/>
              </a:rPr>
              <a:t>; </a:t>
            </a:r>
            <a:r>
              <a:rPr lang="en-US" altLang="en-US" sz="2000" b="1">
                <a:solidFill>
                  <a:srgbClr val="D60093"/>
                </a:solidFill>
                <a:latin typeface="Symbol" pitchFamily="2" charset="2"/>
              </a:rPr>
              <a:t>b</a:t>
            </a:r>
            <a:r>
              <a:rPr lang="en-US" altLang="en-US" sz="2000" b="1">
                <a:solidFill>
                  <a:schemeClr val="accent2"/>
                </a:solidFill>
                <a:latin typeface="Times New Roman" panose="02020603050405020304" pitchFamily="18" charset="0"/>
              </a:rPr>
              <a:t> </a:t>
            </a:r>
            <a:r>
              <a:rPr lang="en-US" altLang="en-US" sz="2000" b="1">
                <a:solidFill>
                  <a:srgbClr val="000099"/>
                </a:solidFill>
                <a:latin typeface="Times New Roman" panose="02020603050405020304" pitchFamily="18" charset="0"/>
              </a:rPr>
              <a:t>= constant) </a:t>
            </a:r>
            <a:r>
              <a:rPr lang="en-US" altLang="en-US" sz="1400" b="1">
                <a:solidFill>
                  <a:srgbClr val="000099"/>
                </a:solidFill>
                <a:latin typeface="Times New Roman" panose="02020603050405020304" pitchFamily="18" charset="0"/>
              </a:rPr>
              <a:t>[</a:t>
            </a:r>
            <a:r>
              <a:rPr lang="en-US" altLang="en-US" sz="1400" b="1" i="1">
                <a:solidFill>
                  <a:srgbClr val="D60093"/>
                </a:solidFill>
                <a:latin typeface="Times New Roman" panose="02020603050405020304" pitchFamily="18" charset="0"/>
              </a:rPr>
              <a:t>D</a:t>
            </a:r>
            <a:r>
              <a:rPr lang="en-US" altLang="en-US" sz="1400" b="1" i="1">
                <a:solidFill>
                  <a:srgbClr val="000099"/>
                </a:solidFill>
                <a:latin typeface="Times New Roman" panose="02020603050405020304" pitchFamily="18" charset="0"/>
              </a:rPr>
              <a:t> </a:t>
            </a:r>
            <a:r>
              <a:rPr lang="en-US" altLang="en-US" sz="1400" b="1">
                <a:solidFill>
                  <a:srgbClr val="000099"/>
                </a:solidFill>
                <a:latin typeface="Times New Roman" panose="02020603050405020304" pitchFamily="18" charset="0"/>
              </a:rPr>
              <a:t>= (5–</a:t>
            </a:r>
            <a:r>
              <a:rPr lang="en-US" altLang="en-US" sz="1400" b="1">
                <a:solidFill>
                  <a:srgbClr val="D60093"/>
                </a:solidFill>
                <a:latin typeface="Symbol" pitchFamily="2" charset="2"/>
              </a:rPr>
              <a:t>b</a:t>
            </a:r>
            <a:r>
              <a:rPr lang="en-US" altLang="en-US" sz="1400" b="1">
                <a:solidFill>
                  <a:srgbClr val="000099"/>
                </a:solidFill>
                <a:latin typeface="Times New Roman" panose="02020603050405020304" pitchFamily="18" charset="0"/>
              </a:rPr>
              <a:t>)/2]</a:t>
            </a:r>
            <a:endParaRPr lang="en-US" altLang="en-US" sz="2000" b="1">
              <a:solidFill>
                <a:srgbClr val="000099"/>
              </a:solidFill>
              <a:latin typeface="Times New Roman" panose="02020603050405020304" pitchFamily="18" charset="0"/>
            </a:endParaRPr>
          </a:p>
        </p:txBody>
      </p:sp>
      <p:sp>
        <p:nvSpPr>
          <p:cNvPr id="193539" name="Text Box 19">
            <a:extLst>
              <a:ext uri="{FF2B5EF4-FFF2-40B4-BE49-F238E27FC236}">
                <a16:creationId xmlns:a16="http://schemas.microsoft.com/office/drawing/2014/main" id="{B2ECEA44-F623-4A47-9F8D-A935D61ACF84}"/>
              </a:ext>
            </a:extLst>
          </p:cNvPr>
          <p:cNvSpPr txBox="1">
            <a:spLocks noChangeArrowheads="1"/>
          </p:cNvSpPr>
          <p:nvPr/>
        </p:nvSpPr>
        <p:spPr bwMode="auto">
          <a:xfrm>
            <a:off x="889000" y="6313488"/>
            <a:ext cx="8051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FontTx/>
              <a:buNone/>
            </a:pPr>
            <a:r>
              <a:rPr lang="en-GB" altLang="en-US" sz="2600" b="1">
                <a:latin typeface="Times New Roman" panose="02020603050405020304" pitchFamily="18" charset="0"/>
              </a:rPr>
              <a:t>Fractional Gaussian Noises created by Fourier Filtering</a:t>
            </a:r>
          </a:p>
        </p:txBody>
      </p:sp>
    </p:spTree>
    <p:extLst>
      <p:ext uri="{BB962C8B-B14F-4D97-AF65-F5344CB8AC3E}">
        <p14:creationId xmlns:p14="http://schemas.microsoft.com/office/powerpoint/2010/main" val="3789195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DEE7-560B-9145-B390-941D312659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131251-8292-8B49-A05C-D78FEEE3C00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29520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Time Series in Markets and Economics</a:t>
            </a:r>
          </a:p>
        </p:txBody>
      </p:sp>
      <p:sp>
        <p:nvSpPr>
          <p:cNvPr id="3" name="Content Placeholder 2"/>
          <p:cNvSpPr>
            <a:spLocks noGrp="1"/>
          </p:cNvSpPr>
          <p:nvPr>
            <p:ph idx="1"/>
          </p:nvPr>
        </p:nvSpPr>
        <p:spPr>
          <a:xfrm>
            <a:off x="580638" y="1276815"/>
            <a:ext cx="8229600" cy="4525963"/>
          </a:xfrm>
        </p:spPr>
        <p:txBody>
          <a:bodyPr>
            <a:normAutofit/>
          </a:bodyPr>
          <a:lstStyle/>
          <a:p>
            <a:pPr marL="0" indent="0" algn="ctr">
              <a:buNone/>
            </a:pPr>
            <a:r>
              <a:rPr lang="en-US" sz="2400" dirty="0"/>
              <a:t>Candlestick Charts</a:t>
            </a:r>
          </a:p>
        </p:txBody>
      </p:sp>
      <p:pic>
        <p:nvPicPr>
          <p:cNvPr id="6" name="Picture 5">
            <a:extLst>
              <a:ext uri="{FF2B5EF4-FFF2-40B4-BE49-F238E27FC236}">
                <a16:creationId xmlns:a16="http://schemas.microsoft.com/office/drawing/2014/main" id="{0A83082D-93AF-EA43-8E9E-C19EE46BBB7E}"/>
              </a:ext>
            </a:extLst>
          </p:cNvPr>
          <p:cNvPicPr>
            <a:picLocks noChangeAspect="1"/>
          </p:cNvPicPr>
          <p:nvPr/>
        </p:nvPicPr>
        <p:blipFill rotWithShape="1">
          <a:blip r:embed="rId2"/>
          <a:srcRect t="19669" b="12884"/>
          <a:stretch/>
        </p:blipFill>
        <p:spPr>
          <a:xfrm>
            <a:off x="234950" y="1873404"/>
            <a:ext cx="8674100" cy="3657600"/>
          </a:xfrm>
          <a:prstGeom prst="rect">
            <a:avLst/>
          </a:prstGeom>
        </p:spPr>
      </p:pic>
      <p:sp>
        <p:nvSpPr>
          <p:cNvPr id="7" name="TextBox 6">
            <a:extLst>
              <a:ext uri="{FF2B5EF4-FFF2-40B4-BE49-F238E27FC236}">
                <a16:creationId xmlns:a16="http://schemas.microsoft.com/office/drawing/2014/main" id="{DFD59A84-7332-8841-98BB-53B71AB0228C}"/>
              </a:ext>
            </a:extLst>
          </p:cNvPr>
          <p:cNvSpPr txBox="1"/>
          <p:nvPr/>
        </p:nvSpPr>
        <p:spPr>
          <a:xfrm>
            <a:off x="892098" y="5802778"/>
            <a:ext cx="7538224" cy="369332"/>
          </a:xfrm>
          <a:prstGeom prst="rect">
            <a:avLst/>
          </a:prstGeom>
          <a:noFill/>
        </p:spPr>
        <p:txBody>
          <a:bodyPr wrap="square" rtlCol="0">
            <a:spAutoFit/>
          </a:bodyPr>
          <a:lstStyle/>
          <a:p>
            <a:pPr algn="ctr"/>
            <a:r>
              <a:rPr lang="en-US" dirty="0"/>
              <a:t>https://</a:t>
            </a:r>
            <a:r>
              <a:rPr lang="en-US" dirty="0" err="1"/>
              <a:t>www.youtube.com</a:t>
            </a:r>
            <a:r>
              <a:rPr lang="en-US" dirty="0"/>
              <a:t>/</a:t>
            </a:r>
            <a:r>
              <a:rPr lang="en-US" dirty="0" err="1"/>
              <a:t>watch?v</a:t>
            </a:r>
            <a:r>
              <a:rPr lang="en-US" dirty="0"/>
              <a:t>=1rwVV_8uUxc</a:t>
            </a:r>
          </a:p>
        </p:txBody>
      </p:sp>
    </p:spTree>
    <p:extLst>
      <p:ext uri="{BB962C8B-B14F-4D97-AF65-F5344CB8AC3E}">
        <p14:creationId xmlns:p14="http://schemas.microsoft.com/office/powerpoint/2010/main" val="1863594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dirty="0"/>
              <a:t>Statistics of Market Data</a:t>
            </a:r>
            <a:br>
              <a:rPr lang="en-US" dirty="0"/>
            </a:br>
            <a:r>
              <a:rPr lang="en-US" sz="1800" dirty="0"/>
              <a:t>https://</a:t>
            </a:r>
            <a:r>
              <a:rPr lang="en-US" sz="1800" dirty="0" err="1"/>
              <a:t>fred.stlouisfed.org</a:t>
            </a:r>
            <a:r>
              <a:rPr lang="en-US" sz="1800" dirty="0"/>
              <a:t>/</a:t>
            </a:r>
          </a:p>
        </p:txBody>
      </p:sp>
      <p:pic>
        <p:nvPicPr>
          <p:cNvPr id="6" name="Content Placeholder 5">
            <a:extLst>
              <a:ext uri="{FF2B5EF4-FFF2-40B4-BE49-F238E27FC236}">
                <a16:creationId xmlns:a16="http://schemas.microsoft.com/office/drawing/2014/main" id="{836B82C1-62E5-EE4D-8BD8-1048C3C996BE}"/>
              </a:ext>
            </a:extLst>
          </p:cNvPr>
          <p:cNvPicPr>
            <a:picLocks noGrp="1" noChangeAspect="1"/>
          </p:cNvPicPr>
          <p:nvPr>
            <p:ph idx="1"/>
          </p:nvPr>
        </p:nvPicPr>
        <p:blipFill>
          <a:blip r:embed="rId2"/>
          <a:stretch>
            <a:fillRect/>
          </a:stretch>
        </p:blipFill>
        <p:spPr>
          <a:xfrm>
            <a:off x="457200" y="2067375"/>
            <a:ext cx="8229600" cy="3591612"/>
          </a:xfrm>
        </p:spPr>
      </p:pic>
    </p:spTree>
    <p:extLst>
      <p:ext uri="{BB962C8B-B14F-4D97-AF65-F5344CB8AC3E}">
        <p14:creationId xmlns:p14="http://schemas.microsoft.com/office/powerpoint/2010/main" val="3352589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dirty="0"/>
              <a:t>Properties of Time Series: Mean Reversion</a:t>
            </a:r>
            <a:br>
              <a:rPr lang="en-US" dirty="0"/>
            </a:br>
            <a:r>
              <a:rPr lang="en-US" sz="2200" dirty="0"/>
              <a:t>https://</a:t>
            </a:r>
            <a:r>
              <a:rPr lang="en-US" sz="2200" dirty="0" err="1"/>
              <a:t>en.wikipedia.org</a:t>
            </a:r>
            <a:r>
              <a:rPr lang="en-US" sz="2200" dirty="0"/>
              <a:t>/wiki/</a:t>
            </a:r>
            <a:r>
              <a:rPr lang="en-US" sz="2200" dirty="0" err="1"/>
              <a:t>Mean_reversion</a:t>
            </a:r>
            <a:r>
              <a:rPr lang="en-US" sz="2200" dirty="0"/>
              <a:t>_(finance)</a:t>
            </a:r>
          </a:p>
        </p:txBody>
      </p:sp>
      <p:sp>
        <p:nvSpPr>
          <p:cNvPr id="3" name="Content Placeholder 2"/>
          <p:cNvSpPr>
            <a:spLocks noGrp="1"/>
          </p:cNvSpPr>
          <p:nvPr>
            <p:ph idx="1"/>
          </p:nvPr>
        </p:nvSpPr>
        <p:spPr/>
        <p:txBody>
          <a:bodyPr>
            <a:noAutofit/>
          </a:bodyPr>
          <a:lstStyle/>
          <a:p>
            <a:pPr>
              <a:spcBef>
                <a:spcPts val="0"/>
              </a:spcBef>
              <a:spcAft>
                <a:spcPts val="1200"/>
              </a:spcAft>
            </a:pPr>
            <a:r>
              <a:rPr lang="en-US" sz="1600" dirty="0"/>
              <a:t>In finance, </a:t>
            </a:r>
            <a:r>
              <a:rPr lang="en-US" sz="1600" b="1" dirty="0"/>
              <a:t>mean reversion</a:t>
            </a:r>
            <a:r>
              <a:rPr lang="en-US" sz="1600" dirty="0"/>
              <a:t> is the assumption that a stock's price will tend to move to the average price over time.</a:t>
            </a:r>
          </a:p>
          <a:p>
            <a:pPr>
              <a:spcBef>
                <a:spcPts val="0"/>
              </a:spcBef>
              <a:spcAft>
                <a:spcPts val="1200"/>
              </a:spcAft>
            </a:pPr>
            <a:r>
              <a:rPr lang="en-US" sz="1600" dirty="0"/>
              <a:t>Using mean reversion in stock price analysis involves both identifying the trading range for a stock and computing the average price using analytical techniques taking into account considerations such as earnings, etc.</a:t>
            </a:r>
          </a:p>
          <a:p>
            <a:pPr>
              <a:spcBef>
                <a:spcPts val="0"/>
              </a:spcBef>
              <a:spcAft>
                <a:spcPts val="1200"/>
              </a:spcAft>
            </a:pPr>
            <a:r>
              <a:rPr lang="en-US" sz="1600" dirty="0"/>
              <a:t>When the current market price is less than the average price, the stock is considered attractive for purchase, with the expectation that the price will rise</a:t>
            </a:r>
            <a:r>
              <a:rPr lang="en-US" sz="1600" dirty="0">
                <a:solidFill>
                  <a:srgbClr val="0619C0"/>
                </a:solidFill>
              </a:rPr>
              <a:t> (“value investing” or “oversold condition”). </a:t>
            </a:r>
          </a:p>
          <a:p>
            <a:pPr>
              <a:spcBef>
                <a:spcPts val="0"/>
              </a:spcBef>
              <a:spcAft>
                <a:spcPts val="1200"/>
              </a:spcAft>
            </a:pPr>
            <a:r>
              <a:rPr lang="en-US" sz="1600" dirty="0"/>
              <a:t>When the current market price is above the average price, the market price is expected to fall </a:t>
            </a:r>
            <a:r>
              <a:rPr lang="en-US" sz="1600" dirty="0">
                <a:solidFill>
                  <a:srgbClr val="0619C0"/>
                </a:solidFill>
              </a:rPr>
              <a:t>(“momentum investing” or “overbought condition”)</a:t>
            </a:r>
          </a:p>
          <a:p>
            <a:pPr>
              <a:spcBef>
                <a:spcPts val="0"/>
              </a:spcBef>
              <a:spcAft>
                <a:spcPts val="1200"/>
              </a:spcAft>
            </a:pPr>
            <a:r>
              <a:rPr lang="en-US" sz="1600" dirty="0"/>
              <a:t>In other words, deviations from the average price are expected to revert to the average.</a:t>
            </a:r>
          </a:p>
          <a:p>
            <a:pPr>
              <a:spcBef>
                <a:spcPts val="0"/>
              </a:spcBef>
              <a:spcAft>
                <a:spcPts val="1200"/>
              </a:spcAft>
            </a:pPr>
            <a:r>
              <a:rPr lang="en-US" sz="1600" dirty="0"/>
              <a:t>Stock reporting services commonly offer moving averages for periods such as 50 and 200 days. </a:t>
            </a:r>
          </a:p>
          <a:p>
            <a:pPr>
              <a:spcBef>
                <a:spcPts val="0"/>
              </a:spcBef>
              <a:spcAft>
                <a:spcPts val="1200"/>
              </a:spcAft>
            </a:pPr>
            <a:r>
              <a:rPr lang="en-US" sz="1600" dirty="0"/>
              <a:t>While reporting services provide the averages, identifying the high and low prices for the study period is still necessary.</a:t>
            </a:r>
          </a:p>
          <a:p>
            <a:pPr>
              <a:spcBef>
                <a:spcPts val="0"/>
              </a:spcBef>
              <a:spcAft>
                <a:spcPts val="1200"/>
              </a:spcAft>
            </a:pPr>
            <a:endParaRPr lang="en-US" sz="1600" dirty="0"/>
          </a:p>
          <a:p>
            <a:pPr>
              <a:spcBef>
                <a:spcPts val="0"/>
              </a:spcBef>
              <a:spcAft>
                <a:spcPts val="1200"/>
              </a:spcAft>
            </a:pPr>
            <a:endParaRPr lang="en-US" sz="1600" dirty="0"/>
          </a:p>
        </p:txBody>
      </p:sp>
    </p:spTree>
    <p:extLst>
      <p:ext uri="{BB962C8B-B14F-4D97-AF65-F5344CB8AC3E}">
        <p14:creationId xmlns:p14="http://schemas.microsoft.com/office/powerpoint/2010/main" val="1373759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1DE2A-6CFA-B24D-956D-3AFCF53F32F8}"/>
              </a:ext>
            </a:extLst>
          </p:cNvPr>
          <p:cNvSpPr>
            <a:spLocks noGrp="1"/>
          </p:cNvSpPr>
          <p:nvPr>
            <p:ph type="title"/>
          </p:nvPr>
        </p:nvSpPr>
        <p:spPr/>
        <p:txBody>
          <a:bodyPr>
            <a:normAutofit fontScale="90000"/>
          </a:bodyPr>
          <a:lstStyle/>
          <a:p>
            <a:pPr algn="l"/>
            <a:r>
              <a:rPr lang="en-US" dirty="0">
                <a:solidFill>
                  <a:prstClr val="black"/>
                </a:solidFill>
              </a:rPr>
              <a:t>Time Series</a:t>
            </a:r>
            <a:br>
              <a:rPr lang="en-US" dirty="0">
                <a:solidFill>
                  <a:prstClr val="black"/>
                </a:solidFill>
              </a:rPr>
            </a:br>
            <a:r>
              <a:rPr lang="en-US" sz="2700" dirty="0">
                <a:solidFill>
                  <a:prstClr val="black"/>
                </a:solidFill>
              </a:rPr>
              <a:t>https://</a:t>
            </a:r>
            <a:r>
              <a:rPr lang="en-US" sz="2700" dirty="0" err="1">
                <a:solidFill>
                  <a:prstClr val="black"/>
                </a:solidFill>
              </a:rPr>
              <a:t>en.wikipedia.org</a:t>
            </a:r>
            <a:r>
              <a:rPr lang="en-US" sz="2700" dirty="0">
                <a:solidFill>
                  <a:prstClr val="black"/>
                </a:solidFill>
              </a:rPr>
              <a:t>/wiki/</a:t>
            </a:r>
            <a:r>
              <a:rPr lang="en-US" sz="2700" dirty="0" err="1">
                <a:solidFill>
                  <a:prstClr val="black"/>
                </a:solidFill>
              </a:rPr>
              <a:t>Time_series</a:t>
            </a:r>
            <a:endParaRPr lang="en-US" dirty="0"/>
          </a:p>
        </p:txBody>
      </p:sp>
      <p:sp>
        <p:nvSpPr>
          <p:cNvPr id="5" name="Content Placeholder 4">
            <a:extLst>
              <a:ext uri="{FF2B5EF4-FFF2-40B4-BE49-F238E27FC236}">
                <a16:creationId xmlns:a16="http://schemas.microsoft.com/office/drawing/2014/main" id="{790A1E20-8C41-D640-ABFD-C60D548FF6BA}"/>
              </a:ext>
            </a:extLst>
          </p:cNvPr>
          <p:cNvSpPr>
            <a:spLocks noGrp="1"/>
          </p:cNvSpPr>
          <p:nvPr>
            <p:ph sz="half" idx="1"/>
          </p:nvPr>
        </p:nvSpPr>
        <p:spPr>
          <a:xfrm>
            <a:off x="457200" y="1600200"/>
            <a:ext cx="4480560" cy="4525963"/>
          </a:xfrm>
        </p:spPr>
        <p:txBody>
          <a:bodyPr>
            <a:noAutofit/>
          </a:bodyPr>
          <a:lstStyle/>
          <a:p>
            <a:r>
              <a:rPr lang="en-US" sz="1600" dirty="0">
                <a:solidFill>
                  <a:srgbClr val="0619C0"/>
                </a:solidFill>
              </a:rPr>
              <a:t>Time series analysis </a:t>
            </a:r>
            <a:r>
              <a:rPr lang="en-US" sz="1600" dirty="0"/>
              <a:t>comprises methods for analyzing time series data in order to extract meaningful statistics and other characteristics of the data. </a:t>
            </a:r>
          </a:p>
          <a:p>
            <a:r>
              <a:rPr lang="en-US" sz="1600" dirty="0">
                <a:solidFill>
                  <a:srgbClr val="0619C0"/>
                </a:solidFill>
              </a:rPr>
              <a:t>Time series forecasting </a:t>
            </a:r>
            <a:r>
              <a:rPr lang="en-US" sz="1600" dirty="0"/>
              <a:t>is the use of a model to predict future values based on previously observed values. </a:t>
            </a:r>
          </a:p>
          <a:p>
            <a:r>
              <a:rPr lang="en-US" sz="1600" dirty="0"/>
              <a:t>While regression analysis is often employed in such a way as to test relationships between one or more different time series, this type of analysis is not usually called "time series analysis", which refers in particular to relationships between different points in time within a single series.</a:t>
            </a:r>
          </a:p>
          <a:p>
            <a:r>
              <a:rPr lang="en-US" sz="1600" dirty="0"/>
              <a:t>Interrupted time series analysis is used to detect changes in the evolution of a time series from before to after some intervention which may affect the underlying variable.</a:t>
            </a:r>
          </a:p>
        </p:txBody>
      </p:sp>
      <p:pic>
        <p:nvPicPr>
          <p:cNvPr id="8" name="Content Placeholder 7">
            <a:extLst>
              <a:ext uri="{FF2B5EF4-FFF2-40B4-BE49-F238E27FC236}">
                <a16:creationId xmlns:a16="http://schemas.microsoft.com/office/drawing/2014/main" id="{0D2F7795-4257-9644-8B10-EE04ECE82C0D}"/>
              </a:ext>
            </a:extLst>
          </p:cNvPr>
          <p:cNvPicPr>
            <a:picLocks noGrp="1" noChangeAspect="1"/>
          </p:cNvPicPr>
          <p:nvPr>
            <p:ph sz="half" idx="2"/>
          </p:nvPr>
        </p:nvPicPr>
        <p:blipFill>
          <a:blip r:embed="rId2"/>
          <a:stretch>
            <a:fillRect/>
          </a:stretch>
        </p:blipFill>
        <p:spPr>
          <a:xfrm>
            <a:off x="4937760" y="1963400"/>
            <a:ext cx="3759876" cy="3467916"/>
          </a:xfrm>
        </p:spPr>
      </p:pic>
    </p:spTree>
    <p:extLst>
      <p:ext uri="{BB962C8B-B14F-4D97-AF65-F5344CB8AC3E}">
        <p14:creationId xmlns:p14="http://schemas.microsoft.com/office/powerpoint/2010/main" val="3037931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Mean Reversion</a:t>
            </a:r>
            <a:br>
              <a:rPr lang="en-US" dirty="0"/>
            </a:br>
            <a:r>
              <a:rPr lang="en-US" sz="2700" dirty="0"/>
              <a:t>https://</a:t>
            </a:r>
            <a:r>
              <a:rPr lang="en-US" sz="2700" dirty="0" err="1"/>
              <a:t>deconstructingrisk.com</a:t>
            </a:r>
            <a:r>
              <a:rPr lang="en-US" sz="2700" dirty="0"/>
              <a:t>/tag/mean-reversion-in-earnings/</a:t>
            </a:r>
          </a:p>
        </p:txBody>
      </p:sp>
      <p:pic>
        <p:nvPicPr>
          <p:cNvPr id="4" name="Content Placeholder 3" descr="socgen-mean-reverting-profits.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457200" y="1600200"/>
            <a:ext cx="8229600" cy="4525963"/>
          </a:xfrm>
        </p:spPr>
      </p:pic>
      <p:cxnSp>
        <p:nvCxnSpPr>
          <p:cNvPr id="5" name="Straight Connector 4">
            <a:extLst>
              <a:ext uri="{FF2B5EF4-FFF2-40B4-BE49-F238E27FC236}">
                <a16:creationId xmlns:a16="http://schemas.microsoft.com/office/drawing/2014/main" id="{E854745F-F999-A64A-971E-F6B64187F265}"/>
              </a:ext>
            </a:extLst>
          </p:cNvPr>
          <p:cNvCxnSpPr/>
          <p:nvPr/>
        </p:nvCxnSpPr>
        <p:spPr>
          <a:xfrm>
            <a:off x="2159726" y="3657597"/>
            <a:ext cx="5085805"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9B71160-82B3-254D-8938-D54AB9F1954F}"/>
              </a:ext>
            </a:extLst>
          </p:cNvPr>
          <p:cNvSpPr txBox="1"/>
          <p:nvPr/>
        </p:nvSpPr>
        <p:spPr>
          <a:xfrm>
            <a:off x="7437120" y="3326673"/>
            <a:ext cx="1249680" cy="646331"/>
          </a:xfrm>
          <a:prstGeom prst="rect">
            <a:avLst/>
          </a:prstGeom>
          <a:noFill/>
        </p:spPr>
        <p:txBody>
          <a:bodyPr wrap="square" rtlCol="0">
            <a:spAutoFit/>
          </a:bodyPr>
          <a:lstStyle/>
          <a:p>
            <a:r>
              <a:rPr lang="en-US" sz="1200" dirty="0"/>
              <a:t>Mean approximately here</a:t>
            </a:r>
          </a:p>
        </p:txBody>
      </p:sp>
      <p:sp>
        <p:nvSpPr>
          <p:cNvPr id="3" name="TextBox 2">
            <a:extLst>
              <a:ext uri="{FF2B5EF4-FFF2-40B4-BE49-F238E27FC236}">
                <a16:creationId xmlns:a16="http://schemas.microsoft.com/office/drawing/2014/main" id="{1703F21C-FB54-084C-A9D3-9877A1184EB1}"/>
              </a:ext>
            </a:extLst>
          </p:cNvPr>
          <p:cNvSpPr txBox="1"/>
          <p:nvPr/>
        </p:nvSpPr>
        <p:spPr>
          <a:xfrm>
            <a:off x="5653548" y="6253316"/>
            <a:ext cx="2188997" cy="369332"/>
          </a:xfrm>
          <a:prstGeom prst="rect">
            <a:avLst/>
          </a:prstGeom>
          <a:noFill/>
        </p:spPr>
        <p:txBody>
          <a:bodyPr wrap="none" rtlCol="0">
            <a:spAutoFit/>
          </a:bodyPr>
          <a:lstStyle/>
          <a:p>
            <a:r>
              <a:rPr lang="en-US" dirty="0"/>
              <a:t>Start Here 2/22/2021</a:t>
            </a:r>
          </a:p>
        </p:txBody>
      </p:sp>
    </p:spTree>
    <p:extLst>
      <p:ext uri="{BB962C8B-B14F-4D97-AF65-F5344CB8AC3E}">
        <p14:creationId xmlns:p14="http://schemas.microsoft.com/office/powerpoint/2010/main" val="54810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Mean Reversion</a:t>
            </a:r>
            <a:br>
              <a:rPr lang="en-US" dirty="0"/>
            </a:br>
            <a:r>
              <a:rPr lang="en-US" sz="2700" dirty="0"/>
              <a:t>https://</a:t>
            </a:r>
            <a:r>
              <a:rPr lang="en-US" sz="2700" dirty="0" err="1"/>
              <a:t>deconstructingrisk.com</a:t>
            </a:r>
            <a:r>
              <a:rPr lang="en-US" sz="2700" dirty="0"/>
              <a:t>/tag/mean-reversion-in-earnings/</a:t>
            </a:r>
          </a:p>
        </p:txBody>
      </p:sp>
      <p:pic>
        <p:nvPicPr>
          <p:cNvPr id="5" name="Content Placeholder 4" descr="50-year-sp500-pe-cape-real-interest-rate-corp-profitgdp.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1706951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Mean Reversion</a:t>
            </a:r>
            <a:br>
              <a:rPr lang="en-US" dirty="0"/>
            </a:br>
            <a:r>
              <a:rPr lang="en-US" sz="2700" dirty="0"/>
              <a:t>https://</a:t>
            </a:r>
            <a:r>
              <a:rPr lang="en-US" sz="2700" dirty="0" err="1"/>
              <a:t>deconstructingrisk.com</a:t>
            </a:r>
            <a:r>
              <a:rPr lang="en-US" sz="2700" dirty="0"/>
              <a:t>/tag/mean-reversion-in-earnings/</a:t>
            </a:r>
          </a:p>
        </p:txBody>
      </p:sp>
      <p:pic>
        <p:nvPicPr>
          <p:cNvPr id="5" name="Content Placeholder 4" descr="sp500-cape-with-nipa.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1706951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Mean Reversion</a:t>
            </a:r>
            <a:br>
              <a:rPr lang="en-US" dirty="0"/>
            </a:br>
            <a:r>
              <a:rPr lang="en-US" sz="2700" dirty="0"/>
              <a:t>http://</a:t>
            </a:r>
            <a:r>
              <a:rPr lang="en-US" sz="2700" dirty="0" err="1"/>
              <a:t>www.multpl.com</a:t>
            </a:r>
            <a:r>
              <a:rPr lang="en-US" sz="2700" dirty="0"/>
              <a:t>/</a:t>
            </a:r>
          </a:p>
        </p:txBody>
      </p:sp>
      <p:pic>
        <p:nvPicPr>
          <p:cNvPr id="4" name="Content Placeholder 3" descr="Screen Shot 2017-02-13 at 1.21.02 PM.png"/>
          <p:cNvPicPr>
            <a:picLocks noGrp="1" noChangeAspect="1"/>
          </p:cNvPicPr>
          <p:nvPr>
            <p:ph idx="1"/>
          </p:nvPr>
        </p:nvPicPr>
        <p:blipFill>
          <a:blip r:embed="rId2">
            <a:extLst>
              <a:ext uri="{28A0092B-C50C-407E-A947-70E740481C1C}">
                <a14:useLocalDpi xmlns:a14="http://schemas.microsoft.com/office/drawing/2010/main" val="0"/>
              </a:ext>
            </a:extLst>
          </a:blip>
          <a:srcRect l="-2421" r="-2421"/>
          <a:stretch>
            <a:fillRect/>
          </a:stretch>
        </p:blipFill>
        <p:spPr>
          <a:xfrm>
            <a:off x="457200" y="1547949"/>
            <a:ext cx="8229600" cy="4525963"/>
          </a:xfrm>
        </p:spPr>
      </p:pic>
      <p:cxnSp>
        <p:nvCxnSpPr>
          <p:cNvPr id="5" name="Straight Connector 4">
            <a:extLst>
              <a:ext uri="{FF2B5EF4-FFF2-40B4-BE49-F238E27FC236}">
                <a16:creationId xmlns:a16="http://schemas.microsoft.com/office/drawing/2014/main" id="{0B49624A-DD19-D349-BB98-7A1A79A3E0AF}"/>
              </a:ext>
            </a:extLst>
          </p:cNvPr>
          <p:cNvCxnSpPr/>
          <p:nvPr/>
        </p:nvCxnSpPr>
        <p:spPr>
          <a:xfrm>
            <a:off x="1349829" y="4963885"/>
            <a:ext cx="647046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66655DE-3E83-8F41-8269-14679655DF0C}"/>
              </a:ext>
            </a:extLst>
          </p:cNvPr>
          <p:cNvSpPr txBox="1"/>
          <p:nvPr/>
        </p:nvSpPr>
        <p:spPr>
          <a:xfrm>
            <a:off x="7820297" y="4640719"/>
            <a:ext cx="668787" cy="646331"/>
          </a:xfrm>
          <a:prstGeom prst="rect">
            <a:avLst/>
          </a:prstGeom>
          <a:noFill/>
        </p:spPr>
        <p:txBody>
          <a:bodyPr wrap="square" rtlCol="0">
            <a:spAutoFit/>
          </a:bodyPr>
          <a:lstStyle/>
          <a:p>
            <a:r>
              <a:rPr lang="en-US" sz="1200" dirty="0"/>
              <a:t>Mean about here</a:t>
            </a:r>
          </a:p>
        </p:txBody>
      </p:sp>
    </p:spTree>
    <p:extLst>
      <p:ext uri="{BB962C8B-B14F-4D97-AF65-F5344CB8AC3E}">
        <p14:creationId xmlns:p14="http://schemas.microsoft.com/office/powerpoint/2010/main" val="2219714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B28E-8007-744B-9EB7-096CF2BD50F9}"/>
              </a:ext>
            </a:extLst>
          </p:cNvPr>
          <p:cNvSpPr>
            <a:spLocks noGrp="1"/>
          </p:cNvSpPr>
          <p:nvPr>
            <p:ph type="title"/>
          </p:nvPr>
        </p:nvSpPr>
        <p:spPr/>
        <p:txBody>
          <a:bodyPr>
            <a:normAutofit fontScale="90000"/>
          </a:bodyPr>
          <a:lstStyle/>
          <a:p>
            <a:pPr algn="l"/>
            <a:r>
              <a:rPr lang="en-US" dirty="0">
                <a:solidFill>
                  <a:prstClr val="black"/>
                </a:solidFill>
              </a:rPr>
              <a:t>Mean Reversion</a:t>
            </a:r>
            <a:br>
              <a:rPr lang="en-US" dirty="0">
                <a:solidFill>
                  <a:prstClr val="black"/>
                </a:solidFill>
              </a:rPr>
            </a:br>
            <a:r>
              <a:rPr lang="en-US" sz="1600" dirty="0">
                <a:solidFill>
                  <a:prstClr val="black"/>
                </a:solidFill>
              </a:rPr>
              <a:t>https://</a:t>
            </a:r>
            <a:r>
              <a:rPr lang="en-US" sz="1600" dirty="0" err="1">
                <a:solidFill>
                  <a:prstClr val="black"/>
                </a:solidFill>
              </a:rPr>
              <a:t>www.aptech.com</a:t>
            </a:r>
            <a:r>
              <a:rPr lang="en-US" sz="1600" dirty="0">
                <a:solidFill>
                  <a:prstClr val="black"/>
                </a:solidFill>
              </a:rPr>
              <a:t>/blog/introduction-to-the-fundamentals-of-time-series-data-and-analysis/</a:t>
            </a:r>
            <a:endParaRPr lang="en-US" dirty="0"/>
          </a:p>
        </p:txBody>
      </p:sp>
      <p:pic>
        <p:nvPicPr>
          <p:cNvPr id="6" name="Content Placeholder 5">
            <a:extLst>
              <a:ext uri="{FF2B5EF4-FFF2-40B4-BE49-F238E27FC236}">
                <a16:creationId xmlns:a16="http://schemas.microsoft.com/office/drawing/2014/main" id="{7F338373-262D-1344-B4DA-FBF0868D330E}"/>
              </a:ext>
            </a:extLst>
          </p:cNvPr>
          <p:cNvPicPr>
            <a:picLocks noGrp="1" noChangeAspect="1"/>
          </p:cNvPicPr>
          <p:nvPr>
            <p:ph sz="half" idx="1"/>
          </p:nvPr>
        </p:nvPicPr>
        <p:blipFill>
          <a:blip r:embed="rId2"/>
          <a:stretch>
            <a:fillRect/>
          </a:stretch>
        </p:blipFill>
        <p:spPr>
          <a:xfrm>
            <a:off x="1895154" y="1510106"/>
            <a:ext cx="5120640" cy="2560320"/>
          </a:xfrm>
          <a:prstGeom prst="rect">
            <a:avLst/>
          </a:prstGeom>
        </p:spPr>
      </p:pic>
      <p:pic>
        <p:nvPicPr>
          <p:cNvPr id="7" name="Content Placeholder 6">
            <a:extLst>
              <a:ext uri="{FF2B5EF4-FFF2-40B4-BE49-F238E27FC236}">
                <a16:creationId xmlns:a16="http://schemas.microsoft.com/office/drawing/2014/main" id="{C7C6402E-519F-A142-825C-3168CF70509C}"/>
              </a:ext>
            </a:extLst>
          </p:cNvPr>
          <p:cNvPicPr>
            <a:picLocks noGrp="1" noChangeAspect="1"/>
          </p:cNvPicPr>
          <p:nvPr>
            <p:ph sz="half" idx="2"/>
          </p:nvPr>
        </p:nvPicPr>
        <p:blipFill>
          <a:blip r:embed="rId3"/>
          <a:stretch>
            <a:fillRect/>
          </a:stretch>
        </p:blipFill>
        <p:spPr>
          <a:xfrm>
            <a:off x="1895154" y="4048018"/>
            <a:ext cx="5120640" cy="2560320"/>
          </a:xfrm>
          <a:prstGeom prst="rect">
            <a:avLst/>
          </a:prstGeom>
        </p:spPr>
      </p:pic>
    </p:spTree>
    <p:extLst>
      <p:ext uri="{BB962C8B-B14F-4D97-AF65-F5344CB8AC3E}">
        <p14:creationId xmlns:p14="http://schemas.microsoft.com/office/powerpoint/2010/main" val="1791517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3587-ADBB-C94E-8C58-BFF97E383A77}"/>
              </a:ext>
            </a:extLst>
          </p:cNvPr>
          <p:cNvSpPr>
            <a:spLocks noGrp="1"/>
          </p:cNvSpPr>
          <p:nvPr>
            <p:ph type="title"/>
          </p:nvPr>
        </p:nvSpPr>
        <p:spPr/>
        <p:txBody>
          <a:bodyPr>
            <a:normAutofit fontScale="90000"/>
          </a:bodyPr>
          <a:lstStyle/>
          <a:p>
            <a:pPr algn="l"/>
            <a:r>
              <a:rPr lang="en-US" dirty="0"/>
              <a:t>Other Properties</a:t>
            </a:r>
            <a:br>
              <a:rPr lang="en-US" dirty="0"/>
            </a:br>
            <a:r>
              <a:rPr lang="en-US" sz="1600" dirty="0">
                <a:solidFill>
                  <a:prstClr val="black"/>
                </a:solidFill>
              </a:rPr>
              <a:t>https://</a:t>
            </a:r>
            <a:r>
              <a:rPr lang="en-US" sz="1600" dirty="0" err="1">
                <a:solidFill>
                  <a:prstClr val="black"/>
                </a:solidFill>
              </a:rPr>
              <a:t>www.aptech.com</a:t>
            </a:r>
            <a:r>
              <a:rPr lang="en-US" sz="1600" dirty="0">
                <a:solidFill>
                  <a:prstClr val="black"/>
                </a:solidFill>
              </a:rPr>
              <a:t>/blog/introduction-to-the-fundamentals-of-time-series-data-and-analysis/</a:t>
            </a:r>
            <a:endParaRPr lang="en-US" dirty="0"/>
          </a:p>
        </p:txBody>
      </p:sp>
      <p:pic>
        <p:nvPicPr>
          <p:cNvPr id="5" name="Content Placeholder 4">
            <a:extLst>
              <a:ext uri="{FF2B5EF4-FFF2-40B4-BE49-F238E27FC236}">
                <a16:creationId xmlns:a16="http://schemas.microsoft.com/office/drawing/2014/main" id="{121ED642-016B-1E4A-8C17-1A120635B983}"/>
              </a:ext>
            </a:extLst>
          </p:cNvPr>
          <p:cNvPicPr>
            <a:picLocks noGrp="1" noChangeAspect="1"/>
          </p:cNvPicPr>
          <p:nvPr>
            <p:ph sz="half" idx="1"/>
          </p:nvPr>
        </p:nvPicPr>
        <p:blipFill>
          <a:blip r:embed="rId2"/>
          <a:stretch>
            <a:fillRect/>
          </a:stretch>
        </p:blipFill>
        <p:spPr>
          <a:xfrm>
            <a:off x="2214081" y="1600084"/>
            <a:ext cx="4572000" cy="2286000"/>
          </a:xfrm>
          <a:prstGeom prst="rect">
            <a:avLst/>
          </a:prstGeom>
        </p:spPr>
      </p:pic>
      <p:pic>
        <p:nvPicPr>
          <p:cNvPr id="6" name="Content Placeholder 5">
            <a:extLst>
              <a:ext uri="{FF2B5EF4-FFF2-40B4-BE49-F238E27FC236}">
                <a16:creationId xmlns:a16="http://schemas.microsoft.com/office/drawing/2014/main" id="{F5A5EA52-6B52-294F-9584-40C25D8EEE14}"/>
              </a:ext>
            </a:extLst>
          </p:cNvPr>
          <p:cNvPicPr>
            <a:picLocks noGrp="1" noChangeAspect="1"/>
          </p:cNvPicPr>
          <p:nvPr>
            <p:ph sz="half" idx="2"/>
          </p:nvPr>
        </p:nvPicPr>
        <p:blipFill>
          <a:blip r:embed="rId3"/>
          <a:stretch>
            <a:fillRect/>
          </a:stretch>
        </p:blipFill>
        <p:spPr>
          <a:xfrm>
            <a:off x="1510694" y="4210979"/>
            <a:ext cx="5978773" cy="2286000"/>
          </a:xfrm>
          <a:prstGeom prst="rect">
            <a:avLst/>
          </a:prstGeom>
        </p:spPr>
      </p:pic>
    </p:spTree>
    <p:extLst>
      <p:ext uri="{BB962C8B-B14F-4D97-AF65-F5344CB8AC3E}">
        <p14:creationId xmlns:p14="http://schemas.microsoft.com/office/powerpoint/2010/main" val="2100014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a:t>Time Series Prediction</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6" name="Content Placeholder 5"/>
          <p:cNvSpPr>
            <a:spLocks noGrp="1"/>
          </p:cNvSpPr>
          <p:nvPr>
            <p:ph idx="1"/>
          </p:nvPr>
        </p:nvSpPr>
        <p:spPr/>
        <p:txBody>
          <a:bodyPr>
            <a:normAutofit/>
          </a:bodyPr>
          <a:lstStyle/>
          <a:p>
            <a:pPr>
              <a:spcBef>
                <a:spcPts val="0"/>
              </a:spcBef>
              <a:spcAft>
                <a:spcPts val="1200"/>
              </a:spcAft>
            </a:pPr>
            <a:r>
              <a:rPr lang="en-US" sz="1800" dirty="0"/>
              <a:t>In statistics, prediction is a part of statistical inference.</a:t>
            </a:r>
          </a:p>
          <a:p>
            <a:pPr>
              <a:spcBef>
                <a:spcPts val="0"/>
              </a:spcBef>
              <a:spcAft>
                <a:spcPts val="1200"/>
              </a:spcAft>
            </a:pPr>
            <a:r>
              <a:rPr lang="en-US" sz="1800" dirty="0"/>
              <a:t>One particular approach to such inference is known as predictive inference, but the prediction can be undertaken within any of the several approaches to statistical inference. </a:t>
            </a:r>
          </a:p>
          <a:p>
            <a:pPr>
              <a:spcBef>
                <a:spcPts val="0"/>
              </a:spcBef>
              <a:spcAft>
                <a:spcPts val="1200"/>
              </a:spcAft>
            </a:pPr>
            <a:r>
              <a:rPr lang="en-US" sz="1800" dirty="0"/>
              <a:t>Indeed, one description of statistics is that it provides a means of transferring knowledge about a </a:t>
            </a:r>
            <a:r>
              <a:rPr lang="en-US" sz="1800" dirty="0">
                <a:solidFill>
                  <a:srgbClr val="0619C0"/>
                </a:solidFill>
              </a:rPr>
              <a:t>sample of a population </a:t>
            </a:r>
            <a:r>
              <a:rPr lang="en-US" sz="1800" dirty="0"/>
              <a:t>to the whole population, and to other related populations, which is not necessarily the same as prediction over time.  </a:t>
            </a:r>
          </a:p>
          <a:p>
            <a:pPr>
              <a:spcBef>
                <a:spcPts val="0"/>
              </a:spcBef>
              <a:spcAft>
                <a:spcPts val="1200"/>
              </a:spcAft>
            </a:pPr>
            <a:r>
              <a:rPr lang="en-US" sz="1800" dirty="0"/>
              <a:t>An example of this is out-of-sample prediction and/or testing</a:t>
            </a:r>
          </a:p>
          <a:p>
            <a:pPr>
              <a:spcBef>
                <a:spcPts val="0"/>
              </a:spcBef>
              <a:spcAft>
                <a:spcPts val="1200"/>
              </a:spcAft>
            </a:pPr>
            <a:r>
              <a:rPr lang="en-US" sz="1800" dirty="0"/>
              <a:t>When information is transferred across time, often to specific points in time, the process is known as forecasting.</a:t>
            </a:r>
          </a:p>
          <a:p>
            <a:pPr>
              <a:spcBef>
                <a:spcPts val="0"/>
              </a:spcBef>
              <a:spcAft>
                <a:spcPts val="1200"/>
              </a:spcAft>
            </a:pPr>
            <a:r>
              <a:rPr lang="en-US" sz="1800" dirty="0"/>
              <a:t>When information describes only the current state, it is called nowcasting.</a:t>
            </a:r>
          </a:p>
          <a:p>
            <a:pPr>
              <a:spcBef>
                <a:spcPts val="0"/>
              </a:spcBef>
              <a:spcAft>
                <a:spcPts val="1200"/>
              </a:spcAft>
            </a:pPr>
            <a:endParaRPr lang="en-US" sz="1800" dirty="0"/>
          </a:p>
        </p:txBody>
      </p:sp>
    </p:spTree>
    <p:extLst>
      <p:ext uri="{BB962C8B-B14F-4D97-AF65-F5344CB8AC3E}">
        <p14:creationId xmlns:p14="http://schemas.microsoft.com/office/powerpoint/2010/main" val="3814627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200"/>
              </a:spcAft>
            </a:pPr>
            <a:r>
              <a:rPr lang="en-US" sz="1800" dirty="0"/>
              <a:t>Stochastic simulation  is used to generate alternative versions of the time series, representing what might happen over non-specific time-periods in the future</a:t>
            </a:r>
          </a:p>
          <a:p>
            <a:pPr>
              <a:spcBef>
                <a:spcPts val="0"/>
              </a:spcBef>
              <a:spcAft>
                <a:spcPts val="1200"/>
              </a:spcAft>
            </a:pPr>
            <a:r>
              <a:rPr lang="en-US" sz="1800" dirty="0">
                <a:solidFill>
                  <a:srgbClr val="0619C0"/>
                </a:solidFill>
              </a:rPr>
              <a:t>Conditional prediction </a:t>
            </a:r>
            <a:r>
              <a:rPr lang="en-US" sz="1800" dirty="0"/>
              <a:t>is also based on statistical models to describe the likely outcome of the time series in the immediate future, given knowledge of the most recent outcomes (forecasting).</a:t>
            </a:r>
          </a:p>
          <a:p>
            <a:pPr>
              <a:spcBef>
                <a:spcPts val="0"/>
              </a:spcBef>
              <a:spcAft>
                <a:spcPts val="1200"/>
              </a:spcAft>
            </a:pPr>
            <a:r>
              <a:rPr lang="en-US" sz="1800" dirty="0"/>
              <a:t>An example of this type of conditional prediction is often based on </a:t>
            </a:r>
            <a:r>
              <a:rPr lang="en-US" sz="1800" dirty="0">
                <a:solidFill>
                  <a:srgbClr val="0619C0"/>
                </a:solidFill>
              </a:rPr>
              <a:t>Bayes theorem</a:t>
            </a:r>
          </a:p>
          <a:p>
            <a:pPr>
              <a:spcBef>
                <a:spcPts val="0"/>
              </a:spcBef>
              <a:spcAft>
                <a:spcPts val="1200"/>
              </a:spcAft>
            </a:pPr>
            <a:r>
              <a:rPr lang="en-US" sz="1800" dirty="0"/>
              <a:t>Forecasting on time series is usually done using automated statistical software packages and programming languages, such as R, S, SAS, SPSS, Minitab, pandas (Python) and many others.</a:t>
            </a:r>
          </a:p>
          <a:p>
            <a:pPr>
              <a:spcBef>
                <a:spcPts val="0"/>
              </a:spcBef>
              <a:spcAft>
                <a:spcPts val="1200"/>
              </a:spcAft>
            </a:pPr>
            <a:endParaRPr lang="en-US" sz="1800" dirty="0"/>
          </a:p>
        </p:txBody>
      </p:sp>
      <p:sp>
        <p:nvSpPr>
          <p:cNvPr id="4" name="Title 4"/>
          <p:cNvSpPr>
            <a:spLocks noGrp="1"/>
          </p:cNvSpPr>
          <p:nvPr>
            <p:ph type="title"/>
          </p:nvPr>
        </p:nvSpPr>
        <p:spPr/>
        <p:txBody>
          <a:bodyPr>
            <a:normAutofit fontScale="90000"/>
          </a:bodyPr>
          <a:lstStyle/>
          <a:p>
            <a:pPr algn="l"/>
            <a:r>
              <a:rPr lang="en-US" dirty="0"/>
              <a:t>Time Series Prediction</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3056618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CA21-C1FE-DB45-A527-71DE7E797B05}"/>
              </a:ext>
            </a:extLst>
          </p:cNvPr>
          <p:cNvSpPr>
            <a:spLocks noGrp="1"/>
          </p:cNvSpPr>
          <p:nvPr>
            <p:ph type="title"/>
          </p:nvPr>
        </p:nvSpPr>
        <p:spPr/>
        <p:txBody>
          <a:bodyPr>
            <a:normAutofit fontScale="90000"/>
          </a:bodyPr>
          <a:lstStyle/>
          <a:p>
            <a:pPr algn="l"/>
            <a:r>
              <a:rPr lang="en-US" dirty="0"/>
              <a:t>Example: Hidden Markov Model</a:t>
            </a:r>
            <a:br>
              <a:rPr lang="en-US" dirty="0"/>
            </a:br>
            <a:r>
              <a:rPr lang="en-US" sz="1300" dirty="0"/>
              <a:t>https://</a:t>
            </a:r>
            <a:r>
              <a:rPr lang="en-US" sz="1300" dirty="0" err="1"/>
              <a:t>www.researchgate.net</a:t>
            </a:r>
            <a:r>
              <a:rPr lang="en-US" sz="1300" dirty="0"/>
              <a:t>/figure/Structure-and-temporal-evolution-process-of-a-hidden-Markov-model-system_fig3_278639262</a:t>
            </a:r>
          </a:p>
        </p:txBody>
      </p:sp>
      <p:pic>
        <p:nvPicPr>
          <p:cNvPr id="1026" name="Picture 2" descr="Structure and temporal evolution process of a hidden Markov model system. ">
            <a:extLst>
              <a:ext uri="{FF2B5EF4-FFF2-40B4-BE49-F238E27FC236}">
                <a16:creationId xmlns:a16="http://schemas.microsoft.com/office/drawing/2014/main" id="{0C252CB7-0892-EB49-A9B5-830DD7BBAB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7108" y="1550886"/>
            <a:ext cx="6091027" cy="2484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73D9C9-0D05-2548-AC7F-10698B01D2CE}"/>
              </a:ext>
            </a:extLst>
          </p:cNvPr>
          <p:cNvSpPr txBox="1"/>
          <p:nvPr/>
        </p:nvSpPr>
        <p:spPr>
          <a:xfrm>
            <a:off x="1634981" y="4168770"/>
            <a:ext cx="5956663" cy="646331"/>
          </a:xfrm>
          <a:prstGeom prst="rect">
            <a:avLst/>
          </a:prstGeom>
          <a:noFill/>
        </p:spPr>
        <p:txBody>
          <a:bodyPr wrap="square" rtlCol="0">
            <a:spAutoFit/>
          </a:bodyPr>
          <a:lstStyle/>
          <a:p>
            <a:pPr algn="ctr"/>
            <a:r>
              <a:rPr lang="en-US" dirty="0">
                <a:solidFill>
                  <a:srgbClr val="0619C0"/>
                </a:solidFill>
              </a:rPr>
              <a:t>HMMs have internal states and transition probabilities that are not observable, yet produce observable dynamics</a:t>
            </a:r>
          </a:p>
        </p:txBody>
      </p:sp>
      <p:sp>
        <p:nvSpPr>
          <p:cNvPr id="3" name="TextBox 2">
            <a:extLst>
              <a:ext uri="{FF2B5EF4-FFF2-40B4-BE49-F238E27FC236}">
                <a16:creationId xmlns:a16="http://schemas.microsoft.com/office/drawing/2014/main" id="{D8A4CD47-695C-F449-A3A6-D22FD1EC972F}"/>
              </a:ext>
            </a:extLst>
          </p:cNvPr>
          <p:cNvSpPr txBox="1"/>
          <p:nvPr/>
        </p:nvSpPr>
        <p:spPr>
          <a:xfrm>
            <a:off x="415886" y="5056286"/>
            <a:ext cx="8312227" cy="1231106"/>
          </a:xfrm>
          <a:prstGeom prst="rect">
            <a:avLst/>
          </a:prstGeom>
          <a:noFill/>
        </p:spPr>
        <p:txBody>
          <a:bodyPr wrap="square" rtlCol="0">
            <a:spAutoFit/>
          </a:bodyPr>
          <a:lstStyle/>
          <a:p>
            <a:pPr marL="285750" indent="-285750">
              <a:spcBef>
                <a:spcPts val="0"/>
              </a:spcBef>
              <a:spcAft>
                <a:spcPts val="1200"/>
              </a:spcAft>
              <a:buFont typeface="Arial" panose="020B0604020202020204" pitchFamily="34" charset="0"/>
              <a:buChar char="•"/>
            </a:pPr>
            <a:r>
              <a:rPr lang="en-US" sz="1600" dirty="0"/>
              <a:t>A </a:t>
            </a:r>
            <a:r>
              <a:rPr lang="en-US" sz="1600" dirty="0">
                <a:solidFill>
                  <a:srgbClr val="0619C0"/>
                </a:solidFill>
              </a:rPr>
              <a:t>Hidden Markov Model </a:t>
            </a:r>
            <a:r>
              <a:rPr lang="en-US" sz="1600" dirty="0"/>
              <a:t>(</a:t>
            </a:r>
            <a:r>
              <a:rPr lang="en-US" sz="1600" dirty="0">
                <a:solidFill>
                  <a:srgbClr val="0619C0"/>
                </a:solidFill>
              </a:rPr>
              <a:t>HMM</a:t>
            </a:r>
            <a:r>
              <a:rPr lang="en-US" sz="1600" dirty="0"/>
              <a:t>) is a statistical model in which the system being modeled is assumed to be a </a:t>
            </a:r>
            <a:r>
              <a:rPr lang="en-US" sz="1600" dirty="0">
                <a:solidFill>
                  <a:srgbClr val="0619C0"/>
                </a:solidFill>
              </a:rPr>
              <a:t>Markov process</a:t>
            </a:r>
            <a:r>
              <a:rPr lang="en-US" sz="1600" dirty="0"/>
              <a:t> with unobserved (hidden) states.</a:t>
            </a:r>
          </a:p>
          <a:p>
            <a:pPr marL="285750" indent="-285750">
              <a:spcBef>
                <a:spcPts val="0"/>
              </a:spcBef>
              <a:spcAft>
                <a:spcPts val="1200"/>
              </a:spcAft>
              <a:buFont typeface="Arial" panose="020B0604020202020204" pitchFamily="34" charset="0"/>
              <a:buChar char="•"/>
            </a:pPr>
            <a:r>
              <a:rPr lang="en-US" sz="1600" dirty="0"/>
              <a:t>HMM models are widely used in speech recognition, for translating a time series of spoken words into text.</a:t>
            </a:r>
          </a:p>
        </p:txBody>
      </p:sp>
    </p:spTree>
    <p:extLst>
      <p:ext uri="{BB962C8B-B14F-4D97-AF65-F5344CB8AC3E}">
        <p14:creationId xmlns:p14="http://schemas.microsoft.com/office/powerpoint/2010/main" val="2762340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1E1D-9C49-B04F-8B3E-3D2C5F0F90B5}"/>
              </a:ext>
            </a:extLst>
          </p:cNvPr>
          <p:cNvSpPr>
            <a:spLocks noGrp="1"/>
          </p:cNvSpPr>
          <p:nvPr>
            <p:ph type="title"/>
          </p:nvPr>
        </p:nvSpPr>
        <p:spPr>
          <a:xfrm>
            <a:off x="628650" y="312229"/>
            <a:ext cx="7886700" cy="555496"/>
          </a:xfrm>
        </p:spPr>
        <p:txBody>
          <a:bodyPr>
            <a:noAutofit/>
          </a:bodyPr>
          <a:lstStyle/>
          <a:p>
            <a:pPr algn="l"/>
            <a:r>
              <a:rPr lang="en-US" sz="2400" dirty="0"/>
              <a:t>An Example of Time Series Prediction </a:t>
            </a:r>
            <a:br>
              <a:rPr lang="en-US" sz="2400" dirty="0"/>
            </a:br>
            <a:r>
              <a:rPr lang="en-US" sz="2400" dirty="0"/>
              <a:t>Using a Random Forest Classifier</a:t>
            </a:r>
          </a:p>
        </p:txBody>
      </p:sp>
      <p:sp>
        <p:nvSpPr>
          <p:cNvPr id="3" name="Content Placeholder 2">
            <a:extLst>
              <a:ext uri="{FF2B5EF4-FFF2-40B4-BE49-F238E27FC236}">
                <a16:creationId xmlns:a16="http://schemas.microsoft.com/office/drawing/2014/main" id="{A0169D01-23A4-E24A-8EF4-0F970E470FD9}"/>
              </a:ext>
            </a:extLst>
          </p:cNvPr>
          <p:cNvSpPr>
            <a:spLocks noGrp="1"/>
          </p:cNvSpPr>
          <p:nvPr>
            <p:ph idx="1"/>
          </p:nvPr>
        </p:nvSpPr>
        <p:spPr>
          <a:xfrm>
            <a:off x="293427" y="1389538"/>
            <a:ext cx="8557145" cy="5279284"/>
          </a:xfrm>
        </p:spPr>
        <p:txBody>
          <a:bodyPr>
            <a:noAutofit/>
          </a:bodyPr>
          <a:lstStyle/>
          <a:p>
            <a:r>
              <a:rPr lang="en-US" sz="1800" dirty="0"/>
              <a:t>This method has been applied to a timeseries describing natural and laboratory earthquakes</a:t>
            </a:r>
          </a:p>
          <a:p>
            <a:r>
              <a:rPr lang="en-US" sz="1800" dirty="0"/>
              <a:t>If we have the time series, one can apply machine learning methods to forecast future values of the timeseries after time </a:t>
            </a:r>
            <a:r>
              <a:rPr lang="en-US" sz="1800" i="1" dirty="0"/>
              <a:t>T</a:t>
            </a:r>
            <a:r>
              <a:rPr lang="en-US" sz="1800" dirty="0"/>
              <a:t>, given values of the timeseries for times </a:t>
            </a:r>
            <a:r>
              <a:rPr lang="en-US" sz="1800" i="1" dirty="0"/>
              <a:t>t</a:t>
            </a:r>
            <a:r>
              <a:rPr lang="en-US" sz="1800" dirty="0"/>
              <a:t> &lt; </a:t>
            </a:r>
            <a:r>
              <a:rPr lang="en-US" sz="1800" i="1" dirty="0"/>
              <a:t>T</a:t>
            </a:r>
          </a:p>
          <a:p>
            <a:r>
              <a:rPr lang="en-US" sz="1800" dirty="0"/>
              <a:t>This was used in a series of previous papers by the Los Alamos group to predict laboratory-observed sliding events, and for episodic tremor and slip events in the Pacific Northwest.</a:t>
            </a:r>
          </a:p>
          <a:p>
            <a:r>
              <a:rPr lang="en-US" sz="1800" dirty="0"/>
              <a:t>Note that in both of these applications, the sliding events occurred at very regular intervals</a:t>
            </a:r>
          </a:p>
          <a:p>
            <a:r>
              <a:rPr lang="en-US" sz="1800" dirty="0" err="1"/>
              <a:t>Rouet</a:t>
            </a:r>
            <a:r>
              <a:rPr lang="en-US" sz="1800" dirty="0"/>
              <a:t>‐Leduc, Bertrand, et al. "Machine learning predicts laboratory earthquakes." </a:t>
            </a:r>
            <a:r>
              <a:rPr lang="en-US" sz="1800" i="1" dirty="0"/>
              <a:t>Geophysical Research Letters</a:t>
            </a:r>
            <a:r>
              <a:rPr lang="en-US" sz="1800" dirty="0"/>
              <a:t> 44.18 (2017): 9276-9282.</a:t>
            </a:r>
          </a:p>
          <a:p>
            <a:r>
              <a:rPr lang="en-US" sz="1800" dirty="0" err="1"/>
              <a:t>Rouet</a:t>
            </a:r>
            <a:r>
              <a:rPr lang="en-US" sz="1800" dirty="0"/>
              <a:t>-Leduc, Bertrand, Claudia Hulbert, and Paul A. Johnson. "Continuous chatter of the Cascadia subduction zone revealed by machine learning." </a:t>
            </a:r>
            <a:r>
              <a:rPr lang="en-US" sz="1800" i="1" dirty="0"/>
              <a:t>Nature Geoscience</a:t>
            </a:r>
            <a:r>
              <a:rPr lang="en-US" sz="1800" dirty="0"/>
              <a:t> 12.1 (2019): 75-79.</a:t>
            </a:r>
          </a:p>
          <a:p>
            <a:r>
              <a:rPr lang="en-US" sz="1800" dirty="0"/>
              <a:t>A description of this random forest method is given at:</a:t>
            </a:r>
          </a:p>
          <a:p>
            <a:pPr marL="0" indent="0" algn="ctr">
              <a:buNone/>
            </a:pPr>
            <a:r>
              <a:rPr lang="en-US" sz="1800" dirty="0">
                <a:solidFill>
                  <a:srgbClr val="0A1AFF"/>
                </a:solidFill>
              </a:rPr>
              <a:t>https://machinelearningmastery.com/random-forest-for-time-series-forecasting</a:t>
            </a:r>
          </a:p>
          <a:p>
            <a:pPr marL="0" indent="0">
              <a:buNone/>
            </a:pPr>
            <a:endParaRPr lang="en-US" sz="1800" dirty="0"/>
          </a:p>
        </p:txBody>
      </p:sp>
    </p:spTree>
    <p:extLst>
      <p:ext uri="{BB962C8B-B14F-4D97-AF65-F5344CB8AC3E}">
        <p14:creationId xmlns:p14="http://schemas.microsoft.com/office/powerpoint/2010/main" val="371837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a:extLst>
              <a:ext uri="{FF2B5EF4-FFF2-40B4-BE49-F238E27FC236}">
                <a16:creationId xmlns:a16="http://schemas.microsoft.com/office/drawing/2014/main" id="{5DBA36B4-0DF6-6E40-8C21-7BE77AA88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71438"/>
            <a:ext cx="64262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0" name="Picture 3">
            <a:extLst>
              <a:ext uri="{FF2B5EF4-FFF2-40B4-BE49-F238E27FC236}">
                <a16:creationId xmlns:a16="http://schemas.microsoft.com/office/drawing/2014/main" id="{F1C08D7B-156F-394E-9EAA-5598E208A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75" y="3316288"/>
            <a:ext cx="6427788"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874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CF4D-0CE3-C94E-994C-A84BD40644CF}"/>
              </a:ext>
            </a:extLst>
          </p:cNvPr>
          <p:cNvSpPr>
            <a:spLocks noGrp="1"/>
          </p:cNvSpPr>
          <p:nvPr>
            <p:ph type="title"/>
          </p:nvPr>
        </p:nvSpPr>
        <p:spPr/>
        <p:txBody>
          <a:bodyPr>
            <a:normAutofit fontScale="90000"/>
          </a:bodyPr>
          <a:lstStyle/>
          <a:p>
            <a:pPr algn="l"/>
            <a:r>
              <a:rPr lang="en-US" dirty="0"/>
              <a:t>Basic Method for Random Forest</a:t>
            </a:r>
            <a:br>
              <a:rPr lang="en-US" dirty="0"/>
            </a:br>
            <a:r>
              <a:rPr lang="en-US" dirty="0"/>
              <a:t>for Time Series Prediction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DA98BF-3887-8846-A237-B57D44C85D18}"/>
                  </a:ext>
                </a:extLst>
              </p:cNvPr>
              <p:cNvSpPr>
                <a:spLocks noGrp="1"/>
              </p:cNvSpPr>
              <p:nvPr>
                <p:ph idx="1"/>
              </p:nvPr>
            </p:nvSpPr>
            <p:spPr/>
            <p:txBody>
              <a:bodyPr>
                <a:normAutofit fontScale="85000" lnSpcReduction="20000"/>
              </a:bodyPr>
              <a:lstStyle/>
              <a:p>
                <a:r>
                  <a:rPr lang="en-US" sz="2400" dirty="0"/>
                  <a:t>Define a </a:t>
                </a:r>
                <a:r>
                  <a:rPr lang="en-US" sz="2400" dirty="0">
                    <a:solidFill>
                      <a:srgbClr val="0619C0"/>
                    </a:solidFill>
                  </a:rPr>
                  <a:t>feature vector </a:t>
                </a:r>
                <a:r>
                  <a:rPr lang="en-US" sz="2400" dirty="0"/>
                  <a:t>which</a:t>
                </a:r>
                <a:r>
                  <a:rPr lang="en-US" sz="2400" dirty="0">
                    <a:solidFill>
                      <a:srgbClr val="0619C0"/>
                    </a:solidFill>
                  </a:rPr>
                  <a:t> </a:t>
                </a:r>
                <a:r>
                  <a:rPr lang="en-US" sz="2400" dirty="0"/>
                  <a:t>in this case is a set of </a:t>
                </a:r>
                <a:r>
                  <a:rPr lang="en-US" sz="2400" i="1" dirty="0"/>
                  <a:t>n</a:t>
                </a:r>
                <a:r>
                  <a:rPr lang="en-US" sz="2400" dirty="0"/>
                  <a:t> previous values of the variable </a:t>
                </a:r>
                <a:r>
                  <a:rPr lang="en-US" sz="2400" i="1" dirty="0" err="1"/>
                  <a:t>X</a:t>
                </a:r>
                <a:r>
                  <a:rPr lang="en-US" sz="2400" i="1" baseline="-25000" dirty="0" err="1"/>
                  <a:t>t</a:t>
                </a:r>
                <a:r>
                  <a:rPr lang="en-US" sz="2400" i="1" baseline="-25000" dirty="0"/>
                  <a:t> </a:t>
                </a:r>
                <a:r>
                  <a:rPr lang="en-US" sz="2400" dirty="0"/>
                  <a:t>:</a:t>
                </a:r>
              </a:p>
              <a:p>
                <a:r>
                  <a:rPr lang="en-US" sz="2400" dirty="0"/>
                  <a:t> </a:t>
                </a:r>
              </a:p>
              <a:p>
                <a:pPr marL="0" indent="0" algn="ctr">
                  <a:buNone/>
                </a:pPr>
                <a:r>
                  <a:rPr lang="en-US" sz="2400" i="1" dirty="0"/>
                  <a:t>F</a:t>
                </a:r>
                <a:r>
                  <a:rPr lang="en-US" sz="2400" i="1" baseline="-25000" dirty="0"/>
                  <a:t>t</a:t>
                </a:r>
                <a:r>
                  <a:rPr lang="en-US" sz="2400" i="1" dirty="0"/>
                  <a:t>(X)</a:t>
                </a:r>
                <a:r>
                  <a:rPr lang="en-US" sz="2400" i="1" baseline="-25000" dirty="0"/>
                  <a:t> </a:t>
                </a:r>
                <a:r>
                  <a:rPr lang="en-US" sz="2400" dirty="0"/>
                  <a:t>= {</a:t>
                </a:r>
                <a:r>
                  <a:rPr lang="en-US" sz="2400" i="1" dirty="0" err="1"/>
                  <a:t>X</a:t>
                </a:r>
                <a:r>
                  <a:rPr lang="en-US" sz="2400" i="1" baseline="-25000" dirty="0" err="1"/>
                  <a:t>t</a:t>
                </a:r>
                <a:r>
                  <a:rPr lang="en-US" sz="2400" i="1" dirty="0"/>
                  <a:t>, X</a:t>
                </a:r>
                <a:r>
                  <a:rPr lang="en-US" sz="2400" i="1" baseline="-25000" dirty="0"/>
                  <a:t>t-1</a:t>
                </a:r>
                <a:r>
                  <a:rPr lang="en-US" sz="2400" i="1" dirty="0"/>
                  <a:t> X</a:t>
                </a:r>
                <a:r>
                  <a:rPr lang="en-US" sz="2400" i="1" baseline="-25000" dirty="0"/>
                  <a:t>t-2</a:t>
                </a:r>
                <a:r>
                  <a:rPr lang="en-US" sz="2400" i="1" dirty="0"/>
                  <a:t>, X</a:t>
                </a:r>
                <a:r>
                  <a:rPr lang="en-US" sz="2400" i="1" baseline="-25000" dirty="0"/>
                  <a:t>t-3</a:t>
                </a:r>
                <a:r>
                  <a:rPr lang="en-US" sz="2400" dirty="0"/>
                  <a:t>…}</a:t>
                </a:r>
              </a:p>
              <a:p>
                <a:pPr marL="0" indent="0" algn="ctr">
                  <a:buNone/>
                </a:pPr>
                <a:endParaRPr lang="en-US" sz="2400" dirty="0">
                  <a:solidFill>
                    <a:srgbClr val="0619C0"/>
                  </a:solidFill>
                </a:endParaRPr>
              </a:p>
              <a:p>
                <a:r>
                  <a:rPr lang="en-US" sz="2400" dirty="0"/>
                  <a:t>Define a “</a:t>
                </a:r>
                <a:r>
                  <a:rPr lang="en-US" sz="2400" dirty="0">
                    <a:solidFill>
                      <a:srgbClr val="0619C0"/>
                    </a:solidFill>
                  </a:rPr>
                  <a:t>label</a:t>
                </a:r>
                <a:r>
                  <a:rPr lang="en-US" sz="2400" dirty="0"/>
                  <a:t>” or “</a:t>
                </a:r>
                <a:r>
                  <a:rPr lang="en-US" sz="2400" dirty="0">
                    <a:solidFill>
                      <a:srgbClr val="0619C0"/>
                    </a:solidFill>
                  </a:rPr>
                  <a:t>target</a:t>
                </a:r>
                <a:r>
                  <a:rPr lang="en-US" sz="2400" dirty="0"/>
                  <a:t>” variable </a:t>
                </a:r>
                <a:r>
                  <a:rPr lang="en-US" sz="2400" i="1" dirty="0" err="1"/>
                  <a:t>y</a:t>
                </a:r>
                <a:r>
                  <a:rPr lang="en-US" sz="2400" i="1" baseline="-25000" dirty="0" err="1"/>
                  <a:t>t</a:t>
                </a:r>
                <a:r>
                  <a:rPr lang="en-US" sz="2400" dirty="0"/>
                  <a:t> for each feature vector </a:t>
                </a:r>
                <a:r>
                  <a:rPr lang="en-US" sz="2400" i="1" dirty="0"/>
                  <a:t>F(X).  </a:t>
                </a:r>
              </a:p>
              <a:p>
                <a:r>
                  <a:rPr lang="en-US" sz="2400" dirty="0"/>
                  <a:t>In this case, </a:t>
                </a:r>
                <a:r>
                  <a:rPr lang="en-US" sz="2400" i="1" dirty="0" err="1"/>
                  <a:t>y</a:t>
                </a:r>
                <a:r>
                  <a:rPr lang="en-US" sz="2400" i="1" baseline="-25000" dirty="0" err="1"/>
                  <a:t>t</a:t>
                </a:r>
                <a:r>
                  <a:rPr lang="en-US" sz="2400" dirty="0"/>
                  <a:t> = </a:t>
                </a:r>
                <a:r>
                  <a:rPr lang="en-US" sz="2400" i="1" dirty="0"/>
                  <a:t>X</a:t>
                </a:r>
                <a:r>
                  <a:rPr lang="en-US" sz="2400" i="1" baseline="-25000" dirty="0"/>
                  <a:t>t+1</a:t>
                </a:r>
                <a:endParaRPr lang="en-US" sz="2400" dirty="0"/>
              </a:p>
              <a:p>
                <a:r>
                  <a:rPr lang="en-US" sz="2400" dirty="0"/>
                  <a:t>Divide the timeseries into a training set </a:t>
                </a:r>
                <a14:m>
                  <m:oMath xmlns:m="http://schemas.openxmlformats.org/officeDocument/2006/math">
                    <m:r>
                      <a:rPr lang="en-US" sz="2400" b="0" i="1" smtClean="0">
                        <a:latin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𝑡</m:t>
                        </m:r>
                      </m:e>
                      <m:sub>
                        <m:r>
                          <a:rPr lang="en-US" sz="2400" b="0" i="1" smtClean="0">
                            <a:latin typeface="Cambria Math" panose="02040503050406030204" pitchFamily="18" charset="0"/>
                            <a:ea typeface="Cambria Math" panose="02040503050406030204" pitchFamily="18" charset="0"/>
                          </a:rPr>
                          <m:t>0</m:t>
                        </m:r>
                      </m:sub>
                    </m:sSub>
                  </m:oMath>
                </a14:m>
                <a:r>
                  <a:rPr lang="en-US" sz="2400" b="0" dirty="0">
                    <a:ea typeface="Cambria Math" panose="02040503050406030204" pitchFamily="18" charset="0"/>
                  </a:rPr>
                  <a:t> , </a:t>
                </a:r>
                <a:r>
                  <a:rPr lang="en-US" sz="2400" dirty="0"/>
                  <a:t>and test set of data, </a:t>
                </a:r>
                <a14:m>
                  <m:oMath xmlns:m="http://schemas.openxmlformats.org/officeDocument/2006/math">
                    <m:r>
                      <a:rPr lang="en-US" sz="2400" i="1">
                        <a:latin typeface="Cambria Math" panose="02040503050406030204" pitchFamily="18" charset="0"/>
                      </a:rPr>
                      <m:t>𝑡</m:t>
                    </m:r>
                    <m:r>
                      <a:rPr lang="en-US" sz="2400" b="0" i="1" smtClean="0">
                        <a:latin typeface="Cambria Math" panose="02040503050406030204" pitchFamily="18" charset="0"/>
                      </a:rPr>
                      <m:t>&gt;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𝑡</m:t>
                        </m:r>
                      </m:e>
                      <m:sub>
                        <m:r>
                          <a:rPr lang="en-US" sz="2400" i="1">
                            <a:latin typeface="Cambria Math" panose="02040503050406030204" pitchFamily="18" charset="0"/>
                            <a:ea typeface="Cambria Math" panose="02040503050406030204" pitchFamily="18" charset="0"/>
                          </a:rPr>
                          <m:t>0</m:t>
                        </m:r>
                      </m:sub>
                    </m:sSub>
                  </m:oMath>
                </a14:m>
                <a:endParaRPr lang="en-US" sz="2400" dirty="0"/>
              </a:p>
              <a:p>
                <a:r>
                  <a:rPr lang="en-US" sz="2400" dirty="0"/>
                  <a:t>Train the data on the training set at </a:t>
                </a:r>
                <a:r>
                  <a:rPr lang="en-US" sz="2400" i="1" dirty="0"/>
                  <a:t>t</a:t>
                </a:r>
                <a:r>
                  <a:rPr lang="en-US" sz="2400" dirty="0"/>
                  <a:t>, by using an ensemble of decision tree analyses</a:t>
                </a:r>
              </a:p>
              <a:p>
                <a:r>
                  <a:rPr lang="en-US" sz="2400" dirty="0"/>
                  <a:t>Compute the “walk ahead” value at </a:t>
                </a:r>
                <a:r>
                  <a:rPr lang="en-US" sz="2400" i="1" dirty="0"/>
                  <a:t>t</a:t>
                </a:r>
                <a:r>
                  <a:rPr lang="en-US" sz="2400" dirty="0"/>
                  <a:t>+1, and compare to the target value </a:t>
                </a:r>
                <a:r>
                  <a:rPr lang="en-US" sz="2400" i="1" dirty="0" err="1"/>
                  <a:t>y</a:t>
                </a:r>
                <a:r>
                  <a:rPr lang="en-US" sz="2400" i="1" baseline="-25000" dirty="0" err="1"/>
                  <a:t>t</a:t>
                </a:r>
                <a:endParaRPr lang="en-US" sz="2400" i="1" baseline="-25000" dirty="0"/>
              </a:p>
              <a:p>
                <a:r>
                  <a:rPr lang="en-US" sz="2400" dirty="0"/>
                  <a:t>Repeat this for all times </a:t>
                </a:r>
                <a14:m>
                  <m:oMath xmlns:m="http://schemas.openxmlformats.org/officeDocument/2006/math">
                    <m:r>
                      <a:rPr lang="en-US" sz="2400" i="1">
                        <a:latin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𝑡</m:t>
                        </m:r>
                      </m:e>
                      <m:sub>
                        <m:r>
                          <a:rPr lang="en-US" sz="2400" i="1">
                            <a:latin typeface="Cambria Math" panose="02040503050406030204" pitchFamily="18" charset="0"/>
                            <a:ea typeface="Cambria Math" panose="02040503050406030204" pitchFamily="18" charset="0"/>
                          </a:rPr>
                          <m:t>0</m:t>
                        </m:r>
                      </m:sub>
                    </m:sSub>
                  </m:oMath>
                </a14:m>
                <a:r>
                  <a:rPr lang="en-US" sz="2400" dirty="0"/>
                  <a:t> to fix the parameters.</a:t>
                </a:r>
              </a:p>
              <a:p>
                <a:r>
                  <a:rPr lang="en-US" sz="2400" dirty="0"/>
                  <a:t>Then apply to test set to evaluate accuracy of prediction</a:t>
                </a:r>
              </a:p>
              <a:p>
                <a:endParaRPr lang="en-US" sz="2400" dirty="0"/>
              </a:p>
            </p:txBody>
          </p:sp>
        </mc:Choice>
        <mc:Fallback xmlns="">
          <p:sp>
            <p:nvSpPr>
              <p:cNvPr id="3" name="Content Placeholder 2">
                <a:extLst>
                  <a:ext uri="{FF2B5EF4-FFF2-40B4-BE49-F238E27FC236}">
                    <a16:creationId xmlns:a16="http://schemas.microsoft.com/office/drawing/2014/main" id="{94DA98BF-3887-8846-A237-B57D44C85D18}"/>
                  </a:ext>
                </a:extLst>
              </p:cNvPr>
              <p:cNvSpPr>
                <a:spLocks noGrp="1" noRot="1" noChangeAspect="1" noMove="1" noResize="1" noEditPoints="1" noAdjustHandles="1" noChangeArrowheads="1" noChangeShapeType="1" noTextEdit="1"/>
              </p:cNvSpPr>
              <p:nvPr>
                <p:ph idx="1"/>
              </p:nvPr>
            </p:nvSpPr>
            <p:spPr>
              <a:blipFill>
                <a:blip r:embed="rId2"/>
                <a:stretch>
                  <a:fillRect l="-617" t="-1961"/>
                </a:stretch>
              </a:blipFill>
            </p:spPr>
            <p:txBody>
              <a:bodyPr/>
              <a:lstStyle/>
              <a:p>
                <a:r>
                  <a:rPr lang="en-US">
                    <a:noFill/>
                  </a:rPr>
                  <a:t> </a:t>
                </a:r>
              </a:p>
            </p:txBody>
          </p:sp>
        </mc:Fallback>
      </mc:AlternateContent>
    </p:spTree>
    <p:extLst>
      <p:ext uri="{BB962C8B-B14F-4D97-AF65-F5344CB8AC3E}">
        <p14:creationId xmlns:p14="http://schemas.microsoft.com/office/powerpoint/2010/main" val="744284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98D8-04D5-9943-B505-B844CA12581F}"/>
              </a:ext>
            </a:extLst>
          </p:cNvPr>
          <p:cNvSpPr>
            <a:spLocks noGrp="1"/>
          </p:cNvSpPr>
          <p:nvPr>
            <p:ph type="title"/>
          </p:nvPr>
        </p:nvSpPr>
        <p:spPr/>
        <p:txBody>
          <a:bodyPr>
            <a:normAutofit/>
          </a:bodyPr>
          <a:lstStyle/>
          <a:p>
            <a:pPr algn="l"/>
            <a:r>
              <a:rPr lang="en-US" dirty="0"/>
              <a:t>Example of a Decision Tree</a:t>
            </a:r>
            <a:br>
              <a:rPr lang="en-US" dirty="0"/>
            </a:br>
            <a:r>
              <a:rPr lang="en-US" sz="2000" dirty="0"/>
              <a:t>(Used in Random Forest Method)</a:t>
            </a:r>
          </a:p>
        </p:txBody>
      </p:sp>
      <p:pic>
        <p:nvPicPr>
          <p:cNvPr id="5" name="Content Placeholder 4">
            <a:extLst>
              <a:ext uri="{FF2B5EF4-FFF2-40B4-BE49-F238E27FC236}">
                <a16:creationId xmlns:a16="http://schemas.microsoft.com/office/drawing/2014/main" id="{5ADD90A1-3726-CA4D-B2D4-BDC29C984B5F}"/>
              </a:ext>
            </a:extLst>
          </p:cNvPr>
          <p:cNvPicPr>
            <a:picLocks noGrp="1" noChangeAspect="1"/>
          </p:cNvPicPr>
          <p:nvPr>
            <p:ph idx="1"/>
          </p:nvPr>
        </p:nvPicPr>
        <p:blipFill>
          <a:blip r:embed="rId2"/>
          <a:stretch>
            <a:fillRect/>
          </a:stretch>
        </p:blipFill>
        <p:spPr>
          <a:xfrm>
            <a:off x="1018749" y="1600200"/>
            <a:ext cx="7106501" cy="4525963"/>
          </a:xfrm>
        </p:spPr>
      </p:pic>
      <p:sp>
        <p:nvSpPr>
          <p:cNvPr id="6" name="TextBox 5">
            <a:extLst>
              <a:ext uri="{FF2B5EF4-FFF2-40B4-BE49-F238E27FC236}">
                <a16:creationId xmlns:a16="http://schemas.microsoft.com/office/drawing/2014/main" id="{6EDB8280-3B07-7F44-A8A2-859AB06CF302}"/>
              </a:ext>
            </a:extLst>
          </p:cNvPr>
          <p:cNvSpPr txBox="1"/>
          <p:nvPr/>
        </p:nvSpPr>
        <p:spPr>
          <a:xfrm>
            <a:off x="5322627" y="5650173"/>
            <a:ext cx="859809" cy="369332"/>
          </a:xfrm>
          <a:prstGeom prst="rect">
            <a:avLst/>
          </a:prstGeom>
          <a:noFill/>
        </p:spPr>
        <p:txBody>
          <a:bodyPr wrap="square" rtlCol="0">
            <a:spAutoFit/>
          </a:bodyPr>
          <a:lstStyle/>
          <a:p>
            <a:pPr algn="ctr"/>
            <a:r>
              <a:rPr lang="en-US" dirty="0">
                <a:solidFill>
                  <a:srgbClr val="0619C0"/>
                </a:solidFill>
              </a:rPr>
              <a:t>Leaves</a:t>
            </a:r>
          </a:p>
        </p:txBody>
      </p:sp>
      <p:cxnSp>
        <p:nvCxnSpPr>
          <p:cNvPr id="8" name="Straight Arrow Connector 7">
            <a:extLst>
              <a:ext uri="{FF2B5EF4-FFF2-40B4-BE49-F238E27FC236}">
                <a16:creationId xmlns:a16="http://schemas.microsoft.com/office/drawing/2014/main" id="{68A9DE91-8792-5A4D-A907-B62036ED7C99}"/>
              </a:ext>
            </a:extLst>
          </p:cNvPr>
          <p:cNvCxnSpPr/>
          <p:nvPr/>
        </p:nvCxnSpPr>
        <p:spPr>
          <a:xfrm flipH="1" flipV="1">
            <a:off x="4421875" y="5308979"/>
            <a:ext cx="900752" cy="3411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659F14D-79C8-A142-A5AF-D3FB6ACF5B22}"/>
              </a:ext>
            </a:extLst>
          </p:cNvPr>
          <p:cNvCxnSpPr/>
          <p:nvPr/>
        </p:nvCxnSpPr>
        <p:spPr>
          <a:xfrm flipV="1">
            <a:off x="5950424" y="4885899"/>
            <a:ext cx="518615" cy="764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D58F293-ADFA-534B-92C6-259242E48CB5}"/>
              </a:ext>
            </a:extLst>
          </p:cNvPr>
          <p:cNvSpPr txBox="1"/>
          <p:nvPr/>
        </p:nvSpPr>
        <p:spPr>
          <a:xfrm>
            <a:off x="7096836" y="1403148"/>
            <a:ext cx="1296537" cy="369332"/>
          </a:xfrm>
          <a:prstGeom prst="rect">
            <a:avLst/>
          </a:prstGeom>
          <a:noFill/>
        </p:spPr>
        <p:txBody>
          <a:bodyPr wrap="square" rtlCol="0">
            <a:spAutoFit/>
          </a:bodyPr>
          <a:lstStyle/>
          <a:p>
            <a:pPr algn="ctr"/>
            <a:r>
              <a:rPr lang="en-US" dirty="0">
                <a:solidFill>
                  <a:srgbClr val="0619C0"/>
                </a:solidFill>
              </a:rPr>
              <a:t>Root node</a:t>
            </a:r>
          </a:p>
        </p:txBody>
      </p:sp>
      <p:cxnSp>
        <p:nvCxnSpPr>
          <p:cNvPr id="13" name="Straight Arrow Connector 12">
            <a:extLst>
              <a:ext uri="{FF2B5EF4-FFF2-40B4-BE49-F238E27FC236}">
                <a16:creationId xmlns:a16="http://schemas.microsoft.com/office/drawing/2014/main" id="{23D6BFCD-F063-9A42-9495-5F9FEA71B4EB}"/>
              </a:ext>
            </a:extLst>
          </p:cNvPr>
          <p:cNvCxnSpPr/>
          <p:nvPr/>
        </p:nvCxnSpPr>
        <p:spPr>
          <a:xfrm flipH="1">
            <a:off x="6469039" y="1600200"/>
            <a:ext cx="627797" cy="1603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7BD1BDF-DD71-5E47-BD98-31EE46B84E16}"/>
              </a:ext>
            </a:extLst>
          </p:cNvPr>
          <p:cNvCxnSpPr/>
          <p:nvPr/>
        </p:nvCxnSpPr>
        <p:spPr>
          <a:xfrm flipH="1">
            <a:off x="2634018" y="6019505"/>
            <a:ext cx="24975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AF4D169-BBB5-BF4E-8E16-D6DAF65E54AD}"/>
              </a:ext>
            </a:extLst>
          </p:cNvPr>
          <p:cNvSpPr txBox="1"/>
          <p:nvPr/>
        </p:nvSpPr>
        <p:spPr>
          <a:xfrm>
            <a:off x="668594" y="1681316"/>
            <a:ext cx="2792361" cy="383458"/>
          </a:xfrm>
          <a:prstGeom prst="rect">
            <a:avLst/>
          </a:prstGeom>
          <a:noFill/>
        </p:spPr>
        <p:txBody>
          <a:bodyPr wrap="square" rtlCol="0">
            <a:spAutoFit/>
          </a:bodyPr>
          <a:lstStyle/>
          <a:p>
            <a:r>
              <a:rPr lang="en-US" dirty="0" err="1"/>
              <a:t>Scikit</a:t>
            </a:r>
            <a:r>
              <a:rPr lang="en-US" dirty="0"/>
              <a:t>-learn  or  </a:t>
            </a:r>
            <a:r>
              <a:rPr lang="en-US" dirty="0" err="1"/>
              <a:t>SKLearn</a:t>
            </a:r>
            <a:endParaRPr lang="en-US" dirty="0"/>
          </a:p>
        </p:txBody>
      </p:sp>
    </p:spTree>
    <p:extLst>
      <p:ext uri="{BB962C8B-B14F-4D97-AF65-F5344CB8AC3E}">
        <p14:creationId xmlns:p14="http://schemas.microsoft.com/office/powerpoint/2010/main" val="269406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9B8064-2EC2-C44E-B32C-FE5DF8CB4AF5}"/>
              </a:ext>
            </a:extLst>
          </p:cNvPr>
          <p:cNvPicPr>
            <a:picLocks noChangeAspect="1"/>
          </p:cNvPicPr>
          <p:nvPr/>
        </p:nvPicPr>
        <p:blipFill>
          <a:blip r:embed="rId2"/>
          <a:stretch>
            <a:fillRect/>
          </a:stretch>
        </p:blipFill>
        <p:spPr>
          <a:xfrm>
            <a:off x="3017520" y="1190113"/>
            <a:ext cx="6126480" cy="4594860"/>
          </a:xfrm>
          <a:prstGeom prst="rect">
            <a:avLst/>
          </a:prstGeom>
        </p:spPr>
      </p:pic>
      <p:sp>
        <p:nvSpPr>
          <p:cNvPr id="5" name="TextBox 4">
            <a:extLst>
              <a:ext uri="{FF2B5EF4-FFF2-40B4-BE49-F238E27FC236}">
                <a16:creationId xmlns:a16="http://schemas.microsoft.com/office/drawing/2014/main" id="{AB752A46-1B4F-AC46-A6A1-67D8D4430E21}"/>
              </a:ext>
            </a:extLst>
          </p:cNvPr>
          <p:cNvSpPr txBox="1"/>
          <p:nvPr/>
        </p:nvSpPr>
        <p:spPr>
          <a:xfrm>
            <a:off x="384717" y="1911040"/>
            <a:ext cx="2567568" cy="923330"/>
          </a:xfrm>
          <a:prstGeom prst="rect">
            <a:avLst/>
          </a:prstGeom>
          <a:noFill/>
        </p:spPr>
        <p:txBody>
          <a:bodyPr wrap="square" rtlCol="0">
            <a:spAutoFit/>
          </a:bodyPr>
          <a:lstStyle/>
          <a:p>
            <a:r>
              <a:rPr lang="en-US" dirty="0">
                <a:solidFill>
                  <a:srgbClr val="FF0000"/>
                </a:solidFill>
              </a:rPr>
              <a:t>Time series prediction of correlation values by a random forest classifier*.</a:t>
            </a:r>
          </a:p>
        </p:txBody>
      </p:sp>
      <p:sp>
        <p:nvSpPr>
          <p:cNvPr id="6" name="TextBox 5">
            <a:extLst>
              <a:ext uri="{FF2B5EF4-FFF2-40B4-BE49-F238E27FC236}">
                <a16:creationId xmlns:a16="http://schemas.microsoft.com/office/drawing/2014/main" id="{68CCBEDD-07CF-1347-AE01-42099BFF9D10}"/>
              </a:ext>
            </a:extLst>
          </p:cNvPr>
          <p:cNvSpPr txBox="1"/>
          <p:nvPr/>
        </p:nvSpPr>
        <p:spPr>
          <a:xfrm>
            <a:off x="393965" y="6457694"/>
            <a:ext cx="4824234" cy="253916"/>
          </a:xfrm>
          <a:prstGeom prst="rect">
            <a:avLst/>
          </a:prstGeom>
          <a:noFill/>
        </p:spPr>
        <p:txBody>
          <a:bodyPr wrap="square" rtlCol="0">
            <a:spAutoFit/>
          </a:bodyPr>
          <a:lstStyle/>
          <a:p>
            <a:r>
              <a:rPr lang="en-US" sz="1050" dirty="0"/>
              <a:t>*  https://</a:t>
            </a:r>
            <a:r>
              <a:rPr lang="en-US" sz="1050" dirty="0" err="1"/>
              <a:t>machinelearningmastery.com</a:t>
            </a:r>
            <a:r>
              <a:rPr lang="en-US" sz="1050" dirty="0"/>
              <a:t>/random-forest-for-time-series-forecasting/</a:t>
            </a:r>
          </a:p>
        </p:txBody>
      </p:sp>
      <p:sp>
        <p:nvSpPr>
          <p:cNvPr id="7" name="TextBox 6">
            <a:extLst>
              <a:ext uri="{FF2B5EF4-FFF2-40B4-BE49-F238E27FC236}">
                <a16:creationId xmlns:a16="http://schemas.microsoft.com/office/drawing/2014/main" id="{B8595F6A-634A-3749-84FE-3E9BC285D7C5}"/>
              </a:ext>
            </a:extLst>
          </p:cNvPr>
          <p:cNvSpPr txBox="1"/>
          <p:nvPr/>
        </p:nvSpPr>
        <p:spPr>
          <a:xfrm>
            <a:off x="409809" y="2805930"/>
            <a:ext cx="2341756" cy="2793072"/>
          </a:xfrm>
          <a:prstGeom prst="rect">
            <a:avLst/>
          </a:prstGeom>
          <a:noFill/>
        </p:spPr>
        <p:txBody>
          <a:bodyPr wrap="square" rtlCol="0">
            <a:spAutoFit/>
          </a:bodyPr>
          <a:lstStyle/>
          <a:p>
            <a:r>
              <a:rPr lang="en-US" sz="1350" dirty="0"/>
              <a:t>Blue curve is the weighted correlation values as above.  Red curve is the 1-month walk-ahead prediction as implemented in the random forest classifier.  Note that the prediction </a:t>
            </a:r>
            <a:r>
              <a:rPr lang="en-US" sz="1350" b="1" dirty="0"/>
              <a:t>does not predict </a:t>
            </a:r>
            <a:r>
              <a:rPr lang="en-US" sz="1350" dirty="0"/>
              <a:t>the sharp drops associated with the M&gt;7 earthquakes (see next slide).  Note that the feature vector uses 6 previous values to forecast the next value.</a:t>
            </a:r>
          </a:p>
        </p:txBody>
      </p:sp>
      <p:sp>
        <p:nvSpPr>
          <p:cNvPr id="8" name="TextBox 7">
            <a:extLst>
              <a:ext uri="{FF2B5EF4-FFF2-40B4-BE49-F238E27FC236}">
                <a16:creationId xmlns:a16="http://schemas.microsoft.com/office/drawing/2014/main" id="{52BF6308-9FE4-CF46-A621-3E6DE0099F00}"/>
              </a:ext>
            </a:extLst>
          </p:cNvPr>
          <p:cNvSpPr txBox="1"/>
          <p:nvPr/>
        </p:nvSpPr>
        <p:spPr>
          <a:xfrm rot="16200000">
            <a:off x="3240112" y="4099341"/>
            <a:ext cx="2010487" cy="230832"/>
          </a:xfrm>
          <a:prstGeom prst="rect">
            <a:avLst/>
          </a:prstGeom>
          <a:noFill/>
        </p:spPr>
        <p:txBody>
          <a:bodyPr wrap="none" rtlCol="0">
            <a:spAutoFit/>
          </a:bodyPr>
          <a:lstStyle/>
          <a:p>
            <a:r>
              <a:rPr lang="en-US" sz="900" dirty="0"/>
              <a:t>Landers-Big Bear  M7.3, 6.3  6/28/1992</a:t>
            </a:r>
          </a:p>
        </p:txBody>
      </p:sp>
      <p:sp>
        <p:nvSpPr>
          <p:cNvPr id="9" name="TextBox 8">
            <a:extLst>
              <a:ext uri="{FF2B5EF4-FFF2-40B4-BE49-F238E27FC236}">
                <a16:creationId xmlns:a16="http://schemas.microsoft.com/office/drawing/2014/main" id="{6C46781C-2044-524E-9101-23FF59CCFEF9}"/>
              </a:ext>
            </a:extLst>
          </p:cNvPr>
          <p:cNvSpPr txBox="1"/>
          <p:nvPr/>
        </p:nvSpPr>
        <p:spPr>
          <a:xfrm rot="16200000">
            <a:off x="4435562" y="4269599"/>
            <a:ext cx="1670650" cy="230832"/>
          </a:xfrm>
          <a:prstGeom prst="rect">
            <a:avLst/>
          </a:prstGeom>
          <a:noFill/>
        </p:spPr>
        <p:txBody>
          <a:bodyPr wrap="none" rtlCol="0">
            <a:spAutoFit/>
          </a:bodyPr>
          <a:lstStyle/>
          <a:p>
            <a:r>
              <a:rPr lang="en-US" sz="900" dirty="0"/>
              <a:t>Hector Mine  M7.1  10/16/1999</a:t>
            </a:r>
          </a:p>
        </p:txBody>
      </p:sp>
      <p:sp>
        <p:nvSpPr>
          <p:cNvPr id="10" name="TextBox 9">
            <a:extLst>
              <a:ext uri="{FF2B5EF4-FFF2-40B4-BE49-F238E27FC236}">
                <a16:creationId xmlns:a16="http://schemas.microsoft.com/office/drawing/2014/main" id="{F83048A3-BCFF-F74A-83E5-E3FF4A070901}"/>
              </a:ext>
            </a:extLst>
          </p:cNvPr>
          <p:cNvSpPr txBox="1">
            <a:spLocks noChangeAspect="1"/>
          </p:cNvSpPr>
          <p:nvPr/>
        </p:nvSpPr>
        <p:spPr>
          <a:xfrm rot="16200000">
            <a:off x="5852793" y="3718486"/>
            <a:ext cx="1816523" cy="230832"/>
          </a:xfrm>
          <a:prstGeom prst="rect">
            <a:avLst/>
          </a:prstGeom>
          <a:noFill/>
        </p:spPr>
        <p:txBody>
          <a:bodyPr wrap="none" rtlCol="0">
            <a:spAutoFit/>
          </a:bodyPr>
          <a:lstStyle/>
          <a:p>
            <a:r>
              <a:rPr lang="en-US" sz="900" dirty="0"/>
              <a:t>El Mayor </a:t>
            </a:r>
            <a:r>
              <a:rPr lang="en-US" sz="900" dirty="0" err="1"/>
              <a:t>Cucupah</a:t>
            </a:r>
            <a:r>
              <a:rPr lang="en-US" sz="900" dirty="0"/>
              <a:t>  M7.2  4/4/2010</a:t>
            </a:r>
          </a:p>
        </p:txBody>
      </p:sp>
      <p:sp>
        <p:nvSpPr>
          <p:cNvPr id="11" name="TextBox 10">
            <a:extLst>
              <a:ext uri="{FF2B5EF4-FFF2-40B4-BE49-F238E27FC236}">
                <a16:creationId xmlns:a16="http://schemas.microsoft.com/office/drawing/2014/main" id="{88A0C349-06D5-994D-92B8-AE65963D1713}"/>
              </a:ext>
            </a:extLst>
          </p:cNvPr>
          <p:cNvSpPr txBox="1"/>
          <p:nvPr/>
        </p:nvSpPr>
        <p:spPr>
          <a:xfrm rot="16200000">
            <a:off x="7338147" y="4377947"/>
            <a:ext cx="1459054" cy="230832"/>
          </a:xfrm>
          <a:prstGeom prst="rect">
            <a:avLst/>
          </a:prstGeom>
          <a:noFill/>
        </p:spPr>
        <p:txBody>
          <a:bodyPr wrap="none" rtlCol="0">
            <a:spAutoFit/>
          </a:bodyPr>
          <a:lstStyle/>
          <a:p>
            <a:r>
              <a:rPr lang="en-US" sz="900" dirty="0"/>
              <a:t>Ridgecrest  M7.1  7/5/2019</a:t>
            </a:r>
          </a:p>
        </p:txBody>
      </p:sp>
      <p:sp>
        <p:nvSpPr>
          <p:cNvPr id="12" name="Title 1">
            <a:extLst>
              <a:ext uri="{FF2B5EF4-FFF2-40B4-BE49-F238E27FC236}">
                <a16:creationId xmlns:a16="http://schemas.microsoft.com/office/drawing/2014/main" id="{0FEF1E70-B767-DC45-B197-87D663B8673A}"/>
              </a:ext>
            </a:extLst>
          </p:cNvPr>
          <p:cNvSpPr txBox="1">
            <a:spLocks/>
          </p:cNvSpPr>
          <p:nvPr/>
        </p:nvSpPr>
        <p:spPr>
          <a:xfrm>
            <a:off x="628650" y="210629"/>
            <a:ext cx="7886700" cy="87788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t>An Example of Time Series Prediction </a:t>
            </a:r>
            <a:br>
              <a:rPr lang="en-US" sz="2800" dirty="0"/>
            </a:br>
            <a:r>
              <a:rPr lang="en-US" sz="2800" dirty="0"/>
              <a:t>Using a Random Forest Classifier</a:t>
            </a:r>
          </a:p>
        </p:txBody>
      </p:sp>
      <p:cxnSp>
        <p:nvCxnSpPr>
          <p:cNvPr id="4" name="Straight Arrow Connector 3">
            <a:extLst>
              <a:ext uri="{FF2B5EF4-FFF2-40B4-BE49-F238E27FC236}">
                <a16:creationId xmlns:a16="http://schemas.microsoft.com/office/drawing/2014/main" id="{57290B2C-8E7A-8C44-BCF9-EF1B42D7B0F6}"/>
              </a:ext>
            </a:extLst>
          </p:cNvPr>
          <p:cNvCxnSpPr>
            <a:cxnSpLocks/>
          </p:cNvCxnSpPr>
          <p:nvPr/>
        </p:nvCxnSpPr>
        <p:spPr>
          <a:xfrm flipV="1">
            <a:off x="7323472" y="5544042"/>
            <a:ext cx="744202" cy="5443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47ABE92-80CA-FB4D-84FD-E073E9DEC2E0}"/>
              </a:ext>
            </a:extLst>
          </p:cNvPr>
          <p:cNvCxnSpPr>
            <a:cxnSpLocks/>
          </p:cNvCxnSpPr>
          <p:nvPr/>
        </p:nvCxnSpPr>
        <p:spPr>
          <a:xfrm flipV="1">
            <a:off x="6760665" y="5599002"/>
            <a:ext cx="24157" cy="5695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1A24987-507B-5148-B101-CC79196A2A9A}"/>
              </a:ext>
            </a:extLst>
          </p:cNvPr>
          <p:cNvCxnSpPr>
            <a:cxnSpLocks/>
          </p:cNvCxnSpPr>
          <p:nvPr/>
        </p:nvCxnSpPr>
        <p:spPr>
          <a:xfrm flipH="1" flipV="1">
            <a:off x="5397947" y="5500048"/>
            <a:ext cx="420373" cy="5883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1D6CFEE-E0B2-9E4D-A1E5-2672D728D95C}"/>
              </a:ext>
            </a:extLst>
          </p:cNvPr>
          <p:cNvCxnSpPr>
            <a:cxnSpLocks/>
          </p:cNvCxnSpPr>
          <p:nvPr/>
        </p:nvCxnSpPr>
        <p:spPr>
          <a:xfrm flipH="1" flipV="1">
            <a:off x="4413460" y="5517755"/>
            <a:ext cx="1138906" cy="6508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354328B-6522-584C-888F-D34364783621}"/>
              </a:ext>
            </a:extLst>
          </p:cNvPr>
          <p:cNvSpPr txBox="1"/>
          <p:nvPr/>
        </p:nvSpPr>
        <p:spPr>
          <a:xfrm>
            <a:off x="5270887" y="6088362"/>
            <a:ext cx="2324682" cy="369332"/>
          </a:xfrm>
          <a:prstGeom prst="rect">
            <a:avLst/>
          </a:prstGeom>
          <a:solidFill>
            <a:schemeClr val="bg1"/>
          </a:solidFill>
          <a:ln>
            <a:noFill/>
          </a:ln>
        </p:spPr>
        <p:txBody>
          <a:bodyPr wrap="square" rtlCol="0">
            <a:spAutoFit/>
          </a:bodyPr>
          <a:lstStyle/>
          <a:p>
            <a:pPr algn="ctr"/>
            <a:r>
              <a:rPr lang="en-US" dirty="0"/>
              <a:t>Large Earthquakes</a:t>
            </a:r>
          </a:p>
        </p:txBody>
      </p:sp>
      <p:cxnSp>
        <p:nvCxnSpPr>
          <p:cNvPr id="29" name="Straight Connector 28">
            <a:extLst>
              <a:ext uri="{FF2B5EF4-FFF2-40B4-BE49-F238E27FC236}">
                <a16:creationId xmlns:a16="http://schemas.microsoft.com/office/drawing/2014/main" id="{0FBF9A64-90AF-744D-8BB5-CCD34BA139B9}"/>
              </a:ext>
            </a:extLst>
          </p:cNvPr>
          <p:cNvCxnSpPr>
            <a:cxnSpLocks/>
          </p:cNvCxnSpPr>
          <p:nvPr/>
        </p:nvCxnSpPr>
        <p:spPr>
          <a:xfrm>
            <a:off x="3893574" y="2231926"/>
            <a:ext cx="4621776"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024CA56-9D6A-894E-B548-3F6F7A79ABA1}"/>
              </a:ext>
            </a:extLst>
          </p:cNvPr>
          <p:cNvSpPr txBox="1"/>
          <p:nvPr/>
        </p:nvSpPr>
        <p:spPr>
          <a:xfrm>
            <a:off x="409809" y="1425677"/>
            <a:ext cx="2766010" cy="276999"/>
          </a:xfrm>
          <a:prstGeom prst="rect">
            <a:avLst/>
          </a:prstGeom>
          <a:noFill/>
        </p:spPr>
        <p:txBody>
          <a:bodyPr wrap="square" rtlCol="0">
            <a:spAutoFit/>
          </a:bodyPr>
          <a:lstStyle/>
          <a:p>
            <a:r>
              <a:rPr lang="en-US" sz="1200" dirty="0"/>
              <a:t>Receiver Operating Characteristic (ROC)</a:t>
            </a:r>
          </a:p>
        </p:txBody>
      </p:sp>
    </p:spTree>
    <p:extLst>
      <p:ext uri="{BB962C8B-B14F-4D97-AF65-F5344CB8AC3E}">
        <p14:creationId xmlns:p14="http://schemas.microsoft.com/office/powerpoint/2010/main" val="2763941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634DA-6946-C74D-8F2E-701C67332BA8}"/>
              </a:ext>
            </a:extLst>
          </p:cNvPr>
          <p:cNvPicPr>
            <a:picLocks noChangeAspect="1"/>
          </p:cNvPicPr>
          <p:nvPr/>
        </p:nvPicPr>
        <p:blipFill>
          <a:blip r:embed="rId2"/>
          <a:stretch>
            <a:fillRect/>
          </a:stretch>
        </p:blipFill>
        <p:spPr>
          <a:xfrm>
            <a:off x="0" y="857250"/>
            <a:ext cx="9144000" cy="5143500"/>
          </a:xfrm>
          <a:prstGeom prst="rect">
            <a:avLst/>
          </a:prstGeom>
        </p:spPr>
      </p:pic>
      <p:pic>
        <p:nvPicPr>
          <p:cNvPr id="8" name="Picture 7">
            <a:extLst>
              <a:ext uri="{FF2B5EF4-FFF2-40B4-BE49-F238E27FC236}">
                <a16:creationId xmlns:a16="http://schemas.microsoft.com/office/drawing/2014/main" id="{B7F7973F-E9F5-0949-8843-19758685BB3B}"/>
              </a:ext>
            </a:extLst>
          </p:cNvPr>
          <p:cNvPicPr>
            <a:picLocks noChangeAspect="1"/>
          </p:cNvPicPr>
          <p:nvPr/>
        </p:nvPicPr>
        <p:blipFill>
          <a:blip r:embed="rId3"/>
          <a:stretch>
            <a:fillRect/>
          </a:stretch>
        </p:blipFill>
        <p:spPr>
          <a:xfrm>
            <a:off x="3017520" y="1131570"/>
            <a:ext cx="6126480" cy="4594860"/>
          </a:xfrm>
          <a:prstGeom prst="rect">
            <a:avLst/>
          </a:prstGeom>
        </p:spPr>
      </p:pic>
      <p:sp>
        <p:nvSpPr>
          <p:cNvPr id="9" name="TextBox 8">
            <a:extLst>
              <a:ext uri="{FF2B5EF4-FFF2-40B4-BE49-F238E27FC236}">
                <a16:creationId xmlns:a16="http://schemas.microsoft.com/office/drawing/2014/main" id="{C9E4830A-6F28-8749-8E8F-9C645DFF4D0C}"/>
              </a:ext>
            </a:extLst>
          </p:cNvPr>
          <p:cNvSpPr txBox="1"/>
          <p:nvPr/>
        </p:nvSpPr>
        <p:spPr>
          <a:xfrm rot="16200000">
            <a:off x="6066907" y="4311539"/>
            <a:ext cx="1459054" cy="230832"/>
          </a:xfrm>
          <a:prstGeom prst="rect">
            <a:avLst/>
          </a:prstGeom>
          <a:noFill/>
        </p:spPr>
        <p:txBody>
          <a:bodyPr wrap="none" rtlCol="0">
            <a:spAutoFit/>
          </a:bodyPr>
          <a:lstStyle/>
          <a:p>
            <a:r>
              <a:rPr lang="en-US" sz="900" dirty="0"/>
              <a:t>Ridgecrest  M7.1  7/5/2019</a:t>
            </a:r>
          </a:p>
        </p:txBody>
      </p:sp>
      <p:sp>
        <p:nvSpPr>
          <p:cNvPr id="10" name="TextBox 9">
            <a:extLst>
              <a:ext uri="{FF2B5EF4-FFF2-40B4-BE49-F238E27FC236}">
                <a16:creationId xmlns:a16="http://schemas.microsoft.com/office/drawing/2014/main" id="{B5EE7335-E640-8F48-B1C0-84D6A1952AF5}"/>
              </a:ext>
            </a:extLst>
          </p:cNvPr>
          <p:cNvSpPr txBox="1"/>
          <p:nvPr/>
        </p:nvSpPr>
        <p:spPr>
          <a:xfrm rot="16200000">
            <a:off x="6948688" y="2422552"/>
            <a:ext cx="1702326" cy="230832"/>
          </a:xfrm>
          <a:prstGeom prst="rect">
            <a:avLst/>
          </a:prstGeom>
          <a:noFill/>
        </p:spPr>
        <p:txBody>
          <a:bodyPr wrap="square" rtlCol="0">
            <a:spAutoFit/>
          </a:bodyPr>
          <a:lstStyle/>
          <a:p>
            <a:r>
              <a:rPr lang="en-US" sz="900" dirty="0"/>
              <a:t>Tonopah  M6.5  5/15/2020</a:t>
            </a:r>
          </a:p>
        </p:txBody>
      </p:sp>
      <p:sp>
        <p:nvSpPr>
          <p:cNvPr id="11" name="TextBox 10">
            <a:extLst>
              <a:ext uri="{FF2B5EF4-FFF2-40B4-BE49-F238E27FC236}">
                <a16:creationId xmlns:a16="http://schemas.microsoft.com/office/drawing/2014/main" id="{EB5D7516-E40A-7E48-8758-F31ECFE95195}"/>
              </a:ext>
            </a:extLst>
          </p:cNvPr>
          <p:cNvSpPr txBox="1"/>
          <p:nvPr/>
        </p:nvSpPr>
        <p:spPr>
          <a:xfrm>
            <a:off x="384717" y="1911040"/>
            <a:ext cx="2567568" cy="923330"/>
          </a:xfrm>
          <a:prstGeom prst="rect">
            <a:avLst/>
          </a:prstGeom>
          <a:noFill/>
        </p:spPr>
        <p:txBody>
          <a:bodyPr wrap="square" rtlCol="0">
            <a:spAutoFit/>
          </a:bodyPr>
          <a:lstStyle/>
          <a:p>
            <a:r>
              <a:rPr lang="en-US" dirty="0">
                <a:solidFill>
                  <a:srgbClr val="FF0000"/>
                </a:solidFill>
              </a:rPr>
              <a:t>Time series prediction of correlation values by a random forest classifier*.</a:t>
            </a:r>
          </a:p>
        </p:txBody>
      </p:sp>
      <p:sp>
        <p:nvSpPr>
          <p:cNvPr id="12" name="TextBox 11">
            <a:extLst>
              <a:ext uri="{FF2B5EF4-FFF2-40B4-BE49-F238E27FC236}">
                <a16:creationId xmlns:a16="http://schemas.microsoft.com/office/drawing/2014/main" id="{1C1C4747-57AF-224D-A184-D75AF44AB17D}"/>
              </a:ext>
            </a:extLst>
          </p:cNvPr>
          <p:cNvSpPr txBox="1"/>
          <p:nvPr/>
        </p:nvSpPr>
        <p:spPr>
          <a:xfrm>
            <a:off x="1" y="5716724"/>
            <a:ext cx="6105293" cy="253916"/>
          </a:xfrm>
          <a:prstGeom prst="rect">
            <a:avLst/>
          </a:prstGeom>
          <a:noFill/>
        </p:spPr>
        <p:txBody>
          <a:bodyPr wrap="square" rtlCol="0">
            <a:spAutoFit/>
          </a:bodyPr>
          <a:lstStyle/>
          <a:p>
            <a:r>
              <a:rPr lang="en-US" sz="1050" dirty="0"/>
              <a:t>*  https://</a:t>
            </a:r>
            <a:r>
              <a:rPr lang="en-US" sz="1050" dirty="0" err="1"/>
              <a:t>machinelearningmastery.com</a:t>
            </a:r>
            <a:r>
              <a:rPr lang="en-US" sz="1050" dirty="0"/>
              <a:t>/random-forest-for-time-series-forecasting/</a:t>
            </a:r>
          </a:p>
        </p:txBody>
      </p:sp>
      <p:sp>
        <p:nvSpPr>
          <p:cNvPr id="14" name="TextBox 13">
            <a:extLst>
              <a:ext uri="{FF2B5EF4-FFF2-40B4-BE49-F238E27FC236}">
                <a16:creationId xmlns:a16="http://schemas.microsoft.com/office/drawing/2014/main" id="{BDB25A24-6A39-8142-842A-548CE7459921}"/>
              </a:ext>
            </a:extLst>
          </p:cNvPr>
          <p:cNvSpPr txBox="1"/>
          <p:nvPr/>
        </p:nvSpPr>
        <p:spPr>
          <a:xfrm>
            <a:off x="393085" y="2805930"/>
            <a:ext cx="2341756" cy="2793072"/>
          </a:xfrm>
          <a:prstGeom prst="rect">
            <a:avLst/>
          </a:prstGeom>
          <a:noFill/>
        </p:spPr>
        <p:txBody>
          <a:bodyPr wrap="square" rtlCol="0">
            <a:spAutoFit/>
          </a:bodyPr>
          <a:lstStyle/>
          <a:p>
            <a:r>
              <a:rPr lang="en-US" sz="1350" dirty="0"/>
              <a:t>Blue curve is the weighted correlation values as above.  Red curve is the 1-month walk-ahead prediction as implemented in the random forest classifier.  Note that the prediction </a:t>
            </a:r>
            <a:r>
              <a:rPr lang="en-US" sz="1350" b="1" dirty="0"/>
              <a:t>does not predict </a:t>
            </a:r>
            <a:r>
              <a:rPr lang="en-US" sz="1350" dirty="0"/>
              <a:t>the sharp drops associated with the M&gt;7 earthquakes (see next slide).  Note that the feature vector uses 6 previous values to forecast the next value. (closeup from last slide).</a:t>
            </a:r>
          </a:p>
        </p:txBody>
      </p:sp>
      <p:sp>
        <p:nvSpPr>
          <p:cNvPr id="3" name="TextBox 2">
            <a:extLst>
              <a:ext uri="{FF2B5EF4-FFF2-40B4-BE49-F238E27FC236}">
                <a16:creationId xmlns:a16="http://schemas.microsoft.com/office/drawing/2014/main" id="{B4DCFBBD-7C06-FC4D-A29C-CC1803C4EC04}"/>
              </a:ext>
            </a:extLst>
          </p:cNvPr>
          <p:cNvSpPr txBox="1"/>
          <p:nvPr/>
        </p:nvSpPr>
        <p:spPr>
          <a:xfrm>
            <a:off x="2734841" y="6248400"/>
            <a:ext cx="5697959" cy="369332"/>
          </a:xfrm>
          <a:prstGeom prst="rect">
            <a:avLst/>
          </a:prstGeom>
          <a:noFill/>
        </p:spPr>
        <p:txBody>
          <a:bodyPr wrap="square" rtlCol="0">
            <a:spAutoFit/>
          </a:bodyPr>
          <a:lstStyle/>
          <a:p>
            <a:pPr algn="ctr"/>
            <a:r>
              <a:rPr lang="en-US" dirty="0">
                <a:solidFill>
                  <a:srgbClr val="0619C0"/>
                </a:solidFill>
              </a:rPr>
              <a:t>Showing that sudden large events are not well predicted</a:t>
            </a:r>
          </a:p>
        </p:txBody>
      </p:sp>
      <p:sp>
        <p:nvSpPr>
          <p:cNvPr id="13" name="Title 1">
            <a:extLst>
              <a:ext uri="{FF2B5EF4-FFF2-40B4-BE49-F238E27FC236}">
                <a16:creationId xmlns:a16="http://schemas.microsoft.com/office/drawing/2014/main" id="{38EAC29F-6439-4049-AA05-099AF687E5BB}"/>
              </a:ext>
            </a:extLst>
          </p:cNvPr>
          <p:cNvSpPr txBox="1">
            <a:spLocks/>
          </p:cNvSpPr>
          <p:nvPr/>
        </p:nvSpPr>
        <p:spPr>
          <a:xfrm>
            <a:off x="628650" y="210629"/>
            <a:ext cx="7886700" cy="87788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t>An Example of Time Series Prediction </a:t>
            </a:r>
            <a:br>
              <a:rPr lang="en-US" sz="2800" dirty="0"/>
            </a:br>
            <a:r>
              <a:rPr lang="en-US" sz="2800" dirty="0"/>
              <a:t>Using a Random Forest Classifier – Close Up</a:t>
            </a:r>
          </a:p>
        </p:txBody>
      </p:sp>
    </p:spTree>
    <p:extLst>
      <p:ext uri="{BB962C8B-B14F-4D97-AF65-F5344CB8AC3E}">
        <p14:creationId xmlns:p14="http://schemas.microsoft.com/office/powerpoint/2010/main" val="3937030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2000" b="1" dirty="0"/>
              <a:t>Tools for investigating time-series data include:</a:t>
            </a:r>
          </a:p>
          <a:p>
            <a:pPr marL="0" indent="0">
              <a:buNone/>
            </a:pPr>
            <a:endParaRPr lang="en-US" sz="2000" b="1" dirty="0"/>
          </a:p>
          <a:p>
            <a:pPr>
              <a:spcBef>
                <a:spcPts val="0"/>
              </a:spcBef>
              <a:spcAft>
                <a:spcPts val="1200"/>
              </a:spcAft>
            </a:pPr>
            <a:r>
              <a:rPr lang="en-US" sz="1800" dirty="0"/>
              <a:t>Consideration of the autocorrelation function and the spectral density function (also cross-correlation functions and cross-spectral density functions)</a:t>
            </a:r>
          </a:p>
          <a:p>
            <a:pPr>
              <a:spcBef>
                <a:spcPts val="0"/>
              </a:spcBef>
              <a:spcAft>
                <a:spcPts val="1200"/>
              </a:spcAft>
            </a:pPr>
            <a:r>
              <a:rPr lang="en-US" sz="1800" dirty="0"/>
              <a:t>Scaled or filtered cross- and auto-correlation functions to remove contributions of slow components</a:t>
            </a:r>
          </a:p>
          <a:p>
            <a:pPr>
              <a:spcBef>
                <a:spcPts val="0"/>
              </a:spcBef>
              <a:spcAft>
                <a:spcPts val="1200"/>
              </a:spcAft>
            </a:pPr>
            <a:r>
              <a:rPr lang="en-US" sz="1800" dirty="0"/>
              <a:t>Performing a Fourier transform to investigate the series in the frequency domain</a:t>
            </a:r>
          </a:p>
          <a:p>
            <a:pPr>
              <a:spcBef>
                <a:spcPts val="0"/>
              </a:spcBef>
              <a:spcAft>
                <a:spcPts val="1200"/>
              </a:spcAft>
            </a:pPr>
            <a:r>
              <a:rPr lang="en-US" sz="1800" dirty="0"/>
              <a:t>Use of a filter to remove unwanted noise or frequency components</a:t>
            </a:r>
          </a:p>
          <a:p>
            <a:pPr>
              <a:spcBef>
                <a:spcPts val="0"/>
              </a:spcBef>
              <a:spcAft>
                <a:spcPts val="1200"/>
              </a:spcAft>
            </a:pPr>
            <a:r>
              <a:rPr lang="en-US" sz="1800" dirty="0"/>
              <a:t>Principal component analysis (or empirical orthogonal function analysis)</a:t>
            </a:r>
          </a:p>
          <a:p>
            <a:pPr>
              <a:spcBef>
                <a:spcPts val="0"/>
              </a:spcBef>
              <a:spcAft>
                <a:spcPts val="1200"/>
              </a:spcAft>
            </a:pPr>
            <a:r>
              <a:rPr lang="en-US" sz="1800" dirty="0"/>
              <a:t>Singular spectrum analysis</a:t>
            </a:r>
          </a:p>
          <a:p>
            <a:endParaRPr lang="en-US" sz="2000" dirty="0"/>
          </a:p>
        </p:txBody>
      </p:sp>
      <p:sp>
        <p:nvSpPr>
          <p:cNvPr id="4" name="Title 1"/>
          <p:cNvSpPr>
            <a:spLocks noGrp="1"/>
          </p:cNvSpPr>
          <p:nvPr>
            <p:ph type="title"/>
          </p:nvPr>
        </p:nvSpPr>
        <p:spPr/>
        <p:txBody>
          <a:bodyPr>
            <a:normAutofit fontScale="90000"/>
          </a:bodyPr>
          <a:lstStyle/>
          <a:p>
            <a:pPr algn="l"/>
            <a:r>
              <a:rPr lang="en-US" dirty="0"/>
              <a:t>Time Series Analysis Tools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1678978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Time Series Analysis Tools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4" name="TextBox 3">
            <a:extLst>
              <a:ext uri="{FF2B5EF4-FFF2-40B4-BE49-F238E27FC236}">
                <a16:creationId xmlns:a16="http://schemas.microsoft.com/office/drawing/2014/main" id="{C9F68088-208F-E148-9214-E7CE14D9225E}"/>
              </a:ext>
            </a:extLst>
          </p:cNvPr>
          <p:cNvSpPr txBox="1"/>
          <p:nvPr/>
        </p:nvSpPr>
        <p:spPr>
          <a:xfrm>
            <a:off x="853440" y="1828800"/>
            <a:ext cx="7833360" cy="3693319"/>
          </a:xfrm>
          <a:prstGeom prst="rect">
            <a:avLst/>
          </a:prstGeom>
          <a:noFill/>
        </p:spPr>
        <p:txBody>
          <a:bodyPr wrap="square" rtlCol="0">
            <a:spAutoFit/>
          </a:bodyPr>
          <a:lstStyle/>
          <a:p>
            <a:r>
              <a:rPr lang="en-US" b="1" dirty="0"/>
              <a:t>Tools for investigating time-series data include:</a:t>
            </a:r>
          </a:p>
          <a:p>
            <a:endParaRPr lang="en-US" b="1" dirty="0"/>
          </a:p>
          <a:p>
            <a:pPr marL="285750" indent="-285750">
              <a:buFont typeface="Arial" panose="020B0604020202020204" pitchFamily="34" charset="0"/>
              <a:buChar char="•"/>
            </a:pPr>
            <a:r>
              <a:rPr lang="en-US" dirty="0"/>
              <a:t>Machine Learning </a:t>
            </a:r>
          </a:p>
          <a:p>
            <a:pPr marL="285750" indent="-285750">
              <a:buFont typeface="Arial" panose="020B0604020202020204" pitchFamily="34" charset="0"/>
              <a:buChar char="•"/>
            </a:pPr>
            <a:r>
              <a:rPr lang="en-US" dirty="0"/>
              <a:t>Artificial neural networks</a:t>
            </a:r>
          </a:p>
          <a:p>
            <a:pPr marL="285750" indent="-285750">
              <a:buFont typeface="Arial" panose="020B0604020202020204" pitchFamily="34" charset="0"/>
              <a:buChar char="•"/>
            </a:pPr>
            <a:r>
              <a:rPr lang="en-US" dirty="0"/>
              <a:t>Support Vector Machine</a:t>
            </a:r>
          </a:p>
          <a:p>
            <a:pPr marL="285750" indent="-285750">
              <a:buFont typeface="Arial" panose="020B0604020202020204" pitchFamily="34" charset="0"/>
              <a:buChar char="•"/>
            </a:pPr>
            <a:r>
              <a:rPr lang="en-US" dirty="0"/>
              <a:t>Fuzzy Logic</a:t>
            </a:r>
          </a:p>
          <a:p>
            <a:pPr marL="285750" indent="-285750">
              <a:buFont typeface="Arial" panose="020B0604020202020204" pitchFamily="34" charset="0"/>
              <a:buChar char="•"/>
            </a:pPr>
            <a:r>
              <a:rPr lang="en-US" dirty="0"/>
              <a:t>Gaussian Processes</a:t>
            </a:r>
          </a:p>
          <a:p>
            <a:pPr marL="285750" indent="-285750">
              <a:buFont typeface="Arial" panose="020B0604020202020204" pitchFamily="34" charset="0"/>
              <a:buChar char="•"/>
            </a:pPr>
            <a:r>
              <a:rPr lang="en-US" dirty="0"/>
              <a:t>Hidden Markov model </a:t>
            </a:r>
          </a:p>
          <a:p>
            <a:pPr marL="285750" indent="-285750">
              <a:buFont typeface="Arial" panose="020B0604020202020204" pitchFamily="34" charset="0"/>
              <a:buChar char="•"/>
            </a:pPr>
            <a:r>
              <a:rPr lang="en-US" dirty="0"/>
              <a:t>Queueing Theory Analysis </a:t>
            </a:r>
          </a:p>
          <a:p>
            <a:pPr marL="285750" indent="-285750">
              <a:buFont typeface="Arial" panose="020B0604020202020204" pitchFamily="34" charset="0"/>
              <a:buChar char="•"/>
            </a:pPr>
            <a:r>
              <a:rPr lang="en-US" dirty="0"/>
              <a:t>Control chart </a:t>
            </a:r>
          </a:p>
          <a:p>
            <a:pPr marL="285750" indent="-285750">
              <a:buFont typeface="Arial" panose="020B0604020202020204" pitchFamily="34" charset="0"/>
              <a:buChar char="•"/>
            </a:pPr>
            <a:r>
              <a:rPr lang="en-US" dirty="0"/>
              <a:t>Cumulative Sum (CUSUM) chart</a:t>
            </a:r>
          </a:p>
          <a:p>
            <a:pPr marL="285750" indent="-285750">
              <a:buFont typeface="Arial" panose="020B0604020202020204" pitchFamily="34" charset="0"/>
              <a:buChar char="•"/>
            </a:pPr>
            <a:r>
              <a:rPr lang="en-US" dirty="0"/>
              <a:t>Exponentially Weighted Moving Average (EWMA) chart</a:t>
            </a:r>
          </a:p>
          <a:p>
            <a:endParaRPr lang="en-US" dirty="0"/>
          </a:p>
        </p:txBody>
      </p:sp>
    </p:spTree>
    <p:extLst>
      <p:ext uri="{BB962C8B-B14F-4D97-AF65-F5344CB8AC3E}">
        <p14:creationId xmlns:p14="http://schemas.microsoft.com/office/powerpoint/2010/main" val="3938242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Time Series Analysis Tools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4" name="TextBox 3">
            <a:extLst>
              <a:ext uri="{FF2B5EF4-FFF2-40B4-BE49-F238E27FC236}">
                <a16:creationId xmlns:a16="http://schemas.microsoft.com/office/drawing/2014/main" id="{E60F73A5-355E-444A-B3C0-1BD2B811DB89}"/>
              </a:ext>
            </a:extLst>
          </p:cNvPr>
          <p:cNvSpPr txBox="1"/>
          <p:nvPr/>
        </p:nvSpPr>
        <p:spPr>
          <a:xfrm>
            <a:off x="687977" y="1828800"/>
            <a:ext cx="7881257" cy="3754874"/>
          </a:xfrm>
          <a:prstGeom prst="rect">
            <a:avLst/>
          </a:prstGeom>
          <a:noFill/>
        </p:spPr>
        <p:txBody>
          <a:bodyPr wrap="square" rtlCol="0">
            <a:spAutoFit/>
          </a:bodyPr>
          <a:lstStyle/>
          <a:p>
            <a:r>
              <a:rPr lang="en-US" sz="2000" b="1" dirty="0"/>
              <a:t>Tools for investigating time-series data include:</a:t>
            </a:r>
          </a:p>
          <a:p>
            <a:endParaRPr lang="en-US" sz="2000" b="1" dirty="0"/>
          </a:p>
          <a:p>
            <a:pPr marL="285750" indent="-285750">
              <a:buFont typeface="Arial" panose="020B0604020202020204" pitchFamily="34" charset="0"/>
              <a:buChar char="•"/>
            </a:pPr>
            <a:r>
              <a:rPr lang="en-US" dirty="0"/>
              <a:t>Detrended fluctuation analysis </a:t>
            </a:r>
          </a:p>
          <a:p>
            <a:pPr marL="285750" indent="-285750">
              <a:buFont typeface="Arial" panose="020B0604020202020204" pitchFamily="34" charset="0"/>
              <a:buChar char="•"/>
            </a:pPr>
            <a:r>
              <a:rPr lang="en-US" dirty="0"/>
              <a:t>Dynamic time warping</a:t>
            </a:r>
          </a:p>
          <a:p>
            <a:pPr marL="285750" indent="-285750">
              <a:buFont typeface="Arial" panose="020B0604020202020204" pitchFamily="34" charset="0"/>
              <a:buChar char="•"/>
            </a:pPr>
            <a:r>
              <a:rPr lang="en-US" dirty="0"/>
              <a:t>Cross-correlation</a:t>
            </a:r>
          </a:p>
          <a:p>
            <a:pPr marL="285750" indent="-285750">
              <a:buFont typeface="Arial" panose="020B0604020202020204" pitchFamily="34" charset="0"/>
              <a:buChar char="•"/>
            </a:pPr>
            <a:r>
              <a:rPr lang="en-US" dirty="0"/>
              <a:t>Dynamic Bayesian network </a:t>
            </a:r>
          </a:p>
          <a:p>
            <a:pPr marL="285750" indent="-285750">
              <a:buFont typeface="Arial" panose="020B0604020202020204" pitchFamily="34" charset="0"/>
              <a:buChar char="•"/>
            </a:pPr>
            <a:r>
              <a:rPr lang="en-US" dirty="0"/>
              <a:t>Time-frequency analysis techniques: </a:t>
            </a:r>
          </a:p>
          <a:p>
            <a:pPr marL="742950" lvl="1" indent="-285750">
              <a:buFont typeface="Courier New" panose="02070309020205020404" pitchFamily="49" charset="0"/>
              <a:buChar char="o"/>
            </a:pPr>
            <a:r>
              <a:rPr lang="en-US" dirty="0"/>
              <a:t>Fast Fourier Transform</a:t>
            </a:r>
          </a:p>
          <a:p>
            <a:pPr marL="742950" lvl="1" indent="-285750">
              <a:buFont typeface="Courier New" panose="02070309020205020404" pitchFamily="49" charset="0"/>
              <a:buChar char="o"/>
            </a:pPr>
            <a:r>
              <a:rPr lang="en-US" dirty="0"/>
              <a:t>Continuous wavelet transform</a:t>
            </a:r>
          </a:p>
          <a:p>
            <a:pPr marL="742950" lvl="1" indent="-285750">
              <a:buFont typeface="Courier New" panose="02070309020205020404" pitchFamily="49" charset="0"/>
              <a:buChar char="o"/>
            </a:pPr>
            <a:r>
              <a:rPr lang="en-US" dirty="0"/>
              <a:t>Short-time Fourier transform</a:t>
            </a:r>
          </a:p>
          <a:p>
            <a:pPr marL="742950" lvl="1" indent="-285750">
              <a:buFont typeface="Courier New" panose="02070309020205020404" pitchFamily="49" charset="0"/>
              <a:buChar char="o"/>
            </a:pPr>
            <a:r>
              <a:rPr lang="en-US" dirty="0" err="1"/>
              <a:t>Chirplet</a:t>
            </a:r>
            <a:r>
              <a:rPr lang="en-US" dirty="0"/>
              <a:t> transform</a:t>
            </a:r>
          </a:p>
          <a:p>
            <a:pPr marL="742950" lvl="1" indent="-285750">
              <a:buFont typeface="Courier New" panose="02070309020205020404" pitchFamily="49" charset="0"/>
              <a:buChar char="o"/>
            </a:pPr>
            <a:r>
              <a:rPr lang="en-US" dirty="0"/>
              <a:t>Fractional Fourier transform</a:t>
            </a:r>
          </a:p>
          <a:p>
            <a:endParaRPr lang="en-US" dirty="0"/>
          </a:p>
        </p:txBody>
      </p:sp>
    </p:spTree>
    <p:extLst>
      <p:ext uri="{BB962C8B-B14F-4D97-AF65-F5344CB8AC3E}">
        <p14:creationId xmlns:p14="http://schemas.microsoft.com/office/powerpoint/2010/main" val="1283362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Time Series Analysis Tools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
        <p:nvSpPr>
          <p:cNvPr id="3" name="Content Placeholder 2"/>
          <p:cNvSpPr>
            <a:spLocks noGrp="1"/>
          </p:cNvSpPr>
          <p:nvPr>
            <p:ph idx="1"/>
          </p:nvPr>
        </p:nvSpPr>
        <p:spPr/>
        <p:txBody>
          <a:bodyPr>
            <a:normAutofit/>
          </a:bodyPr>
          <a:lstStyle/>
          <a:p>
            <a:pPr marL="0" indent="0">
              <a:buNone/>
            </a:pPr>
            <a:r>
              <a:rPr lang="en-US" sz="2400" b="1" dirty="0"/>
              <a:t>Tools for investigating time-series data include:</a:t>
            </a:r>
          </a:p>
          <a:p>
            <a:r>
              <a:rPr lang="en-US" sz="2400" dirty="0"/>
              <a:t>Chaotic analysis </a:t>
            </a:r>
          </a:p>
          <a:p>
            <a:pPr lvl="1">
              <a:buFont typeface="Courier New" panose="02070309020205020404" pitchFamily="49" charset="0"/>
              <a:buChar char="o"/>
            </a:pPr>
            <a:r>
              <a:rPr lang="en-US" sz="2000" dirty="0"/>
              <a:t>Correlation dimension</a:t>
            </a:r>
          </a:p>
          <a:p>
            <a:pPr lvl="1">
              <a:buFont typeface="Courier New" panose="02070309020205020404" pitchFamily="49" charset="0"/>
              <a:buChar char="o"/>
            </a:pPr>
            <a:r>
              <a:rPr lang="en-US" sz="2000" dirty="0"/>
              <a:t>Recurrence plots (attractors)</a:t>
            </a:r>
          </a:p>
          <a:p>
            <a:pPr lvl="1">
              <a:buFont typeface="Courier New" panose="02070309020205020404" pitchFamily="49" charset="0"/>
              <a:buChar char="o"/>
            </a:pPr>
            <a:r>
              <a:rPr lang="en-US" sz="2000" dirty="0"/>
              <a:t>Recurrence quantification analysis</a:t>
            </a:r>
          </a:p>
          <a:p>
            <a:pPr lvl="1">
              <a:buFont typeface="Courier New" panose="02070309020205020404" pitchFamily="49" charset="0"/>
              <a:buChar char="o"/>
            </a:pPr>
            <a:r>
              <a:rPr lang="en-US" sz="2000" dirty="0"/>
              <a:t>Lyapunov exponents</a:t>
            </a:r>
          </a:p>
          <a:p>
            <a:pPr lvl="1">
              <a:buFont typeface="Courier New" panose="02070309020205020404" pitchFamily="49" charset="0"/>
              <a:buChar char="o"/>
            </a:pPr>
            <a:r>
              <a:rPr lang="en-US" sz="2000" dirty="0"/>
              <a:t>Entropy encoding</a:t>
            </a:r>
          </a:p>
          <a:p>
            <a:pPr marL="0" indent="0">
              <a:buNone/>
            </a:pPr>
            <a:endParaRPr lang="en-US" sz="2400" b="1" dirty="0"/>
          </a:p>
        </p:txBody>
      </p:sp>
    </p:spTree>
    <p:extLst>
      <p:ext uri="{BB962C8B-B14F-4D97-AF65-F5344CB8AC3E}">
        <p14:creationId xmlns:p14="http://schemas.microsoft.com/office/powerpoint/2010/main" val="2148844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6B9B-E4E2-4B4F-8ACE-4CE2B6B573EE}"/>
              </a:ext>
            </a:extLst>
          </p:cNvPr>
          <p:cNvSpPr>
            <a:spLocks noGrp="1"/>
          </p:cNvSpPr>
          <p:nvPr>
            <p:ph type="title"/>
          </p:nvPr>
        </p:nvSpPr>
        <p:spPr/>
        <p:txBody>
          <a:bodyPr>
            <a:normAutofit fontScale="90000"/>
          </a:bodyPr>
          <a:lstStyle/>
          <a:p>
            <a:pPr algn="l"/>
            <a:r>
              <a:rPr lang="en-US" dirty="0"/>
              <a:t>Examples</a:t>
            </a:r>
            <a:br>
              <a:rPr lang="en-US" dirty="0"/>
            </a:br>
            <a:r>
              <a:rPr lang="en-US" sz="1600" dirty="0"/>
              <a:t>https://</a:t>
            </a:r>
            <a:r>
              <a:rPr lang="en-US" sz="1600" dirty="0" err="1"/>
              <a:t>www.aptech.com</a:t>
            </a:r>
            <a:r>
              <a:rPr lang="en-US" sz="1600" dirty="0"/>
              <a:t>/blog/introduction-to-the-fundamentals-of-time-series-data-and-analysis/</a:t>
            </a:r>
          </a:p>
        </p:txBody>
      </p:sp>
      <p:pic>
        <p:nvPicPr>
          <p:cNvPr id="4" name="Content Placeholder 3">
            <a:extLst>
              <a:ext uri="{FF2B5EF4-FFF2-40B4-BE49-F238E27FC236}">
                <a16:creationId xmlns:a16="http://schemas.microsoft.com/office/drawing/2014/main" id="{60BEDE6F-8F02-414E-A195-3C1B9AF7FF36}"/>
              </a:ext>
            </a:extLst>
          </p:cNvPr>
          <p:cNvPicPr>
            <a:picLocks noGrp="1" noChangeAspect="1"/>
          </p:cNvPicPr>
          <p:nvPr>
            <p:ph idx="1"/>
          </p:nvPr>
        </p:nvPicPr>
        <p:blipFill>
          <a:blip r:embed="rId2"/>
          <a:stretch>
            <a:fillRect/>
          </a:stretch>
        </p:blipFill>
        <p:spPr>
          <a:xfrm>
            <a:off x="762000" y="1958181"/>
            <a:ext cx="7620000" cy="3810000"/>
          </a:xfrm>
          <a:prstGeom prst="rect">
            <a:avLst/>
          </a:prstGeom>
        </p:spPr>
      </p:pic>
    </p:spTree>
    <p:extLst>
      <p:ext uri="{BB962C8B-B14F-4D97-AF65-F5344CB8AC3E}">
        <p14:creationId xmlns:p14="http://schemas.microsoft.com/office/powerpoint/2010/main" val="3171292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D382-DCD4-E649-B43D-9C8A8E450AD1}"/>
              </a:ext>
            </a:extLst>
          </p:cNvPr>
          <p:cNvSpPr>
            <a:spLocks noGrp="1"/>
          </p:cNvSpPr>
          <p:nvPr>
            <p:ph type="title"/>
          </p:nvPr>
        </p:nvSpPr>
        <p:spPr/>
        <p:txBody>
          <a:bodyPr>
            <a:normAutofit fontScale="90000"/>
          </a:bodyPr>
          <a:lstStyle/>
          <a:p>
            <a:pPr algn="l"/>
            <a:r>
              <a:rPr lang="en-US" dirty="0">
                <a:solidFill>
                  <a:prstClr val="black"/>
                </a:solidFill>
              </a:rPr>
              <a:t>Examples</a:t>
            </a:r>
            <a:br>
              <a:rPr lang="en-US" dirty="0">
                <a:solidFill>
                  <a:prstClr val="black"/>
                </a:solidFill>
              </a:rPr>
            </a:br>
            <a:r>
              <a:rPr lang="en-US" sz="1600" dirty="0">
                <a:solidFill>
                  <a:prstClr val="black"/>
                </a:solidFill>
              </a:rPr>
              <a:t>https://</a:t>
            </a:r>
            <a:r>
              <a:rPr lang="en-US" sz="1600" dirty="0" err="1">
                <a:solidFill>
                  <a:prstClr val="black"/>
                </a:solidFill>
              </a:rPr>
              <a:t>www.aptech.com</a:t>
            </a:r>
            <a:r>
              <a:rPr lang="en-US" sz="1600" dirty="0">
                <a:solidFill>
                  <a:prstClr val="black"/>
                </a:solidFill>
              </a:rPr>
              <a:t>/blog/introduction-to-the-fundamentals-of-time-series-data-and-analysis/</a:t>
            </a:r>
            <a:endParaRPr lang="en-US" dirty="0"/>
          </a:p>
        </p:txBody>
      </p:sp>
      <p:pic>
        <p:nvPicPr>
          <p:cNvPr id="4" name="Content Placeholder 3">
            <a:extLst>
              <a:ext uri="{FF2B5EF4-FFF2-40B4-BE49-F238E27FC236}">
                <a16:creationId xmlns:a16="http://schemas.microsoft.com/office/drawing/2014/main" id="{2B510B5A-F5D0-AC40-B029-6FE584031392}"/>
              </a:ext>
            </a:extLst>
          </p:cNvPr>
          <p:cNvPicPr>
            <a:picLocks noGrp="1" noChangeAspect="1"/>
          </p:cNvPicPr>
          <p:nvPr>
            <p:ph idx="1"/>
          </p:nvPr>
        </p:nvPicPr>
        <p:blipFill>
          <a:blip r:embed="rId2"/>
          <a:stretch>
            <a:fillRect/>
          </a:stretch>
        </p:blipFill>
        <p:spPr>
          <a:xfrm>
            <a:off x="1856422" y="1600200"/>
            <a:ext cx="5431155" cy="4525963"/>
          </a:xfrm>
          <a:prstGeom prst="rect">
            <a:avLst/>
          </a:prstGeom>
        </p:spPr>
      </p:pic>
      <p:sp>
        <p:nvSpPr>
          <p:cNvPr id="3" name="TextBox 2">
            <a:extLst>
              <a:ext uri="{FF2B5EF4-FFF2-40B4-BE49-F238E27FC236}">
                <a16:creationId xmlns:a16="http://schemas.microsoft.com/office/drawing/2014/main" id="{7101CD8F-5FB2-334E-8A98-B23B83C7F7DD}"/>
              </a:ext>
            </a:extLst>
          </p:cNvPr>
          <p:cNvSpPr txBox="1"/>
          <p:nvPr/>
        </p:nvSpPr>
        <p:spPr>
          <a:xfrm>
            <a:off x="6831106" y="2545976"/>
            <a:ext cx="1640541" cy="369332"/>
          </a:xfrm>
          <a:prstGeom prst="rect">
            <a:avLst/>
          </a:prstGeom>
          <a:noFill/>
        </p:spPr>
        <p:txBody>
          <a:bodyPr wrap="square" rtlCol="0">
            <a:spAutoFit/>
          </a:bodyPr>
          <a:lstStyle/>
          <a:p>
            <a:r>
              <a:rPr lang="en-US" dirty="0"/>
              <a:t>Trend: “Walk”</a:t>
            </a:r>
          </a:p>
        </p:txBody>
      </p:sp>
      <p:sp>
        <p:nvSpPr>
          <p:cNvPr id="5" name="TextBox 4">
            <a:extLst>
              <a:ext uri="{FF2B5EF4-FFF2-40B4-BE49-F238E27FC236}">
                <a16:creationId xmlns:a16="http://schemas.microsoft.com/office/drawing/2014/main" id="{F75F88BD-FA93-E147-A661-B1414859BC18}"/>
              </a:ext>
            </a:extLst>
          </p:cNvPr>
          <p:cNvSpPr txBox="1"/>
          <p:nvPr/>
        </p:nvSpPr>
        <p:spPr>
          <a:xfrm>
            <a:off x="7287577" y="4894729"/>
            <a:ext cx="1255788" cy="369332"/>
          </a:xfrm>
          <a:prstGeom prst="rect">
            <a:avLst/>
          </a:prstGeom>
          <a:noFill/>
        </p:spPr>
        <p:txBody>
          <a:bodyPr wrap="square" rtlCol="0">
            <a:spAutoFit/>
          </a:bodyPr>
          <a:lstStyle/>
          <a:p>
            <a:r>
              <a:rPr lang="en-US" dirty="0"/>
              <a:t>“Noise”</a:t>
            </a:r>
          </a:p>
        </p:txBody>
      </p:sp>
    </p:spTree>
    <p:extLst>
      <p:ext uri="{BB962C8B-B14F-4D97-AF65-F5344CB8AC3E}">
        <p14:creationId xmlns:p14="http://schemas.microsoft.com/office/powerpoint/2010/main" val="164448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FB6E2F-859D-8E45-B5AC-4FB73693FDB7}"/>
              </a:ext>
            </a:extLst>
          </p:cNvPr>
          <p:cNvSpPr>
            <a:spLocks noGrp="1"/>
          </p:cNvSpPr>
          <p:nvPr>
            <p:ph type="title"/>
          </p:nvPr>
        </p:nvSpPr>
        <p:spPr/>
        <p:txBody>
          <a:bodyPr>
            <a:normAutofit fontScale="90000"/>
          </a:bodyPr>
          <a:lstStyle/>
          <a:p>
            <a:pPr algn="l"/>
            <a:r>
              <a:rPr lang="en-US" dirty="0">
                <a:solidFill>
                  <a:prstClr val="black"/>
                </a:solidFill>
              </a:rPr>
              <a:t>Time Series</a:t>
            </a:r>
            <a:br>
              <a:rPr lang="en-US" dirty="0">
                <a:solidFill>
                  <a:prstClr val="black"/>
                </a:solidFill>
              </a:rPr>
            </a:br>
            <a:r>
              <a:rPr lang="en-US" sz="2700" dirty="0">
                <a:solidFill>
                  <a:prstClr val="black"/>
                </a:solidFill>
              </a:rPr>
              <a:t>https://</a:t>
            </a:r>
            <a:r>
              <a:rPr lang="en-US" sz="2700" dirty="0" err="1">
                <a:solidFill>
                  <a:prstClr val="black"/>
                </a:solidFill>
              </a:rPr>
              <a:t>en.wikipedia.org</a:t>
            </a:r>
            <a:r>
              <a:rPr lang="en-US" sz="2700" dirty="0">
                <a:solidFill>
                  <a:prstClr val="black"/>
                </a:solidFill>
              </a:rPr>
              <a:t>/wiki/</a:t>
            </a:r>
            <a:r>
              <a:rPr lang="en-US" sz="2700" dirty="0" err="1">
                <a:solidFill>
                  <a:prstClr val="black"/>
                </a:solidFill>
              </a:rPr>
              <a:t>Time_series</a:t>
            </a:r>
            <a:endParaRPr lang="en-US" dirty="0"/>
          </a:p>
        </p:txBody>
      </p:sp>
      <p:sp>
        <p:nvSpPr>
          <p:cNvPr id="6" name="Content Placeholder 5">
            <a:extLst>
              <a:ext uri="{FF2B5EF4-FFF2-40B4-BE49-F238E27FC236}">
                <a16:creationId xmlns:a16="http://schemas.microsoft.com/office/drawing/2014/main" id="{0EE00FEA-8DB8-EA4F-9940-94591EE2B0B3}"/>
              </a:ext>
            </a:extLst>
          </p:cNvPr>
          <p:cNvSpPr>
            <a:spLocks noGrp="1"/>
          </p:cNvSpPr>
          <p:nvPr>
            <p:ph idx="1"/>
          </p:nvPr>
        </p:nvSpPr>
        <p:spPr/>
        <p:txBody>
          <a:bodyPr>
            <a:normAutofit/>
          </a:bodyPr>
          <a:lstStyle/>
          <a:p>
            <a:r>
              <a:rPr lang="en-US" sz="1800" dirty="0">
                <a:solidFill>
                  <a:srgbClr val="0619C0"/>
                </a:solidFill>
              </a:rPr>
              <a:t>Time series data have a natural temporal ordering. </a:t>
            </a:r>
          </a:p>
          <a:p>
            <a:r>
              <a:rPr lang="en-US" sz="1800" dirty="0"/>
              <a:t>This makes time series analysis distinct from cross-sectional studies, in which there is no natural ordering of the observations (e.g., explaining people's wages by reference to their respective education levels, where the individuals' data could be entered in any order). </a:t>
            </a:r>
          </a:p>
          <a:p>
            <a:r>
              <a:rPr lang="en-US" sz="1800" dirty="0"/>
              <a:t>Time series analysis is also distinct from </a:t>
            </a:r>
            <a:r>
              <a:rPr lang="en-US" sz="1800" dirty="0">
                <a:solidFill>
                  <a:srgbClr val="0619C0"/>
                </a:solidFill>
              </a:rPr>
              <a:t>spatial data analysis </a:t>
            </a:r>
            <a:r>
              <a:rPr lang="en-US" sz="1800" dirty="0"/>
              <a:t>where the observations typically relate to geographical locations (e.g., accounting for house prices by the location as well as the intrinsic characteristics of the houses). </a:t>
            </a:r>
          </a:p>
          <a:p>
            <a:r>
              <a:rPr lang="en-US" sz="1800" dirty="0"/>
              <a:t>A stochastic (statistical) model for a time series will generally reflect the fact that observations close together in time will be more closely related than observations further apart. (Correlation)</a:t>
            </a:r>
          </a:p>
          <a:p>
            <a:r>
              <a:rPr lang="en-US" sz="1800" dirty="0"/>
              <a:t>In addition, time series models will often make use of the natural one-way ordering of time so that values for a given period will be expressed as deriving in some way from past values, rather than from future values (see time reversibility). </a:t>
            </a:r>
          </a:p>
        </p:txBody>
      </p:sp>
    </p:spTree>
    <p:extLst>
      <p:ext uri="{BB962C8B-B14F-4D97-AF65-F5344CB8AC3E}">
        <p14:creationId xmlns:p14="http://schemas.microsoft.com/office/powerpoint/2010/main" val="4016727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0"/>
              </a:spcBef>
              <a:spcAft>
                <a:spcPts val="1200"/>
              </a:spcAft>
            </a:pPr>
            <a:r>
              <a:rPr lang="en-US" sz="1800" dirty="0">
                <a:solidFill>
                  <a:srgbClr val="0025FF"/>
                </a:solidFill>
              </a:rPr>
              <a:t>Time series </a:t>
            </a:r>
            <a:r>
              <a:rPr lang="en-US" sz="1800" dirty="0"/>
              <a:t>are used in statistics, signal processing, pattern recognition, econometrics, mathematical finance, weather forecasting, intelligent transport and trajectory forecasting, earthquake prediction, electroencephalography, control engineering, astronomy, communications engineering, and largely in any domain of applied science and engineering which involves temporal measurements.</a:t>
            </a:r>
          </a:p>
          <a:p>
            <a:pPr>
              <a:spcBef>
                <a:spcPts val="0"/>
              </a:spcBef>
              <a:spcAft>
                <a:spcPts val="1200"/>
              </a:spcAft>
            </a:pPr>
            <a:r>
              <a:rPr lang="en-US" sz="1800" dirty="0">
                <a:solidFill>
                  <a:srgbClr val="0025FF"/>
                </a:solidFill>
              </a:rPr>
              <a:t>Time series analysis </a:t>
            </a:r>
            <a:r>
              <a:rPr lang="en-US" sz="1800" dirty="0"/>
              <a:t>comprises methods for analyzing time series data in order to extract meaningful statistics and other characteristics of the data.</a:t>
            </a:r>
          </a:p>
          <a:p>
            <a:pPr>
              <a:spcBef>
                <a:spcPts val="0"/>
              </a:spcBef>
              <a:spcAft>
                <a:spcPts val="1200"/>
              </a:spcAft>
            </a:pPr>
            <a:r>
              <a:rPr lang="en-US" sz="1800" dirty="0">
                <a:solidFill>
                  <a:srgbClr val="0025FF"/>
                </a:solidFill>
              </a:rPr>
              <a:t>Time series forecasting </a:t>
            </a:r>
            <a:r>
              <a:rPr lang="en-US" sz="1800" dirty="0"/>
              <a:t>is the use of a model to predict future values based on previously observed values. </a:t>
            </a:r>
          </a:p>
          <a:p>
            <a:pPr>
              <a:spcBef>
                <a:spcPts val="0"/>
              </a:spcBef>
              <a:spcAft>
                <a:spcPts val="1200"/>
              </a:spcAft>
            </a:pPr>
            <a:r>
              <a:rPr lang="en-US" sz="1800" dirty="0">
                <a:solidFill>
                  <a:srgbClr val="0025FF"/>
                </a:solidFill>
              </a:rPr>
              <a:t>“Time series analysis” </a:t>
            </a:r>
            <a:r>
              <a:rPr lang="en-US" sz="1800" dirty="0"/>
              <a:t>focuses on comparing values of a single time series or multiple dependent time series at different points in time.</a:t>
            </a:r>
          </a:p>
          <a:p>
            <a:pPr>
              <a:spcBef>
                <a:spcPts val="0"/>
              </a:spcBef>
              <a:spcAft>
                <a:spcPts val="1200"/>
              </a:spcAft>
            </a:pPr>
            <a:endParaRPr lang="en-US" sz="1800" dirty="0"/>
          </a:p>
        </p:txBody>
      </p:sp>
      <p:sp>
        <p:nvSpPr>
          <p:cNvPr id="4" name="Title 3"/>
          <p:cNvSpPr>
            <a:spLocks noGrp="1"/>
          </p:cNvSpPr>
          <p:nvPr>
            <p:ph type="title"/>
          </p:nvPr>
        </p:nvSpPr>
        <p:spPr/>
        <p:txBody>
          <a:bodyPr>
            <a:normAutofit fontScale="90000"/>
          </a:bodyPr>
          <a:lstStyle/>
          <a:p>
            <a:pPr algn="l"/>
            <a:r>
              <a:rPr lang="en-US" dirty="0"/>
              <a:t>Time Series</a:t>
            </a:r>
            <a:br>
              <a:rPr lang="en-US" dirty="0"/>
            </a:br>
            <a:r>
              <a:rPr lang="en-US" sz="2700" dirty="0"/>
              <a:t>https://</a:t>
            </a:r>
            <a:r>
              <a:rPr lang="en-US" sz="2700" dirty="0" err="1"/>
              <a:t>en.wikipedia.org</a:t>
            </a:r>
            <a:r>
              <a:rPr lang="en-US" sz="2700" dirty="0"/>
              <a:t>/wiki/</a:t>
            </a:r>
            <a:r>
              <a:rPr lang="en-US" sz="2700" dirty="0" err="1"/>
              <a:t>Time_series</a:t>
            </a:r>
            <a:endParaRPr lang="en-US" sz="2700" dirty="0"/>
          </a:p>
        </p:txBody>
      </p:sp>
    </p:spTree>
    <p:extLst>
      <p:ext uri="{BB962C8B-B14F-4D97-AF65-F5344CB8AC3E}">
        <p14:creationId xmlns:p14="http://schemas.microsoft.com/office/powerpoint/2010/main" val="104501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9899</TotalTime>
  <Words>4389</Words>
  <Application>Microsoft Macintosh PowerPoint</Application>
  <PresentationFormat>On-screen Show (4:3)</PresentationFormat>
  <Paragraphs>317</Paragraphs>
  <Slides>57</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ＭＳ Ｐゴシック</vt:lpstr>
      <vt:lpstr>Arial</vt:lpstr>
      <vt:lpstr>Calibri</vt:lpstr>
      <vt:lpstr>Cambria Math</vt:lpstr>
      <vt:lpstr>Courier New</vt:lpstr>
      <vt:lpstr>SourceSansPro</vt:lpstr>
      <vt:lpstr>Symbol</vt:lpstr>
      <vt:lpstr>Tahoma</vt:lpstr>
      <vt:lpstr>Times New Roman</vt:lpstr>
      <vt:lpstr>Office Theme</vt:lpstr>
      <vt:lpstr>Major Credits</vt:lpstr>
      <vt:lpstr>Time Series of the Lorenz Attractor https://www.sixhat.net/lorenz-attractor-in-r.html</vt:lpstr>
      <vt:lpstr>Time Series https://en.wikipedia.org/wiki/Time_series</vt:lpstr>
      <vt:lpstr>Time Series https://en.wikipedia.org/wiki/Time_series</vt:lpstr>
      <vt:lpstr>PowerPoint Presentation</vt:lpstr>
      <vt:lpstr>Examples https://www.aptech.com/blog/introduction-to-the-fundamentals-of-time-series-data-and-analysis/</vt:lpstr>
      <vt:lpstr>Examples https://www.aptech.com/blog/introduction-to-the-fundamentals-of-time-series-data-and-analysis/</vt:lpstr>
      <vt:lpstr>Time Series https://en.wikipedia.org/wiki/Time_series</vt:lpstr>
      <vt:lpstr>Time Series https://en.wikipedia.org/wiki/Time_series</vt:lpstr>
      <vt:lpstr>Time Series https://en.wikipedia.org/wiki/Time_series</vt:lpstr>
      <vt:lpstr>Time Series https://en.wikipedia.org/wiki/Time_series</vt:lpstr>
      <vt:lpstr>Time Series https://en.wikipedia.org/wiki/Time_series</vt:lpstr>
      <vt:lpstr>Persistence and Anti-persistence</vt:lpstr>
      <vt:lpstr>Self Affine Fractal</vt:lpstr>
      <vt:lpstr>PowerPoint Presentation</vt:lpstr>
      <vt:lpstr>Self-Affine Fractal</vt:lpstr>
      <vt:lpstr>Self-Affine Fractal</vt:lpstr>
      <vt:lpstr>PowerPoint Presentation</vt:lpstr>
      <vt:lpstr>PowerPoint Presentation</vt:lpstr>
      <vt:lpstr>PowerPoint Presentation</vt:lpstr>
      <vt:lpstr>PowerPoint Presentation</vt:lpstr>
      <vt:lpstr>Example: Stock Charts</vt:lpstr>
      <vt:lpstr>Elliott Waves in Financial Markets</vt:lpstr>
      <vt:lpstr>Elliott Waves https://www.investopedia.com/articles/technical/111401.asp</vt:lpstr>
      <vt:lpstr>Elliott Waves https://www.investopedia.com/articles/technical/111401.asp</vt:lpstr>
      <vt:lpstr>PowerPoint Presentation</vt:lpstr>
      <vt:lpstr>PowerPoint Presentation</vt:lpstr>
      <vt:lpstr>Fourier Series and Fourier Transform</vt:lpstr>
      <vt:lpstr>Fourier Analysis https://en.wikipedia.org/wiki/Fourier_series</vt:lpstr>
      <vt:lpstr>Fourier Analysis</vt:lpstr>
      <vt:lpstr>Fourier Analysis</vt:lpstr>
      <vt:lpstr>Fourier Power Spectral Analysis</vt:lpstr>
      <vt:lpstr>Example: Power Spectrum</vt:lpstr>
      <vt:lpstr>PowerPoint Presentation</vt:lpstr>
      <vt:lpstr>PowerPoint Presentation</vt:lpstr>
      <vt:lpstr>PowerPoint Presentation</vt:lpstr>
      <vt:lpstr>Time Series in Markets and Economics</vt:lpstr>
      <vt:lpstr>Statistics of Market Data https://fred.stlouisfed.org/</vt:lpstr>
      <vt:lpstr>Properties of Time Series: Mean Reversion https://en.wikipedia.org/wiki/Mean_reversion_(finance)</vt:lpstr>
      <vt:lpstr>Mean Reversion https://deconstructingrisk.com/tag/mean-reversion-in-earnings/</vt:lpstr>
      <vt:lpstr>Mean Reversion https://deconstructingrisk.com/tag/mean-reversion-in-earnings/</vt:lpstr>
      <vt:lpstr>Mean Reversion https://deconstructingrisk.com/tag/mean-reversion-in-earnings/</vt:lpstr>
      <vt:lpstr>Mean Reversion http://www.multpl.com/</vt:lpstr>
      <vt:lpstr>Mean Reversion https://www.aptech.com/blog/introduction-to-the-fundamentals-of-time-series-data-and-analysis/</vt:lpstr>
      <vt:lpstr>Other Properties https://www.aptech.com/blog/introduction-to-the-fundamentals-of-time-series-data-and-analysis/</vt:lpstr>
      <vt:lpstr>Time Series Prediction https://en.wikipedia.org/wiki/Time_series</vt:lpstr>
      <vt:lpstr>Time Series Prediction https://en.wikipedia.org/wiki/Time_series</vt:lpstr>
      <vt:lpstr>Example: Hidden Markov Model https://www.researchgate.net/figure/Structure-and-temporal-evolution-process-of-a-hidden-Markov-model-system_fig3_278639262</vt:lpstr>
      <vt:lpstr>An Example of Time Series Prediction  Using a Random Forest Classifier</vt:lpstr>
      <vt:lpstr>Basic Method for Random Forest for Time Series Prediction</vt:lpstr>
      <vt:lpstr>Example of a Decision Tree (Used in Random Forest Method)</vt:lpstr>
      <vt:lpstr>PowerPoint Presentation</vt:lpstr>
      <vt:lpstr>PowerPoint Presentation</vt:lpstr>
      <vt:lpstr>Time Series Analysis Tools https://en.wikipedia.org/wiki/Time_series</vt:lpstr>
      <vt:lpstr>Time Series Analysis Tools https://en.wikipedia.org/wiki/Time_series</vt:lpstr>
      <vt:lpstr>Time Series Analysis Tools https://en.wikipedia.org/wiki/Time_series</vt:lpstr>
      <vt:lpstr>Time Series Analysis Tools https://en.wikipedia.org/wiki/Time_series</vt:lpstr>
    </vt:vector>
  </TitlesOfParts>
  <Company>University of California, Davis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14</dc:title>
  <dc:creator>John Rundle</dc:creator>
  <cp:lastModifiedBy>John Rundle</cp:lastModifiedBy>
  <cp:revision>153</cp:revision>
  <dcterms:created xsi:type="dcterms:W3CDTF">2017-02-17T22:00:22Z</dcterms:created>
  <dcterms:modified xsi:type="dcterms:W3CDTF">2024-02-08T23:27:06Z</dcterms:modified>
</cp:coreProperties>
</file>