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2" r:id="rId4"/>
    <p:sldId id="263" r:id="rId5"/>
    <p:sldId id="264" r:id="rId6"/>
    <p:sldId id="267" r:id="rId7"/>
    <p:sldId id="271" r:id="rId8"/>
    <p:sldId id="269" r:id="rId9"/>
    <p:sldId id="270" r:id="rId10"/>
    <p:sldId id="265" r:id="rId11"/>
    <p:sldId id="274" r:id="rId12"/>
    <p:sldId id="276" r:id="rId13"/>
    <p:sldId id="289" r:id="rId14"/>
    <p:sldId id="279" r:id="rId15"/>
    <p:sldId id="275" r:id="rId16"/>
    <p:sldId id="288" r:id="rId17"/>
    <p:sldId id="290" r:id="rId18"/>
    <p:sldId id="283" r:id="rId19"/>
    <p:sldId id="284" r:id="rId20"/>
    <p:sldId id="286" r:id="rId21"/>
    <p:sldId id="287" r:id="rId22"/>
    <p:sldId id="260" r:id="rId23"/>
    <p:sldId id="277" r:id="rId24"/>
    <p:sldId id="278" r:id="rId25"/>
    <p:sldId id="281" r:id="rId26"/>
    <p:sldId id="311" r:id="rId27"/>
    <p:sldId id="261" r:id="rId28"/>
    <p:sldId id="291" r:id="rId29"/>
    <p:sldId id="292" r:id="rId30"/>
    <p:sldId id="293" r:id="rId31"/>
    <p:sldId id="294" r:id="rId32"/>
    <p:sldId id="309" r:id="rId33"/>
    <p:sldId id="310"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DFF"/>
    <a:srgbClr val="041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17" d="100"/>
          <a:sy n="117" d="100"/>
        </p:scale>
        <p:origin x="1928" y="168"/>
      </p:cViewPr>
      <p:guideLst>
        <p:guide orient="horz" pos="2160"/>
        <p:guide pos="2880"/>
      </p:guideLst>
    </p:cSldViewPr>
  </p:slideViewPr>
  <p:notesTextViewPr>
    <p:cViewPr>
      <p:scale>
        <a:sx n="100" d="100"/>
        <a:sy n="100" d="100"/>
      </p:scale>
      <p:origin x="0" y="0"/>
    </p:cViewPr>
  </p:notesTextViewPr>
  <p:sorterViewPr>
    <p:cViewPr>
      <p:scale>
        <a:sx n="84" d="100"/>
        <a:sy n="84" d="100"/>
      </p:scale>
      <p:origin x="0" y="17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6B0315-E626-0E46-A773-40F9EBBCFFE1}"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60788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0315-E626-0E46-A773-40F9EBBCFFE1}"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402987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0315-E626-0E46-A773-40F9EBBCFFE1}"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94849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0315-E626-0E46-A773-40F9EBBCFFE1}"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12051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6B0315-E626-0E46-A773-40F9EBBCFFE1}" type="datetimeFigureOut">
              <a:rPr lang="en-US" smtClean="0"/>
              <a:t>2/21/23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7717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B0315-E626-0E46-A773-40F9EBBCFFE1}" type="datetimeFigureOut">
              <a:rPr lang="en-US" smtClean="0"/>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281668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6B0315-E626-0E46-A773-40F9EBBCFFE1}" type="datetimeFigureOut">
              <a:rPr lang="en-US" smtClean="0"/>
              <a:t>2/21/23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93128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0315-E626-0E46-A773-40F9EBBCFFE1}" type="datetimeFigureOut">
              <a:rPr lang="en-US" smtClean="0"/>
              <a:t>2/21/23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235811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B0315-E626-0E46-A773-40F9EBBCFFE1}" type="datetimeFigureOut">
              <a:rPr lang="en-US" smtClean="0"/>
              <a:t>2/21/23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275444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6B0315-E626-0E46-A773-40F9EBBCFFE1}" type="datetimeFigureOut">
              <a:rPr lang="en-US" smtClean="0"/>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90984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6B0315-E626-0E46-A773-40F9EBBCFFE1}" type="datetimeFigureOut">
              <a:rPr lang="en-US" smtClean="0"/>
              <a:t>2/21/23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71288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315-E626-0E46-A773-40F9EBBCFFE1}" type="datetimeFigureOut">
              <a:rPr lang="en-US" smtClean="0"/>
              <a:t>2/21/23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D2B6F-A3F4-6140-95F6-113EDDBFC06D}" type="slidenum">
              <a:rPr lang="en-US" smtClean="0"/>
              <a:t>‹#›</a:t>
            </a:fld>
            <a:endParaRPr lang="en-US"/>
          </a:p>
        </p:txBody>
      </p:sp>
    </p:spTree>
    <p:extLst>
      <p:ext uri="{BB962C8B-B14F-4D97-AF65-F5344CB8AC3E}">
        <p14:creationId xmlns:p14="http://schemas.microsoft.com/office/powerpoint/2010/main" val="72031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Short_sell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Taylor_expans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rPr>
              <a:t>Lecture 20</a:t>
            </a:r>
          </a:p>
        </p:txBody>
      </p:sp>
      <p:sp>
        <p:nvSpPr>
          <p:cNvPr id="3" name="Subtitle 2"/>
          <p:cNvSpPr>
            <a:spLocks noGrp="1"/>
          </p:cNvSpPr>
          <p:nvPr>
            <p:ph type="subTitle" idx="1"/>
          </p:nvPr>
        </p:nvSpPr>
        <p:spPr>
          <a:xfrm>
            <a:off x="1124857" y="3886200"/>
            <a:ext cx="6966857" cy="1752600"/>
          </a:xfrm>
        </p:spPr>
        <p:txBody>
          <a:bodyPr>
            <a:normAutofit/>
          </a:bodyPr>
          <a:lstStyle/>
          <a:p>
            <a:r>
              <a:rPr lang="en-US" dirty="0">
                <a:solidFill>
                  <a:srgbClr val="0000FF"/>
                </a:solidFill>
              </a:rPr>
              <a:t>Hedging and Black-Scholes Equation</a:t>
            </a:r>
          </a:p>
          <a:p>
            <a:r>
              <a:rPr lang="en-US" dirty="0">
                <a:solidFill>
                  <a:srgbClr val="0000FF"/>
                </a:solidFill>
              </a:rPr>
              <a:t>John Rundle </a:t>
            </a:r>
            <a:r>
              <a:rPr lang="en-US" dirty="0" err="1">
                <a:solidFill>
                  <a:srgbClr val="0000FF"/>
                </a:solidFill>
              </a:rPr>
              <a:t>Econophysics</a:t>
            </a:r>
            <a:r>
              <a:rPr lang="en-US" dirty="0">
                <a:solidFill>
                  <a:srgbClr val="0000FF"/>
                </a:solidFill>
              </a:rPr>
              <a:t> PHYS 250</a:t>
            </a:r>
          </a:p>
        </p:txBody>
      </p:sp>
    </p:spTree>
    <p:extLst>
      <p:ext uri="{BB962C8B-B14F-4D97-AF65-F5344CB8AC3E}">
        <p14:creationId xmlns:p14="http://schemas.microsoft.com/office/powerpoint/2010/main" val="15660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rPr>
              <a:t>Derivation of Black-Scholes: </a:t>
            </a:r>
            <a:r>
              <a:rPr lang="en-US" sz="3600" dirty="0" err="1">
                <a:solidFill>
                  <a:srgbClr val="FF0000"/>
                </a:solidFill>
              </a:rPr>
              <a:t>Itô's</a:t>
            </a:r>
            <a:r>
              <a:rPr lang="en-US" sz="3600" dirty="0">
                <a:solidFill>
                  <a:srgbClr val="FF0000"/>
                </a:solidFill>
              </a:rPr>
              <a:t> Lemma</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/wiki/It%C3%B4's_lemma</a:t>
            </a:r>
          </a:p>
        </p:txBody>
      </p:sp>
      <p:sp>
        <p:nvSpPr>
          <p:cNvPr id="3" name="Content Placeholder 2"/>
          <p:cNvSpPr>
            <a:spLocks noGrp="1"/>
          </p:cNvSpPr>
          <p:nvPr>
            <p:ph idx="1"/>
          </p:nvPr>
        </p:nvSpPr>
        <p:spPr/>
        <p:txBody>
          <a:bodyPr>
            <a:noAutofit/>
          </a:bodyPr>
          <a:lstStyle/>
          <a:p>
            <a:pPr>
              <a:spcBef>
                <a:spcPts val="0"/>
              </a:spcBef>
              <a:spcAft>
                <a:spcPts val="1200"/>
              </a:spcAft>
            </a:pPr>
            <a:r>
              <a:rPr lang="en-US" sz="2000" dirty="0"/>
              <a:t>In mathematics, </a:t>
            </a:r>
            <a:r>
              <a:rPr lang="en-US" sz="2000" dirty="0" err="1">
                <a:solidFill>
                  <a:srgbClr val="041CFF"/>
                </a:solidFill>
              </a:rPr>
              <a:t>Itô's</a:t>
            </a:r>
            <a:r>
              <a:rPr lang="en-US" sz="2000" dirty="0">
                <a:solidFill>
                  <a:srgbClr val="041CFF"/>
                </a:solidFill>
              </a:rPr>
              <a:t> lemma </a:t>
            </a:r>
            <a:r>
              <a:rPr lang="en-US" sz="2000" dirty="0"/>
              <a:t>is an identity used in the </a:t>
            </a:r>
            <a:r>
              <a:rPr lang="en-US" sz="2000" dirty="0" err="1">
                <a:solidFill>
                  <a:srgbClr val="041CFF"/>
                </a:solidFill>
              </a:rPr>
              <a:t>Itô</a:t>
            </a:r>
            <a:r>
              <a:rPr lang="en-US" sz="2000" dirty="0">
                <a:solidFill>
                  <a:srgbClr val="041CFF"/>
                </a:solidFill>
              </a:rPr>
              <a:t> calculus </a:t>
            </a:r>
            <a:r>
              <a:rPr lang="en-US" sz="2000" dirty="0"/>
              <a:t>to find the differential of a time-dependent function of a stochastic process. </a:t>
            </a:r>
          </a:p>
          <a:p>
            <a:pPr>
              <a:spcBef>
                <a:spcPts val="0"/>
              </a:spcBef>
              <a:spcAft>
                <a:spcPts val="1200"/>
              </a:spcAft>
            </a:pPr>
            <a:r>
              <a:rPr lang="en-US" sz="2000" dirty="0"/>
              <a:t>It serves as the </a:t>
            </a:r>
            <a:r>
              <a:rPr lang="en-US" sz="2000" dirty="0">
                <a:solidFill>
                  <a:srgbClr val="041CFF"/>
                </a:solidFill>
              </a:rPr>
              <a:t>stochastic calculus counterpart of the chain rule</a:t>
            </a:r>
            <a:r>
              <a:rPr lang="en-US" sz="2000" dirty="0"/>
              <a:t>. </a:t>
            </a:r>
          </a:p>
          <a:p>
            <a:pPr>
              <a:spcBef>
                <a:spcPts val="0"/>
              </a:spcBef>
              <a:spcAft>
                <a:spcPts val="1200"/>
              </a:spcAft>
            </a:pPr>
            <a:r>
              <a:rPr lang="en-US" sz="2000" dirty="0"/>
              <a:t>It can be heuristically derived by forming the Taylor series expansion of the function up to its second derivatives and retaining terms up to first order in the time increment and second order in the Wiener process increment. </a:t>
            </a:r>
          </a:p>
          <a:p>
            <a:pPr>
              <a:spcBef>
                <a:spcPts val="0"/>
              </a:spcBef>
              <a:spcAft>
                <a:spcPts val="1200"/>
              </a:spcAft>
            </a:pPr>
            <a:r>
              <a:rPr lang="en-US" sz="2000" dirty="0"/>
              <a:t>The lemma is widely employed in mathematical finance, and its best known application is in the derivation of the Black–Scholes equation for option values.</a:t>
            </a:r>
          </a:p>
          <a:p>
            <a:pPr>
              <a:spcBef>
                <a:spcPts val="0"/>
              </a:spcBef>
              <a:spcAft>
                <a:spcPts val="1200"/>
              </a:spcAft>
            </a:pPr>
            <a:endParaRPr lang="en-US" sz="2000" dirty="0"/>
          </a:p>
        </p:txBody>
      </p:sp>
    </p:spTree>
    <p:extLst>
      <p:ext uri="{BB962C8B-B14F-4D97-AF65-F5344CB8AC3E}">
        <p14:creationId xmlns:p14="http://schemas.microsoft.com/office/powerpoint/2010/main" val="317759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id="{8E67B4DD-BA50-A545-8DCE-539FE411A602}"/>
              </a:ext>
            </a:extLst>
          </p:cNvPr>
          <p:cNvCxnSpPr/>
          <p:nvPr/>
        </p:nvCxnSpPr>
        <p:spPr>
          <a:xfrm>
            <a:off x="7437120" y="3093525"/>
            <a:ext cx="470263" cy="1469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5751"/>
            <a:ext cx="8229600" cy="1143000"/>
          </a:xfrm>
        </p:spPr>
        <p:txBody>
          <a:bodyPr>
            <a:normAutofit fontScale="90000"/>
          </a:bodyPr>
          <a:lstStyle/>
          <a:p>
            <a:r>
              <a:rPr lang="en-US" dirty="0" err="1">
                <a:solidFill>
                  <a:srgbClr val="FF0000"/>
                </a:solidFill>
              </a:rPr>
              <a:t>Itô's</a:t>
            </a:r>
            <a:r>
              <a:rPr lang="en-US" dirty="0">
                <a:solidFill>
                  <a:srgbClr val="FF0000"/>
                </a:solidFill>
              </a:rPr>
              <a:t> Lemma</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/wiki/It%C3%B4's_lemma</a:t>
            </a:r>
          </a:p>
        </p:txBody>
      </p:sp>
      <p:pic>
        <p:nvPicPr>
          <p:cNvPr id="5" name="Picture 4" descr="Screen Shot 2017-02-16 at 9.00.45 AM.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6603" y="1234941"/>
            <a:ext cx="8516677" cy="5623059"/>
          </a:xfrm>
          <a:prstGeom prst="rect">
            <a:avLst/>
          </a:prstGeom>
        </p:spPr>
      </p:pic>
      <p:sp>
        <p:nvSpPr>
          <p:cNvPr id="6" name="TextBox 5"/>
          <p:cNvSpPr txBox="1"/>
          <p:nvPr/>
        </p:nvSpPr>
        <p:spPr>
          <a:xfrm>
            <a:off x="6365035" y="5660820"/>
            <a:ext cx="2321765" cy="923330"/>
          </a:xfrm>
          <a:prstGeom prst="rect">
            <a:avLst/>
          </a:prstGeom>
          <a:noFill/>
        </p:spPr>
        <p:txBody>
          <a:bodyPr wrap="square" rtlCol="0">
            <a:spAutoFit/>
          </a:bodyPr>
          <a:lstStyle/>
          <a:p>
            <a:r>
              <a:rPr lang="en-US" i="1" dirty="0">
                <a:solidFill>
                  <a:srgbClr val="800000"/>
                </a:solidFill>
              </a:rPr>
              <a:t>f</a:t>
            </a:r>
            <a:r>
              <a:rPr lang="en-US" dirty="0">
                <a:solidFill>
                  <a:srgbClr val="800000"/>
                </a:solidFill>
              </a:rPr>
              <a:t> will turn out to be the value or cost of the option</a:t>
            </a:r>
          </a:p>
        </p:txBody>
      </p:sp>
      <p:sp>
        <p:nvSpPr>
          <p:cNvPr id="3" name="TextBox 2"/>
          <p:cNvSpPr txBox="1"/>
          <p:nvPr/>
        </p:nvSpPr>
        <p:spPr>
          <a:xfrm>
            <a:off x="5720598" y="2659601"/>
            <a:ext cx="2966202" cy="646331"/>
          </a:xfrm>
          <a:prstGeom prst="rect">
            <a:avLst/>
          </a:prstGeom>
          <a:noFill/>
          <a:ln>
            <a:noFill/>
          </a:ln>
        </p:spPr>
        <p:txBody>
          <a:bodyPr wrap="square" rtlCol="0">
            <a:spAutoFit/>
          </a:bodyPr>
          <a:lstStyle/>
          <a:p>
            <a:r>
              <a:rPr lang="en-US" dirty="0">
                <a:solidFill>
                  <a:srgbClr val="FF0000"/>
                </a:solidFill>
              </a:rPr>
              <a:t>For a random walk,</a:t>
            </a:r>
          </a:p>
          <a:p>
            <a:r>
              <a:rPr lang="en-US" dirty="0">
                <a:solidFill>
                  <a:srgbClr val="FF0000"/>
                </a:solidFill>
              </a:rPr>
              <a:t> </a:t>
            </a:r>
            <a:endParaRPr lang="en-US" i="1"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64829918"/>
              </p:ext>
            </p:extLst>
          </p:nvPr>
        </p:nvGraphicFramePr>
        <p:xfrm>
          <a:off x="7681913" y="2615687"/>
          <a:ext cx="839787" cy="477838"/>
        </p:xfrm>
        <a:graphic>
          <a:graphicData uri="http://schemas.openxmlformats.org/presentationml/2006/ole">
            <mc:AlternateContent xmlns:mc="http://schemas.openxmlformats.org/markup-compatibility/2006">
              <mc:Choice xmlns:v="urn:schemas-microsoft-com:vml" Requires="v">
                <p:oleObj name="Equation" r:id="rId3" imgW="558800" imgH="317500" progId="Equation.DSMT4">
                  <p:embed/>
                </p:oleObj>
              </mc:Choice>
              <mc:Fallback>
                <p:oleObj name="Equation" r:id="rId3" imgW="558800" imgH="317500" progId="Equation.DSMT4">
                  <p:embed/>
                  <p:pic>
                    <p:nvPicPr>
                      <p:cNvPr id="0" name=""/>
                      <p:cNvPicPr/>
                      <p:nvPr/>
                    </p:nvPicPr>
                    <p:blipFill>
                      <a:blip r:embed="rId4"/>
                      <a:stretch>
                        <a:fillRect/>
                      </a:stretch>
                    </p:blipFill>
                    <p:spPr>
                      <a:xfrm>
                        <a:off x="7681913" y="2615687"/>
                        <a:ext cx="839787" cy="477838"/>
                      </a:xfrm>
                      <a:prstGeom prst="rect">
                        <a:avLst/>
                      </a:prstGeom>
                    </p:spPr>
                  </p:pic>
                </p:oleObj>
              </mc:Fallback>
            </mc:AlternateContent>
          </a:graphicData>
        </a:graphic>
      </p:graphicFrame>
      <p:sp>
        <p:nvSpPr>
          <p:cNvPr id="7" name="Rectangle 6"/>
          <p:cNvSpPr/>
          <p:nvPr/>
        </p:nvSpPr>
        <p:spPr>
          <a:xfrm>
            <a:off x="5720598" y="2659601"/>
            <a:ext cx="3132682" cy="433924"/>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73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763158"/>
            <a:ext cx="4191000" cy="1143000"/>
          </a:xfrm>
        </p:spPr>
        <p:txBody>
          <a:bodyPr>
            <a:normAutofit/>
          </a:bodyPr>
          <a:lstStyle/>
          <a:p>
            <a:r>
              <a:rPr lang="en-US" sz="3100" dirty="0">
                <a:solidFill>
                  <a:srgbClr val="FF0000"/>
                </a:solidFill>
              </a:rPr>
              <a:t>Black-Scholes Model</a:t>
            </a:r>
            <a:br>
              <a:rPr lang="en-US" dirty="0">
                <a:solidFill>
                  <a:srgbClr val="FF0000"/>
                </a:solidFill>
              </a:rPr>
            </a:br>
            <a:r>
              <a:rPr lang="en-US" sz="1800" dirty="0">
                <a:solidFill>
                  <a:srgbClr val="0000FF"/>
                </a:solidFill>
              </a:rPr>
              <a:t>https://</a:t>
            </a:r>
            <a:r>
              <a:rPr lang="en-US" sz="1800" dirty="0" err="1">
                <a:solidFill>
                  <a:srgbClr val="0000FF"/>
                </a:solidFill>
              </a:rPr>
              <a:t>en.wikipedia.org</a:t>
            </a:r>
            <a:r>
              <a:rPr lang="en-US" sz="1800" dirty="0">
                <a:solidFill>
                  <a:srgbClr val="0000FF"/>
                </a:solidFill>
              </a:rPr>
              <a:t>/wiki/Black-</a:t>
            </a:r>
            <a:r>
              <a:rPr lang="en-US" sz="1800" dirty="0" err="1">
                <a:solidFill>
                  <a:srgbClr val="0000FF"/>
                </a:solidFill>
              </a:rPr>
              <a:t>Scholes_model</a:t>
            </a:r>
            <a:endParaRPr lang="en-US" sz="1800" dirty="0">
              <a:solidFill>
                <a:srgbClr val="0000FF"/>
              </a:solidFill>
            </a:endParaRPr>
          </a:p>
        </p:txBody>
      </p:sp>
      <p:sp>
        <p:nvSpPr>
          <p:cNvPr id="3" name="Content Placeholder 2"/>
          <p:cNvSpPr>
            <a:spLocks noGrp="1"/>
          </p:cNvSpPr>
          <p:nvPr>
            <p:ph sz="half" idx="1"/>
          </p:nvPr>
        </p:nvSpPr>
        <p:spPr>
          <a:xfrm>
            <a:off x="372268" y="698022"/>
            <a:ext cx="4038600" cy="5885675"/>
          </a:xfrm>
        </p:spPr>
        <p:txBody>
          <a:bodyPr>
            <a:noAutofit/>
          </a:bodyPr>
          <a:lstStyle/>
          <a:p>
            <a:r>
              <a:rPr lang="en-US" sz="1800" dirty="0"/>
              <a:t>The </a:t>
            </a:r>
            <a:r>
              <a:rPr lang="en-US" sz="1800" b="1" dirty="0"/>
              <a:t>Black–Scholes equation</a:t>
            </a:r>
            <a:r>
              <a:rPr lang="en-US" sz="1800" dirty="0"/>
              <a:t> is a </a:t>
            </a:r>
            <a:r>
              <a:rPr lang="en-US" sz="1800" b="1" dirty="0"/>
              <a:t>linear</a:t>
            </a:r>
            <a:r>
              <a:rPr lang="en-US" sz="1800" dirty="0"/>
              <a:t> partial differential equation, that describes the price of the option over time:</a:t>
            </a:r>
          </a:p>
          <a:p>
            <a:endParaRPr lang="en-US" sz="1800" dirty="0"/>
          </a:p>
          <a:p>
            <a:endParaRPr lang="en-US" sz="1800" dirty="0"/>
          </a:p>
          <a:p>
            <a:pPr marL="0" indent="0">
              <a:buNone/>
            </a:pPr>
            <a:endParaRPr lang="en-US" sz="1800" dirty="0"/>
          </a:p>
          <a:p>
            <a:r>
              <a:rPr lang="en-US" sz="1800" dirty="0"/>
              <a:t>The key financial insight behind the equation is that one can perfectly hedge the option by buying and selling the underlying asset in just the right way and consequently "eliminate risk".</a:t>
            </a:r>
          </a:p>
          <a:p>
            <a:r>
              <a:rPr lang="en-US" sz="1800" dirty="0"/>
              <a:t>This hedge, in turn, implies that there is only one right price for the option, as returned by the Black–Scholes formula (see the next section).</a:t>
            </a:r>
          </a:p>
          <a:p>
            <a:r>
              <a:rPr lang="en-US" sz="1800" b="1" dirty="0"/>
              <a:t>Note:  This implicitly assumes that only small changes in stock price occur!!</a:t>
            </a:r>
          </a:p>
          <a:p>
            <a:endParaRPr lang="en-US" sz="1800" dirty="0"/>
          </a:p>
        </p:txBody>
      </p:sp>
      <p:pic>
        <p:nvPicPr>
          <p:cNvPr id="6" name="Content Placeholder 5" descr="Stockpricesimulation.jpe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730" t="-314" r="9671" b="1193"/>
          <a:stretch/>
        </p:blipFill>
        <p:spPr>
          <a:xfrm>
            <a:off x="4638823" y="2322207"/>
            <a:ext cx="4266095" cy="3738271"/>
          </a:xfrm>
        </p:spPr>
      </p:pic>
      <p:pic>
        <p:nvPicPr>
          <p:cNvPr id="7" name="Picture 6" descr="Screen Shot 2017-02-16 at 9.12.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12" y="2014257"/>
            <a:ext cx="3289621" cy="573295"/>
          </a:xfrm>
          <a:prstGeom prst="rect">
            <a:avLst/>
          </a:prstGeom>
          <a:solidFill>
            <a:schemeClr val="accent1">
              <a:lumMod val="20000"/>
              <a:lumOff val="80000"/>
            </a:schemeClr>
          </a:solidFill>
        </p:spPr>
      </p:pic>
      <p:sp>
        <p:nvSpPr>
          <p:cNvPr id="4" name="TextBox 3"/>
          <p:cNvSpPr txBox="1"/>
          <p:nvPr/>
        </p:nvSpPr>
        <p:spPr>
          <a:xfrm>
            <a:off x="563731" y="311078"/>
            <a:ext cx="3708062" cy="369332"/>
          </a:xfrm>
          <a:prstGeom prst="rect">
            <a:avLst/>
          </a:prstGeom>
          <a:noFill/>
        </p:spPr>
        <p:txBody>
          <a:bodyPr wrap="square" rtlCol="0">
            <a:spAutoFit/>
          </a:bodyPr>
          <a:lstStyle/>
          <a:p>
            <a:pPr algn="ctr"/>
            <a:r>
              <a:rPr lang="en-US" dirty="0">
                <a:solidFill>
                  <a:srgbClr val="FF0000"/>
                </a:solidFill>
              </a:rPr>
              <a:t>What is the Black-Scholes Model?</a:t>
            </a:r>
          </a:p>
        </p:txBody>
      </p:sp>
      <p:sp>
        <p:nvSpPr>
          <p:cNvPr id="8" name="TextBox 7">
            <a:extLst>
              <a:ext uri="{FF2B5EF4-FFF2-40B4-BE49-F238E27FC236}">
                <a16:creationId xmlns:a16="http://schemas.microsoft.com/office/drawing/2014/main" id="{A7861D00-942C-1CA8-FD14-8FF40B3F3051}"/>
              </a:ext>
            </a:extLst>
          </p:cNvPr>
          <p:cNvSpPr txBox="1"/>
          <p:nvPr/>
        </p:nvSpPr>
        <p:spPr>
          <a:xfrm>
            <a:off x="957943" y="2014257"/>
            <a:ext cx="3102428" cy="573295"/>
          </a:xfrm>
          <a:prstGeom prst="rect">
            <a:avLst/>
          </a:prstGeom>
          <a:noFill/>
          <a:ln>
            <a:solidFill>
              <a:srgbClr val="FF0000"/>
            </a:solidFill>
          </a:ln>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03E6E8C-1050-46E6-C15E-1E1FB2FE838D}"/>
                  </a:ext>
                </a:extLst>
              </p:cNvPr>
              <p:cNvSpPr txBox="1"/>
              <p:nvPr/>
            </p:nvSpPr>
            <p:spPr>
              <a:xfrm>
                <a:off x="4544054" y="6060478"/>
                <a:ext cx="4360864" cy="523220"/>
              </a:xfrm>
              <a:prstGeom prst="rect">
                <a:avLst/>
              </a:prstGeom>
              <a:solidFill>
                <a:schemeClr val="accent1">
                  <a:lumMod val="20000"/>
                  <a:lumOff val="80000"/>
                </a:schemeClr>
              </a:solidFill>
            </p:spPr>
            <p:txBody>
              <a:bodyPr wrap="square" rtlCol="0">
                <a:spAutoFit/>
              </a:bodyPr>
              <a:lstStyle/>
              <a:p>
                <a:pPr algn="ctr"/>
                <a:r>
                  <a:rPr lang="en-US" sz="1400" dirty="0"/>
                  <a:t>Note:  </a:t>
                </a:r>
                <a:r>
                  <a:rPr lang="en-US" sz="1400" i="1" dirty="0">
                    <a:latin typeface="Times New Roman" panose="02020603050405020304" pitchFamily="18" charset="0"/>
                    <a:cs typeface="Times New Roman" panose="02020603050405020304" pitchFamily="18" charset="0"/>
                  </a:rPr>
                  <a:t>r</a:t>
                </a:r>
                <a:r>
                  <a:rPr lang="en-US" sz="1400" dirty="0"/>
                  <a:t> is a risk-free rate of return, </a:t>
                </a:r>
                <a:r>
                  <a:rPr lang="en-US" sz="1400" i="1" dirty="0">
                    <a:latin typeface="Times New Roman" panose="02020603050405020304" pitchFamily="18" charset="0"/>
                    <a:cs typeface="Times New Roman" panose="02020603050405020304" pitchFamily="18" charset="0"/>
                  </a:rPr>
                  <a:t>V</a:t>
                </a:r>
                <a:r>
                  <a:rPr lang="en-US" sz="1400" dirty="0"/>
                  <a:t> is the value (cost) of the option, </a:t>
                </a:r>
                <a:r>
                  <a:rPr lang="en-US" sz="1400" i="1" dirty="0">
                    <a:latin typeface="Times New Roman" panose="02020603050405020304" pitchFamily="18" charset="0"/>
                    <a:cs typeface="Times New Roman" panose="02020603050405020304" pitchFamily="18" charset="0"/>
                  </a:rPr>
                  <a:t>S</a:t>
                </a:r>
                <a:r>
                  <a:rPr lang="en-US" sz="1400" dirty="0"/>
                  <a:t> is the spot stock price,  </a:t>
                </a:r>
                <a14:m>
                  <m:oMath xmlns:m="http://schemas.openxmlformats.org/officeDocument/2006/math">
                    <m:r>
                      <a:rPr lang="en-US" sz="1400" i="1" smtClean="0">
                        <a:latin typeface="Cambria Math" panose="02040503050406030204" pitchFamily="18" charset="0"/>
                        <a:ea typeface="Cambria Math" panose="02040503050406030204" pitchFamily="18" charset="0"/>
                      </a:rPr>
                      <m:t>𝜎</m:t>
                    </m:r>
                  </m:oMath>
                </a14:m>
                <a:r>
                  <a:rPr lang="en-US" sz="1400" dirty="0"/>
                  <a:t> is volatility </a:t>
                </a:r>
              </a:p>
            </p:txBody>
          </p:sp>
        </mc:Choice>
        <mc:Fallback>
          <p:sp>
            <p:nvSpPr>
              <p:cNvPr id="9" name="TextBox 8">
                <a:extLst>
                  <a:ext uri="{FF2B5EF4-FFF2-40B4-BE49-F238E27FC236}">
                    <a16:creationId xmlns:a16="http://schemas.microsoft.com/office/drawing/2014/main" id="{103E6E8C-1050-46E6-C15E-1E1FB2FE838D}"/>
                  </a:ext>
                </a:extLst>
              </p:cNvPr>
              <p:cNvSpPr txBox="1">
                <a:spLocks noRot="1" noChangeAspect="1" noMove="1" noResize="1" noEditPoints="1" noAdjustHandles="1" noChangeArrowheads="1" noChangeShapeType="1" noTextEdit="1"/>
              </p:cNvSpPr>
              <p:nvPr/>
            </p:nvSpPr>
            <p:spPr>
              <a:xfrm>
                <a:off x="4544054" y="6060478"/>
                <a:ext cx="4360864" cy="523220"/>
              </a:xfrm>
              <a:prstGeom prst="rect">
                <a:avLst/>
              </a:prstGeom>
              <a:blipFill>
                <a:blip r:embed="rId4"/>
                <a:stretch>
                  <a:fillRect t="-4762" r="-1159" b="-11905"/>
                </a:stretch>
              </a:blipFill>
            </p:spPr>
            <p:txBody>
              <a:bodyPr/>
              <a:lstStyle/>
              <a:p>
                <a:r>
                  <a:rPr lang="en-US">
                    <a:noFill/>
                  </a:rPr>
                  <a:t> </a:t>
                </a:r>
              </a:p>
            </p:txBody>
          </p:sp>
        </mc:Fallback>
      </mc:AlternateContent>
    </p:spTree>
    <p:extLst>
      <p:ext uri="{BB962C8B-B14F-4D97-AF65-F5344CB8AC3E}">
        <p14:creationId xmlns:p14="http://schemas.microsoft.com/office/powerpoint/2010/main" val="323863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0000"/>
                </a:solidFill>
              </a:rPr>
              <a:t>Black-Scholes Model: Assumptions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Scholes_model</a:t>
            </a:r>
            <a:endParaRPr lang="en-US" sz="2700" dirty="0">
              <a:solidFill>
                <a:srgbClr val="0000FF"/>
              </a:solidFill>
            </a:endParaRPr>
          </a:p>
        </p:txBody>
      </p:sp>
      <p:sp>
        <p:nvSpPr>
          <p:cNvPr id="4" name="Content Placeholder 3"/>
          <p:cNvSpPr>
            <a:spLocks noGrp="1"/>
          </p:cNvSpPr>
          <p:nvPr>
            <p:ph idx="1"/>
          </p:nvPr>
        </p:nvSpPr>
        <p:spPr/>
        <p:txBody>
          <a:bodyPr>
            <a:normAutofit/>
          </a:bodyPr>
          <a:lstStyle/>
          <a:p>
            <a:pPr marL="0" indent="0">
              <a:buNone/>
            </a:pPr>
            <a:r>
              <a:rPr lang="en-US" sz="2000" dirty="0"/>
              <a:t>The Black–Scholes model assumes that the market consists of at least one risky asset, usually called the stock, and one riskless asset, usually called the money market, cash, or bond.</a:t>
            </a:r>
          </a:p>
          <a:p>
            <a:pPr marL="0" indent="0">
              <a:buNone/>
            </a:pPr>
            <a:endParaRPr lang="en-US" sz="2000" dirty="0"/>
          </a:p>
          <a:p>
            <a:pPr marL="0" indent="0">
              <a:buNone/>
            </a:pPr>
            <a:r>
              <a:rPr lang="en-US" sz="2000" b="1" dirty="0"/>
              <a:t>Assumptions on the assets:</a:t>
            </a:r>
          </a:p>
          <a:p>
            <a:pPr marL="573088">
              <a:spcBef>
                <a:spcPts val="1080"/>
              </a:spcBef>
            </a:pPr>
            <a:r>
              <a:rPr lang="en-US" sz="2000" dirty="0"/>
              <a:t>(</a:t>
            </a:r>
            <a:r>
              <a:rPr lang="en-US" sz="2000" dirty="0">
                <a:solidFill>
                  <a:srgbClr val="041CFF"/>
                </a:solidFill>
              </a:rPr>
              <a:t>Riskless rate</a:t>
            </a:r>
            <a:r>
              <a:rPr lang="en-US" sz="2000" dirty="0"/>
              <a:t>) The rate of return on the riskless asset is constant and thus called the risk-free interest rate.</a:t>
            </a:r>
          </a:p>
          <a:p>
            <a:pPr marL="573088">
              <a:spcBef>
                <a:spcPts val="1080"/>
              </a:spcBef>
            </a:pPr>
            <a:r>
              <a:rPr lang="en-US" sz="2000" dirty="0"/>
              <a:t>(</a:t>
            </a:r>
            <a:r>
              <a:rPr lang="en-US" sz="2000" dirty="0">
                <a:solidFill>
                  <a:srgbClr val="041CFF"/>
                </a:solidFill>
              </a:rPr>
              <a:t>Random walk</a:t>
            </a:r>
            <a:r>
              <a:rPr lang="en-US" sz="2000" dirty="0"/>
              <a:t>) The instantaneous log return of stock price is an infinitesimal random walk with drift, a geometric Brownian motion, and we will assume its drift and volatility are constant (see next slide)</a:t>
            </a:r>
          </a:p>
          <a:p>
            <a:pPr marL="573088">
              <a:spcBef>
                <a:spcPts val="1080"/>
              </a:spcBef>
            </a:pPr>
            <a:r>
              <a:rPr lang="en-US" sz="2000" dirty="0"/>
              <a:t>The stock does not pay a </a:t>
            </a:r>
            <a:r>
              <a:rPr lang="en-US" sz="2000" dirty="0">
                <a:solidFill>
                  <a:srgbClr val="041CFF"/>
                </a:solidFill>
              </a:rPr>
              <a:t>dividend</a:t>
            </a:r>
            <a:r>
              <a:rPr lang="en-US" sz="2000" dirty="0"/>
              <a:t>.</a:t>
            </a:r>
          </a:p>
          <a:p>
            <a:endParaRPr lang="en-US" sz="2000" dirty="0"/>
          </a:p>
        </p:txBody>
      </p:sp>
    </p:spTree>
    <p:extLst>
      <p:ext uri="{BB962C8B-B14F-4D97-AF65-F5344CB8AC3E}">
        <p14:creationId xmlns:p14="http://schemas.microsoft.com/office/powerpoint/2010/main" val="360789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Definitions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Scholes_mode</a:t>
            </a:r>
            <a:endParaRPr lang="en-US" dirty="0"/>
          </a:p>
        </p:txBody>
      </p:sp>
      <p:pic>
        <p:nvPicPr>
          <p:cNvPr id="6" name="Picture 5" descr="Screen Shot 2017-02-16 at 9.33.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4212"/>
            <a:ext cx="8991600" cy="3835400"/>
          </a:xfrm>
          <a:prstGeom prst="rect">
            <a:avLst/>
          </a:prstGeom>
        </p:spPr>
      </p:pic>
    </p:spTree>
    <p:extLst>
      <p:ext uri="{BB962C8B-B14F-4D97-AF65-F5344CB8AC3E}">
        <p14:creationId xmlns:p14="http://schemas.microsoft.com/office/powerpoint/2010/main" val="408858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7205" y="1021193"/>
            <a:ext cx="8486076" cy="5144862"/>
            <a:chOff x="367205" y="1422865"/>
            <a:chExt cx="8486076" cy="5144862"/>
          </a:xfrm>
        </p:grpSpPr>
        <p:grpSp>
          <p:nvGrpSpPr>
            <p:cNvPr id="10" name="Group 9"/>
            <p:cNvGrpSpPr/>
            <p:nvPr/>
          </p:nvGrpSpPr>
          <p:grpSpPr>
            <a:xfrm>
              <a:off x="367205" y="1514659"/>
              <a:ext cx="8486076" cy="5053068"/>
              <a:chOff x="367205" y="1514659"/>
              <a:chExt cx="8486076" cy="5053068"/>
            </a:xfrm>
          </p:grpSpPr>
          <p:pic>
            <p:nvPicPr>
              <p:cNvPr id="8" name="Picture 7" descr="Screen Shot 2017-02-16 at 9.03.13 AM.pn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9578"/>
              <a:stretch/>
            </p:blipFill>
            <p:spPr>
              <a:xfrm>
                <a:off x="367205" y="1866547"/>
                <a:ext cx="8486076" cy="4701180"/>
              </a:xfrm>
              <a:prstGeom prst="rect">
                <a:avLst/>
              </a:prstGeom>
              <a:noFill/>
              <a:ln>
                <a:noFill/>
              </a:ln>
            </p:spPr>
          </p:pic>
          <p:sp>
            <p:nvSpPr>
              <p:cNvPr id="9" name="Rectangle 8"/>
              <p:cNvSpPr/>
              <p:nvPr/>
            </p:nvSpPr>
            <p:spPr>
              <a:xfrm>
                <a:off x="3779204" y="1514659"/>
                <a:ext cx="914400" cy="3518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457200" y="1422865"/>
              <a:ext cx="3222653" cy="443682"/>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dirty="0">
                <a:solidFill>
                  <a:srgbClr val="FF0000"/>
                </a:solidFill>
              </a:rPr>
              <a:t>Aside: Geometric Brownian Motion</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/wiki/It%C3%B4's_lemma</a:t>
            </a:r>
          </a:p>
        </p:txBody>
      </p:sp>
      <p:sp>
        <p:nvSpPr>
          <p:cNvPr id="3" name="TextBox 2">
            <a:extLst>
              <a:ext uri="{FF2B5EF4-FFF2-40B4-BE49-F238E27FC236}">
                <a16:creationId xmlns:a16="http://schemas.microsoft.com/office/drawing/2014/main" id="{A842BFCE-9B5B-9B41-A000-B29FCB903891}"/>
              </a:ext>
            </a:extLst>
          </p:cNvPr>
          <p:cNvSpPr txBox="1"/>
          <p:nvPr/>
        </p:nvSpPr>
        <p:spPr>
          <a:xfrm>
            <a:off x="5242561" y="2603862"/>
            <a:ext cx="2847703" cy="738664"/>
          </a:xfrm>
          <a:prstGeom prst="rect">
            <a:avLst/>
          </a:prstGeom>
          <a:noFill/>
        </p:spPr>
        <p:txBody>
          <a:bodyPr wrap="square" rtlCol="0">
            <a:spAutoFit/>
          </a:bodyPr>
          <a:lstStyle/>
          <a:p>
            <a:r>
              <a:rPr lang="en-US" sz="1400" dirty="0">
                <a:solidFill>
                  <a:srgbClr val="C00000"/>
                </a:solidFill>
              </a:rPr>
              <a:t>Note:  </a:t>
            </a:r>
            <a:r>
              <a:rPr lang="en-US" sz="1400" i="1" dirty="0">
                <a:solidFill>
                  <a:srgbClr val="C00000"/>
                </a:solidFill>
              </a:rPr>
              <a:t>f</a:t>
            </a:r>
            <a:r>
              <a:rPr lang="en-US" sz="1400" dirty="0">
                <a:solidFill>
                  <a:srgbClr val="C00000"/>
                </a:solidFill>
              </a:rPr>
              <a:t> is an implicit function of </a:t>
            </a:r>
            <a:r>
              <a:rPr lang="en-US" sz="1400" i="1" dirty="0">
                <a:solidFill>
                  <a:srgbClr val="C00000"/>
                </a:solidFill>
              </a:rPr>
              <a:t>t</a:t>
            </a:r>
            <a:r>
              <a:rPr lang="en-US" sz="1400" dirty="0">
                <a:solidFill>
                  <a:srgbClr val="C00000"/>
                </a:solidFill>
              </a:rPr>
              <a:t> only.  So partial derivative of </a:t>
            </a:r>
            <a:r>
              <a:rPr lang="en-US" sz="1400" i="1" dirty="0">
                <a:solidFill>
                  <a:srgbClr val="C00000"/>
                </a:solidFill>
              </a:rPr>
              <a:t>f</a:t>
            </a:r>
            <a:r>
              <a:rPr lang="en-US" sz="1400" dirty="0">
                <a:solidFill>
                  <a:srgbClr val="C00000"/>
                </a:solidFill>
              </a:rPr>
              <a:t> with respect to </a:t>
            </a:r>
            <a:r>
              <a:rPr lang="en-US" sz="1400" i="1" dirty="0">
                <a:solidFill>
                  <a:srgbClr val="C00000"/>
                </a:solidFill>
              </a:rPr>
              <a:t>t</a:t>
            </a:r>
            <a:r>
              <a:rPr lang="en-US" sz="1400" dirty="0">
                <a:solidFill>
                  <a:srgbClr val="C00000"/>
                </a:solidFill>
              </a:rPr>
              <a:t> is zero in </a:t>
            </a:r>
            <a:r>
              <a:rPr lang="en-US" sz="1400" dirty="0" err="1">
                <a:solidFill>
                  <a:srgbClr val="FF0000"/>
                </a:solidFill>
              </a:rPr>
              <a:t>Itô's</a:t>
            </a:r>
            <a:r>
              <a:rPr lang="en-US" sz="1400" dirty="0">
                <a:solidFill>
                  <a:srgbClr val="C00000"/>
                </a:solidFill>
              </a:rPr>
              <a:t> lemma..</a:t>
            </a:r>
          </a:p>
        </p:txBody>
      </p:sp>
    </p:spTree>
    <p:extLst>
      <p:ext uri="{BB962C8B-B14F-4D97-AF65-F5344CB8AC3E}">
        <p14:creationId xmlns:p14="http://schemas.microsoft.com/office/powerpoint/2010/main" val="1048733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FF0000"/>
                </a:solidFill>
              </a:rPr>
              <a:t>Black-Scholes Model: Assumptions</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Scholes_model</a:t>
            </a:r>
            <a:endParaRPr lang="en-US" sz="2700" dirty="0">
              <a:solidFill>
                <a:srgbClr val="0000FF"/>
              </a:solidFill>
            </a:endParaRPr>
          </a:p>
        </p:txBody>
      </p:sp>
      <p:sp>
        <p:nvSpPr>
          <p:cNvPr id="4" name="Content Placeholder 3"/>
          <p:cNvSpPr>
            <a:spLocks noGrp="1"/>
          </p:cNvSpPr>
          <p:nvPr>
            <p:ph idx="1"/>
          </p:nvPr>
        </p:nvSpPr>
        <p:spPr/>
        <p:txBody>
          <a:bodyPr>
            <a:normAutofit/>
          </a:bodyPr>
          <a:lstStyle/>
          <a:p>
            <a:pPr marL="0" indent="0">
              <a:buNone/>
            </a:pPr>
            <a:r>
              <a:rPr lang="en-US" sz="2000" b="1" dirty="0"/>
              <a:t>Assumptions on the markets:</a:t>
            </a:r>
          </a:p>
          <a:p>
            <a:pPr marL="0" indent="0">
              <a:buNone/>
            </a:pPr>
            <a:endParaRPr lang="en-US" sz="2000" b="1" dirty="0"/>
          </a:p>
          <a:p>
            <a:pPr marL="573088"/>
            <a:r>
              <a:rPr lang="en-US" sz="2000" dirty="0"/>
              <a:t>There is no arbitrage opportunity (i.e., there is no way to make a riskless profit).</a:t>
            </a:r>
          </a:p>
          <a:p>
            <a:pPr marL="573088"/>
            <a:r>
              <a:rPr lang="en-US" sz="2000" dirty="0"/>
              <a:t>It is possible to borrow and lend any amount, even fractional, of cash at the riskless rate.</a:t>
            </a:r>
          </a:p>
          <a:p>
            <a:pPr marL="573088"/>
            <a:r>
              <a:rPr lang="en-US" sz="2000" dirty="0"/>
              <a:t>It is possible to buy and sell any amount, even fractional, of the stock (this includes short</a:t>
            </a:r>
            <a:r>
              <a:rPr lang="en-US" sz="2000" dirty="0">
                <a:hlinkClick r:id="rId2" tooltip="Short selling"/>
              </a:rPr>
              <a:t> </a:t>
            </a:r>
            <a:r>
              <a:rPr lang="en-US" sz="2000" dirty="0"/>
              <a:t>selling).</a:t>
            </a:r>
          </a:p>
          <a:p>
            <a:pPr marL="573088"/>
            <a:r>
              <a:rPr lang="en-US" sz="2000" dirty="0"/>
              <a:t>The above transactions do not incur any fees or costs (i.e., frictionless market).</a:t>
            </a:r>
          </a:p>
          <a:p>
            <a:endParaRPr lang="en-US" sz="2000" dirty="0"/>
          </a:p>
        </p:txBody>
      </p:sp>
      <p:sp>
        <p:nvSpPr>
          <p:cNvPr id="2" name="Rectangle 1"/>
          <p:cNvSpPr/>
          <p:nvPr/>
        </p:nvSpPr>
        <p:spPr>
          <a:xfrm>
            <a:off x="662156" y="2355657"/>
            <a:ext cx="8024644" cy="651333"/>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39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Black-Scholes Model</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/wiki/Black-</a:t>
            </a:r>
            <a:r>
              <a:rPr lang="en-US" sz="2200" dirty="0" err="1">
                <a:solidFill>
                  <a:srgbClr val="0000FF"/>
                </a:solidFill>
              </a:rPr>
              <a:t>Scholes_model</a:t>
            </a:r>
            <a:endParaRPr lang="en-US" sz="2200" dirty="0">
              <a:solidFill>
                <a:srgbClr val="0000FF"/>
              </a:solidFill>
            </a:endParaRPr>
          </a:p>
        </p:txBody>
      </p:sp>
      <p:sp>
        <p:nvSpPr>
          <p:cNvPr id="3" name="Content Placeholder 2"/>
          <p:cNvSpPr>
            <a:spLocks noGrp="1"/>
          </p:cNvSpPr>
          <p:nvPr>
            <p:ph idx="1"/>
          </p:nvPr>
        </p:nvSpPr>
        <p:spPr/>
        <p:txBody>
          <a:bodyPr>
            <a:normAutofit/>
          </a:bodyPr>
          <a:lstStyle/>
          <a:p>
            <a:r>
              <a:rPr lang="en-US" sz="2000" dirty="0"/>
              <a:t>With these assumptions, suppose there is a derivative security also trading in this market. </a:t>
            </a:r>
          </a:p>
          <a:p>
            <a:r>
              <a:rPr lang="en-US" sz="2000" dirty="0"/>
              <a:t>We specify that this security will have a certain payoff at a specified date in the future, depending on the value(s) taken by the stock up to that date. </a:t>
            </a:r>
          </a:p>
          <a:p>
            <a:r>
              <a:rPr lang="en-US" sz="2000" dirty="0"/>
              <a:t>For the special case of a European call or put option, Black and Scholes showed that "it is possible to create a hedged position, consisting of a long position in the stock and a short position in the option, whose value will not depend on the price of the stock”.</a:t>
            </a:r>
          </a:p>
          <a:p>
            <a:r>
              <a:rPr lang="en-US" sz="2000" dirty="0"/>
              <a:t>Their dynamic hedging strategy led to a partial differential equation which governed the price of the option. </a:t>
            </a:r>
          </a:p>
          <a:p>
            <a:r>
              <a:rPr lang="en-US" sz="2000" dirty="0"/>
              <a:t>Its solution is given by the Black–Scholes formula.</a:t>
            </a:r>
          </a:p>
        </p:txBody>
      </p:sp>
    </p:spTree>
    <p:extLst>
      <p:ext uri="{BB962C8B-B14F-4D97-AF65-F5344CB8AC3E}">
        <p14:creationId xmlns:p14="http://schemas.microsoft.com/office/powerpoint/2010/main" val="77526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Black-Scholes Equation: Derivation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Scholes_equation</a:t>
            </a:r>
            <a:endParaRPr lang="en-US" sz="2700" dirty="0">
              <a:solidFill>
                <a:srgbClr val="0000FF"/>
              </a:solidFill>
            </a:endParaRPr>
          </a:p>
        </p:txBody>
      </p:sp>
      <p:sp>
        <p:nvSpPr>
          <p:cNvPr id="6" name="Content Placeholder 5"/>
          <p:cNvSpPr>
            <a:spLocks noGrp="1"/>
          </p:cNvSpPr>
          <p:nvPr>
            <p:ph idx="1"/>
          </p:nvPr>
        </p:nvSpPr>
        <p:spPr/>
        <p:txBody>
          <a:bodyPr>
            <a:normAutofit/>
          </a:bodyPr>
          <a:lstStyle/>
          <a:p>
            <a:r>
              <a:rPr lang="en-US" sz="2000" dirty="0"/>
              <a:t>The following derivation is given in Hull's </a:t>
            </a:r>
            <a:r>
              <a:rPr lang="en-US" sz="2000" i="1" dirty="0"/>
              <a:t>Options, Futures, and Other Derivatives</a:t>
            </a:r>
            <a:r>
              <a:rPr lang="en-US" sz="2000" dirty="0"/>
              <a:t>.</a:t>
            </a:r>
          </a:p>
          <a:p>
            <a:r>
              <a:rPr lang="en-US" sz="2000" dirty="0"/>
              <a:t>That, in turn, is based on the classic argument in the original Black–Scholes paper.</a:t>
            </a:r>
          </a:p>
          <a:p>
            <a:r>
              <a:rPr lang="en-US" sz="2000" dirty="0"/>
              <a:t>It is assumed that the value of the underlying stock follows a geometric Brownian motion:</a:t>
            </a:r>
          </a:p>
          <a:p>
            <a:endParaRPr lang="en-US" sz="2000" dirty="0"/>
          </a:p>
          <a:p>
            <a:endParaRPr lang="en-US" sz="2000" dirty="0"/>
          </a:p>
          <a:p>
            <a:endParaRPr lang="en-US" sz="2000" dirty="0"/>
          </a:p>
          <a:p>
            <a:r>
              <a:rPr lang="en-US" sz="2000" dirty="0"/>
              <a:t>where </a:t>
            </a:r>
            <a:r>
              <a:rPr lang="en-US" sz="2000" i="1" dirty="0"/>
              <a:t>W</a:t>
            </a:r>
            <a:r>
              <a:rPr lang="en-US" sz="2000" dirty="0"/>
              <a:t> is a stochastic variable (Brownian motion). </a:t>
            </a:r>
          </a:p>
          <a:p>
            <a:r>
              <a:rPr lang="en-US" sz="2000" dirty="0"/>
              <a:t>Note that </a:t>
            </a:r>
            <a:r>
              <a:rPr lang="en-US" sz="2000" i="1" dirty="0"/>
              <a:t>W</a:t>
            </a:r>
            <a:r>
              <a:rPr lang="en-US" sz="2000" dirty="0"/>
              <a:t>, and consequently its infinitesimal increment </a:t>
            </a:r>
            <a:r>
              <a:rPr lang="en-US" sz="2000" i="1" dirty="0" err="1"/>
              <a:t>dW</a:t>
            </a:r>
            <a:r>
              <a:rPr lang="en-US" sz="2000" dirty="0"/>
              <a:t>, represents the only source of uncertainty in the price history of the stock</a:t>
            </a:r>
          </a:p>
          <a:p>
            <a:pPr marL="0" indent="0">
              <a:buNone/>
            </a:pPr>
            <a:endParaRPr lang="en-US" sz="2000" dirty="0"/>
          </a:p>
          <a:p>
            <a:pPr marL="0" indent="0">
              <a:buNone/>
            </a:pPr>
            <a:endParaRPr lang="en-US" sz="2000" dirty="0"/>
          </a:p>
          <a:p>
            <a:endParaRPr lang="en-US" sz="2000" dirty="0"/>
          </a:p>
        </p:txBody>
      </p:sp>
      <p:pic>
        <p:nvPicPr>
          <p:cNvPr id="7" name="Picture 6" descr="Screen Shot 2017-02-16 at 9.43.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196" y="3634732"/>
            <a:ext cx="2587238" cy="788792"/>
          </a:xfrm>
          <a:prstGeom prst="rect">
            <a:avLst/>
          </a:prstGeom>
        </p:spPr>
      </p:pic>
      <p:sp>
        <p:nvSpPr>
          <p:cNvPr id="2" name="TextBox 1"/>
          <p:cNvSpPr txBox="1"/>
          <p:nvPr/>
        </p:nvSpPr>
        <p:spPr>
          <a:xfrm>
            <a:off x="5146324" y="3776891"/>
            <a:ext cx="3331841" cy="369332"/>
          </a:xfrm>
          <a:prstGeom prst="rect">
            <a:avLst/>
          </a:prstGeom>
          <a:noFill/>
        </p:spPr>
        <p:txBody>
          <a:bodyPr wrap="none" rtlCol="0">
            <a:spAutoFit/>
          </a:bodyPr>
          <a:lstStyle/>
          <a:p>
            <a:pPr algn="ctr"/>
            <a:r>
              <a:rPr lang="en-US" dirty="0">
                <a:solidFill>
                  <a:srgbClr val="FF0000"/>
                </a:solidFill>
              </a:rPr>
              <a:t>(Note that </a:t>
            </a:r>
            <a:r>
              <a:rPr lang="en-US" i="1" dirty="0" err="1">
                <a:solidFill>
                  <a:srgbClr val="FF0000"/>
                </a:solidFill>
              </a:rPr>
              <a:t>dW</a:t>
            </a:r>
            <a:r>
              <a:rPr lang="en-US" dirty="0">
                <a:solidFill>
                  <a:srgbClr val="FF0000"/>
                </a:solidFill>
              </a:rPr>
              <a:t> = </a:t>
            </a:r>
            <a:r>
              <a:rPr lang="en-US" i="1" dirty="0" err="1">
                <a:solidFill>
                  <a:srgbClr val="FF0000"/>
                </a:solidFill>
              </a:rPr>
              <a:t>dB</a:t>
            </a:r>
            <a:r>
              <a:rPr lang="en-US" i="1" baseline="-25000" dirty="0" err="1">
                <a:solidFill>
                  <a:srgbClr val="FF0000"/>
                </a:solidFill>
              </a:rPr>
              <a:t>t</a:t>
            </a:r>
            <a:r>
              <a:rPr lang="en-US" dirty="0">
                <a:solidFill>
                  <a:srgbClr val="FF0000"/>
                </a:solidFill>
              </a:rPr>
              <a:t> from before)</a:t>
            </a:r>
            <a:endParaRPr lang="en-US" i="1" baseline="-25000" dirty="0">
              <a:solidFill>
                <a:srgbClr val="FF0000"/>
              </a:solidFill>
            </a:endParaRPr>
          </a:p>
        </p:txBody>
      </p:sp>
    </p:spTree>
    <p:extLst>
      <p:ext uri="{BB962C8B-B14F-4D97-AF65-F5344CB8AC3E}">
        <p14:creationId xmlns:p14="http://schemas.microsoft.com/office/powerpoint/2010/main" val="84432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1648"/>
            <a:ext cx="8229600" cy="1143000"/>
          </a:xfrm>
        </p:spPr>
        <p:txBody>
          <a:bodyPr>
            <a:normAutofit fontScale="90000"/>
          </a:bodyPr>
          <a:lstStyle/>
          <a:p>
            <a:r>
              <a:rPr lang="en-US" dirty="0">
                <a:solidFill>
                  <a:srgbClr val="FF0000"/>
                </a:solidFill>
              </a:rPr>
              <a:t>Black-Scholes Equation: Derivation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Scholes_equation</a:t>
            </a:r>
            <a:endParaRPr lang="en-US" sz="2700" dirty="0">
              <a:solidFill>
                <a:srgbClr val="0000FF"/>
              </a:solidFill>
            </a:endParaRPr>
          </a:p>
        </p:txBody>
      </p:sp>
      <p:pic>
        <p:nvPicPr>
          <p:cNvPr id="3" name="Picture 2" descr="Screen Shot 2017-02-16 at 9.45.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11" y="1281130"/>
            <a:ext cx="7476238" cy="5576870"/>
          </a:xfrm>
          <a:prstGeom prst="rect">
            <a:avLst/>
          </a:prstGeom>
        </p:spPr>
      </p:pic>
      <p:sp>
        <p:nvSpPr>
          <p:cNvPr id="4" name="TextBox 3"/>
          <p:cNvSpPr txBox="1"/>
          <p:nvPr/>
        </p:nvSpPr>
        <p:spPr>
          <a:xfrm>
            <a:off x="5156290" y="4406255"/>
            <a:ext cx="3044813" cy="646331"/>
          </a:xfrm>
          <a:prstGeom prst="rect">
            <a:avLst/>
          </a:prstGeom>
          <a:noFill/>
          <a:ln>
            <a:solidFill>
              <a:srgbClr val="0000FF"/>
            </a:solidFill>
          </a:ln>
        </p:spPr>
        <p:txBody>
          <a:bodyPr wrap="square" rtlCol="0">
            <a:spAutoFit/>
          </a:bodyPr>
          <a:lstStyle/>
          <a:p>
            <a:r>
              <a:rPr lang="en-US" dirty="0">
                <a:solidFill>
                  <a:srgbClr val="800000"/>
                </a:solidFill>
              </a:rPr>
              <a:t>This is the delta hedge we discussed earlier</a:t>
            </a:r>
          </a:p>
        </p:txBody>
      </p:sp>
    </p:spTree>
    <p:extLst>
      <p:ext uri="{BB962C8B-B14F-4D97-AF65-F5344CB8AC3E}">
        <p14:creationId xmlns:p14="http://schemas.microsoft.com/office/powerpoint/2010/main" val="336299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Delta Hedge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
        <p:nvSpPr>
          <p:cNvPr id="3" name="Content Placeholder 2"/>
          <p:cNvSpPr>
            <a:spLocks noGrp="1"/>
          </p:cNvSpPr>
          <p:nvPr>
            <p:ph idx="1"/>
          </p:nvPr>
        </p:nvSpPr>
        <p:spPr/>
        <p:txBody>
          <a:bodyPr>
            <a:normAutofit/>
          </a:bodyPr>
          <a:lstStyle/>
          <a:p>
            <a:r>
              <a:rPr lang="en-US" sz="2000" dirty="0"/>
              <a:t>In finance, </a:t>
            </a:r>
            <a:r>
              <a:rPr lang="en-US" sz="2000" b="1" dirty="0"/>
              <a:t>delta neutral </a:t>
            </a:r>
            <a:r>
              <a:rPr lang="en-US" sz="2000" dirty="0"/>
              <a:t>describes a portfolio of related financial securities, in which the </a:t>
            </a:r>
            <a:r>
              <a:rPr lang="en-US" sz="2000" dirty="0">
                <a:solidFill>
                  <a:srgbClr val="041CFF"/>
                </a:solidFill>
              </a:rPr>
              <a:t>portfolio value remains unchanged when small changes occur in the value of the underlying security</a:t>
            </a:r>
            <a:r>
              <a:rPr lang="en-US" sz="2000" dirty="0"/>
              <a:t>. </a:t>
            </a:r>
          </a:p>
          <a:p>
            <a:r>
              <a:rPr lang="en-US" sz="2000" dirty="0"/>
              <a:t>Such a portfolio typically contains options and their corresponding underlying securities such that </a:t>
            </a:r>
            <a:r>
              <a:rPr lang="en-US" sz="2000" dirty="0">
                <a:solidFill>
                  <a:srgbClr val="041CFF"/>
                </a:solidFill>
              </a:rPr>
              <a:t>positive and negative delta components offset</a:t>
            </a:r>
            <a:r>
              <a:rPr lang="en-US" sz="2000" dirty="0"/>
              <a:t>, resulting in the portfolio's value being relatively insensitive to changes in the value of the underlying security.</a:t>
            </a:r>
          </a:p>
          <a:p>
            <a:r>
              <a:rPr lang="en-US" sz="2000" dirty="0"/>
              <a:t>A related term, </a:t>
            </a:r>
            <a:r>
              <a:rPr lang="en-US" sz="2000" b="1" dirty="0"/>
              <a:t>delta hedging </a:t>
            </a:r>
            <a:r>
              <a:rPr lang="en-US" sz="2000" dirty="0"/>
              <a:t>is the process of setting or keeping the delta of a portfolio as close to zero as possible. </a:t>
            </a:r>
          </a:p>
          <a:p>
            <a:r>
              <a:rPr lang="en-US" sz="2000" dirty="0"/>
              <a:t>In practice, maintaining a zero delta is very complex because there are risks associated with re-hedging on large movements in the underlying stock's price, and research indicates portfolios tend to have lower cash flows if re-hedged too frequently.</a:t>
            </a:r>
          </a:p>
          <a:p>
            <a:endParaRPr lang="en-US" sz="2000" dirty="0"/>
          </a:p>
        </p:txBody>
      </p:sp>
    </p:spTree>
    <p:extLst>
      <p:ext uri="{BB962C8B-B14F-4D97-AF65-F5344CB8AC3E}">
        <p14:creationId xmlns:p14="http://schemas.microsoft.com/office/powerpoint/2010/main" val="328199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2-16 at 9.47.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019" y="1501388"/>
            <a:ext cx="6986619" cy="5218920"/>
          </a:xfrm>
          <a:prstGeom prst="rect">
            <a:avLst/>
          </a:prstGeom>
        </p:spPr>
      </p:pic>
      <p:sp>
        <p:nvSpPr>
          <p:cNvPr id="5" name="Title 4"/>
          <p:cNvSpPr>
            <a:spLocks noGrp="1"/>
          </p:cNvSpPr>
          <p:nvPr>
            <p:ph type="title"/>
          </p:nvPr>
        </p:nvSpPr>
        <p:spPr/>
        <p:txBody>
          <a:bodyPr>
            <a:normAutofit fontScale="90000"/>
          </a:bodyPr>
          <a:lstStyle/>
          <a:p>
            <a:r>
              <a:rPr lang="en-US" dirty="0">
                <a:solidFill>
                  <a:srgbClr val="FF0000"/>
                </a:solidFill>
              </a:rPr>
              <a:t>Black-Scholes Equation: Derivation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Scholes_equation</a:t>
            </a:r>
            <a:endParaRPr lang="en-US" sz="2700" dirty="0">
              <a:solidFill>
                <a:srgbClr val="0000FF"/>
              </a:solidFill>
            </a:endParaRPr>
          </a:p>
        </p:txBody>
      </p:sp>
      <p:sp>
        <p:nvSpPr>
          <p:cNvPr id="2" name="TextBox 1"/>
          <p:cNvSpPr txBox="1"/>
          <p:nvPr/>
        </p:nvSpPr>
        <p:spPr>
          <a:xfrm>
            <a:off x="3886098" y="6231085"/>
            <a:ext cx="4800702" cy="523220"/>
          </a:xfrm>
          <a:prstGeom prst="rect">
            <a:avLst/>
          </a:prstGeom>
          <a:noFill/>
        </p:spPr>
        <p:txBody>
          <a:bodyPr wrap="square" rtlCol="0">
            <a:spAutoFit/>
          </a:bodyPr>
          <a:lstStyle/>
          <a:p>
            <a:pPr algn="ctr"/>
            <a:r>
              <a:rPr lang="en-US" sz="1400" b="1" dirty="0">
                <a:solidFill>
                  <a:srgbClr val="FF0000"/>
                </a:solidFill>
              </a:rPr>
              <a:t>We require that the return from the delta hedge over </a:t>
            </a:r>
            <a:r>
              <a:rPr lang="en-US" sz="1400" i="1" dirty="0" err="1">
                <a:solidFill>
                  <a:srgbClr val="FF0000"/>
                </a:solidFill>
              </a:rPr>
              <a:t>Δt</a:t>
            </a:r>
            <a:r>
              <a:rPr lang="en-US" sz="1400" b="1" dirty="0">
                <a:solidFill>
                  <a:srgbClr val="FF0000"/>
                </a:solidFill>
              </a:rPr>
              <a:t> equal the risk free rate of return to prevent arbitrage opportunities!</a:t>
            </a:r>
          </a:p>
        </p:txBody>
      </p:sp>
      <p:sp>
        <p:nvSpPr>
          <p:cNvPr id="4" name="Rectangle 3"/>
          <p:cNvSpPr/>
          <p:nvPr/>
        </p:nvSpPr>
        <p:spPr>
          <a:xfrm>
            <a:off x="1128922" y="4567899"/>
            <a:ext cx="7081716" cy="1663186"/>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0FB01DB-C0C5-A846-A1D0-3471580DF661}"/>
              </a:ext>
            </a:extLst>
          </p:cNvPr>
          <p:cNvGrpSpPr/>
          <p:nvPr/>
        </p:nvGrpSpPr>
        <p:grpSpPr>
          <a:xfrm>
            <a:off x="5573486" y="3925196"/>
            <a:ext cx="3113314" cy="508544"/>
            <a:chOff x="5573486" y="3925196"/>
            <a:chExt cx="3113314" cy="508544"/>
          </a:xfrm>
        </p:grpSpPr>
        <p:sp>
          <p:nvSpPr>
            <p:cNvPr id="6" name="TextBox 5">
              <a:extLst>
                <a:ext uri="{FF2B5EF4-FFF2-40B4-BE49-F238E27FC236}">
                  <a16:creationId xmlns:a16="http://schemas.microsoft.com/office/drawing/2014/main" id="{75A4283A-368B-8849-8010-6423D047CB98}"/>
                </a:ext>
              </a:extLst>
            </p:cNvPr>
            <p:cNvSpPr txBox="1"/>
            <p:nvPr/>
          </p:nvSpPr>
          <p:spPr>
            <a:xfrm>
              <a:off x="5573486" y="3977384"/>
              <a:ext cx="3113314" cy="369332"/>
            </a:xfrm>
            <a:prstGeom prst="rect">
              <a:avLst/>
            </a:prstGeom>
            <a:noFill/>
          </p:spPr>
          <p:txBody>
            <a:bodyPr wrap="square" rtlCol="0">
              <a:spAutoFit/>
            </a:bodyPr>
            <a:lstStyle/>
            <a:p>
              <a:r>
                <a:rPr lang="en-US" dirty="0"/>
                <a:t>(Recall:                                       )</a:t>
              </a:r>
            </a:p>
          </p:txBody>
        </p:sp>
        <p:pic>
          <p:nvPicPr>
            <p:cNvPr id="8" name="Picture 7">
              <a:extLst>
                <a:ext uri="{FF2B5EF4-FFF2-40B4-BE49-F238E27FC236}">
                  <a16:creationId xmlns:a16="http://schemas.microsoft.com/office/drawing/2014/main" id="{618A90E4-74CC-7445-92A4-72D3B2D51D9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91454" y="3925196"/>
              <a:ext cx="2139847" cy="508544"/>
            </a:xfrm>
            <a:prstGeom prst="rect">
              <a:avLst/>
            </a:prstGeom>
          </p:spPr>
        </p:pic>
      </p:grpSp>
    </p:spTree>
    <p:extLst>
      <p:ext uri="{BB962C8B-B14F-4D97-AF65-F5344CB8AC3E}">
        <p14:creationId xmlns:p14="http://schemas.microsoft.com/office/powerpoint/2010/main" val="658872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Black-Scholes Equation: Derivation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Scholes_equation</a:t>
            </a:r>
            <a:endParaRPr lang="en-US" sz="2700" dirty="0">
              <a:solidFill>
                <a:srgbClr val="0000FF"/>
              </a:solidFill>
            </a:endParaRPr>
          </a:p>
        </p:txBody>
      </p:sp>
      <p:pic>
        <p:nvPicPr>
          <p:cNvPr id="2" name="Picture 1" descr="Screen Shot 2017-02-16 at 9.49.06 AM.png"/>
          <p:cNvPicPr>
            <a:picLocks noChangeAspect="1"/>
          </p:cNvPicPr>
          <p:nvPr/>
        </p:nvPicPr>
        <p:blipFill rotWithShape="1">
          <a:blip r:embed="rId2">
            <a:extLst>
              <a:ext uri="{28A0092B-C50C-407E-A947-70E740481C1C}">
                <a14:useLocalDpi xmlns:a14="http://schemas.microsoft.com/office/drawing/2010/main" val="0"/>
              </a:ext>
            </a:extLst>
          </a:blip>
          <a:srcRect b="56904"/>
          <a:stretch/>
        </p:blipFill>
        <p:spPr>
          <a:xfrm>
            <a:off x="703808" y="1600165"/>
            <a:ext cx="7858753" cy="2071715"/>
          </a:xfrm>
          <a:prstGeom prst="rect">
            <a:avLst/>
          </a:prstGeom>
        </p:spPr>
      </p:pic>
      <p:grpSp>
        <p:nvGrpSpPr>
          <p:cNvPr id="8" name="Group 7"/>
          <p:cNvGrpSpPr/>
          <p:nvPr/>
        </p:nvGrpSpPr>
        <p:grpSpPr>
          <a:xfrm>
            <a:off x="1839038" y="3597503"/>
            <a:ext cx="4936130" cy="1079500"/>
            <a:chOff x="1930850" y="3881806"/>
            <a:chExt cx="4936130" cy="1079500"/>
          </a:xfrm>
        </p:grpSpPr>
        <p:pic>
          <p:nvPicPr>
            <p:cNvPr id="4" name="Picture 3" descr="Screen Shot 2017-02-16 at 9.50.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980" y="3881806"/>
              <a:ext cx="4064000" cy="1079500"/>
            </a:xfrm>
            <a:prstGeom prst="rect">
              <a:avLst/>
            </a:prstGeom>
          </p:spPr>
        </p:pic>
        <p:pic>
          <p:nvPicPr>
            <p:cNvPr id="6" name="Picture 5" descr="Screen Shot 2017-02-16 at 9.51.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850" y="4167851"/>
              <a:ext cx="850900" cy="660400"/>
            </a:xfrm>
            <a:prstGeom prst="rect">
              <a:avLst/>
            </a:prstGeom>
          </p:spPr>
        </p:pic>
      </p:grpSp>
      <p:sp>
        <p:nvSpPr>
          <p:cNvPr id="10" name="TextBox 9"/>
          <p:cNvSpPr txBox="1"/>
          <p:nvPr/>
        </p:nvSpPr>
        <p:spPr>
          <a:xfrm>
            <a:off x="872132" y="5018248"/>
            <a:ext cx="7007659" cy="1200329"/>
          </a:xfrm>
          <a:prstGeom prst="rect">
            <a:avLst/>
          </a:prstGeom>
          <a:noFill/>
        </p:spPr>
        <p:txBody>
          <a:bodyPr wrap="square" rtlCol="0">
            <a:spAutoFit/>
          </a:bodyPr>
          <a:lstStyle/>
          <a:p>
            <a:r>
              <a:rPr lang="en-US" dirty="0"/>
              <a:t>With the assumptions of the Black–Scholes model, this second order partial differential equation holds for any type of option as long as its price function </a:t>
            </a:r>
            <a:r>
              <a:rPr lang="en-US" i="1" dirty="0"/>
              <a:t>V</a:t>
            </a:r>
            <a:r>
              <a:rPr lang="en-US" dirty="0"/>
              <a:t> is twice differentiable with respect to </a:t>
            </a:r>
            <a:r>
              <a:rPr lang="en-US" i="1" dirty="0"/>
              <a:t>S</a:t>
            </a:r>
            <a:r>
              <a:rPr lang="en-US" dirty="0"/>
              <a:t> and once with respect to </a:t>
            </a:r>
            <a:r>
              <a:rPr lang="en-US" i="1" dirty="0"/>
              <a:t>t</a:t>
            </a:r>
            <a:r>
              <a:rPr lang="en-US" dirty="0"/>
              <a:t> . </a:t>
            </a:r>
          </a:p>
        </p:txBody>
      </p:sp>
    </p:spTree>
    <p:extLst>
      <p:ext uri="{BB962C8B-B14F-4D97-AF65-F5344CB8AC3E}">
        <p14:creationId xmlns:p14="http://schemas.microsoft.com/office/powerpoint/2010/main" val="2685004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Black-Scholes Model</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Scholes_model</a:t>
            </a:r>
            <a:endParaRPr lang="en-US" sz="2700" dirty="0">
              <a:solidFill>
                <a:srgbClr val="0000FF"/>
              </a:solidFill>
            </a:endParaRPr>
          </a:p>
        </p:txBody>
      </p:sp>
      <p:pic>
        <p:nvPicPr>
          <p:cNvPr id="4" name="Picture 3" descr="Screen Shot 2017-02-16 at 9.07.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14" y="1838141"/>
            <a:ext cx="8735435" cy="4205147"/>
          </a:xfrm>
          <a:prstGeom prst="rect">
            <a:avLst/>
          </a:prstGeom>
        </p:spPr>
      </p:pic>
    </p:spTree>
    <p:extLst>
      <p:ext uri="{BB962C8B-B14F-4D97-AF65-F5344CB8AC3E}">
        <p14:creationId xmlns:p14="http://schemas.microsoft.com/office/powerpoint/2010/main" val="1124758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Black-Scholes Model</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Scholes_model</a:t>
            </a:r>
            <a:endParaRPr lang="en-US" sz="2700" dirty="0">
              <a:solidFill>
                <a:srgbClr val="0000FF"/>
              </a:solidFill>
            </a:endParaRPr>
          </a:p>
        </p:txBody>
      </p:sp>
      <p:pic>
        <p:nvPicPr>
          <p:cNvPr id="3" name="Picture 2" descr="Screen Shot 2017-02-16 at 9.09.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23" y="2137605"/>
            <a:ext cx="8461212" cy="2499652"/>
          </a:xfrm>
          <a:prstGeom prst="rect">
            <a:avLst/>
          </a:prstGeom>
        </p:spPr>
      </p:pic>
    </p:spTree>
    <p:extLst>
      <p:ext uri="{BB962C8B-B14F-4D97-AF65-F5344CB8AC3E}">
        <p14:creationId xmlns:p14="http://schemas.microsoft.com/office/powerpoint/2010/main" val="3238639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Black-Scholes: Call Option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Scholes_model</a:t>
            </a:r>
            <a:endParaRPr lang="en-US" sz="2700" dirty="0">
              <a:solidFill>
                <a:srgbClr val="0000FF"/>
              </a:solidFill>
            </a:endParaRPr>
          </a:p>
        </p:txBody>
      </p:sp>
      <p:sp>
        <p:nvSpPr>
          <p:cNvPr id="6" name="Content Placeholder 5"/>
          <p:cNvSpPr>
            <a:spLocks noGrp="1"/>
          </p:cNvSpPr>
          <p:nvPr>
            <p:ph idx="1"/>
          </p:nvPr>
        </p:nvSpPr>
        <p:spPr>
          <a:xfrm>
            <a:off x="457200" y="1600201"/>
            <a:ext cx="8229600" cy="2530664"/>
          </a:xfrm>
        </p:spPr>
        <p:txBody>
          <a:bodyPr>
            <a:normAutofit/>
          </a:bodyPr>
          <a:lstStyle/>
          <a:p>
            <a:r>
              <a:rPr lang="en-US" sz="2000" dirty="0"/>
              <a:t>The Black–Scholes formula calculates the price of European put and call options. </a:t>
            </a:r>
          </a:p>
          <a:p>
            <a:r>
              <a:rPr lang="en-US" sz="2000" dirty="0"/>
              <a:t>This price is consistent with the Black–Scholes equation as above</a:t>
            </a:r>
          </a:p>
          <a:p>
            <a:r>
              <a:rPr lang="en-US" sz="2000" dirty="0"/>
              <a:t>This follows since the formula can be obtained by solving the equation for the corresponding terminal and boundary conditions.</a:t>
            </a:r>
          </a:p>
          <a:p>
            <a:r>
              <a:rPr lang="en-US" sz="2000" dirty="0"/>
              <a:t>The value of a </a:t>
            </a:r>
            <a:r>
              <a:rPr lang="en-US" sz="2000" dirty="0">
                <a:solidFill>
                  <a:srgbClr val="041CFF"/>
                </a:solidFill>
              </a:rPr>
              <a:t>call option </a:t>
            </a:r>
            <a:r>
              <a:rPr lang="en-US" sz="2000" dirty="0"/>
              <a:t>for a non-dividend-paying underlying stock in terms of the Black–Scholes parameters is:</a:t>
            </a:r>
          </a:p>
          <a:p>
            <a:endParaRPr lang="en-US" sz="2000" dirty="0"/>
          </a:p>
        </p:txBody>
      </p:sp>
      <p:pic>
        <p:nvPicPr>
          <p:cNvPr id="7" name="Picture 6" descr="Screen Shot 2017-02-16 at 9.23.23 AM.png"/>
          <p:cNvPicPr>
            <a:picLocks noChangeAspect="1"/>
          </p:cNvPicPr>
          <p:nvPr/>
        </p:nvPicPr>
        <p:blipFill rotWithShape="1">
          <a:blip r:embed="rId2">
            <a:extLst>
              <a:ext uri="{28A0092B-C50C-407E-A947-70E740481C1C}">
                <a14:useLocalDpi xmlns:a14="http://schemas.microsoft.com/office/drawing/2010/main" val="0"/>
              </a:ext>
            </a:extLst>
          </a:blip>
          <a:srcRect t="146" r="27429" b="70329"/>
          <a:stretch/>
        </p:blipFill>
        <p:spPr>
          <a:xfrm>
            <a:off x="1621884" y="4130865"/>
            <a:ext cx="5477599" cy="596680"/>
          </a:xfrm>
          <a:prstGeom prst="rect">
            <a:avLst/>
          </a:prstGeom>
        </p:spPr>
      </p:pic>
      <p:pic>
        <p:nvPicPr>
          <p:cNvPr id="8" name="Picture 7" descr="Screen Shot 2017-02-16 at 9.23.23 AM.png"/>
          <p:cNvPicPr>
            <a:picLocks noChangeAspect="1"/>
          </p:cNvPicPr>
          <p:nvPr/>
        </p:nvPicPr>
        <p:blipFill rotWithShape="1">
          <a:blip r:embed="rId2">
            <a:extLst>
              <a:ext uri="{28A0092B-C50C-407E-A947-70E740481C1C}">
                <a14:useLocalDpi xmlns:a14="http://schemas.microsoft.com/office/drawing/2010/main" val="0"/>
              </a:ext>
            </a:extLst>
          </a:blip>
          <a:srcRect t="28158"/>
          <a:stretch/>
        </p:blipFill>
        <p:spPr>
          <a:xfrm>
            <a:off x="719125" y="5002926"/>
            <a:ext cx="7547934" cy="1451866"/>
          </a:xfrm>
          <a:prstGeom prst="rect">
            <a:avLst/>
          </a:prstGeom>
        </p:spPr>
      </p:pic>
    </p:spTree>
    <p:extLst>
      <p:ext uri="{BB962C8B-B14F-4D97-AF65-F5344CB8AC3E}">
        <p14:creationId xmlns:p14="http://schemas.microsoft.com/office/powerpoint/2010/main" val="2661683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FF0000"/>
                </a:solidFill>
              </a:rPr>
              <a:t>Black-Scholes: Put Option</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Scholes_model</a:t>
            </a:r>
            <a:endParaRPr lang="en-US" sz="2700" dirty="0">
              <a:solidFill>
                <a:srgbClr val="0000FF"/>
              </a:solidFill>
            </a:endParaRPr>
          </a:p>
        </p:txBody>
      </p:sp>
      <p:sp>
        <p:nvSpPr>
          <p:cNvPr id="6" name="Content Placeholder 5"/>
          <p:cNvSpPr>
            <a:spLocks noGrp="1"/>
          </p:cNvSpPr>
          <p:nvPr>
            <p:ph idx="1"/>
          </p:nvPr>
        </p:nvSpPr>
        <p:spPr>
          <a:xfrm>
            <a:off x="457200" y="1600201"/>
            <a:ext cx="8229600" cy="2530664"/>
          </a:xfrm>
        </p:spPr>
        <p:txBody>
          <a:bodyPr>
            <a:normAutofit/>
          </a:bodyPr>
          <a:lstStyle/>
          <a:p>
            <a:r>
              <a:rPr lang="en-US" sz="2000" dirty="0"/>
              <a:t>The Black–Scholes formula calculates the price of European put and call options. </a:t>
            </a:r>
          </a:p>
          <a:p>
            <a:r>
              <a:rPr lang="en-US" sz="2000" dirty="0"/>
              <a:t>This price is consistent with the Black–Scholes equation as above</a:t>
            </a:r>
          </a:p>
          <a:p>
            <a:r>
              <a:rPr lang="en-US" sz="2000" dirty="0"/>
              <a:t>This follows since the formula can be obtained by solving the equation for the corresponding terminal and boundary conditions.</a:t>
            </a:r>
          </a:p>
          <a:p>
            <a:r>
              <a:rPr lang="en-US" sz="2000" dirty="0"/>
              <a:t>The value of a </a:t>
            </a:r>
            <a:r>
              <a:rPr lang="en-US" sz="2000" dirty="0">
                <a:solidFill>
                  <a:srgbClr val="041CFF"/>
                </a:solidFill>
              </a:rPr>
              <a:t>put option </a:t>
            </a:r>
            <a:r>
              <a:rPr lang="en-US" sz="2000" dirty="0"/>
              <a:t>for a non-dividend-paying underlying stock in terms of the Black–Scholes parameters is:</a:t>
            </a:r>
          </a:p>
          <a:p>
            <a:endParaRPr lang="en-US" sz="2000" dirty="0"/>
          </a:p>
        </p:txBody>
      </p:sp>
      <p:pic>
        <p:nvPicPr>
          <p:cNvPr id="2" name="Picture 1" descr="Screen Shot 2017-02-16 at 9.32.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861" y="3977886"/>
            <a:ext cx="6451600" cy="1257300"/>
          </a:xfrm>
          <a:prstGeom prst="rect">
            <a:avLst/>
          </a:prstGeom>
        </p:spPr>
      </p:pic>
      <p:pic>
        <p:nvPicPr>
          <p:cNvPr id="8" name="Picture 7" descr="Screen Shot 2017-02-16 at 9.23.23 AM.png"/>
          <p:cNvPicPr>
            <a:picLocks noChangeAspect="1"/>
          </p:cNvPicPr>
          <p:nvPr/>
        </p:nvPicPr>
        <p:blipFill rotWithShape="1">
          <a:blip r:embed="rId3">
            <a:extLst>
              <a:ext uri="{28A0092B-C50C-407E-A947-70E740481C1C}">
                <a14:useLocalDpi xmlns:a14="http://schemas.microsoft.com/office/drawing/2010/main" val="0"/>
              </a:ext>
            </a:extLst>
          </a:blip>
          <a:srcRect t="28158"/>
          <a:stretch/>
        </p:blipFill>
        <p:spPr>
          <a:xfrm>
            <a:off x="596717" y="5232411"/>
            <a:ext cx="7547934" cy="1451866"/>
          </a:xfrm>
          <a:prstGeom prst="rect">
            <a:avLst/>
          </a:prstGeom>
        </p:spPr>
      </p:pic>
    </p:spTree>
    <p:extLst>
      <p:ext uri="{BB962C8B-B14F-4D97-AF65-F5344CB8AC3E}">
        <p14:creationId xmlns:p14="http://schemas.microsoft.com/office/powerpoint/2010/main" val="1994179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Equivalence to Diffusion</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/wiki/Black-</a:t>
            </a:r>
            <a:r>
              <a:rPr lang="en-US" sz="2200" dirty="0" err="1">
                <a:solidFill>
                  <a:srgbClr val="0000FF"/>
                </a:solidFill>
              </a:rPr>
              <a:t>Scholes_equation</a:t>
            </a:r>
            <a:endParaRPr lang="en-US" sz="2200" dirty="0">
              <a:solidFill>
                <a:srgbClr val="0000FF"/>
              </a:solidFill>
            </a:endParaRPr>
          </a:p>
        </p:txBody>
      </p:sp>
      <p:sp>
        <p:nvSpPr>
          <p:cNvPr id="3" name="Content Placeholder 2"/>
          <p:cNvSpPr>
            <a:spLocks noGrp="1"/>
          </p:cNvSpPr>
          <p:nvPr>
            <p:ph idx="1"/>
          </p:nvPr>
        </p:nvSpPr>
        <p:spPr>
          <a:xfrm>
            <a:off x="457200" y="1600200"/>
            <a:ext cx="8229600" cy="4424699"/>
          </a:xfrm>
        </p:spPr>
        <p:txBody>
          <a:bodyPr>
            <a:normAutofit/>
          </a:bodyPr>
          <a:lstStyle/>
          <a:p>
            <a:pPr marL="0" indent="0">
              <a:buNone/>
            </a:pPr>
            <a:r>
              <a:rPr lang="en-US" sz="2000" dirty="0"/>
              <a:t>To solve the PDE we recognize that it is a Cauchy–Euler equation which can be transformed into a diffusion equation by introducing the change-of-variable transformation:</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Then the Black-Scholes equation becomes a </a:t>
            </a:r>
            <a:r>
              <a:rPr lang="en-US" sz="2000" b="1" dirty="0"/>
              <a:t>linear diffusion equation</a:t>
            </a:r>
            <a:r>
              <a:rPr lang="en-US" sz="2000" dirty="0"/>
              <a:t>:</a:t>
            </a:r>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5" name="Picture 4" descr="Screen Shot 2017-03-08 at 11.12.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775" y="4948776"/>
            <a:ext cx="2565400" cy="990600"/>
          </a:xfrm>
          <a:prstGeom prst="rect">
            <a:avLst/>
          </a:prstGeom>
        </p:spPr>
      </p:pic>
      <p:pic>
        <p:nvPicPr>
          <p:cNvPr id="6" name="Picture 5" descr="Screen Shot 2017-03-08 at 11.12.00 AM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658" y="2760006"/>
            <a:ext cx="3889117" cy="1449487"/>
          </a:xfrm>
          <a:prstGeom prst="rect">
            <a:avLst/>
          </a:prstGeom>
        </p:spPr>
      </p:pic>
    </p:spTree>
    <p:extLst>
      <p:ext uri="{BB962C8B-B14F-4D97-AF65-F5344CB8AC3E}">
        <p14:creationId xmlns:p14="http://schemas.microsoft.com/office/powerpoint/2010/main" val="4275874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fontScale="90000"/>
          </a:bodyPr>
          <a:lstStyle/>
          <a:p>
            <a:r>
              <a:rPr lang="en-US" dirty="0">
                <a:solidFill>
                  <a:srgbClr val="FF0000"/>
                </a:solidFill>
              </a:rPr>
              <a:t>Options: Risks</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/wiki/Black-</a:t>
            </a:r>
            <a:r>
              <a:rPr lang="en-US" sz="2200" dirty="0" err="1">
                <a:solidFill>
                  <a:srgbClr val="0000FF"/>
                </a:solidFill>
              </a:rPr>
              <a:t>Scholes_model</a:t>
            </a:r>
            <a:endParaRPr lang="en-US" sz="2200" dirty="0">
              <a:solidFill>
                <a:srgbClr val="0000FF"/>
              </a:solidFill>
            </a:endParaRPr>
          </a:p>
        </p:txBody>
      </p:sp>
      <p:sp>
        <p:nvSpPr>
          <p:cNvPr id="4" name="Content Placeholder 3"/>
          <p:cNvSpPr>
            <a:spLocks noGrp="1"/>
          </p:cNvSpPr>
          <p:nvPr>
            <p:ph sz="half" idx="1"/>
          </p:nvPr>
        </p:nvSpPr>
        <p:spPr>
          <a:xfrm>
            <a:off x="198907" y="274638"/>
            <a:ext cx="4296893" cy="6457141"/>
          </a:xfrm>
        </p:spPr>
        <p:txBody>
          <a:bodyPr>
            <a:noAutofit/>
          </a:bodyPr>
          <a:lstStyle/>
          <a:p>
            <a:pPr marL="0" indent="0">
              <a:buNone/>
            </a:pPr>
            <a:r>
              <a:rPr lang="en-US" sz="2000" dirty="0"/>
              <a:t>The assumptions of the Black–Scholes model are not all empirically valid. </a:t>
            </a:r>
          </a:p>
          <a:p>
            <a:pPr marL="0" indent="0">
              <a:buNone/>
            </a:pPr>
            <a:r>
              <a:rPr lang="en-US" sz="2000" dirty="0"/>
              <a:t>Among the most significant </a:t>
            </a:r>
            <a:r>
              <a:rPr lang="en-US" sz="2000" dirty="0">
                <a:solidFill>
                  <a:srgbClr val="041CFF"/>
                </a:solidFill>
              </a:rPr>
              <a:t>limitations</a:t>
            </a:r>
            <a:r>
              <a:rPr lang="en-US" sz="2000" dirty="0"/>
              <a:t> are:</a:t>
            </a:r>
          </a:p>
          <a:p>
            <a:r>
              <a:rPr lang="en-US" sz="2000" dirty="0"/>
              <a:t>The underestimation of </a:t>
            </a:r>
            <a:r>
              <a:rPr lang="en-US" sz="2000" dirty="0">
                <a:solidFill>
                  <a:srgbClr val="041CFF"/>
                </a:solidFill>
              </a:rPr>
              <a:t>extreme moves</a:t>
            </a:r>
            <a:r>
              <a:rPr lang="en-US" sz="2000" dirty="0"/>
              <a:t>, yielding </a:t>
            </a:r>
            <a:r>
              <a:rPr lang="en-US" sz="2000" dirty="0">
                <a:solidFill>
                  <a:srgbClr val="041CFF"/>
                </a:solidFill>
              </a:rPr>
              <a:t>tail risk</a:t>
            </a:r>
            <a:r>
              <a:rPr lang="en-US" sz="2000" dirty="0"/>
              <a:t>, which can be hedged with out-of-the-money options;</a:t>
            </a:r>
          </a:p>
          <a:p>
            <a:r>
              <a:rPr lang="en-US" sz="2000" dirty="0"/>
              <a:t>The assumption of instant, </a:t>
            </a:r>
            <a:r>
              <a:rPr lang="en-US" sz="2000" dirty="0">
                <a:solidFill>
                  <a:srgbClr val="041CFF"/>
                </a:solidFill>
              </a:rPr>
              <a:t>cost-less trading</a:t>
            </a:r>
            <a:r>
              <a:rPr lang="en-US" sz="2000" dirty="0"/>
              <a:t>,</a:t>
            </a:r>
            <a:r>
              <a:rPr lang="en-US" sz="2000" dirty="0">
                <a:solidFill>
                  <a:srgbClr val="041CFF"/>
                </a:solidFill>
              </a:rPr>
              <a:t> </a:t>
            </a:r>
            <a:r>
              <a:rPr lang="en-US" sz="2000" dirty="0"/>
              <a:t>yielding </a:t>
            </a:r>
            <a:r>
              <a:rPr lang="en-US" sz="2000" dirty="0">
                <a:solidFill>
                  <a:srgbClr val="041CFF"/>
                </a:solidFill>
              </a:rPr>
              <a:t>liquidity risk</a:t>
            </a:r>
            <a:r>
              <a:rPr lang="en-US" sz="2000" dirty="0"/>
              <a:t>, which is difficult to hedge;</a:t>
            </a:r>
          </a:p>
          <a:p>
            <a:r>
              <a:rPr lang="en-US" sz="2000" dirty="0"/>
              <a:t>The assumption of a </a:t>
            </a:r>
            <a:r>
              <a:rPr lang="en-US" sz="2000" dirty="0">
                <a:solidFill>
                  <a:srgbClr val="041CFF"/>
                </a:solidFill>
              </a:rPr>
              <a:t>stationary process</a:t>
            </a:r>
            <a:r>
              <a:rPr lang="en-US" sz="2000" dirty="0"/>
              <a:t>, yielding </a:t>
            </a:r>
            <a:r>
              <a:rPr lang="en-US" sz="2000" dirty="0">
                <a:solidFill>
                  <a:srgbClr val="041CFF"/>
                </a:solidFill>
              </a:rPr>
              <a:t>volatility risk</a:t>
            </a:r>
            <a:r>
              <a:rPr lang="en-US" sz="2000" dirty="0"/>
              <a:t>, which can be hedged with volatility hedging;</a:t>
            </a:r>
          </a:p>
          <a:p>
            <a:r>
              <a:rPr lang="en-US" sz="2000" dirty="0"/>
              <a:t>The assumption of </a:t>
            </a:r>
            <a:r>
              <a:rPr lang="en-US" sz="2000" dirty="0">
                <a:solidFill>
                  <a:srgbClr val="041CFF"/>
                </a:solidFill>
              </a:rPr>
              <a:t>continuous time </a:t>
            </a:r>
            <a:r>
              <a:rPr lang="en-US" sz="2000" dirty="0"/>
              <a:t>and </a:t>
            </a:r>
            <a:r>
              <a:rPr lang="en-US" sz="2000" dirty="0">
                <a:solidFill>
                  <a:srgbClr val="041CFF"/>
                </a:solidFill>
              </a:rPr>
              <a:t>continuous trading</a:t>
            </a:r>
            <a:r>
              <a:rPr lang="en-US" sz="2000" dirty="0"/>
              <a:t>, yielding </a:t>
            </a:r>
            <a:r>
              <a:rPr lang="en-US" sz="2000" dirty="0">
                <a:solidFill>
                  <a:srgbClr val="041CFF"/>
                </a:solidFill>
              </a:rPr>
              <a:t>gap risk</a:t>
            </a:r>
            <a:r>
              <a:rPr lang="en-US" sz="2000" dirty="0"/>
              <a:t>.</a:t>
            </a:r>
          </a:p>
          <a:p>
            <a:pPr marL="0" indent="0">
              <a:buNone/>
            </a:pPr>
            <a:endParaRPr lang="en-US" sz="2000" dirty="0"/>
          </a:p>
          <a:p>
            <a:endParaRPr lang="en-US" sz="2000" dirty="0"/>
          </a:p>
        </p:txBody>
      </p:sp>
      <p:pic>
        <p:nvPicPr>
          <p:cNvPr id="6" name="Content Placeholder 5" descr="Screen Shot 2017-02-16 at 10.21.22 AM.png"/>
          <p:cNvPicPr>
            <a:picLocks noGrp="1" noChangeAspect="1"/>
          </p:cNvPicPr>
          <p:nvPr>
            <p:ph sz="half" idx="2"/>
          </p:nvPr>
        </p:nvPicPr>
        <p:blipFill>
          <a:blip r:embed="rId2">
            <a:extLst>
              <a:ext uri="{28A0092B-C50C-407E-A947-70E740481C1C}">
                <a14:useLocalDpi xmlns:a14="http://schemas.microsoft.com/office/drawing/2010/main" val="0"/>
              </a:ext>
            </a:extLst>
          </a:blip>
          <a:srcRect l="-25659" r="-25659"/>
          <a:stretch>
            <a:fillRect/>
          </a:stretch>
        </p:blipFill>
        <p:spPr/>
      </p:pic>
    </p:spTree>
    <p:extLst>
      <p:ext uri="{BB962C8B-B14F-4D97-AF65-F5344CB8AC3E}">
        <p14:creationId xmlns:p14="http://schemas.microsoft.com/office/powerpoint/2010/main" val="414517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000" dirty="0"/>
              <a:t>Results using the Black–Scholes model differ from real world prices because of simplifying assumptions of the model. </a:t>
            </a:r>
          </a:p>
          <a:p>
            <a:r>
              <a:rPr lang="en-US" sz="2000" dirty="0"/>
              <a:t>One significant limitation is that in reality security prices do not follow a strict stationary log-normal process, nor is the risk-free interest actually known (and is not constant over time). </a:t>
            </a:r>
          </a:p>
          <a:p>
            <a:r>
              <a:rPr lang="en-US" sz="2000" dirty="0"/>
              <a:t>The variance has been observed to be non-constant leading to models such as GARCH to model volatility changes. </a:t>
            </a:r>
          </a:p>
          <a:p>
            <a:r>
              <a:rPr lang="en-US" sz="2000" dirty="0"/>
              <a:t>Pricing discrepancies between empirical and the Black–Scholes model have long been observed in options that are far out-of-the-money, corresponding to extreme price changes</a:t>
            </a:r>
          </a:p>
          <a:p>
            <a:r>
              <a:rPr lang="en-US" sz="2000" dirty="0"/>
              <a:t>Such events would be very rare if returns were </a:t>
            </a:r>
            <a:r>
              <a:rPr lang="en-US" sz="2000" dirty="0" err="1"/>
              <a:t>lognormally</a:t>
            </a:r>
            <a:r>
              <a:rPr lang="en-US" sz="2000" dirty="0"/>
              <a:t> distributed, but are observed much more often in practice.</a:t>
            </a:r>
          </a:p>
        </p:txBody>
      </p:sp>
      <p:sp>
        <p:nvSpPr>
          <p:cNvPr id="7" name="Title 1"/>
          <p:cNvSpPr>
            <a:spLocks noGrp="1"/>
          </p:cNvSpPr>
          <p:nvPr>
            <p:ph type="title"/>
          </p:nvPr>
        </p:nvSpPr>
        <p:spPr/>
        <p:txBody>
          <a:bodyPr>
            <a:normAutofit/>
          </a:bodyPr>
          <a:lstStyle/>
          <a:p>
            <a:r>
              <a:rPr lang="en-US" dirty="0">
                <a:solidFill>
                  <a:srgbClr val="FF0000"/>
                </a:solidFill>
              </a:rPr>
              <a:t>Options: Risks</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/wiki/Black-</a:t>
            </a:r>
            <a:r>
              <a:rPr lang="en-US" sz="2200" dirty="0" err="1">
                <a:solidFill>
                  <a:srgbClr val="0000FF"/>
                </a:solidFill>
              </a:rPr>
              <a:t>Scholes_model</a:t>
            </a:r>
            <a:endParaRPr lang="en-US" sz="2200" dirty="0">
              <a:solidFill>
                <a:srgbClr val="0000FF"/>
              </a:solidFill>
            </a:endParaRPr>
          </a:p>
        </p:txBody>
      </p:sp>
      <p:sp>
        <p:nvSpPr>
          <p:cNvPr id="2" name="TextBox 1"/>
          <p:cNvSpPr txBox="1"/>
          <p:nvPr/>
        </p:nvSpPr>
        <p:spPr>
          <a:xfrm>
            <a:off x="966097" y="5992269"/>
            <a:ext cx="7533386" cy="369332"/>
          </a:xfrm>
          <a:prstGeom prst="rect">
            <a:avLst/>
          </a:prstGeom>
          <a:noFill/>
        </p:spPr>
        <p:txBody>
          <a:bodyPr wrap="square" rtlCol="0">
            <a:spAutoFit/>
          </a:bodyPr>
          <a:lstStyle/>
          <a:p>
            <a:pPr algn="ctr"/>
            <a:r>
              <a:rPr lang="en-US" dirty="0"/>
              <a:t>GARCH = Generalized Autoregressive Conditional </a:t>
            </a:r>
            <a:r>
              <a:rPr lang="en-US" dirty="0" err="1"/>
              <a:t>Heteroskedasticity</a:t>
            </a:r>
            <a:endParaRPr lang="en-US" dirty="0"/>
          </a:p>
        </p:txBody>
      </p:sp>
    </p:spTree>
    <p:extLst>
      <p:ext uri="{BB962C8B-B14F-4D97-AF65-F5344CB8AC3E}">
        <p14:creationId xmlns:p14="http://schemas.microsoft.com/office/powerpoint/2010/main" val="4136036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Nevertheless, Black–Scholes pricing is widely used in practice,</a:t>
            </a:r>
            <a:r>
              <a:rPr lang="en-US" sz="2400" baseline="30000" dirty="0"/>
              <a:t> </a:t>
            </a:r>
            <a:r>
              <a:rPr lang="en-US" sz="2400" dirty="0"/>
              <a:t>because it is:</a:t>
            </a:r>
          </a:p>
          <a:p>
            <a:pPr marL="573088"/>
            <a:r>
              <a:rPr lang="en-US" sz="2400" dirty="0"/>
              <a:t>Easy to calculate</a:t>
            </a:r>
          </a:p>
          <a:p>
            <a:pPr marL="573088"/>
            <a:r>
              <a:rPr lang="en-US" sz="2400" dirty="0"/>
              <a:t>A useful approximation, particularly when analyzing the direction in which prices move when crossing critical points</a:t>
            </a:r>
          </a:p>
          <a:p>
            <a:pPr marL="573088"/>
            <a:r>
              <a:rPr lang="en-US" sz="2400" dirty="0"/>
              <a:t>A robust basis for more refined models</a:t>
            </a:r>
          </a:p>
          <a:p>
            <a:pPr marL="573088"/>
            <a:r>
              <a:rPr lang="en-US" sz="2400" i="1" dirty="0"/>
              <a:t>Invertible</a:t>
            </a:r>
            <a:r>
              <a:rPr lang="en-US" sz="2400" dirty="0"/>
              <a:t>, as the model's original output, price, can be used as an input and one of the other variables solved for:  the </a:t>
            </a:r>
            <a:r>
              <a:rPr lang="en-US" sz="2400" b="1" dirty="0"/>
              <a:t>implied volatility </a:t>
            </a:r>
            <a:r>
              <a:rPr lang="en-US" sz="2400" dirty="0"/>
              <a:t>calculated in this way is often used to quote option prices and is used as the basis for the </a:t>
            </a:r>
            <a:r>
              <a:rPr lang="en-US" sz="2400" b="1" dirty="0"/>
              <a:t>VIX</a:t>
            </a:r>
          </a:p>
          <a:p>
            <a:pPr marL="573088"/>
            <a:endParaRPr lang="en-US" sz="2400" dirty="0"/>
          </a:p>
        </p:txBody>
      </p:sp>
      <p:sp>
        <p:nvSpPr>
          <p:cNvPr id="4" name="Title 1"/>
          <p:cNvSpPr>
            <a:spLocks noGrp="1"/>
          </p:cNvSpPr>
          <p:nvPr>
            <p:ph type="title"/>
          </p:nvPr>
        </p:nvSpPr>
        <p:spPr/>
        <p:txBody>
          <a:bodyPr>
            <a:normAutofit/>
          </a:bodyPr>
          <a:lstStyle/>
          <a:p>
            <a:r>
              <a:rPr lang="en-US" dirty="0">
                <a:solidFill>
                  <a:srgbClr val="FF0000"/>
                </a:solidFill>
              </a:rPr>
              <a:t>Options: Risks</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/wiki/Black-</a:t>
            </a:r>
            <a:r>
              <a:rPr lang="en-US" sz="2200" dirty="0" err="1">
                <a:solidFill>
                  <a:srgbClr val="0000FF"/>
                </a:solidFill>
              </a:rPr>
              <a:t>Scholes_model</a:t>
            </a:r>
            <a:endParaRPr lang="en-US" sz="2200" dirty="0">
              <a:solidFill>
                <a:srgbClr val="0000FF"/>
              </a:solidFill>
            </a:endParaRPr>
          </a:p>
        </p:txBody>
      </p:sp>
    </p:spTree>
    <p:extLst>
      <p:ext uri="{BB962C8B-B14F-4D97-AF65-F5344CB8AC3E}">
        <p14:creationId xmlns:p14="http://schemas.microsoft.com/office/powerpoint/2010/main" val="279494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Delta Hedge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pic>
        <p:nvPicPr>
          <p:cNvPr id="5" name="Content Placeholder 4" descr="Screen Shot 2017-02-14 at 11.10.27 AM.png"/>
          <p:cNvPicPr>
            <a:picLocks noGrp="1" noChangeAspect="1"/>
          </p:cNvPicPr>
          <p:nvPr>
            <p:ph idx="1"/>
          </p:nvPr>
        </p:nvPicPr>
        <p:blipFill>
          <a:blip r:embed="rId2">
            <a:extLst>
              <a:ext uri="{28A0092B-C50C-407E-A947-70E740481C1C}">
                <a14:useLocalDpi xmlns:a14="http://schemas.microsoft.com/office/drawing/2010/main" val="0"/>
              </a:ext>
            </a:extLst>
          </a:blip>
          <a:srcRect t="-35729" b="-35729"/>
          <a:stretch>
            <a:fillRect/>
          </a:stretch>
        </p:blipFill>
        <p:spPr/>
      </p:pic>
      <p:sp>
        <p:nvSpPr>
          <p:cNvPr id="6" name="Rectangle 5"/>
          <p:cNvSpPr/>
          <p:nvPr/>
        </p:nvSpPr>
        <p:spPr>
          <a:xfrm>
            <a:off x="2835120" y="2673051"/>
            <a:ext cx="723546" cy="26582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932742" y="3810318"/>
            <a:ext cx="2664815" cy="374227"/>
          </a:xfrm>
          <a:prstGeom prst="rect">
            <a:avLst/>
          </a:prstGeom>
          <a:noFill/>
        </p:spPr>
        <p:txBody>
          <a:bodyPr wrap="square" rtlCol="0">
            <a:spAutoFit/>
          </a:bodyPr>
          <a:lstStyle/>
          <a:p>
            <a:pPr algn="ctr"/>
            <a:r>
              <a:rPr lang="en-US" dirty="0">
                <a:solidFill>
                  <a:srgbClr val="800000"/>
                </a:solidFill>
              </a:rPr>
              <a:t>Note: “Value” = “Cost”</a:t>
            </a:r>
          </a:p>
        </p:txBody>
      </p:sp>
    </p:spTree>
    <p:extLst>
      <p:ext uri="{BB962C8B-B14F-4D97-AF65-F5344CB8AC3E}">
        <p14:creationId xmlns:p14="http://schemas.microsoft.com/office/powerpoint/2010/main" val="685516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Volatility Smile</a:t>
            </a:r>
            <a:br>
              <a:rPr lang="en-US" dirty="0">
                <a:solidFill>
                  <a:srgbClr val="FF0000"/>
                </a:solidFill>
              </a:rPr>
            </a:br>
            <a:r>
              <a:rPr lang="en-US" sz="2400" dirty="0">
                <a:solidFill>
                  <a:srgbClr val="0000FF"/>
                </a:solidFill>
              </a:rPr>
              <a:t>https://</a:t>
            </a:r>
            <a:r>
              <a:rPr lang="en-US" sz="2400" dirty="0" err="1">
                <a:solidFill>
                  <a:srgbClr val="0000FF"/>
                </a:solidFill>
              </a:rPr>
              <a:t>en.wikipedia.org</a:t>
            </a:r>
            <a:r>
              <a:rPr lang="en-US" sz="2400" dirty="0">
                <a:solidFill>
                  <a:srgbClr val="0000FF"/>
                </a:solidFill>
              </a:rPr>
              <a:t>/wiki/</a:t>
            </a:r>
            <a:r>
              <a:rPr lang="en-US" sz="2400" dirty="0" err="1">
                <a:solidFill>
                  <a:srgbClr val="0000FF"/>
                </a:solidFill>
              </a:rPr>
              <a:t>Volatility_smile</a:t>
            </a:r>
            <a:br>
              <a:rPr lang="en-US" sz="2400" dirty="0">
                <a:solidFill>
                  <a:srgbClr val="0000FF"/>
                </a:solidFill>
              </a:rPr>
            </a:br>
            <a:r>
              <a:rPr lang="en-US" sz="2400" dirty="0">
                <a:solidFill>
                  <a:srgbClr val="0000FF"/>
                </a:solidFill>
              </a:rPr>
              <a:t>http://</a:t>
            </a:r>
            <a:r>
              <a:rPr lang="en-US" sz="2400" dirty="0" err="1">
                <a:solidFill>
                  <a:srgbClr val="0000FF"/>
                </a:solidFill>
              </a:rPr>
              <a:t>www.investopedia.com</a:t>
            </a:r>
            <a:r>
              <a:rPr lang="en-US" sz="2400" dirty="0">
                <a:solidFill>
                  <a:srgbClr val="0000FF"/>
                </a:solidFill>
              </a:rPr>
              <a:t>/terms/v/</a:t>
            </a:r>
            <a:r>
              <a:rPr lang="en-US" sz="2400" dirty="0" err="1">
                <a:solidFill>
                  <a:srgbClr val="0000FF"/>
                </a:solidFill>
              </a:rPr>
              <a:t>volatilitysmile.asp</a:t>
            </a:r>
            <a:endParaRPr lang="en-US" sz="2400" dirty="0">
              <a:solidFill>
                <a:srgbClr val="0000FF"/>
              </a:solidFill>
            </a:endParaRPr>
          </a:p>
        </p:txBody>
      </p:sp>
      <p:sp>
        <p:nvSpPr>
          <p:cNvPr id="5" name="Content Placeholder 4"/>
          <p:cNvSpPr>
            <a:spLocks noGrp="1"/>
          </p:cNvSpPr>
          <p:nvPr>
            <p:ph sz="half" idx="1"/>
          </p:nvPr>
        </p:nvSpPr>
        <p:spPr>
          <a:xfrm>
            <a:off x="151180" y="1600200"/>
            <a:ext cx="4038600" cy="4525963"/>
          </a:xfrm>
        </p:spPr>
        <p:txBody>
          <a:bodyPr>
            <a:normAutofit/>
          </a:bodyPr>
          <a:lstStyle/>
          <a:p>
            <a:r>
              <a:rPr lang="en-US" sz="2000" b="1" dirty="0"/>
              <a:t>Volatility smiles </a:t>
            </a:r>
            <a:r>
              <a:rPr lang="en-US" sz="2000" dirty="0"/>
              <a:t>are implied volatility patterns that arise in pricing financial options. </a:t>
            </a:r>
          </a:p>
          <a:p>
            <a:r>
              <a:rPr lang="en-US" sz="2000" dirty="0"/>
              <a:t>In particular for a given expiration, options whose strike price differs substantially from the underlying asset's price command higher prices (and thus implied volatilities) than what is suggested by standard option pricing models. </a:t>
            </a:r>
          </a:p>
          <a:p>
            <a:r>
              <a:rPr lang="en-US" sz="2000" dirty="0"/>
              <a:t>These options are said to be either deep in-the-money or out-of-the-money.</a:t>
            </a:r>
          </a:p>
          <a:p>
            <a:endParaRPr lang="en-US" sz="2000" dirty="0"/>
          </a:p>
        </p:txBody>
      </p:sp>
      <p:pic>
        <p:nvPicPr>
          <p:cNvPr id="7" name="Content Placeholder 6" descr="volatilitysmile2.gif"/>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347" b="6529"/>
          <a:stretch/>
        </p:blipFill>
        <p:spPr>
          <a:xfrm>
            <a:off x="4088161" y="2294925"/>
            <a:ext cx="4965863" cy="3047587"/>
          </a:xfrm>
        </p:spPr>
      </p:pic>
    </p:spTree>
    <p:extLst>
      <p:ext uri="{BB962C8B-B14F-4D97-AF65-F5344CB8AC3E}">
        <p14:creationId xmlns:p14="http://schemas.microsoft.com/office/powerpoint/2010/main" val="1679028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FF0000"/>
                </a:solidFill>
              </a:rPr>
              <a:t>Volatility Smile</a:t>
            </a:r>
            <a:br>
              <a:rPr lang="en-US" dirty="0">
                <a:solidFill>
                  <a:srgbClr val="FF0000"/>
                </a:solidFill>
              </a:rPr>
            </a:br>
            <a:r>
              <a:rPr lang="en-US" sz="2400" dirty="0">
                <a:solidFill>
                  <a:srgbClr val="0000FF"/>
                </a:solidFill>
              </a:rPr>
              <a:t>https://</a:t>
            </a:r>
            <a:r>
              <a:rPr lang="en-US" sz="2400" dirty="0" err="1">
                <a:solidFill>
                  <a:srgbClr val="0000FF"/>
                </a:solidFill>
              </a:rPr>
              <a:t>en.wikipedia.org</a:t>
            </a:r>
            <a:r>
              <a:rPr lang="en-US" sz="2400" dirty="0">
                <a:solidFill>
                  <a:srgbClr val="0000FF"/>
                </a:solidFill>
              </a:rPr>
              <a:t>/wiki/</a:t>
            </a:r>
            <a:r>
              <a:rPr lang="en-US" sz="2400" dirty="0" err="1">
                <a:solidFill>
                  <a:srgbClr val="0000FF"/>
                </a:solidFill>
              </a:rPr>
              <a:t>Volatility_smile</a:t>
            </a:r>
            <a:endParaRPr lang="en-US" dirty="0"/>
          </a:p>
        </p:txBody>
      </p:sp>
      <p:sp>
        <p:nvSpPr>
          <p:cNvPr id="6" name="Content Placeholder 5"/>
          <p:cNvSpPr>
            <a:spLocks noGrp="1"/>
          </p:cNvSpPr>
          <p:nvPr>
            <p:ph idx="1"/>
          </p:nvPr>
        </p:nvSpPr>
        <p:spPr/>
        <p:txBody>
          <a:bodyPr>
            <a:normAutofit/>
          </a:bodyPr>
          <a:lstStyle/>
          <a:p>
            <a:r>
              <a:rPr lang="en-US" sz="2000" dirty="0"/>
              <a:t>Equity options traded in American markets did not show a volatility smile before the Crash of 1987 but began showing one afterwards.</a:t>
            </a:r>
          </a:p>
          <a:p>
            <a:r>
              <a:rPr lang="en-US" sz="2000" dirty="0"/>
              <a:t>It is believed that investor reassessments of the probabilities of fat-tail have led to higher prices for out-the-money options. </a:t>
            </a:r>
          </a:p>
          <a:p>
            <a:r>
              <a:rPr lang="en-US" sz="2000" dirty="0"/>
              <a:t>This anomaly implies deficiencies in the standard Black-Scholes option pricing model which assumes constant volatility and log-normal distributions of underlying asset returns. </a:t>
            </a:r>
          </a:p>
          <a:p>
            <a:r>
              <a:rPr lang="en-US" sz="2000" dirty="0"/>
              <a:t>Empirical asset returns distributions, however, tend to exhibit fat-tails (kurtosis) and skew. </a:t>
            </a:r>
          </a:p>
          <a:p>
            <a:r>
              <a:rPr lang="en-US" sz="2000" dirty="0"/>
              <a:t>Modelling the volatility smile is an active area of research in quantitative finance, and better pricing models such as the stochastic volatility model partially address this issue.</a:t>
            </a:r>
          </a:p>
          <a:p>
            <a:endParaRPr lang="en-US" sz="2000" dirty="0"/>
          </a:p>
        </p:txBody>
      </p:sp>
    </p:spTree>
    <p:extLst>
      <p:ext uri="{BB962C8B-B14F-4D97-AF65-F5344CB8AC3E}">
        <p14:creationId xmlns:p14="http://schemas.microsoft.com/office/powerpoint/2010/main" val="1777646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265" y="2130425"/>
            <a:ext cx="4393987" cy="1470025"/>
          </a:xfrm>
        </p:spPr>
        <p:txBody>
          <a:bodyPr/>
          <a:lstStyle/>
          <a:p>
            <a:r>
              <a:rPr lang="en-US" dirty="0">
                <a:solidFill>
                  <a:srgbClr val="FF0000"/>
                </a:solidFill>
              </a:rPr>
              <a:t>Long Term Capital Management	 </a:t>
            </a:r>
          </a:p>
        </p:txBody>
      </p:sp>
      <p:sp>
        <p:nvSpPr>
          <p:cNvPr id="5" name="Subtitle 4"/>
          <p:cNvSpPr>
            <a:spLocks noGrp="1"/>
          </p:cNvSpPr>
          <p:nvPr>
            <p:ph type="subTitle" idx="1"/>
          </p:nvPr>
        </p:nvSpPr>
        <p:spPr>
          <a:xfrm>
            <a:off x="728958" y="3886200"/>
            <a:ext cx="3310373" cy="1752600"/>
          </a:xfrm>
        </p:spPr>
        <p:txBody>
          <a:bodyPr/>
          <a:lstStyle/>
          <a:p>
            <a:r>
              <a:rPr lang="en-US" dirty="0">
                <a:solidFill>
                  <a:srgbClr val="0000FF"/>
                </a:solidFill>
              </a:rPr>
              <a:t>A Cautionary Tale</a:t>
            </a:r>
          </a:p>
        </p:txBody>
      </p:sp>
      <p:pic>
        <p:nvPicPr>
          <p:cNvPr id="6" name="Picture 5" descr="Screen Shot 2017-02-17 at 10.57.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590" y="167109"/>
            <a:ext cx="4343400" cy="6553200"/>
          </a:xfrm>
          <a:prstGeom prst="rect">
            <a:avLst/>
          </a:prstGeom>
        </p:spPr>
      </p:pic>
    </p:spTree>
    <p:extLst>
      <p:ext uri="{BB962C8B-B14F-4D97-AF65-F5344CB8AC3E}">
        <p14:creationId xmlns:p14="http://schemas.microsoft.com/office/powerpoint/2010/main" val="899873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Market Volatility, 1962-2008</a:t>
            </a:r>
            <a:br>
              <a:rPr lang="en-US" dirty="0"/>
            </a:br>
            <a:r>
              <a:rPr lang="en-US" sz="2000" dirty="0">
                <a:solidFill>
                  <a:srgbClr val="0000FF"/>
                </a:solidFill>
              </a:rPr>
              <a:t>http://</a:t>
            </a:r>
            <a:r>
              <a:rPr lang="en-US" sz="2000" dirty="0" err="1">
                <a:solidFill>
                  <a:srgbClr val="0000FF"/>
                </a:solidFill>
              </a:rPr>
              <a:t>economistsview.typepad.com</a:t>
            </a:r>
            <a:r>
              <a:rPr lang="en-US" sz="2000" dirty="0">
                <a:solidFill>
                  <a:srgbClr val="0000FF"/>
                </a:solidFill>
              </a:rPr>
              <a:t>/</a:t>
            </a:r>
            <a:r>
              <a:rPr lang="en-US" sz="2000" dirty="0" err="1">
                <a:solidFill>
                  <a:srgbClr val="0000FF"/>
                </a:solidFill>
              </a:rPr>
              <a:t>economistsview</a:t>
            </a:r>
            <a:r>
              <a:rPr lang="en-US" sz="2000" dirty="0">
                <a:solidFill>
                  <a:srgbClr val="0000FF"/>
                </a:solidFill>
              </a:rPr>
              <a:t>/2007/02/</a:t>
            </a:r>
            <a:r>
              <a:rPr lang="en-US" sz="2000" dirty="0" err="1">
                <a:solidFill>
                  <a:srgbClr val="0000FF"/>
                </a:solidFill>
              </a:rPr>
              <a:t>shocks_to_uncer.html</a:t>
            </a:r>
            <a:endParaRPr lang="en-US" sz="2000" dirty="0">
              <a:solidFill>
                <a:srgbClr val="0000FF"/>
              </a:solidFill>
            </a:endParaRPr>
          </a:p>
        </p:txBody>
      </p:sp>
      <p:pic>
        <p:nvPicPr>
          <p:cNvPr id="4" name="Content Placeholder 3" descr="CFN800.gif"/>
          <p:cNvPicPr>
            <a:picLocks noGrp="1" noChangeAspect="1"/>
          </p:cNvPicPr>
          <p:nvPr>
            <p:ph idx="1"/>
          </p:nvPr>
        </p:nvPicPr>
        <p:blipFill>
          <a:blip r:embed="rId2">
            <a:extLst>
              <a:ext uri="{28A0092B-C50C-407E-A947-70E740481C1C}">
                <a14:useLocalDpi xmlns:a14="http://schemas.microsoft.com/office/drawing/2010/main" val="0"/>
              </a:ext>
            </a:extLst>
          </a:blip>
          <a:srcRect l="-11776" r="-11776"/>
          <a:stretch>
            <a:fillRect/>
          </a:stretch>
        </p:blipFill>
        <p:spPr/>
      </p:pic>
    </p:spTree>
    <p:extLst>
      <p:ext uri="{BB962C8B-B14F-4D97-AF65-F5344CB8AC3E}">
        <p14:creationId xmlns:p14="http://schemas.microsoft.com/office/powerpoint/2010/main" val="284651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16 at 11.12.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828" y="1459966"/>
            <a:ext cx="6297705" cy="5398033"/>
          </a:xfrm>
          <a:prstGeom prst="rect">
            <a:avLst/>
          </a:prstGeom>
        </p:spPr>
      </p:pic>
      <p:sp>
        <p:nvSpPr>
          <p:cNvPr id="5"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924903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
        <p:nvSpPr>
          <p:cNvPr id="6" name="Content Placeholder 5"/>
          <p:cNvSpPr>
            <a:spLocks noGrp="1"/>
          </p:cNvSpPr>
          <p:nvPr>
            <p:ph idx="1"/>
          </p:nvPr>
        </p:nvSpPr>
        <p:spPr/>
        <p:txBody>
          <a:bodyPr>
            <a:normAutofit/>
          </a:bodyPr>
          <a:lstStyle/>
          <a:p>
            <a:r>
              <a:rPr lang="en-US" sz="2000" dirty="0">
                <a:solidFill>
                  <a:srgbClr val="041CFF"/>
                </a:solidFill>
              </a:rPr>
              <a:t>Long-Term Capital Management </a:t>
            </a:r>
            <a:r>
              <a:rPr lang="en-US" sz="2000" dirty="0"/>
              <a:t>L.P. (LTCM) was a hedge fund management firm based in Greenwich, Connecticut that used absolute-return trading strategies combined with high financial leverage. </a:t>
            </a:r>
          </a:p>
          <a:p>
            <a:r>
              <a:rPr lang="en-US" sz="2000" dirty="0"/>
              <a:t>The firm's master hedge fund, Long-Term Capital Portfolio L.P., collapsed in the late 1990s, leading to an agreement on September 23, 1998 among 16 financial institutions</a:t>
            </a:r>
          </a:p>
          <a:p>
            <a:r>
              <a:rPr lang="en-US" sz="2000" dirty="0"/>
              <a:t>These included Bankers Trust, Barclays, Bear Stearns, Chase Manhattan Bank, Credit Agricole, Credit Suisse First Boston, Deutsche Bank, Goldman Sachs, JP Morgan, Lehman Brothers, Merrill Lynch, Morgan Stanley, Paribas, Salomon Smith Barney, </a:t>
            </a:r>
            <a:r>
              <a:rPr lang="en-US" sz="2000" dirty="0" err="1"/>
              <a:t>Societe</a:t>
            </a:r>
            <a:r>
              <a:rPr lang="en-US" sz="2000" dirty="0"/>
              <a:t> </a:t>
            </a:r>
            <a:r>
              <a:rPr lang="en-US" sz="2000" dirty="0" err="1"/>
              <a:t>Generale</a:t>
            </a:r>
            <a:r>
              <a:rPr lang="en-US" sz="2000" dirty="0"/>
              <a:t>, and UBS — for a $3.6 billion recapitalization (bailout) under the supervision of the Federal Reserve.</a:t>
            </a:r>
          </a:p>
          <a:p>
            <a:endParaRPr lang="en-US" sz="2000" dirty="0"/>
          </a:p>
        </p:txBody>
      </p:sp>
    </p:spTree>
    <p:extLst>
      <p:ext uri="{BB962C8B-B14F-4D97-AF65-F5344CB8AC3E}">
        <p14:creationId xmlns:p14="http://schemas.microsoft.com/office/powerpoint/2010/main" val="2496638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spcAft>
                <a:spcPts val="1200"/>
              </a:spcAft>
            </a:pPr>
            <a:r>
              <a:rPr lang="en-US" sz="2000" dirty="0"/>
              <a:t>LTCM was founded in 1994 by John W. Meriwether, the former vice-chairman and head of bond trading at Salomon Brothers. </a:t>
            </a:r>
          </a:p>
          <a:p>
            <a:pPr>
              <a:spcBef>
                <a:spcPts val="0"/>
              </a:spcBef>
              <a:spcAft>
                <a:spcPts val="1200"/>
              </a:spcAft>
            </a:pPr>
            <a:r>
              <a:rPr lang="en-US" sz="2000" dirty="0"/>
              <a:t>Members of LTCM's board of directors included Myron S. Scholes and Robert C. Merton, who shared the 1997 Nobel Memorial Prize in Economic Sciences for A new method to determine the value of derivatives”.</a:t>
            </a:r>
          </a:p>
          <a:p>
            <a:pPr>
              <a:spcBef>
                <a:spcPts val="0"/>
              </a:spcBef>
              <a:spcAft>
                <a:spcPts val="1200"/>
              </a:spcAft>
            </a:pPr>
            <a:r>
              <a:rPr lang="en-US" sz="2000" dirty="0"/>
              <a:t>Initially successful with annualized return of over 21% (after fees) in its first year, 43% in the second year and 41% in the third year, in 1998 it lost $4.6 billion in less than four months following the 1997 Asian financial crisis and 1998 Russian financial crisis requiring financial intervention by the Federal Reserve, with the fund liquidating and dissolving in early 2000.</a:t>
            </a:r>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2692416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400" dirty="0"/>
              <a:t>The core investment strategy of the company was then known as involving </a:t>
            </a:r>
            <a:r>
              <a:rPr lang="en-US" sz="2400" dirty="0">
                <a:solidFill>
                  <a:srgbClr val="041CFF"/>
                </a:solidFill>
              </a:rPr>
              <a:t>convergence trading</a:t>
            </a:r>
          </a:p>
          <a:p>
            <a:pPr>
              <a:spcBef>
                <a:spcPts val="0"/>
              </a:spcBef>
              <a:spcAft>
                <a:spcPts val="1200"/>
              </a:spcAft>
            </a:pPr>
            <a:r>
              <a:rPr lang="en-US" sz="2400" dirty="0"/>
              <a:t>Using quantitative models to exploit deviations from fair value in the relationships between liquid securities across nations and asset classes.</a:t>
            </a:r>
          </a:p>
          <a:p>
            <a:pPr>
              <a:spcBef>
                <a:spcPts val="0"/>
              </a:spcBef>
              <a:spcAft>
                <a:spcPts val="1200"/>
              </a:spcAft>
            </a:pPr>
            <a:r>
              <a:rPr lang="en-US" sz="2400" dirty="0"/>
              <a:t>In fixed income the company was involved in US Treasuries, Japanese Government Bonds, UK Gilts, Italian BTPs, and Latin American debt, although their activities were not confined to these markets or to government bonds.</a:t>
            </a:r>
          </a:p>
          <a:p>
            <a:pPr>
              <a:spcBef>
                <a:spcPts val="0"/>
              </a:spcBef>
              <a:spcAft>
                <a:spcPts val="1200"/>
              </a:spcAft>
            </a:pPr>
            <a:endParaRPr lang="en-US" sz="2400" dirty="0"/>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601162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The magnitude of discrepancies in valuations in this kind of trade is small (for the benchmark Treasury convergence trade, typically a few basis points)</a:t>
            </a:r>
          </a:p>
          <a:p>
            <a:pPr>
              <a:spcBef>
                <a:spcPts val="0"/>
              </a:spcBef>
              <a:spcAft>
                <a:spcPts val="1200"/>
              </a:spcAft>
            </a:pPr>
            <a:r>
              <a:rPr lang="en-US" sz="2000" dirty="0"/>
              <a:t>So in order to earn significant returns for investors, LTCM used leverage to create a portfolio that was a significant multiple (varying over time depending on their portfolio composition) of investors' equity in the fund. </a:t>
            </a:r>
          </a:p>
          <a:p>
            <a:pPr>
              <a:spcBef>
                <a:spcPts val="0"/>
              </a:spcBef>
              <a:spcAft>
                <a:spcPts val="1200"/>
              </a:spcAft>
            </a:pPr>
            <a:r>
              <a:rPr lang="en-US" sz="2000" dirty="0"/>
              <a:t>It was also necessary to access the financing market in order to borrow the securities that they had sold short. </a:t>
            </a:r>
          </a:p>
          <a:p>
            <a:pPr>
              <a:spcBef>
                <a:spcPts val="0"/>
              </a:spcBef>
              <a:spcAft>
                <a:spcPts val="1200"/>
              </a:spcAft>
            </a:pPr>
            <a:r>
              <a:rPr lang="en-US" sz="2000" dirty="0"/>
              <a:t>In order to maintain their portfolio, LTCM was therefore dependent on the willingness of its counterparties in the government bond (repurchase, or repo) market to continue to finance their portfolio</a:t>
            </a:r>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856437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a:t>If the company was unable to extend its financing agreements, then it would be forced to sell the securities it owned and to buy back the securities it was short at market prices, regardless of whether these were favorable from a valuation perspective.</a:t>
            </a:r>
          </a:p>
          <a:p>
            <a:r>
              <a:rPr lang="en-US" sz="2000" dirty="0">
                <a:solidFill>
                  <a:srgbClr val="FF0000"/>
                </a:solidFill>
              </a:rPr>
              <a:t>At the beginning of 1998, the firm had equity of $4.72 billion and had borrowed over $124.5 billion with assets of around $129 billion, for a debt-to-equity ratio of over 25 to 1.</a:t>
            </a:r>
          </a:p>
          <a:p>
            <a:r>
              <a:rPr lang="en-US" sz="2000" dirty="0"/>
              <a:t>It had off-balance sheet derivative positions with a notional value of approximately $1.25 trillion, most of which were in interest rate derivatives such as interest rate swaps. </a:t>
            </a:r>
          </a:p>
          <a:p>
            <a:r>
              <a:rPr lang="en-US" sz="2000" dirty="0"/>
              <a:t>The fund also invested in other derivatives such as equity options.</a:t>
            </a:r>
          </a:p>
          <a:p>
            <a:endParaRPr lang="en-US" sz="2000" dirty="0"/>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194232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Delta Hedge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
        <p:nvSpPr>
          <p:cNvPr id="4" name="Content Placeholder 3"/>
          <p:cNvSpPr>
            <a:spLocks noGrp="1"/>
          </p:cNvSpPr>
          <p:nvPr>
            <p:ph idx="1"/>
          </p:nvPr>
        </p:nvSpPr>
        <p:spPr>
          <a:xfrm>
            <a:off x="457200" y="1393448"/>
            <a:ext cx="8229600" cy="5296563"/>
          </a:xfrm>
        </p:spPr>
        <p:txBody>
          <a:bodyPr>
            <a:noAutofit/>
          </a:bodyPr>
          <a:lstStyle/>
          <a:p>
            <a:r>
              <a:rPr lang="en-US" sz="2000" dirty="0"/>
              <a:t>Delta measures the </a:t>
            </a:r>
            <a:r>
              <a:rPr lang="en-US" sz="2000" dirty="0">
                <a:solidFill>
                  <a:srgbClr val="041CFF"/>
                </a:solidFill>
              </a:rPr>
              <a:t>sensitivity</a:t>
            </a:r>
            <a:r>
              <a:rPr lang="en-US" sz="2000" dirty="0"/>
              <a:t> of the value of an option to changes in the price of the underlying stock assuming all other variables remain unchanged.</a:t>
            </a:r>
          </a:p>
          <a:p>
            <a:r>
              <a:rPr lang="en-US" sz="2000" dirty="0"/>
              <a:t>Mathematically, delta (</a:t>
            </a:r>
            <a:r>
              <a:rPr lang="el-GR" sz="2000" dirty="0"/>
              <a:t>Δ) </a:t>
            </a:r>
            <a:r>
              <a:rPr lang="en-US" sz="2000" dirty="0"/>
              <a:t>is represented as partial derivative    </a:t>
            </a:r>
            <a:r>
              <a:rPr lang="el-GR" sz="2000" dirty="0"/>
              <a:t>Δ = ∂</a:t>
            </a:r>
            <a:r>
              <a:rPr lang="en-US" sz="2000" dirty="0"/>
              <a:t>V/∂S  of the </a:t>
            </a:r>
            <a:r>
              <a:rPr lang="en-US" sz="2000" dirty="0">
                <a:solidFill>
                  <a:srgbClr val="041CFF"/>
                </a:solidFill>
              </a:rPr>
              <a:t>option's fair value V </a:t>
            </a:r>
            <a:r>
              <a:rPr lang="en-US" sz="2000" dirty="0"/>
              <a:t>with respect to the price </a:t>
            </a:r>
            <a:r>
              <a:rPr lang="en-US" sz="2000" dirty="0">
                <a:solidFill>
                  <a:srgbClr val="041CFF"/>
                </a:solidFill>
              </a:rPr>
              <a:t>S </a:t>
            </a:r>
            <a:r>
              <a:rPr lang="en-US" sz="2000" dirty="0"/>
              <a:t>of the underlying security.</a:t>
            </a:r>
          </a:p>
          <a:p>
            <a:r>
              <a:rPr lang="el-GR" sz="2000" dirty="0"/>
              <a:t>Δ</a:t>
            </a:r>
            <a:r>
              <a:rPr lang="en-US" sz="2000" dirty="0"/>
              <a:t> is a function of S, and also a function of strike price and time to expiry. </a:t>
            </a:r>
          </a:p>
          <a:p>
            <a:r>
              <a:rPr lang="en-US" sz="2000" dirty="0"/>
              <a:t>Therefore, if a position is correctly delta neutral (or, instantaneously delta-hedged ) its instantaneous change in value, for an infinitesimal change in the value of the underlying security, will be zero</a:t>
            </a:r>
          </a:p>
          <a:p>
            <a:r>
              <a:rPr lang="en-US" sz="2000" dirty="0">
                <a:solidFill>
                  <a:srgbClr val="041CFF"/>
                </a:solidFill>
              </a:rPr>
              <a:t>A portfolio that is delta neutral is effectively hedged</a:t>
            </a:r>
            <a:r>
              <a:rPr lang="en-US" sz="2000" dirty="0"/>
              <a:t>, so that its overall value will not change for small changes in the price of its underlying security.</a:t>
            </a:r>
          </a:p>
          <a:p>
            <a:endParaRPr lang="en-US" sz="2000" dirty="0"/>
          </a:p>
          <a:p>
            <a:endParaRPr lang="en-US" sz="2000" dirty="0"/>
          </a:p>
        </p:txBody>
      </p:sp>
    </p:spTree>
    <p:extLst>
      <p:ext uri="{BB962C8B-B14F-4D97-AF65-F5344CB8AC3E}">
        <p14:creationId xmlns:p14="http://schemas.microsoft.com/office/powerpoint/2010/main" val="685516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400" dirty="0"/>
              <a:t>Although periods of distress have often created tremendous opportunities for relative value strategies, this did not prove to be the case on this occasion</a:t>
            </a:r>
          </a:p>
          <a:p>
            <a:pPr>
              <a:spcBef>
                <a:spcPts val="0"/>
              </a:spcBef>
              <a:spcAft>
                <a:spcPts val="1200"/>
              </a:spcAft>
            </a:pPr>
            <a:r>
              <a:rPr lang="en-US" sz="2400" dirty="0"/>
              <a:t>The seeds of LTCM's demise were sown before the Russian default of 17 August 1998. </a:t>
            </a:r>
          </a:p>
          <a:p>
            <a:pPr>
              <a:spcBef>
                <a:spcPts val="0"/>
              </a:spcBef>
              <a:spcAft>
                <a:spcPts val="1200"/>
              </a:spcAft>
            </a:pPr>
            <a:r>
              <a:rPr lang="en-US" sz="2400" dirty="0"/>
              <a:t>LTCM had returned $2.7 </a:t>
            </a:r>
            <a:r>
              <a:rPr lang="en-US" sz="2400" dirty="0" err="1"/>
              <a:t>bn</a:t>
            </a:r>
            <a:r>
              <a:rPr lang="en-US" sz="2400" dirty="0"/>
              <a:t> to investors in Q4 of 1997, although it had also raised a total in capital of $1.066bn from UBS and $133m from CSFB. </a:t>
            </a:r>
          </a:p>
          <a:p>
            <a:pPr>
              <a:spcBef>
                <a:spcPts val="0"/>
              </a:spcBef>
              <a:spcAft>
                <a:spcPts val="1200"/>
              </a:spcAft>
            </a:pPr>
            <a:r>
              <a:rPr lang="en-US" sz="2400" dirty="0"/>
              <a:t>Since position sizes had not been reduced, the net effect was to raise the leverage of the fund.</a:t>
            </a:r>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911721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400" dirty="0"/>
              <a:t>Although 1997 had been a very profitable year for LTCM (27%), the lingering effects of the 1997 Asian crisis continued to shape developments in asset markets into 1998. </a:t>
            </a:r>
          </a:p>
          <a:p>
            <a:pPr>
              <a:spcBef>
                <a:spcPts val="0"/>
              </a:spcBef>
              <a:spcAft>
                <a:spcPts val="1200"/>
              </a:spcAft>
            </a:pPr>
            <a:r>
              <a:rPr lang="en-US" sz="2400" dirty="0"/>
              <a:t>Although this crisis had originated in Asia, its effects were not confined to that region. </a:t>
            </a:r>
          </a:p>
          <a:p>
            <a:pPr>
              <a:spcBef>
                <a:spcPts val="0"/>
              </a:spcBef>
              <a:spcAft>
                <a:spcPts val="1200"/>
              </a:spcAft>
            </a:pPr>
            <a:r>
              <a:rPr lang="en-US" sz="2400" dirty="0"/>
              <a:t>The rise in risk aversion had raised concerns amongst investors regarding all markets heavily dependent on international capital flows, and this shaped asset pricing in markets outside Asia too.</a:t>
            </a:r>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381922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dirty="0"/>
              <a:t>Long-Term Capital Management did business with nearly everyone important on Wall Street. </a:t>
            </a:r>
          </a:p>
          <a:p>
            <a:r>
              <a:rPr lang="en-US" sz="1800" dirty="0"/>
              <a:t>Much of LTCM's capital was composed of funds from the same financial professionals with whom it traded. </a:t>
            </a:r>
          </a:p>
          <a:p>
            <a:r>
              <a:rPr lang="en-US" sz="1800" dirty="0"/>
              <a:t>As LTCM teetered, Wall Street feared that Long-Term's failure could cause a chain reaction in numerous markets, causing catastrophic losses throughout the financial system.</a:t>
            </a:r>
          </a:p>
          <a:p>
            <a:r>
              <a:rPr lang="en-US" sz="1800" dirty="0"/>
              <a:t>After LTCM failed to raise more money on its own, it became clear it was running out of options. </a:t>
            </a:r>
          </a:p>
          <a:p>
            <a:r>
              <a:rPr lang="en-US" sz="1800" dirty="0"/>
              <a:t>On September 23, 1998, Goldman Sachs, AIG, and Berkshire Hathaway offered then to buy out the fund's partners for $250 million, to inject $3.75 billion and to operate LTCM within Goldman's own trading division.</a:t>
            </a:r>
          </a:p>
          <a:p>
            <a:r>
              <a:rPr lang="en-US" sz="1800" dirty="0"/>
              <a:t> The offer was stunningly low to LTCM's partners because at the start of the year their firm had been worth $4.7 billion. </a:t>
            </a:r>
          </a:p>
          <a:p>
            <a:r>
              <a:rPr lang="en-US" sz="1800" dirty="0"/>
              <a:t>Warren Buffett gave Meriwether less than one hour to accept the deal; the time lapsed before a deal could be worked out.</a:t>
            </a:r>
          </a:p>
          <a:p>
            <a:endParaRPr lang="en-US" sz="1800" dirty="0"/>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469544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t>Seeing no options left, the Federal Reserve Bank of New York organized a bailout of $3.625 billion by the major creditors to avoid a wider collapse in the financial markets.</a:t>
            </a:r>
          </a:p>
          <a:p>
            <a:pPr marL="0" indent="0">
              <a:buNone/>
            </a:pPr>
            <a:r>
              <a:rPr lang="en-US" sz="2000" dirty="0"/>
              <a:t>The principal negotiator for LTCM was general counsel James G. Rickards.</a:t>
            </a:r>
          </a:p>
          <a:p>
            <a:pPr lvl="1"/>
            <a:r>
              <a:rPr lang="en-US" sz="1600" dirty="0"/>
              <a:t>The contributions from the various institutions were as follows</a:t>
            </a:r>
          </a:p>
          <a:p>
            <a:pPr lvl="1"/>
            <a:r>
              <a:rPr lang="en-US" sz="1600" dirty="0"/>
              <a:t>$300 million: Bankers Trust, Barclays, Chase, Credit Suisse First Boston, Deutsche Bank, Goldman Sachs, Merrill Lynch, </a:t>
            </a:r>
            <a:r>
              <a:rPr lang="en-US" sz="1600" dirty="0" err="1"/>
              <a:t>J.P.Morgan</a:t>
            </a:r>
            <a:r>
              <a:rPr lang="en-US" sz="1600" dirty="0"/>
              <a:t>, Morgan Stanley, Salomon Smith Barney, UBS</a:t>
            </a:r>
          </a:p>
          <a:p>
            <a:pPr lvl="1"/>
            <a:r>
              <a:rPr lang="en-US" sz="1600" dirty="0"/>
              <a:t>$125 million: Société Générale</a:t>
            </a:r>
          </a:p>
          <a:p>
            <a:pPr lvl="1"/>
            <a:r>
              <a:rPr lang="en-US" sz="1600" dirty="0"/>
              <a:t>$100 million: Paribas, Credit Agricole</a:t>
            </a:r>
          </a:p>
          <a:p>
            <a:pPr marL="0" indent="0">
              <a:buNone/>
            </a:pPr>
            <a:r>
              <a:rPr lang="en-US" sz="2000" dirty="0"/>
              <a:t>Bear Stearns and Lehman Brothers declined to participate.</a:t>
            </a:r>
          </a:p>
          <a:p>
            <a:pPr marL="0" indent="0">
              <a:buNone/>
            </a:pPr>
            <a:r>
              <a:rPr lang="en-US" sz="2000" dirty="0">
                <a:solidFill>
                  <a:srgbClr val="041CFF"/>
                </a:solidFill>
              </a:rPr>
              <a:t>Later, in the crisis of 2007-2009, when Bear Stearns and Lehman Brothers  went bankrupt, there was little interest on the Street in helping them stay afloat</a:t>
            </a:r>
          </a:p>
          <a:p>
            <a:endParaRPr lang="en-US" sz="2000" dirty="0"/>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441035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In return, the participating banks got a 90% share in the fund and a promise that a supervisory board would be established. </a:t>
            </a:r>
          </a:p>
          <a:p>
            <a:r>
              <a:rPr lang="en-US" sz="2400" dirty="0"/>
              <a:t>LTCM's partners received a 10% stake, still worth about $400 million, but this money was completely consumed by their debts. </a:t>
            </a:r>
          </a:p>
          <a:p>
            <a:r>
              <a:rPr lang="en-US" sz="2400" dirty="0"/>
              <a:t>The partners once had $1.9 billion of their own money invested in LTCM, all of which was wiped out.</a:t>
            </a:r>
          </a:p>
          <a:p>
            <a:r>
              <a:rPr lang="en-US" sz="2400" dirty="0"/>
              <a:t>The fear was that there would be a chain reaction as the company liquidated its securities to cover its debt, leading to a drop in prices, which would force other companies to liquidate their own debt creating a vicious cycle.</a:t>
            </a:r>
          </a:p>
          <a:p>
            <a:endParaRPr lang="en-US" sz="2400" dirty="0"/>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106979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t>The total losses were found to be $4.6 billion. The losses in the major investment categories were (ordered by magnitude):</a:t>
            </a:r>
          </a:p>
          <a:p>
            <a:pPr marL="0" indent="0">
              <a:buNone/>
            </a:pPr>
            <a:endParaRPr lang="en-US" sz="2000" dirty="0"/>
          </a:p>
          <a:p>
            <a:pPr marL="914400" indent="-336550"/>
            <a:r>
              <a:rPr lang="en-US" sz="2000" dirty="0"/>
              <a:t>$1.6 </a:t>
            </a:r>
            <a:r>
              <a:rPr lang="en-US" sz="2000" dirty="0" err="1"/>
              <a:t>bn</a:t>
            </a:r>
            <a:r>
              <a:rPr lang="en-US" sz="2000" dirty="0"/>
              <a:t> in swaps</a:t>
            </a:r>
          </a:p>
          <a:p>
            <a:pPr marL="914400" indent="-336550"/>
            <a:r>
              <a:rPr lang="en-US" sz="2000" dirty="0"/>
              <a:t>$1.3 </a:t>
            </a:r>
            <a:r>
              <a:rPr lang="en-US" sz="2000" dirty="0" err="1"/>
              <a:t>bn</a:t>
            </a:r>
            <a:r>
              <a:rPr lang="en-US" sz="2000" dirty="0"/>
              <a:t> in equity volatility</a:t>
            </a:r>
          </a:p>
          <a:p>
            <a:pPr marL="914400" indent="-336550"/>
            <a:r>
              <a:rPr lang="en-US" sz="2000" dirty="0"/>
              <a:t>$430 </a:t>
            </a:r>
            <a:r>
              <a:rPr lang="en-US" sz="2000" dirty="0" err="1"/>
              <a:t>mn</a:t>
            </a:r>
            <a:r>
              <a:rPr lang="en-US" sz="2000" dirty="0"/>
              <a:t> in Russia and other emerging markets</a:t>
            </a:r>
          </a:p>
          <a:p>
            <a:pPr marL="914400" indent="-336550"/>
            <a:r>
              <a:rPr lang="en-US" sz="2000" dirty="0"/>
              <a:t>$371 </a:t>
            </a:r>
            <a:r>
              <a:rPr lang="en-US" sz="2000" dirty="0" err="1"/>
              <a:t>mn</a:t>
            </a:r>
            <a:r>
              <a:rPr lang="en-US" sz="2000" dirty="0"/>
              <a:t> in directional trades in developed countries</a:t>
            </a:r>
          </a:p>
          <a:p>
            <a:pPr marL="914400" indent="-336550"/>
            <a:r>
              <a:rPr lang="en-US" sz="2000" dirty="0"/>
              <a:t>$286 </a:t>
            </a:r>
            <a:r>
              <a:rPr lang="en-US" sz="2000" dirty="0" err="1"/>
              <a:t>mn</a:t>
            </a:r>
            <a:r>
              <a:rPr lang="en-US" sz="2000" dirty="0"/>
              <a:t> in Dual-listed company pairs (such as VW, Shell)</a:t>
            </a:r>
          </a:p>
          <a:p>
            <a:pPr marL="914400" indent="-336550"/>
            <a:r>
              <a:rPr lang="en-US" sz="2000" dirty="0"/>
              <a:t>$215 </a:t>
            </a:r>
            <a:r>
              <a:rPr lang="en-US" sz="2000" dirty="0" err="1"/>
              <a:t>mn</a:t>
            </a:r>
            <a:r>
              <a:rPr lang="en-US" sz="2000" dirty="0"/>
              <a:t> in yield curve arbitrage</a:t>
            </a:r>
          </a:p>
          <a:p>
            <a:pPr marL="914400" indent="-336550"/>
            <a:r>
              <a:rPr lang="en-US" sz="2000" dirty="0"/>
              <a:t>$203 </a:t>
            </a:r>
            <a:r>
              <a:rPr lang="en-US" sz="2000" dirty="0" err="1"/>
              <a:t>mn</a:t>
            </a:r>
            <a:r>
              <a:rPr lang="en-US" sz="2000" dirty="0"/>
              <a:t> in S&amp;P 500 stocks</a:t>
            </a:r>
          </a:p>
          <a:p>
            <a:pPr marL="914400" indent="-336550"/>
            <a:r>
              <a:rPr lang="en-US" sz="2000" dirty="0"/>
              <a:t>$100 </a:t>
            </a:r>
            <a:r>
              <a:rPr lang="en-US" sz="2000" dirty="0" err="1"/>
              <a:t>mn</a:t>
            </a:r>
            <a:r>
              <a:rPr lang="en-US" sz="2000" dirty="0"/>
              <a:t> in junk bond arbitrage</a:t>
            </a:r>
          </a:p>
          <a:p>
            <a:pPr marL="914400" indent="-336550"/>
            <a:r>
              <a:rPr lang="en-US" sz="2000" dirty="0"/>
              <a:t>no substantial losses in merger arbitrage</a:t>
            </a:r>
          </a:p>
          <a:p>
            <a:endParaRPr lang="en-US" sz="2000" dirty="0"/>
          </a:p>
        </p:txBody>
      </p:sp>
      <p:sp>
        <p:nvSpPr>
          <p:cNvPr id="4" name="Title 3"/>
          <p:cNvSpPr>
            <a:spLocks noGrp="1"/>
          </p:cNvSpPr>
          <p:nvPr>
            <p:ph type="title"/>
          </p:nvPr>
        </p:nvSpPr>
        <p:spPr/>
        <p:txBody>
          <a:bodyPr>
            <a:normAutofit fontScale="90000"/>
          </a:bodyPr>
          <a:lstStyle/>
          <a:p>
            <a:r>
              <a:rPr lang="en-US" dirty="0">
                <a:solidFill>
                  <a:srgbClr val="FF0000"/>
                </a:solidFill>
              </a:rPr>
              <a:t>Long Term Capital Management</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591889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Bef>
                <a:spcPts val="0"/>
              </a:spcBef>
              <a:spcAft>
                <a:spcPts val="1200"/>
              </a:spcAft>
            </a:pPr>
            <a:r>
              <a:rPr lang="en-US" sz="2000" dirty="0"/>
              <a:t>After the bailout, Long-Term Capital Management continued operations. </a:t>
            </a:r>
          </a:p>
          <a:p>
            <a:pPr>
              <a:spcBef>
                <a:spcPts val="0"/>
              </a:spcBef>
              <a:spcAft>
                <a:spcPts val="1200"/>
              </a:spcAft>
            </a:pPr>
            <a:r>
              <a:rPr lang="en-US" sz="2000" dirty="0"/>
              <a:t>In the year following the bailout, it earned 10%. </a:t>
            </a:r>
          </a:p>
          <a:p>
            <a:pPr>
              <a:spcBef>
                <a:spcPts val="0"/>
              </a:spcBef>
              <a:spcAft>
                <a:spcPts val="1200"/>
              </a:spcAft>
            </a:pPr>
            <a:r>
              <a:rPr lang="en-US" sz="2000" dirty="0"/>
              <a:t>By early 2000, the fund had been liquidated, and the consortium of banks that financed the bailout had been paid back</a:t>
            </a:r>
          </a:p>
          <a:p>
            <a:pPr>
              <a:spcBef>
                <a:spcPts val="0"/>
              </a:spcBef>
              <a:spcAft>
                <a:spcPts val="1200"/>
              </a:spcAft>
            </a:pPr>
            <a:r>
              <a:rPr lang="en-US" sz="2000" dirty="0"/>
              <a:t>But the collapse was devastating for many involved. </a:t>
            </a:r>
          </a:p>
          <a:p>
            <a:pPr>
              <a:spcBef>
                <a:spcPts val="0"/>
              </a:spcBef>
              <a:spcAft>
                <a:spcPts val="1200"/>
              </a:spcAft>
            </a:pPr>
            <a:r>
              <a:rPr lang="en-US" sz="2000" dirty="0"/>
              <a:t>The theories of Merton and Scholes took a public beating. </a:t>
            </a:r>
          </a:p>
          <a:p>
            <a:pPr>
              <a:spcBef>
                <a:spcPts val="0"/>
              </a:spcBef>
              <a:spcAft>
                <a:spcPts val="1200"/>
              </a:spcAft>
            </a:pPr>
            <a:r>
              <a:rPr lang="en-US" sz="2000" dirty="0"/>
              <a:t>In its annual reports, Merrill Lynch observed that mathematical risk models "may provide a greater sense of security than warranted; therefore, reliance on these models should be limited.”</a:t>
            </a:r>
          </a:p>
          <a:p>
            <a:pPr>
              <a:spcBef>
                <a:spcPts val="0"/>
              </a:spcBef>
              <a:spcAft>
                <a:spcPts val="1200"/>
              </a:spcAft>
            </a:pPr>
            <a:endParaRPr lang="en-US" sz="2000" dirty="0"/>
          </a:p>
        </p:txBody>
      </p:sp>
      <p:sp>
        <p:nvSpPr>
          <p:cNvPr id="4" name="Title 3"/>
          <p:cNvSpPr>
            <a:spLocks noGrp="1"/>
          </p:cNvSpPr>
          <p:nvPr>
            <p:ph type="title"/>
          </p:nvPr>
        </p:nvSpPr>
        <p:spPr/>
        <p:txBody>
          <a:bodyPr>
            <a:normAutofit fontScale="90000"/>
          </a:bodyPr>
          <a:lstStyle/>
          <a:p>
            <a:r>
              <a:rPr lang="en-US" sz="3600" dirty="0">
                <a:solidFill>
                  <a:srgbClr val="FF0000"/>
                </a:solidFill>
              </a:rPr>
              <a:t>Long Term Capital Management: Aftermath</a:t>
            </a:r>
            <a:br>
              <a:rPr lang="en-US" sz="3600"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2438838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194" y="1593953"/>
            <a:ext cx="8229600" cy="4525963"/>
          </a:xfrm>
        </p:spPr>
        <p:txBody>
          <a:bodyPr>
            <a:normAutofit/>
          </a:bodyPr>
          <a:lstStyle/>
          <a:p>
            <a:r>
              <a:rPr lang="en-US" sz="2000" dirty="0"/>
              <a:t>After helping unwind LTCM, Meriwether launched JWM Partners. </a:t>
            </a:r>
          </a:p>
          <a:p>
            <a:r>
              <a:rPr lang="en-US" sz="2000" dirty="0" err="1"/>
              <a:t>Haghani</a:t>
            </a:r>
            <a:r>
              <a:rPr lang="en-US" sz="2000" dirty="0"/>
              <a:t>, </a:t>
            </a:r>
            <a:r>
              <a:rPr lang="en-US" sz="2000" dirty="0" err="1"/>
              <a:t>Hilibrand</a:t>
            </a:r>
            <a:r>
              <a:rPr lang="en-US" sz="2000" dirty="0"/>
              <a:t>, Leahy, and Rosenfeld signed up as principals of the new firm. </a:t>
            </a:r>
          </a:p>
          <a:p>
            <a:r>
              <a:rPr lang="en-US" sz="2000" dirty="0"/>
              <a:t>By December 1999, they had raised $250 million for a fund that would continue many of LTCM's strategies—this time, using less leverage.</a:t>
            </a:r>
          </a:p>
          <a:p>
            <a:r>
              <a:rPr lang="en-US" sz="2000" dirty="0"/>
              <a:t>With the credit crisis of 2008, JWM Partners LLC was hit with a 44% loss from September 2007 to February 2009 in its Relative Value Opportunity II fund. </a:t>
            </a:r>
          </a:p>
          <a:p>
            <a:r>
              <a:rPr lang="en-US" sz="2000" dirty="0"/>
              <a:t>As such, JWM Hedge Fund was shut down in July 2009.</a:t>
            </a:r>
          </a:p>
          <a:p>
            <a:r>
              <a:rPr lang="en-US" sz="2000"/>
              <a:t>In 1998, the chairman of Union Bank of Switzerland resigned as a result of a $780 million loss incurred from the short put option on LTCM, which had become very significantly in the money due to its collapse.</a:t>
            </a:r>
          </a:p>
          <a:p>
            <a:endParaRPr lang="en-US" sz="2000" dirty="0"/>
          </a:p>
        </p:txBody>
      </p:sp>
      <p:sp>
        <p:nvSpPr>
          <p:cNvPr id="6" name="Title 3"/>
          <p:cNvSpPr>
            <a:spLocks noGrp="1"/>
          </p:cNvSpPr>
          <p:nvPr>
            <p:ph type="title"/>
          </p:nvPr>
        </p:nvSpPr>
        <p:spPr/>
        <p:txBody>
          <a:bodyPr>
            <a:normAutofit fontScale="90000"/>
          </a:bodyPr>
          <a:lstStyle/>
          <a:p>
            <a:r>
              <a:rPr lang="en-US" sz="3600" dirty="0">
                <a:solidFill>
                  <a:srgbClr val="FF0000"/>
                </a:solidFill>
              </a:rPr>
              <a:t>Long Term Capital Management: Aftermath</a:t>
            </a:r>
            <a:br>
              <a:rPr lang="en-US" sz="3600"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/wiki/Long-</a:t>
            </a:r>
            <a:r>
              <a:rPr lang="en-US" sz="2700" dirty="0" err="1">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62821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a:t>Delta </a:t>
            </a:r>
            <a:r>
              <a:rPr lang="en-US" sz="2000" dirty="0"/>
              <a:t>hedging- i.e. establishing the required hedge - may be accomplished by buying or selling an amount of the underlying security that corresponds to the delta of the portfolio. </a:t>
            </a:r>
          </a:p>
          <a:p>
            <a:r>
              <a:rPr lang="en-US" sz="2000" dirty="0"/>
              <a:t>By adjusting the amount bought or sold on new positions, the portfolio delta can be made to sum to zero, and the portfolio is then delta neutral. (“Rational pricing delta hedging”).</a:t>
            </a:r>
          </a:p>
          <a:p>
            <a:r>
              <a:rPr lang="en-US" sz="2000" dirty="0"/>
              <a:t>Options market makers, or others, may form a delta neutral portfolio using related options instead of the underlying security. </a:t>
            </a:r>
          </a:p>
          <a:p>
            <a:r>
              <a:rPr lang="en-US" sz="2000" dirty="0"/>
              <a:t>The portfolio's delta (assuming the same </a:t>
            </a:r>
            <a:r>
              <a:rPr lang="en-US" sz="2000" dirty="0" err="1"/>
              <a:t>underlier</a:t>
            </a:r>
            <a:r>
              <a:rPr lang="en-US" sz="2000" dirty="0"/>
              <a:t>) is then the sum of all the individual options' deltas. </a:t>
            </a:r>
          </a:p>
          <a:p>
            <a:r>
              <a:rPr lang="en-US" sz="2000" dirty="0"/>
              <a:t>This method can also be used when the </a:t>
            </a:r>
            <a:r>
              <a:rPr lang="en-US" sz="2000" dirty="0" err="1"/>
              <a:t>underlier</a:t>
            </a:r>
            <a:r>
              <a:rPr lang="en-US" sz="2000" dirty="0"/>
              <a:t> is difficult to trade, for instance when an underlying stock is hard to borrow and therefore cannot be sold short.</a:t>
            </a:r>
          </a:p>
          <a:p>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Delta Hedge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Tree>
    <p:extLst>
      <p:ext uri="{BB962C8B-B14F-4D97-AF65-F5344CB8AC3E}">
        <p14:creationId xmlns:p14="http://schemas.microsoft.com/office/powerpoint/2010/main" val="174453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7288"/>
            <a:ext cx="8229600" cy="5222723"/>
          </a:xfrm>
        </p:spPr>
        <p:txBody>
          <a:bodyPr>
            <a:noAutofit/>
          </a:bodyPr>
          <a:lstStyle/>
          <a:p>
            <a:pPr>
              <a:spcBef>
                <a:spcPts val="0"/>
              </a:spcBef>
              <a:spcAft>
                <a:spcPts val="1200"/>
              </a:spcAft>
            </a:pPr>
            <a:r>
              <a:rPr lang="en-US" sz="1600" dirty="0"/>
              <a:t>The existence of a delta neutral portfolio was shown as part of the original proof of the Black–Scholes model, the first comprehensive model to produce correct prices for some classes of options. </a:t>
            </a:r>
          </a:p>
          <a:p>
            <a:pPr>
              <a:spcBef>
                <a:spcPts val="0"/>
              </a:spcBef>
              <a:spcAft>
                <a:spcPts val="1200"/>
              </a:spcAft>
            </a:pPr>
            <a:r>
              <a:rPr lang="en-US" sz="1600" dirty="0"/>
              <a:t>From the Taylor</a:t>
            </a:r>
            <a:r>
              <a:rPr lang="en-US" sz="1600" dirty="0">
                <a:hlinkClick r:id="rId2" tooltip="Taylor expansion"/>
              </a:rPr>
              <a:t> </a:t>
            </a:r>
            <a:r>
              <a:rPr lang="en-US" sz="1600" dirty="0"/>
              <a:t>expansion of the value of an option, we get the change in the value of an option, </a:t>
            </a:r>
            <a:r>
              <a:rPr lang="en-US" sz="1600" i="1" dirty="0">
                <a:latin typeface="Times New Roman"/>
                <a:cs typeface="Times New Roman"/>
              </a:rPr>
              <a:t>C(S)</a:t>
            </a:r>
            <a:r>
              <a:rPr lang="en-US" sz="1600" dirty="0"/>
              <a:t> , for a change in the value of the underlying security (“</a:t>
            </a:r>
            <a:r>
              <a:rPr lang="en-US" sz="1600" dirty="0" err="1"/>
              <a:t>underlier</a:t>
            </a:r>
            <a:r>
              <a:rPr lang="en-US" sz="1600" dirty="0"/>
              <a:t>”) </a:t>
            </a:r>
            <a:r>
              <a:rPr lang="en-US" sz="1600" i="1" dirty="0">
                <a:latin typeface="Times New Roman"/>
                <a:cs typeface="Times New Roman"/>
              </a:rPr>
              <a:t>(ϵ)</a:t>
            </a:r>
            <a:r>
              <a:rPr lang="en-US" sz="1600" dirty="0"/>
              <a:t>:</a:t>
            </a:r>
          </a:p>
          <a:p>
            <a:pPr marL="0" indent="0">
              <a:spcBef>
                <a:spcPts val="0"/>
              </a:spcBef>
              <a:spcAft>
                <a:spcPts val="1200"/>
              </a:spcAft>
              <a:buNone/>
            </a:pPr>
            <a:r>
              <a:rPr lang="en-US" sz="1600" i="1" dirty="0">
                <a:latin typeface="Times New Roman"/>
                <a:cs typeface="Times New Roman"/>
              </a:rPr>
              <a:t>			C ( S + ϵ ) = C (S) + ϵ C ′(S) + </a:t>
            </a:r>
            <a:r>
              <a:rPr lang="en-US" sz="1600" dirty="0">
                <a:latin typeface="Times New Roman"/>
                <a:cs typeface="Times New Roman"/>
              </a:rPr>
              <a:t>1/2</a:t>
            </a:r>
            <a:r>
              <a:rPr lang="en-US" sz="1600" i="1" dirty="0">
                <a:latin typeface="Times New Roman"/>
                <a:cs typeface="Times New Roman"/>
              </a:rPr>
              <a:t> ϵ</a:t>
            </a:r>
            <a:r>
              <a:rPr lang="en-US" sz="1600" i="1" baseline="30000" dirty="0">
                <a:latin typeface="Times New Roman"/>
                <a:cs typeface="Times New Roman"/>
              </a:rPr>
              <a:t>2</a:t>
            </a:r>
            <a:r>
              <a:rPr lang="en-US" sz="1600" i="1" dirty="0">
                <a:latin typeface="Times New Roman"/>
                <a:cs typeface="Times New Roman"/>
              </a:rPr>
              <a:t> C″(S) </a:t>
            </a:r>
            <a:r>
              <a:rPr lang="en-US" sz="1600" dirty="0">
                <a:latin typeface="Times New Roman"/>
                <a:cs typeface="Times New Roman"/>
              </a:rPr>
              <a:t>+ . </a:t>
            </a:r>
            <a:r>
              <a:rPr lang="en-US" sz="1600" dirty="0"/>
              <a:t>. </a:t>
            </a:r>
          </a:p>
          <a:p>
            <a:pPr marL="0" indent="0">
              <a:spcBef>
                <a:spcPts val="0"/>
              </a:spcBef>
              <a:spcAft>
                <a:spcPts val="1200"/>
              </a:spcAft>
              <a:buNone/>
            </a:pPr>
            <a:r>
              <a:rPr lang="en-US" sz="1600" dirty="0"/>
              <a:t>	where </a:t>
            </a:r>
            <a:r>
              <a:rPr lang="en-US" sz="1600" i="1" dirty="0">
                <a:latin typeface="Times New Roman"/>
                <a:cs typeface="Times New Roman"/>
              </a:rPr>
              <a:t>C′(S</a:t>
            </a:r>
            <a:r>
              <a:rPr lang="en-US" sz="1600" dirty="0">
                <a:latin typeface="Times New Roman"/>
                <a:cs typeface="Times New Roman"/>
              </a:rPr>
              <a:t>) = </a:t>
            </a:r>
            <a:r>
              <a:rPr lang="en-US" sz="1600" i="1" dirty="0" err="1">
                <a:latin typeface="Times New Roman"/>
                <a:cs typeface="Times New Roman"/>
              </a:rPr>
              <a:t>Δ</a:t>
            </a:r>
            <a:r>
              <a:rPr lang="en-US" sz="1600" dirty="0">
                <a:latin typeface="Times New Roman"/>
                <a:cs typeface="Times New Roman"/>
              </a:rPr>
              <a:t> (“delta”) </a:t>
            </a:r>
            <a:r>
              <a:rPr lang="en-US" sz="1600" dirty="0"/>
              <a:t>and </a:t>
            </a:r>
            <a:r>
              <a:rPr lang="en-US" sz="1600" i="1" dirty="0">
                <a:latin typeface="Times New Roman"/>
                <a:cs typeface="Times New Roman"/>
              </a:rPr>
              <a:t>C″(S) = </a:t>
            </a:r>
            <a:r>
              <a:rPr lang="en-US" sz="1600" dirty="0"/>
              <a:t> </a:t>
            </a:r>
            <a:r>
              <a:rPr lang="en-US" sz="1600" i="1" dirty="0" err="1">
                <a:latin typeface="Times New Roman"/>
                <a:cs typeface="Times New Roman"/>
              </a:rPr>
              <a:t>Γ</a:t>
            </a:r>
            <a:r>
              <a:rPr lang="en-US" sz="1600" i="1" dirty="0"/>
              <a:t> </a:t>
            </a:r>
            <a:r>
              <a:rPr lang="en-US" sz="1600" dirty="0"/>
              <a:t>(gamma).</a:t>
            </a:r>
            <a:endParaRPr lang="en-US" sz="1600" i="1" dirty="0"/>
          </a:p>
          <a:p>
            <a:pPr>
              <a:spcBef>
                <a:spcPts val="0"/>
              </a:spcBef>
              <a:spcAft>
                <a:spcPts val="1200"/>
              </a:spcAft>
            </a:pPr>
            <a:r>
              <a:rPr lang="en-US" sz="1600" dirty="0"/>
              <a:t>See Greeks (finance) for a detailed discussion of all the derivatives and their names .</a:t>
            </a:r>
          </a:p>
          <a:p>
            <a:pPr>
              <a:spcBef>
                <a:spcPts val="0"/>
              </a:spcBef>
              <a:spcAft>
                <a:spcPts val="1200"/>
              </a:spcAft>
            </a:pPr>
            <a:r>
              <a:rPr lang="en-US" sz="1600" dirty="0"/>
              <a:t>For any small change in the stock (“underlier</a:t>
            </a:r>
            <a:r>
              <a:rPr lang="en-US" sz="1600" dirty="0">
                <a:sym typeface="Wingdings" pitchFamily="2" charset="2"/>
              </a:rPr>
              <a:t>”)</a:t>
            </a:r>
            <a:r>
              <a:rPr lang="en-US" sz="1600" dirty="0"/>
              <a:t>, we can ignore the second-order term and use the quantity </a:t>
            </a:r>
            <a:r>
              <a:rPr lang="en-US" sz="1600" i="1" dirty="0" err="1"/>
              <a:t>Δ</a:t>
            </a:r>
            <a:r>
              <a:rPr lang="en-US" sz="1600" dirty="0"/>
              <a:t> to determine how much of the underlier to buy or sell to create a hedged portfolio. </a:t>
            </a:r>
          </a:p>
          <a:p>
            <a:pPr>
              <a:spcBef>
                <a:spcPts val="0"/>
              </a:spcBef>
              <a:spcAft>
                <a:spcPts val="1200"/>
              </a:spcAft>
            </a:pPr>
            <a:r>
              <a:rPr lang="en-US" sz="1600" dirty="0"/>
              <a:t>In practice, maintaining a delta neutral portfolio requires continuous recalculation of the position’s “Greeks” and rebalancing of the </a:t>
            </a:r>
            <a:r>
              <a:rPr lang="en-US" sz="1600" dirty="0" err="1"/>
              <a:t>underlier's</a:t>
            </a:r>
            <a:r>
              <a:rPr lang="en-US" sz="1600" dirty="0"/>
              <a:t> position. </a:t>
            </a:r>
          </a:p>
          <a:p>
            <a:pPr>
              <a:spcBef>
                <a:spcPts val="0"/>
              </a:spcBef>
              <a:spcAft>
                <a:spcPts val="1200"/>
              </a:spcAft>
            </a:pPr>
            <a:r>
              <a:rPr lang="en-US" sz="1600" dirty="0"/>
              <a:t>Typically, this rebalancing is performed daily or weekly.</a:t>
            </a:r>
          </a:p>
          <a:p>
            <a:pPr>
              <a:spcBef>
                <a:spcPts val="0"/>
              </a:spcBef>
              <a:spcAft>
                <a:spcPts val="1200"/>
              </a:spcAft>
            </a:pPr>
            <a:endParaRPr lang="en-US" sz="1600" dirty="0"/>
          </a:p>
        </p:txBody>
      </p:sp>
      <p:sp>
        <p:nvSpPr>
          <p:cNvPr id="4" name="Title 1"/>
          <p:cNvSpPr>
            <a:spLocks noGrp="1"/>
          </p:cNvSpPr>
          <p:nvPr>
            <p:ph type="title"/>
          </p:nvPr>
        </p:nvSpPr>
        <p:spPr/>
        <p:txBody>
          <a:bodyPr>
            <a:normAutofit fontScale="90000"/>
          </a:bodyPr>
          <a:lstStyle/>
          <a:p>
            <a:r>
              <a:rPr lang="en-US" dirty="0">
                <a:solidFill>
                  <a:srgbClr val="FF0000"/>
                </a:solidFill>
              </a:rPr>
              <a:t>Delta Hedge</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Tree>
    <p:extLst>
      <p:ext uri="{BB962C8B-B14F-4D97-AF65-F5344CB8AC3E}">
        <p14:creationId xmlns:p14="http://schemas.microsoft.com/office/powerpoint/2010/main" val="112103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A company in the United States must pay 10,000 euro to European firms in 180 days. </a:t>
            </a:r>
          </a:p>
          <a:p>
            <a:r>
              <a:rPr lang="en-US" sz="2400" dirty="0"/>
              <a:t>The company can write a forward contract at the present exchange rate for the </a:t>
            </a:r>
            <a:r>
              <a:rPr lang="en-US" sz="2400"/>
              <a:t>above sum </a:t>
            </a:r>
            <a:r>
              <a:rPr lang="en-US" sz="2400" dirty="0"/>
              <a:t>or can buy a call option for a given strike price at 180 days' maturity. </a:t>
            </a:r>
          </a:p>
          <a:p>
            <a:r>
              <a:rPr lang="en-US" sz="2400" dirty="0"/>
              <a:t>This eliminates the risk associated with fluctuations in the USD/euro exchange rate, but has a cost - either exposure to losses in a forward contract, or simply the direct cost in an option contract</a:t>
            </a:r>
          </a:p>
        </p:txBody>
      </p:sp>
      <p:sp>
        <p:nvSpPr>
          <p:cNvPr id="4" name="Title 1"/>
          <p:cNvSpPr>
            <a:spLocks noGrp="1"/>
          </p:cNvSpPr>
          <p:nvPr>
            <p:ph type="title"/>
          </p:nvPr>
        </p:nvSpPr>
        <p:spPr/>
        <p:txBody>
          <a:bodyPr>
            <a:normAutofit/>
          </a:bodyPr>
          <a:lstStyle/>
          <a:p>
            <a:r>
              <a:rPr lang="en-US" sz="3600" dirty="0">
                <a:solidFill>
                  <a:srgbClr val="FF0000"/>
                </a:solidFill>
              </a:rPr>
              <a:t>Delta Hedge: Motivation</a:t>
            </a:r>
            <a:br>
              <a:rPr lang="en-US" sz="3600" dirty="0">
                <a:solidFill>
                  <a:srgbClr val="FF0000"/>
                </a:solidFill>
              </a:rPr>
            </a:br>
            <a:r>
              <a:rPr lang="en-US" sz="2700" dirty="0">
                <a:solidFill>
                  <a:srgbClr val="0000FF"/>
                </a:solidFill>
              </a:rPr>
              <a:t>Mantegna and Stanley (2007)</a:t>
            </a:r>
          </a:p>
        </p:txBody>
      </p:sp>
    </p:spTree>
    <p:extLst>
      <p:ext uri="{BB962C8B-B14F-4D97-AF65-F5344CB8AC3E}">
        <p14:creationId xmlns:p14="http://schemas.microsoft.com/office/powerpoint/2010/main" val="339414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85576" y="274638"/>
            <a:ext cx="4301224" cy="1143000"/>
          </a:xfrm>
        </p:spPr>
        <p:txBody>
          <a:bodyPr>
            <a:normAutofit fontScale="90000"/>
          </a:bodyPr>
          <a:lstStyle/>
          <a:p>
            <a:r>
              <a:rPr lang="en-US" sz="3600" dirty="0">
                <a:solidFill>
                  <a:srgbClr val="FF0000"/>
                </a:solidFill>
              </a:rPr>
              <a:t>Delta Hedge: Derivation</a:t>
            </a:r>
            <a:br>
              <a:rPr lang="en-US" sz="3600" dirty="0">
                <a:solidFill>
                  <a:srgbClr val="FF0000"/>
                </a:solidFill>
              </a:rPr>
            </a:br>
            <a:r>
              <a:rPr lang="en-US" sz="2700" dirty="0">
                <a:solidFill>
                  <a:srgbClr val="0000FF"/>
                </a:solidFill>
              </a:rPr>
              <a:t>Mantegna and Stanley (2007)</a:t>
            </a:r>
          </a:p>
        </p:txBody>
      </p:sp>
      <p:sp>
        <p:nvSpPr>
          <p:cNvPr id="3" name="Content Placeholder 2"/>
          <p:cNvSpPr>
            <a:spLocks noGrp="1"/>
          </p:cNvSpPr>
          <p:nvPr>
            <p:ph sz="half" idx="1"/>
          </p:nvPr>
        </p:nvSpPr>
        <p:spPr>
          <a:xfrm>
            <a:off x="353838" y="271063"/>
            <a:ext cx="4038600" cy="5520137"/>
          </a:xfrm>
        </p:spPr>
        <p:txBody>
          <a:bodyPr>
            <a:noAutofit/>
          </a:bodyPr>
          <a:lstStyle/>
          <a:p>
            <a:r>
              <a:rPr lang="en-US" sz="1600" dirty="0"/>
              <a:t>To examine more closely the procedure of hedging, we consider a simplified version of our problem, namely a binomial model of stock prices (Cox et al., </a:t>
            </a:r>
            <a:r>
              <a:rPr lang="en-US" sz="1600" i="1" dirty="0"/>
              <a:t>J. Fin. Econ</a:t>
            </a:r>
            <a:r>
              <a:rPr lang="en-US" sz="1600" dirty="0"/>
              <a:t>, 7, 229-263 (1979). </a:t>
            </a:r>
          </a:p>
          <a:p>
            <a:r>
              <a:rPr lang="en-US" sz="1600" dirty="0"/>
              <a:t>The stock price </a:t>
            </a:r>
            <a:r>
              <a:rPr lang="en-US" sz="1600" i="1" dirty="0">
                <a:latin typeface="Times New Roman"/>
                <a:cs typeface="Times New Roman"/>
              </a:rPr>
              <a:t>S</a:t>
            </a:r>
            <a:r>
              <a:rPr lang="en-US" sz="1600" dirty="0"/>
              <a:t> at each time step </a:t>
            </a:r>
            <a:r>
              <a:rPr lang="en-US" sz="1600" i="1" dirty="0"/>
              <a:t>t</a:t>
            </a:r>
            <a:r>
              <a:rPr lang="en-US" sz="1600" dirty="0"/>
              <a:t> may assume only two values . </a:t>
            </a:r>
          </a:p>
          <a:p>
            <a:r>
              <a:rPr lang="en-US" sz="1600" dirty="0"/>
              <a:t>Suppose a hedger at each time step holds a number </a:t>
            </a:r>
            <a:r>
              <a:rPr lang="en-US" sz="1600" i="1" dirty="0" err="1">
                <a:latin typeface="Times New Roman"/>
                <a:cs typeface="Times New Roman"/>
              </a:rPr>
              <a:t>Δ</a:t>
            </a:r>
            <a:r>
              <a:rPr lang="en-US" sz="1600" i="1" baseline="-25000" dirty="0" err="1">
                <a:latin typeface="Times New Roman"/>
                <a:cs typeface="Times New Roman"/>
              </a:rPr>
              <a:t>h</a:t>
            </a:r>
            <a:r>
              <a:rPr lang="en-US" sz="1600" dirty="0"/>
              <a:t> of shares for each option sold on the same stock. </a:t>
            </a:r>
          </a:p>
          <a:p>
            <a:r>
              <a:rPr lang="en-US" sz="1600" dirty="0"/>
              <a:t>In order to minimize the risk, the hedger needs to determine the value of </a:t>
            </a:r>
            <a:r>
              <a:rPr lang="en-US" sz="1600" i="1" dirty="0" err="1">
                <a:latin typeface="Times New Roman"/>
                <a:cs typeface="Times New Roman"/>
              </a:rPr>
              <a:t>Δ</a:t>
            </a:r>
            <a:r>
              <a:rPr lang="en-US" sz="1600" i="1" baseline="-25000" dirty="0" err="1">
                <a:latin typeface="Times New Roman"/>
                <a:cs typeface="Times New Roman"/>
              </a:rPr>
              <a:t>h</a:t>
            </a:r>
            <a:r>
              <a:rPr lang="en-US" sz="1600" dirty="0"/>
              <a:t> that makes the portfolio riskless.</a:t>
            </a:r>
          </a:p>
          <a:p>
            <a:r>
              <a:rPr lang="en-US" sz="1600" dirty="0">
                <a:solidFill>
                  <a:srgbClr val="0000FF"/>
                </a:solidFill>
              </a:rPr>
              <a:t>In this example, the investor sells call options on a stock and use the revenue to buy shares on that same stock at </a:t>
            </a:r>
            <a:r>
              <a:rPr lang="en-US" sz="1600" dirty="0">
                <a:solidFill>
                  <a:srgbClr val="0000FF"/>
                </a:solidFill>
                <a:cs typeface="Times New Roman"/>
              </a:rPr>
              <a:t>t=0</a:t>
            </a:r>
          </a:p>
          <a:p>
            <a:r>
              <a:rPr lang="en-US" sz="1600" dirty="0">
                <a:solidFill>
                  <a:srgbClr val="0000FF"/>
                </a:solidFill>
                <a:cs typeface="Times New Roman"/>
              </a:rPr>
              <a:t>This leads to a “revenue neutral” portfolio</a:t>
            </a:r>
            <a:endParaRPr lang="en-US" sz="1600" i="1" dirty="0">
              <a:solidFill>
                <a:srgbClr val="0000FF"/>
              </a:solidFill>
              <a:latin typeface="Times New Roman"/>
              <a:cs typeface="Times New Roman"/>
            </a:endParaRPr>
          </a:p>
          <a:p>
            <a:r>
              <a:rPr lang="en-US" sz="1600" dirty="0"/>
              <a:t>Question.  What is the appropriate price to sell the options so as to make the portfolio riskless under small changes in stock price </a:t>
            </a:r>
            <a:r>
              <a:rPr lang="en-US" sz="1600" i="1" dirty="0">
                <a:latin typeface="Times New Roman"/>
                <a:cs typeface="Times New Roman"/>
              </a:rPr>
              <a:t>S</a:t>
            </a:r>
          </a:p>
        </p:txBody>
      </p:sp>
      <p:sp>
        <p:nvSpPr>
          <p:cNvPr id="7" name="Rectangle 6"/>
          <p:cNvSpPr/>
          <p:nvPr/>
        </p:nvSpPr>
        <p:spPr>
          <a:xfrm>
            <a:off x="4799031" y="3101331"/>
            <a:ext cx="3617731" cy="745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855730" y="4858771"/>
            <a:ext cx="3887769" cy="1815882"/>
          </a:xfrm>
          <a:prstGeom prst="rect">
            <a:avLst/>
          </a:prstGeom>
          <a:noFill/>
        </p:spPr>
        <p:txBody>
          <a:bodyPr wrap="square" rtlCol="0">
            <a:spAutoFit/>
          </a:bodyPr>
          <a:lstStyle/>
          <a:p>
            <a:pPr algn="just"/>
            <a:r>
              <a:rPr lang="en-US" sz="1600" dirty="0"/>
              <a:t>Schematic illustration of the binomial model. Here </a:t>
            </a:r>
            <a:r>
              <a:rPr lang="en-US" sz="1600" i="1" dirty="0">
                <a:latin typeface="Times New Roman"/>
                <a:cs typeface="Times New Roman"/>
              </a:rPr>
              <a:t>S</a:t>
            </a:r>
            <a:r>
              <a:rPr lang="en-US" sz="1600" dirty="0"/>
              <a:t> denotes the stock share price, where </a:t>
            </a:r>
            <a:r>
              <a:rPr lang="en-US" sz="1600" i="1" dirty="0">
                <a:latin typeface="Times New Roman"/>
                <a:cs typeface="Times New Roman"/>
              </a:rPr>
              <a:t>C</a:t>
            </a:r>
            <a:r>
              <a:rPr lang="en-US" sz="1600" dirty="0"/>
              <a:t> denotes the cost of an option issued on the underlying stock.  For a given time horizon </a:t>
            </a:r>
            <a:r>
              <a:rPr lang="en-US" sz="1600" i="1" dirty="0"/>
              <a:t>t=t</a:t>
            </a:r>
            <a:r>
              <a:rPr lang="en-US" sz="1600" i="1" baseline="-25000" dirty="0"/>
              <a:t>1</a:t>
            </a:r>
            <a:r>
              <a:rPr lang="en-US" sz="1600" i="1" dirty="0"/>
              <a:t>, </a:t>
            </a:r>
            <a:r>
              <a:rPr lang="en-US" sz="1600" dirty="0"/>
              <a:t>the prices S</a:t>
            </a:r>
            <a:r>
              <a:rPr lang="en-US" sz="1600" baseline="-25000" dirty="0"/>
              <a:t>u </a:t>
            </a:r>
            <a:r>
              <a:rPr lang="en-US" sz="1600" dirty="0"/>
              <a:t>, S</a:t>
            </a:r>
            <a:r>
              <a:rPr lang="en-US" sz="1600" baseline="-25000" dirty="0"/>
              <a:t>d</a:t>
            </a:r>
            <a:r>
              <a:rPr lang="en-US" sz="1600" dirty="0"/>
              <a:t>  denote the possible stock price values, while C</a:t>
            </a:r>
            <a:r>
              <a:rPr lang="en-US" sz="1600" baseline="-25000" dirty="0"/>
              <a:t>u</a:t>
            </a:r>
            <a:r>
              <a:rPr lang="en-US" sz="1600" dirty="0"/>
              <a:t> and C</a:t>
            </a:r>
            <a:r>
              <a:rPr lang="en-US" sz="1600" baseline="-25000" dirty="0"/>
              <a:t>d</a:t>
            </a:r>
            <a:r>
              <a:rPr lang="en-US" sz="1600" dirty="0"/>
              <a:t> and denote the possible values of options.</a:t>
            </a:r>
          </a:p>
        </p:txBody>
      </p:sp>
      <p:pic>
        <p:nvPicPr>
          <p:cNvPr id="6" name="Content Placeholder 5" descr="Screen Shot 2017-02-14 at 2.56.31 PM.png"/>
          <p:cNvPicPr>
            <a:picLocks noGrp="1" noChangeAspect="1"/>
          </p:cNvPicPr>
          <p:nvPr>
            <p:ph sz="half" idx="2"/>
          </p:nvPr>
        </p:nvPicPr>
        <p:blipFill>
          <a:blip r:embed="rId2">
            <a:extLst>
              <a:ext uri="{28A0092B-C50C-407E-A947-70E740481C1C}">
                <a14:useLocalDpi xmlns:a14="http://schemas.microsoft.com/office/drawing/2010/main" val="0"/>
              </a:ext>
            </a:extLst>
          </a:blip>
          <a:srcRect l="343" r="343"/>
          <a:stretch>
            <a:fillRect/>
          </a:stretch>
        </p:blipFill>
        <p:spPr>
          <a:xfrm>
            <a:off x="5138666" y="1515218"/>
            <a:ext cx="2809833" cy="3148913"/>
          </a:xfrm>
        </p:spPr>
      </p:pic>
      <p:sp>
        <p:nvSpPr>
          <p:cNvPr id="5" name="TextBox 4"/>
          <p:cNvSpPr txBox="1"/>
          <p:nvPr/>
        </p:nvSpPr>
        <p:spPr>
          <a:xfrm>
            <a:off x="4176168" y="4068954"/>
            <a:ext cx="839133" cy="461665"/>
          </a:xfrm>
          <a:prstGeom prst="rect">
            <a:avLst/>
          </a:prstGeom>
          <a:noFill/>
          <a:ln>
            <a:solidFill>
              <a:srgbClr val="FF0000"/>
            </a:solidFill>
          </a:ln>
        </p:spPr>
        <p:txBody>
          <a:bodyPr wrap="square" rtlCol="0">
            <a:spAutoFit/>
          </a:bodyPr>
          <a:lstStyle/>
          <a:p>
            <a:r>
              <a:rPr lang="en-US" sz="1200" dirty="0">
                <a:solidFill>
                  <a:srgbClr val="C00000"/>
                </a:solidFill>
              </a:rPr>
              <a:t>(Revenue neutral)</a:t>
            </a:r>
          </a:p>
        </p:txBody>
      </p:sp>
      <p:sp>
        <p:nvSpPr>
          <p:cNvPr id="8" name="TextBox 7">
            <a:extLst>
              <a:ext uri="{FF2B5EF4-FFF2-40B4-BE49-F238E27FC236}">
                <a16:creationId xmlns:a16="http://schemas.microsoft.com/office/drawing/2014/main" id="{B534B92B-E373-9CAB-C288-9304C7009CB8}"/>
              </a:ext>
            </a:extLst>
          </p:cNvPr>
          <p:cNvSpPr txBox="1"/>
          <p:nvPr/>
        </p:nvSpPr>
        <p:spPr>
          <a:xfrm>
            <a:off x="6607896" y="2488348"/>
            <a:ext cx="2026847" cy="523220"/>
          </a:xfrm>
          <a:prstGeom prst="rect">
            <a:avLst/>
          </a:prstGeom>
          <a:solidFill>
            <a:schemeClr val="accent1">
              <a:lumMod val="20000"/>
              <a:lumOff val="80000"/>
            </a:schemeClr>
          </a:solidFill>
        </p:spPr>
        <p:txBody>
          <a:bodyPr wrap="square" rtlCol="0">
            <a:spAutoFit/>
          </a:bodyPr>
          <a:lstStyle/>
          <a:p>
            <a:pPr algn="ctr"/>
            <a:r>
              <a:rPr lang="en-US" sz="1400" dirty="0"/>
              <a:t>“u” = stock price up</a:t>
            </a:r>
          </a:p>
          <a:p>
            <a:pPr algn="ctr"/>
            <a:r>
              <a:rPr lang="en-US" sz="1400" dirty="0"/>
              <a:t>“d” = stock price down</a:t>
            </a:r>
          </a:p>
        </p:txBody>
      </p:sp>
    </p:spTree>
    <p:extLst>
      <p:ext uri="{BB962C8B-B14F-4D97-AF65-F5344CB8AC3E}">
        <p14:creationId xmlns:p14="http://schemas.microsoft.com/office/powerpoint/2010/main" val="268005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2212" y="274638"/>
            <a:ext cx="4404588" cy="1143000"/>
          </a:xfrm>
        </p:spPr>
        <p:txBody>
          <a:bodyPr>
            <a:normAutofit fontScale="90000"/>
          </a:bodyPr>
          <a:lstStyle/>
          <a:p>
            <a:r>
              <a:rPr lang="en-US" sz="3600" dirty="0">
                <a:solidFill>
                  <a:srgbClr val="FF0000"/>
                </a:solidFill>
              </a:rPr>
              <a:t>Delta Hedge: Derivation</a:t>
            </a:r>
            <a:br>
              <a:rPr lang="en-US" sz="3600" dirty="0">
                <a:solidFill>
                  <a:srgbClr val="FF0000"/>
                </a:solidFill>
              </a:rPr>
            </a:br>
            <a:r>
              <a:rPr lang="en-US" sz="2700" dirty="0">
                <a:solidFill>
                  <a:srgbClr val="0000FF"/>
                </a:solidFill>
              </a:rPr>
              <a:t>Mantegna and Stanley (2007)</a:t>
            </a:r>
          </a:p>
        </p:txBody>
      </p:sp>
      <p:sp>
        <p:nvSpPr>
          <p:cNvPr id="7" name="Rectangle 6"/>
          <p:cNvSpPr/>
          <p:nvPr/>
        </p:nvSpPr>
        <p:spPr>
          <a:xfrm>
            <a:off x="4799031" y="3101331"/>
            <a:ext cx="3617731" cy="745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33853" y="984091"/>
            <a:ext cx="5699205" cy="5060275"/>
          </a:xfrm>
        </p:spPr>
        <p:txBody>
          <a:bodyPr>
            <a:noAutofit/>
          </a:bodyPr>
          <a:lstStyle/>
          <a:p>
            <a:pPr marL="0" indent="0">
              <a:spcBef>
                <a:spcPts val="1080"/>
              </a:spcBef>
              <a:buNone/>
            </a:pPr>
            <a:r>
              <a:rPr lang="en-US" sz="2000" dirty="0"/>
              <a:t>The value* </a:t>
            </a:r>
            <a:r>
              <a:rPr lang="en-US" sz="2000" dirty="0" err="1">
                <a:latin typeface="Times New Roman"/>
                <a:cs typeface="Times New Roman"/>
              </a:rPr>
              <a:t>φ</a:t>
            </a:r>
            <a:r>
              <a:rPr lang="en-US" sz="2000" dirty="0"/>
              <a:t> of the portfolio is:  </a:t>
            </a:r>
          </a:p>
          <a:p>
            <a:pPr marL="0" indent="0">
              <a:spcBef>
                <a:spcPts val="1080"/>
              </a:spcBef>
              <a:buNone/>
            </a:pPr>
            <a:r>
              <a:rPr lang="en-US" sz="2000" dirty="0"/>
              <a:t>				</a:t>
            </a:r>
            <a:r>
              <a:rPr lang="is-IS" sz="2000" i="1" dirty="0">
                <a:latin typeface="Times New Roman"/>
                <a:cs typeface="Times New Roman"/>
              </a:rPr>
              <a:t>φ = S Δ</a:t>
            </a:r>
            <a:r>
              <a:rPr lang="is-IS" sz="2000" i="1" baseline="-25000" dirty="0">
                <a:latin typeface="Times New Roman"/>
                <a:cs typeface="Times New Roman"/>
              </a:rPr>
              <a:t>h </a:t>
            </a:r>
            <a:r>
              <a:rPr lang="is-IS" sz="2000" i="1" dirty="0">
                <a:latin typeface="Times New Roman"/>
                <a:cs typeface="Times New Roman"/>
              </a:rPr>
              <a:t>– C</a:t>
            </a:r>
          </a:p>
          <a:p>
            <a:pPr marL="0" indent="0">
              <a:spcBef>
                <a:spcPts val="1080"/>
              </a:spcBef>
              <a:buNone/>
            </a:pPr>
            <a:r>
              <a:rPr lang="en-US" sz="2000" dirty="0"/>
              <a:t>	where </a:t>
            </a:r>
            <a:r>
              <a:rPr lang="en-US" sz="2000" i="1" dirty="0">
                <a:latin typeface="Times New Roman"/>
                <a:cs typeface="Times New Roman"/>
              </a:rPr>
              <a:t>S</a:t>
            </a:r>
            <a:r>
              <a:rPr lang="en-US" sz="2000" dirty="0"/>
              <a:t> is the spot stock price</a:t>
            </a:r>
            <a:r>
              <a:rPr lang="en-US" sz="2000" i="1" dirty="0"/>
              <a:t>, </a:t>
            </a:r>
            <a:r>
              <a:rPr lang="is-IS" sz="2000" i="1" dirty="0">
                <a:latin typeface="Times New Roman"/>
                <a:cs typeface="Times New Roman"/>
              </a:rPr>
              <a:t>Δ</a:t>
            </a:r>
            <a:r>
              <a:rPr lang="is-IS" sz="2000" baseline="-25000" dirty="0">
                <a:latin typeface="Times New Roman"/>
                <a:cs typeface="Times New Roman"/>
              </a:rPr>
              <a:t>h</a:t>
            </a:r>
            <a:r>
              <a:rPr lang="is-IS" sz="2000" baseline="-25000" dirty="0"/>
              <a:t> </a:t>
            </a:r>
            <a:r>
              <a:rPr lang="en-US" sz="2000" dirty="0"/>
              <a:t> is the 	number of shares </a:t>
            </a:r>
            <a:r>
              <a:rPr lang="en-US" sz="2000" dirty="0">
                <a:solidFill>
                  <a:srgbClr val="123DFF"/>
                </a:solidFill>
              </a:rPr>
              <a:t>bought</a:t>
            </a:r>
            <a:r>
              <a:rPr lang="en-US" sz="2000" dirty="0"/>
              <a:t> by the investor at time 	</a:t>
            </a:r>
            <a:r>
              <a:rPr lang="en-US" sz="2000" i="1" dirty="0"/>
              <a:t>t</a:t>
            </a:r>
            <a:r>
              <a:rPr lang="en-US" sz="2000" dirty="0"/>
              <a:t>, and </a:t>
            </a:r>
            <a:r>
              <a:rPr lang="en-US" sz="2000" i="1" dirty="0">
                <a:latin typeface="Times New Roman"/>
                <a:cs typeface="Times New Roman"/>
              </a:rPr>
              <a:t>C</a:t>
            </a:r>
            <a:r>
              <a:rPr lang="en-US" sz="2000" dirty="0"/>
              <a:t> is the value of the option </a:t>
            </a:r>
            <a:r>
              <a:rPr lang="en-US" sz="2000" dirty="0">
                <a:solidFill>
                  <a:srgbClr val="123DFF"/>
                </a:solidFill>
              </a:rPr>
              <a:t>sold</a:t>
            </a:r>
            <a:r>
              <a:rPr lang="en-US" sz="2000" dirty="0"/>
              <a:t> at time </a:t>
            </a:r>
            <a:r>
              <a:rPr lang="en-US" sz="2000" i="1" dirty="0"/>
              <a:t>t</a:t>
            </a:r>
            <a:r>
              <a:rPr lang="en-US" sz="2000" dirty="0"/>
              <a:t>.</a:t>
            </a:r>
          </a:p>
          <a:p>
            <a:pPr marL="0" indent="0">
              <a:buNone/>
            </a:pPr>
            <a:endParaRPr lang="en-US" sz="2000" dirty="0"/>
          </a:p>
          <a:p>
            <a:pPr marL="0" indent="0">
              <a:buNone/>
            </a:pPr>
            <a:r>
              <a:rPr lang="en-US" sz="2000" dirty="0"/>
              <a:t>A riskless investment requires that </a:t>
            </a:r>
            <a:r>
              <a:rPr lang="en-US" sz="2000" dirty="0" err="1">
                <a:latin typeface="Times New Roman"/>
                <a:cs typeface="Times New Roman"/>
              </a:rPr>
              <a:t>φ</a:t>
            </a:r>
            <a:r>
              <a:rPr lang="en-US" sz="2000" baseline="-25000" dirty="0" err="1">
                <a:latin typeface="Times New Roman"/>
                <a:cs typeface="Times New Roman"/>
              </a:rPr>
              <a:t>u</a:t>
            </a:r>
            <a:r>
              <a:rPr lang="en-US" sz="2000" dirty="0">
                <a:latin typeface="Times New Roman"/>
                <a:cs typeface="Times New Roman"/>
              </a:rPr>
              <a:t> = </a:t>
            </a:r>
            <a:r>
              <a:rPr lang="en-US" sz="2000" dirty="0" err="1">
                <a:latin typeface="Times New Roman"/>
                <a:cs typeface="Times New Roman"/>
              </a:rPr>
              <a:t>φ</a:t>
            </a:r>
            <a:r>
              <a:rPr lang="en-US" sz="2000" baseline="-25000" dirty="0" err="1">
                <a:latin typeface="Times New Roman"/>
                <a:cs typeface="Times New Roman"/>
              </a:rPr>
              <a:t>d</a:t>
            </a:r>
            <a:r>
              <a:rPr lang="is-IS" sz="2000" baseline="-25000" dirty="0">
                <a:latin typeface="Times New Roman"/>
                <a:cs typeface="Times New Roman"/>
              </a:rPr>
              <a:t> </a:t>
            </a:r>
            <a:r>
              <a:rPr lang="is-IS" sz="2000" dirty="0">
                <a:latin typeface="Times New Roman"/>
                <a:cs typeface="Times New Roman"/>
              </a:rPr>
              <a:t> </a:t>
            </a:r>
            <a:r>
              <a:rPr lang="is-IS" sz="2000" dirty="0"/>
              <a:t>, </a:t>
            </a:r>
            <a:r>
              <a:rPr lang="en-US" sz="2000" dirty="0"/>
              <a:t>where </a:t>
            </a:r>
            <a:r>
              <a:rPr lang="en-US" sz="2000" dirty="0" err="1">
                <a:latin typeface="Times New Roman"/>
                <a:cs typeface="Times New Roman"/>
              </a:rPr>
              <a:t>φ</a:t>
            </a:r>
            <a:r>
              <a:rPr lang="en-US" sz="2000" baseline="-25000" dirty="0" err="1">
                <a:latin typeface="Times New Roman"/>
                <a:cs typeface="Times New Roman"/>
              </a:rPr>
              <a:t>u</a:t>
            </a:r>
            <a:r>
              <a:rPr lang="en-US" sz="2000" dirty="0"/>
              <a:t>  is the portfolio value if the stock goes up, while </a:t>
            </a:r>
            <a:r>
              <a:rPr lang="en-US" sz="2000" dirty="0" err="1">
                <a:latin typeface="Times New Roman"/>
                <a:cs typeface="Times New Roman"/>
              </a:rPr>
              <a:t>φ</a:t>
            </a:r>
            <a:r>
              <a:rPr lang="en-US" sz="2000" baseline="-25000" dirty="0" err="1">
                <a:latin typeface="Times New Roman"/>
                <a:cs typeface="Times New Roman"/>
              </a:rPr>
              <a:t>d</a:t>
            </a:r>
            <a:r>
              <a:rPr lang="en-US" sz="2000" baseline="-25000" dirty="0"/>
              <a:t> </a:t>
            </a:r>
            <a:r>
              <a:rPr lang="en-US" sz="2000" dirty="0"/>
              <a:t>is the portfolio value if the stock goes down.  </a:t>
            </a:r>
          </a:p>
          <a:p>
            <a:pPr marL="0" indent="0">
              <a:buNone/>
            </a:pPr>
            <a:endParaRPr lang="en-US" sz="2000" dirty="0"/>
          </a:p>
          <a:p>
            <a:pPr marL="0" indent="0">
              <a:buNone/>
            </a:pPr>
            <a:r>
              <a:rPr lang="en-US" sz="2000" dirty="0"/>
              <a:t>Thus</a:t>
            </a:r>
            <a:r>
              <a:rPr lang="en-US" sz="2000" dirty="0">
                <a:latin typeface="Times New Roman"/>
                <a:cs typeface="Times New Roman"/>
              </a:rPr>
              <a:t>:  </a:t>
            </a:r>
            <a:r>
              <a:rPr lang="is-IS" sz="2000" i="1" dirty="0">
                <a:latin typeface="Times New Roman"/>
                <a:cs typeface="Times New Roman"/>
              </a:rPr>
              <a:t>S</a:t>
            </a:r>
            <a:r>
              <a:rPr lang="is-IS" sz="2000" i="1" baseline="-25000" dirty="0">
                <a:latin typeface="Times New Roman"/>
                <a:cs typeface="Times New Roman"/>
              </a:rPr>
              <a:t>u</a:t>
            </a:r>
            <a:r>
              <a:rPr lang="is-IS" sz="2000" i="1" dirty="0">
                <a:latin typeface="Times New Roman"/>
                <a:cs typeface="Times New Roman"/>
              </a:rPr>
              <a:t> Δ</a:t>
            </a:r>
            <a:r>
              <a:rPr lang="is-IS" sz="2000" i="1" baseline="-25000" dirty="0">
                <a:latin typeface="Times New Roman"/>
                <a:cs typeface="Times New Roman"/>
              </a:rPr>
              <a:t>h </a:t>
            </a:r>
            <a:r>
              <a:rPr lang="is-IS" sz="2000" i="1" dirty="0">
                <a:latin typeface="Times New Roman"/>
                <a:cs typeface="Times New Roman"/>
              </a:rPr>
              <a:t>– C</a:t>
            </a:r>
            <a:r>
              <a:rPr lang="is-IS" sz="2000" i="1" baseline="-25000" dirty="0">
                <a:latin typeface="Times New Roman"/>
                <a:cs typeface="Times New Roman"/>
              </a:rPr>
              <a:t>u</a:t>
            </a:r>
            <a:r>
              <a:rPr lang="is-IS" sz="2000" i="1" dirty="0">
                <a:latin typeface="Times New Roman"/>
                <a:cs typeface="Times New Roman"/>
              </a:rPr>
              <a:t>  = S</a:t>
            </a:r>
            <a:r>
              <a:rPr lang="is-IS" sz="2000" i="1" baseline="-25000" dirty="0">
                <a:latin typeface="Times New Roman"/>
                <a:cs typeface="Times New Roman"/>
              </a:rPr>
              <a:t>d </a:t>
            </a:r>
            <a:r>
              <a:rPr lang="is-IS" sz="2000" i="1" dirty="0">
                <a:latin typeface="Times New Roman"/>
                <a:cs typeface="Times New Roman"/>
              </a:rPr>
              <a:t>Δ</a:t>
            </a:r>
            <a:r>
              <a:rPr lang="is-IS" sz="2000" i="1" baseline="-25000" dirty="0">
                <a:latin typeface="Times New Roman"/>
                <a:cs typeface="Times New Roman"/>
              </a:rPr>
              <a:t>h </a:t>
            </a:r>
            <a:r>
              <a:rPr lang="is-IS" sz="2000" i="1" dirty="0">
                <a:latin typeface="Times New Roman"/>
                <a:cs typeface="Times New Roman"/>
              </a:rPr>
              <a:t>– C</a:t>
            </a:r>
            <a:r>
              <a:rPr lang="is-IS" sz="2000" i="1" baseline="-25000" dirty="0">
                <a:latin typeface="Times New Roman"/>
                <a:cs typeface="Times New Roman"/>
              </a:rPr>
              <a:t>d</a:t>
            </a:r>
            <a:r>
              <a:rPr lang="is-IS" sz="2000" dirty="0"/>
              <a:t> ,  or </a:t>
            </a:r>
          </a:p>
          <a:p>
            <a:pPr marL="0" indent="0">
              <a:buNone/>
            </a:pPr>
            <a:endParaRPr lang="en-US" sz="2000" dirty="0"/>
          </a:p>
          <a:p>
            <a:pPr marL="0" indent="0">
              <a:buNone/>
            </a:pPr>
            <a:r>
              <a:rPr lang="is-IS" sz="2000" dirty="0"/>
              <a:t>In the limit when </a:t>
            </a:r>
            <a:r>
              <a:rPr lang="is-IS" sz="2000" i="1" dirty="0"/>
              <a:t>t</a:t>
            </a:r>
            <a:r>
              <a:rPr lang="is-IS" sz="2000" dirty="0"/>
              <a:t> becomes infintesimal, the number of shares needed to make the porfolio riskless is thus given by:</a:t>
            </a:r>
          </a:p>
          <a:p>
            <a:pPr marL="0" indent="0">
              <a:buNone/>
            </a:pPr>
            <a:endParaRPr lang="en-US" sz="2000" dirty="0"/>
          </a:p>
          <a:p>
            <a:pPr marL="0" indent="0">
              <a:buNone/>
            </a:pP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1176846854"/>
              </p:ext>
            </p:extLst>
          </p:nvPr>
        </p:nvGraphicFramePr>
        <p:xfrm>
          <a:off x="4007033" y="4350682"/>
          <a:ext cx="1510703" cy="875770"/>
        </p:xfrm>
        <a:graphic>
          <a:graphicData uri="http://schemas.openxmlformats.org/presentationml/2006/ole">
            <mc:AlternateContent xmlns:mc="http://schemas.openxmlformats.org/markup-compatibility/2006">
              <mc:Choice xmlns:v="urn:schemas-microsoft-com:vml" Requires="v">
                <p:oleObj name="Equation" r:id="rId2" imgW="876300" imgH="508000" progId="Equation.DSMT4">
                  <p:embed/>
                </p:oleObj>
              </mc:Choice>
              <mc:Fallback>
                <p:oleObj name="Equation" r:id="rId2" imgW="876300" imgH="508000" progId="Equation.DSMT4">
                  <p:embed/>
                  <p:pic>
                    <p:nvPicPr>
                      <p:cNvPr id="0" name=""/>
                      <p:cNvPicPr/>
                      <p:nvPr/>
                    </p:nvPicPr>
                    <p:blipFill>
                      <a:blip r:embed="rId3"/>
                      <a:stretch>
                        <a:fillRect/>
                      </a:stretch>
                    </p:blipFill>
                    <p:spPr>
                      <a:xfrm>
                        <a:off x="4007033" y="4350682"/>
                        <a:ext cx="1510703" cy="87577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53677526"/>
              </p:ext>
            </p:extLst>
          </p:nvPr>
        </p:nvGraphicFramePr>
        <p:xfrm>
          <a:off x="2411040" y="5929372"/>
          <a:ext cx="979951" cy="718630"/>
        </p:xfrm>
        <a:graphic>
          <a:graphicData uri="http://schemas.openxmlformats.org/presentationml/2006/ole">
            <mc:AlternateContent xmlns:mc="http://schemas.openxmlformats.org/markup-compatibility/2006">
              <mc:Choice xmlns:v="urn:schemas-microsoft-com:vml" Requires="v">
                <p:oleObj name="Equation" r:id="rId4" imgW="571500" imgH="419100" progId="Equation.DSMT4">
                  <p:embed/>
                </p:oleObj>
              </mc:Choice>
              <mc:Fallback>
                <p:oleObj name="Equation" r:id="rId4" imgW="571500" imgH="419100" progId="Equation.DSMT4">
                  <p:embed/>
                  <p:pic>
                    <p:nvPicPr>
                      <p:cNvPr id="0" name=""/>
                      <p:cNvPicPr/>
                      <p:nvPr/>
                    </p:nvPicPr>
                    <p:blipFill>
                      <a:blip r:embed="rId5"/>
                      <a:stretch>
                        <a:fillRect/>
                      </a:stretch>
                    </p:blipFill>
                    <p:spPr>
                      <a:xfrm>
                        <a:off x="2411040" y="5929372"/>
                        <a:ext cx="979951" cy="718630"/>
                      </a:xfrm>
                      <a:prstGeom prst="rect">
                        <a:avLst/>
                      </a:prstGeom>
                    </p:spPr>
                  </p:pic>
                </p:oleObj>
              </mc:Fallback>
            </mc:AlternateContent>
          </a:graphicData>
        </a:graphic>
      </p:graphicFrame>
      <p:pic>
        <p:nvPicPr>
          <p:cNvPr id="10" name="Picture 9" descr="Screen Shot 2017-02-14 at 2.56.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0148" y="1846041"/>
            <a:ext cx="2905907" cy="3234258"/>
          </a:xfrm>
          <a:prstGeom prst="rect">
            <a:avLst/>
          </a:prstGeom>
        </p:spPr>
      </p:pic>
      <p:sp>
        <p:nvSpPr>
          <p:cNvPr id="11" name="TextBox 10"/>
          <p:cNvSpPr txBox="1"/>
          <p:nvPr/>
        </p:nvSpPr>
        <p:spPr>
          <a:xfrm>
            <a:off x="6113226" y="5567643"/>
            <a:ext cx="2662170" cy="923330"/>
          </a:xfrm>
          <a:prstGeom prst="rect">
            <a:avLst/>
          </a:prstGeom>
          <a:noFill/>
        </p:spPr>
        <p:txBody>
          <a:bodyPr wrap="square" rtlCol="0">
            <a:spAutoFit/>
          </a:bodyPr>
          <a:lstStyle/>
          <a:p>
            <a:r>
              <a:rPr lang="en-US" dirty="0"/>
              <a:t>*Note:  The stock owned is an asset (+).  The call option sold is a liability (-)</a:t>
            </a:r>
          </a:p>
        </p:txBody>
      </p:sp>
    </p:spTree>
    <p:extLst>
      <p:ext uri="{BB962C8B-B14F-4D97-AF65-F5344CB8AC3E}">
        <p14:creationId xmlns:p14="http://schemas.microsoft.com/office/powerpoint/2010/main" val="2680056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728</TotalTime>
  <Words>4946</Words>
  <Application>Microsoft Macintosh PowerPoint</Application>
  <PresentationFormat>On-screen Show (4:3)</PresentationFormat>
  <Paragraphs>255</Paragraphs>
  <Slides>47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Cambria Math</vt:lpstr>
      <vt:lpstr>Times New Roman</vt:lpstr>
      <vt:lpstr>Office Theme</vt:lpstr>
      <vt:lpstr>Equation</vt:lpstr>
      <vt:lpstr>Lecture 20</vt:lpstr>
      <vt:lpstr>Delta Hedge https://en.wikipedia.org/wiki/Delta_neutral</vt:lpstr>
      <vt:lpstr>Delta Hedge https://en.wikipedia.org/wiki/Delta_neutral</vt:lpstr>
      <vt:lpstr>Delta Hedge https://en.wikipedia.org/wiki/Delta_neutral</vt:lpstr>
      <vt:lpstr>Delta Hedge https://en.wikipedia.org/wiki/Delta_neutral</vt:lpstr>
      <vt:lpstr>Delta Hedge https://en.wikipedia.org/wiki/Delta_neutral</vt:lpstr>
      <vt:lpstr>Delta Hedge: Motivation Mantegna and Stanley (2007)</vt:lpstr>
      <vt:lpstr>Delta Hedge: Derivation Mantegna and Stanley (2007)</vt:lpstr>
      <vt:lpstr>Delta Hedge: Derivation Mantegna and Stanley (2007)</vt:lpstr>
      <vt:lpstr>Derivation of Black-Scholes: Itô's Lemma https://en.wikipedia.org/wiki/It%C3%B4's_lemma</vt:lpstr>
      <vt:lpstr>Itô's Lemma https://en.wikipedia.org/wiki/It%C3%B4's_lemma</vt:lpstr>
      <vt:lpstr>Black-Scholes Model https://en.wikipedia.org/wiki/Black-Scholes_model</vt:lpstr>
      <vt:lpstr>Black-Scholes Model: Assumptions https://en.wikipedia.org/wiki/Black-Scholes_model</vt:lpstr>
      <vt:lpstr>Definitions https://en.wikipedia.org/wiki/Black-Scholes_mode</vt:lpstr>
      <vt:lpstr>Aside: Geometric Brownian Motion https://en.wikipedia.org/wiki/It%C3%B4's_lemma</vt:lpstr>
      <vt:lpstr>Black-Scholes Model: Assumptions https://en.wikipedia.org/wiki/Black-Scholes_model</vt:lpstr>
      <vt:lpstr>Black-Scholes Model https://en.wikipedia.org/wiki/Black-Scholes_model</vt:lpstr>
      <vt:lpstr>Black-Scholes Equation: Derivation https://en.wikipedia.org/wiki/Black-Scholes_equation</vt:lpstr>
      <vt:lpstr>Black-Scholes Equation: Derivation https://en.wikipedia.org/wiki/Black-Scholes_equation</vt:lpstr>
      <vt:lpstr>Black-Scholes Equation: Derivation https://en.wikipedia.org/wiki/Black-Scholes_equation</vt:lpstr>
      <vt:lpstr>Black-Scholes Equation: Derivation https://en.wikipedia.org/wiki/Black-Scholes_equation</vt:lpstr>
      <vt:lpstr>Black-Scholes Model https://en.wikipedia.org/wiki/Black-Scholes_model</vt:lpstr>
      <vt:lpstr>Black-Scholes Model https://en.wikipedia.org/wiki/Black-Scholes_model</vt:lpstr>
      <vt:lpstr>Black-Scholes: Call Option https://en.wikipedia.org/wiki/Black-Scholes_model</vt:lpstr>
      <vt:lpstr>Black-Scholes: Put Option https://en.wikipedia.org/wiki/Black-Scholes_model</vt:lpstr>
      <vt:lpstr>Equivalence to Diffusion https://en.wikipedia.org/wiki/Black-Scholes_equation</vt:lpstr>
      <vt:lpstr>Options: Risks https://en.wikipedia.org/wiki/Black-Scholes_model</vt:lpstr>
      <vt:lpstr>Options: Risks https://en.wikipedia.org/wiki/Black-Scholes_model</vt:lpstr>
      <vt:lpstr>Options: Risks https://en.wikipedia.org/wiki/Black-Scholes_model</vt:lpstr>
      <vt:lpstr>Volatility Smile https://en.wikipedia.org/wiki/Volatility_smile http://www.investopedia.com/terms/v/volatilitysmile.asp</vt:lpstr>
      <vt:lpstr>Volatility Smile https://en.wikipedia.org/wiki/Volatility_smile</vt:lpstr>
      <vt:lpstr>Long Term Capital Management  </vt:lpstr>
      <vt:lpstr>Market Volatility, 1962-2008 http://economistsview.typepad.com/economistsview/2007/02/shocks_to_uncer.html</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Aftermath https://en.wikipedia.org/wiki/Long-Term_Capital_Management</vt:lpstr>
      <vt:lpstr>Long Term Capital Management: Aftermath https://en.wikipedia.org/wiki/Long-Term_Capital_Management</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creator>John Rundle</dc:creator>
  <cp:lastModifiedBy>John Rundle</cp:lastModifiedBy>
  <cp:revision>106</cp:revision>
  <dcterms:created xsi:type="dcterms:W3CDTF">2017-02-07T23:37:01Z</dcterms:created>
  <dcterms:modified xsi:type="dcterms:W3CDTF">2023-02-21T22:06:31Z</dcterms:modified>
</cp:coreProperties>
</file>